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Override PartName="/ppt/diagrams/layout2.xml" ContentType="application/vnd.openxmlformats-officedocument.drawingml.diagramLayout+xml"/>
  <Override PartName="/ppt/notesSlides/notesSlide8.xml" ContentType="application/vnd.openxmlformats-officedocument.presentationml.notesSlide+xml"/>
  <Override PartName="/ppt/slides/slide89.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commentAuthors.xml" ContentType="application/vnd.openxmlformats-officedocument.presentationml.commentAuthors+xml"/>
  <Override PartName="/ppt/notesSlides/notesSlide9.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7"/>
  </p:notesMasterIdLst>
  <p:handoutMasterIdLst>
    <p:handoutMasterId r:id="rId98"/>
  </p:handoutMasterIdLst>
  <p:sldIdLst>
    <p:sldId id="257" r:id="rId2"/>
    <p:sldId id="356" r:id="rId3"/>
    <p:sldId id="327" r:id="rId4"/>
    <p:sldId id="328" r:id="rId5"/>
    <p:sldId id="329" r:id="rId6"/>
    <p:sldId id="297" r:id="rId7"/>
    <p:sldId id="322" r:id="rId8"/>
    <p:sldId id="355" r:id="rId9"/>
    <p:sldId id="258" r:id="rId10"/>
    <p:sldId id="323" r:id="rId11"/>
    <p:sldId id="302" r:id="rId12"/>
    <p:sldId id="303" r:id="rId13"/>
    <p:sldId id="304" r:id="rId14"/>
    <p:sldId id="360" r:id="rId15"/>
    <p:sldId id="358" r:id="rId16"/>
    <p:sldId id="305" r:id="rId17"/>
    <p:sldId id="370" r:id="rId18"/>
    <p:sldId id="306" r:id="rId19"/>
    <p:sldId id="357" r:id="rId20"/>
    <p:sldId id="307" r:id="rId21"/>
    <p:sldId id="359" r:id="rId22"/>
    <p:sldId id="331" r:id="rId23"/>
    <p:sldId id="330" r:id="rId24"/>
    <p:sldId id="336" r:id="rId25"/>
    <p:sldId id="309" r:id="rId26"/>
    <p:sldId id="334" r:id="rId27"/>
    <p:sldId id="338" r:id="rId28"/>
    <p:sldId id="339" r:id="rId29"/>
    <p:sldId id="342" r:id="rId30"/>
    <p:sldId id="343" r:id="rId31"/>
    <p:sldId id="333" r:id="rId32"/>
    <p:sldId id="344" r:id="rId33"/>
    <p:sldId id="347" r:id="rId34"/>
    <p:sldId id="348" r:id="rId35"/>
    <p:sldId id="349" r:id="rId36"/>
    <p:sldId id="350" r:id="rId37"/>
    <p:sldId id="351" r:id="rId38"/>
    <p:sldId id="352" r:id="rId39"/>
    <p:sldId id="353" r:id="rId40"/>
    <p:sldId id="354" r:id="rId41"/>
    <p:sldId id="366" r:id="rId42"/>
    <p:sldId id="364" r:id="rId43"/>
    <p:sldId id="371" r:id="rId44"/>
    <p:sldId id="365" r:id="rId45"/>
    <p:sldId id="367" r:id="rId46"/>
    <p:sldId id="363" r:id="rId47"/>
    <p:sldId id="368" r:id="rId48"/>
    <p:sldId id="369" r:id="rId49"/>
    <p:sldId id="325" r:id="rId50"/>
    <p:sldId id="373" r:id="rId51"/>
    <p:sldId id="374" r:id="rId52"/>
    <p:sldId id="375" r:id="rId53"/>
    <p:sldId id="376" r:id="rId54"/>
    <p:sldId id="377" r:id="rId55"/>
    <p:sldId id="378" r:id="rId56"/>
    <p:sldId id="379" r:id="rId57"/>
    <p:sldId id="380" r:id="rId58"/>
    <p:sldId id="381" r:id="rId59"/>
    <p:sldId id="382" r:id="rId60"/>
    <p:sldId id="383" r:id="rId61"/>
    <p:sldId id="384" r:id="rId62"/>
    <p:sldId id="385" r:id="rId63"/>
    <p:sldId id="386" r:id="rId64"/>
    <p:sldId id="387" r:id="rId65"/>
    <p:sldId id="388" r:id="rId66"/>
    <p:sldId id="389" r:id="rId67"/>
    <p:sldId id="390" r:id="rId68"/>
    <p:sldId id="391" r:id="rId69"/>
    <p:sldId id="392" r:id="rId70"/>
    <p:sldId id="393" r:id="rId71"/>
    <p:sldId id="394" r:id="rId72"/>
    <p:sldId id="395" r:id="rId73"/>
    <p:sldId id="396" r:id="rId74"/>
    <p:sldId id="397" r:id="rId75"/>
    <p:sldId id="398" r:id="rId76"/>
    <p:sldId id="399" r:id="rId77"/>
    <p:sldId id="400" r:id="rId78"/>
    <p:sldId id="401" r:id="rId79"/>
    <p:sldId id="402" r:id="rId80"/>
    <p:sldId id="403" r:id="rId81"/>
    <p:sldId id="404" r:id="rId82"/>
    <p:sldId id="405" r:id="rId83"/>
    <p:sldId id="406" r:id="rId84"/>
    <p:sldId id="407" r:id="rId85"/>
    <p:sldId id="408" r:id="rId86"/>
    <p:sldId id="409" r:id="rId87"/>
    <p:sldId id="410" r:id="rId88"/>
    <p:sldId id="411" r:id="rId89"/>
    <p:sldId id="412" r:id="rId90"/>
    <p:sldId id="413" r:id="rId91"/>
    <p:sldId id="414" r:id="rId92"/>
    <p:sldId id="415" r:id="rId93"/>
    <p:sldId id="416" r:id="rId94"/>
    <p:sldId id="417" r:id="rId95"/>
    <p:sldId id="263" r:id="rId96"/>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aron Mazibuko" initials="AM" lastIdx="1" clrIdx="0">
    <p:extLst>
      <p:ext uri="{19B8F6BF-5375-455C-9EA6-DF929625EA0E}">
        <p15:presenceInfo xmlns:p15="http://schemas.microsoft.com/office/powerpoint/2012/main" xmlns="" userId="S-1-5-21-218121654-3283966679-327353353-732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00C06"/>
    <a:srgbClr val="CCCC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560" autoAdjust="0"/>
  </p:normalViewPr>
  <p:slideViewPr>
    <p:cSldViewPr>
      <p:cViewPr varScale="1">
        <p:scale>
          <a:sx n="98" d="100"/>
          <a:sy n="98" d="100"/>
        </p:scale>
        <p:origin x="-2004" y="-9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commentAuthors" Target="commentAuthors.xml"/><Relationship Id="rId10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ADD7EBC-E329-44E6-9058-9712130D2B4D}" type="doc">
      <dgm:prSet loTypeId="urn:microsoft.com/office/officeart/2009/3/layout/BlockDescendingList" loCatId="list" qsTypeId="urn:microsoft.com/office/officeart/2005/8/quickstyle/simple1" qsCatId="simple" csTypeId="urn:microsoft.com/office/officeart/2005/8/colors/accent1_2" csCatId="accent1" phldr="1"/>
      <dgm:spPr/>
      <dgm:t>
        <a:bodyPr/>
        <a:lstStyle/>
        <a:p>
          <a:endParaRPr lang="en-ZA"/>
        </a:p>
      </dgm:t>
    </dgm:pt>
    <dgm:pt modelId="{38C37E41-1D27-4A6C-BCBF-89B399551CCC}">
      <dgm:prSet phldrT="[Text]" custT="1"/>
      <dgm:spPr>
        <a:solidFill>
          <a:srgbClr val="FF0000"/>
        </a:solidFill>
      </dgm:spPr>
      <dgm:t>
        <a:bodyPr/>
        <a:lstStyle/>
        <a:p>
          <a:r>
            <a:rPr lang="en-ZA" sz="2200" dirty="0" smtClean="0">
              <a:solidFill>
                <a:schemeClr val="tx1"/>
              </a:solidFill>
            </a:rPr>
            <a:t>2011/12 - Disclaimer</a:t>
          </a:r>
          <a:endParaRPr lang="en-ZA" sz="2200" dirty="0">
            <a:solidFill>
              <a:schemeClr val="tx1"/>
            </a:solidFill>
          </a:endParaRPr>
        </a:p>
      </dgm:t>
    </dgm:pt>
    <dgm:pt modelId="{8E5DA325-E646-438F-B98E-37EA10B3C905}" type="parTrans" cxnId="{0D52DB71-C534-4B52-BB9E-97DF51ACCB4D}">
      <dgm:prSet/>
      <dgm:spPr/>
      <dgm:t>
        <a:bodyPr/>
        <a:lstStyle/>
        <a:p>
          <a:endParaRPr lang="en-ZA" sz="2000"/>
        </a:p>
      </dgm:t>
    </dgm:pt>
    <dgm:pt modelId="{03EF750E-4717-407B-8393-5BCE9B8ED80B}" type="sibTrans" cxnId="{0D52DB71-C534-4B52-BB9E-97DF51ACCB4D}">
      <dgm:prSet/>
      <dgm:spPr/>
      <dgm:t>
        <a:bodyPr/>
        <a:lstStyle/>
        <a:p>
          <a:endParaRPr lang="en-ZA" sz="2000"/>
        </a:p>
      </dgm:t>
    </dgm:pt>
    <dgm:pt modelId="{399D8DC7-E9D7-4D91-A879-6B107AEC3907}">
      <dgm:prSet phldrT="[Text]" custT="1"/>
      <dgm:spPr/>
      <dgm:t>
        <a:bodyPr/>
        <a:lstStyle/>
        <a:p>
          <a:r>
            <a:rPr lang="en-ZA" sz="1200" b="1" dirty="0" smtClean="0">
              <a:solidFill>
                <a:schemeClr val="tx1"/>
              </a:solidFill>
            </a:rPr>
            <a:t>Qualification matters:</a:t>
          </a:r>
        </a:p>
        <a:p>
          <a:r>
            <a:rPr lang="en-ZA" sz="1200" dirty="0" smtClean="0">
              <a:solidFill>
                <a:schemeClr val="tx1"/>
              </a:solidFill>
            </a:rPr>
            <a:t>1. Irregular Expenditure</a:t>
          </a:r>
        </a:p>
      </dgm:t>
    </dgm:pt>
    <dgm:pt modelId="{49568699-7E60-4C40-B981-B154EAB9E370}" type="parTrans" cxnId="{F6394096-503F-4F5C-8EDD-2DF52C0EA962}">
      <dgm:prSet/>
      <dgm:spPr/>
      <dgm:t>
        <a:bodyPr/>
        <a:lstStyle/>
        <a:p>
          <a:endParaRPr lang="en-ZA" sz="2000"/>
        </a:p>
      </dgm:t>
    </dgm:pt>
    <dgm:pt modelId="{24DDD733-A0DF-4B8E-9059-8359687034CE}" type="sibTrans" cxnId="{F6394096-503F-4F5C-8EDD-2DF52C0EA962}">
      <dgm:prSet/>
      <dgm:spPr/>
      <dgm:t>
        <a:bodyPr/>
        <a:lstStyle/>
        <a:p>
          <a:endParaRPr lang="en-ZA" sz="2000"/>
        </a:p>
      </dgm:t>
    </dgm:pt>
    <dgm:pt modelId="{D683B31B-FFFD-4512-A3D3-CF514953404D}">
      <dgm:prSet phldrT="[Text]" custT="1"/>
      <dgm:spPr>
        <a:solidFill>
          <a:srgbClr val="92D050"/>
        </a:solidFill>
      </dgm:spPr>
      <dgm:t>
        <a:bodyPr/>
        <a:lstStyle/>
        <a:p>
          <a:r>
            <a:rPr lang="en-ZA" sz="2200" dirty="0" smtClean="0">
              <a:solidFill>
                <a:schemeClr val="tx1"/>
              </a:solidFill>
            </a:rPr>
            <a:t>2013/14 - Unqualified</a:t>
          </a:r>
          <a:endParaRPr lang="en-ZA" sz="2200" dirty="0">
            <a:solidFill>
              <a:schemeClr val="tx1"/>
            </a:solidFill>
          </a:endParaRPr>
        </a:p>
      </dgm:t>
    </dgm:pt>
    <dgm:pt modelId="{85A3F83D-D498-42A3-9617-F188AD865AEA}" type="parTrans" cxnId="{B6FE0E6C-EE31-466A-AC3D-D1625F69BCDD}">
      <dgm:prSet/>
      <dgm:spPr/>
      <dgm:t>
        <a:bodyPr/>
        <a:lstStyle/>
        <a:p>
          <a:endParaRPr lang="en-ZA" sz="2000"/>
        </a:p>
      </dgm:t>
    </dgm:pt>
    <dgm:pt modelId="{B71FBBA2-1F5B-4297-800A-B5DF7C3EE144}" type="sibTrans" cxnId="{B6FE0E6C-EE31-466A-AC3D-D1625F69BCDD}">
      <dgm:prSet/>
      <dgm:spPr/>
      <dgm:t>
        <a:bodyPr/>
        <a:lstStyle/>
        <a:p>
          <a:endParaRPr lang="en-ZA" sz="2000"/>
        </a:p>
      </dgm:t>
    </dgm:pt>
    <dgm:pt modelId="{6A21CFF8-462B-413D-9F0B-D7F8C3C44569}">
      <dgm:prSet phldrT="[Text]" custT="1"/>
      <dgm:spPr>
        <a:solidFill>
          <a:srgbClr val="92D050"/>
        </a:solidFill>
      </dgm:spPr>
      <dgm:t>
        <a:bodyPr/>
        <a:lstStyle/>
        <a:p>
          <a:r>
            <a:rPr lang="en-ZA" sz="2000" dirty="0" smtClean="0">
              <a:solidFill>
                <a:schemeClr val="tx1"/>
              </a:solidFill>
            </a:rPr>
            <a:t>2014/15  Unqualified</a:t>
          </a:r>
          <a:endParaRPr lang="en-ZA" sz="2000" dirty="0">
            <a:solidFill>
              <a:schemeClr val="tx1"/>
            </a:solidFill>
          </a:endParaRPr>
        </a:p>
      </dgm:t>
    </dgm:pt>
    <dgm:pt modelId="{B6897A7F-CF8B-4EDD-9F99-BB4C525E0FE1}" type="parTrans" cxnId="{648A7A07-6987-4E31-8F25-06E07E2E8DB7}">
      <dgm:prSet/>
      <dgm:spPr/>
      <dgm:t>
        <a:bodyPr/>
        <a:lstStyle/>
        <a:p>
          <a:endParaRPr lang="en-ZA" sz="2000"/>
        </a:p>
      </dgm:t>
    </dgm:pt>
    <dgm:pt modelId="{2B5D2F4D-66CC-484C-810C-97F2F0BD18C5}" type="sibTrans" cxnId="{648A7A07-6987-4E31-8F25-06E07E2E8DB7}">
      <dgm:prSet/>
      <dgm:spPr/>
      <dgm:t>
        <a:bodyPr/>
        <a:lstStyle/>
        <a:p>
          <a:endParaRPr lang="en-ZA" sz="2000"/>
        </a:p>
      </dgm:t>
    </dgm:pt>
    <dgm:pt modelId="{2E701FB9-EFA8-4978-8063-C733857E37DF}">
      <dgm:prSet phldrT="[Text]" custT="1"/>
      <dgm:spPr/>
      <dgm:t>
        <a:bodyPr/>
        <a:lstStyle/>
        <a:p>
          <a:endParaRPr lang="en-ZA" sz="1200" dirty="0">
            <a:solidFill>
              <a:schemeClr val="tx1"/>
            </a:solidFill>
          </a:endParaRPr>
        </a:p>
      </dgm:t>
    </dgm:pt>
    <dgm:pt modelId="{99448AAB-9517-4330-8CC6-2B0E0F2BF612}" type="parTrans" cxnId="{D40E36E9-0E81-4F26-A50D-B3039108F91D}">
      <dgm:prSet/>
      <dgm:spPr/>
      <dgm:t>
        <a:bodyPr/>
        <a:lstStyle/>
        <a:p>
          <a:endParaRPr lang="en-ZA" sz="2000"/>
        </a:p>
      </dgm:t>
    </dgm:pt>
    <dgm:pt modelId="{F8602479-5D02-4944-9070-9F5E98986786}" type="sibTrans" cxnId="{D40E36E9-0E81-4F26-A50D-B3039108F91D}">
      <dgm:prSet/>
      <dgm:spPr/>
      <dgm:t>
        <a:bodyPr/>
        <a:lstStyle/>
        <a:p>
          <a:endParaRPr lang="en-ZA" sz="2000"/>
        </a:p>
      </dgm:t>
    </dgm:pt>
    <dgm:pt modelId="{451A1164-E8E3-4595-9663-AF9CD07BB6D3}">
      <dgm:prSet phldrT="[Text]" custT="1"/>
      <dgm:spPr>
        <a:solidFill>
          <a:srgbClr val="FFC000"/>
        </a:solidFill>
      </dgm:spPr>
      <dgm:t>
        <a:bodyPr/>
        <a:lstStyle/>
        <a:p>
          <a:r>
            <a:rPr lang="en-ZA" sz="2200" dirty="0" smtClean="0">
              <a:solidFill>
                <a:schemeClr val="tx1"/>
              </a:solidFill>
            </a:rPr>
            <a:t>2012/13 – Qualification</a:t>
          </a:r>
          <a:endParaRPr lang="en-ZA" sz="2200" dirty="0">
            <a:solidFill>
              <a:schemeClr val="tx1"/>
            </a:solidFill>
          </a:endParaRPr>
        </a:p>
      </dgm:t>
    </dgm:pt>
    <dgm:pt modelId="{C5A35B54-9706-4AA3-BCE6-2F41968CCC0E}" type="parTrans" cxnId="{D129FE10-B486-47CB-A3A0-E63A7CC5803C}">
      <dgm:prSet/>
      <dgm:spPr/>
      <dgm:t>
        <a:bodyPr/>
        <a:lstStyle/>
        <a:p>
          <a:endParaRPr lang="en-ZA" sz="2000"/>
        </a:p>
      </dgm:t>
    </dgm:pt>
    <dgm:pt modelId="{BD1642DF-4CFC-4F0A-89FE-F0BF2A96B348}" type="sibTrans" cxnId="{D129FE10-B486-47CB-A3A0-E63A7CC5803C}">
      <dgm:prSet/>
      <dgm:spPr/>
      <dgm:t>
        <a:bodyPr/>
        <a:lstStyle/>
        <a:p>
          <a:endParaRPr lang="en-ZA" sz="2000"/>
        </a:p>
      </dgm:t>
    </dgm:pt>
    <dgm:pt modelId="{57ABBBAC-1DC2-4DB1-9A4C-0C946EBD9D44}">
      <dgm:prSet phldrT="[Text]" custT="1"/>
      <dgm:spPr/>
      <dgm:t>
        <a:bodyPr/>
        <a:lstStyle/>
        <a:p>
          <a:r>
            <a:rPr lang="en-ZA" sz="1200" b="1" dirty="0" smtClean="0">
              <a:solidFill>
                <a:schemeClr val="tx1"/>
              </a:solidFill>
            </a:rPr>
            <a:t>Disclaimer matters:</a:t>
          </a:r>
        </a:p>
        <a:p>
          <a:r>
            <a:rPr lang="en-ZA" sz="1200" dirty="0" smtClean="0">
              <a:solidFill>
                <a:schemeClr val="tx1"/>
              </a:solidFill>
            </a:rPr>
            <a:t>1. Irregular Expenditure</a:t>
          </a:r>
          <a:endParaRPr lang="en-ZA" sz="1200" dirty="0">
            <a:solidFill>
              <a:schemeClr val="tx1"/>
            </a:solidFill>
          </a:endParaRPr>
        </a:p>
      </dgm:t>
    </dgm:pt>
    <dgm:pt modelId="{F1BBCB5C-988D-47E5-8682-DCBB8D6C9601}" type="parTrans" cxnId="{949A378E-FFEC-41C4-B9A4-DD00E1442DC4}">
      <dgm:prSet/>
      <dgm:spPr/>
      <dgm:t>
        <a:bodyPr/>
        <a:lstStyle/>
        <a:p>
          <a:endParaRPr lang="en-ZA" sz="2000"/>
        </a:p>
      </dgm:t>
    </dgm:pt>
    <dgm:pt modelId="{03CC9E94-6C81-4790-973F-782E4850ACA7}" type="sibTrans" cxnId="{949A378E-FFEC-41C4-B9A4-DD00E1442DC4}">
      <dgm:prSet/>
      <dgm:spPr/>
      <dgm:t>
        <a:bodyPr/>
        <a:lstStyle/>
        <a:p>
          <a:endParaRPr lang="en-ZA" sz="2000"/>
        </a:p>
      </dgm:t>
    </dgm:pt>
    <dgm:pt modelId="{581ECF3B-E6D2-41A8-9AC9-47BA86566E52}">
      <dgm:prSet phldrT="[Text]" custT="1"/>
      <dgm:spPr/>
      <dgm:t>
        <a:bodyPr/>
        <a:lstStyle/>
        <a:p>
          <a:r>
            <a:rPr lang="en-ZA" sz="1200" dirty="0" smtClean="0">
              <a:solidFill>
                <a:schemeClr val="tx1"/>
              </a:solidFill>
            </a:rPr>
            <a:t>2</a:t>
          </a:r>
          <a:r>
            <a:rPr lang="en-US" sz="1200" dirty="0" smtClean="0">
              <a:solidFill>
                <a:schemeClr val="tx1"/>
              </a:solidFill>
            </a:rPr>
            <a:t>Fruitless &amp; </a:t>
          </a:r>
          <a:endParaRPr lang="en-ZA" sz="1200" dirty="0">
            <a:solidFill>
              <a:schemeClr val="tx1"/>
            </a:solidFill>
          </a:endParaRPr>
        </a:p>
      </dgm:t>
    </dgm:pt>
    <dgm:pt modelId="{E24FC4F4-A770-4FBD-9204-1BF01430C1BF}" type="parTrans" cxnId="{913A00D5-81B5-4F25-9146-7FF4C81185EA}">
      <dgm:prSet/>
      <dgm:spPr/>
      <dgm:t>
        <a:bodyPr/>
        <a:lstStyle/>
        <a:p>
          <a:endParaRPr lang="en-ZA" sz="2000"/>
        </a:p>
      </dgm:t>
    </dgm:pt>
    <dgm:pt modelId="{F3FCD68B-95CC-4C05-B27F-147AFBD7A9D6}" type="sibTrans" cxnId="{913A00D5-81B5-4F25-9146-7FF4C81185EA}">
      <dgm:prSet/>
      <dgm:spPr/>
      <dgm:t>
        <a:bodyPr/>
        <a:lstStyle/>
        <a:p>
          <a:endParaRPr lang="en-ZA" sz="2000"/>
        </a:p>
      </dgm:t>
    </dgm:pt>
    <dgm:pt modelId="{0EA4A749-19EB-4A01-89E8-A119340A94DB}">
      <dgm:prSet phldrT="[Text]" custT="1"/>
      <dgm:spPr/>
      <dgm:t>
        <a:bodyPr/>
        <a:lstStyle/>
        <a:p>
          <a:r>
            <a:rPr lang="en-ZA" sz="1200" dirty="0" smtClean="0">
              <a:solidFill>
                <a:schemeClr val="tx1"/>
              </a:solidFill>
            </a:rPr>
            <a:t>3. </a:t>
          </a:r>
          <a:r>
            <a:rPr lang="en-US" sz="1200" dirty="0" smtClean="0">
              <a:solidFill>
                <a:schemeClr val="tx1"/>
              </a:solidFill>
            </a:rPr>
            <a:t>Immovable </a:t>
          </a:r>
          <a:endParaRPr lang="en-ZA" sz="1200" dirty="0">
            <a:solidFill>
              <a:schemeClr val="tx1"/>
            </a:solidFill>
          </a:endParaRPr>
        </a:p>
      </dgm:t>
    </dgm:pt>
    <dgm:pt modelId="{CBB7EFB0-3375-4FB0-A089-940F8DEC2314}" type="parTrans" cxnId="{89D28411-C3D8-4133-86CF-EBDA71D1DA1D}">
      <dgm:prSet/>
      <dgm:spPr/>
      <dgm:t>
        <a:bodyPr/>
        <a:lstStyle/>
        <a:p>
          <a:endParaRPr lang="en-ZA" sz="2000"/>
        </a:p>
      </dgm:t>
    </dgm:pt>
    <dgm:pt modelId="{B0C16ED2-A832-4420-954F-5C3F0C1A8EBA}" type="sibTrans" cxnId="{89D28411-C3D8-4133-86CF-EBDA71D1DA1D}">
      <dgm:prSet/>
      <dgm:spPr/>
      <dgm:t>
        <a:bodyPr/>
        <a:lstStyle/>
        <a:p>
          <a:endParaRPr lang="en-ZA" sz="2000"/>
        </a:p>
      </dgm:t>
    </dgm:pt>
    <dgm:pt modelId="{045152D0-4996-4356-9920-6D82F16110B8}">
      <dgm:prSet phldrT="[Text]" custT="1"/>
      <dgm:spPr/>
      <dgm:t>
        <a:bodyPr/>
        <a:lstStyle/>
        <a:p>
          <a:r>
            <a:rPr lang="en-ZA" sz="1200" dirty="0" smtClean="0">
              <a:solidFill>
                <a:schemeClr val="tx1"/>
              </a:solidFill>
            </a:rPr>
            <a:t>4. </a:t>
          </a:r>
          <a:r>
            <a:rPr lang="en-US" sz="1200" dirty="0" smtClean="0">
              <a:solidFill>
                <a:schemeClr val="tx1"/>
              </a:solidFill>
            </a:rPr>
            <a:t>Operating </a:t>
          </a:r>
          <a:endParaRPr lang="en-ZA" sz="1200" dirty="0">
            <a:solidFill>
              <a:schemeClr val="tx1"/>
            </a:solidFill>
          </a:endParaRPr>
        </a:p>
      </dgm:t>
    </dgm:pt>
    <dgm:pt modelId="{6893DDAB-5FD3-4D0A-B1FD-15185643F0A5}" type="parTrans" cxnId="{1EEAE37E-C006-45BF-B5DD-75C2EA5B2418}">
      <dgm:prSet/>
      <dgm:spPr/>
      <dgm:t>
        <a:bodyPr/>
        <a:lstStyle/>
        <a:p>
          <a:endParaRPr lang="en-ZA" sz="2000"/>
        </a:p>
      </dgm:t>
    </dgm:pt>
    <dgm:pt modelId="{749160C2-9C57-4041-9239-860CC880FB86}" type="sibTrans" cxnId="{1EEAE37E-C006-45BF-B5DD-75C2EA5B2418}">
      <dgm:prSet/>
      <dgm:spPr/>
      <dgm:t>
        <a:bodyPr/>
        <a:lstStyle/>
        <a:p>
          <a:endParaRPr lang="en-ZA" sz="2000"/>
        </a:p>
      </dgm:t>
    </dgm:pt>
    <dgm:pt modelId="{A353E860-3EC9-4FE0-A8D6-BF818B9E873A}">
      <dgm:prSet phldrT="[Text]" custT="1"/>
      <dgm:spPr/>
      <dgm:t>
        <a:bodyPr/>
        <a:lstStyle/>
        <a:p>
          <a:r>
            <a:rPr lang="en-ZA" sz="1200" dirty="0" smtClean="0">
              <a:solidFill>
                <a:schemeClr val="tx1"/>
              </a:solidFill>
            </a:rPr>
            <a:t>5. </a:t>
          </a:r>
          <a:r>
            <a:rPr lang="en-US" sz="1200" dirty="0" smtClean="0">
              <a:solidFill>
                <a:schemeClr val="tx1"/>
              </a:solidFill>
            </a:rPr>
            <a:t>Lease</a:t>
          </a:r>
          <a:endParaRPr lang="en-ZA" sz="1200" dirty="0">
            <a:solidFill>
              <a:schemeClr val="tx1"/>
            </a:solidFill>
          </a:endParaRPr>
        </a:p>
      </dgm:t>
    </dgm:pt>
    <dgm:pt modelId="{B56CBF33-73AD-425C-84E5-0D57705A5B6C}" type="parTrans" cxnId="{8E000A6C-8490-4132-AD93-5F8A77EE48FB}">
      <dgm:prSet/>
      <dgm:spPr/>
      <dgm:t>
        <a:bodyPr/>
        <a:lstStyle/>
        <a:p>
          <a:endParaRPr lang="en-ZA" sz="2000"/>
        </a:p>
      </dgm:t>
    </dgm:pt>
    <dgm:pt modelId="{9C19A94A-3B7D-4EC7-B618-A9783B690AC1}" type="sibTrans" cxnId="{8E000A6C-8490-4132-AD93-5F8A77EE48FB}">
      <dgm:prSet/>
      <dgm:spPr/>
      <dgm:t>
        <a:bodyPr/>
        <a:lstStyle/>
        <a:p>
          <a:endParaRPr lang="en-ZA" sz="2000"/>
        </a:p>
      </dgm:t>
    </dgm:pt>
    <dgm:pt modelId="{4F7DF9E2-FBE8-4B99-9BEA-D6FEF93C79D8}">
      <dgm:prSet phldrT="[Text]" custT="1"/>
      <dgm:spPr/>
      <dgm:t>
        <a:bodyPr/>
        <a:lstStyle/>
        <a:p>
          <a:r>
            <a:rPr lang="en-ZA" sz="1200" dirty="0" smtClean="0">
              <a:solidFill>
                <a:schemeClr val="tx1"/>
              </a:solidFill>
            </a:rPr>
            <a:t>6. </a:t>
          </a:r>
          <a:r>
            <a:rPr lang="en-US" sz="1200" dirty="0" smtClean="0">
              <a:solidFill>
                <a:schemeClr val="tx1"/>
              </a:solidFill>
            </a:rPr>
            <a:t>Commitments</a:t>
          </a:r>
          <a:endParaRPr lang="en-ZA" sz="1200" dirty="0">
            <a:solidFill>
              <a:schemeClr val="tx1"/>
            </a:solidFill>
          </a:endParaRPr>
        </a:p>
      </dgm:t>
    </dgm:pt>
    <dgm:pt modelId="{17316EFB-1BC2-4DF1-B6E8-C3D2D0A538F6}" type="parTrans" cxnId="{E2F76FE3-60BA-4E48-94F8-90C09253E538}">
      <dgm:prSet/>
      <dgm:spPr/>
      <dgm:t>
        <a:bodyPr/>
        <a:lstStyle/>
        <a:p>
          <a:endParaRPr lang="en-ZA" sz="2000"/>
        </a:p>
      </dgm:t>
    </dgm:pt>
    <dgm:pt modelId="{B819463E-257E-448A-BFAA-CD34D1BA081E}" type="sibTrans" cxnId="{E2F76FE3-60BA-4E48-94F8-90C09253E538}">
      <dgm:prSet/>
      <dgm:spPr/>
      <dgm:t>
        <a:bodyPr/>
        <a:lstStyle/>
        <a:p>
          <a:endParaRPr lang="en-ZA" sz="2000"/>
        </a:p>
      </dgm:t>
    </dgm:pt>
    <dgm:pt modelId="{D3B05442-683C-47CF-BD32-CCDA86F0A304}">
      <dgm:prSet phldrT="[Text]" custT="1"/>
      <dgm:spPr/>
      <dgm:t>
        <a:bodyPr/>
        <a:lstStyle/>
        <a:p>
          <a:r>
            <a:rPr lang="en-ZA" sz="1200" dirty="0" smtClean="0">
              <a:solidFill>
                <a:schemeClr val="tx1"/>
              </a:solidFill>
            </a:rPr>
            <a:t>7. </a:t>
          </a:r>
          <a:r>
            <a:rPr lang="en-US" sz="1200" dirty="0" smtClean="0">
              <a:solidFill>
                <a:schemeClr val="tx1"/>
              </a:solidFill>
            </a:rPr>
            <a:t>Related Party</a:t>
          </a:r>
          <a:endParaRPr lang="en-ZA" sz="1200" dirty="0">
            <a:solidFill>
              <a:schemeClr val="tx1"/>
            </a:solidFill>
          </a:endParaRPr>
        </a:p>
      </dgm:t>
    </dgm:pt>
    <dgm:pt modelId="{5F3765D5-A645-4C8E-9C23-070EA29F25B2}" type="parTrans" cxnId="{83ADAA99-0909-4A1C-9E89-0346FBC35F85}">
      <dgm:prSet/>
      <dgm:spPr/>
      <dgm:t>
        <a:bodyPr/>
        <a:lstStyle/>
        <a:p>
          <a:endParaRPr lang="en-ZA" sz="2000"/>
        </a:p>
      </dgm:t>
    </dgm:pt>
    <dgm:pt modelId="{5B4810E8-A272-4F8D-9C20-5BF48FEE9710}" type="sibTrans" cxnId="{83ADAA99-0909-4A1C-9E89-0346FBC35F85}">
      <dgm:prSet/>
      <dgm:spPr/>
      <dgm:t>
        <a:bodyPr/>
        <a:lstStyle/>
        <a:p>
          <a:endParaRPr lang="en-ZA" sz="2000"/>
        </a:p>
      </dgm:t>
    </dgm:pt>
    <dgm:pt modelId="{19CFB1B9-9C0A-4C64-A841-5804BFF23494}">
      <dgm:prSet phldrT="[Text]" custT="1"/>
      <dgm:spPr/>
      <dgm:t>
        <a:bodyPr/>
        <a:lstStyle/>
        <a:p>
          <a:r>
            <a:rPr lang="en-ZA" sz="1200" dirty="0" smtClean="0">
              <a:solidFill>
                <a:schemeClr val="tx1"/>
              </a:solidFill>
            </a:rPr>
            <a:t>2. </a:t>
          </a:r>
          <a:r>
            <a:rPr lang="en-US" sz="1200" dirty="0" smtClean="0">
              <a:solidFill>
                <a:schemeClr val="tx1"/>
              </a:solidFill>
            </a:rPr>
            <a:t>Immovable Tangible Assets</a:t>
          </a:r>
          <a:endParaRPr lang="en-ZA" sz="1200" dirty="0" smtClean="0">
            <a:solidFill>
              <a:schemeClr val="tx1"/>
            </a:solidFill>
          </a:endParaRPr>
        </a:p>
      </dgm:t>
    </dgm:pt>
    <dgm:pt modelId="{0EFE0A61-4777-4151-8BED-251CCCEF996F}" type="parTrans" cxnId="{7EA7D8C0-F609-4883-AC31-249B19F59395}">
      <dgm:prSet/>
      <dgm:spPr/>
      <dgm:t>
        <a:bodyPr/>
        <a:lstStyle/>
        <a:p>
          <a:endParaRPr lang="en-ZA" sz="2000"/>
        </a:p>
      </dgm:t>
    </dgm:pt>
    <dgm:pt modelId="{3892259B-3650-4E53-9250-291CA81E6082}" type="sibTrans" cxnId="{7EA7D8C0-F609-4883-AC31-249B19F59395}">
      <dgm:prSet/>
      <dgm:spPr/>
      <dgm:t>
        <a:bodyPr/>
        <a:lstStyle/>
        <a:p>
          <a:endParaRPr lang="en-ZA" sz="2000"/>
        </a:p>
      </dgm:t>
    </dgm:pt>
    <dgm:pt modelId="{E086E7CA-EB40-4470-877F-3D3B5C602A5C}">
      <dgm:prSet phldrT="[Text]" custT="1"/>
      <dgm:spPr/>
      <dgm:t>
        <a:bodyPr/>
        <a:lstStyle/>
        <a:p>
          <a:r>
            <a:rPr lang="en-ZA" sz="1200" dirty="0" smtClean="0">
              <a:solidFill>
                <a:schemeClr val="tx1"/>
              </a:solidFill>
            </a:rPr>
            <a:t>3. Commitments</a:t>
          </a:r>
        </a:p>
      </dgm:t>
    </dgm:pt>
    <dgm:pt modelId="{4F5E3DB1-ACCF-4B2F-9A23-3D6C436F5F2F}" type="parTrans" cxnId="{9E580335-2AAF-4624-AFE1-940CB40DB2A2}">
      <dgm:prSet/>
      <dgm:spPr/>
      <dgm:t>
        <a:bodyPr/>
        <a:lstStyle/>
        <a:p>
          <a:endParaRPr lang="en-ZA" sz="2000"/>
        </a:p>
      </dgm:t>
    </dgm:pt>
    <dgm:pt modelId="{F1478682-340A-4710-8305-06F31A2EE0AD}" type="sibTrans" cxnId="{9E580335-2AAF-4624-AFE1-940CB40DB2A2}">
      <dgm:prSet/>
      <dgm:spPr/>
      <dgm:t>
        <a:bodyPr/>
        <a:lstStyle/>
        <a:p>
          <a:endParaRPr lang="en-ZA" sz="2000"/>
        </a:p>
      </dgm:t>
    </dgm:pt>
    <dgm:pt modelId="{8A849791-658B-41B9-A37E-AA0955845FE1}">
      <dgm:prSet phldrT="[Text]" custT="1"/>
      <dgm:spPr/>
      <dgm:t>
        <a:bodyPr/>
        <a:lstStyle/>
        <a:p>
          <a:endParaRPr lang="en-ZA" sz="1200" dirty="0">
            <a:solidFill>
              <a:schemeClr val="tx1"/>
            </a:solidFill>
          </a:endParaRPr>
        </a:p>
      </dgm:t>
    </dgm:pt>
    <dgm:pt modelId="{024CEE1E-0D77-4082-AF04-4B7E4CECA3AD}" type="parTrans" cxnId="{977C5C95-AB79-4433-A509-A736C2478929}">
      <dgm:prSet/>
      <dgm:spPr/>
      <dgm:t>
        <a:bodyPr/>
        <a:lstStyle/>
        <a:p>
          <a:endParaRPr lang="en-ZA" sz="2000"/>
        </a:p>
      </dgm:t>
    </dgm:pt>
    <dgm:pt modelId="{F1A38D2B-FF12-42F7-9EA2-E0DD12135A58}" type="sibTrans" cxnId="{977C5C95-AB79-4433-A509-A736C2478929}">
      <dgm:prSet/>
      <dgm:spPr/>
      <dgm:t>
        <a:bodyPr/>
        <a:lstStyle/>
        <a:p>
          <a:endParaRPr lang="en-ZA" sz="2000"/>
        </a:p>
      </dgm:t>
    </dgm:pt>
    <dgm:pt modelId="{F69E5D75-51E4-4220-9989-F4CC64221AAC}">
      <dgm:prSet custT="1"/>
      <dgm:spPr/>
      <dgm:t>
        <a:bodyPr/>
        <a:lstStyle/>
        <a:p>
          <a:r>
            <a:rPr lang="en-US" sz="1200" dirty="0" smtClean="0">
              <a:solidFill>
                <a:schemeClr val="tx1"/>
              </a:solidFill>
            </a:rPr>
            <a:t>Wasteful</a:t>
          </a:r>
        </a:p>
      </dgm:t>
    </dgm:pt>
    <dgm:pt modelId="{00C5F46A-072E-4F27-96A0-1E11DC72768B}" type="parTrans" cxnId="{7738DD80-A80F-4940-94DA-ADA0165E2630}">
      <dgm:prSet/>
      <dgm:spPr/>
      <dgm:t>
        <a:bodyPr/>
        <a:lstStyle/>
        <a:p>
          <a:endParaRPr lang="en-ZA"/>
        </a:p>
      </dgm:t>
    </dgm:pt>
    <dgm:pt modelId="{486DF711-5E02-4040-A7C6-E49DA0296258}" type="sibTrans" cxnId="{7738DD80-A80F-4940-94DA-ADA0165E2630}">
      <dgm:prSet/>
      <dgm:spPr/>
      <dgm:t>
        <a:bodyPr/>
        <a:lstStyle/>
        <a:p>
          <a:endParaRPr lang="en-ZA"/>
        </a:p>
      </dgm:t>
    </dgm:pt>
    <dgm:pt modelId="{96CB21EC-C37F-4D04-8176-901F6CFA5459}">
      <dgm:prSet custT="1"/>
      <dgm:spPr/>
      <dgm:t>
        <a:bodyPr/>
        <a:lstStyle/>
        <a:p>
          <a:r>
            <a:rPr lang="en-US" sz="1200" dirty="0" smtClean="0">
              <a:solidFill>
                <a:schemeClr val="tx1"/>
              </a:solidFill>
            </a:rPr>
            <a:t>Expenditure</a:t>
          </a:r>
          <a:endParaRPr lang="en-US" sz="1200" dirty="0">
            <a:solidFill>
              <a:schemeClr val="tx1"/>
            </a:solidFill>
          </a:endParaRPr>
        </a:p>
      </dgm:t>
    </dgm:pt>
    <dgm:pt modelId="{1E699E65-5899-45CD-AC9A-30194FE021BD}" type="parTrans" cxnId="{79EAC884-EAB2-49F4-8BCA-48703D9B0F51}">
      <dgm:prSet/>
      <dgm:spPr/>
      <dgm:t>
        <a:bodyPr/>
        <a:lstStyle/>
        <a:p>
          <a:endParaRPr lang="en-ZA"/>
        </a:p>
      </dgm:t>
    </dgm:pt>
    <dgm:pt modelId="{84431891-08D3-4FF9-8DDE-9AE8D02F02DF}" type="sibTrans" cxnId="{79EAC884-EAB2-49F4-8BCA-48703D9B0F51}">
      <dgm:prSet/>
      <dgm:spPr/>
      <dgm:t>
        <a:bodyPr/>
        <a:lstStyle/>
        <a:p>
          <a:endParaRPr lang="en-ZA"/>
        </a:p>
      </dgm:t>
    </dgm:pt>
    <dgm:pt modelId="{B157E834-779A-4708-B1BC-D8365B9C5E1C}">
      <dgm:prSet custT="1"/>
      <dgm:spPr/>
      <dgm:t>
        <a:bodyPr/>
        <a:lstStyle/>
        <a:p>
          <a:r>
            <a:rPr lang="en-US" sz="1200" dirty="0" smtClean="0">
              <a:solidFill>
                <a:schemeClr val="tx1"/>
              </a:solidFill>
            </a:rPr>
            <a:t>Tangible Assets</a:t>
          </a:r>
          <a:endParaRPr lang="en-US" sz="1200" dirty="0">
            <a:solidFill>
              <a:schemeClr val="tx1"/>
            </a:solidFill>
          </a:endParaRPr>
        </a:p>
      </dgm:t>
    </dgm:pt>
    <dgm:pt modelId="{1D8A0E03-C9E3-475C-A907-DDF141C0D22F}" type="parTrans" cxnId="{E5C3CEA5-26FA-4826-88FE-0ED20B01B1B5}">
      <dgm:prSet/>
      <dgm:spPr/>
      <dgm:t>
        <a:bodyPr/>
        <a:lstStyle/>
        <a:p>
          <a:endParaRPr lang="en-ZA"/>
        </a:p>
      </dgm:t>
    </dgm:pt>
    <dgm:pt modelId="{B3E74887-22D8-4B2F-899E-B40698347A19}" type="sibTrans" cxnId="{E5C3CEA5-26FA-4826-88FE-0ED20B01B1B5}">
      <dgm:prSet/>
      <dgm:spPr/>
      <dgm:t>
        <a:bodyPr/>
        <a:lstStyle/>
        <a:p>
          <a:endParaRPr lang="en-ZA"/>
        </a:p>
      </dgm:t>
    </dgm:pt>
    <dgm:pt modelId="{1E0154C4-863C-46DD-830F-5CE80AB3055D}">
      <dgm:prSet custT="1"/>
      <dgm:spPr/>
      <dgm:t>
        <a:bodyPr/>
        <a:lstStyle/>
        <a:p>
          <a:r>
            <a:rPr lang="en-US" sz="1200" dirty="0" smtClean="0">
              <a:solidFill>
                <a:schemeClr val="tx1"/>
              </a:solidFill>
            </a:rPr>
            <a:t>Leases</a:t>
          </a:r>
          <a:endParaRPr lang="en-US" sz="1200" dirty="0">
            <a:solidFill>
              <a:schemeClr val="tx1"/>
            </a:solidFill>
          </a:endParaRPr>
        </a:p>
      </dgm:t>
    </dgm:pt>
    <dgm:pt modelId="{09AC41B4-D965-4B14-82C8-EDF21BDC9060}" type="parTrans" cxnId="{6B5B03AD-BA15-463C-8618-015171292C99}">
      <dgm:prSet/>
      <dgm:spPr/>
      <dgm:t>
        <a:bodyPr/>
        <a:lstStyle/>
        <a:p>
          <a:endParaRPr lang="en-ZA"/>
        </a:p>
      </dgm:t>
    </dgm:pt>
    <dgm:pt modelId="{7F80ECDE-BE89-4318-91F5-BFF0D103CB63}" type="sibTrans" cxnId="{6B5B03AD-BA15-463C-8618-015171292C99}">
      <dgm:prSet/>
      <dgm:spPr/>
      <dgm:t>
        <a:bodyPr/>
        <a:lstStyle/>
        <a:p>
          <a:endParaRPr lang="en-ZA"/>
        </a:p>
      </dgm:t>
    </dgm:pt>
    <dgm:pt modelId="{63B92C11-D8EB-4EDC-B9D5-DB729A917569}">
      <dgm:prSet custT="1"/>
      <dgm:spPr/>
      <dgm:t>
        <a:bodyPr/>
        <a:lstStyle/>
        <a:p>
          <a:r>
            <a:rPr lang="en-US" sz="1200" dirty="0" smtClean="0">
              <a:solidFill>
                <a:schemeClr val="tx1"/>
              </a:solidFill>
            </a:rPr>
            <a:t>Commitments (Operating)</a:t>
          </a:r>
          <a:endParaRPr lang="en-US" sz="1200" dirty="0">
            <a:solidFill>
              <a:schemeClr val="tx1"/>
            </a:solidFill>
          </a:endParaRPr>
        </a:p>
      </dgm:t>
    </dgm:pt>
    <dgm:pt modelId="{B4DD96D9-91BB-4FE1-9889-043DF04FA588}" type="parTrans" cxnId="{02CAA1DD-1A01-474B-875F-C1205F37E2AC}">
      <dgm:prSet/>
      <dgm:spPr/>
      <dgm:t>
        <a:bodyPr/>
        <a:lstStyle/>
        <a:p>
          <a:endParaRPr lang="en-ZA"/>
        </a:p>
      </dgm:t>
    </dgm:pt>
    <dgm:pt modelId="{0B987854-4E96-4964-B6D4-7F88F5177315}" type="sibTrans" cxnId="{02CAA1DD-1A01-474B-875F-C1205F37E2AC}">
      <dgm:prSet/>
      <dgm:spPr/>
      <dgm:t>
        <a:bodyPr/>
        <a:lstStyle/>
        <a:p>
          <a:endParaRPr lang="en-ZA"/>
        </a:p>
      </dgm:t>
    </dgm:pt>
    <dgm:pt modelId="{EF9D9BC3-EBD8-438B-ACF4-C9D1C6A7B26A}">
      <dgm:prSet custT="1"/>
      <dgm:spPr/>
      <dgm:t>
        <a:bodyPr/>
        <a:lstStyle/>
        <a:p>
          <a:r>
            <a:rPr lang="en-US" sz="1200" dirty="0" smtClean="0">
              <a:solidFill>
                <a:schemeClr val="tx1"/>
              </a:solidFill>
            </a:rPr>
            <a:t>Transactions</a:t>
          </a:r>
        </a:p>
        <a:p>
          <a:r>
            <a:rPr lang="en-US" sz="1200" dirty="0" smtClean="0">
              <a:solidFill>
                <a:schemeClr val="tx1"/>
              </a:solidFill>
            </a:rPr>
            <a:t>8. Receivable for departmental revenue</a:t>
          </a:r>
          <a:endParaRPr lang="en-US" sz="1200" dirty="0">
            <a:solidFill>
              <a:schemeClr val="tx1"/>
            </a:solidFill>
          </a:endParaRPr>
        </a:p>
      </dgm:t>
    </dgm:pt>
    <dgm:pt modelId="{E615252A-CD78-49F8-9F0B-8FFDA53D5D0F}" type="parTrans" cxnId="{27DB7330-6D3A-4747-ACC6-E7736B3FC1B3}">
      <dgm:prSet/>
      <dgm:spPr/>
      <dgm:t>
        <a:bodyPr/>
        <a:lstStyle/>
        <a:p>
          <a:endParaRPr lang="en-ZA"/>
        </a:p>
      </dgm:t>
    </dgm:pt>
    <dgm:pt modelId="{B9DCD34F-2814-4ACA-875D-C44BC3D52879}" type="sibTrans" cxnId="{27DB7330-6D3A-4747-ACC6-E7736B3FC1B3}">
      <dgm:prSet/>
      <dgm:spPr/>
      <dgm:t>
        <a:bodyPr/>
        <a:lstStyle/>
        <a:p>
          <a:endParaRPr lang="en-ZA"/>
        </a:p>
      </dgm:t>
    </dgm:pt>
    <dgm:pt modelId="{DE72592F-B620-4371-A836-4ABDFA271647}">
      <dgm:prSet phldrT="[Text]"/>
      <dgm:spPr>
        <a:solidFill>
          <a:srgbClr val="92D050"/>
        </a:solidFill>
      </dgm:spPr>
      <dgm:t>
        <a:bodyPr/>
        <a:lstStyle/>
        <a:p>
          <a:r>
            <a:rPr lang="en-ZA" dirty="0" smtClean="0">
              <a:solidFill>
                <a:schemeClr val="tx1"/>
              </a:solidFill>
            </a:rPr>
            <a:t>2015/16 - Unqualified</a:t>
          </a:r>
          <a:endParaRPr lang="en-ZA" dirty="0">
            <a:solidFill>
              <a:schemeClr val="tx1"/>
            </a:solidFill>
          </a:endParaRPr>
        </a:p>
      </dgm:t>
    </dgm:pt>
    <dgm:pt modelId="{A2227D51-A865-4C58-83FE-201C3D3AA738}" type="parTrans" cxnId="{ED9D3083-FF0D-4DE3-8C1D-2419BA5E6E77}">
      <dgm:prSet/>
      <dgm:spPr/>
      <dgm:t>
        <a:bodyPr/>
        <a:lstStyle/>
        <a:p>
          <a:endParaRPr lang="en-ZA"/>
        </a:p>
      </dgm:t>
    </dgm:pt>
    <dgm:pt modelId="{90023939-9D5F-4B67-A7A0-DC9B8DC941ED}" type="sibTrans" cxnId="{ED9D3083-FF0D-4DE3-8C1D-2419BA5E6E77}">
      <dgm:prSet/>
      <dgm:spPr/>
      <dgm:t>
        <a:bodyPr/>
        <a:lstStyle/>
        <a:p>
          <a:endParaRPr lang="en-ZA"/>
        </a:p>
      </dgm:t>
    </dgm:pt>
    <dgm:pt modelId="{A996CCF1-73BA-4F1E-BE3E-920FB50AA0B9}" type="pres">
      <dgm:prSet presAssocID="{FADD7EBC-E329-44E6-9058-9712130D2B4D}" presName="Name0" presStyleCnt="0">
        <dgm:presLayoutVars>
          <dgm:chMax val="7"/>
          <dgm:chPref val="7"/>
          <dgm:dir/>
          <dgm:animLvl val="lvl"/>
        </dgm:presLayoutVars>
      </dgm:prSet>
      <dgm:spPr/>
      <dgm:t>
        <a:bodyPr/>
        <a:lstStyle/>
        <a:p>
          <a:endParaRPr lang="en-US"/>
        </a:p>
      </dgm:t>
    </dgm:pt>
    <dgm:pt modelId="{18577605-E00E-4C46-BA1C-6549A9B6CB4A}" type="pres">
      <dgm:prSet presAssocID="{38C37E41-1D27-4A6C-BCBF-89B399551CCC}" presName="parentText_1" presStyleLbl="node1" presStyleIdx="0" presStyleCnt="5">
        <dgm:presLayoutVars>
          <dgm:chMax val="1"/>
          <dgm:chPref val="1"/>
          <dgm:bulletEnabled val="1"/>
        </dgm:presLayoutVars>
      </dgm:prSet>
      <dgm:spPr/>
      <dgm:t>
        <a:bodyPr/>
        <a:lstStyle/>
        <a:p>
          <a:endParaRPr lang="en-US"/>
        </a:p>
      </dgm:t>
    </dgm:pt>
    <dgm:pt modelId="{BD863CAC-C421-4B61-AFB5-49442BDE4758}" type="pres">
      <dgm:prSet presAssocID="{38C37E41-1D27-4A6C-BCBF-89B399551CCC}" presName="childText_1" presStyleLbl="node1" presStyleIdx="0" presStyleCnt="5" custScaleY="106211" custLinFactNeighborX="-27581" custLinFactNeighborY="-3282">
        <dgm:presLayoutVars>
          <dgm:chMax val="0"/>
          <dgm:chPref val="0"/>
          <dgm:bulletEnabled val="1"/>
        </dgm:presLayoutVars>
      </dgm:prSet>
      <dgm:spPr/>
      <dgm:t>
        <a:bodyPr/>
        <a:lstStyle/>
        <a:p>
          <a:endParaRPr lang="en-ZA"/>
        </a:p>
      </dgm:t>
    </dgm:pt>
    <dgm:pt modelId="{5CAE20B8-71D5-452D-8319-321246D7FA98}" type="pres">
      <dgm:prSet presAssocID="{38C37E41-1D27-4A6C-BCBF-89B399551CCC}" presName="accentShape_1" presStyleCnt="0"/>
      <dgm:spPr/>
    </dgm:pt>
    <dgm:pt modelId="{50142CB5-40DE-4369-9033-5559FE344206}" type="pres">
      <dgm:prSet presAssocID="{38C37E41-1D27-4A6C-BCBF-89B399551CCC}" presName="imageRepeatNode" presStyleLbl="node1" presStyleIdx="0" presStyleCnt="5" custScaleX="92877" custScaleY="124443" custLinFactNeighborX="-26839" custLinFactNeighborY="-148"/>
      <dgm:spPr/>
      <dgm:t>
        <a:bodyPr/>
        <a:lstStyle/>
        <a:p>
          <a:endParaRPr lang="en-US"/>
        </a:p>
      </dgm:t>
    </dgm:pt>
    <dgm:pt modelId="{AC1258F5-D336-4B41-B8C1-C954046AF801}" type="pres">
      <dgm:prSet presAssocID="{451A1164-E8E3-4595-9663-AF9CD07BB6D3}" presName="parentText_2" presStyleLbl="node1" presStyleIdx="0" presStyleCnt="5">
        <dgm:presLayoutVars>
          <dgm:chMax val="1"/>
          <dgm:chPref val="1"/>
          <dgm:bulletEnabled val="1"/>
        </dgm:presLayoutVars>
      </dgm:prSet>
      <dgm:spPr/>
      <dgm:t>
        <a:bodyPr/>
        <a:lstStyle/>
        <a:p>
          <a:endParaRPr lang="en-US"/>
        </a:p>
      </dgm:t>
    </dgm:pt>
    <dgm:pt modelId="{D22F869D-A6C6-434C-AAF8-181EDD8A2F1D}" type="pres">
      <dgm:prSet presAssocID="{451A1164-E8E3-4595-9663-AF9CD07BB6D3}" presName="childText_2" presStyleLbl="node2" presStyleIdx="0" presStyleCnt="0" custScaleY="92350" custLinFactNeighborX="-25576" custLinFactNeighborY="11221">
        <dgm:presLayoutVars>
          <dgm:chMax val="0"/>
          <dgm:chPref val="0"/>
          <dgm:bulletEnabled val="1"/>
        </dgm:presLayoutVars>
      </dgm:prSet>
      <dgm:spPr/>
      <dgm:t>
        <a:bodyPr/>
        <a:lstStyle/>
        <a:p>
          <a:endParaRPr lang="en-ZA"/>
        </a:p>
      </dgm:t>
    </dgm:pt>
    <dgm:pt modelId="{B37CA469-FD75-4B03-8CED-9110D377E33E}" type="pres">
      <dgm:prSet presAssocID="{451A1164-E8E3-4595-9663-AF9CD07BB6D3}" presName="accentShape_2" presStyleCnt="0"/>
      <dgm:spPr/>
    </dgm:pt>
    <dgm:pt modelId="{A8EFF4E8-49A7-4A3E-A175-C00F706D1AAC}" type="pres">
      <dgm:prSet presAssocID="{451A1164-E8E3-4595-9663-AF9CD07BB6D3}" presName="imageRepeatNode" presStyleLbl="node1" presStyleIdx="1" presStyleCnt="5" custScaleX="102095" custLinFactNeighborX="-31759" custLinFactNeighborY="3565"/>
      <dgm:spPr/>
      <dgm:t>
        <a:bodyPr/>
        <a:lstStyle/>
        <a:p>
          <a:endParaRPr lang="en-US"/>
        </a:p>
      </dgm:t>
    </dgm:pt>
    <dgm:pt modelId="{FC9A577F-E9A1-432F-A2FC-D0ED06130B3C}" type="pres">
      <dgm:prSet presAssocID="{D683B31B-FFFD-4512-A3D3-CF514953404D}" presName="parentText_3" presStyleLbl="node1" presStyleIdx="1" presStyleCnt="5">
        <dgm:presLayoutVars>
          <dgm:chMax val="1"/>
          <dgm:chPref val="1"/>
          <dgm:bulletEnabled val="1"/>
        </dgm:presLayoutVars>
      </dgm:prSet>
      <dgm:spPr/>
      <dgm:t>
        <a:bodyPr/>
        <a:lstStyle/>
        <a:p>
          <a:endParaRPr lang="en-US"/>
        </a:p>
      </dgm:t>
    </dgm:pt>
    <dgm:pt modelId="{4FE797B4-4234-4738-AF76-EE669E312A67}" type="pres">
      <dgm:prSet presAssocID="{D683B31B-FFFD-4512-A3D3-CF514953404D}" presName="childText_3" presStyleLbl="node2" presStyleIdx="0" presStyleCnt="0">
        <dgm:presLayoutVars>
          <dgm:chMax val="0"/>
          <dgm:chPref val="0"/>
          <dgm:bulletEnabled val="1"/>
        </dgm:presLayoutVars>
      </dgm:prSet>
      <dgm:spPr/>
      <dgm:t>
        <a:bodyPr/>
        <a:lstStyle/>
        <a:p>
          <a:endParaRPr lang="en-ZA"/>
        </a:p>
      </dgm:t>
    </dgm:pt>
    <dgm:pt modelId="{6D9548ED-6BEB-468B-A401-2F12FD12E7C1}" type="pres">
      <dgm:prSet presAssocID="{D683B31B-FFFD-4512-A3D3-CF514953404D}" presName="accentShape_3" presStyleCnt="0"/>
      <dgm:spPr/>
    </dgm:pt>
    <dgm:pt modelId="{BB4FD353-0D35-400E-BF95-5826AE69B3C9}" type="pres">
      <dgm:prSet presAssocID="{D683B31B-FFFD-4512-A3D3-CF514953404D}" presName="imageRepeatNode" presStyleLbl="node1" presStyleIdx="2" presStyleCnt="5" custScaleX="115993" custLinFactNeighborX="-26441"/>
      <dgm:spPr/>
      <dgm:t>
        <a:bodyPr/>
        <a:lstStyle/>
        <a:p>
          <a:endParaRPr lang="en-US"/>
        </a:p>
      </dgm:t>
    </dgm:pt>
    <dgm:pt modelId="{9738B092-744E-4910-BFD7-60F7EEDC61C5}" type="pres">
      <dgm:prSet presAssocID="{6A21CFF8-462B-413D-9F0B-D7F8C3C44569}" presName="parentText_4" presStyleLbl="node1" presStyleIdx="2" presStyleCnt="5">
        <dgm:presLayoutVars>
          <dgm:chMax val="1"/>
          <dgm:chPref val="1"/>
          <dgm:bulletEnabled val="1"/>
        </dgm:presLayoutVars>
      </dgm:prSet>
      <dgm:spPr/>
      <dgm:t>
        <a:bodyPr/>
        <a:lstStyle/>
        <a:p>
          <a:endParaRPr lang="en-ZA"/>
        </a:p>
      </dgm:t>
    </dgm:pt>
    <dgm:pt modelId="{D9BFBCB4-27A8-44B6-B9ED-B963C75E82DD}" type="pres">
      <dgm:prSet presAssocID="{6A21CFF8-462B-413D-9F0B-D7F8C3C44569}" presName="childText_4" presStyleLbl="node2" presStyleIdx="0" presStyleCnt="0" custScaleY="84263" custLinFactNeighborY="-2926">
        <dgm:presLayoutVars>
          <dgm:chMax val="0"/>
          <dgm:chPref val="0"/>
          <dgm:bulletEnabled val="1"/>
        </dgm:presLayoutVars>
      </dgm:prSet>
      <dgm:spPr/>
      <dgm:t>
        <a:bodyPr/>
        <a:lstStyle/>
        <a:p>
          <a:endParaRPr lang="en-ZA"/>
        </a:p>
      </dgm:t>
    </dgm:pt>
    <dgm:pt modelId="{6A0A906B-0C35-4207-A707-D43376BFB691}" type="pres">
      <dgm:prSet presAssocID="{6A21CFF8-462B-413D-9F0B-D7F8C3C44569}" presName="accentShape_4" presStyleCnt="0"/>
      <dgm:spPr/>
    </dgm:pt>
    <dgm:pt modelId="{9A90B0AB-6D64-4364-8999-7D83E8F8F4D8}" type="pres">
      <dgm:prSet presAssocID="{6A21CFF8-462B-413D-9F0B-D7F8C3C44569}" presName="imageRepeatNode" presStyleLbl="node1" presStyleIdx="3" presStyleCnt="5" custScaleX="115457" custScaleY="99622" custLinFactNeighborX="-11039" custLinFactNeighborY="1075"/>
      <dgm:spPr/>
      <dgm:t>
        <a:bodyPr/>
        <a:lstStyle/>
        <a:p>
          <a:endParaRPr lang="en-ZA"/>
        </a:p>
      </dgm:t>
    </dgm:pt>
    <dgm:pt modelId="{C842D6CE-EA4D-4899-8F3A-03B1F3424986}" type="pres">
      <dgm:prSet presAssocID="{DE72592F-B620-4371-A836-4ABDFA271647}" presName="parentText_5" presStyleLbl="node1" presStyleIdx="3" presStyleCnt="5" custScaleX="84841" custScaleY="99622" custLinFactNeighborX="-55256" custLinFactNeighborY="1075">
        <dgm:presLayoutVars>
          <dgm:chMax val="1"/>
          <dgm:chPref val="1"/>
          <dgm:bulletEnabled val="1"/>
        </dgm:presLayoutVars>
      </dgm:prSet>
      <dgm:spPr/>
      <dgm:t>
        <a:bodyPr/>
        <a:lstStyle/>
        <a:p>
          <a:endParaRPr lang="en-ZA"/>
        </a:p>
      </dgm:t>
    </dgm:pt>
    <dgm:pt modelId="{00FF0C74-70D0-4919-8B76-23056D70D463}" type="pres">
      <dgm:prSet presAssocID="{DE72592F-B620-4371-A836-4ABDFA271647}" presName="childText_5" presStyleLbl="node1" presStyleIdx="3" presStyleCnt="5">
        <dgm:presLayoutVars>
          <dgm:chMax val="0"/>
          <dgm:chPref val="0"/>
          <dgm:bulletEnabled val="1"/>
        </dgm:presLayoutVars>
      </dgm:prSet>
      <dgm:spPr/>
    </dgm:pt>
    <dgm:pt modelId="{05B13DFA-6059-49AE-8902-E5A82F0FEE1C}" type="pres">
      <dgm:prSet presAssocID="{DE72592F-B620-4371-A836-4ABDFA271647}" presName="accentShape_5" presStyleCnt="0"/>
      <dgm:spPr/>
    </dgm:pt>
    <dgm:pt modelId="{199B19A5-5F67-4A14-966B-18C56A2845B1}" type="pres">
      <dgm:prSet presAssocID="{DE72592F-B620-4371-A836-4ABDFA271647}" presName="imageRepeatNode" presStyleLbl="node1" presStyleIdx="4" presStyleCnt="5"/>
      <dgm:spPr/>
      <dgm:t>
        <a:bodyPr/>
        <a:lstStyle/>
        <a:p>
          <a:endParaRPr lang="en-ZA"/>
        </a:p>
      </dgm:t>
    </dgm:pt>
  </dgm:ptLst>
  <dgm:cxnLst>
    <dgm:cxn modelId="{291FAB27-4433-4576-9CC5-2B9EB933366E}" type="presOf" srcId="{D3B05442-683C-47CF-BD32-CCDA86F0A304}" destId="{BD863CAC-C421-4B61-AFB5-49442BDE4758}" srcOrd="0" destOrd="11" presId="urn:microsoft.com/office/officeart/2009/3/layout/BlockDescendingList"/>
    <dgm:cxn modelId="{4B0DF54D-AFC5-42B5-AC4A-00DD8648DB94}" type="presOf" srcId="{E086E7CA-EB40-4470-877F-3D3B5C602A5C}" destId="{D22F869D-A6C6-434C-AAF8-181EDD8A2F1D}" srcOrd="0" destOrd="2" presId="urn:microsoft.com/office/officeart/2009/3/layout/BlockDescendingList"/>
    <dgm:cxn modelId="{BBC16685-C904-4541-92F5-A4BD9441500F}" type="presOf" srcId="{19CFB1B9-9C0A-4C64-A841-5804BFF23494}" destId="{D22F869D-A6C6-434C-AAF8-181EDD8A2F1D}" srcOrd="0" destOrd="1" presId="urn:microsoft.com/office/officeart/2009/3/layout/BlockDescendingList"/>
    <dgm:cxn modelId="{BF6AD9B6-5364-4F15-BBFA-11FB1588B71B}" type="presOf" srcId="{6A21CFF8-462B-413D-9F0B-D7F8C3C44569}" destId="{9A90B0AB-6D64-4364-8999-7D83E8F8F4D8}" srcOrd="1" destOrd="0" presId="urn:microsoft.com/office/officeart/2009/3/layout/BlockDescendingList"/>
    <dgm:cxn modelId="{E6DA6B45-D7DD-443C-AA7A-88FC2402132E}" type="presOf" srcId="{1E0154C4-863C-46DD-830F-5CE80AB3055D}" destId="{BD863CAC-C421-4B61-AFB5-49442BDE4758}" srcOrd="0" destOrd="7" presId="urn:microsoft.com/office/officeart/2009/3/layout/BlockDescendingList"/>
    <dgm:cxn modelId="{913A00D5-81B5-4F25-9146-7FF4C81185EA}" srcId="{38C37E41-1D27-4A6C-BCBF-89B399551CCC}" destId="{581ECF3B-E6D2-41A8-9AC9-47BA86566E52}" srcOrd="1" destOrd="0" parTransId="{E24FC4F4-A770-4FBD-9204-1BF01430C1BF}" sibTransId="{F3FCD68B-95CC-4C05-B27F-147AFBD7A9D6}"/>
    <dgm:cxn modelId="{01E764D0-3B55-49C0-BCF0-8B5C8CFC38F3}" type="presOf" srcId="{451A1164-E8E3-4595-9663-AF9CD07BB6D3}" destId="{A8EFF4E8-49A7-4A3E-A175-C00F706D1AAC}" srcOrd="1" destOrd="0" presId="urn:microsoft.com/office/officeart/2009/3/layout/BlockDescendingList"/>
    <dgm:cxn modelId="{D704AAF0-AC58-42D2-A32E-2CC452EA00E1}" type="presOf" srcId="{63B92C11-D8EB-4EDC-B9D5-DB729A917569}" destId="{BD863CAC-C421-4B61-AFB5-49442BDE4758}" srcOrd="0" destOrd="9" presId="urn:microsoft.com/office/officeart/2009/3/layout/BlockDescendingList"/>
    <dgm:cxn modelId="{27DB7330-6D3A-4747-ACC6-E7736B3FC1B3}" srcId="{38C37E41-1D27-4A6C-BCBF-89B399551CCC}" destId="{EF9D9BC3-EBD8-438B-ACF4-C9D1C6A7B26A}" srcOrd="12" destOrd="0" parTransId="{E615252A-CD78-49F8-9F0B-8FFDA53D5D0F}" sibTransId="{B9DCD34F-2814-4ACA-875D-C44BC3D52879}"/>
    <dgm:cxn modelId="{E5C3CEA5-26FA-4826-88FE-0ED20B01B1B5}" srcId="{38C37E41-1D27-4A6C-BCBF-89B399551CCC}" destId="{B157E834-779A-4708-B1BC-D8365B9C5E1C}" srcOrd="5" destOrd="0" parTransId="{1D8A0E03-C9E3-475C-A907-DDF141C0D22F}" sibTransId="{B3E74887-22D8-4B2F-899E-B40698347A19}"/>
    <dgm:cxn modelId="{83ADAA99-0909-4A1C-9E89-0346FBC35F85}" srcId="{38C37E41-1D27-4A6C-BCBF-89B399551CCC}" destId="{D3B05442-683C-47CF-BD32-CCDA86F0A304}" srcOrd="11" destOrd="0" parTransId="{5F3765D5-A645-4C8E-9C23-070EA29F25B2}" sibTransId="{5B4810E8-A272-4F8D-9C20-5BF48FEE9710}"/>
    <dgm:cxn modelId="{1EEAE37E-C006-45BF-B5DD-75C2EA5B2418}" srcId="{38C37E41-1D27-4A6C-BCBF-89B399551CCC}" destId="{045152D0-4996-4356-9920-6D82F16110B8}" srcOrd="6" destOrd="0" parTransId="{6893DDAB-5FD3-4D0A-B1FD-15185643F0A5}" sibTransId="{749160C2-9C57-4041-9239-860CC880FB86}"/>
    <dgm:cxn modelId="{F6394096-503F-4F5C-8EDD-2DF52C0EA962}" srcId="{451A1164-E8E3-4595-9663-AF9CD07BB6D3}" destId="{399D8DC7-E9D7-4D91-A879-6B107AEC3907}" srcOrd="0" destOrd="0" parTransId="{49568699-7E60-4C40-B981-B154EAB9E370}" sibTransId="{24DDD733-A0DF-4B8E-9059-8359687034CE}"/>
    <dgm:cxn modelId="{B6FE0E6C-EE31-466A-AC3D-D1625F69BCDD}" srcId="{FADD7EBC-E329-44E6-9058-9712130D2B4D}" destId="{D683B31B-FFFD-4512-A3D3-CF514953404D}" srcOrd="2" destOrd="0" parTransId="{85A3F83D-D498-42A3-9617-F188AD865AEA}" sibTransId="{B71FBBA2-1F5B-4297-800A-B5DF7C3EE144}"/>
    <dgm:cxn modelId="{7EA7D8C0-F609-4883-AC31-249B19F59395}" srcId="{451A1164-E8E3-4595-9663-AF9CD07BB6D3}" destId="{19CFB1B9-9C0A-4C64-A841-5804BFF23494}" srcOrd="1" destOrd="0" parTransId="{0EFE0A61-4777-4151-8BED-251CCCEF996F}" sibTransId="{3892259B-3650-4E53-9250-291CA81E6082}"/>
    <dgm:cxn modelId="{E2F76FE3-60BA-4E48-94F8-90C09253E538}" srcId="{38C37E41-1D27-4A6C-BCBF-89B399551CCC}" destId="{4F7DF9E2-FBE8-4B99-9BEA-D6FEF93C79D8}" srcOrd="10" destOrd="0" parTransId="{17316EFB-1BC2-4DF1-B6E8-C3D2D0A538F6}" sibTransId="{B819463E-257E-448A-BFAA-CD34D1BA081E}"/>
    <dgm:cxn modelId="{02CAA1DD-1A01-474B-875F-C1205F37E2AC}" srcId="{38C37E41-1D27-4A6C-BCBF-89B399551CCC}" destId="{63B92C11-D8EB-4EDC-B9D5-DB729A917569}" srcOrd="9" destOrd="0" parTransId="{B4DD96D9-91BB-4FE1-9889-043DF04FA588}" sibTransId="{0B987854-4E96-4964-B6D4-7F88F5177315}"/>
    <dgm:cxn modelId="{544C77AF-9894-4EAB-9C98-1FD320E2E9D1}" type="presOf" srcId="{A353E860-3EC9-4FE0-A8D6-BF818B9E873A}" destId="{BD863CAC-C421-4B61-AFB5-49442BDE4758}" srcOrd="0" destOrd="8" presId="urn:microsoft.com/office/officeart/2009/3/layout/BlockDescendingList"/>
    <dgm:cxn modelId="{89D28411-C3D8-4133-86CF-EBDA71D1DA1D}" srcId="{38C37E41-1D27-4A6C-BCBF-89B399551CCC}" destId="{0EA4A749-19EB-4A01-89E8-A119340A94DB}" srcOrd="4" destOrd="0" parTransId="{CBB7EFB0-3375-4FB0-A089-940F8DEC2314}" sibTransId="{B0C16ED2-A832-4420-954F-5C3F0C1A8EBA}"/>
    <dgm:cxn modelId="{936960C2-8F22-4337-8C39-CB175457CEB7}" type="presOf" srcId="{399D8DC7-E9D7-4D91-A879-6B107AEC3907}" destId="{D22F869D-A6C6-434C-AAF8-181EDD8A2F1D}" srcOrd="0" destOrd="0" presId="urn:microsoft.com/office/officeart/2009/3/layout/BlockDescendingList"/>
    <dgm:cxn modelId="{648A7A07-6987-4E31-8F25-06E07E2E8DB7}" srcId="{FADD7EBC-E329-44E6-9058-9712130D2B4D}" destId="{6A21CFF8-462B-413D-9F0B-D7F8C3C44569}" srcOrd="3" destOrd="0" parTransId="{B6897A7F-CF8B-4EDD-9F99-BB4C525E0FE1}" sibTransId="{2B5D2F4D-66CC-484C-810C-97F2F0BD18C5}"/>
    <dgm:cxn modelId="{727AC8E7-67C7-4758-AAC3-00A09C7743E3}" type="presOf" srcId="{38C37E41-1D27-4A6C-BCBF-89B399551CCC}" destId="{50142CB5-40DE-4369-9033-5559FE344206}" srcOrd="1" destOrd="0" presId="urn:microsoft.com/office/officeart/2009/3/layout/BlockDescendingList"/>
    <dgm:cxn modelId="{F090E189-3177-400C-A6FB-434E7730A4E9}" type="presOf" srcId="{581ECF3B-E6D2-41A8-9AC9-47BA86566E52}" destId="{BD863CAC-C421-4B61-AFB5-49442BDE4758}" srcOrd="0" destOrd="1" presId="urn:microsoft.com/office/officeart/2009/3/layout/BlockDescendingList"/>
    <dgm:cxn modelId="{D40E36E9-0E81-4F26-A50D-B3039108F91D}" srcId="{6A21CFF8-462B-413D-9F0B-D7F8C3C44569}" destId="{2E701FB9-EFA8-4978-8063-C733857E37DF}" srcOrd="0" destOrd="0" parTransId="{99448AAB-9517-4330-8CC6-2B0E0F2BF612}" sibTransId="{F8602479-5D02-4944-9070-9F5E98986786}"/>
    <dgm:cxn modelId="{2FB84029-0A48-4B97-8B24-674B18B69182}" type="presOf" srcId="{96CB21EC-C37F-4D04-8176-901F6CFA5459}" destId="{BD863CAC-C421-4B61-AFB5-49442BDE4758}" srcOrd="0" destOrd="3" presId="urn:microsoft.com/office/officeart/2009/3/layout/BlockDescendingList"/>
    <dgm:cxn modelId="{2EECF336-A0DB-4C10-B8FD-7930FE7719D9}" type="presOf" srcId="{2E701FB9-EFA8-4978-8063-C733857E37DF}" destId="{D9BFBCB4-27A8-44B6-B9ED-B963C75E82DD}" srcOrd="0" destOrd="0" presId="urn:microsoft.com/office/officeart/2009/3/layout/BlockDescendingList"/>
    <dgm:cxn modelId="{569B2928-15D8-478F-84FB-95AF6EC26EB4}" type="presOf" srcId="{DE72592F-B620-4371-A836-4ABDFA271647}" destId="{C842D6CE-EA4D-4899-8F3A-03B1F3424986}" srcOrd="0" destOrd="0" presId="urn:microsoft.com/office/officeart/2009/3/layout/BlockDescendingList"/>
    <dgm:cxn modelId="{BB7946E0-C251-4082-A7D9-F22F48531140}" type="presOf" srcId="{D683B31B-FFFD-4512-A3D3-CF514953404D}" destId="{FC9A577F-E9A1-432F-A2FC-D0ED06130B3C}" srcOrd="0" destOrd="0" presId="urn:microsoft.com/office/officeart/2009/3/layout/BlockDescendingList"/>
    <dgm:cxn modelId="{2725527E-8B37-4E80-91D6-7F14821D8167}" type="presOf" srcId="{F69E5D75-51E4-4220-9989-F4CC64221AAC}" destId="{BD863CAC-C421-4B61-AFB5-49442BDE4758}" srcOrd="0" destOrd="2" presId="urn:microsoft.com/office/officeart/2009/3/layout/BlockDescendingList"/>
    <dgm:cxn modelId="{96DC9B76-D808-4370-BE50-B366ACA2AC1F}" type="presOf" srcId="{B157E834-779A-4708-B1BC-D8365B9C5E1C}" destId="{BD863CAC-C421-4B61-AFB5-49442BDE4758}" srcOrd="0" destOrd="5" presId="urn:microsoft.com/office/officeart/2009/3/layout/BlockDescendingList"/>
    <dgm:cxn modelId="{0D52DB71-C534-4B52-BB9E-97DF51ACCB4D}" srcId="{FADD7EBC-E329-44E6-9058-9712130D2B4D}" destId="{38C37E41-1D27-4A6C-BCBF-89B399551CCC}" srcOrd="0" destOrd="0" parTransId="{8E5DA325-E646-438F-B98E-37EA10B3C905}" sibTransId="{03EF750E-4717-407B-8393-5BCE9B8ED80B}"/>
    <dgm:cxn modelId="{949A378E-FFEC-41C4-B9A4-DD00E1442DC4}" srcId="{38C37E41-1D27-4A6C-BCBF-89B399551CCC}" destId="{57ABBBAC-1DC2-4DB1-9A4C-0C946EBD9D44}" srcOrd="0" destOrd="0" parTransId="{F1BBCB5C-988D-47E5-8682-DCBB8D6C9601}" sibTransId="{03CC9E94-6C81-4790-973F-782E4850ACA7}"/>
    <dgm:cxn modelId="{9E580335-2AAF-4624-AFE1-940CB40DB2A2}" srcId="{451A1164-E8E3-4595-9663-AF9CD07BB6D3}" destId="{E086E7CA-EB40-4470-877F-3D3B5C602A5C}" srcOrd="2" destOrd="0" parTransId="{4F5E3DB1-ACCF-4B2F-9A23-3D6C436F5F2F}" sibTransId="{F1478682-340A-4710-8305-06F31A2EE0AD}"/>
    <dgm:cxn modelId="{6401538A-3FAC-4F11-B03E-E592232E7AB9}" type="presOf" srcId="{045152D0-4996-4356-9920-6D82F16110B8}" destId="{BD863CAC-C421-4B61-AFB5-49442BDE4758}" srcOrd="0" destOrd="6" presId="urn:microsoft.com/office/officeart/2009/3/layout/BlockDescendingList"/>
    <dgm:cxn modelId="{7738DD80-A80F-4940-94DA-ADA0165E2630}" srcId="{38C37E41-1D27-4A6C-BCBF-89B399551CCC}" destId="{F69E5D75-51E4-4220-9989-F4CC64221AAC}" srcOrd="2" destOrd="0" parTransId="{00C5F46A-072E-4F27-96A0-1E11DC72768B}" sibTransId="{486DF711-5E02-4040-A7C6-E49DA0296258}"/>
    <dgm:cxn modelId="{5A883791-831F-4120-AE24-ADA8FC268689}" type="presOf" srcId="{0EA4A749-19EB-4A01-89E8-A119340A94DB}" destId="{BD863CAC-C421-4B61-AFB5-49442BDE4758}" srcOrd="0" destOrd="4" presId="urn:microsoft.com/office/officeart/2009/3/layout/BlockDescendingList"/>
    <dgm:cxn modelId="{9D23F707-D141-497F-BF35-315CB7C4E7BF}" type="presOf" srcId="{D683B31B-FFFD-4512-A3D3-CF514953404D}" destId="{BB4FD353-0D35-400E-BF95-5826AE69B3C9}" srcOrd="1" destOrd="0" presId="urn:microsoft.com/office/officeart/2009/3/layout/BlockDescendingList"/>
    <dgm:cxn modelId="{8E000A6C-8490-4132-AD93-5F8A77EE48FB}" srcId="{38C37E41-1D27-4A6C-BCBF-89B399551CCC}" destId="{A353E860-3EC9-4FE0-A8D6-BF818B9E873A}" srcOrd="8" destOrd="0" parTransId="{B56CBF33-73AD-425C-84E5-0D57705A5B6C}" sibTransId="{9C19A94A-3B7D-4EC7-B618-A9783B690AC1}"/>
    <dgm:cxn modelId="{D129FE10-B486-47CB-A3A0-E63A7CC5803C}" srcId="{FADD7EBC-E329-44E6-9058-9712130D2B4D}" destId="{451A1164-E8E3-4595-9663-AF9CD07BB6D3}" srcOrd="1" destOrd="0" parTransId="{C5A35B54-9706-4AA3-BCE6-2F41968CCC0E}" sibTransId="{BD1642DF-4CFC-4F0A-89FE-F0BF2A96B348}"/>
    <dgm:cxn modelId="{79EAC884-EAB2-49F4-8BCA-48703D9B0F51}" srcId="{38C37E41-1D27-4A6C-BCBF-89B399551CCC}" destId="{96CB21EC-C37F-4D04-8176-901F6CFA5459}" srcOrd="3" destOrd="0" parTransId="{1E699E65-5899-45CD-AC9A-30194FE021BD}" sibTransId="{84431891-08D3-4FF9-8DDE-9AE8D02F02DF}"/>
    <dgm:cxn modelId="{ED9D3083-FF0D-4DE3-8C1D-2419BA5E6E77}" srcId="{FADD7EBC-E329-44E6-9058-9712130D2B4D}" destId="{DE72592F-B620-4371-A836-4ABDFA271647}" srcOrd="4" destOrd="0" parTransId="{A2227D51-A865-4C58-83FE-201C3D3AA738}" sibTransId="{90023939-9D5F-4B67-A7A0-DC9B8DC941ED}"/>
    <dgm:cxn modelId="{44717DB6-0552-4968-95EE-3E1AF647A698}" type="presOf" srcId="{4F7DF9E2-FBE8-4B99-9BEA-D6FEF93C79D8}" destId="{BD863CAC-C421-4B61-AFB5-49442BDE4758}" srcOrd="0" destOrd="10" presId="urn:microsoft.com/office/officeart/2009/3/layout/BlockDescendingList"/>
    <dgm:cxn modelId="{A01648B0-53B1-46D9-8D6E-B4E60A5C4A95}" type="presOf" srcId="{451A1164-E8E3-4595-9663-AF9CD07BB6D3}" destId="{AC1258F5-D336-4B41-B8C1-C954046AF801}" srcOrd="0" destOrd="0" presId="urn:microsoft.com/office/officeart/2009/3/layout/BlockDescendingList"/>
    <dgm:cxn modelId="{6B5B03AD-BA15-463C-8618-015171292C99}" srcId="{38C37E41-1D27-4A6C-BCBF-89B399551CCC}" destId="{1E0154C4-863C-46DD-830F-5CE80AB3055D}" srcOrd="7" destOrd="0" parTransId="{09AC41B4-D965-4B14-82C8-EDF21BDC9060}" sibTransId="{7F80ECDE-BE89-4318-91F5-BFF0D103CB63}"/>
    <dgm:cxn modelId="{0E18011C-175E-49A2-B7EF-A0E7FC9ECF3B}" type="presOf" srcId="{FADD7EBC-E329-44E6-9058-9712130D2B4D}" destId="{A996CCF1-73BA-4F1E-BE3E-920FB50AA0B9}" srcOrd="0" destOrd="0" presId="urn:microsoft.com/office/officeart/2009/3/layout/BlockDescendingList"/>
    <dgm:cxn modelId="{850E8C87-C560-45FD-B73F-AEDB3908CB4B}" type="presOf" srcId="{57ABBBAC-1DC2-4DB1-9A4C-0C946EBD9D44}" destId="{BD863CAC-C421-4B61-AFB5-49442BDE4758}" srcOrd="0" destOrd="0" presId="urn:microsoft.com/office/officeart/2009/3/layout/BlockDescendingList"/>
    <dgm:cxn modelId="{89753220-2838-4BAE-9A84-648EB0D3CB65}" type="presOf" srcId="{38C37E41-1D27-4A6C-BCBF-89B399551CCC}" destId="{18577605-E00E-4C46-BA1C-6549A9B6CB4A}" srcOrd="0" destOrd="0" presId="urn:microsoft.com/office/officeart/2009/3/layout/BlockDescendingList"/>
    <dgm:cxn modelId="{45598343-1412-4183-847F-E88788D1964E}" type="presOf" srcId="{8A849791-658B-41B9-A37E-AA0955845FE1}" destId="{4FE797B4-4234-4738-AF76-EE669E312A67}" srcOrd="0" destOrd="0" presId="urn:microsoft.com/office/officeart/2009/3/layout/BlockDescendingList"/>
    <dgm:cxn modelId="{977C5C95-AB79-4433-A509-A736C2478929}" srcId="{D683B31B-FFFD-4512-A3D3-CF514953404D}" destId="{8A849791-658B-41B9-A37E-AA0955845FE1}" srcOrd="0" destOrd="0" parTransId="{024CEE1E-0D77-4082-AF04-4B7E4CECA3AD}" sibTransId="{F1A38D2B-FF12-42F7-9EA2-E0DD12135A58}"/>
    <dgm:cxn modelId="{C2C0543A-A33B-4F58-9EA8-5E08C8EB1E2F}" type="presOf" srcId="{6A21CFF8-462B-413D-9F0B-D7F8C3C44569}" destId="{9738B092-744E-4910-BFD7-60F7EEDC61C5}" srcOrd="0" destOrd="0" presId="urn:microsoft.com/office/officeart/2009/3/layout/BlockDescendingList"/>
    <dgm:cxn modelId="{8E0F803D-513B-4379-B074-C121EB5FDAA6}" type="presOf" srcId="{EF9D9BC3-EBD8-438B-ACF4-C9D1C6A7B26A}" destId="{BD863CAC-C421-4B61-AFB5-49442BDE4758}" srcOrd="0" destOrd="12" presId="urn:microsoft.com/office/officeart/2009/3/layout/BlockDescendingList"/>
    <dgm:cxn modelId="{29C1207E-1498-4A20-A525-C7B7ACFF86C8}" type="presOf" srcId="{DE72592F-B620-4371-A836-4ABDFA271647}" destId="{199B19A5-5F67-4A14-966B-18C56A2845B1}" srcOrd="1" destOrd="0" presId="urn:microsoft.com/office/officeart/2009/3/layout/BlockDescendingList"/>
    <dgm:cxn modelId="{A55E43A9-432C-4F66-A9E0-9DC11A00FFBD}" type="presParOf" srcId="{A996CCF1-73BA-4F1E-BE3E-920FB50AA0B9}" destId="{18577605-E00E-4C46-BA1C-6549A9B6CB4A}" srcOrd="0" destOrd="0" presId="urn:microsoft.com/office/officeart/2009/3/layout/BlockDescendingList"/>
    <dgm:cxn modelId="{42CF82B3-338C-40DE-8C18-E33AD4DB0C9D}" type="presParOf" srcId="{A996CCF1-73BA-4F1E-BE3E-920FB50AA0B9}" destId="{BD863CAC-C421-4B61-AFB5-49442BDE4758}" srcOrd="1" destOrd="0" presId="urn:microsoft.com/office/officeart/2009/3/layout/BlockDescendingList"/>
    <dgm:cxn modelId="{33FDECC0-33AF-4515-BA64-2B5B3DADD427}" type="presParOf" srcId="{A996CCF1-73BA-4F1E-BE3E-920FB50AA0B9}" destId="{5CAE20B8-71D5-452D-8319-321246D7FA98}" srcOrd="2" destOrd="0" presId="urn:microsoft.com/office/officeart/2009/3/layout/BlockDescendingList"/>
    <dgm:cxn modelId="{E2F5B04A-D056-4D96-B38A-214CC5377446}" type="presParOf" srcId="{5CAE20B8-71D5-452D-8319-321246D7FA98}" destId="{50142CB5-40DE-4369-9033-5559FE344206}" srcOrd="0" destOrd="0" presId="urn:microsoft.com/office/officeart/2009/3/layout/BlockDescendingList"/>
    <dgm:cxn modelId="{2D636692-D12F-48D3-9190-1FD2E0E6EC9A}" type="presParOf" srcId="{A996CCF1-73BA-4F1E-BE3E-920FB50AA0B9}" destId="{AC1258F5-D336-4B41-B8C1-C954046AF801}" srcOrd="3" destOrd="0" presId="urn:microsoft.com/office/officeart/2009/3/layout/BlockDescendingList"/>
    <dgm:cxn modelId="{89750C28-DFD6-429A-8CFF-037A8CE9E844}" type="presParOf" srcId="{A996CCF1-73BA-4F1E-BE3E-920FB50AA0B9}" destId="{D22F869D-A6C6-434C-AAF8-181EDD8A2F1D}" srcOrd="4" destOrd="0" presId="urn:microsoft.com/office/officeart/2009/3/layout/BlockDescendingList"/>
    <dgm:cxn modelId="{CD913233-DA92-4D1C-BB17-2993F9862DE0}" type="presParOf" srcId="{A996CCF1-73BA-4F1E-BE3E-920FB50AA0B9}" destId="{B37CA469-FD75-4B03-8CED-9110D377E33E}" srcOrd="5" destOrd="0" presId="urn:microsoft.com/office/officeart/2009/3/layout/BlockDescendingList"/>
    <dgm:cxn modelId="{BC882185-C088-447E-80B5-C8DDBFAFA59C}" type="presParOf" srcId="{B37CA469-FD75-4B03-8CED-9110D377E33E}" destId="{A8EFF4E8-49A7-4A3E-A175-C00F706D1AAC}" srcOrd="0" destOrd="0" presId="urn:microsoft.com/office/officeart/2009/3/layout/BlockDescendingList"/>
    <dgm:cxn modelId="{7A10FA96-3993-44E1-A170-E82519130430}" type="presParOf" srcId="{A996CCF1-73BA-4F1E-BE3E-920FB50AA0B9}" destId="{FC9A577F-E9A1-432F-A2FC-D0ED06130B3C}" srcOrd="6" destOrd="0" presId="urn:microsoft.com/office/officeart/2009/3/layout/BlockDescendingList"/>
    <dgm:cxn modelId="{1F659251-EBF5-4771-85B6-7E541660201B}" type="presParOf" srcId="{A996CCF1-73BA-4F1E-BE3E-920FB50AA0B9}" destId="{4FE797B4-4234-4738-AF76-EE669E312A67}" srcOrd="7" destOrd="0" presId="urn:microsoft.com/office/officeart/2009/3/layout/BlockDescendingList"/>
    <dgm:cxn modelId="{145CF6BA-ABC2-4FCE-B9F0-9E05022070BF}" type="presParOf" srcId="{A996CCF1-73BA-4F1E-BE3E-920FB50AA0B9}" destId="{6D9548ED-6BEB-468B-A401-2F12FD12E7C1}" srcOrd="8" destOrd="0" presId="urn:microsoft.com/office/officeart/2009/3/layout/BlockDescendingList"/>
    <dgm:cxn modelId="{56B6DB9B-7F69-47F4-AA6F-B0ABADA5D5EF}" type="presParOf" srcId="{6D9548ED-6BEB-468B-A401-2F12FD12E7C1}" destId="{BB4FD353-0D35-400E-BF95-5826AE69B3C9}" srcOrd="0" destOrd="0" presId="urn:microsoft.com/office/officeart/2009/3/layout/BlockDescendingList"/>
    <dgm:cxn modelId="{4428DBC4-161A-408F-9B93-A050A4A9F4E3}" type="presParOf" srcId="{A996CCF1-73BA-4F1E-BE3E-920FB50AA0B9}" destId="{9738B092-744E-4910-BFD7-60F7EEDC61C5}" srcOrd="9" destOrd="0" presId="urn:microsoft.com/office/officeart/2009/3/layout/BlockDescendingList"/>
    <dgm:cxn modelId="{4956F518-5569-4CE4-AAFE-731FE5B656C5}" type="presParOf" srcId="{A996CCF1-73BA-4F1E-BE3E-920FB50AA0B9}" destId="{D9BFBCB4-27A8-44B6-B9ED-B963C75E82DD}" srcOrd="10" destOrd="0" presId="urn:microsoft.com/office/officeart/2009/3/layout/BlockDescendingList"/>
    <dgm:cxn modelId="{FA1BDB75-2D16-4D2C-8647-A52037E92B3E}" type="presParOf" srcId="{A996CCF1-73BA-4F1E-BE3E-920FB50AA0B9}" destId="{6A0A906B-0C35-4207-A707-D43376BFB691}" srcOrd="11" destOrd="0" presId="urn:microsoft.com/office/officeart/2009/3/layout/BlockDescendingList"/>
    <dgm:cxn modelId="{4B0F53AF-F52B-4080-A0F7-885D250164FE}" type="presParOf" srcId="{6A0A906B-0C35-4207-A707-D43376BFB691}" destId="{9A90B0AB-6D64-4364-8999-7D83E8F8F4D8}" srcOrd="0" destOrd="0" presId="urn:microsoft.com/office/officeart/2009/3/layout/BlockDescendingList"/>
    <dgm:cxn modelId="{3415D32B-E2FF-4D77-8D87-81B08A82FD79}" type="presParOf" srcId="{A996CCF1-73BA-4F1E-BE3E-920FB50AA0B9}" destId="{C842D6CE-EA4D-4899-8F3A-03B1F3424986}" srcOrd="12" destOrd="0" presId="urn:microsoft.com/office/officeart/2009/3/layout/BlockDescendingList"/>
    <dgm:cxn modelId="{FF913DB5-44E4-4047-92FC-909E53FF4862}" type="presParOf" srcId="{A996CCF1-73BA-4F1E-BE3E-920FB50AA0B9}" destId="{00FF0C74-70D0-4919-8B76-23056D70D463}" srcOrd="13" destOrd="0" presId="urn:microsoft.com/office/officeart/2009/3/layout/BlockDescendingList"/>
    <dgm:cxn modelId="{A7D01CC2-BE4E-4BDD-AC37-A94CC2D7C31D}" type="presParOf" srcId="{A996CCF1-73BA-4F1E-BE3E-920FB50AA0B9}" destId="{05B13DFA-6059-49AE-8902-E5A82F0FEE1C}" srcOrd="14" destOrd="0" presId="urn:microsoft.com/office/officeart/2009/3/layout/BlockDescendingList"/>
    <dgm:cxn modelId="{8D258554-90BB-427B-8A23-DC00BACB15B9}" type="presParOf" srcId="{05B13DFA-6059-49AE-8902-E5A82F0FEE1C}" destId="{199B19A5-5F67-4A14-966B-18C56A2845B1}" srcOrd="0" destOrd="0" presId="urn:microsoft.com/office/officeart/2009/3/layout/BlockDescendingList"/>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ADD7EBC-E329-44E6-9058-9712130D2B4D}" type="doc">
      <dgm:prSet loTypeId="urn:microsoft.com/office/officeart/2009/3/layout/BlockDescendingList" loCatId="list" qsTypeId="urn:microsoft.com/office/officeart/2005/8/quickstyle/simple1" qsCatId="simple" csTypeId="urn:microsoft.com/office/officeart/2005/8/colors/accent1_2" csCatId="accent1" phldr="1"/>
      <dgm:spPr/>
      <dgm:t>
        <a:bodyPr/>
        <a:lstStyle/>
        <a:p>
          <a:endParaRPr lang="en-ZA"/>
        </a:p>
      </dgm:t>
    </dgm:pt>
    <dgm:pt modelId="{38C37E41-1D27-4A6C-BCBF-89B399551CCC}">
      <dgm:prSet phldrT="[Text]" custT="1"/>
      <dgm:spPr>
        <a:solidFill>
          <a:srgbClr val="FF0000"/>
        </a:solidFill>
      </dgm:spPr>
      <dgm:t>
        <a:bodyPr/>
        <a:lstStyle/>
        <a:p>
          <a:r>
            <a:rPr lang="en-ZA" sz="2200" dirty="0" smtClean="0">
              <a:solidFill>
                <a:schemeClr val="tx1"/>
              </a:solidFill>
            </a:rPr>
            <a:t>2011/12 - Disclaimer</a:t>
          </a:r>
          <a:endParaRPr lang="en-ZA" sz="2200" dirty="0">
            <a:solidFill>
              <a:schemeClr val="tx1"/>
            </a:solidFill>
          </a:endParaRPr>
        </a:p>
      </dgm:t>
    </dgm:pt>
    <dgm:pt modelId="{8E5DA325-E646-438F-B98E-37EA10B3C905}" type="parTrans" cxnId="{0D52DB71-C534-4B52-BB9E-97DF51ACCB4D}">
      <dgm:prSet/>
      <dgm:spPr/>
      <dgm:t>
        <a:bodyPr/>
        <a:lstStyle/>
        <a:p>
          <a:endParaRPr lang="en-ZA" sz="2000"/>
        </a:p>
      </dgm:t>
    </dgm:pt>
    <dgm:pt modelId="{03EF750E-4717-407B-8393-5BCE9B8ED80B}" type="sibTrans" cxnId="{0D52DB71-C534-4B52-BB9E-97DF51ACCB4D}">
      <dgm:prSet/>
      <dgm:spPr/>
      <dgm:t>
        <a:bodyPr/>
        <a:lstStyle/>
        <a:p>
          <a:endParaRPr lang="en-ZA" sz="2000"/>
        </a:p>
      </dgm:t>
    </dgm:pt>
    <dgm:pt modelId="{399D8DC7-E9D7-4D91-A879-6B107AEC3907}">
      <dgm:prSet phldrT="[Text]" custT="1"/>
      <dgm:spPr/>
      <dgm:t>
        <a:bodyPr/>
        <a:lstStyle/>
        <a:p>
          <a:r>
            <a:rPr lang="en-ZA" sz="1200" b="1" dirty="0" smtClean="0">
              <a:solidFill>
                <a:schemeClr val="tx1"/>
              </a:solidFill>
            </a:rPr>
            <a:t>Finance:</a:t>
          </a:r>
          <a:endParaRPr lang="en-ZA" sz="1200" dirty="0" smtClean="0">
            <a:solidFill>
              <a:schemeClr val="tx1"/>
            </a:solidFill>
          </a:endParaRPr>
        </a:p>
      </dgm:t>
    </dgm:pt>
    <dgm:pt modelId="{49568699-7E60-4C40-B981-B154EAB9E370}" type="parTrans" cxnId="{F6394096-503F-4F5C-8EDD-2DF52C0EA962}">
      <dgm:prSet/>
      <dgm:spPr/>
      <dgm:t>
        <a:bodyPr/>
        <a:lstStyle/>
        <a:p>
          <a:endParaRPr lang="en-ZA" sz="2000"/>
        </a:p>
      </dgm:t>
    </dgm:pt>
    <dgm:pt modelId="{24DDD733-A0DF-4B8E-9059-8359687034CE}" type="sibTrans" cxnId="{F6394096-503F-4F5C-8EDD-2DF52C0EA962}">
      <dgm:prSet/>
      <dgm:spPr/>
      <dgm:t>
        <a:bodyPr/>
        <a:lstStyle/>
        <a:p>
          <a:endParaRPr lang="en-ZA" sz="2000"/>
        </a:p>
      </dgm:t>
    </dgm:pt>
    <dgm:pt modelId="{D683B31B-FFFD-4512-A3D3-CF514953404D}">
      <dgm:prSet phldrT="[Text]" custT="1"/>
      <dgm:spPr>
        <a:solidFill>
          <a:srgbClr val="FFC000"/>
        </a:solidFill>
      </dgm:spPr>
      <dgm:t>
        <a:bodyPr/>
        <a:lstStyle/>
        <a:p>
          <a:r>
            <a:rPr lang="en-ZA" sz="2200" dirty="0" smtClean="0">
              <a:solidFill>
                <a:schemeClr val="tx1"/>
              </a:solidFill>
            </a:rPr>
            <a:t>2013/14 - Qualified</a:t>
          </a:r>
          <a:endParaRPr lang="en-ZA" sz="2200" dirty="0">
            <a:solidFill>
              <a:schemeClr val="tx1"/>
            </a:solidFill>
          </a:endParaRPr>
        </a:p>
      </dgm:t>
    </dgm:pt>
    <dgm:pt modelId="{85A3F83D-D498-42A3-9617-F188AD865AEA}" type="parTrans" cxnId="{B6FE0E6C-EE31-466A-AC3D-D1625F69BCDD}">
      <dgm:prSet/>
      <dgm:spPr/>
      <dgm:t>
        <a:bodyPr/>
        <a:lstStyle/>
        <a:p>
          <a:endParaRPr lang="en-ZA" sz="2000"/>
        </a:p>
      </dgm:t>
    </dgm:pt>
    <dgm:pt modelId="{B71FBBA2-1F5B-4297-800A-B5DF7C3EE144}" type="sibTrans" cxnId="{B6FE0E6C-EE31-466A-AC3D-D1625F69BCDD}">
      <dgm:prSet/>
      <dgm:spPr/>
      <dgm:t>
        <a:bodyPr/>
        <a:lstStyle/>
        <a:p>
          <a:endParaRPr lang="en-ZA" sz="2000"/>
        </a:p>
      </dgm:t>
    </dgm:pt>
    <dgm:pt modelId="{6A21CFF8-462B-413D-9F0B-D7F8C3C44569}">
      <dgm:prSet phldrT="[Text]" custT="1"/>
      <dgm:spPr>
        <a:solidFill>
          <a:srgbClr val="FFC000"/>
        </a:solidFill>
      </dgm:spPr>
      <dgm:t>
        <a:bodyPr/>
        <a:lstStyle/>
        <a:p>
          <a:r>
            <a:rPr lang="en-ZA" sz="2200" dirty="0" smtClean="0">
              <a:solidFill>
                <a:schemeClr val="tx1"/>
              </a:solidFill>
            </a:rPr>
            <a:t>2014/15  Qualified</a:t>
          </a:r>
          <a:endParaRPr lang="en-ZA" sz="2200" dirty="0">
            <a:solidFill>
              <a:schemeClr val="tx1"/>
            </a:solidFill>
          </a:endParaRPr>
        </a:p>
      </dgm:t>
    </dgm:pt>
    <dgm:pt modelId="{B6897A7F-CF8B-4EDD-9F99-BB4C525E0FE1}" type="parTrans" cxnId="{648A7A07-6987-4E31-8F25-06E07E2E8DB7}">
      <dgm:prSet/>
      <dgm:spPr/>
      <dgm:t>
        <a:bodyPr/>
        <a:lstStyle/>
        <a:p>
          <a:endParaRPr lang="en-ZA" sz="2000"/>
        </a:p>
      </dgm:t>
    </dgm:pt>
    <dgm:pt modelId="{2B5D2F4D-66CC-484C-810C-97F2F0BD18C5}" type="sibTrans" cxnId="{648A7A07-6987-4E31-8F25-06E07E2E8DB7}">
      <dgm:prSet/>
      <dgm:spPr/>
      <dgm:t>
        <a:bodyPr/>
        <a:lstStyle/>
        <a:p>
          <a:endParaRPr lang="en-ZA" sz="2000"/>
        </a:p>
      </dgm:t>
    </dgm:pt>
    <dgm:pt modelId="{2E701FB9-EFA8-4978-8063-C733857E37DF}">
      <dgm:prSet phldrT="[Text]" custT="1"/>
      <dgm:spPr/>
      <dgm:t>
        <a:bodyPr/>
        <a:lstStyle/>
        <a:p>
          <a:endParaRPr lang="en-ZA" sz="1200" dirty="0">
            <a:solidFill>
              <a:schemeClr val="tx1"/>
            </a:solidFill>
          </a:endParaRPr>
        </a:p>
      </dgm:t>
    </dgm:pt>
    <dgm:pt modelId="{99448AAB-9517-4330-8CC6-2B0E0F2BF612}" type="parTrans" cxnId="{D40E36E9-0E81-4F26-A50D-B3039108F91D}">
      <dgm:prSet/>
      <dgm:spPr/>
      <dgm:t>
        <a:bodyPr/>
        <a:lstStyle/>
        <a:p>
          <a:endParaRPr lang="en-ZA" sz="2000"/>
        </a:p>
      </dgm:t>
    </dgm:pt>
    <dgm:pt modelId="{F8602479-5D02-4944-9070-9F5E98986786}" type="sibTrans" cxnId="{D40E36E9-0E81-4F26-A50D-B3039108F91D}">
      <dgm:prSet/>
      <dgm:spPr/>
      <dgm:t>
        <a:bodyPr/>
        <a:lstStyle/>
        <a:p>
          <a:endParaRPr lang="en-ZA" sz="2000"/>
        </a:p>
      </dgm:t>
    </dgm:pt>
    <dgm:pt modelId="{451A1164-E8E3-4595-9663-AF9CD07BB6D3}">
      <dgm:prSet phldrT="[Text]" custT="1"/>
      <dgm:spPr>
        <a:solidFill>
          <a:srgbClr val="FF0000"/>
        </a:solidFill>
      </dgm:spPr>
      <dgm:t>
        <a:bodyPr/>
        <a:lstStyle/>
        <a:p>
          <a:r>
            <a:rPr lang="en-ZA" sz="2200" dirty="0" smtClean="0">
              <a:solidFill>
                <a:schemeClr val="tx1"/>
              </a:solidFill>
            </a:rPr>
            <a:t>2012/13 – Disclaimer</a:t>
          </a:r>
          <a:endParaRPr lang="en-ZA" sz="2200" dirty="0">
            <a:solidFill>
              <a:schemeClr val="tx1"/>
            </a:solidFill>
          </a:endParaRPr>
        </a:p>
      </dgm:t>
    </dgm:pt>
    <dgm:pt modelId="{C5A35B54-9706-4AA3-BCE6-2F41968CCC0E}" type="parTrans" cxnId="{D129FE10-B486-47CB-A3A0-E63A7CC5803C}">
      <dgm:prSet/>
      <dgm:spPr/>
      <dgm:t>
        <a:bodyPr/>
        <a:lstStyle/>
        <a:p>
          <a:endParaRPr lang="en-ZA" sz="2000"/>
        </a:p>
      </dgm:t>
    </dgm:pt>
    <dgm:pt modelId="{BD1642DF-4CFC-4F0A-89FE-F0BF2A96B348}" type="sibTrans" cxnId="{D129FE10-B486-47CB-A3A0-E63A7CC5803C}">
      <dgm:prSet/>
      <dgm:spPr/>
      <dgm:t>
        <a:bodyPr/>
        <a:lstStyle/>
        <a:p>
          <a:endParaRPr lang="en-ZA" sz="2000"/>
        </a:p>
      </dgm:t>
    </dgm:pt>
    <dgm:pt modelId="{57ABBBAC-1DC2-4DB1-9A4C-0C946EBD9D44}">
      <dgm:prSet phldrT="[Text]" custT="1"/>
      <dgm:spPr/>
      <dgm:t>
        <a:bodyPr/>
        <a:lstStyle/>
        <a:p>
          <a:r>
            <a:rPr lang="en-ZA" sz="1200" b="1" dirty="0" smtClean="0">
              <a:solidFill>
                <a:schemeClr val="tx1"/>
              </a:solidFill>
            </a:rPr>
            <a:t>Finance:</a:t>
          </a:r>
        </a:p>
        <a:p>
          <a:r>
            <a:rPr lang="en-ZA" sz="1200" b="0" dirty="0" smtClean="0">
              <a:solidFill>
                <a:schemeClr val="tx1"/>
              </a:solidFill>
            </a:rPr>
            <a:t>Disclaimer opinion</a:t>
          </a:r>
        </a:p>
        <a:p>
          <a:r>
            <a:rPr lang="en-ZA" sz="1200" dirty="0" smtClean="0">
              <a:solidFill>
                <a:schemeClr val="tx1"/>
              </a:solidFill>
            </a:rPr>
            <a:t>26 Findings</a:t>
          </a:r>
        </a:p>
        <a:p>
          <a:endParaRPr lang="en-ZA" sz="1200" dirty="0" smtClean="0">
            <a:solidFill>
              <a:schemeClr val="tx1"/>
            </a:solidFill>
          </a:endParaRPr>
        </a:p>
        <a:p>
          <a:r>
            <a:rPr lang="en-ZA" sz="1200" dirty="0" smtClean="0">
              <a:solidFill>
                <a:schemeClr val="tx1"/>
              </a:solidFill>
            </a:rPr>
            <a:t>Compliance:</a:t>
          </a:r>
        </a:p>
        <a:p>
          <a:r>
            <a:rPr lang="en-ZA" sz="1200" dirty="0" smtClean="0">
              <a:solidFill>
                <a:schemeClr val="tx1"/>
              </a:solidFill>
            </a:rPr>
            <a:t>27 Findings</a:t>
          </a:r>
        </a:p>
        <a:p>
          <a:endParaRPr lang="en-ZA" sz="1200" dirty="0" smtClean="0">
            <a:solidFill>
              <a:schemeClr val="tx1"/>
            </a:solidFill>
          </a:endParaRPr>
        </a:p>
        <a:p>
          <a:r>
            <a:rPr lang="en-ZA" sz="1200" dirty="0" smtClean="0">
              <a:solidFill>
                <a:schemeClr val="tx1"/>
              </a:solidFill>
            </a:rPr>
            <a:t>Performance:</a:t>
          </a:r>
        </a:p>
        <a:p>
          <a:r>
            <a:rPr lang="en-ZA" sz="1200" dirty="0" smtClean="0">
              <a:solidFill>
                <a:schemeClr val="tx1"/>
              </a:solidFill>
            </a:rPr>
            <a:t>N/A</a:t>
          </a:r>
        </a:p>
        <a:p>
          <a:endParaRPr lang="en-ZA" sz="1200" dirty="0">
            <a:solidFill>
              <a:schemeClr val="tx1"/>
            </a:solidFill>
          </a:endParaRPr>
        </a:p>
      </dgm:t>
    </dgm:pt>
    <dgm:pt modelId="{F1BBCB5C-988D-47E5-8682-DCBB8D6C9601}" type="parTrans" cxnId="{949A378E-FFEC-41C4-B9A4-DD00E1442DC4}">
      <dgm:prSet/>
      <dgm:spPr/>
      <dgm:t>
        <a:bodyPr/>
        <a:lstStyle/>
        <a:p>
          <a:endParaRPr lang="en-ZA" sz="2000"/>
        </a:p>
      </dgm:t>
    </dgm:pt>
    <dgm:pt modelId="{03CC9E94-6C81-4790-973F-782E4850ACA7}" type="sibTrans" cxnId="{949A378E-FFEC-41C4-B9A4-DD00E1442DC4}">
      <dgm:prSet/>
      <dgm:spPr/>
      <dgm:t>
        <a:bodyPr/>
        <a:lstStyle/>
        <a:p>
          <a:endParaRPr lang="en-ZA" sz="2000"/>
        </a:p>
      </dgm:t>
    </dgm:pt>
    <dgm:pt modelId="{8A849791-658B-41B9-A37E-AA0955845FE1}">
      <dgm:prSet phldrT="[Text]" custT="1"/>
      <dgm:spPr/>
      <dgm:t>
        <a:bodyPr/>
        <a:lstStyle/>
        <a:p>
          <a:endParaRPr lang="en-ZA" sz="1200" dirty="0">
            <a:solidFill>
              <a:schemeClr val="tx1"/>
            </a:solidFill>
          </a:endParaRPr>
        </a:p>
      </dgm:t>
    </dgm:pt>
    <dgm:pt modelId="{024CEE1E-0D77-4082-AF04-4B7E4CECA3AD}" type="parTrans" cxnId="{977C5C95-AB79-4433-A509-A736C2478929}">
      <dgm:prSet/>
      <dgm:spPr/>
      <dgm:t>
        <a:bodyPr/>
        <a:lstStyle/>
        <a:p>
          <a:endParaRPr lang="en-ZA" sz="2000"/>
        </a:p>
      </dgm:t>
    </dgm:pt>
    <dgm:pt modelId="{F1A38D2B-FF12-42F7-9EA2-E0DD12135A58}" type="sibTrans" cxnId="{977C5C95-AB79-4433-A509-A736C2478929}">
      <dgm:prSet/>
      <dgm:spPr/>
      <dgm:t>
        <a:bodyPr/>
        <a:lstStyle/>
        <a:p>
          <a:endParaRPr lang="en-ZA" sz="2000"/>
        </a:p>
      </dgm:t>
    </dgm:pt>
    <dgm:pt modelId="{DE72592F-B620-4371-A836-4ABDFA271647}">
      <dgm:prSet phldrT="[Text]"/>
      <dgm:spPr>
        <a:solidFill>
          <a:srgbClr val="FFC000"/>
        </a:solidFill>
      </dgm:spPr>
      <dgm:t>
        <a:bodyPr/>
        <a:lstStyle/>
        <a:p>
          <a:r>
            <a:rPr lang="en-ZA" dirty="0" smtClean="0">
              <a:solidFill>
                <a:schemeClr val="tx1"/>
              </a:solidFill>
            </a:rPr>
            <a:t>2015/16 - Qualified</a:t>
          </a:r>
          <a:endParaRPr lang="en-ZA" dirty="0">
            <a:solidFill>
              <a:schemeClr val="tx1"/>
            </a:solidFill>
          </a:endParaRPr>
        </a:p>
      </dgm:t>
    </dgm:pt>
    <dgm:pt modelId="{A2227D51-A865-4C58-83FE-201C3D3AA738}" type="parTrans" cxnId="{ED9D3083-FF0D-4DE3-8C1D-2419BA5E6E77}">
      <dgm:prSet/>
      <dgm:spPr/>
      <dgm:t>
        <a:bodyPr/>
        <a:lstStyle/>
        <a:p>
          <a:endParaRPr lang="en-ZA"/>
        </a:p>
      </dgm:t>
    </dgm:pt>
    <dgm:pt modelId="{90023939-9D5F-4B67-A7A0-DC9B8DC941ED}" type="sibTrans" cxnId="{ED9D3083-FF0D-4DE3-8C1D-2419BA5E6E77}">
      <dgm:prSet/>
      <dgm:spPr/>
      <dgm:t>
        <a:bodyPr/>
        <a:lstStyle/>
        <a:p>
          <a:endParaRPr lang="en-ZA"/>
        </a:p>
      </dgm:t>
    </dgm:pt>
    <dgm:pt modelId="{09EF60C2-A8E8-473F-BB5B-849462212B6B}">
      <dgm:prSet custT="1"/>
      <dgm:spPr/>
      <dgm:t>
        <a:bodyPr/>
        <a:lstStyle/>
        <a:p>
          <a:r>
            <a:rPr lang="en-ZA" sz="1200" b="0" dirty="0" smtClean="0">
              <a:solidFill>
                <a:schemeClr val="tx1"/>
              </a:solidFill>
            </a:rPr>
            <a:t>Disclaimer opinion</a:t>
          </a:r>
        </a:p>
      </dgm:t>
    </dgm:pt>
    <dgm:pt modelId="{40CCC6D9-BF6F-40C5-A27A-8866377A4555}" type="parTrans" cxnId="{4EF9B52C-A065-42FC-96BA-99926305E587}">
      <dgm:prSet/>
      <dgm:spPr/>
      <dgm:t>
        <a:bodyPr/>
        <a:lstStyle/>
        <a:p>
          <a:endParaRPr lang="en-US"/>
        </a:p>
      </dgm:t>
    </dgm:pt>
    <dgm:pt modelId="{ACB23429-5DDE-410B-91FE-F2C0246D06D3}" type="sibTrans" cxnId="{4EF9B52C-A065-42FC-96BA-99926305E587}">
      <dgm:prSet/>
      <dgm:spPr/>
      <dgm:t>
        <a:bodyPr/>
        <a:lstStyle/>
        <a:p>
          <a:endParaRPr lang="en-US"/>
        </a:p>
      </dgm:t>
    </dgm:pt>
    <dgm:pt modelId="{99375F7C-BA9F-4878-9DE6-A506AA13524A}">
      <dgm:prSet custT="1"/>
      <dgm:spPr/>
      <dgm:t>
        <a:bodyPr/>
        <a:lstStyle/>
        <a:p>
          <a:r>
            <a:rPr lang="en-ZA" sz="1200" dirty="0" smtClean="0">
              <a:solidFill>
                <a:schemeClr val="tx1"/>
              </a:solidFill>
            </a:rPr>
            <a:t>5 Findings</a:t>
          </a:r>
        </a:p>
      </dgm:t>
    </dgm:pt>
    <dgm:pt modelId="{9FF45396-FCE3-4161-B599-C6CFDE34E30B}" type="parTrans" cxnId="{64644D51-4B38-486C-8178-8CD5613AC325}">
      <dgm:prSet/>
      <dgm:spPr/>
      <dgm:t>
        <a:bodyPr/>
        <a:lstStyle/>
        <a:p>
          <a:endParaRPr lang="en-US"/>
        </a:p>
      </dgm:t>
    </dgm:pt>
    <dgm:pt modelId="{5D7A53DC-E6ED-42A6-AF30-7102615724C4}" type="sibTrans" cxnId="{64644D51-4B38-486C-8178-8CD5613AC325}">
      <dgm:prSet/>
      <dgm:spPr/>
      <dgm:t>
        <a:bodyPr/>
        <a:lstStyle/>
        <a:p>
          <a:endParaRPr lang="en-US"/>
        </a:p>
      </dgm:t>
    </dgm:pt>
    <dgm:pt modelId="{70CF12B7-BE20-41A5-A159-90A39928A3B5}">
      <dgm:prSet custT="1"/>
      <dgm:spPr/>
      <dgm:t>
        <a:bodyPr/>
        <a:lstStyle/>
        <a:p>
          <a:endParaRPr lang="en-ZA" sz="1200" dirty="0" smtClean="0">
            <a:solidFill>
              <a:schemeClr val="tx1"/>
            </a:solidFill>
          </a:endParaRPr>
        </a:p>
      </dgm:t>
    </dgm:pt>
    <dgm:pt modelId="{10262980-1947-4988-9366-111A293DEEB5}" type="parTrans" cxnId="{8B27B811-3C54-4804-B3FD-A70DCEE3ED27}">
      <dgm:prSet/>
      <dgm:spPr/>
      <dgm:t>
        <a:bodyPr/>
        <a:lstStyle/>
        <a:p>
          <a:endParaRPr lang="en-US"/>
        </a:p>
      </dgm:t>
    </dgm:pt>
    <dgm:pt modelId="{90882285-A384-4324-BA37-C67398632A6D}" type="sibTrans" cxnId="{8B27B811-3C54-4804-B3FD-A70DCEE3ED27}">
      <dgm:prSet/>
      <dgm:spPr/>
      <dgm:t>
        <a:bodyPr/>
        <a:lstStyle/>
        <a:p>
          <a:endParaRPr lang="en-US"/>
        </a:p>
      </dgm:t>
    </dgm:pt>
    <dgm:pt modelId="{BC30758E-7ADF-4311-8854-895856D6B98C}">
      <dgm:prSet custT="1"/>
      <dgm:spPr/>
      <dgm:t>
        <a:bodyPr/>
        <a:lstStyle/>
        <a:p>
          <a:r>
            <a:rPr lang="en-ZA" sz="1200" dirty="0" smtClean="0">
              <a:solidFill>
                <a:schemeClr val="tx1"/>
              </a:solidFill>
            </a:rPr>
            <a:t>Compliance:</a:t>
          </a:r>
        </a:p>
      </dgm:t>
    </dgm:pt>
    <dgm:pt modelId="{4C85E365-A5B6-4709-BB0B-9FCC7C9BB447}" type="parTrans" cxnId="{39ADA0CB-4AB5-4B1B-B7A1-BE38257187A7}">
      <dgm:prSet/>
      <dgm:spPr/>
      <dgm:t>
        <a:bodyPr/>
        <a:lstStyle/>
        <a:p>
          <a:endParaRPr lang="en-US"/>
        </a:p>
      </dgm:t>
    </dgm:pt>
    <dgm:pt modelId="{8B9129E2-518D-414C-B7B6-57783F533DE0}" type="sibTrans" cxnId="{39ADA0CB-4AB5-4B1B-B7A1-BE38257187A7}">
      <dgm:prSet/>
      <dgm:spPr/>
      <dgm:t>
        <a:bodyPr/>
        <a:lstStyle/>
        <a:p>
          <a:endParaRPr lang="en-US"/>
        </a:p>
      </dgm:t>
    </dgm:pt>
    <dgm:pt modelId="{A6547B4F-5D3F-4820-98E0-BE107D7BB9E4}">
      <dgm:prSet custT="1"/>
      <dgm:spPr/>
      <dgm:t>
        <a:bodyPr/>
        <a:lstStyle/>
        <a:p>
          <a:r>
            <a:rPr lang="en-ZA" sz="1200" dirty="0" smtClean="0">
              <a:solidFill>
                <a:schemeClr val="tx1"/>
              </a:solidFill>
            </a:rPr>
            <a:t>18 Findings</a:t>
          </a:r>
        </a:p>
      </dgm:t>
    </dgm:pt>
    <dgm:pt modelId="{900BBC25-E232-4C5C-BD95-784895A322DF}" type="parTrans" cxnId="{13B65D23-030A-4A6A-8274-4B048C518E34}">
      <dgm:prSet/>
      <dgm:spPr/>
      <dgm:t>
        <a:bodyPr/>
        <a:lstStyle/>
        <a:p>
          <a:endParaRPr lang="en-US"/>
        </a:p>
      </dgm:t>
    </dgm:pt>
    <dgm:pt modelId="{BE689E72-777E-46FA-9819-0E7972F93F86}" type="sibTrans" cxnId="{13B65D23-030A-4A6A-8274-4B048C518E34}">
      <dgm:prSet/>
      <dgm:spPr/>
      <dgm:t>
        <a:bodyPr/>
        <a:lstStyle/>
        <a:p>
          <a:endParaRPr lang="en-US"/>
        </a:p>
      </dgm:t>
    </dgm:pt>
    <dgm:pt modelId="{142F3775-41F1-4A2E-8DF6-C533EAFF1D94}">
      <dgm:prSet custT="1"/>
      <dgm:spPr/>
      <dgm:t>
        <a:bodyPr/>
        <a:lstStyle/>
        <a:p>
          <a:endParaRPr lang="en-ZA" sz="1200" dirty="0" smtClean="0">
            <a:solidFill>
              <a:schemeClr val="tx1"/>
            </a:solidFill>
          </a:endParaRPr>
        </a:p>
      </dgm:t>
    </dgm:pt>
    <dgm:pt modelId="{2A0F025D-E40B-4F0A-9EA9-AC8AF93E7216}" type="parTrans" cxnId="{1F51714D-113E-4B83-86BC-873558C96C14}">
      <dgm:prSet/>
      <dgm:spPr/>
      <dgm:t>
        <a:bodyPr/>
        <a:lstStyle/>
        <a:p>
          <a:endParaRPr lang="en-US"/>
        </a:p>
      </dgm:t>
    </dgm:pt>
    <dgm:pt modelId="{E2F0BBA0-813E-401B-A9C8-2FC3494A6E15}" type="sibTrans" cxnId="{1F51714D-113E-4B83-86BC-873558C96C14}">
      <dgm:prSet/>
      <dgm:spPr/>
      <dgm:t>
        <a:bodyPr/>
        <a:lstStyle/>
        <a:p>
          <a:endParaRPr lang="en-US"/>
        </a:p>
      </dgm:t>
    </dgm:pt>
    <dgm:pt modelId="{3A3BAEFC-7B1F-4BFA-91B6-9322FF38AEB7}">
      <dgm:prSet custT="1"/>
      <dgm:spPr/>
      <dgm:t>
        <a:bodyPr/>
        <a:lstStyle/>
        <a:p>
          <a:r>
            <a:rPr lang="en-ZA" sz="1200" dirty="0" smtClean="0">
              <a:solidFill>
                <a:schemeClr val="tx1"/>
              </a:solidFill>
            </a:rPr>
            <a:t>Performance:</a:t>
          </a:r>
        </a:p>
      </dgm:t>
    </dgm:pt>
    <dgm:pt modelId="{50C8EC2E-BE2B-4312-AE2B-11672EBC9E3C}" type="parTrans" cxnId="{4BF18E80-1712-420A-A30C-0FA791BE69FF}">
      <dgm:prSet/>
      <dgm:spPr/>
      <dgm:t>
        <a:bodyPr/>
        <a:lstStyle/>
        <a:p>
          <a:endParaRPr lang="en-US"/>
        </a:p>
      </dgm:t>
    </dgm:pt>
    <dgm:pt modelId="{8FAEA897-4935-486D-8219-4B88B60D2C92}" type="sibTrans" cxnId="{4BF18E80-1712-420A-A30C-0FA791BE69FF}">
      <dgm:prSet/>
      <dgm:spPr/>
      <dgm:t>
        <a:bodyPr/>
        <a:lstStyle/>
        <a:p>
          <a:endParaRPr lang="en-US"/>
        </a:p>
      </dgm:t>
    </dgm:pt>
    <dgm:pt modelId="{84C2CDD9-0074-46F2-A68E-1CE3AB111854}">
      <dgm:prSet custT="1"/>
      <dgm:spPr/>
      <dgm:t>
        <a:bodyPr/>
        <a:lstStyle/>
        <a:p>
          <a:r>
            <a:rPr lang="en-ZA" sz="1200" dirty="0" smtClean="0">
              <a:solidFill>
                <a:schemeClr val="tx1"/>
              </a:solidFill>
            </a:rPr>
            <a:t>N/A</a:t>
          </a:r>
        </a:p>
      </dgm:t>
    </dgm:pt>
    <dgm:pt modelId="{115CFCF9-98C6-4D57-A038-D5A3AAFC519D}" type="parTrans" cxnId="{F17F6659-E6AE-4091-AE65-C1AF57211965}">
      <dgm:prSet/>
      <dgm:spPr/>
      <dgm:t>
        <a:bodyPr/>
        <a:lstStyle/>
        <a:p>
          <a:endParaRPr lang="en-US"/>
        </a:p>
      </dgm:t>
    </dgm:pt>
    <dgm:pt modelId="{924C21E9-64E5-437D-96B0-73763494227C}" type="sibTrans" cxnId="{F17F6659-E6AE-4091-AE65-C1AF57211965}">
      <dgm:prSet/>
      <dgm:spPr/>
      <dgm:t>
        <a:bodyPr/>
        <a:lstStyle/>
        <a:p>
          <a:endParaRPr lang="en-US"/>
        </a:p>
      </dgm:t>
    </dgm:pt>
    <dgm:pt modelId="{A996CCF1-73BA-4F1E-BE3E-920FB50AA0B9}" type="pres">
      <dgm:prSet presAssocID="{FADD7EBC-E329-44E6-9058-9712130D2B4D}" presName="Name0" presStyleCnt="0">
        <dgm:presLayoutVars>
          <dgm:chMax val="7"/>
          <dgm:chPref val="7"/>
          <dgm:dir/>
          <dgm:animLvl val="lvl"/>
        </dgm:presLayoutVars>
      </dgm:prSet>
      <dgm:spPr/>
      <dgm:t>
        <a:bodyPr/>
        <a:lstStyle/>
        <a:p>
          <a:endParaRPr lang="en-US"/>
        </a:p>
      </dgm:t>
    </dgm:pt>
    <dgm:pt modelId="{18577605-E00E-4C46-BA1C-6549A9B6CB4A}" type="pres">
      <dgm:prSet presAssocID="{38C37E41-1D27-4A6C-BCBF-89B399551CCC}" presName="parentText_1" presStyleLbl="node1" presStyleIdx="0" presStyleCnt="5">
        <dgm:presLayoutVars>
          <dgm:chMax val="1"/>
          <dgm:chPref val="1"/>
          <dgm:bulletEnabled val="1"/>
        </dgm:presLayoutVars>
      </dgm:prSet>
      <dgm:spPr/>
      <dgm:t>
        <a:bodyPr/>
        <a:lstStyle/>
        <a:p>
          <a:endParaRPr lang="en-US"/>
        </a:p>
      </dgm:t>
    </dgm:pt>
    <dgm:pt modelId="{BD863CAC-C421-4B61-AFB5-49442BDE4758}" type="pres">
      <dgm:prSet presAssocID="{38C37E41-1D27-4A6C-BCBF-89B399551CCC}" presName="childText_1" presStyleLbl="node1" presStyleIdx="0" presStyleCnt="5" custScaleY="106211" custLinFactNeighborX="-27581" custLinFactNeighborY="-3282">
        <dgm:presLayoutVars>
          <dgm:chMax val="0"/>
          <dgm:chPref val="0"/>
          <dgm:bulletEnabled val="1"/>
        </dgm:presLayoutVars>
      </dgm:prSet>
      <dgm:spPr/>
      <dgm:t>
        <a:bodyPr/>
        <a:lstStyle/>
        <a:p>
          <a:endParaRPr lang="en-ZA"/>
        </a:p>
      </dgm:t>
    </dgm:pt>
    <dgm:pt modelId="{5CAE20B8-71D5-452D-8319-321246D7FA98}" type="pres">
      <dgm:prSet presAssocID="{38C37E41-1D27-4A6C-BCBF-89B399551CCC}" presName="accentShape_1" presStyleCnt="0"/>
      <dgm:spPr/>
    </dgm:pt>
    <dgm:pt modelId="{50142CB5-40DE-4369-9033-5559FE344206}" type="pres">
      <dgm:prSet presAssocID="{38C37E41-1D27-4A6C-BCBF-89B399551CCC}" presName="imageRepeatNode" presStyleLbl="node1" presStyleIdx="0" presStyleCnt="5" custScaleX="100334" custScaleY="107305" custLinFactNeighborX="-23144" custLinFactNeighborY="-3441"/>
      <dgm:spPr/>
      <dgm:t>
        <a:bodyPr/>
        <a:lstStyle/>
        <a:p>
          <a:endParaRPr lang="en-US"/>
        </a:p>
      </dgm:t>
    </dgm:pt>
    <dgm:pt modelId="{AC1258F5-D336-4B41-B8C1-C954046AF801}" type="pres">
      <dgm:prSet presAssocID="{451A1164-E8E3-4595-9663-AF9CD07BB6D3}" presName="parentText_2" presStyleLbl="node1" presStyleIdx="0" presStyleCnt="5">
        <dgm:presLayoutVars>
          <dgm:chMax val="1"/>
          <dgm:chPref val="1"/>
          <dgm:bulletEnabled val="1"/>
        </dgm:presLayoutVars>
      </dgm:prSet>
      <dgm:spPr/>
      <dgm:t>
        <a:bodyPr/>
        <a:lstStyle/>
        <a:p>
          <a:endParaRPr lang="en-US"/>
        </a:p>
      </dgm:t>
    </dgm:pt>
    <dgm:pt modelId="{D22F869D-A6C6-434C-AAF8-181EDD8A2F1D}" type="pres">
      <dgm:prSet presAssocID="{451A1164-E8E3-4595-9663-AF9CD07BB6D3}" presName="childText_2" presStyleLbl="node2" presStyleIdx="0" presStyleCnt="0" custScaleY="92350" custLinFactNeighborX="-17160" custLinFactNeighborY="-1875">
        <dgm:presLayoutVars>
          <dgm:chMax val="0"/>
          <dgm:chPref val="0"/>
          <dgm:bulletEnabled val="1"/>
        </dgm:presLayoutVars>
      </dgm:prSet>
      <dgm:spPr/>
      <dgm:t>
        <a:bodyPr/>
        <a:lstStyle/>
        <a:p>
          <a:endParaRPr lang="en-ZA"/>
        </a:p>
      </dgm:t>
    </dgm:pt>
    <dgm:pt modelId="{B37CA469-FD75-4B03-8CED-9110D377E33E}" type="pres">
      <dgm:prSet presAssocID="{451A1164-E8E3-4595-9663-AF9CD07BB6D3}" presName="accentShape_2" presStyleCnt="0"/>
      <dgm:spPr/>
    </dgm:pt>
    <dgm:pt modelId="{A8EFF4E8-49A7-4A3E-A175-C00F706D1AAC}" type="pres">
      <dgm:prSet presAssocID="{451A1164-E8E3-4595-9663-AF9CD07BB6D3}" presName="imageRepeatNode" presStyleLbl="node1" presStyleIdx="1" presStyleCnt="5" custScaleX="100334" custLinFactNeighborX="-13112" custLinFactNeighborY="1035"/>
      <dgm:spPr/>
      <dgm:t>
        <a:bodyPr/>
        <a:lstStyle/>
        <a:p>
          <a:endParaRPr lang="en-US"/>
        </a:p>
      </dgm:t>
    </dgm:pt>
    <dgm:pt modelId="{FC9A577F-E9A1-432F-A2FC-D0ED06130B3C}" type="pres">
      <dgm:prSet presAssocID="{D683B31B-FFFD-4512-A3D3-CF514953404D}" presName="parentText_3" presStyleLbl="node1" presStyleIdx="1" presStyleCnt="5">
        <dgm:presLayoutVars>
          <dgm:chMax val="1"/>
          <dgm:chPref val="1"/>
          <dgm:bulletEnabled val="1"/>
        </dgm:presLayoutVars>
      </dgm:prSet>
      <dgm:spPr/>
      <dgm:t>
        <a:bodyPr/>
        <a:lstStyle/>
        <a:p>
          <a:endParaRPr lang="en-US"/>
        </a:p>
      </dgm:t>
    </dgm:pt>
    <dgm:pt modelId="{4FE797B4-4234-4738-AF76-EE669E312A67}" type="pres">
      <dgm:prSet presAssocID="{D683B31B-FFFD-4512-A3D3-CF514953404D}" presName="childText_3" presStyleLbl="node2" presStyleIdx="0" presStyleCnt="0">
        <dgm:presLayoutVars>
          <dgm:chMax val="0"/>
          <dgm:chPref val="0"/>
          <dgm:bulletEnabled val="1"/>
        </dgm:presLayoutVars>
      </dgm:prSet>
      <dgm:spPr/>
      <dgm:t>
        <a:bodyPr/>
        <a:lstStyle/>
        <a:p>
          <a:endParaRPr lang="en-ZA"/>
        </a:p>
      </dgm:t>
    </dgm:pt>
    <dgm:pt modelId="{6D9548ED-6BEB-468B-A401-2F12FD12E7C1}" type="pres">
      <dgm:prSet presAssocID="{D683B31B-FFFD-4512-A3D3-CF514953404D}" presName="accentShape_3" presStyleCnt="0"/>
      <dgm:spPr/>
    </dgm:pt>
    <dgm:pt modelId="{BB4FD353-0D35-400E-BF95-5826AE69B3C9}" type="pres">
      <dgm:prSet presAssocID="{D683B31B-FFFD-4512-A3D3-CF514953404D}" presName="imageRepeatNode" presStyleLbl="node1" presStyleIdx="2" presStyleCnt="5" custScaleX="100334" custScaleY="100300" custLinFactNeighborX="-10387" custLinFactNeighborY="1484"/>
      <dgm:spPr/>
      <dgm:t>
        <a:bodyPr/>
        <a:lstStyle/>
        <a:p>
          <a:endParaRPr lang="en-US"/>
        </a:p>
      </dgm:t>
    </dgm:pt>
    <dgm:pt modelId="{9738B092-744E-4910-BFD7-60F7EEDC61C5}" type="pres">
      <dgm:prSet presAssocID="{6A21CFF8-462B-413D-9F0B-D7F8C3C44569}" presName="parentText_4" presStyleLbl="node1" presStyleIdx="2" presStyleCnt="5">
        <dgm:presLayoutVars>
          <dgm:chMax val="1"/>
          <dgm:chPref val="1"/>
          <dgm:bulletEnabled val="1"/>
        </dgm:presLayoutVars>
      </dgm:prSet>
      <dgm:spPr/>
      <dgm:t>
        <a:bodyPr/>
        <a:lstStyle/>
        <a:p>
          <a:endParaRPr lang="en-ZA"/>
        </a:p>
      </dgm:t>
    </dgm:pt>
    <dgm:pt modelId="{D9BFBCB4-27A8-44B6-B9ED-B963C75E82DD}" type="pres">
      <dgm:prSet presAssocID="{6A21CFF8-462B-413D-9F0B-D7F8C3C44569}" presName="childText_4" presStyleLbl="node2" presStyleIdx="0" presStyleCnt="0" custScaleY="84263" custLinFactNeighborY="-2926">
        <dgm:presLayoutVars>
          <dgm:chMax val="0"/>
          <dgm:chPref val="0"/>
          <dgm:bulletEnabled val="1"/>
        </dgm:presLayoutVars>
      </dgm:prSet>
      <dgm:spPr/>
      <dgm:t>
        <a:bodyPr/>
        <a:lstStyle/>
        <a:p>
          <a:endParaRPr lang="en-ZA"/>
        </a:p>
      </dgm:t>
    </dgm:pt>
    <dgm:pt modelId="{6A0A906B-0C35-4207-A707-D43376BFB691}" type="pres">
      <dgm:prSet presAssocID="{6A21CFF8-462B-413D-9F0B-D7F8C3C44569}" presName="accentShape_4" presStyleCnt="0"/>
      <dgm:spPr/>
    </dgm:pt>
    <dgm:pt modelId="{9A90B0AB-6D64-4364-8999-7D83E8F8F4D8}" type="pres">
      <dgm:prSet presAssocID="{6A21CFF8-462B-413D-9F0B-D7F8C3C44569}" presName="imageRepeatNode" presStyleLbl="node1" presStyleIdx="3" presStyleCnt="5" custScaleX="100334" custScaleY="120982" custLinFactNeighborX="-7891" custLinFactNeighborY="-9229"/>
      <dgm:spPr/>
      <dgm:t>
        <a:bodyPr/>
        <a:lstStyle/>
        <a:p>
          <a:endParaRPr lang="en-ZA"/>
        </a:p>
      </dgm:t>
    </dgm:pt>
    <dgm:pt modelId="{C842D6CE-EA4D-4899-8F3A-03B1F3424986}" type="pres">
      <dgm:prSet presAssocID="{DE72592F-B620-4371-A836-4ABDFA271647}" presName="parentText_5" presStyleLbl="node1" presStyleIdx="3" presStyleCnt="5" custScaleX="84841" custScaleY="99622" custLinFactNeighborX="-55256" custLinFactNeighborY="1075">
        <dgm:presLayoutVars>
          <dgm:chMax val="1"/>
          <dgm:chPref val="1"/>
          <dgm:bulletEnabled val="1"/>
        </dgm:presLayoutVars>
      </dgm:prSet>
      <dgm:spPr/>
      <dgm:t>
        <a:bodyPr/>
        <a:lstStyle/>
        <a:p>
          <a:endParaRPr lang="en-ZA"/>
        </a:p>
      </dgm:t>
    </dgm:pt>
    <dgm:pt modelId="{00FF0C74-70D0-4919-8B76-23056D70D463}" type="pres">
      <dgm:prSet presAssocID="{DE72592F-B620-4371-A836-4ABDFA271647}" presName="childText_5" presStyleLbl="node1" presStyleIdx="3" presStyleCnt="5">
        <dgm:presLayoutVars>
          <dgm:chMax val="0"/>
          <dgm:chPref val="0"/>
          <dgm:bulletEnabled val="1"/>
        </dgm:presLayoutVars>
      </dgm:prSet>
      <dgm:spPr/>
    </dgm:pt>
    <dgm:pt modelId="{05B13DFA-6059-49AE-8902-E5A82F0FEE1C}" type="pres">
      <dgm:prSet presAssocID="{DE72592F-B620-4371-A836-4ABDFA271647}" presName="accentShape_5" presStyleCnt="0"/>
      <dgm:spPr/>
    </dgm:pt>
    <dgm:pt modelId="{199B19A5-5F67-4A14-966B-18C56A2845B1}" type="pres">
      <dgm:prSet presAssocID="{DE72592F-B620-4371-A836-4ABDFA271647}" presName="imageRepeatNode" presStyleLbl="node1" presStyleIdx="4" presStyleCnt="5" custScaleX="100334" custScaleY="126471" custLinFactNeighborY="-10678"/>
      <dgm:spPr/>
      <dgm:t>
        <a:bodyPr/>
        <a:lstStyle/>
        <a:p>
          <a:endParaRPr lang="en-ZA"/>
        </a:p>
      </dgm:t>
    </dgm:pt>
  </dgm:ptLst>
  <dgm:cxnLst>
    <dgm:cxn modelId="{6ABDD172-9F76-4DFA-9507-5CA26FC9E16D}" type="presOf" srcId="{6A21CFF8-462B-413D-9F0B-D7F8C3C44569}" destId="{9A90B0AB-6D64-4364-8999-7D83E8F8F4D8}" srcOrd="1" destOrd="0" presId="urn:microsoft.com/office/officeart/2009/3/layout/BlockDescendingList"/>
    <dgm:cxn modelId="{F2513814-06B2-4720-9A7E-856C1949E6E1}" type="presOf" srcId="{142F3775-41F1-4A2E-8DF6-C533EAFF1D94}" destId="{D22F869D-A6C6-434C-AAF8-181EDD8A2F1D}" srcOrd="0" destOrd="6" presId="urn:microsoft.com/office/officeart/2009/3/layout/BlockDescendingList"/>
    <dgm:cxn modelId="{F17F6659-E6AE-4091-AE65-C1AF57211965}" srcId="{451A1164-E8E3-4595-9663-AF9CD07BB6D3}" destId="{84C2CDD9-0074-46F2-A68E-1CE3AB111854}" srcOrd="8" destOrd="0" parTransId="{115CFCF9-98C6-4D57-A038-D5A3AAFC519D}" sibTransId="{924C21E9-64E5-437D-96B0-73763494227C}"/>
    <dgm:cxn modelId="{26C7CBD3-79E8-43FF-81B7-2B6B53BD4D59}" type="presOf" srcId="{451A1164-E8E3-4595-9663-AF9CD07BB6D3}" destId="{AC1258F5-D336-4B41-B8C1-C954046AF801}" srcOrd="0" destOrd="0" presId="urn:microsoft.com/office/officeart/2009/3/layout/BlockDescendingList"/>
    <dgm:cxn modelId="{251F814C-D930-4C99-B636-B55001C1C466}" type="presOf" srcId="{399D8DC7-E9D7-4D91-A879-6B107AEC3907}" destId="{D22F869D-A6C6-434C-AAF8-181EDD8A2F1D}" srcOrd="0" destOrd="0" presId="urn:microsoft.com/office/officeart/2009/3/layout/BlockDescendingList"/>
    <dgm:cxn modelId="{1F51714D-113E-4B83-86BC-873558C96C14}" srcId="{451A1164-E8E3-4595-9663-AF9CD07BB6D3}" destId="{142F3775-41F1-4A2E-8DF6-C533EAFF1D94}" srcOrd="6" destOrd="0" parTransId="{2A0F025D-E40B-4F0A-9EA9-AC8AF93E7216}" sibTransId="{E2F0BBA0-813E-401B-A9C8-2FC3494A6E15}"/>
    <dgm:cxn modelId="{69DAB311-6BF8-4EBF-B5F4-DC0E53819BD3}" type="presOf" srcId="{2E701FB9-EFA8-4978-8063-C733857E37DF}" destId="{D9BFBCB4-27A8-44B6-B9ED-B963C75E82DD}" srcOrd="0" destOrd="0" presId="urn:microsoft.com/office/officeart/2009/3/layout/BlockDescendingList"/>
    <dgm:cxn modelId="{806D45AD-74D6-4B1B-9F60-93212829BDF8}" type="presOf" srcId="{D683B31B-FFFD-4512-A3D3-CF514953404D}" destId="{FC9A577F-E9A1-432F-A2FC-D0ED06130B3C}" srcOrd="0" destOrd="0" presId="urn:microsoft.com/office/officeart/2009/3/layout/BlockDescendingList"/>
    <dgm:cxn modelId="{13B65D23-030A-4A6A-8274-4B048C518E34}" srcId="{451A1164-E8E3-4595-9663-AF9CD07BB6D3}" destId="{A6547B4F-5D3F-4820-98E0-BE107D7BB9E4}" srcOrd="5" destOrd="0" parTransId="{900BBC25-E232-4C5C-BD95-784895A322DF}" sibTransId="{BE689E72-777E-46FA-9819-0E7972F93F86}"/>
    <dgm:cxn modelId="{D129FE10-B486-47CB-A3A0-E63A7CC5803C}" srcId="{FADD7EBC-E329-44E6-9058-9712130D2B4D}" destId="{451A1164-E8E3-4595-9663-AF9CD07BB6D3}" srcOrd="1" destOrd="0" parTransId="{C5A35B54-9706-4AA3-BCE6-2F41968CCC0E}" sibTransId="{BD1642DF-4CFC-4F0A-89FE-F0BF2A96B348}"/>
    <dgm:cxn modelId="{2FB9D23E-B6EA-42D8-AED6-99D8D9C5D312}" type="presOf" srcId="{57ABBBAC-1DC2-4DB1-9A4C-0C946EBD9D44}" destId="{BD863CAC-C421-4B61-AFB5-49442BDE4758}" srcOrd="0" destOrd="0" presId="urn:microsoft.com/office/officeart/2009/3/layout/BlockDescendingList"/>
    <dgm:cxn modelId="{1C5F24CD-934E-4DA5-9853-083C4B86C12D}" type="presOf" srcId="{99375F7C-BA9F-4878-9DE6-A506AA13524A}" destId="{D22F869D-A6C6-434C-AAF8-181EDD8A2F1D}" srcOrd="0" destOrd="2" presId="urn:microsoft.com/office/officeart/2009/3/layout/BlockDescendingList"/>
    <dgm:cxn modelId="{39ADA0CB-4AB5-4B1B-B7A1-BE38257187A7}" srcId="{451A1164-E8E3-4595-9663-AF9CD07BB6D3}" destId="{BC30758E-7ADF-4311-8854-895856D6B98C}" srcOrd="4" destOrd="0" parTransId="{4C85E365-A5B6-4709-BB0B-9FCC7C9BB447}" sibTransId="{8B9129E2-518D-414C-B7B6-57783F533DE0}"/>
    <dgm:cxn modelId="{648A7A07-6987-4E31-8F25-06E07E2E8DB7}" srcId="{FADD7EBC-E329-44E6-9058-9712130D2B4D}" destId="{6A21CFF8-462B-413D-9F0B-D7F8C3C44569}" srcOrd="3" destOrd="0" parTransId="{B6897A7F-CF8B-4EDD-9F99-BB4C525E0FE1}" sibTransId="{2B5D2F4D-66CC-484C-810C-97F2F0BD18C5}"/>
    <dgm:cxn modelId="{B3F5D3A2-2AA0-4955-A876-01CD626C08BC}" type="presOf" srcId="{3A3BAEFC-7B1F-4BFA-91B6-9322FF38AEB7}" destId="{D22F869D-A6C6-434C-AAF8-181EDD8A2F1D}" srcOrd="0" destOrd="7" presId="urn:microsoft.com/office/officeart/2009/3/layout/BlockDescendingList"/>
    <dgm:cxn modelId="{E5EECF71-8C33-41DB-A616-53F6CD6D6003}" type="presOf" srcId="{A6547B4F-5D3F-4820-98E0-BE107D7BB9E4}" destId="{D22F869D-A6C6-434C-AAF8-181EDD8A2F1D}" srcOrd="0" destOrd="5" presId="urn:microsoft.com/office/officeart/2009/3/layout/BlockDescendingList"/>
    <dgm:cxn modelId="{EE5DA05C-3182-4A75-9F0F-44C76C572EEF}" type="presOf" srcId="{38C37E41-1D27-4A6C-BCBF-89B399551CCC}" destId="{18577605-E00E-4C46-BA1C-6549A9B6CB4A}" srcOrd="0" destOrd="0" presId="urn:microsoft.com/office/officeart/2009/3/layout/BlockDescendingList"/>
    <dgm:cxn modelId="{ED9D3083-FF0D-4DE3-8C1D-2419BA5E6E77}" srcId="{FADD7EBC-E329-44E6-9058-9712130D2B4D}" destId="{DE72592F-B620-4371-A836-4ABDFA271647}" srcOrd="4" destOrd="0" parTransId="{A2227D51-A865-4C58-83FE-201C3D3AA738}" sibTransId="{90023939-9D5F-4B67-A7A0-DC9B8DC941ED}"/>
    <dgm:cxn modelId="{BBC36AD5-58AC-4A3A-9866-4129864F39B0}" type="presOf" srcId="{8A849791-658B-41B9-A37E-AA0955845FE1}" destId="{4FE797B4-4234-4738-AF76-EE669E312A67}" srcOrd="0" destOrd="0" presId="urn:microsoft.com/office/officeart/2009/3/layout/BlockDescendingList"/>
    <dgm:cxn modelId="{4EF9B52C-A065-42FC-96BA-99926305E587}" srcId="{451A1164-E8E3-4595-9663-AF9CD07BB6D3}" destId="{09EF60C2-A8E8-473F-BB5B-849462212B6B}" srcOrd="1" destOrd="0" parTransId="{40CCC6D9-BF6F-40C5-A27A-8866377A4555}" sibTransId="{ACB23429-5DDE-410B-91FE-F2C0246D06D3}"/>
    <dgm:cxn modelId="{A44446CD-4579-4DAE-956C-FE103F2F7059}" type="presOf" srcId="{451A1164-E8E3-4595-9663-AF9CD07BB6D3}" destId="{A8EFF4E8-49A7-4A3E-A175-C00F706D1AAC}" srcOrd="1" destOrd="0" presId="urn:microsoft.com/office/officeart/2009/3/layout/BlockDescendingList"/>
    <dgm:cxn modelId="{8B27B811-3C54-4804-B3FD-A70DCEE3ED27}" srcId="{451A1164-E8E3-4595-9663-AF9CD07BB6D3}" destId="{70CF12B7-BE20-41A5-A159-90A39928A3B5}" srcOrd="3" destOrd="0" parTransId="{10262980-1947-4988-9366-111A293DEEB5}" sibTransId="{90882285-A384-4324-BA37-C67398632A6D}"/>
    <dgm:cxn modelId="{E738DE5F-9DD7-4E2B-80B1-D2B8BEE189F3}" type="presOf" srcId="{DE72592F-B620-4371-A836-4ABDFA271647}" destId="{C842D6CE-EA4D-4899-8F3A-03B1F3424986}" srcOrd="0" destOrd="0" presId="urn:microsoft.com/office/officeart/2009/3/layout/BlockDescendingList"/>
    <dgm:cxn modelId="{916B83DB-269A-480C-99AE-947C46C2D673}" type="presOf" srcId="{6A21CFF8-462B-413D-9F0B-D7F8C3C44569}" destId="{9738B092-744E-4910-BFD7-60F7EEDC61C5}" srcOrd="0" destOrd="0" presId="urn:microsoft.com/office/officeart/2009/3/layout/BlockDescendingList"/>
    <dgm:cxn modelId="{B6FE0E6C-EE31-466A-AC3D-D1625F69BCDD}" srcId="{FADD7EBC-E329-44E6-9058-9712130D2B4D}" destId="{D683B31B-FFFD-4512-A3D3-CF514953404D}" srcOrd="2" destOrd="0" parTransId="{85A3F83D-D498-42A3-9617-F188AD865AEA}" sibTransId="{B71FBBA2-1F5B-4297-800A-B5DF7C3EE144}"/>
    <dgm:cxn modelId="{F6394096-503F-4F5C-8EDD-2DF52C0EA962}" srcId="{451A1164-E8E3-4595-9663-AF9CD07BB6D3}" destId="{399D8DC7-E9D7-4D91-A879-6B107AEC3907}" srcOrd="0" destOrd="0" parTransId="{49568699-7E60-4C40-B981-B154EAB9E370}" sibTransId="{24DDD733-A0DF-4B8E-9059-8359687034CE}"/>
    <dgm:cxn modelId="{0414AC50-F8CE-4206-BABB-414777C74792}" type="presOf" srcId="{FADD7EBC-E329-44E6-9058-9712130D2B4D}" destId="{A996CCF1-73BA-4F1E-BE3E-920FB50AA0B9}" srcOrd="0" destOrd="0" presId="urn:microsoft.com/office/officeart/2009/3/layout/BlockDescendingList"/>
    <dgm:cxn modelId="{94A48D45-2187-4BD0-AF63-627C2E291BCF}" type="presOf" srcId="{DE72592F-B620-4371-A836-4ABDFA271647}" destId="{199B19A5-5F67-4A14-966B-18C56A2845B1}" srcOrd="1" destOrd="0" presId="urn:microsoft.com/office/officeart/2009/3/layout/BlockDescendingList"/>
    <dgm:cxn modelId="{4BF18E80-1712-420A-A30C-0FA791BE69FF}" srcId="{451A1164-E8E3-4595-9663-AF9CD07BB6D3}" destId="{3A3BAEFC-7B1F-4BFA-91B6-9322FF38AEB7}" srcOrd="7" destOrd="0" parTransId="{50C8EC2E-BE2B-4312-AE2B-11672EBC9E3C}" sibTransId="{8FAEA897-4935-486D-8219-4B88B60D2C92}"/>
    <dgm:cxn modelId="{64644D51-4B38-486C-8178-8CD5613AC325}" srcId="{451A1164-E8E3-4595-9663-AF9CD07BB6D3}" destId="{99375F7C-BA9F-4878-9DE6-A506AA13524A}" srcOrd="2" destOrd="0" parTransId="{9FF45396-FCE3-4161-B599-C6CFDE34E30B}" sibTransId="{5D7A53DC-E6ED-42A6-AF30-7102615724C4}"/>
    <dgm:cxn modelId="{C4B7D439-BB27-41C5-8394-65692DDE077D}" type="presOf" srcId="{09EF60C2-A8E8-473F-BB5B-849462212B6B}" destId="{D22F869D-A6C6-434C-AAF8-181EDD8A2F1D}" srcOrd="0" destOrd="1" presId="urn:microsoft.com/office/officeart/2009/3/layout/BlockDescendingList"/>
    <dgm:cxn modelId="{0D52DB71-C534-4B52-BB9E-97DF51ACCB4D}" srcId="{FADD7EBC-E329-44E6-9058-9712130D2B4D}" destId="{38C37E41-1D27-4A6C-BCBF-89B399551CCC}" srcOrd="0" destOrd="0" parTransId="{8E5DA325-E646-438F-B98E-37EA10B3C905}" sibTransId="{03EF750E-4717-407B-8393-5BCE9B8ED80B}"/>
    <dgm:cxn modelId="{92D06956-7F85-4716-A1E0-93A1AC7304F4}" type="presOf" srcId="{38C37E41-1D27-4A6C-BCBF-89B399551CCC}" destId="{50142CB5-40DE-4369-9033-5559FE344206}" srcOrd="1" destOrd="0" presId="urn:microsoft.com/office/officeart/2009/3/layout/BlockDescendingList"/>
    <dgm:cxn modelId="{53483ECB-8E2A-4620-94CA-4F01BFC40AF1}" type="presOf" srcId="{84C2CDD9-0074-46F2-A68E-1CE3AB111854}" destId="{D22F869D-A6C6-434C-AAF8-181EDD8A2F1D}" srcOrd="0" destOrd="8" presId="urn:microsoft.com/office/officeart/2009/3/layout/BlockDescendingList"/>
    <dgm:cxn modelId="{4C916430-2DF3-48BF-AB4F-E2FC439B660D}" type="presOf" srcId="{D683B31B-FFFD-4512-A3D3-CF514953404D}" destId="{BB4FD353-0D35-400E-BF95-5826AE69B3C9}" srcOrd="1" destOrd="0" presId="urn:microsoft.com/office/officeart/2009/3/layout/BlockDescendingList"/>
    <dgm:cxn modelId="{A34CD653-6F49-4EBE-8986-D0408AC25258}" type="presOf" srcId="{70CF12B7-BE20-41A5-A159-90A39928A3B5}" destId="{D22F869D-A6C6-434C-AAF8-181EDD8A2F1D}" srcOrd="0" destOrd="3" presId="urn:microsoft.com/office/officeart/2009/3/layout/BlockDescendingList"/>
    <dgm:cxn modelId="{949A378E-FFEC-41C4-B9A4-DD00E1442DC4}" srcId="{38C37E41-1D27-4A6C-BCBF-89B399551CCC}" destId="{57ABBBAC-1DC2-4DB1-9A4C-0C946EBD9D44}" srcOrd="0" destOrd="0" parTransId="{F1BBCB5C-988D-47E5-8682-DCBB8D6C9601}" sibTransId="{03CC9E94-6C81-4790-973F-782E4850ACA7}"/>
    <dgm:cxn modelId="{D40E36E9-0E81-4F26-A50D-B3039108F91D}" srcId="{6A21CFF8-462B-413D-9F0B-D7F8C3C44569}" destId="{2E701FB9-EFA8-4978-8063-C733857E37DF}" srcOrd="0" destOrd="0" parTransId="{99448AAB-9517-4330-8CC6-2B0E0F2BF612}" sibTransId="{F8602479-5D02-4944-9070-9F5E98986786}"/>
    <dgm:cxn modelId="{977C5C95-AB79-4433-A509-A736C2478929}" srcId="{D683B31B-FFFD-4512-A3D3-CF514953404D}" destId="{8A849791-658B-41B9-A37E-AA0955845FE1}" srcOrd="0" destOrd="0" parTransId="{024CEE1E-0D77-4082-AF04-4B7E4CECA3AD}" sibTransId="{F1A38D2B-FF12-42F7-9EA2-E0DD12135A58}"/>
    <dgm:cxn modelId="{BA44AB9D-0BC1-4089-B3CA-A2DDD321E775}" type="presOf" srcId="{BC30758E-7ADF-4311-8854-895856D6B98C}" destId="{D22F869D-A6C6-434C-AAF8-181EDD8A2F1D}" srcOrd="0" destOrd="4" presId="urn:microsoft.com/office/officeart/2009/3/layout/BlockDescendingList"/>
    <dgm:cxn modelId="{19F4A0A5-17A3-49EE-B5AB-04C40635F3E9}" type="presParOf" srcId="{A996CCF1-73BA-4F1E-BE3E-920FB50AA0B9}" destId="{18577605-E00E-4C46-BA1C-6549A9B6CB4A}" srcOrd="0" destOrd="0" presId="urn:microsoft.com/office/officeart/2009/3/layout/BlockDescendingList"/>
    <dgm:cxn modelId="{0598D82F-0D39-493A-AFF9-A7C9AD7C9F1F}" type="presParOf" srcId="{A996CCF1-73BA-4F1E-BE3E-920FB50AA0B9}" destId="{BD863CAC-C421-4B61-AFB5-49442BDE4758}" srcOrd="1" destOrd="0" presId="urn:microsoft.com/office/officeart/2009/3/layout/BlockDescendingList"/>
    <dgm:cxn modelId="{8628A3C0-A72A-426D-A5F0-73C5602E7021}" type="presParOf" srcId="{A996CCF1-73BA-4F1E-BE3E-920FB50AA0B9}" destId="{5CAE20B8-71D5-452D-8319-321246D7FA98}" srcOrd="2" destOrd="0" presId="urn:microsoft.com/office/officeart/2009/3/layout/BlockDescendingList"/>
    <dgm:cxn modelId="{F47E9FCA-7E6D-46A4-B388-C4ABC1749DD1}" type="presParOf" srcId="{5CAE20B8-71D5-452D-8319-321246D7FA98}" destId="{50142CB5-40DE-4369-9033-5559FE344206}" srcOrd="0" destOrd="0" presId="urn:microsoft.com/office/officeart/2009/3/layout/BlockDescendingList"/>
    <dgm:cxn modelId="{A7BF5749-1F9C-4BAE-A618-9A894C02AF58}" type="presParOf" srcId="{A996CCF1-73BA-4F1E-BE3E-920FB50AA0B9}" destId="{AC1258F5-D336-4B41-B8C1-C954046AF801}" srcOrd="3" destOrd="0" presId="urn:microsoft.com/office/officeart/2009/3/layout/BlockDescendingList"/>
    <dgm:cxn modelId="{64D521B3-81EA-40D5-9430-792ABD48B3BB}" type="presParOf" srcId="{A996CCF1-73BA-4F1E-BE3E-920FB50AA0B9}" destId="{D22F869D-A6C6-434C-AAF8-181EDD8A2F1D}" srcOrd="4" destOrd="0" presId="urn:microsoft.com/office/officeart/2009/3/layout/BlockDescendingList"/>
    <dgm:cxn modelId="{D7FE43D9-A811-43A8-AC49-5C82B773C9CA}" type="presParOf" srcId="{A996CCF1-73BA-4F1E-BE3E-920FB50AA0B9}" destId="{B37CA469-FD75-4B03-8CED-9110D377E33E}" srcOrd="5" destOrd="0" presId="urn:microsoft.com/office/officeart/2009/3/layout/BlockDescendingList"/>
    <dgm:cxn modelId="{C5F54713-B99C-4AB3-BC21-D01EAFEE9827}" type="presParOf" srcId="{B37CA469-FD75-4B03-8CED-9110D377E33E}" destId="{A8EFF4E8-49A7-4A3E-A175-C00F706D1AAC}" srcOrd="0" destOrd="0" presId="urn:microsoft.com/office/officeart/2009/3/layout/BlockDescendingList"/>
    <dgm:cxn modelId="{E1525668-AAE8-419F-A198-78479EF44573}" type="presParOf" srcId="{A996CCF1-73BA-4F1E-BE3E-920FB50AA0B9}" destId="{FC9A577F-E9A1-432F-A2FC-D0ED06130B3C}" srcOrd="6" destOrd="0" presId="urn:microsoft.com/office/officeart/2009/3/layout/BlockDescendingList"/>
    <dgm:cxn modelId="{5C249E6B-A7C1-4AFA-931B-DC87ADF3CEE0}" type="presParOf" srcId="{A996CCF1-73BA-4F1E-BE3E-920FB50AA0B9}" destId="{4FE797B4-4234-4738-AF76-EE669E312A67}" srcOrd="7" destOrd="0" presId="urn:microsoft.com/office/officeart/2009/3/layout/BlockDescendingList"/>
    <dgm:cxn modelId="{F4E833EF-37FE-4C3D-B32C-AD7B401CBAB2}" type="presParOf" srcId="{A996CCF1-73BA-4F1E-BE3E-920FB50AA0B9}" destId="{6D9548ED-6BEB-468B-A401-2F12FD12E7C1}" srcOrd="8" destOrd="0" presId="urn:microsoft.com/office/officeart/2009/3/layout/BlockDescendingList"/>
    <dgm:cxn modelId="{AE0FA4EE-EFCD-4E68-B40F-36659E078B55}" type="presParOf" srcId="{6D9548ED-6BEB-468B-A401-2F12FD12E7C1}" destId="{BB4FD353-0D35-400E-BF95-5826AE69B3C9}" srcOrd="0" destOrd="0" presId="urn:microsoft.com/office/officeart/2009/3/layout/BlockDescendingList"/>
    <dgm:cxn modelId="{D4FA38AD-E646-4C1A-918C-ADF97401B135}" type="presParOf" srcId="{A996CCF1-73BA-4F1E-BE3E-920FB50AA0B9}" destId="{9738B092-744E-4910-BFD7-60F7EEDC61C5}" srcOrd="9" destOrd="0" presId="urn:microsoft.com/office/officeart/2009/3/layout/BlockDescendingList"/>
    <dgm:cxn modelId="{06B7DFB1-51BA-4145-86F6-95BE96359F2C}" type="presParOf" srcId="{A996CCF1-73BA-4F1E-BE3E-920FB50AA0B9}" destId="{D9BFBCB4-27A8-44B6-B9ED-B963C75E82DD}" srcOrd="10" destOrd="0" presId="urn:microsoft.com/office/officeart/2009/3/layout/BlockDescendingList"/>
    <dgm:cxn modelId="{F3CDE032-D816-483A-8FEB-61EA607A3814}" type="presParOf" srcId="{A996CCF1-73BA-4F1E-BE3E-920FB50AA0B9}" destId="{6A0A906B-0C35-4207-A707-D43376BFB691}" srcOrd="11" destOrd="0" presId="urn:microsoft.com/office/officeart/2009/3/layout/BlockDescendingList"/>
    <dgm:cxn modelId="{A13EEBE2-8319-425F-8D61-F06AC516C4CE}" type="presParOf" srcId="{6A0A906B-0C35-4207-A707-D43376BFB691}" destId="{9A90B0AB-6D64-4364-8999-7D83E8F8F4D8}" srcOrd="0" destOrd="0" presId="urn:microsoft.com/office/officeart/2009/3/layout/BlockDescendingList"/>
    <dgm:cxn modelId="{861304BC-6A33-41C3-A0E3-A8924D2BAF33}" type="presParOf" srcId="{A996CCF1-73BA-4F1E-BE3E-920FB50AA0B9}" destId="{C842D6CE-EA4D-4899-8F3A-03B1F3424986}" srcOrd="12" destOrd="0" presId="urn:microsoft.com/office/officeart/2009/3/layout/BlockDescendingList"/>
    <dgm:cxn modelId="{E5493CFF-0793-4316-BEA5-36886547AEBA}" type="presParOf" srcId="{A996CCF1-73BA-4F1E-BE3E-920FB50AA0B9}" destId="{00FF0C74-70D0-4919-8B76-23056D70D463}" srcOrd="13" destOrd="0" presId="urn:microsoft.com/office/officeart/2009/3/layout/BlockDescendingList"/>
    <dgm:cxn modelId="{F2784180-858C-4AA4-A019-BE8873F3D677}" type="presParOf" srcId="{A996CCF1-73BA-4F1E-BE3E-920FB50AA0B9}" destId="{05B13DFA-6059-49AE-8902-E5A82F0FEE1C}" srcOrd="14" destOrd="0" presId="urn:microsoft.com/office/officeart/2009/3/layout/BlockDescendingList"/>
    <dgm:cxn modelId="{00074A37-039C-49DF-ABE5-5A7656FD903A}" type="presParOf" srcId="{05B13DFA-6059-49AE-8902-E5A82F0FEE1C}" destId="{199B19A5-5F67-4A14-966B-18C56A2845B1}" srcOrd="0" destOrd="0" presId="urn:microsoft.com/office/officeart/2009/3/layout/BlockDescendingList"/>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9/3/layout/BlockDescendingList">
  <dgm:title val=""/>
  <dgm:desc val=""/>
  <dgm:catLst>
    <dgm:cat type="list" pri="185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13" srcId="10" destId="11" srcOrd="0" destOrd="0"/>
        <dgm:cxn modelId="14" srcId="10" destId="12" srcOrd="0" destOrd="0"/>
        <dgm:cxn modelId="50" srcId="0" destId="20" srcOrd="1" destOrd="0"/>
        <dgm:cxn modelId="23" srcId="20" destId="21" srcOrd="0" destOrd="0"/>
        <dgm:cxn modelId="24" srcId="20" destId="22" srcOrd="0" destOrd="0"/>
        <dgm:cxn modelId="60" srcId="0" destId="30" srcOrd="2" destOrd="0"/>
        <dgm:cxn modelId="33" srcId="30" destId="31" srcOrd="0" destOrd="0"/>
        <dgm:cxn modelId="34" srcId="30" destId="32" srcOrd="0"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70">
          <dgm:prSet phldr="1"/>
        </dgm:pt>
      </dgm:ptLst>
      <dgm:cxnLst>
        <dgm:cxn modelId="40" srcId="0" destId="10" srcOrd="0" destOrd="0"/>
        <dgm:cxn modelId="50" srcId="0" destId="20" srcOrd="1" destOrd="0"/>
        <dgm:cxn modelId="60" srcId="0" destId="30" srcOrd="2" destOrd="0"/>
        <dgm:cxn modelId="80" srcId="0" destId="7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axis="ch" ptType="node" func="cnt" op="equ" val="1">
        <dgm:alg type="composite">
          <dgm:param type="ar" val="0.5516"/>
        </dgm:alg>
        <dgm:choose name="Name3">
          <dgm:if name="Name4" func="var" arg="dir" op="equ" val="norm">
            <dgm:constrLst>
              <dgm:constr type="primFontSz" for="des" forName="childText_1" val="65"/>
              <dgm:constr type="primFontSz" for="des" forName="parentText_1" val="65"/>
              <dgm:constr type="primFontSz" for="des" forName="childText_1" refType="primFontSz" refFor="des" refForName="parentText_1" op="lte"/>
              <dgm:constr type="l" for="ch" forName="accentShape_1" refType="w" fact="0"/>
              <dgm:constr type="t" for="ch" forName="accentShape_1" refType="h" fact="0"/>
              <dgm:constr type="w" for="ch" forName="accentShape_1" refType="w" fact="0.7146"/>
              <dgm:constr type="h" for="ch" forName="accentShape_1" refType="h" fact="0.9952"/>
              <dgm:constr type="l" for="ch" forName="parentText_1" refType="w" fact="0.513"/>
              <dgm:constr type="t" for="ch" forName="parentText_1" refType="h" fact="0"/>
              <dgm:constr type="w" for="ch" forName="parentText_1" refType="w" refFor="ch" refForName="accentShape_1" fact="0.26"/>
              <dgm:constr type="h" for="ch" forName="parentText_1" refType="h" fact="0.78"/>
              <dgm:constr type="l" for="ch" forName="childText_1" refType="w" fact="0"/>
              <dgm:constr type="t" for="ch" forName="childText_1" refType="h" fact="0"/>
              <dgm:constr type="w" for="ch" forName="childText_1" refType="w" refFor="ch" refForName="accentShape_1" fact="0.71"/>
              <dgm:constr type="h" for="ch" forName="childText_1" refType="h"/>
            </dgm:constrLst>
          </dgm:if>
          <dgm:else name="Name5">
            <dgm:constrLst>
              <dgm:constr type="primFontSz" for="des" forName="childText_1" val="65"/>
              <dgm:constr type="primFontSz" for="des" forName="parentText_1" val="65"/>
              <dgm:constr type="primFontSz" for="des" forName="childText_1" refType="primFontSz" refFor="des" refForName="parentText_1" op="lte"/>
              <dgm:constr type="l" for="ch" forName="accentShape_1" refType="w" fact="0"/>
              <dgm:constr type="t" for="ch" forName="accentShape_1" refType="h" fact="0"/>
              <dgm:constr type="w" for="ch" forName="accentShape_1" refType="w" fact="0.7146"/>
              <dgm:constr type="h" for="ch" forName="accentShape_1" refType="h" fact="0.9952"/>
              <dgm:constr type="l" for="ch" forName="parentText_1" refType="w" fact="0.513"/>
              <dgm:constr type="t" for="ch" forName="parentText_1" refType="h" fact="0"/>
              <dgm:constr type="w" for="ch" forName="parentText_1" refType="w" refFor="ch" refForName="accentShape_1" fact="0.26"/>
              <dgm:constr type="h" for="ch" forName="parentText_1" refType="h" fact="0.78"/>
              <dgm:constr type="l" for="ch" forName="childText_1" refType="w" fact="0"/>
              <dgm:constr type="t" for="ch" forName="childText_1" refType="h" fact="0"/>
              <dgm:constr type="w" for="ch" forName="childText_1" refType="w" refFor="ch" refForName="accentShape_1" fact="0.71"/>
              <dgm:constr type="h" for="ch" forName="childText_1" refType="h"/>
            </dgm:constrLst>
          </dgm:else>
        </dgm:choose>
      </dgm:if>
      <dgm:if name="Name6" axis="ch" ptType="node" func="cnt" op="equ" val="2">
        <dgm:alg type="composite">
          <dgm:param type="ar" val="0.9804"/>
        </dgm:alg>
        <dgm:choose name="Name7">
          <dgm:if name="Name8" func="var" arg="dir" op="equ" val="norm">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parentText_2" refType="primFontSz" refFor="des" refForName="parentText_1" op="equ"/>
              <dgm:constr type="primFontSz" for="des" forName="childText_2" refType="primFontSz" refFor="des" refForName="childText_1" op="equ"/>
              <dgm:constr type="l" for="ch" forName="accentShape_2" refType="w" fact="0.4393"/>
              <dgm:constr type="t" for="ch" forName="accentShape_2" refType="h" fact="0.1192"/>
              <dgm:constr type="w" for="ch" forName="accentShape_2" refType="w" fact="0.4021"/>
              <dgm:constr type="h" for="ch" forName="accentShape_2" refType="h" fact="0.876"/>
              <dgm:constr type="l" for="ch" forName="accentShape_1" refType="w" fact="0"/>
              <dgm:constr type="t" for="ch" forName="accentShape_1" refType="h" fact="0"/>
              <dgm:constr type="w" for="ch" forName="accentShape_1" refType="w" fact="0.4021"/>
              <dgm:constr type="h" for="ch" forName="accentShape_1" refType="h" fact="0.9952"/>
              <dgm:constr type="l" for="ch" forName="parentText_1" refType="w" fact="0.2946"/>
              <dgm:constr type="t" for="ch" forName="parentText_1" refType="h" fact="0"/>
              <dgm:constr type="w" for="ch" forName="parentText_1" refType="w" refFor="ch" refForName="accentShape_1" fact="0.26"/>
              <dgm:constr type="h" for="ch" forName="parentText_1" refType="h" fact="0.78"/>
              <dgm:constr type="l" for="ch" forName="parentText_2" refType="w" fact="0.7339"/>
              <dgm:constr type="t" for="ch" forName="parentText_2" refType="h" fact="0.1192"/>
              <dgm:constr type="w" for="ch" forName="parentText_2" refType="w" refFor="ch" refForName="accentShape_1" fact="0.26"/>
              <dgm:constr type="h" for="ch" forName="parentText_2" refType="h" fact="0.78"/>
              <dgm:constr type="l" for="ch" forName="childText_1" refType="w" fact="0"/>
              <dgm:constr type="t" for="ch" forName="childText_1" refType="h" fact="0"/>
              <dgm:constr type="w" for="ch" forName="childText_1" refType="w" refFor="ch" refForName="accentShape_1" fact="0.71"/>
              <dgm:constr type="h" for="ch" forName="childText_1" refType="h"/>
              <dgm:constr type="l" for="ch" forName="childText_2" refType="w" fact="0.4393"/>
              <dgm:constr type="t" for="ch" forName="childText_2" refType="h" fact="0.1192"/>
              <dgm:constr type="w" for="ch" forName="childText_2" refType="w" refFor="ch" refForName="accentShape_2" fact="0.71"/>
              <dgm:constr type="h" for="ch" forName="childText_2" refType="h" fact="0.8808"/>
            </dgm:constrLst>
          </dgm:if>
          <dgm:else name="Name9">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parentText_2" refType="primFontSz" refFor="des" refForName="parentText_1" op="equ"/>
              <dgm:constr type="primFontSz" for="des" forName="childText_2" refType="primFontSz" refFor="des" refForName="childText_1" op="equ"/>
              <dgm:constr type="l" for="ch" forName="accentShape_1" refType="w" fact="0.4393"/>
              <dgm:constr type="t" for="ch" forName="accentShape_2" refType="h" fact="0.1192"/>
              <dgm:constr type="w" for="ch" forName="accentShape_2" refType="w" fact="0.4021"/>
              <dgm:constr type="h" for="ch" forName="accentShape_2" refType="h" fact="0.876"/>
              <dgm:constr type="l" for="ch" forName="accentShape_2" refType="w" fact="0"/>
              <dgm:constr type="t" for="ch" forName="accentShape_1" refType="h" fact="0"/>
              <dgm:constr type="w" for="ch" forName="accentShape_1" refType="w" fact="0.4021"/>
              <dgm:constr type="h" for="ch" forName="accentShape_1" refType="h" fact="0.9952"/>
              <dgm:constr type="l" for="ch" forName="parentText_2" refType="w" fact="0.2946"/>
              <dgm:constr type="t" for="ch" forName="parentText_1" refType="h" fact="0"/>
              <dgm:constr type="w" for="ch" forName="parentText_1" refType="w" refFor="ch" refForName="accentShape_1" fact="0.26"/>
              <dgm:constr type="h" for="ch" forName="parentText_1" refType="h" fact="0.78"/>
              <dgm:constr type="l" for="ch" forName="parentText_1" refType="w" fact="0.7339"/>
              <dgm:constr type="t" for="ch" forName="parentText_2" refType="h" fact="0.1192"/>
              <dgm:constr type="w" for="ch" forName="parentText_2" refType="w" refFor="ch" refForName="accentShape_1" fact="0.26"/>
              <dgm:constr type="h" for="ch" forName="parentText_2" refType="h" fact="0.78"/>
              <dgm:constr type="l" for="ch" forName="childText_2" refType="w" fact="0"/>
              <dgm:constr type="t" for="ch" forName="childText_1" refType="h" fact="0"/>
              <dgm:constr type="w" for="ch" forName="childText_1" refType="w" refFor="ch" refForName="accentShape_1" fact="0.71"/>
              <dgm:constr type="h" for="ch" forName="childText_1" refType="h"/>
              <dgm:constr type="l" for="ch" forName="childText_1" refType="w" fact="0.4393"/>
              <dgm:constr type="t" for="ch" forName="childText_2" refType="h" fact="0.1192"/>
              <dgm:constr type="w" for="ch" forName="childText_2" refType="w" refFor="ch" refForName="accentShape_2" fact="0.71"/>
              <dgm:constr type="h" for="ch" forName="childText_2" refType="h" fact="0.8808"/>
            </dgm:constrLst>
          </dgm:else>
        </dgm:choose>
      </dgm:if>
      <dgm:if name="Name10" axis="ch" ptType="node" func="cnt" op="equ" val="3">
        <dgm:alg type="composite">
          <dgm:param type="ar" val="1.4097"/>
        </dgm:alg>
        <dgm:choose name="Name11">
          <dgm:if name="Name12" func="var" arg="dir" op="equ" val="norm">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parentText_2" refType="primFontSz" refFor="des" refForName="parentText_1" op="equ"/>
              <dgm:constr type="primFontSz" for="des" forName="parentText_3"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l" for="ch" forName="accentShape_1" refType="w" fact="0"/>
              <dgm:constr type="t" for="ch" forName="accentShape_1" refType="h" fact="0"/>
              <dgm:constr type="w" for="ch" forName="accentShape_1" refType="w" fact="0.2796"/>
              <dgm:constr type="h" for="ch" forName="accentShape_1" refType="h" fact="0.9952"/>
              <dgm:constr type="l" for="ch" forName="accentShape_2" refType="w" fact="0.3055"/>
              <dgm:constr type="t" for="ch" forName="accentShape_2" refType="h" fact="0.1192"/>
              <dgm:constr type="w" for="ch" forName="accentShape_2" refType="w" fact="0.2796"/>
              <dgm:constr type="h" for="ch" forName="accentShape_2" refType="h" fact="0.876"/>
              <dgm:constr type="l" for="ch" forName="accentShape_3" refType="w" fact="0.6101"/>
              <dgm:constr type="t" for="ch" forName="accentShape_3" refType="h" fact="0.2457"/>
              <dgm:constr type="w" for="ch" forName="accentShape_3" refType="w" fact="0.2796"/>
              <dgm:constr type="h" for="ch" forName="accentShape_3" refType="h" fact="0.7499"/>
              <dgm:constr type="l" for="ch" forName="parentText_1" refType="w" fact="0.2"/>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2" refType="w" fact="0.5055"/>
              <dgm:constr type="t" for="ch" forName="parentText_2" refType="h" fact="0.1192"/>
              <dgm:constr type="w" for="ch" forName="parentText_2" refType="w" refFor="ch" refForName="accentShape_2" fact="0.26"/>
              <dgm:constr type="h" for="ch" forName="parentText_2" refType="h" refFor="ch" refForName="accentShape_2" fact="0.9"/>
              <dgm:constr type="l" for="ch" forName="parentText_3" refType="w" fact="0.8101"/>
              <dgm:constr type="t" for="ch" forName="parentText_3" refType="h" fact="0.2457"/>
              <dgm:constr type="w" for="ch" forName="parentText_3" refType="w" refFor="ch" refForName="accentShape_3" fact="0.26"/>
              <dgm:constr type="h" for="ch" forName="parentText_3" refType="h" refFor="ch" refForName="accentShape_3" fact="0.9"/>
              <dgm:constr type="l" for="ch" forName="childText_1" refType="w" fact="0"/>
              <dgm:constr type="t" for="ch" forName="childText_1" refType="h" fact="0"/>
              <dgm:constr type="w" for="ch" forName="childText_1" refType="w" refFor="ch" refForName="accentShape_1" fact="0.71"/>
              <dgm:constr type="h" for="ch" forName="childText_1" refType="h"/>
              <dgm:constr type="l" for="ch" forName="childText_2" refType="w" fact="0.3055"/>
              <dgm:constr type="t" for="ch" forName="childText_2" refType="h" fact="0.1192"/>
              <dgm:constr type="w" for="ch" forName="childText_2" refType="w" refFor="ch" refForName="accentShape_2" fact="0.71"/>
              <dgm:constr type="h" for="ch" forName="childText_2" refType="h" fact="0.8808"/>
              <dgm:constr type="l" for="ch" forName="childText_3" refType="w" fact="0.6101"/>
              <dgm:constr type="t" for="ch" forName="childText_3" refType="h" fact="0.2457"/>
              <dgm:constr type="w" for="ch" forName="childText_3" refType="w" refFor="ch" refForName="accentShape_3" fact="0.71"/>
              <dgm:constr type="h" for="ch" forName="childText_3" refType="h" fact="0.7543"/>
            </dgm:constrLst>
          </dgm:if>
          <dgm:else name="Name13">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parentText_2" refType="primFontSz" refFor="des" refForName="parentText_1" op="equ"/>
              <dgm:constr type="primFontSz" for="des" forName="parentText_3"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l" for="ch" forName="accentShape_3" refType="w" fact="0"/>
              <dgm:constr type="t" for="ch" forName="accentShape_1" refType="h" fact="0"/>
              <dgm:constr type="w" for="ch" forName="accentShape_1" refType="w" fact="0.2796"/>
              <dgm:constr type="h" for="ch" forName="accentShape_1" refType="h" fact="0.9952"/>
              <dgm:constr type="l" for="ch" forName="accentShape_2" refType="w" fact="0.3055"/>
              <dgm:constr type="t" for="ch" forName="accentShape_2" refType="h" fact="0.1192"/>
              <dgm:constr type="w" for="ch" forName="accentShape_2" refType="w" fact="0.2796"/>
              <dgm:constr type="h" for="ch" forName="accentShape_2" refType="h" fact="0.876"/>
              <dgm:constr type="l" for="ch" forName="accentShape_1" refType="w" fact="0.6101"/>
              <dgm:constr type="t" for="ch" forName="accentShape_3" refType="h" fact="0.2457"/>
              <dgm:constr type="w" for="ch" forName="accentShape_3" refType="w" fact="0.2796"/>
              <dgm:constr type="h" for="ch" forName="accentShape_3" refType="h" fact="0.7499"/>
              <dgm:constr type="l" for="ch" forName="parentText_3" refType="w" fact="0.2"/>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2" refType="w" fact="0.5055"/>
              <dgm:constr type="t" for="ch" forName="parentText_2" refType="h" fact="0.1192"/>
              <dgm:constr type="w" for="ch" forName="parentText_2" refType="w" refFor="ch" refForName="accentShape_2" fact="0.26"/>
              <dgm:constr type="h" for="ch" forName="parentText_2" refType="h" refFor="ch" refForName="accentShape_2" fact="0.9"/>
              <dgm:constr type="l" for="ch" forName="parentText_1" refType="w" fact="0.8101"/>
              <dgm:constr type="t" for="ch" forName="parentText_3" refType="h" fact="0.2457"/>
              <dgm:constr type="w" for="ch" forName="parentText_3" refType="w" refFor="ch" refForName="accentShape_3" fact="0.26"/>
              <dgm:constr type="h" for="ch" forName="parentText_3" refType="h" refFor="ch" refForName="accentShape_3" fact="0.9"/>
              <dgm:constr type="l" for="ch" forName="childText_3" refType="w" fact="0"/>
              <dgm:constr type="t" for="ch" forName="childText_1" refType="h" fact="0"/>
              <dgm:constr type="w" for="ch" forName="childText_1" refType="w" refFor="ch" refForName="accentShape_1" fact="0.71"/>
              <dgm:constr type="h" for="ch" forName="childText_1" refType="h"/>
              <dgm:constr type="l" for="ch" forName="childText_2" refType="w" fact="0.3055"/>
              <dgm:constr type="t" for="ch" forName="childText_2" refType="h" fact="0.1192"/>
              <dgm:constr type="w" for="ch" forName="childText_2" refType="w" refFor="ch" refForName="accentShape_2" fact="0.71"/>
              <dgm:constr type="h" for="ch" forName="childText_2" refType="h" fact="0.8808"/>
              <dgm:constr type="l" for="ch" forName="childText_1" refType="w" fact="0.6101"/>
              <dgm:constr type="t" for="ch" forName="childText_3" refType="h" fact="0.2457"/>
              <dgm:constr type="w" for="ch" forName="childText_3" refType="w" refFor="ch" refForName="accentShape_3" fact="0.71"/>
              <dgm:constr type="h" for="ch" forName="childText_3" refType="h" fact="0.7543"/>
            </dgm:constrLst>
          </dgm:else>
        </dgm:choose>
      </dgm:if>
      <dgm:if name="Name14" axis="ch" ptType="node" func="cnt" op="equ" val="4">
        <dgm:alg type="composite">
          <dgm:param type="ar" val="1.8305"/>
        </dgm:alg>
        <dgm:choose name="Name15">
          <dgm:if name="Name16" func="var" arg="dir" op="equ" val="norm">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l" for="ch" forName="accentShape_1" refType="w" fact="0"/>
              <dgm:constr type="t" for="ch" forName="accentShape_1" refType="h" fact="0"/>
              <dgm:constr type="w" for="ch" forName="accentShape_1" refType="w" fact="0.2153"/>
              <dgm:constr type="h" for="ch" forName="accentShape_1" refType="h" fact="0.9952"/>
              <dgm:constr type="l" for="ch" forName="accentShape_2" refType="w" fact="0.2353"/>
              <dgm:constr type="t" for="ch" forName="accentShape_2" refType="h" fact="0.1192"/>
              <dgm:constr type="w" for="ch" forName="accentShape_2" refType="w" fact="0.2153"/>
              <dgm:constr type="h" for="ch" forName="accentShape_2" refType="h" fact="0.876"/>
              <dgm:constr type="l" for="ch" forName="accentShape_3" refType="w" fact="0.4699"/>
              <dgm:constr type="t" for="ch" forName="accentShape_3" refType="h" fact="0.2457"/>
              <dgm:constr type="w" for="ch" forName="accentShape_3" refType="w" fact="0.2153"/>
              <dgm:constr type="h" for="ch" forName="accentShape_3" refType="h" fact="0.7495"/>
              <dgm:constr type="l" for="ch" forName="accentShape_4" refType="w" fact="0.6997"/>
              <dgm:constr type="t" for="ch" forName="accentShape_4" refType="h" fact="0.3696"/>
              <dgm:constr type="w" for="ch" forName="accentShape_4" refType="w" fact="0.2153"/>
              <dgm:constr type="h" for="ch" forName="accentShape_4" refType="h" fact="0.6256"/>
              <dgm:constr type="l" for="ch" forName="parentText_1" refType="w" fact="0.16"/>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2" refType="w" fact="0.3953"/>
              <dgm:constr type="t" for="ch" forName="parentText_2" refType="h" fact="0.1192"/>
              <dgm:constr type="w" for="ch" forName="parentText_2" refType="w" refFor="ch" refForName="accentShape_2" fact="0.26"/>
              <dgm:constr type="h" for="ch" forName="parentText_2" refType="h" refFor="ch" refForName="accentShape_2" fact="0.9"/>
              <dgm:constr type="l" for="ch" forName="parentText_3" refType="w" fact="0.6299"/>
              <dgm:constr type="t" for="ch" forName="parentText_3" refType="h" fact="0.2457"/>
              <dgm:constr type="w" for="ch" forName="parentText_3" refType="w" refFor="ch" refForName="accentShape_3" fact="0.26"/>
              <dgm:constr type="h" for="ch" forName="parentText_3" refType="h" refFor="ch" refForName="accentShape_3" fact="0.9"/>
              <dgm:constr type="l" for="ch" forName="parentText_4" refType="w" fact="0.8597"/>
              <dgm:constr type="t" for="ch" forName="parentText_4" refType="h" fact="0.3696"/>
              <dgm:constr type="w" for="ch" forName="parentText_4" refType="w" refFor="ch" refForName="accentShape_4" fact="0.26"/>
              <dgm:constr type="h" for="ch" forName="parentText_4" refType="h" refFor="ch" refForName="accentShape_4" fact="0.9"/>
              <dgm:constr type="l" for="ch" forName="childText_1" refType="w" fact="0"/>
              <dgm:constr type="t" for="ch" forName="childText_1" refType="h" fact="0"/>
              <dgm:constr type="w" for="ch" forName="childText_1" refType="w" refFor="ch" refForName="accentShape_1" fact="0.71"/>
              <dgm:constr type="h" for="ch" forName="childText_1" refType="h"/>
              <dgm:constr type="l" for="ch" forName="childText_2" refType="w" fact="0.2353"/>
              <dgm:constr type="t" for="ch" forName="childText_2" refType="h" fact="0.1192"/>
              <dgm:constr type="w" for="ch" forName="childText_2" refType="w" refFor="ch" refForName="accentShape_2" fact="0.71"/>
              <dgm:constr type="h" for="ch" forName="childText_2" refType="h" fact="0.8808"/>
              <dgm:constr type="l" for="ch" forName="childText_3" refType="w" fact="0.4699"/>
              <dgm:constr type="t" for="ch" forName="childText_3" refType="h" fact="0.2457"/>
              <dgm:constr type="w" for="ch" forName="childText_3" refType="w" refFor="ch" refForName="accentShape_3" fact="0.71"/>
              <dgm:constr type="h" for="ch" forName="childText_3" refType="h" fact="0.7543"/>
              <dgm:constr type="l" for="ch" forName="childText_4" refType="w" fact="0.6997"/>
              <dgm:constr type="t" for="ch" forName="childText_4" refType="h" fact="0.3696"/>
              <dgm:constr type="w" for="ch" forName="childText_4" refType="w" refFor="ch" refForName="accentShape_4" fact="0.71"/>
              <dgm:constr type="h" for="ch" forName="childText_4" refType="h" fact="0.6261"/>
            </dgm:constrLst>
          </dgm:if>
          <dgm:else name="Name17">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l" for="ch" forName="accentShape_4" refType="w" fact="0"/>
              <dgm:constr type="t" for="ch" forName="accentShape_1" refType="h" fact="0"/>
              <dgm:constr type="w" for="ch" forName="accentShape_1" refType="w" fact="0.2153"/>
              <dgm:constr type="h" for="ch" forName="accentShape_1" refType="h" fact="0.9952"/>
              <dgm:constr type="l" for="ch" forName="accentShape_3" refType="w" fact="0.2353"/>
              <dgm:constr type="t" for="ch" forName="accentShape_2" refType="h" fact="0.1192"/>
              <dgm:constr type="w" for="ch" forName="accentShape_2" refType="w" fact="0.2153"/>
              <dgm:constr type="h" for="ch" forName="accentShape_2" refType="h" fact="0.876"/>
              <dgm:constr type="l" for="ch" forName="accentShape_2" refType="w" fact="0.4699"/>
              <dgm:constr type="t" for="ch" forName="accentShape_3" refType="h" fact="0.2457"/>
              <dgm:constr type="w" for="ch" forName="accentShape_3" refType="w" fact="0.2153"/>
              <dgm:constr type="h" for="ch" forName="accentShape_3" refType="h" fact="0.7495"/>
              <dgm:constr type="l" for="ch" forName="accentShape_1" refType="w" fact="0.6997"/>
              <dgm:constr type="t" for="ch" forName="accentShape_4" refType="h" fact="0.3696"/>
              <dgm:constr type="w" for="ch" forName="accentShape_4" refType="w" fact="0.2153"/>
              <dgm:constr type="h" for="ch" forName="accentShape_4" refType="h" fact="0.6256"/>
              <dgm:constr type="l" for="ch" forName="parentText_4" refType="w" fact="0.16"/>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3" refType="w" fact="0.3953"/>
              <dgm:constr type="t" for="ch" forName="parentText_2" refType="h" fact="0.1192"/>
              <dgm:constr type="w" for="ch" forName="parentText_2" refType="w" refFor="ch" refForName="accentShape_2" fact="0.26"/>
              <dgm:constr type="h" for="ch" forName="parentText_2" refType="h" refFor="ch" refForName="accentShape_2" fact="0.9"/>
              <dgm:constr type="l" for="ch" forName="parentText_2" refType="w" fact="0.6299"/>
              <dgm:constr type="t" for="ch" forName="parentText_3" refType="h" fact="0.2457"/>
              <dgm:constr type="w" for="ch" forName="parentText_3" refType="w" refFor="ch" refForName="accentShape_3" fact="0.26"/>
              <dgm:constr type="h" for="ch" forName="parentText_3" refType="h" refFor="ch" refForName="accentShape_3" fact="0.9"/>
              <dgm:constr type="l" for="ch" forName="parentText_1" refType="w" fact="0.8597"/>
              <dgm:constr type="t" for="ch" forName="parentText_4" refType="h" fact="0.3696"/>
              <dgm:constr type="w" for="ch" forName="parentText_4" refType="w" refFor="ch" refForName="accentShape_4" fact="0.26"/>
              <dgm:constr type="h" for="ch" forName="parentText_4" refType="h" refFor="ch" refForName="accentShape_4" fact="0.9"/>
              <dgm:constr type="l" for="ch" forName="childText_4" refType="w" fact="0"/>
              <dgm:constr type="t" for="ch" forName="childText_1" refType="h" fact="0"/>
              <dgm:constr type="w" for="ch" forName="childText_1" refType="w" refFor="ch" refForName="accentShape_1" fact="0.71"/>
              <dgm:constr type="h" for="ch" forName="childText_1" refType="h"/>
              <dgm:constr type="l" for="ch" forName="childText_3" refType="w" fact="0.2353"/>
              <dgm:constr type="t" for="ch" forName="childText_2" refType="h" fact="0.1192"/>
              <dgm:constr type="w" for="ch" forName="childText_2" refType="w" refFor="ch" refForName="accentShape_2" fact="0.71"/>
              <dgm:constr type="h" for="ch" forName="childText_2" refType="h" fact="0.8808"/>
              <dgm:constr type="l" for="ch" forName="childText_2" refType="w" fact="0.4699"/>
              <dgm:constr type="t" for="ch" forName="childText_3" refType="h" fact="0.2457"/>
              <dgm:constr type="w" for="ch" forName="childText_3" refType="w" refFor="ch" refForName="accentShape_3" fact="0.71"/>
              <dgm:constr type="h" for="ch" forName="childText_3" refType="h" fact="0.7543"/>
              <dgm:constr type="l" for="ch" forName="childText_1" refType="w" fact="0.6997"/>
              <dgm:constr type="t" for="ch" forName="childText_4" refType="h" fact="0.3696"/>
              <dgm:constr type="w" for="ch" forName="childText_4" refType="w" refFor="ch" refForName="accentShape_4" fact="0.71"/>
              <dgm:constr type="h" for="ch" forName="childText_4" refType="h" fact="0.6261"/>
            </dgm:constrLst>
          </dgm:else>
        </dgm:choose>
      </dgm:if>
      <dgm:if name="Name18" axis="ch" ptType="node" func="cnt" op="equ" val="5">
        <dgm:alg type="composite">
          <dgm:param type="ar" val="2.0125"/>
        </dgm:alg>
        <dgm:choose name="Name19">
          <dgm:if name="Name20" func="var" arg="dir" op="equ" val="norm">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5"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5"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5"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childText_5" refType="primFontSz" refFor="des" refForName="parentText_4" op="lte"/>
              <dgm:constr type="primFontSz" for="des" forName="childText_1" refType="primFontSz" refFor="des" refForName="parentText_5" op="lte"/>
              <dgm:constr type="primFontSz" for="des" forName="childText_2" refType="primFontSz" refFor="des" refForName="parentText_5" op="lte"/>
              <dgm:constr type="primFontSz" for="des" forName="childText_3" refType="primFontSz" refFor="des" refForName="parentText_5" op="lte"/>
              <dgm:constr type="primFontSz" for="des" forName="childText_4" refType="primFontSz" refFor="des" refForName="parentText_5" op="lte"/>
              <dgm:constr type="primFontSz" for="des" forName="childText_5" refType="primFontSz" refFor="des" refForName="parentText_5"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parentText_5"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primFontSz" for="des" forName="childText_5" refType="primFontSz" refFor="des" refForName="childText_1" op="equ"/>
              <dgm:constr type="l" for="ch" forName="accentShape_1" refType="w" fact="0"/>
              <dgm:constr type="t" for="ch" forName="accentShape_1" refType="h" fact="0"/>
              <dgm:constr type="w" for="ch" forName="accentShape_1" refType="w" fact="0.1759"/>
              <dgm:constr type="h" for="ch" forName="accentShape_1" refType="h" fact="0.9952"/>
              <dgm:constr type="l" for="ch" forName="accentShape_2" refType="w" fact="0.192"/>
              <dgm:constr type="t" for="ch" forName="accentShape_2" refType="h" fact="0.1196"/>
              <dgm:constr type="w" for="ch" forName="accentShape_2" refType="w" fact="0.1759"/>
              <dgm:constr type="h" for="ch" forName="accentShape_2" refType="h" fact="0.876"/>
              <dgm:constr type="l" for="ch" forName="accentShape_3" refType="w" fact="0.384"/>
              <dgm:constr type="t" for="ch" forName="accentShape_3" refType="h" fact="0.2457"/>
              <dgm:constr type="w" for="ch" forName="accentShape_3" refType="w" fact="0.1759"/>
              <dgm:constr type="h" for="ch" forName="accentShape_3" refType="h" fact="0.7499"/>
              <dgm:constr type="l" for="ch" forName="accentShape_4" refType="w" fact="0.5759"/>
              <dgm:constr type="t" for="ch" forName="accentShape_4" refType="h" fact="0.3739"/>
              <dgm:constr type="w" for="ch" forName="accentShape_4" refType="w" fact="0.1759"/>
              <dgm:constr type="h" for="ch" forName="accentShape_4" refType="h" fact="0.6217"/>
              <dgm:constr type="l" for="ch" forName="accentShape_5" refType="w" fact="0.7679"/>
              <dgm:constr type="t" for="ch" forName="accentShape_5" refType="h" fact="0.5"/>
              <dgm:constr type="w" for="ch" forName="accentShape_5" refType="w" fact="0.1759"/>
              <dgm:constr type="h" for="ch" forName="accentShape_5" refType="h" fact="0.4956"/>
              <dgm:constr type="l" for="ch" forName="parentText_1" refType="w" fact="0.125"/>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2" refType="w" fact="0.317"/>
              <dgm:constr type="t" for="ch" forName="parentText_2" refType="h" fact="0.1196"/>
              <dgm:constr type="w" for="ch" forName="parentText_2" refType="w" refFor="ch" refForName="accentShape_2" fact="0.26"/>
              <dgm:constr type="h" for="ch" forName="parentText_2" refType="h" refFor="ch" refForName="accentShape_2" fact="0.9"/>
              <dgm:constr type="l" for="ch" forName="parentText_3" refType="w" fact="0.509"/>
              <dgm:constr type="t" for="ch" forName="parentText_3" refType="h" fact="0.2457"/>
              <dgm:constr type="w" for="ch" forName="parentText_3" refType="w" refFor="ch" refForName="accentShape_3" fact="0.26"/>
              <dgm:constr type="h" for="ch" forName="parentText_3" refType="h" refFor="ch" refForName="accentShape_3" fact="0.9"/>
              <dgm:constr type="l" for="ch" forName="parentText_4" refType="w" fact="0.7009"/>
              <dgm:constr type="t" for="ch" forName="parentText_4" refType="h" fact="0.3739"/>
              <dgm:constr type="w" for="ch" forName="parentText_4" refType="w" refFor="ch" refForName="accentShape_4" fact="0.26"/>
              <dgm:constr type="h" for="ch" forName="parentText_4" refType="h" refFor="ch" refForName="accentShape_4" fact="0.9"/>
              <dgm:constr type="l" for="ch" forName="parentText_5" refType="w" fact="0.8929"/>
              <dgm:constr type="t" for="ch" forName="parentText_5" refType="h" fact="0.5"/>
              <dgm:constr type="w" for="ch" forName="parentText_5" refType="w" refFor="ch" refForName="accentShape_5" fact="0.26"/>
              <dgm:constr type="h" for="ch" forName="parentText_5" refType="h" refFor="ch" refForName="accentShape_5" fact="0.9"/>
              <dgm:constr type="l" for="ch" forName="childText_1" refType="w" fact="0"/>
              <dgm:constr type="t" for="ch" forName="childText_1" refType="h" fact="0"/>
              <dgm:constr type="w" for="ch" forName="childText_1" refType="w" refFor="ch" refForName="accentShape_1" fact="0.71"/>
              <dgm:constr type="h" for="ch" forName="childText_1" refType="h"/>
              <dgm:constr type="l" for="ch" forName="childText_2" refType="w" fact="0.192"/>
              <dgm:constr type="t" for="ch" forName="childText_2" refType="h" fact="0.1192"/>
              <dgm:constr type="w" for="ch" forName="childText_2" refType="w" refFor="ch" refForName="accentShape_2" fact="0.71"/>
              <dgm:constr type="h" for="ch" forName="childText_2" refType="h" fact="0.876"/>
              <dgm:constr type="l" for="ch" forName="childText_3" refType="w" fact="0.384"/>
              <dgm:constr type="t" for="ch" forName="childText_3" refType="h" fact="0.2457"/>
              <dgm:constr type="w" for="ch" forName="childText_3" refType="w" refFor="ch" refForName="accentShape_3" fact="0.71"/>
              <dgm:constr type="h" for="ch" forName="childText_3" refType="h" fact="0.7499"/>
              <dgm:constr type="l" for="ch" forName="childText_4" refType="w" fact="0.5759"/>
              <dgm:constr type="t" for="ch" forName="childText_4" refType="h" fact="0.3739"/>
              <dgm:constr type="w" for="ch" forName="childText_4" refType="w" refFor="ch" refForName="accentShape_4" fact="0.71"/>
              <dgm:constr type="h" for="ch" forName="childText_4" refType="h" fact="0.6217"/>
              <dgm:constr type="l" for="ch" forName="childText_5" refType="w" fact="0.7679"/>
              <dgm:constr type="t" for="ch" forName="childText_5" refType="h" fact="0.5001"/>
              <dgm:constr type="w" for="ch" forName="childText_5" refType="w" refFor="ch" refForName="accentShape_5" fact="0.71"/>
              <dgm:constr type="h" for="ch" forName="childText_5" refType="h" fact="0.4956"/>
            </dgm:constrLst>
          </dgm:if>
          <dgm:else name="Name21">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5"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5"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5"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childText_5" refType="primFontSz" refFor="des" refForName="parentText_4" op="lte"/>
              <dgm:constr type="primFontSz" for="des" forName="childText_1" refType="primFontSz" refFor="des" refForName="parentText_5" op="lte"/>
              <dgm:constr type="primFontSz" for="des" forName="childText_2" refType="primFontSz" refFor="des" refForName="parentText_5" op="lte"/>
              <dgm:constr type="primFontSz" for="des" forName="childText_3" refType="primFontSz" refFor="des" refForName="parentText_5" op="lte"/>
              <dgm:constr type="primFontSz" for="des" forName="childText_4" refType="primFontSz" refFor="des" refForName="parentText_5" op="lte"/>
              <dgm:constr type="primFontSz" for="des" forName="childText_5" refType="primFontSz" refFor="des" refForName="parentText_5"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parentText_5"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primFontSz" for="des" forName="childText_5" refType="primFontSz" refFor="des" refForName="childText_1" op="equ"/>
              <dgm:constr type="l" for="ch" forName="accentShape_5" refType="w" fact="0"/>
              <dgm:constr type="t" for="ch" forName="accentShape_1" refType="h" fact="0"/>
              <dgm:constr type="w" for="ch" forName="accentShape_1" refType="w" fact="0.1759"/>
              <dgm:constr type="h" for="ch" forName="accentShape_1" refType="h" fact="0.9952"/>
              <dgm:constr type="l" for="ch" forName="accentShape_4" refType="w" fact="0.192"/>
              <dgm:constr type="t" for="ch" forName="accentShape_2" refType="h" fact="0.1196"/>
              <dgm:constr type="w" for="ch" forName="accentShape_2" refType="w" fact="0.1759"/>
              <dgm:constr type="h" for="ch" forName="accentShape_2" refType="h" fact="0.876"/>
              <dgm:constr type="l" for="ch" forName="accentShape_3" refType="w" fact="0.384"/>
              <dgm:constr type="t" for="ch" forName="accentShape_3" refType="h" fact="0.2457"/>
              <dgm:constr type="w" for="ch" forName="accentShape_3" refType="w" fact="0.1759"/>
              <dgm:constr type="h" for="ch" forName="accentShape_3" refType="h" fact="0.7499"/>
              <dgm:constr type="l" for="ch" forName="accentShape_2" refType="w" fact="0.5759"/>
              <dgm:constr type="t" for="ch" forName="accentShape_4" refType="h" fact="0.3739"/>
              <dgm:constr type="w" for="ch" forName="accentShape_4" refType="w" fact="0.1759"/>
              <dgm:constr type="h" for="ch" forName="accentShape_4" refType="h" fact="0.6217"/>
              <dgm:constr type="l" for="ch" forName="accentShape_1" refType="w" fact="0.7679"/>
              <dgm:constr type="t" for="ch" forName="accentShape_5" refType="h" fact="0.5"/>
              <dgm:constr type="w" for="ch" forName="accentShape_5" refType="w" fact="0.1759"/>
              <dgm:constr type="h" for="ch" forName="accentShape_5" refType="h" fact="0.4956"/>
              <dgm:constr type="l" for="ch" forName="parentText_5" refType="w" fact="0.125"/>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4" refType="w" fact="0.317"/>
              <dgm:constr type="t" for="ch" forName="parentText_2" refType="h" fact="0.1196"/>
              <dgm:constr type="w" for="ch" forName="parentText_2" refType="w" refFor="ch" refForName="accentShape_2" fact="0.26"/>
              <dgm:constr type="h" for="ch" forName="parentText_2" refType="h" refFor="ch" refForName="accentShape_2" fact="0.9"/>
              <dgm:constr type="l" for="ch" forName="parentText_3" refType="w" fact="0.509"/>
              <dgm:constr type="t" for="ch" forName="parentText_3" refType="h" fact="0.2457"/>
              <dgm:constr type="w" for="ch" forName="parentText_3" refType="w" refFor="ch" refForName="accentShape_3" fact="0.26"/>
              <dgm:constr type="h" for="ch" forName="parentText_3" refType="h" refFor="ch" refForName="accentShape_3" fact="0.9"/>
              <dgm:constr type="l" for="ch" forName="parentText_2" refType="w" fact="0.7009"/>
              <dgm:constr type="t" for="ch" forName="parentText_4" refType="h" fact="0.3739"/>
              <dgm:constr type="w" for="ch" forName="parentText_4" refType="w" refFor="ch" refForName="accentShape_4" fact="0.26"/>
              <dgm:constr type="h" for="ch" forName="parentText_4" refType="h" refFor="ch" refForName="accentShape_4" fact="0.9"/>
              <dgm:constr type="l" for="ch" forName="parentText_1" refType="w" fact="0.8929"/>
              <dgm:constr type="t" for="ch" forName="parentText_5" refType="h" fact="0.5"/>
              <dgm:constr type="w" for="ch" forName="parentText_5" refType="w" refFor="ch" refForName="accentShape_5" fact="0.26"/>
              <dgm:constr type="h" for="ch" forName="parentText_5" refType="h" refFor="ch" refForName="accentShape_5" fact="0.9"/>
              <dgm:constr type="l" for="ch" forName="childText_5" refType="w" fact="0"/>
              <dgm:constr type="t" for="ch" forName="childText_1" refType="h" fact="0"/>
              <dgm:constr type="w" for="ch" forName="childText_1" refType="w" refFor="ch" refForName="accentShape_1" fact="0.71"/>
              <dgm:constr type="h" for="ch" forName="childText_1" refType="h"/>
              <dgm:constr type="l" for="ch" forName="childText_4" refType="w" fact="0.192"/>
              <dgm:constr type="t" for="ch" forName="childText_2" refType="h" fact="0.1192"/>
              <dgm:constr type="w" for="ch" forName="childText_2" refType="w" refFor="ch" refForName="accentShape_2" fact="0.71"/>
              <dgm:constr type="h" for="ch" forName="childText_2" refType="h" fact="0.876"/>
              <dgm:constr type="l" for="ch" forName="childText_3" refType="w" fact="0.384"/>
              <dgm:constr type="t" for="ch" forName="childText_3" refType="h" fact="0.2457"/>
              <dgm:constr type="w" for="ch" forName="childText_3" refType="w" refFor="ch" refForName="accentShape_3" fact="0.71"/>
              <dgm:constr type="h" for="ch" forName="childText_3" refType="h" fact="0.7499"/>
              <dgm:constr type="l" for="ch" forName="childText_2" refType="w" fact="0.5759"/>
              <dgm:constr type="t" for="ch" forName="childText_4" refType="h" fact="0.3739"/>
              <dgm:constr type="w" for="ch" forName="childText_4" refType="w" refFor="ch" refForName="accentShape_4" fact="0.71"/>
              <dgm:constr type="h" for="ch" forName="childText_4" refType="h" fact="0.6261"/>
              <dgm:constr type="l" for="ch" forName="childText_1" refType="w" fact="0.7679"/>
              <dgm:constr type="t" for="ch" forName="childText_5" refType="h" fact="0.5001"/>
              <dgm:constr type="w" for="ch" forName="childText_5" refType="w" refFor="ch" refForName="accentShape_5" fact="0.71"/>
              <dgm:constr type="h" for="ch" forName="childText_5" refType="h" fact="0.4999"/>
            </dgm:constrLst>
          </dgm:else>
        </dgm:choose>
      </dgm:if>
      <dgm:if name="Name22" axis="ch" ptType="node" func="cnt" op="equ" val="6">
        <dgm:alg type="composite">
          <dgm:param type="ar" val="2.4006"/>
        </dgm:alg>
        <dgm:shape xmlns:r="http://schemas.openxmlformats.org/officeDocument/2006/relationships" r:blip="">
          <dgm:adjLst/>
        </dgm:shape>
        <dgm:choose name="Name23">
          <dgm:if name="Name24" func="var" arg="dir" op="equ" val="norm">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5" refType="primFontSz" refFor="des" refForName="parentText_1" op="lte"/>
              <dgm:constr type="primFontSz" for="des" forName="childText_6"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5" refType="primFontSz" refFor="des" refForName="parentText_2" op="lte"/>
              <dgm:constr type="primFontSz" for="des" forName="childText_6"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5" refType="primFontSz" refFor="des" refForName="parentText_3" op="lte"/>
              <dgm:constr type="primFontSz" for="des" forName="childText_6"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childText_5" refType="primFontSz" refFor="des" refForName="parentText_4" op="lte"/>
              <dgm:constr type="primFontSz" for="des" forName="childText_6" refType="primFontSz" refFor="des" refForName="parentText_4" op="lte"/>
              <dgm:constr type="primFontSz" for="des" forName="childText_1" refType="primFontSz" refFor="des" refForName="parentText_5" op="lte"/>
              <dgm:constr type="primFontSz" for="des" forName="childText_2" refType="primFontSz" refFor="des" refForName="parentText_5" op="lte"/>
              <dgm:constr type="primFontSz" for="des" forName="childText_3" refType="primFontSz" refFor="des" refForName="parentText_5" op="lte"/>
              <dgm:constr type="primFontSz" for="des" forName="childText_4" refType="primFontSz" refFor="des" refForName="parentText_5" op="lte"/>
              <dgm:constr type="primFontSz" for="des" forName="childText_5" refType="primFontSz" refFor="des" refForName="parentText_5" op="lte"/>
              <dgm:constr type="primFontSz" for="des" forName="childText_6" refType="primFontSz" refFor="des" refForName="parentText_5" op="lte"/>
              <dgm:constr type="primFontSz" for="des" forName="childText_1" refType="primFontSz" refFor="des" refForName="parentText_6" op="lte"/>
              <dgm:constr type="primFontSz" for="des" forName="childText_2" refType="primFontSz" refFor="des" refForName="parentText_6" op="lte"/>
              <dgm:constr type="primFontSz" for="des" forName="childText_3" refType="primFontSz" refFor="des" refForName="parentText_6" op="lte"/>
              <dgm:constr type="primFontSz" for="des" forName="childText_4" refType="primFontSz" refFor="des" refForName="parentText_6" op="lte"/>
              <dgm:constr type="primFontSz" for="des" forName="childText_5" refType="primFontSz" refFor="des" refForName="parentText_6" op="lte"/>
              <dgm:constr type="primFontSz" for="des" forName="childText_6" refType="primFontSz" refFor="des" refForName="parentText_6"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parentText_5" refType="primFontSz" refFor="des" refForName="parentText_1" op="equ"/>
              <dgm:constr type="primFontSz" for="des" forName="parentText_6"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primFontSz" for="des" forName="childText_5" refType="primFontSz" refFor="des" refForName="childText_1" op="equ"/>
              <dgm:constr type="primFontSz" for="des" forName="childText_6" refType="primFontSz" refFor="des" refForName="childText_1" op="equ"/>
              <dgm:constr type="l" for="ch" forName="accentShape_1" refType="w" fact="0"/>
              <dgm:constr type="t" for="ch" forName="accentShape_1" refType="h" fact="0"/>
              <dgm:constr type="w" for="ch" forName="accentShape_1" refType="w" fact="0.1473"/>
              <dgm:constr type="h" for="ch" forName="accentShape_1" refType="h"/>
              <dgm:constr type="l" for="ch" forName="accentShape_2" refType="w" fact="0.1608"/>
              <dgm:constr type="t" for="ch" forName="accentShape_2" refType="h" fact="0.1"/>
              <dgm:constr type="w" for="ch" forName="accentShape_2" refType="w" fact="0.1473"/>
              <dgm:constr type="h" for="ch" forName="accentShape_2" refType="h" fact="0.9"/>
              <dgm:constr type="l" for="ch" forName="accentShape_3" refType="w" fact="0.3216"/>
              <dgm:constr type="t" for="ch" forName="accentShape_3" refType="h" fact="0.2"/>
              <dgm:constr type="w" for="ch" forName="accentShape_3" refType="w" fact="0.1473"/>
              <dgm:constr type="h" for="ch" forName="accentShape_3" refType="h" fact="0.8"/>
              <dgm:constr type="l" for="ch" forName="accentShape_4" refType="w" fact="0.4824"/>
              <dgm:constr type="t" for="ch" forName="accentShape_4" refType="h" fact="0.3"/>
              <dgm:constr type="w" for="ch" forName="accentShape_4" refType="w" fact="0.1473"/>
              <dgm:constr type="h" for="ch" forName="accentShape_4" refType="h" fact="0.7"/>
              <dgm:constr type="l" for="ch" forName="accentShape_5" refType="w" fact="0.6432"/>
              <dgm:constr type="t" for="ch" forName="accentShape_5" refType="h" fact="0.4"/>
              <dgm:constr type="w" for="ch" forName="accentShape_5" refType="w" fact="0.1473"/>
              <dgm:constr type="h" for="ch" forName="accentShape_5" refType="h" fact="0.6"/>
              <dgm:constr type="l" for="ch" forName="accentShape_6" refType="w" fact="0.8056"/>
              <dgm:constr type="t" for="ch" forName="accentShape_6" refType="h" fact="0.5"/>
              <dgm:constr type="w" for="ch" forName="accentShape_6" refType="w" fact="0.1473"/>
              <dgm:constr type="h" for="ch" forName="accentShape_6" refType="h" fact="0.5"/>
              <dgm:constr type="l" for="ch" forName="childText_1" refType="w" fact="0"/>
              <dgm:constr type="t" for="ch" forName="childText_1" refType="h" fact="0"/>
              <dgm:constr type="w" for="ch" forName="childText_1" refType="w" refFor="ch" refForName="accentShape_1" fact="0.7"/>
              <dgm:constr type="h" for="ch" forName="childText_1" refType="h" refFor="ch" refForName="accentShape_1"/>
              <dgm:constr type="l" for="ch" forName="childText_2" refType="w" fact="0.1608"/>
              <dgm:constr type="t" for="ch" forName="childText_2" refType="h" fact="0.1"/>
              <dgm:constr type="w" for="ch" forName="childText_2" refType="w" refFor="ch" refForName="accentShape_2" fact="0.7"/>
              <dgm:constr type="h" for="ch" forName="childText_2" refType="h" refFor="ch" refForName="accentShape_2"/>
              <dgm:constr type="l" for="ch" forName="childText_3" refType="w" fact="0.3216"/>
              <dgm:constr type="t" for="ch" forName="childText_3" refType="h" fact="0.2"/>
              <dgm:constr type="w" for="ch" forName="childText_3" refType="w" refFor="ch" refForName="accentShape_3" fact="0.7"/>
              <dgm:constr type="h" for="ch" forName="childText_3" refType="h" refFor="ch" refForName="accentShape_3"/>
              <dgm:constr type="l" for="ch" forName="childText_4" refType="w" fact="0.4824"/>
              <dgm:constr type="t" for="ch" forName="childText_4" refType="h" fact="0.3"/>
              <dgm:constr type="w" for="ch" forName="childText_4" refType="w" refFor="ch" refForName="accentShape_4" fact="0.7"/>
              <dgm:constr type="h" for="ch" forName="childText_4" refType="h" refFor="ch" refForName="accentShape_4"/>
              <dgm:constr type="l" for="ch" forName="childText_5" refType="w" fact="0.6432"/>
              <dgm:constr type="t" for="ch" forName="childText_5" refType="h" fact="0.4"/>
              <dgm:constr type="w" for="ch" forName="childText_5" refType="w" refFor="ch" refForName="accentShape_5" fact="0.7"/>
              <dgm:constr type="h" for="ch" forName="childText_5" refType="h" refFor="ch" refForName="accentShape_5"/>
              <dgm:constr type="l" for="ch" forName="childText_6" refType="w" fact="0.8056"/>
              <dgm:constr type="t" for="ch" forName="childText_6" refType="h" fact="0.5"/>
              <dgm:constr type="w" for="ch" forName="childText_6" refType="w" refFor="ch" refForName="accentShape_6" fact="0.7"/>
              <dgm:constr type="h" for="ch" forName="childText_6" refType="h" refFor="ch" refForName="accentShape_6"/>
              <dgm:constr type="l" for="ch" forName="parentText_1" refType="w" fact="0.1045"/>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2" refType="w" fact="0.2653"/>
              <dgm:constr type="t" for="ch" forName="parentText_2" refType="h" fact="0.1"/>
              <dgm:constr type="w" for="ch" forName="parentText_2" refType="w" refFor="ch" refForName="accentShape_2" fact="0.26"/>
              <dgm:constr type="h" for="ch" forName="parentText_2" refType="h" refFor="ch" refForName="accentShape_2" fact="0.9"/>
              <dgm:constr type="l" for="ch" forName="parentText_3" refType="w" fact="0.4261"/>
              <dgm:constr type="t" for="ch" forName="parentText_3" refType="h" fact="0.2"/>
              <dgm:constr type="w" for="ch" forName="parentText_3" refType="w" refFor="ch" refForName="accentShape_3" fact="0.26"/>
              <dgm:constr type="h" for="ch" forName="parentText_3" refType="h" refFor="ch" refForName="accentShape_3" fact="0.9"/>
              <dgm:constr type="l" for="ch" forName="parentText_4" refType="w" fact="0.5869"/>
              <dgm:constr type="t" for="ch" forName="parentText_4" refType="h" fact="0.3"/>
              <dgm:constr type="w" for="ch" forName="parentText_4" refType="w" refFor="ch" refForName="accentShape_4" fact="0.26"/>
              <dgm:constr type="h" for="ch" forName="parentText_4" refType="h" refFor="ch" refForName="accentShape_4" fact="0.9"/>
              <dgm:constr type="l" for="ch" forName="parentText_5" refType="w" fact="0.7477"/>
              <dgm:constr type="t" for="ch" forName="parentText_5" refType="h" fact="0.4"/>
              <dgm:constr type="w" for="ch" forName="parentText_5" refType="w" refFor="ch" refForName="accentShape_5" fact="0.26"/>
              <dgm:constr type="h" for="ch" forName="parentText_5" refType="h" refFor="ch" refForName="accentShape_5" fact="0.9"/>
              <dgm:constr type="l" for="ch" forName="parentText_6" refType="w" fact="0.9101"/>
              <dgm:constr type="t" for="ch" forName="parentText_6" refType="h" fact="0.5"/>
              <dgm:constr type="w" for="ch" forName="parentText_6" refType="w" refFor="ch" refForName="accentShape_6" fact="0.26"/>
              <dgm:constr type="h" for="ch" forName="parentText_6" refType="h" refFor="ch" refForName="accentShape_6" fact="0.9"/>
            </dgm:constrLst>
          </dgm:if>
          <dgm:else name="Name25">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5" refType="primFontSz" refFor="des" refForName="parentText_1" op="lte"/>
              <dgm:constr type="primFontSz" for="des" forName="childText_6"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5" refType="primFontSz" refFor="des" refForName="parentText_2" op="lte"/>
              <dgm:constr type="primFontSz" for="des" forName="childText_6"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5" refType="primFontSz" refFor="des" refForName="parentText_3" op="lte"/>
              <dgm:constr type="primFontSz" for="des" forName="childText_6"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childText_5" refType="primFontSz" refFor="des" refForName="parentText_4" op="lte"/>
              <dgm:constr type="primFontSz" for="des" forName="childText_6" refType="primFontSz" refFor="des" refForName="parentText_4" op="lte"/>
              <dgm:constr type="primFontSz" for="des" forName="childText_1" refType="primFontSz" refFor="des" refForName="parentText_5" op="lte"/>
              <dgm:constr type="primFontSz" for="des" forName="childText_2" refType="primFontSz" refFor="des" refForName="parentText_5" op="lte"/>
              <dgm:constr type="primFontSz" for="des" forName="childText_3" refType="primFontSz" refFor="des" refForName="parentText_5" op="lte"/>
              <dgm:constr type="primFontSz" for="des" forName="childText_4" refType="primFontSz" refFor="des" refForName="parentText_5" op="lte"/>
              <dgm:constr type="primFontSz" for="des" forName="childText_5" refType="primFontSz" refFor="des" refForName="parentText_5" op="lte"/>
              <dgm:constr type="primFontSz" for="des" forName="childText_6" refType="primFontSz" refFor="des" refForName="parentText_5" op="lte"/>
              <dgm:constr type="primFontSz" for="des" forName="childText_1" refType="primFontSz" refFor="des" refForName="parentText_6" op="lte"/>
              <dgm:constr type="primFontSz" for="des" forName="childText_2" refType="primFontSz" refFor="des" refForName="parentText_6" op="lte"/>
              <dgm:constr type="primFontSz" for="des" forName="childText_3" refType="primFontSz" refFor="des" refForName="parentText_6" op="lte"/>
              <dgm:constr type="primFontSz" for="des" forName="childText_4" refType="primFontSz" refFor="des" refForName="parentText_6" op="lte"/>
              <dgm:constr type="primFontSz" for="des" forName="childText_5" refType="primFontSz" refFor="des" refForName="parentText_6" op="lte"/>
              <dgm:constr type="primFontSz" for="des" forName="childText_6" refType="primFontSz" refFor="des" refForName="parentText_6"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parentText_5" refType="primFontSz" refFor="des" refForName="parentText_1" op="equ"/>
              <dgm:constr type="primFontSz" for="des" forName="parentText_6"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primFontSz" for="des" forName="childText_5" refType="primFontSz" refFor="des" refForName="childText_1" op="equ"/>
              <dgm:constr type="primFontSz" for="des" forName="childText_6" refType="primFontSz" refFor="des" refForName="childText_1" op="equ"/>
              <dgm:constr type="l" for="ch" forName="accentShape_6" refType="w" fact="0"/>
              <dgm:constr type="t" for="ch" forName="accentShape_1" refType="h" fact="0"/>
              <dgm:constr type="w" for="ch" forName="accentShape_1" refType="w" fact="0.1473"/>
              <dgm:constr type="h" for="ch" forName="accentShape_1" refType="h"/>
              <dgm:constr type="l" for="ch" forName="accentShape_5" refType="w" fact="0.1608"/>
              <dgm:constr type="t" for="ch" forName="accentShape_2" refType="h" fact="0.1"/>
              <dgm:constr type="w" for="ch" forName="accentShape_2" refType="w" fact="0.1473"/>
              <dgm:constr type="h" for="ch" forName="accentShape_2" refType="h" fact="0.9"/>
              <dgm:constr type="l" for="ch" forName="accentShape_4" refType="w" fact="0.3216"/>
              <dgm:constr type="t" for="ch" forName="accentShape_3" refType="h" fact="0.2"/>
              <dgm:constr type="w" for="ch" forName="accentShape_3" refType="w" fact="0.1473"/>
              <dgm:constr type="h" for="ch" forName="accentShape_3" refType="h" fact="0.8"/>
              <dgm:constr type="l" for="ch" forName="accentShape_3" refType="w" fact="0.4824"/>
              <dgm:constr type="t" for="ch" forName="accentShape_4" refType="h" fact="0.3"/>
              <dgm:constr type="w" for="ch" forName="accentShape_4" refType="w" fact="0.1473"/>
              <dgm:constr type="h" for="ch" forName="accentShape_4" refType="h" fact="0.7"/>
              <dgm:constr type="l" for="ch" forName="accentShape_2" refType="w" fact="0.6432"/>
              <dgm:constr type="t" for="ch" forName="accentShape_5" refType="h" fact="0.4"/>
              <dgm:constr type="w" for="ch" forName="accentShape_5" refType="w" fact="0.1473"/>
              <dgm:constr type="h" for="ch" forName="accentShape_5" refType="h" fact="0.6"/>
              <dgm:constr type="l" for="ch" forName="accentShape_1" refType="w" fact="0.8056"/>
              <dgm:constr type="t" for="ch" forName="accentShape_6" refType="h" fact="0.5"/>
              <dgm:constr type="w" for="ch" forName="accentShape_6" refType="w" fact="0.1473"/>
              <dgm:constr type="h" for="ch" forName="accentShape_6" refType="h" fact="0.5"/>
              <dgm:constr type="l" for="ch" forName="childText_6" refType="w" fact="0"/>
              <dgm:constr type="t" for="ch" forName="childText_1" refType="h" fact="0"/>
              <dgm:constr type="w" for="ch" forName="childText_1" refType="w" refFor="ch" refForName="accentShape_1" fact="0.7"/>
              <dgm:constr type="h" for="ch" forName="childText_1" refType="h" refFor="ch" refForName="accentShape_1"/>
              <dgm:constr type="l" for="ch" forName="childText_5" refType="w" fact="0.1608"/>
              <dgm:constr type="t" for="ch" forName="childText_2" refType="h" fact="0.1"/>
              <dgm:constr type="w" for="ch" forName="childText_2" refType="w" refFor="ch" refForName="accentShape_2" fact="0.7"/>
              <dgm:constr type="h" for="ch" forName="childText_2" refType="h" refFor="ch" refForName="accentShape_2"/>
              <dgm:constr type="l" for="ch" forName="childText_4" refType="w" fact="0.3216"/>
              <dgm:constr type="t" for="ch" forName="childText_3" refType="h" fact="0.2"/>
              <dgm:constr type="w" for="ch" forName="childText_3" refType="w" refFor="ch" refForName="accentShape_3" fact="0.7"/>
              <dgm:constr type="h" for="ch" forName="childText_3" refType="h" refFor="ch" refForName="accentShape_3"/>
              <dgm:constr type="l" for="ch" forName="childText_3" refType="w" fact="0.4824"/>
              <dgm:constr type="t" for="ch" forName="childText_4" refType="h" fact="0.3"/>
              <dgm:constr type="w" for="ch" forName="childText_4" refType="w" refFor="ch" refForName="accentShape_4" fact="0.7"/>
              <dgm:constr type="h" for="ch" forName="childText_4" refType="h" refFor="ch" refForName="accentShape_4"/>
              <dgm:constr type="l" for="ch" forName="childText_2" refType="w" fact="0.6432"/>
              <dgm:constr type="t" for="ch" forName="childText_5" refType="h" fact="0.4"/>
              <dgm:constr type="w" for="ch" forName="childText_5" refType="w" refFor="ch" refForName="accentShape_5" fact="0.7"/>
              <dgm:constr type="h" for="ch" forName="childText_5" refType="h" refFor="ch" refForName="accentShape_5"/>
              <dgm:constr type="l" for="ch" forName="childText_1" refType="w" fact="0.8056"/>
              <dgm:constr type="t" for="ch" forName="childText_6" refType="h" fact="0.5"/>
              <dgm:constr type="w" for="ch" forName="childText_6" refType="w" refFor="ch" refForName="accentShape_6" fact="0.7"/>
              <dgm:constr type="h" for="ch" forName="childText_6" refType="h" refFor="ch" refForName="accentShape_6"/>
              <dgm:constr type="l" for="ch" forName="parentText_6" refType="w" fact="0.1045"/>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5" refType="w" fact="0.2653"/>
              <dgm:constr type="t" for="ch" forName="parentText_2" refType="h" fact="0.1"/>
              <dgm:constr type="w" for="ch" forName="parentText_2" refType="w" refFor="ch" refForName="accentShape_2" fact="0.26"/>
              <dgm:constr type="h" for="ch" forName="parentText_2" refType="h" refFor="ch" refForName="accentShape_2" fact="0.9"/>
              <dgm:constr type="l" for="ch" forName="parentText_4" refType="w" fact="0.4261"/>
              <dgm:constr type="t" for="ch" forName="parentText_3" refType="h" fact="0.2"/>
              <dgm:constr type="w" for="ch" forName="parentText_3" refType="w" refFor="ch" refForName="accentShape_3" fact="0.26"/>
              <dgm:constr type="h" for="ch" forName="parentText_3" refType="h" refFor="ch" refForName="accentShape_3" fact="0.9"/>
              <dgm:constr type="l" for="ch" forName="parentText_3" refType="w" fact="0.5869"/>
              <dgm:constr type="t" for="ch" forName="parentText_4" refType="h" fact="0.3"/>
              <dgm:constr type="w" for="ch" forName="parentText_4" refType="w" refFor="ch" refForName="accentShape_4" fact="0.26"/>
              <dgm:constr type="h" for="ch" forName="parentText_4" refType="h" refFor="ch" refForName="accentShape_4" fact="0.9"/>
              <dgm:constr type="l" for="ch" forName="parentText_2" refType="w" fact="0.7477"/>
              <dgm:constr type="t" for="ch" forName="parentText_5" refType="h" fact="0.4"/>
              <dgm:constr type="w" for="ch" forName="parentText_5" refType="w" refFor="ch" refForName="accentShape_5" fact="0.26"/>
              <dgm:constr type="h" for="ch" forName="parentText_5" refType="h" refFor="ch" refForName="accentShape_5" fact="0.9"/>
              <dgm:constr type="l" for="ch" forName="parentText_1" refType="w" fact="0.9101"/>
              <dgm:constr type="t" for="ch" forName="parentText_6" refType="h" fact="0.5"/>
              <dgm:constr type="w" for="ch" forName="parentText_6" refType="w" refFor="ch" refForName="accentShape_6" fact="0.26"/>
              <dgm:constr type="h" for="ch" forName="parentText_6" refType="h" refFor="ch" refForName="accentShape_6" fact="0.9"/>
            </dgm:constrLst>
          </dgm:else>
        </dgm:choose>
      </dgm:if>
      <dgm:else name="Name26">
        <dgm:alg type="composite">
          <dgm:param type="ar" val="2.7874"/>
        </dgm:alg>
        <dgm:shape xmlns:r="http://schemas.openxmlformats.org/officeDocument/2006/relationships" r:blip="">
          <dgm:adjLst/>
        </dgm:shape>
        <dgm:choose name="Name27">
          <dgm:if name="Name28" func="var" arg="dir" op="equ" val="norm">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5" refType="primFontSz" refFor="des" refForName="parentText_1" op="lte"/>
              <dgm:constr type="primFontSz" for="des" forName="childText_6" refType="primFontSz" refFor="des" refForName="parentText_1" op="lte"/>
              <dgm:constr type="primFontSz" for="des" forName="childText_7"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5" refType="primFontSz" refFor="des" refForName="parentText_2" op="lte"/>
              <dgm:constr type="primFontSz" for="des" forName="childText_6" refType="primFontSz" refFor="des" refForName="parentText_2" op="lte"/>
              <dgm:constr type="primFontSz" for="des" forName="childText_7"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5" refType="primFontSz" refFor="des" refForName="parentText_3" op="lte"/>
              <dgm:constr type="primFontSz" for="des" forName="childText_6" refType="primFontSz" refFor="des" refForName="parentText_3" op="lte"/>
              <dgm:constr type="primFontSz" for="des" forName="childText_7"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childText_5" refType="primFontSz" refFor="des" refForName="parentText_4" op="lte"/>
              <dgm:constr type="primFontSz" for="des" forName="childText_6" refType="primFontSz" refFor="des" refForName="parentText_4" op="lte"/>
              <dgm:constr type="primFontSz" for="des" forName="childText_7" refType="primFontSz" refFor="des" refForName="parentText_4" op="lte"/>
              <dgm:constr type="primFontSz" for="des" forName="childText_1" refType="primFontSz" refFor="des" refForName="parentText_5" op="lte"/>
              <dgm:constr type="primFontSz" for="des" forName="childText_2" refType="primFontSz" refFor="des" refForName="parentText_5" op="lte"/>
              <dgm:constr type="primFontSz" for="des" forName="childText_3" refType="primFontSz" refFor="des" refForName="parentText_5" op="lte"/>
              <dgm:constr type="primFontSz" for="des" forName="childText_4" refType="primFontSz" refFor="des" refForName="parentText_5" op="lte"/>
              <dgm:constr type="primFontSz" for="des" forName="childText_5" refType="primFontSz" refFor="des" refForName="parentText_5" op="lte"/>
              <dgm:constr type="primFontSz" for="des" forName="childText_6" refType="primFontSz" refFor="des" refForName="parentText_5" op="lte"/>
              <dgm:constr type="primFontSz" for="des" forName="childText_7" refType="primFontSz" refFor="des" refForName="parentText_5" op="lte"/>
              <dgm:constr type="primFontSz" for="des" forName="childText_1" refType="primFontSz" refFor="des" refForName="parentText_6" op="lte"/>
              <dgm:constr type="primFontSz" for="des" forName="childText_2" refType="primFontSz" refFor="des" refForName="parentText_6" op="lte"/>
              <dgm:constr type="primFontSz" for="des" forName="childText_3" refType="primFontSz" refFor="des" refForName="parentText_6" op="lte"/>
              <dgm:constr type="primFontSz" for="des" forName="childText_4" refType="primFontSz" refFor="des" refForName="parentText_6" op="lte"/>
              <dgm:constr type="primFontSz" for="des" forName="childText_5" refType="primFontSz" refFor="des" refForName="parentText_6" op="lte"/>
              <dgm:constr type="primFontSz" for="des" forName="childText_6" refType="primFontSz" refFor="des" refForName="parentText_6" op="lte"/>
              <dgm:constr type="primFontSz" for="des" forName="childText_7" refType="primFontSz" refFor="des" refForName="parentText_6" op="lte"/>
              <dgm:constr type="primFontSz" for="des" forName="childText_1" refType="primFontSz" refFor="des" refForName="parentText_7" op="lte"/>
              <dgm:constr type="primFontSz" for="des" forName="childText_2" refType="primFontSz" refFor="des" refForName="parentText_7" op="lte"/>
              <dgm:constr type="primFontSz" for="des" forName="childText_3" refType="primFontSz" refFor="des" refForName="parentText_7" op="lte"/>
              <dgm:constr type="primFontSz" for="des" forName="childText_4" refType="primFontSz" refFor="des" refForName="parentText_7" op="lte"/>
              <dgm:constr type="primFontSz" for="des" forName="childText_5" refType="primFontSz" refFor="des" refForName="parentText_7" op="lte"/>
              <dgm:constr type="primFontSz" for="des" forName="childText_6" refType="primFontSz" refFor="des" refForName="parentText_7" op="lte"/>
              <dgm:constr type="primFontSz" for="des" forName="childText_7" refType="primFontSz" refFor="des" refForName="parentText_7"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parentText_5" refType="primFontSz" refFor="des" refForName="parentText_1" op="equ"/>
              <dgm:constr type="primFontSz" for="des" forName="parentText_6" refType="primFontSz" refFor="des" refForName="parentText_1" op="equ"/>
              <dgm:constr type="primFontSz" for="des" forName="parentText_7"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primFontSz" for="des" forName="childText_5" refType="primFontSz" refFor="des" refForName="childText_1" op="equ"/>
              <dgm:constr type="primFontSz" for="des" forName="childText_6" refType="primFontSz" refFor="des" refForName="childText_1" op="equ"/>
              <dgm:constr type="primFontSz" for="des" forName="childText_7" refType="primFontSz" refFor="des" refForName="childText_1" op="equ"/>
              <dgm:constr type="l" for="ch" forName="accentShape_1" refType="w" fact="0"/>
              <dgm:constr type="t" for="ch" forName="accentShape_1" refType="h" fact="0"/>
              <dgm:constr type="w" for="ch" forName="accentShape_1" refType="w" fact="0.1269"/>
              <dgm:constr type="h" for="ch" forName="accentShape_1" refType="h"/>
              <dgm:constr type="l" for="ch" forName="accentShape_2" refType="w" fact="0.1385"/>
              <dgm:constr type="t" for="ch" forName="accentShape_2" refType="h" fact="0.0833"/>
              <dgm:constr type="w" for="ch" forName="accentShape_2" refType="w" fact="0.1269"/>
              <dgm:constr type="h" for="ch" forName="accentShape_2" refType="h" fact="0.9165"/>
              <dgm:constr type="l" for="ch" forName="accentShape_3" refType="w" fact="0.277"/>
              <dgm:constr type="t" for="ch" forName="accentShape_3" refType="h" fact="0.1666"/>
              <dgm:constr type="w" for="ch" forName="accentShape_3" refType="w" fact="0.1269"/>
              <dgm:constr type="h" for="ch" forName="accentShape_3" refType="h" fact="0.8332"/>
              <dgm:constr type="l" for="ch" forName="accentShape_4" refType="w" fact="0.4155"/>
              <dgm:constr type="t" for="ch" forName="accentShape_4" refType="h" fact="0.2499"/>
              <dgm:constr type="w" for="ch" forName="accentShape_4" refType="w" fact="0.1269"/>
              <dgm:constr type="h" for="ch" forName="accentShape_4" refType="h" fact="0.7499"/>
              <dgm:constr type="l" for="ch" forName="accentShape_5" refType="w" fact="0.5539"/>
              <dgm:constr type="t" for="ch" forName="accentShape_5" refType="h" fact="0.3332"/>
              <dgm:constr type="w" for="ch" forName="accentShape_5" refType="w" fact="0.1269"/>
              <dgm:constr type="h" for="ch" forName="accentShape_5" refType="h" fact="0.6666"/>
              <dgm:constr type="l" for="ch" forName="accentShape_6" refType="w" fact="0.6938"/>
              <dgm:constr type="t" for="ch" forName="accentShape_6" refType="h" fact="0.4165"/>
              <dgm:constr type="w" for="ch" forName="accentShape_6" refType="w" fact="0.1269"/>
              <dgm:constr type="h" for="ch" forName="accentShape_6" refType="h" fact="0.5833"/>
              <dgm:constr type="l" for="ch" forName="accentShape_7" refType="w" fact="0.8326"/>
              <dgm:constr type="t" for="ch" forName="accentShape_7" refType="h" fact="0.5"/>
              <dgm:constr type="w" for="ch" forName="accentShape_7" refType="w" fact="0.1269"/>
              <dgm:constr type="h" for="ch" forName="accentShape_7" refType="h" fact="0.5"/>
              <dgm:constr type="l" for="ch" forName="parentText_1" refType="w" fact="0.0888"/>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2" refType="w" fact="0.2273"/>
              <dgm:constr type="t" for="ch" forName="parentText_2" refType="h" fact="0.0833"/>
              <dgm:constr type="w" for="ch" forName="parentText_2" refType="w" refFor="ch" refForName="accentShape_2" fact="0.26"/>
              <dgm:constr type="h" for="ch" forName="parentText_2" refType="h" refFor="ch" refForName="accentShape_2" fact="0.9"/>
              <dgm:constr type="l" for="ch" forName="parentText_3" refType="w" fact="0.36583"/>
              <dgm:constr type="t" for="ch" forName="parentText_3" refType="h" fact="0.1666"/>
              <dgm:constr type="w" for="ch" forName="parentText_3" refType="w" refFor="ch" refForName="accentShape_3" fact="0.26"/>
              <dgm:constr type="h" for="ch" forName="parentText_3" refType="h" refFor="ch" refForName="accentShape_3" fact="0.9"/>
              <dgm:constr type="l" for="ch" forName="parentText_4" refType="w" fact="0.5043"/>
              <dgm:constr type="t" for="ch" forName="parentText_4" refType="h" fact="0.2499"/>
              <dgm:constr type="w" for="ch" forName="parentText_4" refType="w" refFor="ch" refForName="accentShape_4" fact="0.26"/>
              <dgm:constr type="h" for="ch" forName="parentText_4" refType="h" refFor="ch" refForName="accentShape_4" fact="0.9"/>
              <dgm:constr type="l" for="ch" forName="parentText_5" refType="w" fact="0.6427"/>
              <dgm:constr type="t" for="ch" forName="parentText_5" refType="h" fact="0.3332"/>
              <dgm:constr type="w" for="ch" forName="parentText_5" refType="w" refFor="ch" refForName="accentShape_5" fact="0.26"/>
              <dgm:constr type="h" for="ch" forName="parentText_5" refType="h" refFor="ch" refForName="accentShape_5" fact="0.9"/>
              <dgm:constr type="l" for="ch" forName="parentText_6" refType="w" fact="0.78263"/>
              <dgm:constr type="t" for="ch" forName="parentText_6" refType="h" fact="0.4165"/>
              <dgm:constr type="w" for="ch" forName="parentText_6" refType="w" refFor="ch" refForName="accentShape_6" fact="0.26"/>
              <dgm:constr type="h" for="ch" forName="parentText_6" refType="h" refFor="ch" refForName="accentShape_6" fact="0.9"/>
              <dgm:constr type="l" for="ch" forName="parentText_7" refType="w" fact="0.92143"/>
              <dgm:constr type="t" for="ch" forName="parentText_7" refType="h" fact="0.5"/>
              <dgm:constr type="w" for="ch" forName="parentText_7" refType="w" refFor="ch" refForName="accentShape_7" fact="0.26"/>
              <dgm:constr type="h" for="ch" forName="parentText_7" refType="h" refFor="ch" refForName="accentShape_7" fact="0.9"/>
              <dgm:constr type="l" for="ch" forName="childText_1" refType="w" fact="0"/>
              <dgm:constr type="t" for="ch" forName="childText_1" refType="h" fact="0"/>
              <dgm:constr type="w" for="ch" forName="childText_1" refType="w" refFor="ch" refForName="accentShape_1" fact="0.7"/>
              <dgm:constr type="h" for="ch" forName="childText_1" refType="h" refFor="ch" refForName="accentShape_1"/>
              <dgm:constr type="l" for="ch" forName="childText_2" refType="w" fact="0.1385"/>
              <dgm:constr type="t" for="ch" forName="childText_2" refType="h" fact="0.0833"/>
              <dgm:constr type="w" for="ch" forName="childText_2" refType="w" refFor="ch" refForName="accentShape_2" fact="0.7"/>
              <dgm:constr type="h" for="ch" forName="childText_2" refType="h" refFor="ch" refForName="accentShape_2"/>
              <dgm:constr type="l" for="ch" forName="childText_3" refType="w" fact="0.277"/>
              <dgm:constr type="t" for="ch" forName="childText_3" refType="h" fact="0.1666"/>
              <dgm:constr type="w" for="ch" forName="childText_3" refType="w" refFor="ch" refForName="accentShape_3" fact="0.7"/>
              <dgm:constr type="h" for="ch" forName="childText_3" refType="h" refFor="ch" refForName="accentShape_3"/>
              <dgm:constr type="l" for="ch" forName="childText_4" refType="w" fact="0.4155"/>
              <dgm:constr type="t" for="ch" forName="childText_4" refType="h" fact="0.2499"/>
              <dgm:constr type="w" for="ch" forName="childText_4" refType="w" refFor="ch" refForName="accentShape_4" fact="0.7"/>
              <dgm:constr type="h" for="ch" forName="childText_4" refType="h" refFor="ch" refForName="accentShape_4"/>
              <dgm:constr type="l" for="ch" forName="childText_5" refType="w" fact="0.5539"/>
              <dgm:constr type="t" for="ch" forName="childText_5" refType="h" fact="0.3332"/>
              <dgm:constr type="w" for="ch" forName="childText_5" refType="w" refFor="ch" refForName="accentShape_5" fact="0.7"/>
              <dgm:constr type="h" for="ch" forName="childText_5" refType="h" refFor="ch" refForName="accentShape_5"/>
              <dgm:constr type="l" for="ch" forName="childText_6" refType="w" fact="0.6938"/>
              <dgm:constr type="t" for="ch" forName="childText_6" refType="h" fact="0.4165"/>
              <dgm:constr type="w" for="ch" forName="childText_6" refType="w" refFor="ch" refForName="accentShape_6" fact="0.7"/>
              <dgm:constr type="h" for="ch" forName="childText_6" refType="h" refFor="ch" refForName="accentShape_6"/>
              <dgm:constr type="l" for="ch" forName="childText_7" refType="w" fact="0.8326"/>
              <dgm:constr type="t" for="ch" forName="childText_7" refType="h" fact="0.5"/>
              <dgm:constr type="w" for="ch" forName="childText_7" refType="w" refFor="ch" refForName="accentShape_7" fact="0.7"/>
              <dgm:constr type="h" for="ch" forName="childText_7" refType="h" refFor="ch" refForName="accentShape_7"/>
            </dgm:constrLst>
          </dgm:if>
          <dgm:else name="Name29">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5" refType="primFontSz" refFor="des" refForName="parentText_1" op="lte"/>
              <dgm:constr type="primFontSz" for="des" forName="childText_6" refType="primFontSz" refFor="des" refForName="parentText_1" op="lte"/>
              <dgm:constr type="primFontSz" for="des" forName="childText_7"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5" refType="primFontSz" refFor="des" refForName="parentText_2" op="lte"/>
              <dgm:constr type="primFontSz" for="des" forName="childText_6" refType="primFontSz" refFor="des" refForName="parentText_2" op="lte"/>
              <dgm:constr type="primFontSz" for="des" forName="childText_7"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5" refType="primFontSz" refFor="des" refForName="parentText_3" op="lte"/>
              <dgm:constr type="primFontSz" for="des" forName="childText_6" refType="primFontSz" refFor="des" refForName="parentText_3" op="lte"/>
              <dgm:constr type="primFontSz" for="des" forName="childText_7"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childText_5" refType="primFontSz" refFor="des" refForName="parentText_4" op="lte"/>
              <dgm:constr type="primFontSz" for="des" forName="childText_6" refType="primFontSz" refFor="des" refForName="parentText_4" op="lte"/>
              <dgm:constr type="primFontSz" for="des" forName="childText_7" refType="primFontSz" refFor="des" refForName="parentText_4" op="lte"/>
              <dgm:constr type="primFontSz" for="des" forName="childText_1" refType="primFontSz" refFor="des" refForName="parentText_5" op="lte"/>
              <dgm:constr type="primFontSz" for="des" forName="childText_2" refType="primFontSz" refFor="des" refForName="parentText_5" op="lte"/>
              <dgm:constr type="primFontSz" for="des" forName="childText_3" refType="primFontSz" refFor="des" refForName="parentText_5" op="lte"/>
              <dgm:constr type="primFontSz" for="des" forName="childText_4" refType="primFontSz" refFor="des" refForName="parentText_5" op="lte"/>
              <dgm:constr type="primFontSz" for="des" forName="childText_5" refType="primFontSz" refFor="des" refForName="parentText_5" op="lte"/>
              <dgm:constr type="primFontSz" for="des" forName="childText_6" refType="primFontSz" refFor="des" refForName="parentText_5" op="lte"/>
              <dgm:constr type="primFontSz" for="des" forName="childText_7" refType="primFontSz" refFor="des" refForName="parentText_5" op="lte"/>
              <dgm:constr type="primFontSz" for="des" forName="childText_1" refType="primFontSz" refFor="des" refForName="parentText_6" op="lte"/>
              <dgm:constr type="primFontSz" for="des" forName="childText_2" refType="primFontSz" refFor="des" refForName="parentText_6" op="lte"/>
              <dgm:constr type="primFontSz" for="des" forName="childText_3" refType="primFontSz" refFor="des" refForName="parentText_6" op="lte"/>
              <dgm:constr type="primFontSz" for="des" forName="childText_4" refType="primFontSz" refFor="des" refForName="parentText_6" op="lte"/>
              <dgm:constr type="primFontSz" for="des" forName="childText_5" refType="primFontSz" refFor="des" refForName="parentText_6" op="lte"/>
              <dgm:constr type="primFontSz" for="des" forName="childText_6" refType="primFontSz" refFor="des" refForName="parentText_6" op="lte"/>
              <dgm:constr type="primFontSz" for="des" forName="childText_7" refType="primFontSz" refFor="des" refForName="parentText_6" op="lte"/>
              <dgm:constr type="primFontSz" for="des" forName="childText_1" refType="primFontSz" refFor="des" refForName="parentText_7" op="lte"/>
              <dgm:constr type="primFontSz" for="des" forName="childText_2" refType="primFontSz" refFor="des" refForName="parentText_7" op="lte"/>
              <dgm:constr type="primFontSz" for="des" forName="childText_3" refType="primFontSz" refFor="des" refForName="parentText_7" op="lte"/>
              <dgm:constr type="primFontSz" for="des" forName="childText_4" refType="primFontSz" refFor="des" refForName="parentText_7" op="lte"/>
              <dgm:constr type="primFontSz" for="des" forName="childText_5" refType="primFontSz" refFor="des" refForName="parentText_7" op="lte"/>
              <dgm:constr type="primFontSz" for="des" forName="childText_6" refType="primFontSz" refFor="des" refForName="parentText_7" op="lte"/>
              <dgm:constr type="primFontSz" for="des" forName="childText_7" refType="primFontSz" refFor="des" refForName="parentText_7"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parentText_5" refType="primFontSz" refFor="des" refForName="parentText_1" op="equ"/>
              <dgm:constr type="primFontSz" for="des" forName="parentText_6" refType="primFontSz" refFor="des" refForName="parentText_1" op="equ"/>
              <dgm:constr type="primFontSz" for="des" forName="parentText_7"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primFontSz" for="des" forName="childText_5" refType="primFontSz" refFor="des" refForName="childText_1" op="equ"/>
              <dgm:constr type="primFontSz" for="des" forName="childText_6" refType="primFontSz" refFor="des" refForName="childText_1" op="equ"/>
              <dgm:constr type="primFontSz" for="des" forName="childText_7" refType="primFontSz" refFor="des" refForName="childText_1" op="equ"/>
              <dgm:constr type="l" for="ch" forName="accentShape_7" refType="w" fact="0"/>
              <dgm:constr type="t" for="ch" forName="accentShape_1" refType="h" fact="0"/>
              <dgm:constr type="w" for="ch" forName="accentShape_1" refType="w" fact="0.1269"/>
              <dgm:constr type="h" for="ch" forName="accentShape_1" refType="h"/>
              <dgm:constr type="l" for="ch" forName="accentShape_6" refType="w" fact="0.1385"/>
              <dgm:constr type="t" for="ch" forName="accentShape_2" refType="h" fact="0.0833"/>
              <dgm:constr type="w" for="ch" forName="accentShape_2" refType="w" fact="0.1269"/>
              <dgm:constr type="h" for="ch" forName="accentShape_2" refType="h" fact="0.9165"/>
              <dgm:constr type="l" for="ch" forName="accentShape_5" refType="w" fact="0.277"/>
              <dgm:constr type="t" for="ch" forName="accentShape_3" refType="h" fact="0.1666"/>
              <dgm:constr type="w" for="ch" forName="accentShape_3" refType="w" fact="0.1269"/>
              <dgm:constr type="h" for="ch" forName="accentShape_3" refType="h" fact="0.8332"/>
              <dgm:constr type="l" for="ch" forName="accentShape_4" refType="w" fact="0.4155"/>
              <dgm:constr type="t" for="ch" forName="accentShape_4" refType="h" fact="0.2499"/>
              <dgm:constr type="w" for="ch" forName="accentShape_4" refType="w" fact="0.1269"/>
              <dgm:constr type="h" for="ch" forName="accentShape_4" refType="h" fact="0.7499"/>
              <dgm:constr type="l" for="ch" forName="accentShape_3" refType="w" fact="0.5539"/>
              <dgm:constr type="t" for="ch" forName="accentShape_5" refType="h" fact="0.3332"/>
              <dgm:constr type="w" for="ch" forName="accentShape_5" refType="w" fact="0.1269"/>
              <dgm:constr type="h" for="ch" forName="accentShape_5" refType="h" fact="0.6666"/>
              <dgm:constr type="l" for="ch" forName="accentShape_2" refType="w" fact="0.6938"/>
              <dgm:constr type="t" for="ch" forName="accentShape_6" refType="h" fact="0.4165"/>
              <dgm:constr type="w" for="ch" forName="accentShape_6" refType="w" fact="0.1269"/>
              <dgm:constr type="h" for="ch" forName="accentShape_6" refType="h" fact="0.5833"/>
              <dgm:constr type="l" for="ch" forName="accentShape_1" refType="w" fact="0.8326"/>
              <dgm:constr type="t" for="ch" forName="accentShape_7" refType="h" fact="0.5"/>
              <dgm:constr type="w" for="ch" forName="accentShape_7" refType="w" fact="0.1269"/>
              <dgm:constr type="h" for="ch" forName="accentShape_7" refType="h" fact="0.5"/>
              <dgm:constr type="l" for="ch" forName="parentText_7" refType="w" fact="0.0888"/>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6" refType="w" fact="0.2273"/>
              <dgm:constr type="t" for="ch" forName="parentText_2" refType="h" fact="0.0833"/>
              <dgm:constr type="w" for="ch" forName="parentText_2" refType="w" refFor="ch" refForName="accentShape_2" fact="0.26"/>
              <dgm:constr type="h" for="ch" forName="parentText_2" refType="h" refFor="ch" refForName="accentShape_2" fact="0.9"/>
              <dgm:constr type="l" for="ch" forName="parentText_5" refType="w" fact="0.36583"/>
              <dgm:constr type="t" for="ch" forName="parentText_3" refType="h" fact="0.1666"/>
              <dgm:constr type="w" for="ch" forName="parentText_3" refType="w" refFor="ch" refForName="accentShape_3" fact="0.26"/>
              <dgm:constr type="h" for="ch" forName="parentText_3" refType="h" refFor="ch" refForName="accentShape_3" fact="0.9"/>
              <dgm:constr type="l" for="ch" forName="parentText_4" refType="w" fact="0.5043"/>
              <dgm:constr type="t" for="ch" forName="parentText_4" refType="h" fact="0.2499"/>
              <dgm:constr type="w" for="ch" forName="parentText_4" refType="w" refFor="ch" refForName="accentShape_4" fact="0.26"/>
              <dgm:constr type="h" for="ch" forName="parentText_4" refType="h" refFor="ch" refForName="accentShape_4" fact="0.9"/>
              <dgm:constr type="l" for="ch" forName="parentText_3" refType="w" fact="0.6427"/>
              <dgm:constr type="t" for="ch" forName="parentText_5" refType="h" fact="0.3332"/>
              <dgm:constr type="w" for="ch" forName="parentText_5" refType="w" refFor="ch" refForName="accentShape_5" fact="0.26"/>
              <dgm:constr type="h" for="ch" forName="parentText_5" refType="h" refFor="ch" refForName="accentShape_5" fact="0.9"/>
              <dgm:constr type="l" for="ch" forName="parentText_2" refType="w" fact="0.78263"/>
              <dgm:constr type="t" for="ch" forName="parentText_6" refType="h" fact="0.4165"/>
              <dgm:constr type="w" for="ch" forName="parentText_6" refType="w" refFor="ch" refForName="accentShape_6" fact="0.26"/>
              <dgm:constr type="h" for="ch" forName="parentText_6" refType="h" refFor="ch" refForName="accentShape_6" fact="0.9"/>
              <dgm:constr type="l" for="ch" forName="parentText_1" refType="w" fact="0.92143"/>
              <dgm:constr type="t" for="ch" forName="parentText_7" refType="h" fact="0.5"/>
              <dgm:constr type="w" for="ch" forName="parentText_7" refType="w" refFor="ch" refForName="accentShape_7" fact="0.26"/>
              <dgm:constr type="h" for="ch" forName="parentText_7" refType="h" refFor="ch" refForName="accentShape_7" fact="0.9"/>
              <dgm:constr type="l" for="ch" forName="childText_7" refType="w" fact="0"/>
              <dgm:constr type="t" for="ch" forName="childText_1" refType="h" fact="0"/>
              <dgm:constr type="w" for="ch" forName="childText_1" refType="w" refFor="ch" refForName="accentShape_1" fact="0.7"/>
              <dgm:constr type="h" for="ch" forName="childText_1" refType="h" refFor="ch" refForName="accentShape_1"/>
              <dgm:constr type="l" for="ch" forName="childText_6" refType="w" fact="0.1385"/>
              <dgm:constr type="t" for="ch" forName="childText_2" refType="h" fact="0.0833"/>
              <dgm:constr type="w" for="ch" forName="childText_2" refType="w" refFor="ch" refForName="accentShape_2" fact="0.7"/>
              <dgm:constr type="h" for="ch" forName="childText_2" refType="h" refFor="ch" refForName="accentShape_2"/>
              <dgm:constr type="l" for="ch" forName="childText_5" refType="w" fact="0.277"/>
              <dgm:constr type="t" for="ch" forName="childText_3" refType="h" fact="0.1666"/>
              <dgm:constr type="w" for="ch" forName="childText_3" refType="w" refFor="ch" refForName="accentShape_3" fact="0.7"/>
              <dgm:constr type="h" for="ch" forName="childText_3" refType="h" refFor="ch" refForName="accentShape_3"/>
              <dgm:constr type="l" for="ch" forName="childText_4" refType="w" fact="0.4155"/>
              <dgm:constr type="t" for="ch" forName="childText_4" refType="h" fact="0.2499"/>
              <dgm:constr type="w" for="ch" forName="childText_4" refType="w" refFor="ch" refForName="accentShape_4" fact="0.7"/>
              <dgm:constr type="h" for="ch" forName="childText_4" refType="h" refFor="ch" refForName="accentShape_4"/>
              <dgm:constr type="l" for="ch" forName="childText_3" refType="w" fact="0.5539"/>
              <dgm:constr type="t" for="ch" forName="childText_5" refType="h" fact="0.3332"/>
              <dgm:constr type="w" for="ch" forName="childText_5" refType="w" refFor="ch" refForName="accentShape_5" fact="0.7"/>
              <dgm:constr type="h" for="ch" forName="childText_5" refType="h" refFor="ch" refForName="accentShape_5"/>
              <dgm:constr type="l" for="ch" forName="childText_2" refType="w" fact="0.6938"/>
              <dgm:constr type="t" for="ch" forName="childText_6" refType="h" fact="0.4165"/>
              <dgm:constr type="w" for="ch" forName="childText_6" refType="w" refFor="ch" refForName="accentShape_6" fact="0.7"/>
              <dgm:constr type="h" for="ch" forName="childText_6" refType="h" refFor="ch" refForName="accentShape_6"/>
              <dgm:constr type="l" for="ch" forName="childText_1" refType="w" fact="0.8326"/>
              <dgm:constr type="t" for="ch" forName="childText_7" refType="h" fact="0.5"/>
              <dgm:constr type="w" for="ch" forName="childText_7" refType="w" refFor="ch" refForName="accentShape_7" fact="0.7"/>
              <dgm:constr type="h" for="ch" forName="childText_7" refType="h" refFor="ch" refForName="accentShape_7"/>
            </dgm:constrLst>
          </dgm:else>
        </dgm:choose>
      </dgm:else>
    </dgm:choose>
    <dgm:forEach name="wrapper" axis="self" ptType="parTrans">
      <dgm:forEach name="accentRepeat" axis="self">
        <dgm:layoutNode name="imageRepeatNode" styleLbl="node1">
          <dgm:alg type="sp"/>
          <dgm:shape xmlns:r="http://schemas.openxmlformats.org/officeDocument/2006/relationships" type="rect" r:blip="" zOrderOff="-10">
            <dgm:adjLst/>
          </dgm:shape>
          <dgm:presOf axis="self"/>
        </dgm:layoutNode>
      </dgm:forEach>
    </dgm:forEach>
    <dgm:forEach name="Name30" axis="ch" ptType="node" cnt="1">
      <dgm:layoutNode name="parentText_1" styleLbl="node1">
        <dgm:varLst>
          <dgm:chMax val="1"/>
          <dgm:chPref val="1"/>
          <dgm:bulletEnabled val="1"/>
        </dgm:varLst>
        <dgm:alg type="tx">
          <dgm:param type="parTxLTRAlign" val="r"/>
          <dgm:param type="shpTxLTRAlignCh" val="r"/>
          <dgm:param type="txAnchorVertCh" val="mid"/>
          <dgm:param type="autoTxRot" val="grav"/>
        </dgm:alg>
        <dgm:shape xmlns:r="http://schemas.openxmlformats.org/officeDocument/2006/relationships" rot="-90" type="rect" r:blip="" hideGeom="1">
          <dgm:adjLst/>
        </dgm:shape>
        <dgm:presOf axis="self" ptType="node"/>
        <dgm:constrLst>
          <dgm:constr type="lMarg" refType="primFontSz" fact="0.3"/>
          <dgm:constr type="rMarg" refType="primFontSz" fact="0.45"/>
          <dgm:constr type="tMarg" refType="primFontSz" fact="0"/>
          <dgm:constr type="bMarg" refType="primFontSz" fact="0.1"/>
        </dgm:constrLst>
        <dgm:ruleLst>
          <dgm:rule type="primFontSz" val="5" fact="NaN" max="NaN"/>
        </dgm:ruleLst>
      </dgm:layoutNode>
      <dgm:layoutNode name="childText_1" styleLbl="node1">
        <dgm:varLst>
          <dgm:chMax val="0"/>
          <dgm:chPref val="0"/>
          <dgm:bulletEnabled val="1"/>
        </dgm:varLst>
        <dgm:alg type="tx">
          <dgm:param type="txAnchorVert" val="t"/>
          <dgm:param type="parTxLTRAlign" val="l"/>
        </dgm:alg>
        <dgm:shape xmlns:r="http://schemas.openxmlformats.org/officeDocument/2006/relationships" type="rect" r:blip="" hideGeom="1">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Shape_1">
        <dgm:alg type="sp"/>
        <dgm:shape xmlns:r="http://schemas.openxmlformats.org/officeDocument/2006/relationships" r:blip="">
          <dgm:adjLst/>
        </dgm:shape>
        <dgm:presOf/>
        <dgm:constrLst/>
        <dgm:forEach name="Name31" ref="accentRepeat"/>
      </dgm:layoutNode>
    </dgm:forEach>
    <dgm:forEach name="Name32" axis="ch" ptType="node" st="2" cnt="1">
      <dgm:layoutNode name="parentText_2">
        <dgm:varLst>
          <dgm:chMax val="1"/>
          <dgm:chPref val="1"/>
          <dgm:bulletEnabled val="1"/>
        </dgm:varLst>
        <dgm:alg type="tx">
          <dgm:param type="parTxLTRAlign" val="r"/>
          <dgm:param type="shpTxLTRAlignCh" val="r"/>
          <dgm:param type="txAnchorVertCh" val="mid"/>
          <dgm:param type="autoTxRot" val="grav"/>
        </dgm:alg>
        <dgm:shape xmlns:r="http://schemas.openxmlformats.org/officeDocument/2006/relationships" rot="-90" type="rect" r:blip="" hideGeom="1">
          <dgm:adjLst/>
        </dgm:shape>
        <dgm:presOf axis="self" ptType="node"/>
        <dgm:constrLst>
          <dgm:constr type="lMarg" refType="primFontSz" fact="0.3"/>
          <dgm:constr type="rMarg" refType="primFontSz" fact="0.45"/>
          <dgm:constr type="tMarg" refType="primFontSz" fact="0"/>
          <dgm:constr type="bMarg" refType="primFontSz" fact="0.1"/>
        </dgm:constrLst>
        <dgm:ruleLst>
          <dgm:rule type="primFontSz" val="5" fact="NaN" max="NaN"/>
        </dgm:ruleLst>
      </dgm:layoutNode>
      <dgm:layoutNode name="childText_2">
        <dgm:varLst>
          <dgm:chMax val="0"/>
          <dgm:chPref val="0"/>
          <dgm:bulletEnabled val="1"/>
        </dgm:varLst>
        <dgm:alg type="tx">
          <dgm:param type="txAnchorVert" val="t"/>
          <dgm:param type="parTxLTRAlign" val="l"/>
        </dgm:alg>
        <dgm:shape xmlns:r="http://schemas.openxmlformats.org/officeDocument/2006/relationships" type="rect" r:blip="" hideGeom="1">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Shape_2">
        <dgm:alg type="sp"/>
        <dgm:shape xmlns:r="http://schemas.openxmlformats.org/officeDocument/2006/relationships" r:blip="">
          <dgm:adjLst/>
        </dgm:shape>
        <dgm:presOf/>
        <dgm:constrLst/>
        <dgm:forEach name="Name33" ref="accentRepeat"/>
      </dgm:layoutNode>
    </dgm:forEach>
    <dgm:forEach name="Name34" axis="ch" ptType="node" st="3" cnt="1">
      <dgm:layoutNode name="parentText_3">
        <dgm:varLst>
          <dgm:chMax val="1"/>
          <dgm:chPref val="1"/>
          <dgm:bulletEnabled val="1"/>
        </dgm:varLst>
        <dgm:alg type="tx">
          <dgm:param type="parTxLTRAlign" val="r"/>
          <dgm:param type="shpTxLTRAlignCh" val="r"/>
          <dgm:param type="txAnchorVertCh" val="mid"/>
          <dgm:param type="autoTxRot" val="grav"/>
        </dgm:alg>
        <dgm:shape xmlns:r="http://schemas.openxmlformats.org/officeDocument/2006/relationships" rot="-90" type="rect" r:blip="" hideGeom="1">
          <dgm:adjLst/>
        </dgm:shape>
        <dgm:presOf axis="self" ptType="node"/>
        <dgm:constrLst>
          <dgm:constr type="lMarg" refType="primFontSz" fact="0.3"/>
          <dgm:constr type="rMarg" refType="primFontSz" fact="0.45"/>
          <dgm:constr type="tMarg" refType="primFontSz" fact="0"/>
          <dgm:constr type="bMarg" refType="primFontSz" fact="0.1"/>
        </dgm:constrLst>
        <dgm:ruleLst>
          <dgm:rule type="primFontSz" val="5" fact="NaN" max="NaN"/>
        </dgm:ruleLst>
      </dgm:layoutNode>
      <dgm:layoutNode name="childText_3">
        <dgm:varLst>
          <dgm:chMax val="0"/>
          <dgm:chPref val="0"/>
          <dgm:bulletEnabled val="1"/>
        </dgm:varLst>
        <dgm:alg type="tx">
          <dgm:param type="txAnchorVert" val="t"/>
          <dgm:param type="parTxLTRAlign" val="l"/>
        </dgm:alg>
        <dgm:shape xmlns:r="http://schemas.openxmlformats.org/officeDocument/2006/relationships" type="rect" r:blip="" hideGeom="1">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Shape_3">
        <dgm:alg type="sp"/>
        <dgm:shape xmlns:r="http://schemas.openxmlformats.org/officeDocument/2006/relationships" r:blip="">
          <dgm:adjLst/>
        </dgm:shape>
        <dgm:presOf/>
        <dgm:constrLst/>
        <dgm:forEach name="Name35" ref="accentRepeat"/>
      </dgm:layoutNode>
    </dgm:forEach>
    <dgm:forEach name="Name36" axis="ch" ptType="node" st="4" cnt="1">
      <dgm:layoutNode name="parentText_4">
        <dgm:varLst>
          <dgm:chMax val="1"/>
          <dgm:chPref val="1"/>
          <dgm:bulletEnabled val="1"/>
        </dgm:varLst>
        <dgm:alg type="tx">
          <dgm:param type="parTxLTRAlign" val="r"/>
          <dgm:param type="shpTxLTRAlignCh" val="r"/>
          <dgm:param type="txAnchorVertCh" val="mid"/>
          <dgm:param type="autoTxRot" val="grav"/>
        </dgm:alg>
        <dgm:shape xmlns:r="http://schemas.openxmlformats.org/officeDocument/2006/relationships" rot="-90" type="rect" r:blip="" hideGeom="1">
          <dgm:adjLst/>
        </dgm:shape>
        <dgm:presOf axis="self" ptType="node"/>
        <dgm:constrLst>
          <dgm:constr type="lMarg" refType="primFontSz" fact="0.3"/>
          <dgm:constr type="rMarg" refType="primFontSz" fact="0.45"/>
          <dgm:constr type="tMarg" refType="primFontSz" fact="0"/>
          <dgm:constr type="bMarg" refType="primFontSz" fact="0.1"/>
        </dgm:constrLst>
        <dgm:ruleLst>
          <dgm:rule type="primFontSz" val="5" fact="NaN" max="NaN"/>
        </dgm:ruleLst>
      </dgm:layoutNode>
      <dgm:layoutNode name="childText_4">
        <dgm:varLst>
          <dgm:chMax val="0"/>
          <dgm:chPref val="0"/>
          <dgm:bulletEnabled val="1"/>
        </dgm:varLst>
        <dgm:alg type="tx">
          <dgm:param type="txAnchorVert" val="t"/>
          <dgm:param type="parTxLTRAlign" val="l"/>
        </dgm:alg>
        <dgm:shape xmlns:r="http://schemas.openxmlformats.org/officeDocument/2006/relationships" type="rect" r:blip="" hideGeom="1">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Shape_4">
        <dgm:alg type="sp"/>
        <dgm:shape xmlns:r="http://schemas.openxmlformats.org/officeDocument/2006/relationships" r:blip="">
          <dgm:adjLst/>
        </dgm:shape>
        <dgm:presOf/>
        <dgm:constrLst/>
        <dgm:forEach name="Name37" ref="accentRepeat"/>
      </dgm:layoutNode>
    </dgm:forEach>
    <dgm:forEach name="Name38" axis="ch" ptType="node" st="5" cnt="1">
      <dgm:layoutNode name="parentText_5">
        <dgm:varLst>
          <dgm:chMax val="1"/>
          <dgm:chPref val="1"/>
          <dgm:bulletEnabled val="1"/>
        </dgm:varLst>
        <dgm:alg type="tx">
          <dgm:param type="parTxLTRAlign" val="r"/>
          <dgm:param type="shpTxLTRAlignCh" val="r"/>
          <dgm:param type="txAnchorVertCh" val="mid"/>
          <dgm:param type="autoTxRot" val="grav"/>
        </dgm:alg>
        <dgm:shape xmlns:r="http://schemas.openxmlformats.org/officeDocument/2006/relationships" rot="-90" type="rect" r:blip="" hideGeom="1">
          <dgm:adjLst/>
        </dgm:shape>
        <dgm:presOf axis="self" ptType="node"/>
        <dgm:constrLst>
          <dgm:constr type="lMarg" refType="primFontSz" fact="0.3"/>
          <dgm:constr type="rMarg" refType="primFontSz" fact="0.45"/>
          <dgm:constr type="tMarg" refType="primFontSz" fact="0"/>
          <dgm:constr type="bMarg" refType="primFontSz" fact="0.1"/>
        </dgm:constrLst>
        <dgm:ruleLst>
          <dgm:rule type="primFontSz" val="5" fact="NaN" max="NaN"/>
        </dgm:ruleLst>
      </dgm:layoutNode>
      <dgm:layoutNode name="childText_5">
        <dgm:varLst>
          <dgm:chMax val="0"/>
          <dgm:chPref val="0"/>
          <dgm:bulletEnabled val="1"/>
        </dgm:varLst>
        <dgm:alg type="tx">
          <dgm:param type="txAnchorVert" val="t"/>
          <dgm:param type="parTxLTRAlign" val="l"/>
        </dgm:alg>
        <dgm:shape xmlns:r="http://schemas.openxmlformats.org/officeDocument/2006/relationships" type="rect" r:blip="" hideGeom="1">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Shape_5">
        <dgm:alg type="sp"/>
        <dgm:shape xmlns:r="http://schemas.openxmlformats.org/officeDocument/2006/relationships" r:blip="">
          <dgm:adjLst/>
        </dgm:shape>
        <dgm:presOf/>
        <dgm:constrLst/>
        <dgm:forEach name="Name39" ref="accentRepeat"/>
      </dgm:layoutNode>
    </dgm:forEach>
    <dgm:forEach name="Name40" axis="ch" ptType="node" st="6" cnt="1">
      <dgm:layoutNode name="parentText_6">
        <dgm:varLst>
          <dgm:chMax val="1"/>
          <dgm:chPref val="1"/>
          <dgm:bulletEnabled val="1"/>
        </dgm:varLst>
        <dgm:alg type="tx">
          <dgm:param type="parTxLTRAlign" val="r"/>
          <dgm:param type="shpTxLTRAlignCh" val="r"/>
          <dgm:param type="txAnchorVertCh" val="mid"/>
          <dgm:param type="autoTxRot" val="grav"/>
        </dgm:alg>
        <dgm:shape xmlns:r="http://schemas.openxmlformats.org/officeDocument/2006/relationships" rot="-90" type="rect" r:blip="" hideGeom="1">
          <dgm:adjLst/>
        </dgm:shape>
        <dgm:presOf axis="self" ptType="node"/>
        <dgm:constrLst>
          <dgm:constr type="lMarg" refType="primFontSz" fact="0.3"/>
          <dgm:constr type="rMarg" refType="primFontSz" fact="0.3"/>
          <dgm:constr type="tMarg" refType="primFontSz" fact="0"/>
          <dgm:constr type="bMarg" refType="primFontSz" fact="0.1"/>
        </dgm:constrLst>
        <dgm:ruleLst>
          <dgm:rule type="primFontSz" val="5" fact="NaN" max="NaN"/>
        </dgm:ruleLst>
      </dgm:layoutNode>
      <dgm:layoutNode name="childText_6">
        <dgm:varLst>
          <dgm:chMax val="0"/>
          <dgm:chPref val="0"/>
          <dgm:bulletEnabled val="1"/>
        </dgm:varLst>
        <dgm:alg type="tx">
          <dgm:param type="txAnchorVert" val="t"/>
          <dgm:param type="parTxLTRAlign" val="l"/>
        </dgm:alg>
        <dgm:shape xmlns:r="http://schemas.openxmlformats.org/officeDocument/2006/relationships" type="rect" r:blip="" hideGeom="1">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Shape_6">
        <dgm:alg type="sp"/>
        <dgm:shape xmlns:r="http://schemas.openxmlformats.org/officeDocument/2006/relationships" r:blip="">
          <dgm:adjLst/>
        </dgm:shape>
        <dgm:presOf/>
        <dgm:constrLst/>
        <dgm:forEach name="Name41" ref="accentRepeat"/>
      </dgm:layoutNode>
    </dgm:forEach>
    <dgm:forEach name="Name42" axis="ch" ptType="node" st="7" cnt="1">
      <dgm:layoutNode name="parentText_7">
        <dgm:varLst>
          <dgm:chMax val="1"/>
          <dgm:chPref val="1"/>
          <dgm:bulletEnabled val="1"/>
        </dgm:varLst>
        <dgm:alg type="tx">
          <dgm:param type="parTxLTRAlign" val="r"/>
          <dgm:param type="shpTxLTRAlignCh" val="r"/>
          <dgm:param type="txAnchorVertCh" val="mid"/>
          <dgm:param type="autoTxRot" val="grav"/>
        </dgm:alg>
        <dgm:shape xmlns:r="http://schemas.openxmlformats.org/officeDocument/2006/relationships" rot="-90" type="rect" r:blip="" hideGeom="1">
          <dgm:adjLst/>
        </dgm:shape>
        <dgm:presOf axis="self" ptType="node"/>
        <dgm:constrLst>
          <dgm:constr type="lMarg" refType="primFontSz" fact="0.3"/>
          <dgm:constr type="rMarg" refType="primFontSz" fact="0.3"/>
          <dgm:constr type="tMarg" refType="primFontSz" fact="0"/>
          <dgm:constr type="bMarg" refType="primFontSz" fact="0.1"/>
        </dgm:constrLst>
        <dgm:ruleLst>
          <dgm:rule type="primFontSz" val="5" fact="NaN" max="NaN"/>
        </dgm:ruleLst>
      </dgm:layoutNode>
      <dgm:layoutNode name="childText_7">
        <dgm:varLst>
          <dgm:chMax val="0"/>
          <dgm:chPref val="0"/>
          <dgm:bulletEnabled val="1"/>
        </dgm:varLst>
        <dgm:alg type="tx">
          <dgm:param type="txAnchorVert" val="t"/>
          <dgm:param type="parTxLTRAlign" val="l"/>
        </dgm:alg>
        <dgm:shape xmlns:r="http://schemas.openxmlformats.org/officeDocument/2006/relationships" type="rect" r:blip="" hideGeom="1">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Shape_7">
        <dgm:alg type="sp"/>
        <dgm:shape xmlns:r="http://schemas.openxmlformats.org/officeDocument/2006/relationships" r:blip="">
          <dgm:adjLst/>
        </dgm:shape>
        <dgm:presOf/>
        <dgm:constrLst/>
        <dgm:forEach name="Name43" ref="accentRepeat"/>
      </dgm:layoutNode>
    </dgm:forEach>
  </dgm:layoutNode>
</dgm:layoutDef>
</file>

<file path=ppt/diagrams/layout2.xml><?xml version="1.0" encoding="utf-8"?>
<dgm:layoutDef xmlns:dgm="http://schemas.openxmlformats.org/drawingml/2006/diagram" xmlns:a="http://schemas.openxmlformats.org/drawingml/2006/main" uniqueId="urn:microsoft.com/office/officeart/2009/3/layout/BlockDescendingList">
  <dgm:title val=""/>
  <dgm:desc val=""/>
  <dgm:catLst>
    <dgm:cat type="list" pri="185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13" srcId="10" destId="11" srcOrd="0" destOrd="0"/>
        <dgm:cxn modelId="14" srcId="10" destId="12" srcOrd="0" destOrd="0"/>
        <dgm:cxn modelId="50" srcId="0" destId="20" srcOrd="1" destOrd="0"/>
        <dgm:cxn modelId="23" srcId="20" destId="21" srcOrd="0" destOrd="0"/>
        <dgm:cxn modelId="24" srcId="20" destId="22" srcOrd="0" destOrd="0"/>
        <dgm:cxn modelId="60" srcId="0" destId="30" srcOrd="2" destOrd="0"/>
        <dgm:cxn modelId="33" srcId="30" destId="31" srcOrd="0" destOrd="0"/>
        <dgm:cxn modelId="34" srcId="30" destId="32" srcOrd="0"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70">
          <dgm:prSet phldr="1"/>
        </dgm:pt>
      </dgm:ptLst>
      <dgm:cxnLst>
        <dgm:cxn modelId="40" srcId="0" destId="10" srcOrd="0" destOrd="0"/>
        <dgm:cxn modelId="50" srcId="0" destId="20" srcOrd="1" destOrd="0"/>
        <dgm:cxn modelId="60" srcId="0" destId="30" srcOrd="2" destOrd="0"/>
        <dgm:cxn modelId="80" srcId="0" destId="7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axis="ch" ptType="node" func="cnt" op="equ" val="1">
        <dgm:alg type="composite">
          <dgm:param type="ar" val="0.5516"/>
        </dgm:alg>
        <dgm:choose name="Name3">
          <dgm:if name="Name4" func="var" arg="dir" op="equ" val="norm">
            <dgm:constrLst>
              <dgm:constr type="primFontSz" for="des" forName="childText_1" val="65"/>
              <dgm:constr type="primFontSz" for="des" forName="parentText_1" val="65"/>
              <dgm:constr type="primFontSz" for="des" forName="childText_1" refType="primFontSz" refFor="des" refForName="parentText_1" op="lte"/>
              <dgm:constr type="l" for="ch" forName="accentShape_1" refType="w" fact="0"/>
              <dgm:constr type="t" for="ch" forName="accentShape_1" refType="h" fact="0"/>
              <dgm:constr type="w" for="ch" forName="accentShape_1" refType="w" fact="0.7146"/>
              <dgm:constr type="h" for="ch" forName="accentShape_1" refType="h" fact="0.9952"/>
              <dgm:constr type="l" for="ch" forName="parentText_1" refType="w" fact="0.513"/>
              <dgm:constr type="t" for="ch" forName="parentText_1" refType="h" fact="0"/>
              <dgm:constr type="w" for="ch" forName="parentText_1" refType="w" refFor="ch" refForName="accentShape_1" fact="0.26"/>
              <dgm:constr type="h" for="ch" forName="parentText_1" refType="h" fact="0.78"/>
              <dgm:constr type="l" for="ch" forName="childText_1" refType="w" fact="0"/>
              <dgm:constr type="t" for="ch" forName="childText_1" refType="h" fact="0"/>
              <dgm:constr type="w" for="ch" forName="childText_1" refType="w" refFor="ch" refForName="accentShape_1" fact="0.71"/>
              <dgm:constr type="h" for="ch" forName="childText_1" refType="h"/>
            </dgm:constrLst>
          </dgm:if>
          <dgm:else name="Name5">
            <dgm:constrLst>
              <dgm:constr type="primFontSz" for="des" forName="childText_1" val="65"/>
              <dgm:constr type="primFontSz" for="des" forName="parentText_1" val="65"/>
              <dgm:constr type="primFontSz" for="des" forName="childText_1" refType="primFontSz" refFor="des" refForName="parentText_1" op="lte"/>
              <dgm:constr type="l" for="ch" forName="accentShape_1" refType="w" fact="0"/>
              <dgm:constr type="t" for="ch" forName="accentShape_1" refType="h" fact="0"/>
              <dgm:constr type="w" for="ch" forName="accentShape_1" refType="w" fact="0.7146"/>
              <dgm:constr type="h" for="ch" forName="accentShape_1" refType="h" fact="0.9952"/>
              <dgm:constr type="l" for="ch" forName="parentText_1" refType="w" fact="0.513"/>
              <dgm:constr type="t" for="ch" forName="parentText_1" refType="h" fact="0"/>
              <dgm:constr type="w" for="ch" forName="parentText_1" refType="w" refFor="ch" refForName="accentShape_1" fact="0.26"/>
              <dgm:constr type="h" for="ch" forName="parentText_1" refType="h" fact="0.78"/>
              <dgm:constr type="l" for="ch" forName="childText_1" refType="w" fact="0"/>
              <dgm:constr type="t" for="ch" forName="childText_1" refType="h" fact="0"/>
              <dgm:constr type="w" for="ch" forName="childText_1" refType="w" refFor="ch" refForName="accentShape_1" fact="0.71"/>
              <dgm:constr type="h" for="ch" forName="childText_1" refType="h"/>
            </dgm:constrLst>
          </dgm:else>
        </dgm:choose>
      </dgm:if>
      <dgm:if name="Name6" axis="ch" ptType="node" func="cnt" op="equ" val="2">
        <dgm:alg type="composite">
          <dgm:param type="ar" val="0.9804"/>
        </dgm:alg>
        <dgm:choose name="Name7">
          <dgm:if name="Name8" func="var" arg="dir" op="equ" val="norm">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parentText_2" refType="primFontSz" refFor="des" refForName="parentText_1" op="equ"/>
              <dgm:constr type="primFontSz" for="des" forName="childText_2" refType="primFontSz" refFor="des" refForName="childText_1" op="equ"/>
              <dgm:constr type="l" for="ch" forName="accentShape_2" refType="w" fact="0.4393"/>
              <dgm:constr type="t" for="ch" forName="accentShape_2" refType="h" fact="0.1192"/>
              <dgm:constr type="w" for="ch" forName="accentShape_2" refType="w" fact="0.4021"/>
              <dgm:constr type="h" for="ch" forName="accentShape_2" refType="h" fact="0.876"/>
              <dgm:constr type="l" for="ch" forName="accentShape_1" refType="w" fact="0"/>
              <dgm:constr type="t" for="ch" forName="accentShape_1" refType="h" fact="0"/>
              <dgm:constr type="w" for="ch" forName="accentShape_1" refType="w" fact="0.4021"/>
              <dgm:constr type="h" for="ch" forName="accentShape_1" refType="h" fact="0.9952"/>
              <dgm:constr type="l" for="ch" forName="parentText_1" refType="w" fact="0.2946"/>
              <dgm:constr type="t" for="ch" forName="parentText_1" refType="h" fact="0"/>
              <dgm:constr type="w" for="ch" forName="parentText_1" refType="w" refFor="ch" refForName="accentShape_1" fact="0.26"/>
              <dgm:constr type="h" for="ch" forName="parentText_1" refType="h" fact="0.78"/>
              <dgm:constr type="l" for="ch" forName="parentText_2" refType="w" fact="0.7339"/>
              <dgm:constr type="t" for="ch" forName="parentText_2" refType="h" fact="0.1192"/>
              <dgm:constr type="w" for="ch" forName="parentText_2" refType="w" refFor="ch" refForName="accentShape_1" fact="0.26"/>
              <dgm:constr type="h" for="ch" forName="parentText_2" refType="h" fact="0.78"/>
              <dgm:constr type="l" for="ch" forName="childText_1" refType="w" fact="0"/>
              <dgm:constr type="t" for="ch" forName="childText_1" refType="h" fact="0"/>
              <dgm:constr type="w" for="ch" forName="childText_1" refType="w" refFor="ch" refForName="accentShape_1" fact="0.71"/>
              <dgm:constr type="h" for="ch" forName="childText_1" refType="h"/>
              <dgm:constr type="l" for="ch" forName="childText_2" refType="w" fact="0.4393"/>
              <dgm:constr type="t" for="ch" forName="childText_2" refType="h" fact="0.1192"/>
              <dgm:constr type="w" for="ch" forName="childText_2" refType="w" refFor="ch" refForName="accentShape_2" fact="0.71"/>
              <dgm:constr type="h" for="ch" forName="childText_2" refType="h" fact="0.8808"/>
            </dgm:constrLst>
          </dgm:if>
          <dgm:else name="Name9">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parentText_2" refType="primFontSz" refFor="des" refForName="parentText_1" op="equ"/>
              <dgm:constr type="primFontSz" for="des" forName="childText_2" refType="primFontSz" refFor="des" refForName="childText_1" op="equ"/>
              <dgm:constr type="l" for="ch" forName="accentShape_1" refType="w" fact="0.4393"/>
              <dgm:constr type="t" for="ch" forName="accentShape_2" refType="h" fact="0.1192"/>
              <dgm:constr type="w" for="ch" forName="accentShape_2" refType="w" fact="0.4021"/>
              <dgm:constr type="h" for="ch" forName="accentShape_2" refType="h" fact="0.876"/>
              <dgm:constr type="l" for="ch" forName="accentShape_2" refType="w" fact="0"/>
              <dgm:constr type="t" for="ch" forName="accentShape_1" refType="h" fact="0"/>
              <dgm:constr type="w" for="ch" forName="accentShape_1" refType="w" fact="0.4021"/>
              <dgm:constr type="h" for="ch" forName="accentShape_1" refType="h" fact="0.9952"/>
              <dgm:constr type="l" for="ch" forName="parentText_2" refType="w" fact="0.2946"/>
              <dgm:constr type="t" for="ch" forName="parentText_1" refType="h" fact="0"/>
              <dgm:constr type="w" for="ch" forName="parentText_1" refType="w" refFor="ch" refForName="accentShape_1" fact="0.26"/>
              <dgm:constr type="h" for="ch" forName="parentText_1" refType="h" fact="0.78"/>
              <dgm:constr type="l" for="ch" forName="parentText_1" refType="w" fact="0.7339"/>
              <dgm:constr type="t" for="ch" forName="parentText_2" refType="h" fact="0.1192"/>
              <dgm:constr type="w" for="ch" forName="parentText_2" refType="w" refFor="ch" refForName="accentShape_1" fact="0.26"/>
              <dgm:constr type="h" for="ch" forName="parentText_2" refType="h" fact="0.78"/>
              <dgm:constr type="l" for="ch" forName="childText_2" refType="w" fact="0"/>
              <dgm:constr type="t" for="ch" forName="childText_1" refType="h" fact="0"/>
              <dgm:constr type="w" for="ch" forName="childText_1" refType="w" refFor="ch" refForName="accentShape_1" fact="0.71"/>
              <dgm:constr type="h" for="ch" forName="childText_1" refType="h"/>
              <dgm:constr type="l" for="ch" forName="childText_1" refType="w" fact="0.4393"/>
              <dgm:constr type="t" for="ch" forName="childText_2" refType="h" fact="0.1192"/>
              <dgm:constr type="w" for="ch" forName="childText_2" refType="w" refFor="ch" refForName="accentShape_2" fact="0.71"/>
              <dgm:constr type="h" for="ch" forName="childText_2" refType="h" fact="0.8808"/>
            </dgm:constrLst>
          </dgm:else>
        </dgm:choose>
      </dgm:if>
      <dgm:if name="Name10" axis="ch" ptType="node" func="cnt" op="equ" val="3">
        <dgm:alg type="composite">
          <dgm:param type="ar" val="1.4097"/>
        </dgm:alg>
        <dgm:choose name="Name11">
          <dgm:if name="Name12" func="var" arg="dir" op="equ" val="norm">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parentText_2" refType="primFontSz" refFor="des" refForName="parentText_1" op="equ"/>
              <dgm:constr type="primFontSz" for="des" forName="parentText_3"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l" for="ch" forName="accentShape_1" refType="w" fact="0"/>
              <dgm:constr type="t" for="ch" forName="accentShape_1" refType="h" fact="0"/>
              <dgm:constr type="w" for="ch" forName="accentShape_1" refType="w" fact="0.2796"/>
              <dgm:constr type="h" for="ch" forName="accentShape_1" refType="h" fact="0.9952"/>
              <dgm:constr type="l" for="ch" forName="accentShape_2" refType="w" fact="0.3055"/>
              <dgm:constr type="t" for="ch" forName="accentShape_2" refType="h" fact="0.1192"/>
              <dgm:constr type="w" for="ch" forName="accentShape_2" refType="w" fact="0.2796"/>
              <dgm:constr type="h" for="ch" forName="accentShape_2" refType="h" fact="0.876"/>
              <dgm:constr type="l" for="ch" forName="accentShape_3" refType="w" fact="0.6101"/>
              <dgm:constr type="t" for="ch" forName="accentShape_3" refType="h" fact="0.2457"/>
              <dgm:constr type="w" for="ch" forName="accentShape_3" refType="w" fact="0.2796"/>
              <dgm:constr type="h" for="ch" forName="accentShape_3" refType="h" fact="0.7499"/>
              <dgm:constr type="l" for="ch" forName="parentText_1" refType="w" fact="0.2"/>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2" refType="w" fact="0.5055"/>
              <dgm:constr type="t" for="ch" forName="parentText_2" refType="h" fact="0.1192"/>
              <dgm:constr type="w" for="ch" forName="parentText_2" refType="w" refFor="ch" refForName="accentShape_2" fact="0.26"/>
              <dgm:constr type="h" for="ch" forName="parentText_2" refType="h" refFor="ch" refForName="accentShape_2" fact="0.9"/>
              <dgm:constr type="l" for="ch" forName="parentText_3" refType="w" fact="0.8101"/>
              <dgm:constr type="t" for="ch" forName="parentText_3" refType="h" fact="0.2457"/>
              <dgm:constr type="w" for="ch" forName="parentText_3" refType="w" refFor="ch" refForName="accentShape_3" fact="0.26"/>
              <dgm:constr type="h" for="ch" forName="parentText_3" refType="h" refFor="ch" refForName="accentShape_3" fact="0.9"/>
              <dgm:constr type="l" for="ch" forName="childText_1" refType="w" fact="0"/>
              <dgm:constr type="t" for="ch" forName="childText_1" refType="h" fact="0"/>
              <dgm:constr type="w" for="ch" forName="childText_1" refType="w" refFor="ch" refForName="accentShape_1" fact="0.71"/>
              <dgm:constr type="h" for="ch" forName="childText_1" refType="h"/>
              <dgm:constr type="l" for="ch" forName="childText_2" refType="w" fact="0.3055"/>
              <dgm:constr type="t" for="ch" forName="childText_2" refType="h" fact="0.1192"/>
              <dgm:constr type="w" for="ch" forName="childText_2" refType="w" refFor="ch" refForName="accentShape_2" fact="0.71"/>
              <dgm:constr type="h" for="ch" forName="childText_2" refType="h" fact="0.8808"/>
              <dgm:constr type="l" for="ch" forName="childText_3" refType="w" fact="0.6101"/>
              <dgm:constr type="t" for="ch" forName="childText_3" refType="h" fact="0.2457"/>
              <dgm:constr type="w" for="ch" forName="childText_3" refType="w" refFor="ch" refForName="accentShape_3" fact="0.71"/>
              <dgm:constr type="h" for="ch" forName="childText_3" refType="h" fact="0.7543"/>
            </dgm:constrLst>
          </dgm:if>
          <dgm:else name="Name13">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parentText_2" refType="primFontSz" refFor="des" refForName="parentText_1" op="equ"/>
              <dgm:constr type="primFontSz" for="des" forName="parentText_3"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l" for="ch" forName="accentShape_3" refType="w" fact="0"/>
              <dgm:constr type="t" for="ch" forName="accentShape_1" refType="h" fact="0"/>
              <dgm:constr type="w" for="ch" forName="accentShape_1" refType="w" fact="0.2796"/>
              <dgm:constr type="h" for="ch" forName="accentShape_1" refType="h" fact="0.9952"/>
              <dgm:constr type="l" for="ch" forName="accentShape_2" refType="w" fact="0.3055"/>
              <dgm:constr type="t" for="ch" forName="accentShape_2" refType="h" fact="0.1192"/>
              <dgm:constr type="w" for="ch" forName="accentShape_2" refType="w" fact="0.2796"/>
              <dgm:constr type="h" for="ch" forName="accentShape_2" refType="h" fact="0.876"/>
              <dgm:constr type="l" for="ch" forName="accentShape_1" refType="w" fact="0.6101"/>
              <dgm:constr type="t" for="ch" forName="accentShape_3" refType="h" fact="0.2457"/>
              <dgm:constr type="w" for="ch" forName="accentShape_3" refType="w" fact="0.2796"/>
              <dgm:constr type="h" for="ch" forName="accentShape_3" refType="h" fact="0.7499"/>
              <dgm:constr type="l" for="ch" forName="parentText_3" refType="w" fact="0.2"/>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2" refType="w" fact="0.5055"/>
              <dgm:constr type="t" for="ch" forName="parentText_2" refType="h" fact="0.1192"/>
              <dgm:constr type="w" for="ch" forName="parentText_2" refType="w" refFor="ch" refForName="accentShape_2" fact="0.26"/>
              <dgm:constr type="h" for="ch" forName="parentText_2" refType="h" refFor="ch" refForName="accentShape_2" fact="0.9"/>
              <dgm:constr type="l" for="ch" forName="parentText_1" refType="w" fact="0.8101"/>
              <dgm:constr type="t" for="ch" forName="parentText_3" refType="h" fact="0.2457"/>
              <dgm:constr type="w" for="ch" forName="parentText_3" refType="w" refFor="ch" refForName="accentShape_3" fact="0.26"/>
              <dgm:constr type="h" for="ch" forName="parentText_3" refType="h" refFor="ch" refForName="accentShape_3" fact="0.9"/>
              <dgm:constr type="l" for="ch" forName="childText_3" refType="w" fact="0"/>
              <dgm:constr type="t" for="ch" forName="childText_1" refType="h" fact="0"/>
              <dgm:constr type="w" for="ch" forName="childText_1" refType="w" refFor="ch" refForName="accentShape_1" fact="0.71"/>
              <dgm:constr type="h" for="ch" forName="childText_1" refType="h"/>
              <dgm:constr type="l" for="ch" forName="childText_2" refType="w" fact="0.3055"/>
              <dgm:constr type="t" for="ch" forName="childText_2" refType="h" fact="0.1192"/>
              <dgm:constr type="w" for="ch" forName="childText_2" refType="w" refFor="ch" refForName="accentShape_2" fact="0.71"/>
              <dgm:constr type="h" for="ch" forName="childText_2" refType="h" fact="0.8808"/>
              <dgm:constr type="l" for="ch" forName="childText_1" refType="w" fact="0.6101"/>
              <dgm:constr type="t" for="ch" forName="childText_3" refType="h" fact="0.2457"/>
              <dgm:constr type="w" for="ch" forName="childText_3" refType="w" refFor="ch" refForName="accentShape_3" fact="0.71"/>
              <dgm:constr type="h" for="ch" forName="childText_3" refType="h" fact="0.7543"/>
            </dgm:constrLst>
          </dgm:else>
        </dgm:choose>
      </dgm:if>
      <dgm:if name="Name14" axis="ch" ptType="node" func="cnt" op="equ" val="4">
        <dgm:alg type="composite">
          <dgm:param type="ar" val="1.8305"/>
        </dgm:alg>
        <dgm:choose name="Name15">
          <dgm:if name="Name16" func="var" arg="dir" op="equ" val="norm">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l" for="ch" forName="accentShape_1" refType="w" fact="0"/>
              <dgm:constr type="t" for="ch" forName="accentShape_1" refType="h" fact="0"/>
              <dgm:constr type="w" for="ch" forName="accentShape_1" refType="w" fact="0.2153"/>
              <dgm:constr type="h" for="ch" forName="accentShape_1" refType="h" fact="0.9952"/>
              <dgm:constr type="l" for="ch" forName="accentShape_2" refType="w" fact="0.2353"/>
              <dgm:constr type="t" for="ch" forName="accentShape_2" refType="h" fact="0.1192"/>
              <dgm:constr type="w" for="ch" forName="accentShape_2" refType="w" fact="0.2153"/>
              <dgm:constr type="h" for="ch" forName="accentShape_2" refType="h" fact="0.876"/>
              <dgm:constr type="l" for="ch" forName="accentShape_3" refType="w" fact="0.4699"/>
              <dgm:constr type="t" for="ch" forName="accentShape_3" refType="h" fact="0.2457"/>
              <dgm:constr type="w" for="ch" forName="accentShape_3" refType="w" fact="0.2153"/>
              <dgm:constr type="h" for="ch" forName="accentShape_3" refType="h" fact="0.7495"/>
              <dgm:constr type="l" for="ch" forName="accentShape_4" refType="w" fact="0.6997"/>
              <dgm:constr type="t" for="ch" forName="accentShape_4" refType="h" fact="0.3696"/>
              <dgm:constr type="w" for="ch" forName="accentShape_4" refType="w" fact="0.2153"/>
              <dgm:constr type="h" for="ch" forName="accentShape_4" refType="h" fact="0.6256"/>
              <dgm:constr type="l" for="ch" forName="parentText_1" refType="w" fact="0.16"/>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2" refType="w" fact="0.3953"/>
              <dgm:constr type="t" for="ch" forName="parentText_2" refType="h" fact="0.1192"/>
              <dgm:constr type="w" for="ch" forName="parentText_2" refType="w" refFor="ch" refForName="accentShape_2" fact="0.26"/>
              <dgm:constr type="h" for="ch" forName="parentText_2" refType="h" refFor="ch" refForName="accentShape_2" fact="0.9"/>
              <dgm:constr type="l" for="ch" forName="parentText_3" refType="w" fact="0.6299"/>
              <dgm:constr type="t" for="ch" forName="parentText_3" refType="h" fact="0.2457"/>
              <dgm:constr type="w" for="ch" forName="parentText_3" refType="w" refFor="ch" refForName="accentShape_3" fact="0.26"/>
              <dgm:constr type="h" for="ch" forName="parentText_3" refType="h" refFor="ch" refForName="accentShape_3" fact="0.9"/>
              <dgm:constr type="l" for="ch" forName="parentText_4" refType="w" fact="0.8597"/>
              <dgm:constr type="t" for="ch" forName="parentText_4" refType="h" fact="0.3696"/>
              <dgm:constr type="w" for="ch" forName="parentText_4" refType="w" refFor="ch" refForName="accentShape_4" fact="0.26"/>
              <dgm:constr type="h" for="ch" forName="parentText_4" refType="h" refFor="ch" refForName="accentShape_4" fact="0.9"/>
              <dgm:constr type="l" for="ch" forName="childText_1" refType="w" fact="0"/>
              <dgm:constr type="t" for="ch" forName="childText_1" refType="h" fact="0"/>
              <dgm:constr type="w" for="ch" forName="childText_1" refType="w" refFor="ch" refForName="accentShape_1" fact="0.71"/>
              <dgm:constr type="h" for="ch" forName="childText_1" refType="h"/>
              <dgm:constr type="l" for="ch" forName="childText_2" refType="w" fact="0.2353"/>
              <dgm:constr type="t" for="ch" forName="childText_2" refType="h" fact="0.1192"/>
              <dgm:constr type="w" for="ch" forName="childText_2" refType="w" refFor="ch" refForName="accentShape_2" fact="0.71"/>
              <dgm:constr type="h" for="ch" forName="childText_2" refType="h" fact="0.8808"/>
              <dgm:constr type="l" for="ch" forName="childText_3" refType="w" fact="0.4699"/>
              <dgm:constr type="t" for="ch" forName="childText_3" refType="h" fact="0.2457"/>
              <dgm:constr type="w" for="ch" forName="childText_3" refType="w" refFor="ch" refForName="accentShape_3" fact="0.71"/>
              <dgm:constr type="h" for="ch" forName="childText_3" refType="h" fact="0.7543"/>
              <dgm:constr type="l" for="ch" forName="childText_4" refType="w" fact="0.6997"/>
              <dgm:constr type="t" for="ch" forName="childText_4" refType="h" fact="0.3696"/>
              <dgm:constr type="w" for="ch" forName="childText_4" refType="w" refFor="ch" refForName="accentShape_4" fact="0.71"/>
              <dgm:constr type="h" for="ch" forName="childText_4" refType="h" fact="0.6261"/>
            </dgm:constrLst>
          </dgm:if>
          <dgm:else name="Name17">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l" for="ch" forName="accentShape_4" refType="w" fact="0"/>
              <dgm:constr type="t" for="ch" forName="accentShape_1" refType="h" fact="0"/>
              <dgm:constr type="w" for="ch" forName="accentShape_1" refType="w" fact="0.2153"/>
              <dgm:constr type="h" for="ch" forName="accentShape_1" refType="h" fact="0.9952"/>
              <dgm:constr type="l" for="ch" forName="accentShape_3" refType="w" fact="0.2353"/>
              <dgm:constr type="t" for="ch" forName="accentShape_2" refType="h" fact="0.1192"/>
              <dgm:constr type="w" for="ch" forName="accentShape_2" refType="w" fact="0.2153"/>
              <dgm:constr type="h" for="ch" forName="accentShape_2" refType="h" fact="0.876"/>
              <dgm:constr type="l" for="ch" forName="accentShape_2" refType="w" fact="0.4699"/>
              <dgm:constr type="t" for="ch" forName="accentShape_3" refType="h" fact="0.2457"/>
              <dgm:constr type="w" for="ch" forName="accentShape_3" refType="w" fact="0.2153"/>
              <dgm:constr type="h" for="ch" forName="accentShape_3" refType="h" fact="0.7495"/>
              <dgm:constr type="l" for="ch" forName="accentShape_1" refType="w" fact="0.6997"/>
              <dgm:constr type="t" for="ch" forName="accentShape_4" refType="h" fact="0.3696"/>
              <dgm:constr type="w" for="ch" forName="accentShape_4" refType="w" fact="0.2153"/>
              <dgm:constr type="h" for="ch" forName="accentShape_4" refType="h" fact="0.6256"/>
              <dgm:constr type="l" for="ch" forName="parentText_4" refType="w" fact="0.16"/>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3" refType="w" fact="0.3953"/>
              <dgm:constr type="t" for="ch" forName="parentText_2" refType="h" fact="0.1192"/>
              <dgm:constr type="w" for="ch" forName="parentText_2" refType="w" refFor="ch" refForName="accentShape_2" fact="0.26"/>
              <dgm:constr type="h" for="ch" forName="parentText_2" refType="h" refFor="ch" refForName="accentShape_2" fact="0.9"/>
              <dgm:constr type="l" for="ch" forName="parentText_2" refType="w" fact="0.6299"/>
              <dgm:constr type="t" for="ch" forName="parentText_3" refType="h" fact="0.2457"/>
              <dgm:constr type="w" for="ch" forName="parentText_3" refType="w" refFor="ch" refForName="accentShape_3" fact="0.26"/>
              <dgm:constr type="h" for="ch" forName="parentText_3" refType="h" refFor="ch" refForName="accentShape_3" fact="0.9"/>
              <dgm:constr type="l" for="ch" forName="parentText_1" refType="w" fact="0.8597"/>
              <dgm:constr type="t" for="ch" forName="parentText_4" refType="h" fact="0.3696"/>
              <dgm:constr type="w" for="ch" forName="parentText_4" refType="w" refFor="ch" refForName="accentShape_4" fact="0.26"/>
              <dgm:constr type="h" for="ch" forName="parentText_4" refType="h" refFor="ch" refForName="accentShape_4" fact="0.9"/>
              <dgm:constr type="l" for="ch" forName="childText_4" refType="w" fact="0"/>
              <dgm:constr type="t" for="ch" forName="childText_1" refType="h" fact="0"/>
              <dgm:constr type="w" for="ch" forName="childText_1" refType="w" refFor="ch" refForName="accentShape_1" fact="0.71"/>
              <dgm:constr type="h" for="ch" forName="childText_1" refType="h"/>
              <dgm:constr type="l" for="ch" forName="childText_3" refType="w" fact="0.2353"/>
              <dgm:constr type="t" for="ch" forName="childText_2" refType="h" fact="0.1192"/>
              <dgm:constr type="w" for="ch" forName="childText_2" refType="w" refFor="ch" refForName="accentShape_2" fact="0.71"/>
              <dgm:constr type="h" for="ch" forName="childText_2" refType="h" fact="0.8808"/>
              <dgm:constr type="l" for="ch" forName="childText_2" refType="w" fact="0.4699"/>
              <dgm:constr type="t" for="ch" forName="childText_3" refType="h" fact="0.2457"/>
              <dgm:constr type="w" for="ch" forName="childText_3" refType="w" refFor="ch" refForName="accentShape_3" fact="0.71"/>
              <dgm:constr type="h" for="ch" forName="childText_3" refType="h" fact="0.7543"/>
              <dgm:constr type="l" for="ch" forName="childText_1" refType="w" fact="0.6997"/>
              <dgm:constr type="t" for="ch" forName="childText_4" refType="h" fact="0.3696"/>
              <dgm:constr type="w" for="ch" forName="childText_4" refType="w" refFor="ch" refForName="accentShape_4" fact="0.71"/>
              <dgm:constr type="h" for="ch" forName="childText_4" refType="h" fact="0.6261"/>
            </dgm:constrLst>
          </dgm:else>
        </dgm:choose>
      </dgm:if>
      <dgm:if name="Name18" axis="ch" ptType="node" func="cnt" op="equ" val="5">
        <dgm:alg type="composite">
          <dgm:param type="ar" val="2.0125"/>
        </dgm:alg>
        <dgm:choose name="Name19">
          <dgm:if name="Name20" func="var" arg="dir" op="equ" val="norm">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5"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5"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5"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childText_5" refType="primFontSz" refFor="des" refForName="parentText_4" op="lte"/>
              <dgm:constr type="primFontSz" for="des" forName="childText_1" refType="primFontSz" refFor="des" refForName="parentText_5" op="lte"/>
              <dgm:constr type="primFontSz" for="des" forName="childText_2" refType="primFontSz" refFor="des" refForName="parentText_5" op="lte"/>
              <dgm:constr type="primFontSz" for="des" forName="childText_3" refType="primFontSz" refFor="des" refForName="parentText_5" op="lte"/>
              <dgm:constr type="primFontSz" for="des" forName="childText_4" refType="primFontSz" refFor="des" refForName="parentText_5" op="lte"/>
              <dgm:constr type="primFontSz" for="des" forName="childText_5" refType="primFontSz" refFor="des" refForName="parentText_5"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parentText_5"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primFontSz" for="des" forName="childText_5" refType="primFontSz" refFor="des" refForName="childText_1" op="equ"/>
              <dgm:constr type="l" for="ch" forName="accentShape_1" refType="w" fact="0"/>
              <dgm:constr type="t" for="ch" forName="accentShape_1" refType="h" fact="0"/>
              <dgm:constr type="w" for="ch" forName="accentShape_1" refType="w" fact="0.1759"/>
              <dgm:constr type="h" for="ch" forName="accentShape_1" refType="h" fact="0.9952"/>
              <dgm:constr type="l" for="ch" forName="accentShape_2" refType="w" fact="0.192"/>
              <dgm:constr type="t" for="ch" forName="accentShape_2" refType="h" fact="0.1196"/>
              <dgm:constr type="w" for="ch" forName="accentShape_2" refType="w" fact="0.1759"/>
              <dgm:constr type="h" for="ch" forName="accentShape_2" refType="h" fact="0.876"/>
              <dgm:constr type="l" for="ch" forName="accentShape_3" refType="w" fact="0.384"/>
              <dgm:constr type="t" for="ch" forName="accentShape_3" refType="h" fact="0.2457"/>
              <dgm:constr type="w" for="ch" forName="accentShape_3" refType="w" fact="0.1759"/>
              <dgm:constr type="h" for="ch" forName="accentShape_3" refType="h" fact="0.7499"/>
              <dgm:constr type="l" for="ch" forName="accentShape_4" refType="w" fact="0.5759"/>
              <dgm:constr type="t" for="ch" forName="accentShape_4" refType="h" fact="0.3739"/>
              <dgm:constr type="w" for="ch" forName="accentShape_4" refType="w" fact="0.1759"/>
              <dgm:constr type="h" for="ch" forName="accentShape_4" refType="h" fact="0.6217"/>
              <dgm:constr type="l" for="ch" forName="accentShape_5" refType="w" fact="0.7679"/>
              <dgm:constr type="t" for="ch" forName="accentShape_5" refType="h" fact="0.5"/>
              <dgm:constr type="w" for="ch" forName="accentShape_5" refType="w" fact="0.1759"/>
              <dgm:constr type="h" for="ch" forName="accentShape_5" refType="h" fact="0.4956"/>
              <dgm:constr type="l" for="ch" forName="parentText_1" refType="w" fact="0.125"/>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2" refType="w" fact="0.317"/>
              <dgm:constr type="t" for="ch" forName="parentText_2" refType="h" fact="0.1196"/>
              <dgm:constr type="w" for="ch" forName="parentText_2" refType="w" refFor="ch" refForName="accentShape_2" fact="0.26"/>
              <dgm:constr type="h" for="ch" forName="parentText_2" refType="h" refFor="ch" refForName="accentShape_2" fact="0.9"/>
              <dgm:constr type="l" for="ch" forName="parentText_3" refType="w" fact="0.509"/>
              <dgm:constr type="t" for="ch" forName="parentText_3" refType="h" fact="0.2457"/>
              <dgm:constr type="w" for="ch" forName="parentText_3" refType="w" refFor="ch" refForName="accentShape_3" fact="0.26"/>
              <dgm:constr type="h" for="ch" forName="parentText_3" refType="h" refFor="ch" refForName="accentShape_3" fact="0.9"/>
              <dgm:constr type="l" for="ch" forName="parentText_4" refType="w" fact="0.7009"/>
              <dgm:constr type="t" for="ch" forName="parentText_4" refType="h" fact="0.3739"/>
              <dgm:constr type="w" for="ch" forName="parentText_4" refType="w" refFor="ch" refForName="accentShape_4" fact="0.26"/>
              <dgm:constr type="h" for="ch" forName="parentText_4" refType="h" refFor="ch" refForName="accentShape_4" fact="0.9"/>
              <dgm:constr type="l" for="ch" forName="parentText_5" refType="w" fact="0.8929"/>
              <dgm:constr type="t" for="ch" forName="parentText_5" refType="h" fact="0.5"/>
              <dgm:constr type="w" for="ch" forName="parentText_5" refType="w" refFor="ch" refForName="accentShape_5" fact="0.26"/>
              <dgm:constr type="h" for="ch" forName="parentText_5" refType="h" refFor="ch" refForName="accentShape_5" fact="0.9"/>
              <dgm:constr type="l" for="ch" forName="childText_1" refType="w" fact="0"/>
              <dgm:constr type="t" for="ch" forName="childText_1" refType="h" fact="0"/>
              <dgm:constr type="w" for="ch" forName="childText_1" refType="w" refFor="ch" refForName="accentShape_1" fact="0.71"/>
              <dgm:constr type="h" for="ch" forName="childText_1" refType="h"/>
              <dgm:constr type="l" for="ch" forName="childText_2" refType="w" fact="0.192"/>
              <dgm:constr type="t" for="ch" forName="childText_2" refType="h" fact="0.1192"/>
              <dgm:constr type="w" for="ch" forName="childText_2" refType="w" refFor="ch" refForName="accentShape_2" fact="0.71"/>
              <dgm:constr type="h" for="ch" forName="childText_2" refType="h" fact="0.876"/>
              <dgm:constr type="l" for="ch" forName="childText_3" refType="w" fact="0.384"/>
              <dgm:constr type="t" for="ch" forName="childText_3" refType="h" fact="0.2457"/>
              <dgm:constr type="w" for="ch" forName="childText_3" refType="w" refFor="ch" refForName="accentShape_3" fact="0.71"/>
              <dgm:constr type="h" for="ch" forName="childText_3" refType="h" fact="0.7499"/>
              <dgm:constr type="l" for="ch" forName="childText_4" refType="w" fact="0.5759"/>
              <dgm:constr type="t" for="ch" forName="childText_4" refType="h" fact="0.3739"/>
              <dgm:constr type="w" for="ch" forName="childText_4" refType="w" refFor="ch" refForName="accentShape_4" fact="0.71"/>
              <dgm:constr type="h" for="ch" forName="childText_4" refType="h" fact="0.6217"/>
              <dgm:constr type="l" for="ch" forName="childText_5" refType="w" fact="0.7679"/>
              <dgm:constr type="t" for="ch" forName="childText_5" refType="h" fact="0.5001"/>
              <dgm:constr type="w" for="ch" forName="childText_5" refType="w" refFor="ch" refForName="accentShape_5" fact="0.71"/>
              <dgm:constr type="h" for="ch" forName="childText_5" refType="h" fact="0.4956"/>
            </dgm:constrLst>
          </dgm:if>
          <dgm:else name="Name21">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5"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5"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5"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childText_5" refType="primFontSz" refFor="des" refForName="parentText_4" op="lte"/>
              <dgm:constr type="primFontSz" for="des" forName="childText_1" refType="primFontSz" refFor="des" refForName="parentText_5" op="lte"/>
              <dgm:constr type="primFontSz" for="des" forName="childText_2" refType="primFontSz" refFor="des" refForName="parentText_5" op="lte"/>
              <dgm:constr type="primFontSz" for="des" forName="childText_3" refType="primFontSz" refFor="des" refForName="parentText_5" op="lte"/>
              <dgm:constr type="primFontSz" for="des" forName="childText_4" refType="primFontSz" refFor="des" refForName="parentText_5" op="lte"/>
              <dgm:constr type="primFontSz" for="des" forName="childText_5" refType="primFontSz" refFor="des" refForName="parentText_5"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parentText_5"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primFontSz" for="des" forName="childText_5" refType="primFontSz" refFor="des" refForName="childText_1" op="equ"/>
              <dgm:constr type="l" for="ch" forName="accentShape_5" refType="w" fact="0"/>
              <dgm:constr type="t" for="ch" forName="accentShape_1" refType="h" fact="0"/>
              <dgm:constr type="w" for="ch" forName="accentShape_1" refType="w" fact="0.1759"/>
              <dgm:constr type="h" for="ch" forName="accentShape_1" refType="h" fact="0.9952"/>
              <dgm:constr type="l" for="ch" forName="accentShape_4" refType="w" fact="0.192"/>
              <dgm:constr type="t" for="ch" forName="accentShape_2" refType="h" fact="0.1196"/>
              <dgm:constr type="w" for="ch" forName="accentShape_2" refType="w" fact="0.1759"/>
              <dgm:constr type="h" for="ch" forName="accentShape_2" refType="h" fact="0.876"/>
              <dgm:constr type="l" for="ch" forName="accentShape_3" refType="w" fact="0.384"/>
              <dgm:constr type="t" for="ch" forName="accentShape_3" refType="h" fact="0.2457"/>
              <dgm:constr type="w" for="ch" forName="accentShape_3" refType="w" fact="0.1759"/>
              <dgm:constr type="h" for="ch" forName="accentShape_3" refType="h" fact="0.7499"/>
              <dgm:constr type="l" for="ch" forName="accentShape_2" refType="w" fact="0.5759"/>
              <dgm:constr type="t" for="ch" forName="accentShape_4" refType="h" fact="0.3739"/>
              <dgm:constr type="w" for="ch" forName="accentShape_4" refType="w" fact="0.1759"/>
              <dgm:constr type="h" for="ch" forName="accentShape_4" refType="h" fact="0.6217"/>
              <dgm:constr type="l" for="ch" forName="accentShape_1" refType="w" fact="0.7679"/>
              <dgm:constr type="t" for="ch" forName="accentShape_5" refType="h" fact="0.5"/>
              <dgm:constr type="w" for="ch" forName="accentShape_5" refType="w" fact="0.1759"/>
              <dgm:constr type="h" for="ch" forName="accentShape_5" refType="h" fact="0.4956"/>
              <dgm:constr type="l" for="ch" forName="parentText_5" refType="w" fact="0.125"/>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4" refType="w" fact="0.317"/>
              <dgm:constr type="t" for="ch" forName="parentText_2" refType="h" fact="0.1196"/>
              <dgm:constr type="w" for="ch" forName="parentText_2" refType="w" refFor="ch" refForName="accentShape_2" fact="0.26"/>
              <dgm:constr type="h" for="ch" forName="parentText_2" refType="h" refFor="ch" refForName="accentShape_2" fact="0.9"/>
              <dgm:constr type="l" for="ch" forName="parentText_3" refType="w" fact="0.509"/>
              <dgm:constr type="t" for="ch" forName="parentText_3" refType="h" fact="0.2457"/>
              <dgm:constr type="w" for="ch" forName="parentText_3" refType="w" refFor="ch" refForName="accentShape_3" fact="0.26"/>
              <dgm:constr type="h" for="ch" forName="parentText_3" refType="h" refFor="ch" refForName="accentShape_3" fact="0.9"/>
              <dgm:constr type="l" for="ch" forName="parentText_2" refType="w" fact="0.7009"/>
              <dgm:constr type="t" for="ch" forName="parentText_4" refType="h" fact="0.3739"/>
              <dgm:constr type="w" for="ch" forName="parentText_4" refType="w" refFor="ch" refForName="accentShape_4" fact="0.26"/>
              <dgm:constr type="h" for="ch" forName="parentText_4" refType="h" refFor="ch" refForName="accentShape_4" fact="0.9"/>
              <dgm:constr type="l" for="ch" forName="parentText_1" refType="w" fact="0.8929"/>
              <dgm:constr type="t" for="ch" forName="parentText_5" refType="h" fact="0.5"/>
              <dgm:constr type="w" for="ch" forName="parentText_5" refType="w" refFor="ch" refForName="accentShape_5" fact="0.26"/>
              <dgm:constr type="h" for="ch" forName="parentText_5" refType="h" refFor="ch" refForName="accentShape_5" fact="0.9"/>
              <dgm:constr type="l" for="ch" forName="childText_5" refType="w" fact="0"/>
              <dgm:constr type="t" for="ch" forName="childText_1" refType="h" fact="0"/>
              <dgm:constr type="w" for="ch" forName="childText_1" refType="w" refFor="ch" refForName="accentShape_1" fact="0.71"/>
              <dgm:constr type="h" for="ch" forName="childText_1" refType="h"/>
              <dgm:constr type="l" for="ch" forName="childText_4" refType="w" fact="0.192"/>
              <dgm:constr type="t" for="ch" forName="childText_2" refType="h" fact="0.1192"/>
              <dgm:constr type="w" for="ch" forName="childText_2" refType="w" refFor="ch" refForName="accentShape_2" fact="0.71"/>
              <dgm:constr type="h" for="ch" forName="childText_2" refType="h" fact="0.876"/>
              <dgm:constr type="l" for="ch" forName="childText_3" refType="w" fact="0.384"/>
              <dgm:constr type="t" for="ch" forName="childText_3" refType="h" fact="0.2457"/>
              <dgm:constr type="w" for="ch" forName="childText_3" refType="w" refFor="ch" refForName="accentShape_3" fact="0.71"/>
              <dgm:constr type="h" for="ch" forName="childText_3" refType="h" fact="0.7499"/>
              <dgm:constr type="l" for="ch" forName="childText_2" refType="w" fact="0.5759"/>
              <dgm:constr type="t" for="ch" forName="childText_4" refType="h" fact="0.3739"/>
              <dgm:constr type="w" for="ch" forName="childText_4" refType="w" refFor="ch" refForName="accentShape_4" fact="0.71"/>
              <dgm:constr type="h" for="ch" forName="childText_4" refType="h" fact="0.6261"/>
              <dgm:constr type="l" for="ch" forName="childText_1" refType="w" fact="0.7679"/>
              <dgm:constr type="t" for="ch" forName="childText_5" refType="h" fact="0.5001"/>
              <dgm:constr type="w" for="ch" forName="childText_5" refType="w" refFor="ch" refForName="accentShape_5" fact="0.71"/>
              <dgm:constr type="h" for="ch" forName="childText_5" refType="h" fact="0.4999"/>
            </dgm:constrLst>
          </dgm:else>
        </dgm:choose>
      </dgm:if>
      <dgm:if name="Name22" axis="ch" ptType="node" func="cnt" op="equ" val="6">
        <dgm:alg type="composite">
          <dgm:param type="ar" val="2.4006"/>
        </dgm:alg>
        <dgm:shape xmlns:r="http://schemas.openxmlformats.org/officeDocument/2006/relationships" r:blip="">
          <dgm:adjLst/>
        </dgm:shape>
        <dgm:choose name="Name23">
          <dgm:if name="Name24" func="var" arg="dir" op="equ" val="norm">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5" refType="primFontSz" refFor="des" refForName="parentText_1" op="lte"/>
              <dgm:constr type="primFontSz" for="des" forName="childText_6"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5" refType="primFontSz" refFor="des" refForName="parentText_2" op="lte"/>
              <dgm:constr type="primFontSz" for="des" forName="childText_6"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5" refType="primFontSz" refFor="des" refForName="parentText_3" op="lte"/>
              <dgm:constr type="primFontSz" for="des" forName="childText_6"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childText_5" refType="primFontSz" refFor="des" refForName="parentText_4" op="lte"/>
              <dgm:constr type="primFontSz" for="des" forName="childText_6" refType="primFontSz" refFor="des" refForName="parentText_4" op="lte"/>
              <dgm:constr type="primFontSz" for="des" forName="childText_1" refType="primFontSz" refFor="des" refForName="parentText_5" op="lte"/>
              <dgm:constr type="primFontSz" for="des" forName="childText_2" refType="primFontSz" refFor="des" refForName="parentText_5" op="lte"/>
              <dgm:constr type="primFontSz" for="des" forName="childText_3" refType="primFontSz" refFor="des" refForName="parentText_5" op="lte"/>
              <dgm:constr type="primFontSz" for="des" forName="childText_4" refType="primFontSz" refFor="des" refForName="parentText_5" op="lte"/>
              <dgm:constr type="primFontSz" for="des" forName="childText_5" refType="primFontSz" refFor="des" refForName="parentText_5" op="lte"/>
              <dgm:constr type="primFontSz" for="des" forName="childText_6" refType="primFontSz" refFor="des" refForName="parentText_5" op="lte"/>
              <dgm:constr type="primFontSz" for="des" forName="childText_1" refType="primFontSz" refFor="des" refForName="parentText_6" op="lte"/>
              <dgm:constr type="primFontSz" for="des" forName="childText_2" refType="primFontSz" refFor="des" refForName="parentText_6" op="lte"/>
              <dgm:constr type="primFontSz" for="des" forName="childText_3" refType="primFontSz" refFor="des" refForName="parentText_6" op="lte"/>
              <dgm:constr type="primFontSz" for="des" forName="childText_4" refType="primFontSz" refFor="des" refForName="parentText_6" op="lte"/>
              <dgm:constr type="primFontSz" for="des" forName="childText_5" refType="primFontSz" refFor="des" refForName="parentText_6" op="lte"/>
              <dgm:constr type="primFontSz" for="des" forName="childText_6" refType="primFontSz" refFor="des" refForName="parentText_6"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parentText_5" refType="primFontSz" refFor="des" refForName="parentText_1" op="equ"/>
              <dgm:constr type="primFontSz" for="des" forName="parentText_6"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primFontSz" for="des" forName="childText_5" refType="primFontSz" refFor="des" refForName="childText_1" op="equ"/>
              <dgm:constr type="primFontSz" for="des" forName="childText_6" refType="primFontSz" refFor="des" refForName="childText_1" op="equ"/>
              <dgm:constr type="l" for="ch" forName="accentShape_1" refType="w" fact="0"/>
              <dgm:constr type="t" for="ch" forName="accentShape_1" refType="h" fact="0"/>
              <dgm:constr type="w" for="ch" forName="accentShape_1" refType="w" fact="0.1473"/>
              <dgm:constr type="h" for="ch" forName="accentShape_1" refType="h"/>
              <dgm:constr type="l" for="ch" forName="accentShape_2" refType="w" fact="0.1608"/>
              <dgm:constr type="t" for="ch" forName="accentShape_2" refType="h" fact="0.1"/>
              <dgm:constr type="w" for="ch" forName="accentShape_2" refType="w" fact="0.1473"/>
              <dgm:constr type="h" for="ch" forName="accentShape_2" refType="h" fact="0.9"/>
              <dgm:constr type="l" for="ch" forName="accentShape_3" refType="w" fact="0.3216"/>
              <dgm:constr type="t" for="ch" forName="accentShape_3" refType="h" fact="0.2"/>
              <dgm:constr type="w" for="ch" forName="accentShape_3" refType="w" fact="0.1473"/>
              <dgm:constr type="h" for="ch" forName="accentShape_3" refType="h" fact="0.8"/>
              <dgm:constr type="l" for="ch" forName="accentShape_4" refType="w" fact="0.4824"/>
              <dgm:constr type="t" for="ch" forName="accentShape_4" refType="h" fact="0.3"/>
              <dgm:constr type="w" for="ch" forName="accentShape_4" refType="w" fact="0.1473"/>
              <dgm:constr type="h" for="ch" forName="accentShape_4" refType="h" fact="0.7"/>
              <dgm:constr type="l" for="ch" forName="accentShape_5" refType="w" fact="0.6432"/>
              <dgm:constr type="t" for="ch" forName="accentShape_5" refType="h" fact="0.4"/>
              <dgm:constr type="w" for="ch" forName="accentShape_5" refType="w" fact="0.1473"/>
              <dgm:constr type="h" for="ch" forName="accentShape_5" refType="h" fact="0.6"/>
              <dgm:constr type="l" for="ch" forName="accentShape_6" refType="w" fact="0.8056"/>
              <dgm:constr type="t" for="ch" forName="accentShape_6" refType="h" fact="0.5"/>
              <dgm:constr type="w" for="ch" forName="accentShape_6" refType="w" fact="0.1473"/>
              <dgm:constr type="h" for="ch" forName="accentShape_6" refType="h" fact="0.5"/>
              <dgm:constr type="l" for="ch" forName="childText_1" refType="w" fact="0"/>
              <dgm:constr type="t" for="ch" forName="childText_1" refType="h" fact="0"/>
              <dgm:constr type="w" for="ch" forName="childText_1" refType="w" refFor="ch" refForName="accentShape_1" fact="0.7"/>
              <dgm:constr type="h" for="ch" forName="childText_1" refType="h" refFor="ch" refForName="accentShape_1"/>
              <dgm:constr type="l" for="ch" forName="childText_2" refType="w" fact="0.1608"/>
              <dgm:constr type="t" for="ch" forName="childText_2" refType="h" fact="0.1"/>
              <dgm:constr type="w" for="ch" forName="childText_2" refType="w" refFor="ch" refForName="accentShape_2" fact="0.7"/>
              <dgm:constr type="h" for="ch" forName="childText_2" refType="h" refFor="ch" refForName="accentShape_2"/>
              <dgm:constr type="l" for="ch" forName="childText_3" refType="w" fact="0.3216"/>
              <dgm:constr type="t" for="ch" forName="childText_3" refType="h" fact="0.2"/>
              <dgm:constr type="w" for="ch" forName="childText_3" refType="w" refFor="ch" refForName="accentShape_3" fact="0.7"/>
              <dgm:constr type="h" for="ch" forName="childText_3" refType="h" refFor="ch" refForName="accentShape_3"/>
              <dgm:constr type="l" for="ch" forName="childText_4" refType="w" fact="0.4824"/>
              <dgm:constr type="t" for="ch" forName="childText_4" refType="h" fact="0.3"/>
              <dgm:constr type="w" for="ch" forName="childText_4" refType="w" refFor="ch" refForName="accentShape_4" fact="0.7"/>
              <dgm:constr type="h" for="ch" forName="childText_4" refType="h" refFor="ch" refForName="accentShape_4"/>
              <dgm:constr type="l" for="ch" forName="childText_5" refType="w" fact="0.6432"/>
              <dgm:constr type="t" for="ch" forName="childText_5" refType="h" fact="0.4"/>
              <dgm:constr type="w" for="ch" forName="childText_5" refType="w" refFor="ch" refForName="accentShape_5" fact="0.7"/>
              <dgm:constr type="h" for="ch" forName="childText_5" refType="h" refFor="ch" refForName="accentShape_5"/>
              <dgm:constr type="l" for="ch" forName="childText_6" refType="w" fact="0.8056"/>
              <dgm:constr type="t" for="ch" forName="childText_6" refType="h" fact="0.5"/>
              <dgm:constr type="w" for="ch" forName="childText_6" refType="w" refFor="ch" refForName="accentShape_6" fact="0.7"/>
              <dgm:constr type="h" for="ch" forName="childText_6" refType="h" refFor="ch" refForName="accentShape_6"/>
              <dgm:constr type="l" for="ch" forName="parentText_1" refType="w" fact="0.1045"/>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2" refType="w" fact="0.2653"/>
              <dgm:constr type="t" for="ch" forName="parentText_2" refType="h" fact="0.1"/>
              <dgm:constr type="w" for="ch" forName="parentText_2" refType="w" refFor="ch" refForName="accentShape_2" fact="0.26"/>
              <dgm:constr type="h" for="ch" forName="parentText_2" refType="h" refFor="ch" refForName="accentShape_2" fact="0.9"/>
              <dgm:constr type="l" for="ch" forName="parentText_3" refType="w" fact="0.4261"/>
              <dgm:constr type="t" for="ch" forName="parentText_3" refType="h" fact="0.2"/>
              <dgm:constr type="w" for="ch" forName="parentText_3" refType="w" refFor="ch" refForName="accentShape_3" fact="0.26"/>
              <dgm:constr type="h" for="ch" forName="parentText_3" refType="h" refFor="ch" refForName="accentShape_3" fact="0.9"/>
              <dgm:constr type="l" for="ch" forName="parentText_4" refType="w" fact="0.5869"/>
              <dgm:constr type="t" for="ch" forName="parentText_4" refType="h" fact="0.3"/>
              <dgm:constr type="w" for="ch" forName="parentText_4" refType="w" refFor="ch" refForName="accentShape_4" fact="0.26"/>
              <dgm:constr type="h" for="ch" forName="parentText_4" refType="h" refFor="ch" refForName="accentShape_4" fact="0.9"/>
              <dgm:constr type="l" for="ch" forName="parentText_5" refType="w" fact="0.7477"/>
              <dgm:constr type="t" for="ch" forName="parentText_5" refType="h" fact="0.4"/>
              <dgm:constr type="w" for="ch" forName="parentText_5" refType="w" refFor="ch" refForName="accentShape_5" fact="0.26"/>
              <dgm:constr type="h" for="ch" forName="parentText_5" refType="h" refFor="ch" refForName="accentShape_5" fact="0.9"/>
              <dgm:constr type="l" for="ch" forName="parentText_6" refType="w" fact="0.9101"/>
              <dgm:constr type="t" for="ch" forName="parentText_6" refType="h" fact="0.5"/>
              <dgm:constr type="w" for="ch" forName="parentText_6" refType="w" refFor="ch" refForName="accentShape_6" fact="0.26"/>
              <dgm:constr type="h" for="ch" forName="parentText_6" refType="h" refFor="ch" refForName="accentShape_6" fact="0.9"/>
            </dgm:constrLst>
          </dgm:if>
          <dgm:else name="Name25">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5" refType="primFontSz" refFor="des" refForName="parentText_1" op="lte"/>
              <dgm:constr type="primFontSz" for="des" forName="childText_6"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5" refType="primFontSz" refFor="des" refForName="parentText_2" op="lte"/>
              <dgm:constr type="primFontSz" for="des" forName="childText_6"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5" refType="primFontSz" refFor="des" refForName="parentText_3" op="lte"/>
              <dgm:constr type="primFontSz" for="des" forName="childText_6"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childText_5" refType="primFontSz" refFor="des" refForName="parentText_4" op="lte"/>
              <dgm:constr type="primFontSz" for="des" forName="childText_6" refType="primFontSz" refFor="des" refForName="parentText_4" op="lte"/>
              <dgm:constr type="primFontSz" for="des" forName="childText_1" refType="primFontSz" refFor="des" refForName="parentText_5" op="lte"/>
              <dgm:constr type="primFontSz" for="des" forName="childText_2" refType="primFontSz" refFor="des" refForName="parentText_5" op="lte"/>
              <dgm:constr type="primFontSz" for="des" forName="childText_3" refType="primFontSz" refFor="des" refForName="parentText_5" op="lte"/>
              <dgm:constr type="primFontSz" for="des" forName="childText_4" refType="primFontSz" refFor="des" refForName="parentText_5" op="lte"/>
              <dgm:constr type="primFontSz" for="des" forName="childText_5" refType="primFontSz" refFor="des" refForName="parentText_5" op="lte"/>
              <dgm:constr type="primFontSz" for="des" forName="childText_6" refType="primFontSz" refFor="des" refForName="parentText_5" op="lte"/>
              <dgm:constr type="primFontSz" for="des" forName="childText_1" refType="primFontSz" refFor="des" refForName="parentText_6" op="lte"/>
              <dgm:constr type="primFontSz" for="des" forName="childText_2" refType="primFontSz" refFor="des" refForName="parentText_6" op="lte"/>
              <dgm:constr type="primFontSz" for="des" forName="childText_3" refType="primFontSz" refFor="des" refForName="parentText_6" op="lte"/>
              <dgm:constr type="primFontSz" for="des" forName="childText_4" refType="primFontSz" refFor="des" refForName="parentText_6" op="lte"/>
              <dgm:constr type="primFontSz" for="des" forName="childText_5" refType="primFontSz" refFor="des" refForName="parentText_6" op="lte"/>
              <dgm:constr type="primFontSz" for="des" forName="childText_6" refType="primFontSz" refFor="des" refForName="parentText_6"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parentText_5" refType="primFontSz" refFor="des" refForName="parentText_1" op="equ"/>
              <dgm:constr type="primFontSz" for="des" forName="parentText_6"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primFontSz" for="des" forName="childText_5" refType="primFontSz" refFor="des" refForName="childText_1" op="equ"/>
              <dgm:constr type="primFontSz" for="des" forName="childText_6" refType="primFontSz" refFor="des" refForName="childText_1" op="equ"/>
              <dgm:constr type="l" for="ch" forName="accentShape_6" refType="w" fact="0"/>
              <dgm:constr type="t" for="ch" forName="accentShape_1" refType="h" fact="0"/>
              <dgm:constr type="w" for="ch" forName="accentShape_1" refType="w" fact="0.1473"/>
              <dgm:constr type="h" for="ch" forName="accentShape_1" refType="h"/>
              <dgm:constr type="l" for="ch" forName="accentShape_5" refType="w" fact="0.1608"/>
              <dgm:constr type="t" for="ch" forName="accentShape_2" refType="h" fact="0.1"/>
              <dgm:constr type="w" for="ch" forName="accentShape_2" refType="w" fact="0.1473"/>
              <dgm:constr type="h" for="ch" forName="accentShape_2" refType="h" fact="0.9"/>
              <dgm:constr type="l" for="ch" forName="accentShape_4" refType="w" fact="0.3216"/>
              <dgm:constr type="t" for="ch" forName="accentShape_3" refType="h" fact="0.2"/>
              <dgm:constr type="w" for="ch" forName="accentShape_3" refType="w" fact="0.1473"/>
              <dgm:constr type="h" for="ch" forName="accentShape_3" refType="h" fact="0.8"/>
              <dgm:constr type="l" for="ch" forName="accentShape_3" refType="w" fact="0.4824"/>
              <dgm:constr type="t" for="ch" forName="accentShape_4" refType="h" fact="0.3"/>
              <dgm:constr type="w" for="ch" forName="accentShape_4" refType="w" fact="0.1473"/>
              <dgm:constr type="h" for="ch" forName="accentShape_4" refType="h" fact="0.7"/>
              <dgm:constr type="l" for="ch" forName="accentShape_2" refType="w" fact="0.6432"/>
              <dgm:constr type="t" for="ch" forName="accentShape_5" refType="h" fact="0.4"/>
              <dgm:constr type="w" for="ch" forName="accentShape_5" refType="w" fact="0.1473"/>
              <dgm:constr type="h" for="ch" forName="accentShape_5" refType="h" fact="0.6"/>
              <dgm:constr type="l" for="ch" forName="accentShape_1" refType="w" fact="0.8056"/>
              <dgm:constr type="t" for="ch" forName="accentShape_6" refType="h" fact="0.5"/>
              <dgm:constr type="w" for="ch" forName="accentShape_6" refType="w" fact="0.1473"/>
              <dgm:constr type="h" for="ch" forName="accentShape_6" refType="h" fact="0.5"/>
              <dgm:constr type="l" for="ch" forName="childText_6" refType="w" fact="0"/>
              <dgm:constr type="t" for="ch" forName="childText_1" refType="h" fact="0"/>
              <dgm:constr type="w" for="ch" forName="childText_1" refType="w" refFor="ch" refForName="accentShape_1" fact="0.7"/>
              <dgm:constr type="h" for="ch" forName="childText_1" refType="h" refFor="ch" refForName="accentShape_1"/>
              <dgm:constr type="l" for="ch" forName="childText_5" refType="w" fact="0.1608"/>
              <dgm:constr type="t" for="ch" forName="childText_2" refType="h" fact="0.1"/>
              <dgm:constr type="w" for="ch" forName="childText_2" refType="w" refFor="ch" refForName="accentShape_2" fact="0.7"/>
              <dgm:constr type="h" for="ch" forName="childText_2" refType="h" refFor="ch" refForName="accentShape_2"/>
              <dgm:constr type="l" for="ch" forName="childText_4" refType="w" fact="0.3216"/>
              <dgm:constr type="t" for="ch" forName="childText_3" refType="h" fact="0.2"/>
              <dgm:constr type="w" for="ch" forName="childText_3" refType="w" refFor="ch" refForName="accentShape_3" fact="0.7"/>
              <dgm:constr type="h" for="ch" forName="childText_3" refType="h" refFor="ch" refForName="accentShape_3"/>
              <dgm:constr type="l" for="ch" forName="childText_3" refType="w" fact="0.4824"/>
              <dgm:constr type="t" for="ch" forName="childText_4" refType="h" fact="0.3"/>
              <dgm:constr type="w" for="ch" forName="childText_4" refType="w" refFor="ch" refForName="accentShape_4" fact="0.7"/>
              <dgm:constr type="h" for="ch" forName="childText_4" refType="h" refFor="ch" refForName="accentShape_4"/>
              <dgm:constr type="l" for="ch" forName="childText_2" refType="w" fact="0.6432"/>
              <dgm:constr type="t" for="ch" forName="childText_5" refType="h" fact="0.4"/>
              <dgm:constr type="w" for="ch" forName="childText_5" refType="w" refFor="ch" refForName="accentShape_5" fact="0.7"/>
              <dgm:constr type="h" for="ch" forName="childText_5" refType="h" refFor="ch" refForName="accentShape_5"/>
              <dgm:constr type="l" for="ch" forName="childText_1" refType="w" fact="0.8056"/>
              <dgm:constr type="t" for="ch" forName="childText_6" refType="h" fact="0.5"/>
              <dgm:constr type="w" for="ch" forName="childText_6" refType="w" refFor="ch" refForName="accentShape_6" fact="0.7"/>
              <dgm:constr type="h" for="ch" forName="childText_6" refType="h" refFor="ch" refForName="accentShape_6"/>
              <dgm:constr type="l" for="ch" forName="parentText_6" refType="w" fact="0.1045"/>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5" refType="w" fact="0.2653"/>
              <dgm:constr type="t" for="ch" forName="parentText_2" refType="h" fact="0.1"/>
              <dgm:constr type="w" for="ch" forName="parentText_2" refType="w" refFor="ch" refForName="accentShape_2" fact="0.26"/>
              <dgm:constr type="h" for="ch" forName="parentText_2" refType="h" refFor="ch" refForName="accentShape_2" fact="0.9"/>
              <dgm:constr type="l" for="ch" forName="parentText_4" refType="w" fact="0.4261"/>
              <dgm:constr type="t" for="ch" forName="parentText_3" refType="h" fact="0.2"/>
              <dgm:constr type="w" for="ch" forName="parentText_3" refType="w" refFor="ch" refForName="accentShape_3" fact="0.26"/>
              <dgm:constr type="h" for="ch" forName="parentText_3" refType="h" refFor="ch" refForName="accentShape_3" fact="0.9"/>
              <dgm:constr type="l" for="ch" forName="parentText_3" refType="w" fact="0.5869"/>
              <dgm:constr type="t" for="ch" forName="parentText_4" refType="h" fact="0.3"/>
              <dgm:constr type="w" for="ch" forName="parentText_4" refType="w" refFor="ch" refForName="accentShape_4" fact="0.26"/>
              <dgm:constr type="h" for="ch" forName="parentText_4" refType="h" refFor="ch" refForName="accentShape_4" fact="0.9"/>
              <dgm:constr type="l" for="ch" forName="parentText_2" refType="w" fact="0.7477"/>
              <dgm:constr type="t" for="ch" forName="parentText_5" refType="h" fact="0.4"/>
              <dgm:constr type="w" for="ch" forName="parentText_5" refType="w" refFor="ch" refForName="accentShape_5" fact="0.26"/>
              <dgm:constr type="h" for="ch" forName="parentText_5" refType="h" refFor="ch" refForName="accentShape_5" fact="0.9"/>
              <dgm:constr type="l" for="ch" forName="parentText_1" refType="w" fact="0.9101"/>
              <dgm:constr type="t" for="ch" forName="parentText_6" refType="h" fact="0.5"/>
              <dgm:constr type="w" for="ch" forName="parentText_6" refType="w" refFor="ch" refForName="accentShape_6" fact="0.26"/>
              <dgm:constr type="h" for="ch" forName="parentText_6" refType="h" refFor="ch" refForName="accentShape_6" fact="0.9"/>
            </dgm:constrLst>
          </dgm:else>
        </dgm:choose>
      </dgm:if>
      <dgm:else name="Name26">
        <dgm:alg type="composite">
          <dgm:param type="ar" val="2.7874"/>
        </dgm:alg>
        <dgm:shape xmlns:r="http://schemas.openxmlformats.org/officeDocument/2006/relationships" r:blip="">
          <dgm:adjLst/>
        </dgm:shape>
        <dgm:choose name="Name27">
          <dgm:if name="Name28" func="var" arg="dir" op="equ" val="norm">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5" refType="primFontSz" refFor="des" refForName="parentText_1" op="lte"/>
              <dgm:constr type="primFontSz" for="des" forName="childText_6" refType="primFontSz" refFor="des" refForName="parentText_1" op="lte"/>
              <dgm:constr type="primFontSz" for="des" forName="childText_7"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5" refType="primFontSz" refFor="des" refForName="parentText_2" op="lte"/>
              <dgm:constr type="primFontSz" for="des" forName="childText_6" refType="primFontSz" refFor="des" refForName="parentText_2" op="lte"/>
              <dgm:constr type="primFontSz" for="des" forName="childText_7"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5" refType="primFontSz" refFor="des" refForName="parentText_3" op="lte"/>
              <dgm:constr type="primFontSz" for="des" forName="childText_6" refType="primFontSz" refFor="des" refForName="parentText_3" op="lte"/>
              <dgm:constr type="primFontSz" for="des" forName="childText_7"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childText_5" refType="primFontSz" refFor="des" refForName="parentText_4" op="lte"/>
              <dgm:constr type="primFontSz" for="des" forName="childText_6" refType="primFontSz" refFor="des" refForName="parentText_4" op="lte"/>
              <dgm:constr type="primFontSz" for="des" forName="childText_7" refType="primFontSz" refFor="des" refForName="parentText_4" op="lte"/>
              <dgm:constr type="primFontSz" for="des" forName="childText_1" refType="primFontSz" refFor="des" refForName="parentText_5" op="lte"/>
              <dgm:constr type="primFontSz" for="des" forName="childText_2" refType="primFontSz" refFor="des" refForName="parentText_5" op="lte"/>
              <dgm:constr type="primFontSz" for="des" forName="childText_3" refType="primFontSz" refFor="des" refForName="parentText_5" op="lte"/>
              <dgm:constr type="primFontSz" for="des" forName="childText_4" refType="primFontSz" refFor="des" refForName="parentText_5" op="lte"/>
              <dgm:constr type="primFontSz" for="des" forName="childText_5" refType="primFontSz" refFor="des" refForName="parentText_5" op="lte"/>
              <dgm:constr type="primFontSz" for="des" forName="childText_6" refType="primFontSz" refFor="des" refForName="parentText_5" op="lte"/>
              <dgm:constr type="primFontSz" for="des" forName="childText_7" refType="primFontSz" refFor="des" refForName="parentText_5" op="lte"/>
              <dgm:constr type="primFontSz" for="des" forName="childText_1" refType="primFontSz" refFor="des" refForName="parentText_6" op="lte"/>
              <dgm:constr type="primFontSz" for="des" forName="childText_2" refType="primFontSz" refFor="des" refForName="parentText_6" op="lte"/>
              <dgm:constr type="primFontSz" for="des" forName="childText_3" refType="primFontSz" refFor="des" refForName="parentText_6" op="lte"/>
              <dgm:constr type="primFontSz" for="des" forName="childText_4" refType="primFontSz" refFor="des" refForName="parentText_6" op="lte"/>
              <dgm:constr type="primFontSz" for="des" forName="childText_5" refType="primFontSz" refFor="des" refForName="parentText_6" op="lte"/>
              <dgm:constr type="primFontSz" for="des" forName="childText_6" refType="primFontSz" refFor="des" refForName="parentText_6" op="lte"/>
              <dgm:constr type="primFontSz" for="des" forName="childText_7" refType="primFontSz" refFor="des" refForName="parentText_6" op="lte"/>
              <dgm:constr type="primFontSz" for="des" forName="childText_1" refType="primFontSz" refFor="des" refForName="parentText_7" op="lte"/>
              <dgm:constr type="primFontSz" for="des" forName="childText_2" refType="primFontSz" refFor="des" refForName="parentText_7" op="lte"/>
              <dgm:constr type="primFontSz" for="des" forName="childText_3" refType="primFontSz" refFor="des" refForName="parentText_7" op="lte"/>
              <dgm:constr type="primFontSz" for="des" forName="childText_4" refType="primFontSz" refFor="des" refForName="parentText_7" op="lte"/>
              <dgm:constr type="primFontSz" for="des" forName="childText_5" refType="primFontSz" refFor="des" refForName="parentText_7" op="lte"/>
              <dgm:constr type="primFontSz" for="des" forName="childText_6" refType="primFontSz" refFor="des" refForName="parentText_7" op="lte"/>
              <dgm:constr type="primFontSz" for="des" forName="childText_7" refType="primFontSz" refFor="des" refForName="parentText_7"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parentText_5" refType="primFontSz" refFor="des" refForName="parentText_1" op="equ"/>
              <dgm:constr type="primFontSz" for="des" forName="parentText_6" refType="primFontSz" refFor="des" refForName="parentText_1" op="equ"/>
              <dgm:constr type="primFontSz" for="des" forName="parentText_7"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primFontSz" for="des" forName="childText_5" refType="primFontSz" refFor="des" refForName="childText_1" op="equ"/>
              <dgm:constr type="primFontSz" for="des" forName="childText_6" refType="primFontSz" refFor="des" refForName="childText_1" op="equ"/>
              <dgm:constr type="primFontSz" for="des" forName="childText_7" refType="primFontSz" refFor="des" refForName="childText_1" op="equ"/>
              <dgm:constr type="l" for="ch" forName="accentShape_1" refType="w" fact="0"/>
              <dgm:constr type="t" for="ch" forName="accentShape_1" refType="h" fact="0"/>
              <dgm:constr type="w" for="ch" forName="accentShape_1" refType="w" fact="0.1269"/>
              <dgm:constr type="h" for="ch" forName="accentShape_1" refType="h"/>
              <dgm:constr type="l" for="ch" forName="accentShape_2" refType="w" fact="0.1385"/>
              <dgm:constr type="t" for="ch" forName="accentShape_2" refType="h" fact="0.0833"/>
              <dgm:constr type="w" for="ch" forName="accentShape_2" refType="w" fact="0.1269"/>
              <dgm:constr type="h" for="ch" forName="accentShape_2" refType="h" fact="0.9165"/>
              <dgm:constr type="l" for="ch" forName="accentShape_3" refType="w" fact="0.277"/>
              <dgm:constr type="t" for="ch" forName="accentShape_3" refType="h" fact="0.1666"/>
              <dgm:constr type="w" for="ch" forName="accentShape_3" refType="w" fact="0.1269"/>
              <dgm:constr type="h" for="ch" forName="accentShape_3" refType="h" fact="0.8332"/>
              <dgm:constr type="l" for="ch" forName="accentShape_4" refType="w" fact="0.4155"/>
              <dgm:constr type="t" for="ch" forName="accentShape_4" refType="h" fact="0.2499"/>
              <dgm:constr type="w" for="ch" forName="accentShape_4" refType="w" fact="0.1269"/>
              <dgm:constr type="h" for="ch" forName="accentShape_4" refType="h" fact="0.7499"/>
              <dgm:constr type="l" for="ch" forName="accentShape_5" refType="w" fact="0.5539"/>
              <dgm:constr type="t" for="ch" forName="accentShape_5" refType="h" fact="0.3332"/>
              <dgm:constr type="w" for="ch" forName="accentShape_5" refType="w" fact="0.1269"/>
              <dgm:constr type="h" for="ch" forName="accentShape_5" refType="h" fact="0.6666"/>
              <dgm:constr type="l" for="ch" forName="accentShape_6" refType="w" fact="0.6938"/>
              <dgm:constr type="t" for="ch" forName="accentShape_6" refType="h" fact="0.4165"/>
              <dgm:constr type="w" for="ch" forName="accentShape_6" refType="w" fact="0.1269"/>
              <dgm:constr type="h" for="ch" forName="accentShape_6" refType="h" fact="0.5833"/>
              <dgm:constr type="l" for="ch" forName="accentShape_7" refType="w" fact="0.8326"/>
              <dgm:constr type="t" for="ch" forName="accentShape_7" refType="h" fact="0.5"/>
              <dgm:constr type="w" for="ch" forName="accentShape_7" refType="w" fact="0.1269"/>
              <dgm:constr type="h" for="ch" forName="accentShape_7" refType="h" fact="0.5"/>
              <dgm:constr type="l" for="ch" forName="parentText_1" refType="w" fact="0.0888"/>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2" refType="w" fact="0.2273"/>
              <dgm:constr type="t" for="ch" forName="parentText_2" refType="h" fact="0.0833"/>
              <dgm:constr type="w" for="ch" forName="parentText_2" refType="w" refFor="ch" refForName="accentShape_2" fact="0.26"/>
              <dgm:constr type="h" for="ch" forName="parentText_2" refType="h" refFor="ch" refForName="accentShape_2" fact="0.9"/>
              <dgm:constr type="l" for="ch" forName="parentText_3" refType="w" fact="0.36583"/>
              <dgm:constr type="t" for="ch" forName="parentText_3" refType="h" fact="0.1666"/>
              <dgm:constr type="w" for="ch" forName="parentText_3" refType="w" refFor="ch" refForName="accentShape_3" fact="0.26"/>
              <dgm:constr type="h" for="ch" forName="parentText_3" refType="h" refFor="ch" refForName="accentShape_3" fact="0.9"/>
              <dgm:constr type="l" for="ch" forName="parentText_4" refType="w" fact="0.5043"/>
              <dgm:constr type="t" for="ch" forName="parentText_4" refType="h" fact="0.2499"/>
              <dgm:constr type="w" for="ch" forName="parentText_4" refType="w" refFor="ch" refForName="accentShape_4" fact="0.26"/>
              <dgm:constr type="h" for="ch" forName="parentText_4" refType="h" refFor="ch" refForName="accentShape_4" fact="0.9"/>
              <dgm:constr type="l" for="ch" forName="parentText_5" refType="w" fact="0.6427"/>
              <dgm:constr type="t" for="ch" forName="parentText_5" refType="h" fact="0.3332"/>
              <dgm:constr type="w" for="ch" forName="parentText_5" refType="w" refFor="ch" refForName="accentShape_5" fact="0.26"/>
              <dgm:constr type="h" for="ch" forName="parentText_5" refType="h" refFor="ch" refForName="accentShape_5" fact="0.9"/>
              <dgm:constr type="l" for="ch" forName="parentText_6" refType="w" fact="0.78263"/>
              <dgm:constr type="t" for="ch" forName="parentText_6" refType="h" fact="0.4165"/>
              <dgm:constr type="w" for="ch" forName="parentText_6" refType="w" refFor="ch" refForName="accentShape_6" fact="0.26"/>
              <dgm:constr type="h" for="ch" forName="parentText_6" refType="h" refFor="ch" refForName="accentShape_6" fact="0.9"/>
              <dgm:constr type="l" for="ch" forName="parentText_7" refType="w" fact="0.92143"/>
              <dgm:constr type="t" for="ch" forName="parentText_7" refType="h" fact="0.5"/>
              <dgm:constr type="w" for="ch" forName="parentText_7" refType="w" refFor="ch" refForName="accentShape_7" fact="0.26"/>
              <dgm:constr type="h" for="ch" forName="parentText_7" refType="h" refFor="ch" refForName="accentShape_7" fact="0.9"/>
              <dgm:constr type="l" for="ch" forName="childText_1" refType="w" fact="0"/>
              <dgm:constr type="t" for="ch" forName="childText_1" refType="h" fact="0"/>
              <dgm:constr type="w" for="ch" forName="childText_1" refType="w" refFor="ch" refForName="accentShape_1" fact="0.7"/>
              <dgm:constr type="h" for="ch" forName="childText_1" refType="h" refFor="ch" refForName="accentShape_1"/>
              <dgm:constr type="l" for="ch" forName="childText_2" refType="w" fact="0.1385"/>
              <dgm:constr type="t" for="ch" forName="childText_2" refType="h" fact="0.0833"/>
              <dgm:constr type="w" for="ch" forName="childText_2" refType="w" refFor="ch" refForName="accentShape_2" fact="0.7"/>
              <dgm:constr type="h" for="ch" forName="childText_2" refType="h" refFor="ch" refForName="accentShape_2"/>
              <dgm:constr type="l" for="ch" forName="childText_3" refType="w" fact="0.277"/>
              <dgm:constr type="t" for="ch" forName="childText_3" refType="h" fact="0.1666"/>
              <dgm:constr type="w" for="ch" forName="childText_3" refType="w" refFor="ch" refForName="accentShape_3" fact="0.7"/>
              <dgm:constr type="h" for="ch" forName="childText_3" refType="h" refFor="ch" refForName="accentShape_3"/>
              <dgm:constr type="l" for="ch" forName="childText_4" refType="w" fact="0.4155"/>
              <dgm:constr type="t" for="ch" forName="childText_4" refType="h" fact="0.2499"/>
              <dgm:constr type="w" for="ch" forName="childText_4" refType="w" refFor="ch" refForName="accentShape_4" fact="0.7"/>
              <dgm:constr type="h" for="ch" forName="childText_4" refType="h" refFor="ch" refForName="accentShape_4"/>
              <dgm:constr type="l" for="ch" forName="childText_5" refType="w" fact="0.5539"/>
              <dgm:constr type="t" for="ch" forName="childText_5" refType="h" fact="0.3332"/>
              <dgm:constr type="w" for="ch" forName="childText_5" refType="w" refFor="ch" refForName="accentShape_5" fact="0.7"/>
              <dgm:constr type="h" for="ch" forName="childText_5" refType="h" refFor="ch" refForName="accentShape_5"/>
              <dgm:constr type="l" for="ch" forName="childText_6" refType="w" fact="0.6938"/>
              <dgm:constr type="t" for="ch" forName="childText_6" refType="h" fact="0.4165"/>
              <dgm:constr type="w" for="ch" forName="childText_6" refType="w" refFor="ch" refForName="accentShape_6" fact="0.7"/>
              <dgm:constr type="h" for="ch" forName="childText_6" refType="h" refFor="ch" refForName="accentShape_6"/>
              <dgm:constr type="l" for="ch" forName="childText_7" refType="w" fact="0.8326"/>
              <dgm:constr type="t" for="ch" forName="childText_7" refType="h" fact="0.5"/>
              <dgm:constr type="w" for="ch" forName="childText_7" refType="w" refFor="ch" refForName="accentShape_7" fact="0.7"/>
              <dgm:constr type="h" for="ch" forName="childText_7" refType="h" refFor="ch" refForName="accentShape_7"/>
            </dgm:constrLst>
          </dgm:if>
          <dgm:else name="Name29">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5" refType="primFontSz" refFor="des" refForName="parentText_1" op="lte"/>
              <dgm:constr type="primFontSz" for="des" forName="childText_6" refType="primFontSz" refFor="des" refForName="parentText_1" op="lte"/>
              <dgm:constr type="primFontSz" for="des" forName="childText_7"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5" refType="primFontSz" refFor="des" refForName="parentText_2" op="lte"/>
              <dgm:constr type="primFontSz" for="des" forName="childText_6" refType="primFontSz" refFor="des" refForName="parentText_2" op="lte"/>
              <dgm:constr type="primFontSz" for="des" forName="childText_7"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5" refType="primFontSz" refFor="des" refForName="parentText_3" op="lte"/>
              <dgm:constr type="primFontSz" for="des" forName="childText_6" refType="primFontSz" refFor="des" refForName="parentText_3" op="lte"/>
              <dgm:constr type="primFontSz" for="des" forName="childText_7"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childText_5" refType="primFontSz" refFor="des" refForName="parentText_4" op="lte"/>
              <dgm:constr type="primFontSz" for="des" forName="childText_6" refType="primFontSz" refFor="des" refForName="parentText_4" op="lte"/>
              <dgm:constr type="primFontSz" for="des" forName="childText_7" refType="primFontSz" refFor="des" refForName="parentText_4" op="lte"/>
              <dgm:constr type="primFontSz" for="des" forName="childText_1" refType="primFontSz" refFor="des" refForName="parentText_5" op="lte"/>
              <dgm:constr type="primFontSz" for="des" forName="childText_2" refType="primFontSz" refFor="des" refForName="parentText_5" op="lte"/>
              <dgm:constr type="primFontSz" for="des" forName="childText_3" refType="primFontSz" refFor="des" refForName="parentText_5" op="lte"/>
              <dgm:constr type="primFontSz" for="des" forName="childText_4" refType="primFontSz" refFor="des" refForName="parentText_5" op="lte"/>
              <dgm:constr type="primFontSz" for="des" forName="childText_5" refType="primFontSz" refFor="des" refForName="parentText_5" op="lte"/>
              <dgm:constr type="primFontSz" for="des" forName="childText_6" refType="primFontSz" refFor="des" refForName="parentText_5" op="lte"/>
              <dgm:constr type="primFontSz" for="des" forName="childText_7" refType="primFontSz" refFor="des" refForName="parentText_5" op="lte"/>
              <dgm:constr type="primFontSz" for="des" forName="childText_1" refType="primFontSz" refFor="des" refForName="parentText_6" op="lte"/>
              <dgm:constr type="primFontSz" for="des" forName="childText_2" refType="primFontSz" refFor="des" refForName="parentText_6" op="lte"/>
              <dgm:constr type="primFontSz" for="des" forName="childText_3" refType="primFontSz" refFor="des" refForName="parentText_6" op="lte"/>
              <dgm:constr type="primFontSz" for="des" forName="childText_4" refType="primFontSz" refFor="des" refForName="parentText_6" op="lte"/>
              <dgm:constr type="primFontSz" for="des" forName="childText_5" refType="primFontSz" refFor="des" refForName="parentText_6" op="lte"/>
              <dgm:constr type="primFontSz" for="des" forName="childText_6" refType="primFontSz" refFor="des" refForName="parentText_6" op="lte"/>
              <dgm:constr type="primFontSz" for="des" forName="childText_7" refType="primFontSz" refFor="des" refForName="parentText_6" op="lte"/>
              <dgm:constr type="primFontSz" for="des" forName="childText_1" refType="primFontSz" refFor="des" refForName="parentText_7" op="lte"/>
              <dgm:constr type="primFontSz" for="des" forName="childText_2" refType="primFontSz" refFor="des" refForName="parentText_7" op="lte"/>
              <dgm:constr type="primFontSz" for="des" forName="childText_3" refType="primFontSz" refFor="des" refForName="parentText_7" op="lte"/>
              <dgm:constr type="primFontSz" for="des" forName="childText_4" refType="primFontSz" refFor="des" refForName="parentText_7" op="lte"/>
              <dgm:constr type="primFontSz" for="des" forName="childText_5" refType="primFontSz" refFor="des" refForName="parentText_7" op="lte"/>
              <dgm:constr type="primFontSz" for="des" forName="childText_6" refType="primFontSz" refFor="des" refForName="parentText_7" op="lte"/>
              <dgm:constr type="primFontSz" for="des" forName="childText_7" refType="primFontSz" refFor="des" refForName="parentText_7"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parentText_5" refType="primFontSz" refFor="des" refForName="parentText_1" op="equ"/>
              <dgm:constr type="primFontSz" for="des" forName="parentText_6" refType="primFontSz" refFor="des" refForName="parentText_1" op="equ"/>
              <dgm:constr type="primFontSz" for="des" forName="parentText_7"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primFontSz" for="des" forName="childText_5" refType="primFontSz" refFor="des" refForName="childText_1" op="equ"/>
              <dgm:constr type="primFontSz" for="des" forName="childText_6" refType="primFontSz" refFor="des" refForName="childText_1" op="equ"/>
              <dgm:constr type="primFontSz" for="des" forName="childText_7" refType="primFontSz" refFor="des" refForName="childText_1" op="equ"/>
              <dgm:constr type="l" for="ch" forName="accentShape_7" refType="w" fact="0"/>
              <dgm:constr type="t" for="ch" forName="accentShape_1" refType="h" fact="0"/>
              <dgm:constr type="w" for="ch" forName="accentShape_1" refType="w" fact="0.1269"/>
              <dgm:constr type="h" for="ch" forName="accentShape_1" refType="h"/>
              <dgm:constr type="l" for="ch" forName="accentShape_6" refType="w" fact="0.1385"/>
              <dgm:constr type="t" for="ch" forName="accentShape_2" refType="h" fact="0.0833"/>
              <dgm:constr type="w" for="ch" forName="accentShape_2" refType="w" fact="0.1269"/>
              <dgm:constr type="h" for="ch" forName="accentShape_2" refType="h" fact="0.9165"/>
              <dgm:constr type="l" for="ch" forName="accentShape_5" refType="w" fact="0.277"/>
              <dgm:constr type="t" for="ch" forName="accentShape_3" refType="h" fact="0.1666"/>
              <dgm:constr type="w" for="ch" forName="accentShape_3" refType="w" fact="0.1269"/>
              <dgm:constr type="h" for="ch" forName="accentShape_3" refType="h" fact="0.8332"/>
              <dgm:constr type="l" for="ch" forName="accentShape_4" refType="w" fact="0.4155"/>
              <dgm:constr type="t" for="ch" forName="accentShape_4" refType="h" fact="0.2499"/>
              <dgm:constr type="w" for="ch" forName="accentShape_4" refType="w" fact="0.1269"/>
              <dgm:constr type="h" for="ch" forName="accentShape_4" refType="h" fact="0.7499"/>
              <dgm:constr type="l" for="ch" forName="accentShape_3" refType="w" fact="0.5539"/>
              <dgm:constr type="t" for="ch" forName="accentShape_5" refType="h" fact="0.3332"/>
              <dgm:constr type="w" for="ch" forName="accentShape_5" refType="w" fact="0.1269"/>
              <dgm:constr type="h" for="ch" forName="accentShape_5" refType="h" fact="0.6666"/>
              <dgm:constr type="l" for="ch" forName="accentShape_2" refType="w" fact="0.6938"/>
              <dgm:constr type="t" for="ch" forName="accentShape_6" refType="h" fact="0.4165"/>
              <dgm:constr type="w" for="ch" forName="accentShape_6" refType="w" fact="0.1269"/>
              <dgm:constr type="h" for="ch" forName="accentShape_6" refType="h" fact="0.5833"/>
              <dgm:constr type="l" for="ch" forName="accentShape_1" refType="w" fact="0.8326"/>
              <dgm:constr type="t" for="ch" forName="accentShape_7" refType="h" fact="0.5"/>
              <dgm:constr type="w" for="ch" forName="accentShape_7" refType="w" fact="0.1269"/>
              <dgm:constr type="h" for="ch" forName="accentShape_7" refType="h" fact="0.5"/>
              <dgm:constr type="l" for="ch" forName="parentText_7" refType="w" fact="0.0888"/>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6" refType="w" fact="0.2273"/>
              <dgm:constr type="t" for="ch" forName="parentText_2" refType="h" fact="0.0833"/>
              <dgm:constr type="w" for="ch" forName="parentText_2" refType="w" refFor="ch" refForName="accentShape_2" fact="0.26"/>
              <dgm:constr type="h" for="ch" forName="parentText_2" refType="h" refFor="ch" refForName="accentShape_2" fact="0.9"/>
              <dgm:constr type="l" for="ch" forName="parentText_5" refType="w" fact="0.36583"/>
              <dgm:constr type="t" for="ch" forName="parentText_3" refType="h" fact="0.1666"/>
              <dgm:constr type="w" for="ch" forName="parentText_3" refType="w" refFor="ch" refForName="accentShape_3" fact="0.26"/>
              <dgm:constr type="h" for="ch" forName="parentText_3" refType="h" refFor="ch" refForName="accentShape_3" fact="0.9"/>
              <dgm:constr type="l" for="ch" forName="parentText_4" refType="w" fact="0.5043"/>
              <dgm:constr type="t" for="ch" forName="parentText_4" refType="h" fact="0.2499"/>
              <dgm:constr type="w" for="ch" forName="parentText_4" refType="w" refFor="ch" refForName="accentShape_4" fact="0.26"/>
              <dgm:constr type="h" for="ch" forName="parentText_4" refType="h" refFor="ch" refForName="accentShape_4" fact="0.9"/>
              <dgm:constr type="l" for="ch" forName="parentText_3" refType="w" fact="0.6427"/>
              <dgm:constr type="t" for="ch" forName="parentText_5" refType="h" fact="0.3332"/>
              <dgm:constr type="w" for="ch" forName="parentText_5" refType="w" refFor="ch" refForName="accentShape_5" fact="0.26"/>
              <dgm:constr type="h" for="ch" forName="parentText_5" refType="h" refFor="ch" refForName="accentShape_5" fact="0.9"/>
              <dgm:constr type="l" for="ch" forName="parentText_2" refType="w" fact="0.78263"/>
              <dgm:constr type="t" for="ch" forName="parentText_6" refType="h" fact="0.4165"/>
              <dgm:constr type="w" for="ch" forName="parentText_6" refType="w" refFor="ch" refForName="accentShape_6" fact="0.26"/>
              <dgm:constr type="h" for="ch" forName="parentText_6" refType="h" refFor="ch" refForName="accentShape_6" fact="0.9"/>
              <dgm:constr type="l" for="ch" forName="parentText_1" refType="w" fact="0.92143"/>
              <dgm:constr type="t" for="ch" forName="parentText_7" refType="h" fact="0.5"/>
              <dgm:constr type="w" for="ch" forName="parentText_7" refType="w" refFor="ch" refForName="accentShape_7" fact="0.26"/>
              <dgm:constr type="h" for="ch" forName="parentText_7" refType="h" refFor="ch" refForName="accentShape_7" fact="0.9"/>
              <dgm:constr type="l" for="ch" forName="childText_7" refType="w" fact="0"/>
              <dgm:constr type="t" for="ch" forName="childText_1" refType="h" fact="0"/>
              <dgm:constr type="w" for="ch" forName="childText_1" refType="w" refFor="ch" refForName="accentShape_1" fact="0.7"/>
              <dgm:constr type="h" for="ch" forName="childText_1" refType="h" refFor="ch" refForName="accentShape_1"/>
              <dgm:constr type="l" for="ch" forName="childText_6" refType="w" fact="0.1385"/>
              <dgm:constr type="t" for="ch" forName="childText_2" refType="h" fact="0.0833"/>
              <dgm:constr type="w" for="ch" forName="childText_2" refType="w" refFor="ch" refForName="accentShape_2" fact="0.7"/>
              <dgm:constr type="h" for="ch" forName="childText_2" refType="h" refFor="ch" refForName="accentShape_2"/>
              <dgm:constr type="l" for="ch" forName="childText_5" refType="w" fact="0.277"/>
              <dgm:constr type="t" for="ch" forName="childText_3" refType="h" fact="0.1666"/>
              <dgm:constr type="w" for="ch" forName="childText_3" refType="w" refFor="ch" refForName="accentShape_3" fact="0.7"/>
              <dgm:constr type="h" for="ch" forName="childText_3" refType="h" refFor="ch" refForName="accentShape_3"/>
              <dgm:constr type="l" for="ch" forName="childText_4" refType="w" fact="0.4155"/>
              <dgm:constr type="t" for="ch" forName="childText_4" refType="h" fact="0.2499"/>
              <dgm:constr type="w" for="ch" forName="childText_4" refType="w" refFor="ch" refForName="accentShape_4" fact="0.7"/>
              <dgm:constr type="h" for="ch" forName="childText_4" refType="h" refFor="ch" refForName="accentShape_4"/>
              <dgm:constr type="l" for="ch" forName="childText_3" refType="w" fact="0.5539"/>
              <dgm:constr type="t" for="ch" forName="childText_5" refType="h" fact="0.3332"/>
              <dgm:constr type="w" for="ch" forName="childText_5" refType="w" refFor="ch" refForName="accentShape_5" fact="0.7"/>
              <dgm:constr type="h" for="ch" forName="childText_5" refType="h" refFor="ch" refForName="accentShape_5"/>
              <dgm:constr type="l" for="ch" forName="childText_2" refType="w" fact="0.6938"/>
              <dgm:constr type="t" for="ch" forName="childText_6" refType="h" fact="0.4165"/>
              <dgm:constr type="w" for="ch" forName="childText_6" refType="w" refFor="ch" refForName="accentShape_6" fact="0.7"/>
              <dgm:constr type="h" for="ch" forName="childText_6" refType="h" refFor="ch" refForName="accentShape_6"/>
              <dgm:constr type="l" for="ch" forName="childText_1" refType="w" fact="0.8326"/>
              <dgm:constr type="t" for="ch" forName="childText_7" refType="h" fact="0.5"/>
              <dgm:constr type="w" for="ch" forName="childText_7" refType="w" refFor="ch" refForName="accentShape_7" fact="0.7"/>
              <dgm:constr type="h" for="ch" forName="childText_7" refType="h" refFor="ch" refForName="accentShape_7"/>
            </dgm:constrLst>
          </dgm:else>
        </dgm:choose>
      </dgm:else>
    </dgm:choose>
    <dgm:forEach name="wrapper" axis="self" ptType="parTrans">
      <dgm:forEach name="accentRepeat" axis="self">
        <dgm:layoutNode name="imageRepeatNode" styleLbl="node1">
          <dgm:alg type="sp"/>
          <dgm:shape xmlns:r="http://schemas.openxmlformats.org/officeDocument/2006/relationships" type="rect" r:blip="" zOrderOff="-10">
            <dgm:adjLst/>
          </dgm:shape>
          <dgm:presOf axis="self"/>
        </dgm:layoutNode>
      </dgm:forEach>
    </dgm:forEach>
    <dgm:forEach name="Name30" axis="ch" ptType="node" cnt="1">
      <dgm:layoutNode name="parentText_1" styleLbl="node1">
        <dgm:varLst>
          <dgm:chMax val="1"/>
          <dgm:chPref val="1"/>
          <dgm:bulletEnabled val="1"/>
        </dgm:varLst>
        <dgm:alg type="tx">
          <dgm:param type="parTxLTRAlign" val="r"/>
          <dgm:param type="shpTxLTRAlignCh" val="r"/>
          <dgm:param type="txAnchorVertCh" val="mid"/>
          <dgm:param type="autoTxRot" val="grav"/>
        </dgm:alg>
        <dgm:shape xmlns:r="http://schemas.openxmlformats.org/officeDocument/2006/relationships" rot="-90" type="rect" r:blip="" hideGeom="1">
          <dgm:adjLst/>
        </dgm:shape>
        <dgm:presOf axis="self" ptType="node"/>
        <dgm:constrLst>
          <dgm:constr type="lMarg" refType="primFontSz" fact="0.3"/>
          <dgm:constr type="rMarg" refType="primFontSz" fact="0.45"/>
          <dgm:constr type="tMarg" refType="primFontSz" fact="0"/>
          <dgm:constr type="bMarg" refType="primFontSz" fact="0.1"/>
        </dgm:constrLst>
        <dgm:ruleLst>
          <dgm:rule type="primFontSz" val="5" fact="NaN" max="NaN"/>
        </dgm:ruleLst>
      </dgm:layoutNode>
      <dgm:layoutNode name="childText_1" styleLbl="node1">
        <dgm:varLst>
          <dgm:chMax val="0"/>
          <dgm:chPref val="0"/>
          <dgm:bulletEnabled val="1"/>
        </dgm:varLst>
        <dgm:alg type="tx">
          <dgm:param type="txAnchorVert" val="t"/>
          <dgm:param type="parTxLTRAlign" val="l"/>
        </dgm:alg>
        <dgm:shape xmlns:r="http://schemas.openxmlformats.org/officeDocument/2006/relationships" type="rect" r:blip="" hideGeom="1">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Shape_1">
        <dgm:alg type="sp"/>
        <dgm:shape xmlns:r="http://schemas.openxmlformats.org/officeDocument/2006/relationships" r:blip="">
          <dgm:adjLst/>
        </dgm:shape>
        <dgm:presOf/>
        <dgm:constrLst/>
        <dgm:forEach name="Name31" ref="accentRepeat"/>
      </dgm:layoutNode>
    </dgm:forEach>
    <dgm:forEach name="Name32" axis="ch" ptType="node" st="2" cnt="1">
      <dgm:layoutNode name="parentText_2">
        <dgm:varLst>
          <dgm:chMax val="1"/>
          <dgm:chPref val="1"/>
          <dgm:bulletEnabled val="1"/>
        </dgm:varLst>
        <dgm:alg type="tx">
          <dgm:param type="parTxLTRAlign" val="r"/>
          <dgm:param type="shpTxLTRAlignCh" val="r"/>
          <dgm:param type="txAnchorVertCh" val="mid"/>
          <dgm:param type="autoTxRot" val="grav"/>
        </dgm:alg>
        <dgm:shape xmlns:r="http://schemas.openxmlformats.org/officeDocument/2006/relationships" rot="-90" type="rect" r:blip="" hideGeom="1">
          <dgm:adjLst/>
        </dgm:shape>
        <dgm:presOf axis="self" ptType="node"/>
        <dgm:constrLst>
          <dgm:constr type="lMarg" refType="primFontSz" fact="0.3"/>
          <dgm:constr type="rMarg" refType="primFontSz" fact="0.45"/>
          <dgm:constr type="tMarg" refType="primFontSz" fact="0"/>
          <dgm:constr type="bMarg" refType="primFontSz" fact="0.1"/>
        </dgm:constrLst>
        <dgm:ruleLst>
          <dgm:rule type="primFontSz" val="5" fact="NaN" max="NaN"/>
        </dgm:ruleLst>
      </dgm:layoutNode>
      <dgm:layoutNode name="childText_2">
        <dgm:varLst>
          <dgm:chMax val="0"/>
          <dgm:chPref val="0"/>
          <dgm:bulletEnabled val="1"/>
        </dgm:varLst>
        <dgm:alg type="tx">
          <dgm:param type="txAnchorVert" val="t"/>
          <dgm:param type="parTxLTRAlign" val="l"/>
        </dgm:alg>
        <dgm:shape xmlns:r="http://schemas.openxmlformats.org/officeDocument/2006/relationships" type="rect" r:blip="" hideGeom="1">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Shape_2">
        <dgm:alg type="sp"/>
        <dgm:shape xmlns:r="http://schemas.openxmlformats.org/officeDocument/2006/relationships" r:blip="">
          <dgm:adjLst/>
        </dgm:shape>
        <dgm:presOf/>
        <dgm:constrLst/>
        <dgm:forEach name="Name33" ref="accentRepeat"/>
      </dgm:layoutNode>
    </dgm:forEach>
    <dgm:forEach name="Name34" axis="ch" ptType="node" st="3" cnt="1">
      <dgm:layoutNode name="parentText_3">
        <dgm:varLst>
          <dgm:chMax val="1"/>
          <dgm:chPref val="1"/>
          <dgm:bulletEnabled val="1"/>
        </dgm:varLst>
        <dgm:alg type="tx">
          <dgm:param type="parTxLTRAlign" val="r"/>
          <dgm:param type="shpTxLTRAlignCh" val="r"/>
          <dgm:param type="txAnchorVertCh" val="mid"/>
          <dgm:param type="autoTxRot" val="grav"/>
        </dgm:alg>
        <dgm:shape xmlns:r="http://schemas.openxmlformats.org/officeDocument/2006/relationships" rot="-90" type="rect" r:blip="" hideGeom="1">
          <dgm:adjLst/>
        </dgm:shape>
        <dgm:presOf axis="self" ptType="node"/>
        <dgm:constrLst>
          <dgm:constr type="lMarg" refType="primFontSz" fact="0.3"/>
          <dgm:constr type="rMarg" refType="primFontSz" fact="0.45"/>
          <dgm:constr type="tMarg" refType="primFontSz" fact="0"/>
          <dgm:constr type="bMarg" refType="primFontSz" fact="0.1"/>
        </dgm:constrLst>
        <dgm:ruleLst>
          <dgm:rule type="primFontSz" val="5" fact="NaN" max="NaN"/>
        </dgm:ruleLst>
      </dgm:layoutNode>
      <dgm:layoutNode name="childText_3">
        <dgm:varLst>
          <dgm:chMax val="0"/>
          <dgm:chPref val="0"/>
          <dgm:bulletEnabled val="1"/>
        </dgm:varLst>
        <dgm:alg type="tx">
          <dgm:param type="txAnchorVert" val="t"/>
          <dgm:param type="parTxLTRAlign" val="l"/>
        </dgm:alg>
        <dgm:shape xmlns:r="http://schemas.openxmlformats.org/officeDocument/2006/relationships" type="rect" r:blip="" hideGeom="1">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Shape_3">
        <dgm:alg type="sp"/>
        <dgm:shape xmlns:r="http://schemas.openxmlformats.org/officeDocument/2006/relationships" r:blip="">
          <dgm:adjLst/>
        </dgm:shape>
        <dgm:presOf/>
        <dgm:constrLst/>
        <dgm:forEach name="Name35" ref="accentRepeat"/>
      </dgm:layoutNode>
    </dgm:forEach>
    <dgm:forEach name="Name36" axis="ch" ptType="node" st="4" cnt="1">
      <dgm:layoutNode name="parentText_4">
        <dgm:varLst>
          <dgm:chMax val="1"/>
          <dgm:chPref val="1"/>
          <dgm:bulletEnabled val="1"/>
        </dgm:varLst>
        <dgm:alg type="tx">
          <dgm:param type="parTxLTRAlign" val="r"/>
          <dgm:param type="shpTxLTRAlignCh" val="r"/>
          <dgm:param type="txAnchorVertCh" val="mid"/>
          <dgm:param type="autoTxRot" val="grav"/>
        </dgm:alg>
        <dgm:shape xmlns:r="http://schemas.openxmlformats.org/officeDocument/2006/relationships" rot="-90" type="rect" r:blip="" hideGeom="1">
          <dgm:adjLst/>
        </dgm:shape>
        <dgm:presOf axis="self" ptType="node"/>
        <dgm:constrLst>
          <dgm:constr type="lMarg" refType="primFontSz" fact="0.3"/>
          <dgm:constr type="rMarg" refType="primFontSz" fact="0.45"/>
          <dgm:constr type="tMarg" refType="primFontSz" fact="0"/>
          <dgm:constr type="bMarg" refType="primFontSz" fact="0.1"/>
        </dgm:constrLst>
        <dgm:ruleLst>
          <dgm:rule type="primFontSz" val="5" fact="NaN" max="NaN"/>
        </dgm:ruleLst>
      </dgm:layoutNode>
      <dgm:layoutNode name="childText_4">
        <dgm:varLst>
          <dgm:chMax val="0"/>
          <dgm:chPref val="0"/>
          <dgm:bulletEnabled val="1"/>
        </dgm:varLst>
        <dgm:alg type="tx">
          <dgm:param type="txAnchorVert" val="t"/>
          <dgm:param type="parTxLTRAlign" val="l"/>
        </dgm:alg>
        <dgm:shape xmlns:r="http://schemas.openxmlformats.org/officeDocument/2006/relationships" type="rect" r:blip="" hideGeom="1">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Shape_4">
        <dgm:alg type="sp"/>
        <dgm:shape xmlns:r="http://schemas.openxmlformats.org/officeDocument/2006/relationships" r:blip="">
          <dgm:adjLst/>
        </dgm:shape>
        <dgm:presOf/>
        <dgm:constrLst/>
        <dgm:forEach name="Name37" ref="accentRepeat"/>
      </dgm:layoutNode>
    </dgm:forEach>
    <dgm:forEach name="Name38" axis="ch" ptType="node" st="5" cnt="1">
      <dgm:layoutNode name="parentText_5">
        <dgm:varLst>
          <dgm:chMax val="1"/>
          <dgm:chPref val="1"/>
          <dgm:bulletEnabled val="1"/>
        </dgm:varLst>
        <dgm:alg type="tx">
          <dgm:param type="parTxLTRAlign" val="r"/>
          <dgm:param type="shpTxLTRAlignCh" val="r"/>
          <dgm:param type="txAnchorVertCh" val="mid"/>
          <dgm:param type="autoTxRot" val="grav"/>
        </dgm:alg>
        <dgm:shape xmlns:r="http://schemas.openxmlformats.org/officeDocument/2006/relationships" rot="-90" type="rect" r:blip="" hideGeom="1">
          <dgm:adjLst/>
        </dgm:shape>
        <dgm:presOf axis="self" ptType="node"/>
        <dgm:constrLst>
          <dgm:constr type="lMarg" refType="primFontSz" fact="0.3"/>
          <dgm:constr type="rMarg" refType="primFontSz" fact="0.45"/>
          <dgm:constr type="tMarg" refType="primFontSz" fact="0"/>
          <dgm:constr type="bMarg" refType="primFontSz" fact="0.1"/>
        </dgm:constrLst>
        <dgm:ruleLst>
          <dgm:rule type="primFontSz" val="5" fact="NaN" max="NaN"/>
        </dgm:ruleLst>
      </dgm:layoutNode>
      <dgm:layoutNode name="childText_5">
        <dgm:varLst>
          <dgm:chMax val="0"/>
          <dgm:chPref val="0"/>
          <dgm:bulletEnabled val="1"/>
        </dgm:varLst>
        <dgm:alg type="tx">
          <dgm:param type="txAnchorVert" val="t"/>
          <dgm:param type="parTxLTRAlign" val="l"/>
        </dgm:alg>
        <dgm:shape xmlns:r="http://schemas.openxmlformats.org/officeDocument/2006/relationships" type="rect" r:blip="" hideGeom="1">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Shape_5">
        <dgm:alg type="sp"/>
        <dgm:shape xmlns:r="http://schemas.openxmlformats.org/officeDocument/2006/relationships" r:blip="">
          <dgm:adjLst/>
        </dgm:shape>
        <dgm:presOf/>
        <dgm:constrLst/>
        <dgm:forEach name="Name39" ref="accentRepeat"/>
      </dgm:layoutNode>
    </dgm:forEach>
    <dgm:forEach name="Name40" axis="ch" ptType="node" st="6" cnt="1">
      <dgm:layoutNode name="parentText_6">
        <dgm:varLst>
          <dgm:chMax val="1"/>
          <dgm:chPref val="1"/>
          <dgm:bulletEnabled val="1"/>
        </dgm:varLst>
        <dgm:alg type="tx">
          <dgm:param type="parTxLTRAlign" val="r"/>
          <dgm:param type="shpTxLTRAlignCh" val="r"/>
          <dgm:param type="txAnchorVertCh" val="mid"/>
          <dgm:param type="autoTxRot" val="grav"/>
        </dgm:alg>
        <dgm:shape xmlns:r="http://schemas.openxmlformats.org/officeDocument/2006/relationships" rot="-90" type="rect" r:blip="" hideGeom="1">
          <dgm:adjLst/>
        </dgm:shape>
        <dgm:presOf axis="self" ptType="node"/>
        <dgm:constrLst>
          <dgm:constr type="lMarg" refType="primFontSz" fact="0.3"/>
          <dgm:constr type="rMarg" refType="primFontSz" fact="0.3"/>
          <dgm:constr type="tMarg" refType="primFontSz" fact="0"/>
          <dgm:constr type="bMarg" refType="primFontSz" fact="0.1"/>
        </dgm:constrLst>
        <dgm:ruleLst>
          <dgm:rule type="primFontSz" val="5" fact="NaN" max="NaN"/>
        </dgm:ruleLst>
      </dgm:layoutNode>
      <dgm:layoutNode name="childText_6">
        <dgm:varLst>
          <dgm:chMax val="0"/>
          <dgm:chPref val="0"/>
          <dgm:bulletEnabled val="1"/>
        </dgm:varLst>
        <dgm:alg type="tx">
          <dgm:param type="txAnchorVert" val="t"/>
          <dgm:param type="parTxLTRAlign" val="l"/>
        </dgm:alg>
        <dgm:shape xmlns:r="http://schemas.openxmlformats.org/officeDocument/2006/relationships" type="rect" r:blip="" hideGeom="1">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Shape_6">
        <dgm:alg type="sp"/>
        <dgm:shape xmlns:r="http://schemas.openxmlformats.org/officeDocument/2006/relationships" r:blip="">
          <dgm:adjLst/>
        </dgm:shape>
        <dgm:presOf/>
        <dgm:constrLst/>
        <dgm:forEach name="Name41" ref="accentRepeat"/>
      </dgm:layoutNode>
    </dgm:forEach>
    <dgm:forEach name="Name42" axis="ch" ptType="node" st="7" cnt="1">
      <dgm:layoutNode name="parentText_7">
        <dgm:varLst>
          <dgm:chMax val="1"/>
          <dgm:chPref val="1"/>
          <dgm:bulletEnabled val="1"/>
        </dgm:varLst>
        <dgm:alg type="tx">
          <dgm:param type="parTxLTRAlign" val="r"/>
          <dgm:param type="shpTxLTRAlignCh" val="r"/>
          <dgm:param type="txAnchorVertCh" val="mid"/>
          <dgm:param type="autoTxRot" val="grav"/>
        </dgm:alg>
        <dgm:shape xmlns:r="http://schemas.openxmlformats.org/officeDocument/2006/relationships" rot="-90" type="rect" r:blip="" hideGeom="1">
          <dgm:adjLst/>
        </dgm:shape>
        <dgm:presOf axis="self" ptType="node"/>
        <dgm:constrLst>
          <dgm:constr type="lMarg" refType="primFontSz" fact="0.3"/>
          <dgm:constr type="rMarg" refType="primFontSz" fact="0.3"/>
          <dgm:constr type="tMarg" refType="primFontSz" fact="0"/>
          <dgm:constr type="bMarg" refType="primFontSz" fact="0.1"/>
        </dgm:constrLst>
        <dgm:ruleLst>
          <dgm:rule type="primFontSz" val="5" fact="NaN" max="NaN"/>
        </dgm:ruleLst>
      </dgm:layoutNode>
      <dgm:layoutNode name="childText_7">
        <dgm:varLst>
          <dgm:chMax val="0"/>
          <dgm:chPref val="0"/>
          <dgm:bulletEnabled val="1"/>
        </dgm:varLst>
        <dgm:alg type="tx">
          <dgm:param type="txAnchorVert" val="t"/>
          <dgm:param type="parTxLTRAlign" val="l"/>
        </dgm:alg>
        <dgm:shape xmlns:r="http://schemas.openxmlformats.org/officeDocument/2006/relationships" type="rect" r:blip="" hideGeom="1">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Shape_7">
        <dgm:alg type="sp"/>
        <dgm:shape xmlns:r="http://schemas.openxmlformats.org/officeDocument/2006/relationships" r:blip="">
          <dgm:adjLst/>
        </dgm:shape>
        <dgm:presOf/>
        <dgm:constrLst/>
        <dgm:forEach name="Name43" ref="accentRepea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5659" cy="496332"/>
          </a:xfrm>
          <a:prstGeom prst="rect">
            <a:avLst/>
          </a:prstGeom>
        </p:spPr>
        <p:txBody>
          <a:bodyPr vert="horz" lIns="92466" tIns="46233" rIns="92466" bIns="46233" rtlCol="0"/>
          <a:lstStyle>
            <a:lvl1pPr algn="l">
              <a:defRPr sz="1200"/>
            </a:lvl1pPr>
          </a:lstStyle>
          <a:p>
            <a:endParaRPr lang="en-ZA"/>
          </a:p>
        </p:txBody>
      </p:sp>
      <p:sp>
        <p:nvSpPr>
          <p:cNvPr id="3" name="Date Placeholder 2"/>
          <p:cNvSpPr>
            <a:spLocks noGrp="1"/>
          </p:cNvSpPr>
          <p:nvPr>
            <p:ph type="dt" sz="quarter" idx="1"/>
          </p:nvPr>
        </p:nvSpPr>
        <p:spPr>
          <a:xfrm>
            <a:off x="3850444" y="1"/>
            <a:ext cx="2945659" cy="496332"/>
          </a:xfrm>
          <a:prstGeom prst="rect">
            <a:avLst/>
          </a:prstGeom>
        </p:spPr>
        <p:txBody>
          <a:bodyPr vert="horz" lIns="92466" tIns="46233" rIns="92466" bIns="46233" rtlCol="0"/>
          <a:lstStyle>
            <a:lvl1pPr algn="r">
              <a:defRPr sz="1200"/>
            </a:lvl1pPr>
          </a:lstStyle>
          <a:p>
            <a:fld id="{64066789-B13C-4FE2-8114-2DA9E96AF940}" type="datetimeFigureOut">
              <a:rPr lang="en-ZA" smtClean="0"/>
              <a:pPr/>
              <a:t>2016/11/17</a:t>
            </a:fld>
            <a:endParaRPr lang="en-ZA"/>
          </a:p>
        </p:txBody>
      </p:sp>
      <p:sp>
        <p:nvSpPr>
          <p:cNvPr id="4" name="Footer Placeholder 3"/>
          <p:cNvSpPr>
            <a:spLocks noGrp="1"/>
          </p:cNvSpPr>
          <p:nvPr>
            <p:ph type="ftr" sz="quarter" idx="2"/>
          </p:nvPr>
        </p:nvSpPr>
        <p:spPr>
          <a:xfrm>
            <a:off x="1" y="9428584"/>
            <a:ext cx="2945659" cy="496332"/>
          </a:xfrm>
          <a:prstGeom prst="rect">
            <a:avLst/>
          </a:prstGeom>
        </p:spPr>
        <p:txBody>
          <a:bodyPr vert="horz" lIns="92466" tIns="46233" rIns="92466" bIns="46233" rtlCol="0" anchor="b"/>
          <a:lstStyle>
            <a:lvl1pPr algn="l">
              <a:defRPr sz="1200"/>
            </a:lvl1pPr>
          </a:lstStyle>
          <a:p>
            <a:endParaRPr lang="en-ZA"/>
          </a:p>
        </p:txBody>
      </p:sp>
      <p:sp>
        <p:nvSpPr>
          <p:cNvPr id="5" name="Slide Number Placeholder 4"/>
          <p:cNvSpPr>
            <a:spLocks noGrp="1"/>
          </p:cNvSpPr>
          <p:nvPr>
            <p:ph type="sldNum" sz="quarter" idx="3"/>
          </p:nvPr>
        </p:nvSpPr>
        <p:spPr>
          <a:xfrm>
            <a:off x="3850444" y="9428584"/>
            <a:ext cx="2945659" cy="496332"/>
          </a:xfrm>
          <a:prstGeom prst="rect">
            <a:avLst/>
          </a:prstGeom>
        </p:spPr>
        <p:txBody>
          <a:bodyPr vert="horz" lIns="92466" tIns="46233" rIns="92466" bIns="46233" rtlCol="0" anchor="b"/>
          <a:lstStyle>
            <a:lvl1pPr algn="r">
              <a:defRPr sz="1200"/>
            </a:lvl1pPr>
          </a:lstStyle>
          <a:p>
            <a:fld id="{6214ACDF-3284-402C-9A7C-C1FBDD02E464}" type="slidenum">
              <a:rPr lang="en-ZA" smtClean="0"/>
              <a:pPr/>
              <a:t>‹#›</a:t>
            </a:fld>
            <a:endParaRPr lang="en-ZA"/>
          </a:p>
        </p:txBody>
      </p:sp>
    </p:spTree>
    <p:extLst>
      <p:ext uri="{BB962C8B-B14F-4D97-AF65-F5344CB8AC3E}">
        <p14:creationId xmlns:p14="http://schemas.microsoft.com/office/powerpoint/2010/main" xmlns="" val="233412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958" cy="498249"/>
          </a:xfrm>
          <a:prstGeom prst="rect">
            <a:avLst/>
          </a:prstGeom>
        </p:spPr>
        <p:txBody>
          <a:bodyPr vert="horz" lIns="92466" tIns="46233" rIns="92466" bIns="46233" rtlCol="0"/>
          <a:lstStyle>
            <a:lvl1pPr algn="l">
              <a:defRPr sz="1200"/>
            </a:lvl1pPr>
          </a:lstStyle>
          <a:p>
            <a:endParaRPr lang="en-ZA"/>
          </a:p>
        </p:txBody>
      </p:sp>
      <p:sp>
        <p:nvSpPr>
          <p:cNvPr id="3" name="Date Placeholder 2"/>
          <p:cNvSpPr>
            <a:spLocks noGrp="1"/>
          </p:cNvSpPr>
          <p:nvPr>
            <p:ph type="dt" idx="1"/>
          </p:nvPr>
        </p:nvSpPr>
        <p:spPr>
          <a:xfrm>
            <a:off x="3851099" y="0"/>
            <a:ext cx="2944958" cy="498249"/>
          </a:xfrm>
          <a:prstGeom prst="rect">
            <a:avLst/>
          </a:prstGeom>
        </p:spPr>
        <p:txBody>
          <a:bodyPr vert="horz" lIns="92466" tIns="46233" rIns="92466" bIns="46233" rtlCol="0"/>
          <a:lstStyle>
            <a:lvl1pPr algn="r">
              <a:defRPr sz="1200"/>
            </a:lvl1pPr>
          </a:lstStyle>
          <a:p>
            <a:fld id="{4BFA76C7-7B70-4F8E-9894-E3C63CD15A78}" type="datetimeFigureOut">
              <a:rPr lang="en-ZA" smtClean="0"/>
              <a:pPr/>
              <a:t>2016/11/17</a:t>
            </a:fld>
            <a:endParaRPr lang="en-ZA"/>
          </a:p>
        </p:txBody>
      </p:sp>
      <p:sp>
        <p:nvSpPr>
          <p:cNvPr id="4" name="Slide Image Placeholder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2466" tIns="46233" rIns="92466" bIns="46233" rtlCol="0" anchor="ctr"/>
          <a:lstStyle/>
          <a:p>
            <a:endParaRPr lang="en-ZA"/>
          </a:p>
        </p:txBody>
      </p:sp>
      <p:sp>
        <p:nvSpPr>
          <p:cNvPr id="5" name="Notes Placeholder 4"/>
          <p:cNvSpPr>
            <a:spLocks noGrp="1"/>
          </p:cNvSpPr>
          <p:nvPr>
            <p:ph type="body" sz="quarter" idx="3"/>
          </p:nvPr>
        </p:nvSpPr>
        <p:spPr>
          <a:xfrm>
            <a:off x="679606" y="4776476"/>
            <a:ext cx="5438463" cy="3909333"/>
          </a:xfrm>
          <a:prstGeom prst="rect">
            <a:avLst/>
          </a:prstGeom>
        </p:spPr>
        <p:txBody>
          <a:bodyPr vert="horz" lIns="92466" tIns="46233" rIns="92466" bIns="4623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0" y="9428390"/>
            <a:ext cx="2944958" cy="498249"/>
          </a:xfrm>
          <a:prstGeom prst="rect">
            <a:avLst/>
          </a:prstGeom>
        </p:spPr>
        <p:txBody>
          <a:bodyPr vert="horz" lIns="92466" tIns="46233" rIns="92466" bIns="46233" rtlCol="0" anchor="b"/>
          <a:lstStyle>
            <a:lvl1pPr algn="l">
              <a:defRPr sz="1200"/>
            </a:lvl1pPr>
          </a:lstStyle>
          <a:p>
            <a:endParaRPr lang="en-ZA"/>
          </a:p>
        </p:txBody>
      </p:sp>
      <p:sp>
        <p:nvSpPr>
          <p:cNvPr id="7" name="Slide Number Placeholder 6"/>
          <p:cNvSpPr>
            <a:spLocks noGrp="1"/>
          </p:cNvSpPr>
          <p:nvPr>
            <p:ph type="sldNum" sz="quarter" idx="5"/>
          </p:nvPr>
        </p:nvSpPr>
        <p:spPr>
          <a:xfrm>
            <a:off x="3851099" y="9428390"/>
            <a:ext cx="2944958" cy="498249"/>
          </a:xfrm>
          <a:prstGeom prst="rect">
            <a:avLst/>
          </a:prstGeom>
        </p:spPr>
        <p:txBody>
          <a:bodyPr vert="horz" lIns="92466" tIns="46233" rIns="92466" bIns="46233" rtlCol="0" anchor="b"/>
          <a:lstStyle>
            <a:lvl1pPr algn="r">
              <a:defRPr sz="1200"/>
            </a:lvl1pPr>
          </a:lstStyle>
          <a:p>
            <a:fld id="{F5BD8D3C-B70A-4713-A388-BA3119ED8389}" type="slidenum">
              <a:rPr lang="en-ZA" smtClean="0"/>
              <a:pPr/>
              <a:t>‹#›</a:t>
            </a:fld>
            <a:endParaRPr lang="en-ZA"/>
          </a:p>
        </p:txBody>
      </p:sp>
    </p:spTree>
    <p:extLst>
      <p:ext uri="{BB962C8B-B14F-4D97-AF65-F5344CB8AC3E}">
        <p14:creationId xmlns:p14="http://schemas.microsoft.com/office/powerpoint/2010/main" xmlns="" val="20456324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5BD8D3C-B70A-4713-A388-BA3119ED8389}" type="slidenum">
              <a:rPr lang="en-ZA" smtClean="0"/>
              <a:pPr/>
              <a:t>3</a:t>
            </a:fld>
            <a:endParaRPr lang="en-ZA"/>
          </a:p>
        </p:txBody>
      </p:sp>
    </p:spTree>
    <p:extLst>
      <p:ext uri="{BB962C8B-B14F-4D97-AF65-F5344CB8AC3E}">
        <p14:creationId xmlns:p14="http://schemas.microsoft.com/office/powerpoint/2010/main" xmlns="" val="4709393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5BD8D3C-B70A-4713-A388-BA3119ED8389}" type="slidenum">
              <a:rPr lang="en-ZA" smtClean="0"/>
              <a:pPr/>
              <a:t>93</a:t>
            </a:fld>
            <a:endParaRPr lang="en-ZA"/>
          </a:p>
        </p:txBody>
      </p:sp>
    </p:spTree>
    <p:extLst>
      <p:ext uri="{BB962C8B-B14F-4D97-AF65-F5344CB8AC3E}">
        <p14:creationId xmlns:p14="http://schemas.microsoft.com/office/powerpoint/2010/main" xmlns="" val="12138763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9504F40-1FB3-4FBD-9299-57D6B2DF4788}" type="slidenum">
              <a:rPr lang="en-ZA" smtClean="0"/>
              <a:pPr/>
              <a:t>52</a:t>
            </a:fld>
            <a:endParaRPr lang="en-ZA"/>
          </a:p>
        </p:txBody>
      </p:sp>
    </p:spTree>
    <p:extLst>
      <p:ext uri="{BB962C8B-B14F-4D97-AF65-F5344CB8AC3E}">
        <p14:creationId xmlns:p14="http://schemas.microsoft.com/office/powerpoint/2010/main" xmlns="" val="12712492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5BD8D3C-B70A-4713-A388-BA3119ED8389}" type="slidenum">
              <a:rPr lang="en-ZA" smtClean="0"/>
              <a:pPr/>
              <a:t>55</a:t>
            </a:fld>
            <a:endParaRPr lang="en-ZA"/>
          </a:p>
        </p:txBody>
      </p:sp>
    </p:spTree>
    <p:extLst>
      <p:ext uri="{BB962C8B-B14F-4D97-AF65-F5344CB8AC3E}">
        <p14:creationId xmlns:p14="http://schemas.microsoft.com/office/powerpoint/2010/main" xmlns="" val="7243684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5BD8D3C-B70A-4713-A388-BA3119ED8389}" type="slidenum">
              <a:rPr lang="en-ZA" smtClean="0"/>
              <a:pPr/>
              <a:t>56</a:t>
            </a:fld>
            <a:endParaRPr lang="en-ZA"/>
          </a:p>
        </p:txBody>
      </p:sp>
    </p:spTree>
    <p:extLst>
      <p:ext uri="{BB962C8B-B14F-4D97-AF65-F5344CB8AC3E}">
        <p14:creationId xmlns:p14="http://schemas.microsoft.com/office/powerpoint/2010/main" xmlns="" val="18568016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5BD8D3C-B70A-4713-A388-BA3119ED8389}" type="slidenum">
              <a:rPr lang="en-ZA" smtClean="0"/>
              <a:pPr/>
              <a:t>58</a:t>
            </a:fld>
            <a:endParaRPr lang="en-ZA"/>
          </a:p>
        </p:txBody>
      </p:sp>
    </p:spTree>
    <p:extLst>
      <p:ext uri="{BB962C8B-B14F-4D97-AF65-F5344CB8AC3E}">
        <p14:creationId xmlns:p14="http://schemas.microsoft.com/office/powerpoint/2010/main" xmlns="" val="24239589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9504F40-1FB3-4FBD-9299-57D6B2DF4788}" type="slidenum">
              <a:rPr lang="en-ZA" smtClean="0"/>
              <a:pPr/>
              <a:t>81</a:t>
            </a:fld>
            <a:endParaRPr lang="en-ZA"/>
          </a:p>
        </p:txBody>
      </p:sp>
    </p:spTree>
    <p:extLst>
      <p:ext uri="{BB962C8B-B14F-4D97-AF65-F5344CB8AC3E}">
        <p14:creationId xmlns:p14="http://schemas.microsoft.com/office/powerpoint/2010/main" xmlns="" val="18467010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5BD8D3C-B70A-4713-A388-BA3119ED8389}" type="slidenum">
              <a:rPr lang="en-ZA" smtClean="0"/>
              <a:pPr/>
              <a:t>89</a:t>
            </a:fld>
            <a:endParaRPr lang="en-ZA"/>
          </a:p>
        </p:txBody>
      </p:sp>
    </p:spTree>
    <p:extLst>
      <p:ext uri="{BB962C8B-B14F-4D97-AF65-F5344CB8AC3E}">
        <p14:creationId xmlns:p14="http://schemas.microsoft.com/office/powerpoint/2010/main" xmlns="" val="3907905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5BD8D3C-B70A-4713-A388-BA3119ED8389}" type="slidenum">
              <a:rPr lang="en-ZA" smtClean="0"/>
              <a:pPr/>
              <a:t>90</a:t>
            </a:fld>
            <a:endParaRPr lang="en-ZA"/>
          </a:p>
        </p:txBody>
      </p:sp>
    </p:spTree>
    <p:extLst>
      <p:ext uri="{BB962C8B-B14F-4D97-AF65-F5344CB8AC3E}">
        <p14:creationId xmlns:p14="http://schemas.microsoft.com/office/powerpoint/2010/main" xmlns="" val="28095568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5BD8D3C-B70A-4713-A388-BA3119ED8389}" type="slidenum">
              <a:rPr lang="en-ZA" smtClean="0"/>
              <a:pPr/>
              <a:t>92</a:t>
            </a:fld>
            <a:endParaRPr lang="en-ZA"/>
          </a:p>
        </p:txBody>
      </p:sp>
    </p:spTree>
    <p:extLst>
      <p:ext uri="{BB962C8B-B14F-4D97-AF65-F5344CB8AC3E}">
        <p14:creationId xmlns:p14="http://schemas.microsoft.com/office/powerpoint/2010/main" xmlns="" val="12118685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p>
            <a:fld id="{95132703-7BAC-4FB2-83DF-91CC4138D1B5}" type="datetimeFigureOut">
              <a:rPr lang="en-ZA" smtClean="0"/>
              <a:pPr/>
              <a:t>2016/11/17</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7383F3B9-69D9-423D-8A04-C6634F52A627}" type="slidenum">
              <a:rPr lang="en-ZA" smtClean="0"/>
              <a:pPr/>
              <a:t>‹#›</a:t>
            </a:fld>
            <a:endParaRPr lang="en-ZA"/>
          </a:p>
        </p:txBody>
      </p:sp>
    </p:spTree>
    <p:extLst>
      <p:ext uri="{BB962C8B-B14F-4D97-AF65-F5344CB8AC3E}">
        <p14:creationId xmlns:p14="http://schemas.microsoft.com/office/powerpoint/2010/main" xmlns="" val="14859051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95132703-7BAC-4FB2-83DF-91CC4138D1B5}" type="datetimeFigureOut">
              <a:rPr lang="en-ZA" smtClean="0"/>
              <a:pPr/>
              <a:t>2016/11/17</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7383F3B9-69D9-423D-8A04-C6634F52A627}" type="slidenum">
              <a:rPr lang="en-ZA" smtClean="0"/>
              <a:pPr/>
              <a:t>‹#›</a:t>
            </a:fld>
            <a:endParaRPr lang="en-ZA"/>
          </a:p>
        </p:txBody>
      </p:sp>
    </p:spTree>
    <p:extLst>
      <p:ext uri="{BB962C8B-B14F-4D97-AF65-F5344CB8AC3E}">
        <p14:creationId xmlns:p14="http://schemas.microsoft.com/office/powerpoint/2010/main" xmlns="" val="41079675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95132703-7BAC-4FB2-83DF-91CC4138D1B5}" type="datetimeFigureOut">
              <a:rPr lang="en-ZA" smtClean="0"/>
              <a:pPr/>
              <a:t>2016/11/17</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7383F3B9-69D9-423D-8A04-C6634F52A627}" type="slidenum">
              <a:rPr lang="en-ZA" smtClean="0"/>
              <a:pPr/>
              <a:t>‹#›</a:t>
            </a:fld>
            <a:endParaRPr lang="en-ZA"/>
          </a:p>
        </p:txBody>
      </p:sp>
    </p:spTree>
    <p:extLst>
      <p:ext uri="{BB962C8B-B14F-4D97-AF65-F5344CB8AC3E}">
        <p14:creationId xmlns:p14="http://schemas.microsoft.com/office/powerpoint/2010/main" xmlns="" val="32004555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95132703-7BAC-4FB2-83DF-91CC4138D1B5}" type="datetimeFigureOut">
              <a:rPr lang="en-ZA" smtClean="0"/>
              <a:pPr/>
              <a:t>2016/11/17</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7383F3B9-69D9-423D-8A04-C6634F52A627}" type="slidenum">
              <a:rPr lang="en-ZA" smtClean="0"/>
              <a:pPr/>
              <a:t>‹#›</a:t>
            </a:fld>
            <a:endParaRPr lang="en-ZA"/>
          </a:p>
        </p:txBody>
      </p:sp>
    </p:spTree>
    <p:extLst>
      <p:ext uri="{BB962C8B-B14F-4D97-AF65-F5344CB8AC3E}">
        <p14:creationId xmlns:p14="http://schemas.microsoft.com/office/powerpoint/2010/main" xmlns="" val="29615852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5132703-7BAC-4FB2-83DF-91CC4138D1B5}" type="datetimeFigureOut">
              <a:rPr lang="en-ZA" smtClean="0"/>
              <a:pPr/>
              <a:t>2016/11/17</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7383F3B9-69D9-423D-8A04-C6634F52A627}" type="slidenum">
              <a:rPr lang="en-ZA" smtClean="0"/>
              <a:pPr/>
              <a:t>‹#›</a:t>
            </a:fld>
            <a:endParaRPr lang="en-ZA"/>
          </a:p>
        </p:txBody>
      </p:sp>
    </p:spTree>
    <p:extLst>
      <p:ext uri="{BB962C8B-B14F-4D97-AF65-F5344CB8AC3E}">
        <p14:creationId xmlns:p14="http://schemas.microsoft.com/office/powerpoint/2010/main" xmlns="" val="3699886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p>
            <a:fld id="{95132703-7BAC-4FB2-83DF-91CC4138D1B5}" type="datetimeFigureOut">
              <a:rPr lang="en-ZA" smtClean="0"/>
              <a:pPr/>
              <a:t>2016/11/17</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7383F3B9-69D9-423D-8A04-C6634F52A627}" type="slidenum">
              <a:rPr lang="en-ZA" smtClean="0"/>
              <a:pPr/>
              <a:t>‹#›</a:t>
            </a:fld>
            <a:endParaRPr lang="en-ZA"/>
          </a:p>
        </p:txBody>
      </p:sp>
    </p:spTree>
    <p:extLst>
      <p:ext uri="{BB962C8B-B14F-4D97-AF65-F5344CB8AC3E}">
        <p14:creationId xmlns:p14="http://schemas.microsoft.com/office/powerpoint/2010/main" xmlns="" val="23462405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p>
            <a:fld id="{95132703-7BAC-4FB2-83DF-91CC4138D1B5}" type="datetimeFigureOut">
              <a:rPr lang="en-ZA" smtClean="0"/>
              <a:pPr/>
              <a:t>2016/11/17</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7383F3B9-69D9-423D-8A04-C6634F52A627}" type="slidenum">
              <a:rPr lang="en-ZA" smtClean="0"/>
              <a:pPr/>
              <a:t>‹#›</a:t>
            </a:fld>
            <a:endParaRPr lang="en-ZA"/>
          </a:p>
        </p:txBody>
      </p:sp>
    </p:spTree>
    <p:extLst>
      <p:ext uri="{BB962C8B-B14F-4D97-AF65-F5344CB8AC3E}">
        <p14:creationId xmlns:p14="http://schemas.microsoft.com/office/powerpoint/2010/main" xmlns="" val="36340874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p>
            <a:fld id="{95132703-7BAC-4FB2-83DF-91CC4138D1B5}" type="datetimeFigureOut">
              <a:rPr lang="en-ZA" smtClean="0"/>
              <a:pPr/>
              <a:t>2016/11/17</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7383F3B9-69D9-423D-8A04-C6634F52A627}" type="slidenum">
              <a:rPr lang="en-ZA" smtClean="0"/>
              <a:pPr/>
              <a:t>‹#›</a:t>
            </a:fld>
            <a:endParaRPr lang="en-ZA"/>
          </a:p>
        </p:txBody>
      </p:sp>
    </p:spTree>
    <p:extLst>
      <p:ext uri="{BB962C8B-B14F-4D97-AF65-F5344CB8AC3E}">
        <p14:creationId xmlns:p14="http://schemas.microsoft.com/office/powerpoint/2010/main" xmlns="" val="3091933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132703-7BAC-4FB2-83DF-91CC4138D1B5}" type="datetimeFigureOut">
              <a:rPr lang="en-ZA" smtClean="0"/>
              <a:pPr/>
              <a:t>2016/11/17</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7383F3B9-69D9-423D-8A04-C6634F52A627}" type="slidenum">
              <a:rPr lang="en-ZA" smtClean="0"/>
              <a:pPr/>
              <a:t>‹#›</a:t>
            </a:fld>
            <a:endParaRPr lang="en-ZA"/>
          </a:p>
        </p:txBody>
      </p:sp>
    </p:spTree>
    <p:extLst>
      <p:ext uri="{BB962C8B-B14F-4D97-AF65-F5344CB8AC3E}">
        <p14:creationId xmlns:p14="http://schemas.microsoft.com/office/powerpoint/2010/main" xmlns="" val="13050603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5132703-7BAC-4FB2-83DF-91CC4138D1B5}" type="datetimeFigureOut">
              <a:rPr lang="en-ZA" smtClean="0"/>
              <a:pPr/>
              <a:t>2016/11/17</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7383F3B9-69D9-423D-8A04-C6634F52A627}" type="slidenum">
              <a:rPr lang="en-ZA" smtClean="0"/>
              <a:pPr/>
              <a:t>‹#›</a:t>
            </a:fld>
            <a:endParaRPr lang="en-ZA"/>
          </a:p>
        </p:txBody>
      </p:sp>
    </p:spTree>
    <p:extLst>
      <p:ext uri="{BB962C8B-B14F-4D97-AF65-F5344CB8AC3E}">
        <p14:creationId xmlns:p14="http://schemas.microsoft.com/office/powerpoint/2010/main" xmlns="" val="5312921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5132703-7BAC-4FB2-83DF-91CC4138D1B5}" type="datetimeFigureOut">
              <a:rPr lang="en-ZA" smtClean="0"/>
              <a:pPr/>
              <a:t>2016/11/17</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7383F3B9-69D9-423D-8A04-C6634F52A627}" type="slidenum">
              <a:rPr lang="en-ZA" smtClean="0"/>
              <a:pPr/>
              <a:t>‹#›</a:t>
            </a:fld>
            <a:endParaRPr lang="en-ZA"/>
          </a:p>
        </p:txBody>
      </p:sp>
    </p:spTree>
    <p:extLst>
      <p:ext uri="{BB962C8B-B14F-4D97-AF65-F5344CB8AC3E}">
        <p14:creationId xmlns:p14="http://schemas.microsoft.com/office/powerpoint/2010/main" xmlns="" val="33865808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Z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132703-7BAC-4FB2-83DF-91CC4138D1B5}" type="datetimeFigureOut">
              <a:rPr lang="en-ZA" smtClean="0"/>
              <a:pPr/>
              <a:t>2016/11/17</a:t>
            </a:fld>
            <a:endParaRPr lang="en-Z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83F3B9-69D9-423D-8A04-C6634F52A627}" type="slidenum">
              <a:rPr lang="en-ZA" smtClean="0"/>
              <a:pPr/>
              <a:t>‹#›</a:t>
            </a:fld>
            <a:endParaRPr lang="en-ZA"/>
          </a:p>
        </p:txBody>
      </p:sp>
    </p:spTree>
    <p:extLst>
      <p:ext uri="{BB962C8B-B14F-4D97-AF65-F5344CB8AC3E}">
        <p14:creationId xmlns:p14="http://schemas.microsoft.com/office/powerpoint/2010/main" xmlns="" val="12968724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8.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8.pn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8.png"/><Relationship Id="rId7" Type="http://schemas.openxmlformats.org/officeDocument/2006/relationships/diagramColors" Target="../diagrams/colors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8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hyperlink" Target="http://www.publicworks.gov.za/" TargetMode="External"/><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rot="5400000">
            <a:off x="4082982" y="1783825"/>
            <a:ext cx="6844843" cy="3277193"/>
          </a:xfrm>
          <a:prstGeom prst="rect">
            <a:avLst/>
          </a:prstGeom>
          <a:pattFill prst="dkHorz">
            <a:fgClr>
              <a:srgbClr val="FF6600"/>
            </a:fgClr>
            <a:bgClr>
              <a:srgbClr val="FF9933"/>
            </a:bgClr>
          </a:patt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266700" y="2748044"/>
            <a:ext cx="5334000" cy="1329028"/>
          </a:xfrm>
        </p:spPr>
        <p:txBody>
          <a:bodyPr>
            <a:noAutofit/>
          </a:bodyPr>
          <a:lstStyle/>
          <a:p>
            <a:r>
              <a:rPr lang="en-US" sz="2400" b="1" dirty="0" smtClean="0">
                <a:solidFill>
                  <a:schemeClr val="tx1"/>
                </a:solidFill>
              </a:rPr>
              <a:t>Annual Report for the Period  </a:t>
            </a:r>
          </a:p>
          <a:p>
            <a:r>
              <a:rPr lang="en-US" sz="2400" b="1" dirty="0" smtClean="0">
                <a:solidFill>
                  <a:schemeClr val="tx1"/>
                </a:solidFill>
              </a:rPr>
              <a:t>April 2015 – March 2016 </a:t>
            </a:r>
          </a:p>
          <a:p>
            <a:r>
              <a:rPr lang="en-US" sz="2400" b="1" dirty="0" smtClean="0">
                <a:solidFill>
                  <a:schemeClr val="tx1"/>
                </a:solidFill>
              </a:rPr>
              <a:t>DPW &amp; PMTE</a:t>
            </a:r>
          </a:p>
        </p:txBody>
      </p:sp>
      <p:pic>
        <p:nvPicPr>
          <p:cNvPr id="4" name="Picture 8"/>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04800" y="256773"/>
            <a:ext cx="3580806" cy="15720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TextBox 4"/>
          <p:cNvSpPr txBox="1"/>
          <p:nvPr/>
        </p:nvSpPr>
        <p:spPr>
          <a:xfrm>
            <a:off x="6629400" y="952955"/>
            <a:ext cx="2438400" cy="4739759"/>
          </a:xfrm>
          <a:prstGeom prst="rect">
            <a:avLst/>
          </a:prstGeom>
          <a:noFill/>
        </p:spPr>
        <p:txBody>
          <a:bodyPr wrap="square" rtlCol="0">
            <a:spAutoFit/>
          </a:bodyPr>
          <a:lstStyle/>
          <a:p>
            <a:r>
              <a:rPr lang="en-US" sz="5400" b="1" dirty="0" smtClean="0">
                <a:solidFill>
                  <a:schemeClr val="accent6">
                    <a:lumMod val="75000"/>
                  </a:schemeClr>
                </a:solidFill>
                <a:latin typeface="Franklin Gothic Demi" pitchFamily="34" charset="0"/>
              </a:rPr>
              <a:t>South Africa Works </a:t>
            </a:r>
            <a:r>
              <a:rPr lang="en-US" sz="3200" b="1" dirty="0" smtClean="0">
                <a:solidFill>
                  <a:schemeClr val="accent6">
                    <a:lumMod val="75000"/>
                  </a:schemeClr>
                </a:solidFill>
                <a:latin typeface="Franklin Gothic Demi" pitchFamily="34" charset="0"/>
              </a:rPr>
              <a:t>because of </a:t>
            </a:r>
            <a:r>
              <a:rPr lang="en-US" sz="5400" b="1" dirty="0" smtClean="0">
                <a:solidFill>
                  <a:schemeClr val="accent6">
                    <a:lumMod val="75000"/>
                  </a:schemeClr>
                </a:solidFill>
                <a:latin typeface="Franklin Gothic Demi" pitchFamily="34" charset="0"/>
              </a:rPr>
              <a:t>Public Works</a:t>
            </a:r>
            <a:endParaRPr lang="en-US" sz="5400" b="1" dirty="0">
              <a:solidFill>
                <a:schemeClr val="accent6">
                  <a:lumMod val="75000"/>
                </a:schemeClr>
              </a:solidFill>
              <a:latin typeface="Franklin Gothic Demi" pitchFamily="34" charset="0"/>
            </a:endParaRPr>
          </a:p>
        </p:txBody>
      </p:sp>
      <p:sp>
        <p:nvSpPr>
          <p:cNvPr id="9" name="TextBox 8"/>
          <p:cNvSpPr txBox="1"/>
          <p:nvPr/>
        </p:nvSpPr>
        <p:spPr>
          <a:xfrm>
            <a:off x="914400" y="4523163"/>
            <a:ext cx="4038600" cy="1169551"/>
          </a:xfrm>
          <a:prstGeom prst="rect">
            <a:avLst/>
          </a:prstGeom>
          <a:noFill/>
        </p:spPr>
        <p:txBody>
          <a:bodyPr wrap="square" rtlCol="0">
            <a:spAutoFit/>
          </a:bodyPr>
          <a:lstStyle/>
          <a:p>
            <a:pPr algn="ctr"/>
            <a:endParaRPr lang="en-US" sz="1400" b="1" dirty="0" smtClean="0">
              <a:solidFill>
                <a:schemeClr val="bg1">
                  <a:lumMod val="50000"/>
                </a:schemeClr>
              </a:solidFill>
            </a:endParaRPr>
          </a:p>
          <a:p>
            <a:pPr algn="ctr"/>
            <a:r>
              <a:rPr lang="en-US" sz="1400" b="1" dirty="0" smtClean="0">
                <a:solidFill>
                  <a:schemeClr val="bg1">
                    <a:lumMod val="50000"/>
                  </a:schemeClr>
                </a:solidFill>
              </a:rPr>
              <a:t>Presentation to the Portfolio </a:t>
            </a:r>
          </a:p>
          <a:p>
            <a:pPr algn="ctr"/>
            <a:r>
              <a:rPr lang="en-US" sz="1400" b="1" dirty="0" smtClean="0">
                <a:solidFill>
                  <a:schemeClr val="bg1">
                    <a:lumMod val="50000"/>
                  </a:schemeClr>
                </a:solidFill>
              </a:rPr>
              <a:t>Committee on Public Works</a:t>
            </a:r>
          </a:p>
          <a:p>
            <a:pPr algn="ctr"/>
            <a:r>
              <a:rPr lang="en-US" sz="1400" b="1" dirty="0" smtClean="0">
                <a:solidFill>
                  <a:schemeClr val="bg1">
                    <a:lumMod val="50000"/>
                  </a:schemeClr>
                </a:solidFill>
              </a:rPr>
              <a:t> </a:t>
            </a:r>
          </a:p>
          <a:p>
            <a:pPr algn="ctr"/>
            <a:r>
              <a:rPr lang="en-US" sz="1400" b="1" dirty="0" smtClean="0">
                <a:solidFill>
                  <a:schemeClr val="bg1">
                    <a:lumMod val="50000"/>
                  </a:schemeClr>
                </a:solidFill>
              </a:rPr>
              <a:t>15</a:t>
            </a:r>
            <a:r>
              <a:rPr lang="en-US" sz="1400" b="1" baseline="30000" dirty="0" smtClean="0">
                <a:solidFill>
                  <a:schemeClr val="bg1">
                    <a:lumMod val="50000"/>
                  </a:schemeClr>
                </a:solidFill>
              </a:rPr>
              <a:t>th</a:t>
            </a:r>
            <a:r>
              <a:rPr lang="en-US" sz="1400" b="1" dirty="0" smtClean="0">
                <a:solidFill>
                  <a:schemeClr val="bg1">
                    <a:lumMod val="50000"/>
                  </a:schemeClr>
                </a:solidFill>
              </a:rPr>
              <a:t> November 2016</a:t>
            </a:r>
          </a:p>
        </p:txBody>
      </p:sp>
      <p:cxnSp>
        <p:nvCxnSpPr>
          <p:cNvPr id="7" name="Straight Connector 6"/>
          <p:cNvCxnSpPr/>
          <p:nvPr/>
        </p:nvCxnSpPr>
        <p:spPr>
          <a:xfrm>
            <a:off x="533400" y="6019800"/>
            <a:ext cx="480060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990600" y="6172200"/>
            <a:ext cx="3657600" cy="307777"/>
          </a:xfrm>
          <a:prstGeom prst="rect">
            <a:avLst/>
          </a:prstGeom>
          <a:noFill/>
        </p:spPr>
        <p:txBody>
          <a:bodyPr wrap="square" rtlCol="0">
            <a:spAutoFit/>
          </a:bodyPr>
          <a:lstStyle/>
          <a:p>
            <a:pPr algn="ctr"/>
            <a:r>
              <a:rPr lang="en-US" sz="1400" b="1" dirty="0" smtClean="0">
                <a:solidFill>
                  <a:schemeClr val="bg1">
                    <a:lumMod val="50000"/>
                  </a:schemeClr>
                </a:solidFill>
              </a:rPr>
              <a:t>OFFICE OF THE DIRECTOR-GENERAL</a:t>
            </a:r>
            <a:endParaRPr lang="en-US" sz="1400" b="1" dirty="0">
              <a:solidFill>
                <a:schemeClr val="bg1">
                  <a:lumMod val="50000"/>
                </a:schemeClr>
              </a:solidFill>
            </a:endParaRPr>
          </a:p>
        </p:txBody>
      </p:sp>
    </p:spTree>
    <p:extLst>
      <p:ext uri="{BB962C8B-B14F-4D97-AF65-F5344CB8AC3E}">
        <p14:creationId xmlns:p14="http://schemas.microsoft.com/office/powerpoint/2010/main" xmlns="" val="228420053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Slide Number Placeholder 2"/>
          <p:cNvSpPr>
            <a:spLocks noGrp="1"/>
          </p:cNvSpPr>
          <p:nvPr>
            <p:ph type="sldNum" sz="quarter" idx="12"/>
          </p:nvPr>
        </p:nvSpPr>
        <p:spPr>
          <a:noFill/>
        </p:spPr>
        <p:txBody>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fld id="{B56ED39E-909D-498E-8299-064382ADB707}" type="slidenum">
              <a:rPr lang="en-US" altLang="en-US" sz="1400" smtClean="0">
                <a:latin typeface="Times" pitchFamily="18" charset="0"/>
              </a:rPr>
              <a:pPr/>
              <a:t>10</a:t>
            </a:fld>
            <a:endParaRPr lang="en-US" altLang="en-US" sz="1400" smtClean="0">
              <a:latin typeface="Times" pitchFamily="18" charset="0"/>
            </a:endParaRPr>
          </a:p>
        </p:txBody>
      </p:sp>
      <p:sp>
        <p:nvSpPr>
          <p:cNvPr id="5" name="Rectangle 4"/>
          <p:cNvSpPr/>
          <p:nvPr/>
        </p:nvSpPr>
        <p:spPr>
          <a:xfrm>
            <a:off x="2635930" y="2276872"/>
            <a:ext cx="4240325" cy="1944216"/>
          </a:xfrm>
          <a:prstGeom prst="rect">
            <a:avLst/>
          </a:prstGeom>
          <a:pattFill prst="dkHorz">
            <a:fgClr>
              <a:srgbClr val="FF6600"/>
            </a:fgClr>
            <a:bgClr>
              <a:srgbClr val="FF9933"/>
            </a:bgClr>
          </a:patt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ZA" sz="2400" b="1" dirty="0"/>
          </a:p>
        </p:txBody>
      </p:sp>
      <p:cxnSp>
        <p:nvCxnSpPr>
          <p:cNvPr id="6" name="Straight Connector 5"/>
          <p:cNvCxnSpPr/>
          <p:nvPr/>
        </p:nvCxnSpPr>
        <p:spPr>
          <a:xfrm>
            <a:off x="0" y="6096000"/>
            <a:ext cx="9144000" cy="0"/>
          </a:xfrm>
          <a:prstGeom prst="line">
            <a:avLst/>
          </a:prstGeom>
          <a:ln w="28575">
            <a:solidFill>
              <a:srgbClr val="FF6600"/>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6200" y="6172200"/>
            <a:ext cx="1371600" cy="6576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extBox 1"/>
          <p:cNvSpPr txBox="1"/>
          <p:nvPr/>
        </p:nvSpPr>
        <p:spPr>
          <a:xfrm>
            <a:off x="2635931" y="2325496"/>
            <a:ext cx="3808278" cy="1200329"/>
          </a:xfrm>
          <a:prstGeom prst="rect">
            <a:avLst/>
          </a:prstGeom>
          <a:noFill/>
        </p:spPr>
        <p:txBody>
          <a:bodyPr wrap="square" rtlCol="0">
            <a:spAutoFit/>
          </a:bodyPr>
          <a:lstStyle/>
          <a:p>
            <a:r>
              <a:rPr lang="en-ZA" sz="3600" b="1" dirty="0" smtClean="0">
                <a:solidFill>
                  <a:schemeClr val="bg1"/>
                </a:solidFill>
              </a:rPr>
              <a:t>4. Overview of the Achievements </a:t>
            </a:r>
          </a:p>
        </p:txBody>
      </p:sp>
      <p:pic>
        <p:nvPicPr>
          <p:cNvPr id="8" name="Picture 7" descr="southafrica-flag1"/>
          <p:cNvPicPr>
            <a:picLocks noChangeAspect="1" noChangeArrowheads="1" noCrop="1"/>
          </p:cNvPicPr>
          <p:nvPr/>
        </p:nvPicPr>
        <p:blipFill>
          <a:blip r:embed="rId3" cstate="print"/>
          <a:srcRect/>
          <a:stretch>
            <a:fillRect/>
          </a:stretch>
        </p:blipFill>
        <p:spPr bwMode="auto">
          <a:xfrm>
            <a:off x="7668344" y="6263640"/>
            <a:ext cx="415052" cy="274320"/>
          </a:xfrm>
          <a:prstGeom prst="rect">
            <a:avLst/>
          </a:prstGeom>
          <a:noFill/>
          <a:ln w="9525">
            <a:noFill/>
            <a:miter lim="800000"/>
            <a:headEnd/>
            <a:tailEnd/>
          </a:ln>
        </p:spPr>
      </p:pic>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9" name="Picture 8"/>
          <p:cNvPicPr>
            <a:picLocks noChangeAspect="1"/>
          </p:cNvPicPr>
          <p:nvPr/>
        </p:nvPicPr>
        <p:blipFill>
          <a:blip r:embed="rId4" cstate="print"/>
          <a:stretch>
            <a:fillRect/>
          </a:stretch>
        </p:blipFill>
        <p:spPr>
          <a:xfrm>
            <a:off x="0" y="606947"/>
            <a:ext cx="2635931" cy="5142755"/>
          </a:xfrm>
          <a:prstGeom prst="rect">
            <a:avLst/>
          </a:prstGeom>
        </p:spPr>
      </p:pic>
    </p:spTree>
    <p:extLst>
      <p:ext uri="{BB962C8B-B14F-4D97-AF65-F5344CB8AC3E}">
        <p14:creationId xmlns:p14="http://schemas.microsoft.com/office/powerpoint/2010/main" xmlns="" val="86862791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Slide Number Placeholder 2"/>
          <p:cNvSpPr>
            <a:spLocks noGrp="1"/>
          </p:cNvSpPr>
          <p:nvPr>
            <p:ph type="sldNum" sz="quarter" idx="12"/>
          </p:nvPr>
        </p:nvSpPr>
        <p:spPr>
          <a:noFill/>
        </p:spPr>
        <p:txBody>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fld id="{B56ED39E-909D-498E-8299-064382ADB707}" type="slidenum">
              <a:rPr lang="en-US" altLang="en-US" sz="1400" smtClean="0">
                <a:latin typeface="Times" pitchFamily="18" charset="0"/>
              </a:rPr>
              <a:pPr/>
              <a:t>11</a:t>
            </a:fld>
            <a:endParaRPr lang="en-US" altLang="en-US" sz="1400" smtClean="0">
              <a:latin typeface="Times" pitchFamily="18" charset="0"/>
            </a:endParaRPr>
          </a:p>
        </p:txBody>
      </p:sp>
      <p:sp>
        <p:nvSpPr>
          <p:cNvPr id="5" name="Rectangle 4"/>
          <p:cNvSpPr/>
          <p:nvPr/>
        </p:nvSpPr>
        <p:spPr>
          <a:xfrm>
            <a:off x="0" y="0"/>
            <a:ext cx="9144000" cy="506289"/>
          </a:xfrm>
          <a:prstGeom prst="rect">
            <a:avLst/>
          </a:prstGeom>
          <a:pattFill prst="dkHorz">
            <a:fgClr>
              <a:srgbClr val="FF6600"/>
            </a:fgClr>
            <a:bgClr>
              <a:srgbClr val="FF9933"/>
            </a:bgClr>
          </a:patt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ZA" sz="2400" b="1" dirty="0"/>
          </a:p>
        </p:txBody>
      </p:sp>
      <p:cxnSp>
        <p:nvCxnSpPr>
          <p:cNvPr id="6" name="Straight Connector 5"/>
          <p:cNvCxnSpPr/>
          <p:nvPr/>
        </p:nvCxnSpPr>
        <p:spPr>
          <a:xfrm>
            <a:off x="0" y="6096000"/>
            <a:ext cx="9144000" cy="0"/>
          </a:xfrm>
          <a:prstGeom prst="line">
            <a:avLst/>
          </a:prstGeom>
          <a:ln w="28575">
            <a:solidFill>
              <a:srgbClr val="FF6600"/>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6200" y="6172200"/>
            <a:ext cx="1371600" cy="6576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extBox 1"/>
          <p:cNvSpPr txBox="1"/>
          <p:nvPr/>
        </p:nvSpPr>
        <p:spPr>
          <a:xfrm>
            <a:off x="76200" y="44624"/>
            <a:ext cx="7799670" cy="461665"/>
          </a:xfrm>
          <a:prstGeom prst="rect">
            <a:avLst/>
          </a:prstGeom>
          <a:noFill/>
        </p:spPr>
        <p:txBody>
          <a:bodyPr wrap="square" rtlCol="0">
            <a:spAutoFit/>
          </a:bodyPr>
          <a:lstStyle/>
          <a:p>
            <a:r>
              <a:rPr lang="en-ZA" sz="2400" b="1" dirty="0" smtClean="0">
                <a:solidFill>
                  <a:schemeClr val="bg1"/>
                </a:solidFill>
              </a:rPr>
              <a:t>Contextual Background </a:t>
            </a:r>
            <a:endParaRPr lang="en-ZA" sz="2400" b="1" dirty="0">
              <a:solidFill>
                <a:schemeClr val="bg1"/>
              </a:solidFill>
            </a:endParaRPr>
          </a:p>
        </p:txBody>
      </p:sp>
      <p:pic>
        <p:nvPicPr>
          <p:cNvPr id="8" name="Picture 7" descr="southafrica-flag1"/>
          <p:cNvPicPr>
            <a:picLocks noChangeAspect="1" noChangeArrowheads="1" noCrop="1"/>
          </p:cNvPicPr>
          <p:nvPr/>
        </p:nvPicPr>
        <p:blipFill>
          <a:blip r:embed="rId3" cstate="print"/>
          <a:srcRect/>
          <a:stretch>
            <a:fillRect/>
          </a:stretch>
        </p:blipFill>
        <p:spPr bwMode="auto">
          <a:xfrm>
            <a:off x="7668344" y="6263640"/>
            <a:ext cx="415052" cy="274320"/>
          </a:xfrm>
          <a:prstGeom prst="rect">
            <a:avLst/>
          </a:prstGeom>
          <a:noFill/>
          <a:ln w="9525">
            <a:noFill/>
            <a:miter lim="800000"/>
            <a:headEnd/>
            <a:tailEnd/>
          </a:ln>
        </p:spPr>
      </p:pic>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TextBox 8"/>
          <p:cNvSpPr txBox="1"/>
          <p:nvPr/>
        </p:nvSpPr>
        <p:spPr>
          <a:xfrm>
            <a:off x="67233" y="673928"/>
            <a:ext cx="8960296" cy="1200329"/>
          </a:xfrm>
          <a:prstGeom prst="rect">
            <a:avLst/>
          </a:prstGeom>
          <a:noFill/>
        </p:spPr>
        <p:txBody>
          <a:bodyPr wrap="square" rtlCol="0">
            <a:spAutoFit/>
          </a:bodyPr>
          <a:lstStyle/>
          <a:p>
            <a:pPr algn="just"/>
            <a:r>
              <a:rPr lang="en-ZA" dirty="0" smtClean="0"/>
              <a:t>The 2015/16 Annual Report is presented in the context of the 2</a:t>
            </a:r>
            <a:r>
              <a:rPr lang="en-ZA" baseline="30000" dirty="0" smtClean="0"/>
              <a:t>nd</a:t>
            </a:r>
            <a:r>
              <a:rPr lang="en-ZA" dirty="0" smtClean="0"/>
              <a:t> Phase – </a:t>
            </a:r>
            <a:r>
              <a:rPr lang="en-ZA" b="1" i="1" dirty="0" smtClean="0"/>
              <a:t>Efficiency Enhancement</a:t>
            </a:r>
            <a:r>
              <a:rPr lang="en-ZA" dirty="0" smtClean="0"/>
              <a:t> - of the Department's Turnaround Strategy announced by the Minister of Public Works in 2012</a:t>
            </a:r>
          </a:p>
          <a:p>
            <a:endParaRPr lang="en-ZA" dirty="0"/>
          </a:p>
        </p:txBody>
      </p:sp>
      <p:pic>
        <p:nvPicPr>
          <p:cNvPr id="12" name="Picture 2"/>
          <p:cNvPicPr>
            <a:picLocks noChangeAspect="1" noChangeArrowheads="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a:off x="306087" y="2041896"/>
            <a:ext cx="8363172" cy="350431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18020178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Slide Number Placeholder 2"/>
          <p:cNvSpPr>
            <a:spLocks noGrp="1"/>
          </p:cNvSpPr>
          <p:nvPr>
            <p:ph type="sldNum" sz="quarter" idx="12"/>
          </p:nvPr>
        </p:nvSpPr>
        <p:spPr>
          <a:noFill/>
        </p:spPr>
        <p:txBody>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fld id="{B56ED39E-909D-498E-8299-064382ADB707}" type="slidenum">
              <a:rPr lang="en-US" altLang="en-US" sz="1400" smtClean="0">
                <a:latin typeface="Times" pitchFamily="18" charset="0"/>
              </a:rPr>
              <a:pPr/>
              <a:t>12</a:t>
            </a:fld>
            <a:endParaRPr lang="en-US" altLang="en-US" sz="1400" smtClean="0">
              <a:latin typeface="Times" pitchFamily="18" charset="0"/>
            </a:endParaRPr>
          </a:p>
        </p:txBody>
      </p:sp>
      <p:sp>
        <p:nvSpPr>
          <p:cNvPr id="5" name="Rectangle 4"/>
          <p:cNvSpPr/>
          <p:nvPr/>
        </p:nvSpPr>
        <p:spPr>
          <a:xfrm>
            <a:off x="0" y="0"/>
            <a:ext cx="9144000" cy="506289"/>
          </a:xfrm>
          <a:prstGeom prst="rect">
            <a:avLst/>
          </a:prstGeom>
          <a:pattFill prst="dkHorz">
            <a:fgClr>
              <a:srgbClr val="FF6600"/>
            </a:fgClr>
            <a:bgClr>
              <a:srgbClr val="FF9933"/>
            </a:bgClr>
          </a:patt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ZA" sz="2400" b="1" dirty="0"/>
          </a:p>
        </p:txBody>
      </p:sp>
      <p:cxnSp>
        <p:nvCxnSpPr>
          <p:cNvPr id="6" name="Straight Connector 5"/>
          <p:cNvCxnSpPr/>
          <p:nvPr/>
        </p:nvCxnSpPr>
        <p:spPr>
          <a:xfrm>
            <a:off x="0" y="6096000"/>
            <a:ext cx="9144000" cy="0"/>
          </a:xfrm>
          <a:prstGeom prst="line">
            <a:avLst/>
          </a:prstGeom>
          <a:ln w="28575">
            <a:solidFill>
              <a:srgbClr val="FF6600"/>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6200" y="6172200"/>
            <a:ext cx="1371600" cy="6576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extBox 1"/>
          <p:cNvSpPr txBox="1"/>
          <p:nvPr/>
        </p:nvSpPr>
        <p:spPr>
          <a:xfrm>
            <a:off x="76200" y="44624"/>
            <a:ext cx="7799670" cy="461665"/>
          </a:xfrm>
          <a:prstGeom prst="rect">
            <a:avLst/>
          </a:prstGeom>
          <a:noFill/>
        </p:spPr>
        <p:txBody>
          <a:bodyPr wrap="square" rtlCol="0">
            <a:spAutoFit/>
          </a:bodyPr>
          <a:lstStyle/>
          <a:p>
            <a:r>
              <a:rPr lang="en-ZA" sz="2400" b="1" dirty="0" smtClean="0">
                <a:solidFill>
                  <a:schemeClr val="bg1"/>
                </a:solidFill>
              </a:rPr>
              <a:t>Overview of </a:t>
            </a:r>
            <a:r>
              <a:rPr lang="en-ZA" sz="2400" b="1" dirty="0">
                <a:solidFill>
                  <a:schemeClr val="bg1"/>
                </a:solidFill>
              </a:rPr>
              <a:t>Performance (</a:t>
            </a:r>
            <a:r>
              <a:rPr lang="en-ZA" sz="2400" dirty="0"/>
              <a:t>Annual Report pages 13 – 48</a:t>
            </a:r>
            <a:r>
              <a:rPr lang="en-ZA" sz="2400" b="1" dirty="0">
                <a:solidFill>
                  <a:schemeClr val="bg1"/>
                </a:solidFill>
              </a:rPr>
              <a:t>) </a:t>
            </a:r>
          </a:p>
        </p:txBody>
      </p:sp>
      <p:pic>
        <p:nvPicPr>
          <p:cNvPr id="8" name="Picture 7" descr="southafrica-flag1"/>
          <p:cNvPicPr>
            <a:picLocks noChangeAspect="1" noChangeArrowheads="1" noCrop="1"/>
          </p:cNvPicPr>
          <p:nvPr/>
        </p:nvPicPr>
        <p:blipFill>
          <a:blip r:embed="rId3" cstate="print"/>
          <a:srcRect/>
          <a:stretch>
            <a:fillRect/>
          </a:stretch>
        </p:blipFill>
        <p:spPr bwMode="auto">
          <a:xfrm>
            <a:off x="7668344" y="6263640"/>
            <a:ext cx="415052" cy="274320"/>
          </a:xfrm>
          <a:prstGeom prst="rect">
            <a:avLst/>
          </a:prstGeom>
          <a:noFill/>
          <a:ln w="9525">
            <a:noFill/>
            <a:miter lim="800000"/>
            <a:headEnd/>
            <a:tailEnd/>
          </a:ln>
        </p:spPr>
      </p:pic>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 name="Rectangle 3"/>
          <p:cNvSpPr/>
          <p:nvPr/>
        </p:nvSpPr>
        <p:spPr>
          <a:xfrm>
            <a:off x="76200" y="620688"/>
            <a:ext cx="8960296" cy="2862322"/>
          </a:xfrm>
          <a:prstGeom prst="rect">
            <a:avLst/>
          </a:prstGeom>
          <a:noFill/>
        </p:spPr>
        <p:txBody>
          <a:bodyPr wrap="square">
            <a:spAutoFit/>
          </a:bodyPr>
          <a:lstStyle/>
          <a:p>
            <a:r>
              <a:rPr lang="en-ZA" dirty="0"/>
              <a:t>The following key areas received priority attention as the Department strived </a:t>
            </a:r>
            <a:r>
              <a:rPr lang="en-ZA" dirty="0" smtClean="0"/>
              <a:t>to improve </a:t>
            </a:r>
            <a:r>
              <a:rPr lang="en-ZA" dirty="0"/>
              <a:t>efficiencies </a:t>
            </a:r>
            <a:r>
              <a:rPr lang="en-ZA" dirty="0" smtClean="0"/>
              <a:t>and effectiveness:</a:t>
            </a:r>
          </a:p>
          <a:p>
            <a:endParaRPr lang="en-ZA" dirty="0"/>
          </a:p>
          <a:p>
            <a:pPr marL="742950" lvl="1" indent="-285750">
              <a:buFont typeface="Arial" panose="020B0604020202020204" pitchFamily="34" charset="0"/>
              <a:buChar char="•"/>
            </a:pPr>
            <a:r>
              <a:rPr lang="en-ZA" dirty="0" smtClean="0"/>
              <a:t>Transversal </a:t>
            </a:r>
            <a:r>
              <a:rPr lang="en-ZA" dirty="0"/>
              <a:t>Business Improvement (PMTE and the Department</a:t>
            </a:r>
            <a:r>
              <a:rPr lang="en-ZA" dirty="0" smtClean="0"/>
              <a:t>)</a:t>
            </a:r>
          </a:p>
          <a:p>
            <a:pPr marL="742950" lvl="1" indent="-285750">
              <a:buFont typeface="Arial" panose="020B0604020202020204" pitchFamily="34" charset="0"/>
              <a:buChar char="•"/>
            </a:pPr>
            <a:r>
              <a:rPr lang="en-ZA" dirty="0"/>
              <a:t>Construction Project Management</a:t>
            </a:r>
          </a:p>
          <a:p>
            <a:pPr marL="742950" lvl="1" indent="-285750">
              <a:buFont typeface="Arial" panose="020B0604020202020204" pitchFamily="34" charset="0"/>
              <a:buChar char="•"/>
            </a:pPr>
            <a:r>
              <a:rPr lang="en-ZA" dirty="0" smtClean="0"/>
              <a:t>Expanded </a:t>
            </a:r>
            <a:r>
              <a:rPr lang="en-ZA" dirty="0"/>
              <a:t>Public Works </a:t>
            </a:r>
            <a:r>
              <a:rPr lang="en-ZA" dirty="0" smtClean="0"/>
              <a:t>Programme</a:t>
            </a:r>
          </a:p>
          <a:p>
            <a:pPr marL="742950" lvl="1" indent="-285750">
              <a:buFont typeface="Arial" panose="020B0604020202020204" pitchFamily="34" charset="0"/>
              <a:buChar char="•"/>
            </a:pPr>
            <a:r>
              <a:rPr lang="en-ZA" dirty="0" smtClean="0"/>
              <a:t>Legislation</a:t>
            </a:r>
          </a:p>
          <a:p>
            <a:pPr marL="742950" lvl="1" indent="-285750">
              <a:buFont typeface="Arial" panose="020B0604020202020204" pitchFamily="34" charset="0"/>
              <a:buChar char="•"/>
            </a:pPr>
            <a:r>
              <a:rPr lang="en-ZA" dirty="0"/>
              <a:t>Municipal </a:t>
            </a:r>
            <a:r>
              <a:rPr lang="en-ZA" dirty="0" smtClean="0"/>
              <a:t>debt</a:t>
            </a:r>
          </a:p>
          <a:p>
            <a:pPr marL="742950" lvl="1" indent="-285750">
              <a:buFont typeface="Arial" panose="020B0604020202020204" pitchFamily="34" charset="0"/>
              <a:buChar char="•"/>
            </a:pPr>
            <a:r>
              <a:rPr lang="en-ZA" dirty="0"/>
              <a:t>Oversight and Concurrent Mandate </a:t>
            </a:r>
            <a:r>
              <a:rPr lang="en-ZA" dirty="0" smtClean="0"/>
              <a:t>Support</a:t>
            </a:r>
          </a:p>
          <a:p>
            <a:pPr marL="742950" lvl="1" indent="-285750">
              <a:buFont typeface="Arial" panose="020B0604020202020204" pitchFamily="34" charset="0"/>
              <a:buChar char="•"/>
            </a:pPr>
            <a:r>
              <a:rPr lang="en-ZA" dirty="0" smtClean="0"/>
              <a:t>Contribution </a:t>
            </a:r>
            <a:r>
              <a:rPr lang="en-ZA" dirty="0"/>
              <a:t>to the Oceans Economy</a:t>
            </a:r>
          </a:p>
        </p:txBody>
      </p:sp>
    </p:spTree>
    <p:extLst>
      <p:ext uri="{BB962C8B-B14F-4D97-AF65-F5344CB8AC3E}">
        <p14:creationId xmlns:p14="http://schemas.microsoft.com/office/powerpoint/2010/main" xmlns="" val="3896181796"/>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Slide Number Placeholder 2"/>
          <p:cNvSpPr>
            <a:spLocks noGrp="1"/>
          </p:cNvSpPr>
          <p:nvPr>
            <p:ph type="sldNum" sz="quarter" idx="12"/>
          </p:nvPr>
        </p:nvSpPr>
        <p:spPr>
          <a:noFill/>
        </p:spPr>
        <p:txBody>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fld id="{B56ED39E-909D-498E-8299-064382ADB707}" type="slidenum">
              <a:rPr lang="en-US" altLang="en-US" sz="1400" smtClean="0">
                <a:latin typeface="Times" pitchFamily="18" charset="0"/>
              </a:rPr>
              <a:pPr/>
              <a:t>13</a:t>
            </a:fld>
            <a:endParaRPr lang="en-US" altLang="en-US" sz="1400" smtClean="0">
              <a:latin typeface="Times" pitchFamily="18" charset="0"/>
            </a:endParaRPr>
          </a:p>
        </p:txBody>
      </p:sp>
      <p:sp>
        <p:nvSpPr>
          <p:cNvPr id="5" name="Rectangle 4"/>
          <p:cNvSpPr/>
          <p:nvPr/>
        </p:nvSpPr>
        <p:spPr>
          <a:xfrm>
            <a:off x="0" y="0"/>
            <a:ext cx="9144000" cy="506289"/>
          </a:xfrm>
          <a:prstGeom prst="rect">
            <a:avLst/>
          </a:prstGeom>
          <a:pattFill prst="dkHorz">
            <a:fgClr>
              <a:srgbClr val="FF6600"/>
            </a:fgClr>
            <a:bgClr>
              <a:srgbClr val="FF9933"/>
            </a:bgClr>
          </a:patt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ZA" sz="2400" b="1" dirty="0"/>
          </a:p>
        </p:txBody>
      </p:sp>
      <p:cxnSp>
        <p:nvCxnSpPr>
          <p:cNvPr id="6" name="Straight Connector 5"/>
          <p:cNvCxnSpPr/>
          <p:nvPr/>
        </p:nvCxnSpPr>
        <p:spPr>
          <a:xfrm>
            <a:off x="0" y="6096000"/>
            <a:ext cx="9144000" cy="0"/>
          </a:xfrm>
          <a:prstGeom prst="line">
            <a:avLst/>
          </a:prstGeom>
          <a:ln w="28575">
            <a:solidFill>
              <a:srgbClr val="FF6600"/>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6200" y="6172200"/>
            <a:ext cx="1371600" cy="6576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extBox 1"/>
          <p:cNvSpPr txBox="1"/>
          <p:nvPr/>
        </p:nvSpPr>
        <p:spPr>
          <a:xfrm>
            <a:off x="76200" y="44624"/>
            <a:ext cx="7799670" cy="461665"/>
          </a:xfrm>
          <a:prstGeom prst="rect">
            <a:avLst/>
          </a:prstGeom>
          <a:noFill/>
        </p:spPr>
        <p:txBody>
          <a:bodyPr wrap="square" rtlCol="0">
            <a:spAutoFit/>
          </a:bodyPr>
          <a:lstStyle/>
          <a:p>
            <a:r>
              <a:rPr lang="en-ZA" sz="2400" b="1" dirty="0" smtClean="0">
                <a:solidFill>
                  <a:schemeClr val="bg1"/>
                </a:solidFill>
              </a:rPr>
              <a:t>Overview of Achievements (</a:t>
            </a:r>
            <a:r>
              <a:rPr lang="en-ZA" sz="2400" dirty="0" smtClean="0"/>
              <a:t>Annual Report pages 13 – 16</a:t>
            </a:r>
            <a:r>
              <a:rPr lang="en-ZA" sz="2400" b="1" dirty="0" smtClean="0">
                <a:solidFill>
                  <a:schemeClr val="bg1"/>
                </a:solidFill>
              </a:rPr>
              <a:t>) </a:t>
            </a:r>
            <a:endParaRPr lang="en-ZA" sz="2400" b="1" dirty="0">
              <a:solidFill>
                <a:schemeClr val="bg1"/>
              </a:solidFill>
            </a:endParaRPr>
          </a:p>
        </p:txBody>
      </p:sp>
      <p:pic>
        <p:nvPicPr>
          <p:cNvPr id="8" name="Picture 7" descr="southafrica-flag1"/>
          <p:cNvPicPr>
            <a:picLocks noChangeAspect="1" noChangeArrowheads="1" noCrop="1"/>
          </p:cNvPicPr>
          <p:nvPr/>
        </p:nvPicPr>
        <p:blipFill>
          <a:blip r:embed="rId3" cstate="print"/>
          <a:srcRect/>
          <a:stretch>
            <a:fillRect/>
          </a:stretch>
        </p:blipFill>
        <p:spPr bwMode="auto">
          <a:xfrm>
            <a:off x="7668344" y="6263640"/>
            <a:ext cx="415052" cy="274320"/>
          </a:xfrm>
          <a:prstGeom prst="rect">
            <a:avLst/>
          </a:prstGeom>
          <a:noFill/>
          <a:ln w="9525">
            <a:noFill/>
            <a:miter lim="800000"/>
            <a:headEnd/>
            <a:tailEnd/>
          </a:ln>
        </p:spPr>
      </p:pic>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 name="Rectangle 3"/>
          <p:cNvSpPr/>
          <p:nvPr/>
        </p:nvSpPr>
        <p:spPr>
          <a:xfrm>
            <a:off x="69966" y="582488"/>
            <a:ext cx="8894522" cy="5078313"/>
          </a:xfrm>
          <a:prstGeom prst="rect">
            <a:avLst/>
          </a:prstGeom>
        </p:spPr>
        <p:txBody>
          <a:bodyPr wrap="square">
            <a:spAutoFit/>
          </a:bodyPr>
          <a:lstStyle/>
          <a:p>
            <a:r>
              <a:rPr lang="en-ZA" b="1" dirty="0">
                <a:latin typeface="+mj-lt"/>
              </a:rPr>
              <a:t>Transversal Business Improvement (PMTE and the Department)</a:t>
            </a:r>
          </a:p>
          <a:p>
            <a:endParaRPr lang="en-ZA" dirty="0" smtClean="0">
              <a:latin typeface="+mj-lt"/>
            </a:endParaRPr>
          </a:p>
          <a:p>
            <a:pPr marL="285750" indent="-285750">
              <a:buFont typeface="Arial" panose="020B0604020202020204" pitchFamily="34" charset="0"/>
              <a:buChar char="•"/>
            </a:pPr>
            <a:r>
              <a:rPr lang="en-ZA" dirty="0" smtClean="0">
                <a:latin typeface="+mj-lt"/>
              </a:rPr>
              <a:t>The </a:t>
            </a:r>
            <a:r>
              <a:rPr lang="en-ZA" dirty="0">
                <a:latin typeface="+mj-lt"/>
              </a:rPr>
              <a:t>year under review has seen few critical interventions that sought to enhance and strengthen the </a:t>
            </a:r>
            <a:r>
              <a:rPr lang="en-ZA" dirty="0" smtClean="0">
                <a:latin typeface="+mj-lt"/>
              </a:rPr>
              <a:t>corporate services </a:t>
            </a:r>
            <a:r>
              <a:rPr lang="en-ZA" dirty="0">
                <a:latin typeface="+mj-lt"/>
              </a:rPr>
              <a:t>support to the core business of the Department and PMTE. </a:t>
            </a:r>
            <a:endParaRPr lang="en-ZA" dirty="0" smtClean="0">
              <a:latin typeface="+mj-lt"/>
            </a:endParaRPr>
          </a:p>
          <a:p>
            <a:pPr marL="285750" indent="-285750">
              <a:buFont typeface="Arial" panose="020B0604020202020204" pitchFamily="34" charset="0"/>
              <a:buChar char="•"/>
            </a:pPr>
            <a:endParaRPr lang="en-ZA" dirty="0">
              <a:latin typeface="+mj-lt"/>
            </a:endParaRPr>
          </a:p>
          <a:p>
            <a:pPr marL="285750" indent="-285750">
              <a:buFont typeface="Arial" panose="020B0604020202020204" pitchFamily="34" charset="0"/>
              <a:buChar char="•"/>
            </a:pPr>
            <a:r>
              <a:rPr lang="en-ZA" dirty="0" smtClean="0">
                <a:latin typeface="+mj-lt"/>
              </a:rPr>
              <a:t>The </a:t>
            </a:r>
            <a:r>
              <a:rPr lang="en-ZA" dirty="0">
                <a:latin typeface="+mj-lt"/>
              </a:rPr>
              <a:t>review of the </a:t>
            </a:r>
            <a:r>
              <a:rPr lang="en-ZA" b="1" dirty="0">
                <a:latin typeface="+mj-lt"/>
              </a:rPr>
              <a:t>organisational structure </a:t>
            </a:r>
            <a:r>
              <a:rPr lang="en-ZA" dirty="0" smtClean="0">
                <a:latin typeface="+mj-lt"/>
              </a:rPr>
              <a:t>for the </a:t>
            </a:r>
            <a:r>
              <a:rPr lang="en-ZA" dirty="0">
                <a:latin typeface="+mj-lt"/>
              </a:rPr>
              <a:t>Department, the finalisation of the PMTE structure and the submission of both to DPSA for approval is a </a:t>
            </a:r>
            <a:r>
              <a:rPr lang="en-ZA" dirty="0" smtClean="0">
                <a:latin typeface="+mj-lt"/>
              </a:rPr>
              <a:t>notable achievement</a:t>
            </a:r>
            <a:r>
              <a:rPr lang="en-ZA" dirty="0">
                <a:latin typeface="+mj-lt"/>
              </a:rPr>
              <a:t>. Both organisational structures sought to address </a:t>
            </a:r>
            <a:r>
              <a:rPr lang="en-ZA" b="1" dirty="0">
                <a:latin typeface="+mj-lt"/>
              </a:rPr>
              <a:t>critical capacity constraints </a:t>
            </a:r>
            <a:r>
              <a:rPr lang="en-ZA" dirty="0">
                <a:latin typeface="+mj-lt"/>
              </a:rPr>
              <a:t>by providing for </a:t>
            </a:r>
            <a:r>
              <a:rPr lang="en-ZA" dirty="0" smtClean="0">
                <a:latin typeface="+mj-lt"/>
              </a:rPr>
              <a:t>new areas </a:t>
            </a:r>
            <a:r>
              <a:rPr lang="en-ZA" dirty="0">
                <a:latin typeface="+mj-lt"/>
              </a:rPr>
              <a:t>of work and strengthening the existing functional </a:t>
            </a:r>
            <a:r>
              <a:rPr lang="en-ZA" dirty="0" smtClean="0">
                <a:latin typeface="+mj-lt"/>
              </a:rPr>
              <a:t>areas</a:t>
            </a:r>
          </a:p>
          <a:p>
            <a:endParaRPr lang="en-ZA" dirty="0" smtClean="0"/>
          </a:p>
          <a:p>
            <a:pPr marL="285750" indent="-285750">
              <a:buFont typeface="Arial" panose="020B0604020202020204" pitchFamily="34" charset="0"/>
              <a:buChar char="•"/>
            </a:pPr>
            <a:r>
              <a:rPr lang="en-ZA" dirty="0" smtClean="0"/>
              <a:t>The Department’s </a:t>
            </a:r>
            <a:r>
              <a:rPr lang="en-ZA" dirty="0"/>
              <a:t>structure seeks to enhance </a:t>
            </a:r>
            <a:r>
              <a:rPr lang="en-ZA" dirty="0" smtClean="0"/>
              <a:t>its capacity to:</a:t>
            </a:r>
          </a:p>
          <a:p>
            <a:pPr marL="742950" lvl="1" indent="-285750">
              <a:buFontTx/>
              <a:buChar char="-"/>
            </a:pPr>
            <a:r>
              <a:rPr lang="en-ZA" dirty="0" smtClean="0"/>
              <a:t>Consolidate </a:t>
            </a:r>
            <a:r>
              <a:rPr lang="en-ZA" dirty="0"/>
              <a:t>the fight against fraud and corruption and also strengthen </a:t>
            </a:r>
            <a:r>
              <a:rPr lang="en-ZA" dirty="0" smtClean="0"/>
              <a:t>the investigative capacity </a:t>
            </a:r>
            <a:r>
              <a:rPr lang="en-ZA" dirty="0"/>
              <a:t>of </a:t>
            </a:r>
            <a:r>
              <a:rPr lang="en-ZA" dirty="0" smtClean="0"/>
              <a:t>the Department</a:t>
            </a:r>
          </a:p>
          <a:p>
            <a:pPr marL="742950" lvl="1" indent="-285750">
              <a:buFontTx/>
              <a:buChar char="-"/>
            </a:pPr>
            <a:r>
              <a:rPr lang="en-ZA" dirty="0" smtClean="0"/>
              <a:t>Capacitate </a:t>
            </a:r>
            <a:r>
              <a:rPr lang="en-ZA" dirty="0"/>
              <a:t>the </a:t>
            </a:r>
            <a:r>
              <a:rPr lang="en-ZA" dirty="0" smtClean="0"/>
              <a:t>State </a:t>
            </a:r>
            <a:r>
              <a:rPr lang="en-ZA" dirty="0"/>
              <a:t>with technical and professional infrastructure </a:t>
            </a:r>
            <a:r>
              <a:rPr lang="en-ZA" dirty="0" smtClean="0"/>
              <a:t>skills</a:t>
            </a:r>
            <a:endParaRPr lang="en-ZA" dirty="0"/>
          </a:p>
          <a:p>
            <a:pPr marL="742950" lvl="1" indent="-285750">
              <a:buFontTx/>
              <a:buChar char="-"/>
            </a:pPr>
            <a:r>
              <a:rPr lang="en-ZA" dirty="0" smtClean="0"/>
              <a:t>Strengthen </a:t>
            </a:r>
            <a:r>
              <a:rPr lang="en-ZA" dirty="0"/>
              <a:t>the Expanded Public Works Programme ability to drive public </a:t>
            </a:r>
            <a:r>
              <a:rPr lang="en-ZA" dirty="0" smtClean="0"/>
              <a:t>employment programme</a:t>
            </a:r>
          </a:p>
          <a:p>
            <a:pPr marL="742950" lvl="1" indent="-285750">
              <a:buFontTx/>
              <a:buChar char="-"/>
            </a:pPr>
            <a:r>
              <a:rPr lang="en-ZA" dirty="0" smtClean="0"/>
              <a:t>Manage </a:t>
            </a:r>
            <a:r>
              <a:rPr lang="en-ZA" dirty="0"/>
              <a:t>concurrent and intergovernmental obligations.</a:t>
            </a:r>
            <a:endParaRPr lang="en-ZA" dirty="0">
              <a:latin typeface="+mj-lt"/>
            </a:endParaRPr>
          </a:p>
        </p:txBody>
      </p:sp>
    </p:spTree>
    <p:extLst>
      <p:ext uri="{BB962C8B-B14F-4D97-AF65-F5344CB8AC3E}">
        <p14:creationId xmlns:p14="http://schemas.microsoft.com/office/powerpoint/2010/main" xmlns="" val="331063526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Slide Number Placeholder 2"/>
          <p:cNvSpPr>
            <a:spLocks noGrp="1"/>
          </p:cNvSpPr>
          <p:nvPr>
            <p:ph type="sldNum" sz="quarter" idx="12"/>
          </p:nvPr>
        </p:nvSpPr>
        <p:spPr>
          <a:noFill/>
        </p:spPr>
        <p:txBody>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fld id="{B56ED39E-909D-498E-8299-064382ADB707}" type="slidenum">
              <a:rPr lang="en-US" altLang="en-US" sz="1400" smtClean="0">
                <a:latin typeface="Times" pitchFamily="18" charset="0"/>
              </a:rPr>
              <a:pPr/>
              <a:t>14</a:t>
            </a:fld>
            <a:endParaRPr lang="en-US" altLang="en-US" sz="1400" smtClean="0">
              <a:latin typeface="Times" pitchFamily="18" charset="0"/>
            </a:endParaRPr>
          </a:p>
        </p:txBody>
      </p:sp>
      <p:sp>
        <p:nvSpPr>
          <p:cNvPr id="5" name="Rectangle 4"/>
          <p:cNvSpPr/>
          <p:nvPr/>
        </p:nvSpPr>
        <p:spPr>
          <a:xfrm>
            <a:off x="0" y="0"/>
            <a:ext cx="9144000" cy="506289"/>
          </a:xfrm>
          <a:prstGeom prst="rect">
            <a:avLst/>
          </a:prstGeom>
          <a:pattFill prst="dkHorz">
            <a:fgClr>
              <a:srgbClr val="FF6600"/>
            </a:fgClr>
            <a:bgClr>
              <a:srgbClr val="FF9933"/>
            </a:bgClr>
          </a:patt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ZA" sz="2400" b="1" dirty="0"/>
          </a:p>
        </p:txBody>
      </p:sp>
      <p:cxnSp>
        <p:nvCxnSpPr>
          <p:cNvPr id="6" name="Straight Connector 5"/>
          <p:cNvCxnSpPr/>
          <p:nvPr/>
        </p:nvCxnSpPr>
        <p:spPr>
          <a:xfrm>
            <a:off x="0" y="6096000"/>
            <a:ext cx="9144000" cy="0"/>
          </a:xfrm>
          <a:prstGeom prst="line">
            <a:avLst/>
          </a:prstGeom>
          <a:ln w="28575">
            <a:solidFill>
              <a:srgbClr val="FF6600"/>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6200" y="6172200"/>
            <a:ext cx="1371600" cy="6576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extBox 1"/>
          <p:cNvSpPr txBox="1"/>
          <p:nvPr/>
        </p:nvSpPr>
        <p:spPr>
          <a:xfrm>
            <a:off x="76200" y="44624"/>
            <a:ext cx="7799670" cy="461665"/>
          </a:xfrm>
          <a:prstGeom prst="rect">
            <a:avLst/>
          </a:prstGeom>
          <a:noFill/>
        </p:spPr>
        <p:txBody>
          <a:bodyPr wrap="square" rtlCol="0">
            <a:spAutoFit/>
          </a:bodyPr>
          <a:lstStyle/>
          <a:p>
            <a:r>
              <a:rPr lang="en-ZA" sz="2400" b="1" dirty="0" smtClean="0">
                <a:solidFill>
                  <a:schemeClr val="bg1"/>
                </a:solidFill>
              </a:rPr>
              <a:t>Overview of Achievements</a:t>
            </a:r>
            <a:endParaRPr lang="en-ZA" sz="2400" b="1" dirty="0">
              <a:solidFill>
                <a:schemeClr val="bg1"/>
              </a:solidFill>
            </a:endParaRPr>
          </a:p>
        </p:txBody>
      </p:sp>
      <p:pic>
        <p:nvPicPr>
          <p:cNvPr id="8" name="Picture 7" descr="southafrica-flag1"/>
          <p:cNvPicPr>
            <a:picLocks noChangeAspect="1" noChangeArrowheads="1" noCrop="1"/>
          </p:cNvPicPr>
          <p:nvPr/>
        </p:nvPicPr>
        <p:blipFill>
          <a:blip r:embed="rId3" cstate="print"/>
          <a:srcRect/>
          <a:stretch>
            <a:fillRect/>
          </a:stretch>
        </p:blipFill>
        <p:spPr bwMode="auto">
          <a:xfrm>
            <a:off x="7668344" y="6263640"/>
            <a:ext cx="415052" cy="274320"/>
          </a:xfrm>
          <a:prstGeom prst="rect">
            <a:avLst/>
          </a:prstGeom>
          <a:noFill/>
          <a:ln w="9525">
            <a:noFill/>
            <a:miter lim="800000"/>
            <a:headEnd/>
            <a:tailEnd/>
          </a:ln>
        </p:spPr>
      </p:pic>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 name="Rectangle 3"/>
          <p:cNvSpPr/>
          <p:nvPr/>
        </p:nvSpPr>
        <p:spPr>
          <a:xfrm>
            <a:off x="69966" y="582488"/>
            <a:ext cx="8894522" cy="4524315"/>
          </a:xfrm>
          <a:prstGeom prst="rect">
            <a:avLst/>
          </a:prstGeom>
        </p:spPr>
        <p:txBody>
          <a:bodyPr wrap="square">
            <a:spAutoFit/>
          </a:bodyPr>
          <a:lstStyle/>
          <a:p>
            <a:pPr algn="just"/>
            <a:r>
              <a:rPr lang="en-ZA" b="1" dirty="0" smtClean="0">
                <a:latin typeface="+mj-lt"/>
              </a:rPr>
              <a:t>Cont.…</a:t>
            </a:r>
          </a:p>
          <a:p>
            <a:pPr algn="just"/>
            <a:endParaRPr lang="en-ZA" b="1" dirty="0">
              <a:latin typeface="+mj-lt"/>
            </a:endParaRPr>
          </a:p>
          <a:p>
            <a:pPr marL="285750" indent="-285750" algn="just">
              <a:buFont typeface="Arial" panose="020B0604020202020204" pitchFamily="34" charset="0"/>
              <a:buChar char="•"/>
            </a:pPr>
            <a:r>
              <a:rPr lang="en-ZA" dirty="0" smtClean="0"/>
              <a:t>The Department and PMTE have continued </a:t>
            </a:r>
            <a:r>
              <a:rPr lang="en-ZA" dirty="0"/>
              <a:t>to implement the </a:t>
            </a:r>
            <a:r>
              <a:rPr lang="en-ZA" b="1" dirty="0"/>
              <a:t>retired </a:t>
            </a:r>
            <a:r>
              <a:rPr lang="en-ZA" b="1" dirty="0" smtClean="0"/>
              <a:t>professionals </a:t>
            </a:r>
            <a:r>
              <a:rPr lang="en-ZA" dirty="0" smtClean="0"/>
              <a:t>programme, providing </a:t>
            </a:r>
            <a:r>
              <a:rPr lang="en-ZA" dirty="0"/>
              <a:t>the necessary </a:t>
            </a:r>
            <a:r>
              <a:rPr lang="en-ZA" dirty="0" smtClean="0"/>
              <a:t>mentorship and </a:t>
            </a:r>
            <a:r>
              <a:rPr lang="en-ZA" dirty="0"/>
              <a:t>coaching capacity for the skills programmes attracting young professionals and building capacity of </a:t>
            </a:r>
            <a:r>
              <a:rPr lang="en-ZA" dirty="0" smtClean="0"/>
              <a:t>current employees</a:t>
            </a:r>
            <a:r>
              <a:rPr lang="en-ZA" dirty="0"/>
              <a:t>. </a:t>
            </a:r>
            <a:endParaRPr lang="en-ZA" dirty="0" smtClean="0"/>
          </a:p>
          <a:p>
            <a:pPr algn="just"/>
            <a:endParaRPr lang="en-ZA" dirty="0"/>
          </a:p>
          <a:p>
            <a:pPr marL="285750" indent="-285750" algn="just">
              <a:buFont typeface="Arial" panose="020B0604020202020204" pitchFamily="34" charset="0"/>
              <a:buChar char="•"/>
            </a:pPr>
            <a:r>
              <a:rPr lang="en-ZA" dirty="0" smtClean="0"/>
              <a:t>The </a:t>
            </a:r>
            <a:r>
              <a:rPr lang="en-ZA" dirty="0"/>
              <a:t>retired professionals employed by the Department also fill the recruitment gap in scarce and </a:t>
            </a:r>
            <a:r>
              <a:rPr lang="en-ZA" dirty="0" smtClean="0"/>
              <a:t>critical technical </a:t>
            </a:r>
            <a:r>
              <a:rPr lang="en-ZA" dirty="0"/>
              <a:t>professional skills required in various engineering fields. </a:t>
            </a:r>
            <a:endParaRPr lang="en-ZA" dirty="0" smtClean="0"/>
          </a:p>
          <a:p>
            <a:pPr marL="285750" indent="-285750" algn="just">
              <a:buFont typeface="Arial" panose="020B0604020202020204" pitchFamily="34" charset="0"/>
              <a:buChar char="•"/>
            </a:pPr>
            <a:endParaRPr lang="en-ZA" dirty="0"/>
          </a:p>
          <a:p>
            <a:pPr marL="285750" indent="-285750" algn="just">
              <a:buFont typeface="Arial" panose="020B0604020202020204" pitchFamily="34" charset="0"/>
              <a:buChar char="•"/>
            </a:pPr>
            <a:r>
              <a:rPr lang="en-ZA" dirty="0" smtClean="0"/>
              <a:t>The </a:t>
            </a:r>
            <a:r>
              <a:rPr lang="en-ZA" dirty="0"/>
              <a:t>Department also made an impact in </a:t>
            </a:r>
            <a:r>
              <a:rPr lang="en-ZA" dirty="0" smtClean="0"/>
              <a:t>the </a:t>
            </a:r>
            <a:r>
              <a:rPr lang="en-ZA" b="1" dirty="0" smtClean="0"/>
              <a:t>skills </a:t>
            </a:r>
            <a:r>
              <a:rPr lang="en-ZA" b="1" dirty="0"/>
              <a:t>development </a:t>
            </a:r>
            <a:r>
              <a:rPr lang="en-ZA" dirty="0"/>
              <a:t>area with programmes in the water treatment, artisan development and internship </a:t>
            </a:r>
            <a:r>
              <a:rPr lang="en-ZA" dirty="0" smtClean="0"/>
              <a:t>programme</a:t>
            </a:r>
          </a:p>
          <a:p>
            <a:pPr marL="285750" indent="-285750" algn="just">
              <a:buFont typeface="Arial" panose="020B0604020202020204" pitchFamily="34" charset="0"/>
              <a:buChar char="•"/>
            </a:pPr>
            <a:endParaRPr lang="en-ZA" dirty="0">
              <a:latin typeface="+mj-lt"/>
            </a:endParaRPr>
          </a:p>
          <a:p>
            <a:pPr marL="285750" indent="-285750" algn="just">
              <a:buFont typeface="Arial" panose="020B0604020202020204" pitchFamily="34" charset="0"/>
              <a:buChar char="•"/>
            </a:pPr>
            <a:r>
              <a:rPr lang="en-ZA" dirty="0" smtClean="0"/>
              <a:t>In terms of ICT, the Department continued to monitor </a:t>
            </a:r>
            <a:r>
              <a:rPr lang="en-ZA" dirty="0"/>
              <a:t>the institutionalisation of </a:t>
            </a:r>
            <a:r>
              <a:rPr lang="en-ZA" b="1" dirty="0" smtClean="0"/>
              <a:t>Infrastructure Delivery </a:t>
            </a:r>
            <a:r>
              <a:rPr lang="en-ZA" b="1" dirty="0"/>
              <a:t>Management System </a:t>
            </a:r>
            <a:r>
              <a:rPr lang="en-ZA" b="1" dirty="0" smtClean="0"/>
              <a:t>(IDMS) </a:t>
            </a:r>
            <a:r>
              <a:rPr lang="en-ZA" dirty="0" smtClean="0"/>
              <a:t>and </a:t>
            </a:r>
            <a:r>
              <a:rPr lang="en-ZA" dirty="0"/>
              <a:t>roll out of the functional generic </a:t>
            </a:r>
            <a:r>
              <a:rPr lang="en-ZA" dirty="0" smtClean="0"/>
              <a:t>structure. All </a:t>
            </a:r>
            <a:r>
              <a:rPr lang="en-ZA" dirty="0"/>
              <a:t>provinces were capacitated in implementing IDMS and this resulted in enhanced internal </a:t>
            </a:r>
            <a:r>
              <a:rPr lang="en-ZA" dirty="0" smtClean="0"/>
              <a:t>capacity within </a:t>
            </a:r>
            <a:r>
              <a:rPr lang="en-ZA" dirty="0"/>
              <a:t>the Public Works family.</a:t>
            </a:r>
            <a:endParaRPr lang="en-ZA" dirty="0" smtClean="0">
              <a:latin typeface="+mj-lt"/>
            </a:endParaRPr>
          </a:p>
        </p:txBody>
      </p:sp>
    </p:spTree>
    <p:extLst>
      <p:ext uri="{BB962C8B-B14F-4D97-AF65-F5344CB8AC3E}">
        <p14:creationId xmlns:p14="http://schemas.microsoft.com/office/powerpoint/2010/main" xmlns="" val="149638181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Slide Number Placeholder 2"/>
          <p:cNvSpPr>
            <a:spLocks noGrp="1"/>
          </p:cNvSpPr>
          <p:nvPr>
            <p:ph type="sldNum" sz="quarter" idx="12"/>
          </p:nvPr>
        </p:nvSpPr>
        <p:spPr>
          <a:noFill/>
        </p:spPr>
        <p:txBody>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fld id="{B56ED39E-909D-498E-8299-064382ADB707}" type="slidenum">
              <a:rPr lang="en-US" altLang="en-US" sz="1400" smtClean="0">
                <a:latin typeface="Times" pitchFamily="18" charset="0"/>
              </a:rPr>
              <a:pPr/>
              <a:t>15</a:t>
            </a:fld>
            <a:endParaRPr lang="en-US" altLang="en-US" sz="1400" smtClean="0">
              <a:latin typeface="Times" pitchFamily="18" charset="0"/>
            </a:endParaRPr>
          </a:p>
        </p:txBody>
      </p:sp>
      <p:sp>
        <p:nvSpPr>
          <p:cNvPr id="5" name="Rectangle 4"/>
          <p:cNvSpPr/>
          <p:nvPr/>
        </p:nvSpPr>
        <p:spPr>
          <a:xfrm>
            <a:off x="0" y="0"/>
            <a:ext cx="9144000" cy="506289"/>
          </a:xfrm>
          <a:prstGeom prst="rect">
            <a:avLst/>
          </a:prstGeom>
          <a:pattFill prst="dkHorz">
            <a:fgClr>
              <a:srgbClr val="FF6600"/>
            </a:fgClr>
            <a:bgClr>
              <a:srgbClr val="FF9933"/>
            </a:bgClr>
          </a:patt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ZA" sz="2400" b="1" dirty="0"/>
          </a:p>
        </p:txBody>
      </p:sp>
      <p:cxnSp>
        <p:nvCxnSpPr>
          <p:cNvPr id="6" name="Straight Connector 5"/>
          <p:cNvCxnSpPr/>
          <p:nvPr/>
        </p:nvCxnSpPr>
        <p:spPr>
          <a:xfrm>
            <a:off x="0" y="6096000"/>
            <a:ext cx="9144000" cy="0"/>
          </a:xfrm>
          <a:prstGeom prst="line">
            <a:avLst/>
          </a:prstGeom>
          <a:ln w="28575">
            <a:solidFill>
              <a:srgbClr val="FF6600"/>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6200" y="6172200"/>
            <a:ext cx="1371600" cy="6576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extBox 1"/>
          <p:cNvSpPr txBox="1"/>
          <p:nvPr/>
        </p:nvSpPr>
        <p:spPr>
          <a:xfrm>
            <a:off x="76200" y="44624"/>
            <a:ext cx="7799670" cy="461665"/>
          </a:xfrm>
          <a:prstGeom prst="rect">
            <a:avLst/>
          </a:prstGeom>
          <a:noFill/>
        </p:spPr>
        <p:txBody>
          <a:bodyPr wrap="square" rtlCol="0">
            <a:spAutoFit/>
          </a:bodyPr>
          <a:lstStyle/>
          <a:p>
            <a:r>
              <a:rPr lang="en-ZA" sz="2400" b="1" dirty="0">
                <a:solidFill>
                  <a:schemeClr val="bg1"/>
                </a:solidFill>
              </a:rPr>
              <a:t>Overview of Achievements (</a:t>
            </a:r>
            <a:r>
              <a:rPr lang="en-ZA" sz="2400" dirty="0"/>
              <a:t>Annual Report </a:t>
            </a:r>
            <a:r>
              <a:rPr lang="en-ZA" sz="2400" dirty="0" smtClean="0"/>
              <a:t>page 27</a:t>
            </a:r>
            <a:r>
              <a:rPr lang="en-ZA" sz="2400" b="1" dirty="0" smtClean="0">
                <a:solidFill>
                  <a:schemeClr val="bg1"/>
                </a:solidFill>
              </a:rPr>
              <a:t>) </a:t>
            </a:r>
            <a:endParaRPr lang="en-ZA" sz="2400" b="1" dirty="0">
              <a:solidFill>
                <a:schemeClr val="bg1"/>
              </a:solidFill>
            </a:endParaRPr>
          </a:p>
        </p:txBody>
      </p:sp>
      <p:pic>
        <p:nvPicPr>
          <p:cNvPr id="8" name="Picture 7" descr="southafrica-flag1"/>
          <p:cNvPicPr>
            <a:picLocks noChangeAspect="1" noChangeArrowheads="1" noCrop="1"/>
          </p:cNvPicPr>
          <p:nvPr/>
        </p:nvPicPr>
        <p:blipFill>
          <a:blip r:embed="rId3" cstate="print"/>
          <a:srcRect/>
          <a:stretch>
            <a:fillRect/>
          </a:stretch>
        </p:blipFill>
        <p:spPr bwMode="auto">
          <a:xfrm>
            <a:off x="7668344" y="6263640"/>
            <a:ext cx="415052" cy="274320"/>
          </a:xfrm>
          <a:prstGeom prst="rect">
            <a:avLst/>
          </a:prstGeom>
          <a:noFill/>
          <a:ln w="9525">
            <a:noFill/>
            <a:miter lim="800000"/>
            <a:headEnd/>
            <a:tailEnd/>
          </a:ln>
        </p:spPr>
      </p:pic>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 name="Rectangle 3"/>
          <p:cNvSpPr/>
          <p:nvPr/>
        </p:nvSpPr>
        <p:spPr>
          <a:xfrm>
            <a:off x="84132" y="617751"/>
            <a:ext cx="8952364" cy="5201424"/>
          </a:xfrm>
          <a:prstGeom prst="rect">
            <a:avLst/>
          </a:prstGeom>
        </p:spPr>
        <p:txBody>
          <a:bodyPr wrap="square">
            <a:spAutoFit/>
          </a:bodyPr>
          <a:lstStyle/>
          <a:p>
            <a:r>
              <a:rPr lang="en-ZA" b="1" dirty="0"/>
              <a:t>Construction Project </a:t>
            </a:r>
            <a:r>
              <a:rPr lang="en-ZA" b="1" dirty="0" smtClean="0"/>
              <a:t>Management</a:t>
            </a:r>
          </a:p>
          <a:p>
            <a:endParaRPr lang="en-ZA" b="1" dirty="0">
              <a:solidFill>
                <a:srgbClr val="797B7D"/>
              </a:solidFill>
              <a:latin typeface="Aileron-Regular"/>
            </a:endParaRPr>
          </a:p>
          <a:p>
            <a:pPr algn="just"/>
            <a:r>
              <a:rPr lang="en-ZA" dirty="0" smtClean="0">
                <a:latin typeface="+mj-lt"/>
              </a:rPr>
              <a:t>The </a:t>
            </a:r>
            <a:r>
              <a:rPr lang="en-ZA" dirty="0">
                <a:latin typeface="+mj-lt"/>
              </a:rPr>
              <a:t>PMTE aims to ensure that all buildings under its custodianship are built and operated in an </a:t>
            </a:r>
            <a:r>
              <a:rPr lang="en-ZA" dirty="0" smtClean="0">
                <a:latin typeface="+mj-lt"/>
              </a:rPr>
              <a:t>environmentally sustainable </a:t>
            </a:r>
            <a:r>
              <a:rPr lang="en-ZA" dirty="0">
                <a:latin typeface="+mj-lt"/>
              </a:rPr>
              <a:t>way. Notable progress under </a:t>
            </a:r>
            <a:r>
              <a:rPr lang="en-ZA" b="1" dirty="0">
                <a:latin typeface="+mj-lt"/>
              </a:rPr>
              <a:t>construction </a:t>
            </a:r>
            <a:r>
              <a:rPr lang="en-ZA" b="1" dirty="0" smtClean="0">
                <a:latin typeface="+mj-lt"/>
              </a:rPr>
              <a:t>project management</a:t>
            </a:r>
            <a:r>
              <a:rPr lang="en-ZA" dirty="0" smtClean="0">
                <a:latin typeface="+mj-lt"/>
              </a:rPr>
              <a:t> </a:t>
            </a:r>
            <a:r>
              <a:rPr lang="en-ZA" dirty="0">
                <a:latin typeface="+mj-lt"/>
              </a:rPr>
              <a:t>is acclaimed particularly with </a:t>
            </a:r>
            <a:r>
              <a:rPr lang="en-ZA" dirty="0" smtClean="0">
                <a:latin typeface="+mj-lt"/>
              </a:rPr>
              <a:t>regard to </a:t>
            </a:r>
            <a:r>
              <a:rPr lang="en-ZA" dirty="0">
                <a:latin typeface="+mj-lt"/>
              </a:rPr>
              <a:t>the following projects</a:t>
            </a:r>
            <a:r>
              <a:rPr lang="en-ZA" dirty="0" smtClean="0">
                <a:latin typeface="+mj-lt"/>
              </a:rPr>
              <a:t>:</a:t>
            </a:r>
          </a:p>
          <a:p>
            <a:endParaRPr lang="en-ZA" dirty="0">
              <a:latin typeface="+mj-lt"/>
            </a:endParaRPr>
          </a:p>
          <a:p>
            <a:pPr marL="742950" lvl="1" indent="-285750">
              <a:buFont typeface="Arial" panose="020B0604020202020204" pitchFamily="34" charset="0"/>
              <a:buChar char="•"/>
            </a:pPr>
            <a:r>
              <a:rPr lang="en-ZA" sz="1600" dirty="0" smtClean="0">
                <a:latin typeface="+mj-lt"/>
              </a:rPr>
              <a:t>The </a:t>
            </a:r>
            <a:r>
              <a:rPr lang="en-ZA" sz="1600" dirty="0">
                <a:latin typeface="+mj-lt"/>
              </a:rPr>
              <a:t>Capital Hill Precinct in Tshwane, the refurbishment and upgrade of </a:t>
            </a:r>
            <a:r>
              <a:rPr lang="en-ZA" sz="1600" dirty="0" err="1">
                <a:latin typeface="+mj-lt"/>
              </a:rPr>
              <a:t>Agrivaal</a:t>
            </a:r>
            <a:r>
              <a:rPr lang="en-ZA" sz="1600" dirty="0">
                <a:latin typeface="+mj-lt"/>
              </a:rPr>
              <a:t> Building </a:t>
            </a:r>
            <a:r>
              <a:rPr lang="en-ZA" sz="1600" dirty="0" smtClean="0">
                <a:latin typeface="+mj-lt"/>
              </a:rPr>
              <a:t>has been completed</a:t>
            </a:r>
            <a:r>
              <a:rPr lang="en-ZA" sz="1600" dirty="0">
                <a:latin typeface="+mj-lt"/>
              </a:rPr>
              <a:t>, providing a 40 000 m2 state-owned facility which has achieved a 4 </a:t>
            </a:r>
            <a:r>
              <a:rPr lang="en-ZA" sz="1600" dirty="0" smtClean="0">
                <a:latin typeface="+mj-lt"/>
              </a:rPr>
              <a:t>star green-design </a:t>
            </a:r>
            <a:r>
              <a:rPr lang="en-ZA" sz="1600" dirty="0">
                <a:latin typeface="+mj-lt"/>
              </a:rPr>
              <a:t>rating </a:t>
            </a:r>
            <a:r>
              <a:rPr lang="en-ZA" sz="1600" dirty="0" smtClean="0">
                <a:latin typeface="+mj-lt"/>
              </a:rPr>
              <a:t>for energy </a:t>
            </a:r>
            <a:r>
              <a:rPr lang="en-ZA" sz="1600" dirty="0">
                <a:latin typeface="+mj-lt"/>
              </a:rPr>
              <a:t>efficiency and water </a:t>
            </a:r>
            <a:r>
              <a:rPr lang="en-ZA" sz="1600" dirty="0" smtClean="0">
                <a:latin typeface="+mj-lt"/>
              </a:rPr>
              <a:t>savings.</a:t>
            </a:r>
          </a:p>
          <a:p>
            <a:pPr marL="742950" lvl="1" indent="-285750">
              <a:buFont typeface="Arial" panose="020B0604020202020204" pitchFamily="34" charset="0"/>
              <a:buChar char="•"/>
            </a:pPr>
            <a:r>
              <a:rPr lang="en-ZA" sz="1600" dirty="0" smtClean="0">
                <a:latin typeface="+mj-lt"/>
              </a:rPr>
              <a:t>The </a:t>
            </a:r>
            <a:r>
              <a:rPr lang="en-ZA" sz="1600" dirty="0" err="1">
                <a:latin typeface="+mj-lt"/>
              </a:rPr>
              <a:t>Diepsloot</a:t>
            </a:r>
            <a:r>
              <a:rPr lang="en-ZA" sz="1600" dirty="0">
                <a:latin typeface="+mj-lt"/>
              </a:rPr>
              <a:t> police </a:t>
            </a:r>
            <a:r>
              <a:rPr lang="en-ZA" sz="1600" dirty="0" smtClean="0">
                <a:latin typeface="+mj-lt"/>
              </a:rPr>
              <a:t>station, </a:t>
            </a:r>
            <a:r>
              <a:rPr lang="en-ZA" sz="1600" dirty="0">
                <a:latin typeface="+mj-lt"/>
              </a:rPr>
              <a:t>which provides the much needed services to the </a:t>
            </a:r>
            <a:r>
              <a:rPr lang="en-ZA" sz="1600" dirty="0" smtClean="0">
                <a:latin typeface="+mj-lt"/>
              </a:rPr>
              <a:t>community</a:t>
            </a:r>
            <a:endParaRPr lang="en-ZA" sz="1600" dirty="0">
              <a:latin typeface="+mj-lt"/>
            </a:endParaRPr>
          </a:p>
          <a:p>
            <a:pPr marL="742950" lvl="1" indent="-285750">
              <a:buFont typeface="Arial" panose="020B0604020202020204" pitchFamily="34" charset="0"/>
              <a:buChar char="•"/>
            </a:pPr>
            <a:r>
              <a:rPr lang="en-ZA" sz="1600" dirty="0" smtClean="0">
                <a:latin typeface="+mj-lt"/>
              </a:rPr>
              <a:t>Upgrades </a:t>
            </a:r>
            <a:r>
              <a:rPr lang="en-ZA" sz="1600" dirty="0">
                <a:latin typeface="+mj-lt"/>
              </a:rPr>
              <a:t>at the </a:t>
            </a:r>
            <a:r>
              <a:rPr lang="en-ZA" sz="1600" dirty="0" smtClean="0">
                <a:latin typeface="+mj-lt"/>
              </a:rPr>
              <a:t>Correctional Centre in </a:t>
            </a:r>
            <a:r>
              <a:rPr lang="en-ZA" sz="1600" dirty="0" err="1">
                <a:latin typeface="+mj-lt"/>
              </a:rPr>
              <a:t>Matatiele</a:t>
            </a:r>
            <a:r>
              <a:rPr lang="en-ZA" sz="1600" dirty="0">
                <a:latin typeface="+mj-lt"/>
              </a:rPr>
              <a:t> – which included the erection of </a:t>
            </a:r>
            <a:r>
              <a:rPr lang="en-ZA" sz="1600" dirty="0" smtClean="0">
                <a:latin typeface="+mj-lt"/>
              </a:rPr>
              <a:t>10 </a:t>
            </a:r>
            <a:r>
              <a:rPr lang="en-ZA" sz="1600" dirty="0">
                <a:latin typeface="+mj-lt"/>
              </a:rPr>
              <a:t>new cells </a:t>
            </a:r>
            <a:r>
              <a:rPr lang="en-ZA" sz="1600" dirty="0" smtClean="0">
                <a:latin typeface="+mj-lt"/>
              </a:rPr>
              <a:t> and notable planned maintenance </a:t>
            </a:r>
            <a:r>
              <a:rPr lang="en-ZA" sz="1600" dirty="0">
                <a:latin typeface="+mj-lt"/>
              </a:rPr>
              <a:t>projects (e.g. repairs and civil works, roads and storm water and other services) have </a:t>
            </a:r>
            <a:r>
              <a:rPr lang="en-ZA" sz="1600" dirty="0" smtClean="0">
                <a:latin typeface="+mj-lt"/>
              </a:rPr>
              <a:t>been executed </a:t>
            </a:r>
            <a:r>
              <a:rPr lang="en-ZA" sz="1600" dirty="0">
                <a:latin typeface="+mj-lt"/>
              </a:rPr>
              <a:t>by the department in Johannesburg, Paarl, Brits, Bloemfontein, East London, Port Elizabeth </a:t>
            </a:r>
            <a:r>
              <a:rPr lang="en-ZA" sz="1600" dirty="0" smtClean="0">
                <a:latin typeface="+mj-lt"/>
              </a:rPr>
              <a:t>and Durban.</a:t>
            </a:r>
          </a:p>
          <a:p>
            <a:pPr marL="742950" lvl="1" indent="-285750">
              <a:buFont typeface="Arial" panose="020B0604020202020204" pitchFamily="34" charset="0"/>
              <a:buChar char="•"/>
            </a:pPr>
            <a:r>
              <a:rPr lang="en-ZA" sz="1600" dirty="0" err="1" smtClean="0">
                <a:latin typeface="+mj-lt"/>
              </a:rPr>
              <a:t>Skilpadshek</a:t>
            </a:r>
            <a:r>
              <a:rPr lang="en-ZA" sz="1600" dirty="0" smtClean="0">
                <a:latin typeface="+mj-lt"/>
              </a:rPr>
              <a:t> </a:t>
            </a:r>
            <a:r>
              <a:rPr lang="en-ZA" sz="1600" dirty="0">
                <a:latin typeface="+mj-lt"/>
              </a:rPr>
              <a:t>Land Port of Entry - construction of main border post (civil works, operational buildings, </a:t>
            </a:r>
            <a:r>
              <a:rPr lang="en-ZA" sz="1600" dirty="0" smtClean="0">
                <a:latin typeface="+mj-lt"/>
              </a:rPr>
              <a:t>bus and </a:t>
            </a:r>
            <a:r>
              <a:rPr lang="en-ZA" sz="1600" dirty="0">
                <a:latin typeface="+mj-lt"/>
              </a:rPr>
              <a:t>light vehicle </a:t>
            </a:r>
            <a:r>
              <a:rPr lang="en-ZA" sz="1600" dirty="0" smtClean="0">
                <a:latin typeface="+mj-lt"/>
              </a:rPr>
              <a:t>inspection).</a:t>
            </a:r>
            <a:endParaRPr lang="en-ZA" sz="1600" dirty="0">
              <a:latin typeface="+mj-lt"/>
            </a:endParaRPr>
          </a:p>
          <a:p>
            <a:pPr marL="742950" lvl="1" indent="-285750">
              <a:buFont typeface="Arial" panose="020B0604020202020204" pitchFamily="34" charset="0"/>
              <a:buChar char="•"/>
            </a:pPr>
            <a:r>
              <a:rPr lang="en-ZA" sz="1600" dirty="0" err="1" smtClean="0">
                <a:latin typeface="+mj-lt"/>
              </a:rPr>
              <a:t>Thaba</a:t>
            </a:r>
            <a:r>
              <a:rPr lang="en-ZA" sz="1600" dirty="0" smtClean="0">
                <a:latin typeface="+mj-lt"/>
              </a:rPr>
              <a:t> </a:t>
            </a:r>
            <a:r>
              <a:rPr lang="en-ZA" sz="1600" dirty="0">
                <a:latin typeface="+mj-lt"/>
              </a:rPr>
              <a:t>Tshwane </a:t>
            </a:r>
            <a:r>
              <a:rPr lang="en-ZA" sz="1600" dirty="0" smtClean="0">
                <a:latin typeface="+mj-lt"/>
              </a:rPr>
              <a:t>Correctional Centre: </a:t>
            </a:r>
            <a:r>
              <a:rPr lang="en-ZA" sz="1600" dirty="0">
                <a:latin typeface="+mj-lt"/>
              </a:rPr>
              <a:t>repair and maintenance of building, wet services and civil </a:t>
            </a:r>
            <a:r>
              <a:rPr lang="en-ZA" sz="1600" dirty="0" smtClean="0">
                <a:latin typeface="+mj-lt"/>
              </a:rPr>
              <a:t>infrastructure;</a:t>
            </a:r>
          </a:p>
          <a:p>
            <a:pPr marL="742950" lvl="1" indent="-285750">
              <a:buFont typeface="Arial" panose="020B0604020202020204" pitchFamily="34" charset="0"/>
              <a:buChar char="•"/>
            </a:pPr>
            <a:r>
              <a:rPr lang="en-ZA" sz="1600" dirty="0" smtClean="0">
                <a:latin typeface="+mj-lt"/>
              </a:rPr>
              <a:t>SAPS </a:t>
            </a:r>
            <a:r>
              <a:rPr lang="en-ZA" sz="1600" dirty="0">
                <a:latin typeface="+mj-lt"/>
              </a:rPr>
              <a:t>– repairs and renovations and additions (Bishop </a:t>
            </a:r>
            <a:r>
              <a:rPr lang="en-ZA" sz="1600" dirty="0" err="1" smtClean="0">
                <a:latin typeface="+mj-lt"/>
              </a:rPr>
              <a:t>Lavis</a:t>
            </a:r>
            <a:r>
              <a:rPr lang="en-ZA" sz="1600" dirty="0" smtClean="0">
                <a:latin typeface="+mj-lt"/>
              </a:rPr>
              <a:t>, Western Cape); and</a:t>
            </a:r>
          </a:p>
          <a:p>
            <a:pPr marL="742950" lvl="1" indent="-285750">
              <a:buFont typeface="Arial" panose="020B0604020202020204" pitchFamily="34" charset="0"/>
              <a:buChar char="•"/>
            </a:pPr>
            <a:r>
              <a:rPr lang="en-ZA" sz="1600" dirty="0" smtClean="0">
                <a:latin typeface="+mj-lt"/>
              </a:rPr>
              <a:t>SAPS </a:t>
            </a:r>
            <a:r>
              <a:rPr lang="en-ZA" sz="1600" dirty="0">
                <a:latin typeface="+mj-lt"/>
              </a:rPr>
              <a:t>– construction of a new shooting </a:t>
            </a:r>
            <a:r>
              <a:rPr lang="en-ZA" sz="1600" dirty="0" smtClean="0">
                <a:latin typeface="+mj-lt"/>
              </a:rPr>
              <a:t>range.</a:t>
            </a:r>
            <a:endParaRPr lang="en-ZA" sz="1600" dirty="0">
              <a:latin typeface="+mj-lt"/>
            </a:endParaRPr>
          </a:p>
        </p:txBody>
      </p:sp>
    </p:spTree>
    <p:extLst>
      <p:ext uri="{BB962C8B-B14F-4D97-AF65-F5344CB8AC3E}">
        <p14:creationId xmlns:p14="http://schemas.microsoft.com/office/powerpoint/2010/main" xmlns="" val="281352359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Slide Number Placeholder 2"/>
          <p:cNvSpPr>
            <a:spLocks noGrp="1"/>
          </p:cNvSpPr>
          <p:nvPr>
            <p:ph type="sldNum" sz="quarter" idx="12"/>
          </p:nvPr>
        </p:nvSpPr>
        <p:spPr>
          <a:noFill/>
        </p:spPr>
        <p:txBody>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fld id="{B56ED39E-909D-498E-8299-064382ADB707}" type="slidenum">
              <a:rPr lang="en-US" altLang="en-US" sz="1400" smtClean="0">
                <a:latin typeface="Times" pitchFamily="18" charset="0"/>
              </a:rPr>
              <a:pPr/>
              <a:t>16</a:t>
            </a:fld>
            <a:endParaRPr lang="en-US" altLang="en-US" sz="1400" smtClean="0">
              <a:latin typeface="Times" pitchFamily="18" charset="0"/>
            </a:endParaRPr>
          </a:p>
        </p:txBody>
      </p:sp>
      <p:sp>
        <p:nvSpPr>
          <p:cNvPr id="5" name="Rectangle 4"/>
          <p:cNvSpPr/>
          <p:nvPr/>
        </p:nvSpPr>
        <p:spPr>
          <a:xfrm>
            <a:off x="0" y="0"/>
            <a:ext cx="9144000" cy="506289"/>
          </a:xfrm>
          <a:prstGeom prst="rect">
            <a:avLst/>
          </a:prstGeom>
          <a:pattFill prst="dkHorz">
            <a:fgClr>
              <a:srgbClr val="FF6600"/>
            </a:fgClr>
            <a:bgClr>
              <a:srgbClr val="FF9933"/>
            </a:bgClr>
          </a:patt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ZA" sz="2400" b="1" dirty="0"/>
          </a:p>
        </p:txBody>
      </p:sp>
      <p:cxnSp>
        <p:nvCxnSpPr>
          <p:cNvPr id="6" name="Straight Connector 5"/>
          <p:cNvCxnSpPr/>
          <p:nvPr/>
        </p:nvCxnSpPr>
        <p:spPr>
          <a:xfrm>
            <a:off x="0" y="6096000"/>
            <a:ext cx="9144000" cy="0"/>
          </a:xfrm>
          <a:prstGeom prst="line">
            <a:avLst/>
          </a:prstGeom>
          <a:ln w="28575">
            <a:solidFill>
              <a:srgbClr val="FF6600"/>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6200" y="6172200"/>
            <a:ext cx="1371600" cy="6576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extBox 1"/>
          <p:cNvSpPr txBox="1"/>
          <p:nvPr/>
        </p:nvSpPr>
        <p:spPr>
          <a:xfrm>
            <a:off x="76200" y="44624"/>
            <a:ext cx="7799670" cy="461665"/>
          </a:xfrm>
          <a:prstGeom prst="rect">
            <a:avLst/>
          </a:prstGeom>
          <a:noFill/>
        </p:spPr>
        <p:txBody>
          <a:bodyPr wrap="square" rtlCol="0">
            <a:spAutoFit/>
          </a:bodyPr>
          <a:lstStyle/>
          <a:p>
            <a:r>
              <a:rPr lang="en-ZA" sz="2400" b="1" dirty="0">
                <a:solidFill>
                  <a:schemeClr val="bg1"/>
                </a:solidFill>
              </a:rPr>
              <a:t>Overview of Achievements (</a:t>
            </a:r>
            <a:r>
              <a:rPr lang="en-ZA" sz="2400" dirty="0"/>
              <a:t>Annual Report pages </a:t>
            </a:r>
            <a:r>
              <a:rPr lang="en-ZA" sz="2400" dirty="0" smtClean="0"/>
              <a:t>17 </a:t>
            </a:r>
            <a:r>
              <a:rPr lang="en-ZA" sz="2400" dirty="0"/>
              <a:t>– </a:t>
            </a:r>
            <a:r>
              <a:rPr lang="en-ZA" sz="2400" dirty="0" smtClean="0"/>
              <a:t>18</a:t>
            </a:r>
            <a:r>
              <a:rPr lang="en-ZA" sz="2400" b="1" dirty="0">
                <a:solidFill>
                  <a:schemeClr val="bg1"/>
                </a:solidFill>
              </a:rPr>
              <a:t>) </a:t>
            </a:r>
          </a:p>
        </p:txBody>
      </p:sp>
      <p:pic>
        <p:nvPicPr>
          <p:cNvPr id="8" name="Picture 7" descr="southafrica-flag1"/>
          <p:cNvPicPr>
            <a:picLocks noChangeAspect="1" noChangeArrowheads="1" noCrop="1"/>
          </p:cNvPicPr>
          <p:nvPr/>
        </p:nvPicPr>
        <p:blipFill>
          <a:blip r:embed="rId3" cstate="print"/>
          <a:srcRect/>
          <a:stretch>
            <a:fillRect/>
          </a:stretch>
        </p:blipFill>
        <p:spPr bwMode="auto">
          <a:xfrm>
            <a:off x="7668344" y="6263640"/>
            <a:ext cx="415052" cy="274320"/>
          </a:xfrm>
          <a:prstGeom prst="rect">
            <a:avLst/>
          </a:prstGeom>
          <a:noFill/>
          <a:ln w="9525">
            <a:noFill/>
            <a:miter lim="800000"/>
            <a:headEnd/>
            <a:tailEnd/>
          </a:ln>
        </p:spPr>
      </p:pic>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 name="Rectangle 3"/>
          <p:cNvSpPr/>
          <p:nvPr/>
        </p:nvSpPr>
        <p:spPr>
          <a:xfrm>
            <a:off x="69842" y="582488"/>
            <a:ext cx="8894646" cy="4524315"/>
          </a:xfrm>
          <a:prstGeom prst="rect">
            <a:avLst/>
          </a:prstGeom>
        </p:spPr>
        <p:txBody>
          <a:bodyPr wrap="square">
            <a:spAutoFit/>
          </a:bodyPr>
          <a:lstStyle/>
          <a:p>
            <a:r>
              <a:rPr lang="en-ZA" b="1" dirty="0">
                <a:latin typeface="+mj-lt"/>
              </a:rPr>
              <a:t>Expanded Public Works Programme</a:t>
            </a:r>
          </a:p>
          <a:p>
            <a:endParaRPr lang="en-ZA" dirty="0" smtClean="0"/>
          </a:p>
          <a:p>
            <a:pPr marL="285750" indent="-285750" algn="just">
              <a:buFont typeface="Arial" panose="020B0604020202020204" pitchFamily="34" charset="0"/>
              <a:buChar char="•"/>
            </a:pPr>
            <a:r>
              <a:rPr lang="en-ZA" dirty="0" smtClean="0"/>
              <a:t>The </a:t>
            </a:r>
            <a:r>
              <a:rPr lang="en-ZA" b="1" dirty="0"/>
              <a:t>work opportunities </a:t>
            </a:r>
            <a:r>
              <a:rPr lang="en-ZA" dirty="0"/>
              <a:t>reported for year two of Phase 3 suggests that the target of 1 127 186 work </a:t>
            </a:r>
            <a:r>
              <a:rPr lang="en-ZA" dirty="0" smtClean="0"/>
              <a:t>opportunities was </a:t>
            </a:r>
            <a:r>
              <a:rPr lang="en-ZA" dirty="0"/>
              <a:t>not achieved as only 741 540 work opportunities were reported on the </a:t>
            </a:r>
            <a:r>
              <a:rPr lang="en-ZA" dirty="0" smtClean="0"/>
              <a:t>system. Some of the work </a:t>
            </a:r>
            <a:r>
              <a:rPr lang="en-ZA" dirty="0"/>
              <a:t>opportunities </a:t>
            </a:r>
            <a:r>
              <a:rPr lang="en-ZA" dirty="0" smtClean="0"/>
              <a:t>created were not </a:t>
            </a:r>
            <a:r>
              <a:rPr lang="en-ZA" dirty="0"/>
              <a:t>reflected on the reporting </a:t>
            </a:r>
            <a:r>
              <a:rPr lang="en-ZA" dirty="0" smtClean="0"/>
              <a:t>system</a:t>
            </a:r>
          </a:p>
          <a:p>
            <a:pPr marL="285750" indent="-285750" algn="just">
              <a:buFont typeface="Arial" panose="020B0604020202020204" pitchFamily="34" charset="0"/>
              <a:buChar char="•"/>
            </a:pPr>
            <a:r>
              <a:rPr lang="en-ZA" dirty="0" smtClean="0"/>
              <a:t>Low figures are as a result of public </a:t>
            </a:r>
            <a:r>
              <a:rPr lang="en-ZA" dirty="0"/>
              <a:t>bodies </a:t>
            </a:r>
            <a:r>
              <a:rPr lang="en-ZA" dirty="0" smtClean="0"/>
              <a:t>not having geared </a:t>
            </a:r>
            <a:r>
              <a:rPr lang="en-ZA" dirty="0"/>
              <a:t>themselves for the new reporting system which requires </a:t>
            </a:r>
            <a:r>
              <a:rPr lang="en-ZA" dirty="0" smtClean="0"/>
              <a:t>additional reporting </a:t>
            </a:r>
            <a:r>
              <a:rPr lang="en-ZA" dirty="0"/>
              <a:t>fields and supporting documents as stipulated in the abovementioned Ministerial Determination</a:t>
            </a:r>
            <a:endParaRPr lang="en-ZA" dirty="0">
              <a:solidFill>
                <a:srgbClr val="797B7D"/>
              </a:solidFill>
              <a:latin typeface="Aileron-Regular"/>
            </a:endParaRPr>
          </a:p>
          <a:p>
            <a:pPr marL="285750" indent="-285750" algn="just">
              <a:buFont typeface="Arial" panose="020B0604020202020204" pitchFamily="34" charset="0"/>
              <a:buChar char="•"/>
            </a:pPr>
            <a:r>
              <a:rPr lang="en-ZA" b="1" dirty="0" smtClean="0"/>
              <a:t>Inter-Ministerial </a:t>
            </a:r>
            <a:r>
              <a:rPr lang="en-ZA" b="1" dirty="0"/>
              <a:t>Committee </a:t>
            </a:r>
            <a:r>
              <a:rPr lang="en-ZA" dirty="0"/>
              <a:t>on Public Employment Programmes was </a:t>
            </a:r>
            <a:r>
              <a:rPr lang="en-ZA" dirty="0" smtClean="0"/>
              <a:t>launched </a:t>
            </a:r>
            <a:r>
              <a:rPr lang="en-ZA" dirty="0"/>
              <a:t>in July 2016, chaired by </a:t>
            </a:r>
            <a:r>
              <a:rPr lang="en-ZA" dirty="0" smtClean="0"/>
              <a:t>the Deputy </a:t>
            </a:r>
            <a:r>
              <a:rPr lang="en-ZA" dirty="0"/>
              <a:t>President </a:t>
            </a:r>
            <a:endParaRPr lang="en-ZA" dirty="0" smtClean="0"/>
          </a:p>
          <a:p>
            <a:pPr marL="285750" indent="-285750" algn="just">
              <a:buFont typeface="Arial" panose="020B0604020202020204" pitchFamily="34" charset="0"/>
              <a:buChar char="•"/>
            </a:pPr>
            <a:r>
              <a:rPr lang="en-ZA" dirty="0" smtClean="0"/>
              <a:t>Since then the committee has undertaken </a:t>
            </a:r>
            <a:r>
              <a:rPr lang="en-ZA" dirty="0"/>
              <a:t>site visits to EPWP projects in Orange Farm (Gauteng Province) and </a:t>
            </a:r>
            <a:r>
              <a:rPr lang="en-ZA" dirty="0" err="1" smtClean="0"/>
              <a:t>Graskop</a:t>
            </a:r>
            <a:r>
              <a:rPr lang="en-ZA" dirty="0"/>
              <a:t> </a:t>
            </a:r>
            <a:r>
              <a:rPr lang="en-ZA" dirty="0" smtClean="0"/>
              <a:t>(Mpumalanga Province)</a:t>
            </a:r>
          </a:p>
          <a:p>
            <a:pPr marL="285750" indent="-285750" algn="just">
              <a:buFont typeface="Arial" panose="020B0604020202020204" pitchFamily="34" charset="0"/>
              <a:buChar char="•"/>
            </a:pPr>
            <a:r>
              <a:rPr lang="en-ZA" dirty="0" smtClean="0"/>
              <a:t>Following </a:t>
            </a:r>
            <a:r>
              <a:rPr lang="en-ZA" dirty="0"/>
              <a:t>the site visits, the PEP-IMC have met </a:t>
            </a:r>
            <a:r>
              <a:rPr lang="en-ZA" dirty="0" smtClean="0"/>
              <a:t>twice to </a:t>
            </a:r>
            <a:r>
              <a:rPr lang="en-ZA" dirty="0"/>
              <a:t>explore various models that will deepen the impact of EPWP projects for communities, poor and </a:t>
            </a:r>
            <a:r>
              <a:rPr lang="en-ZA" dirty="0" smtClean="0"/>
              <a:t>unemployed people</a:t>
            </a:r>
          </a:p>
          <a:p>
            <a:pPr marL="285750" indent="-285750" algn="just">
              <a:buFont typeface="Arial" panose="020B0604020202020204" pitchFamily="34" charset="0"/>
              <a:buChar char="•"/>
            </a:pPr>
            <a:endParaRPr lang="en-ZA" dirty="0" smtClean="0"/>
          </a:p>
        </p:txBody>
      </p:sp>
    </p:spTree>
    <p:extLst>
      <p:ext uri="{BB962C8B-B14F-4D97-AF65-F5344CB8AC3E}">
        <p14:creationId xmlns:p14="http://schemas.microsoft.com/office/powerpoint/2010/main" xmlns="" val="183846490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Slide Number Placeholder 2"/>
          <p:cNvSpPr>
            <a:spLocks noGrp="1"/>
          </p:cNvSpPr>
          <p:nvPr>
            <p:ph type="sldNum" sz="quarter" idx="12"/>
          </p:nvPr>
        </p:nvSpPr>
        <p:spPr>
          <a:noFill/>
        </p:spPr>
        <p:txBody>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fld id="{B56ED39E-909D-498E-8299-064382ADB707}" type="slidenum">
              <a:rPr lang="en-US" altLang="en-US" sz="1400" smtClean="0">
                <a:latin typeface="Times" pitchFamily="18" charset="0"/>
              </a:rPr>
              <a:pPr/>
              <a:t>17</a:t>
            </a:fld>
            <a:endParaRPr lang="en-US" altLang="en-US" sz="1400" smtClean="0">
              <a:latin typeface="Times" pitchFamily="18" charset="0"/>
            </a:endParaRPr>
          </a:p>
        </p:txBody>
      </p:sp>
      <p:sp>
        <p:nvSpPr>
          <p:cNvPr id="5" name="Rectangle 4"/>
          <p:cNvSpPr/>
          <p:nvPr/>
        </p:nvSpPr>
        <p:spPr>
          <a:xfrm>
            <a:off x="0" y="0"/>
            <a:ext cx="9144000" cy="506289"/>
          </a:xfrm>
          <a:prstGeom prst="rect">
            <a:avLst/>
          </a:prstGeom>
          <a:pattFill prst="dkHorz">
            <a:fgClr>
              <a:srgbClr val="FF6600"/>
            </a:fgClr>
            <a:bgClr>
              <a:srgbClr val="FF9933"/>
            </a:bgClr>
          </a:patt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ZA" sz="2400" b="1" dirty="0"/>
          </a:p>
        </p:txBody>
      </p:sp>
      <p:cxnSp>
        <p:nvCxnSpPr>
          <p:cNvPr id="6" name="Straight Connector 5"/>
          <p:cNvCxnSpPr/>
          <p:nvPr/>
        </p:nvCxnSpPr>
        <p:spPr>
          <a:xfrm>
            <a:off x="0" y="6096000"/>
            <a:ext cx="9144000" cy="0"/>
          </a:xfrm>
          <a:prstGeom prst="line">
            <a:avLst/>
          </a:prstGeom>
          <a:ln w="28575">
            <a:solidFill>
              <a:srgbClr val="FF6600"/>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6200" y="6172200"/>
            <a:ext cx="1371600" cy="6576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extBox 1"/>
          <p:cNvSpPr txBox="1"/>
          <p:nvPr/>
        </p:nvSpPr>
        <p:spPr>
          <a:xfrm>
            <a:off x="76200" y="44624"/>
            <a:ext cx="7799670" cy="461665"/>
          </a:xfrm>
          <a:prstGeom prst="rect">
            <a:avLst/>
          </a:prstGeom>
          <a:noFill/>
        </p:spPr>
        <p:txBody>
          <a:bodyPr wrap="square" rtlCol="0">
            <a:spAutoFit/>
          </a:bodyPr>
          <a:lstStyle/>
          <a:p>
            <a:r>
              <a:rPr lang="en-ZA" sz="2400" b="1" dirty="0">
                <a:solidFill>
                  <a:schemeClr val="bg1"/>
                </a:solidFill>
              </a:rPr>
              <a:t>Overview of Achievements (</a:t>
            </a:r>
            <a:r>
              <a:rPr lang="en-ZA" sz="2400" dirty="0"/>
              <a:t>Annual Report pages </a:t>
            </a:r>
            <a:r>
              <a:rPr lang="en-ZA" sz="2400" dirty="0" smtClean="0"/>
              <a:t>16 </a:t>
            </a:r>
            <a:r>
              <a:rPr lang="en-ZA" sz="2400" dirty="0"/>
              <a:t>– </a:t>
            </a:r>
            <a:r>
              <a:rPr lang="en-ZA" sz="2400" dirty="0" smtClean="0"/>
              <a:t>17</a:t>
            </a:r>
            <a:r>
              <a:rPr lang="en-ZA" sz="2400" b="1" dirty="0" smtClean="0">
                <a:solidFill>
                  <a:schemeClr val="bg1"/>
                </a:solidFill>
              </a:rPr>
              <a:t>) </a:t>
            </a:r>
            <a:endParaRPr lang="en-ZA" sz="2400" b="1" dirty="0">
              <a:solidFill>
                <a:schemeClr val="bg1"/>
              </a:solidFill>
            </a:endParaRPr>
          </a:p>
        </p:txBody>
      </p:sp>
      <p:pic>
        <p:nvPicPr>
          <p:cNvPr id="8" name="Picture 7" descr="southafrica-flag1"/>
          <p:cNvPicPr>
            <a:picLocks noChangeAspect="1" noChangeArrowheads="1" noCrop="1"/>
          </p:cNvPicPr>
          <p:nvPr/>
        </p:nvPicPr>
        <p:blipFill>
          <a:blip r:embed="rId3" cstate="print"/>
          <a:srcRect/>
          <a:stretch>
            <a:fillRect/>
          </a:stretch>
        </p:blipFill>
        <p:spPr bwMode="auto">
          <a:xfrm>
            <a:off x="7668344" y="6263640"/>
            <a:ext cx="415052" cy="274320"/>
          </a:xfrm>
          <a:prstGeom prst="rect">
            <a:avLst/>
          </a:prstGeom>
          <a:noFill/>
          <a:ln w="9525">
            <a:noFill/>
            <a:miter lim="800000"/>
            <a:headEnd/>
            <a:tailEnd/>
          </a:ln>
        </p:spPr>
      </p:pic>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 name="Rectangle 3"/>
          <p:cNvSpPr/>
          <p:nvPr/>
        </p:nvSpPr>
        <p:spPr>
          <a:xfrm>
            <a:off x="61516" y="582488"/>
            <a:ext cx="8974979" cy="4801314"/>
          </a:xfrm>
          <a:prstGeom prst="rect">
            <a:avLst/>
          </a:prstGeom>
        </p:spPr>
        <p:txBody>
          <a:bodyPr wrap="square">
            <a:spAutoFit/>
          </a:bodyPr>
          <a:lstStyle/>
          <a:p>
            <a:r>
              <a:rPr lang="en-ZA" b="1" dirty="0" smtClean="0"/>
              <a:t>Legislation </a:t>
            </a:r>
          </a:p>
          <a:p>
            <a:endParaRPr lang="en-ZA" b="1" dirty="0"/>
          </a:p>
          <a:p>
            <a:pPr marL="285750" indent="-285750" algn="just">
              <a:buFont typeface="Arial" panose="020B0604020202020204" pitchFamily="34" charset="0"/>
              <a:buChar char="•"/>
            </a:pPr>
            <a:r>
              <a:rPr lang="en-ZA" dirty="0" smtClean="0"/>
              <a:t>Progress </a:t>
            </a:r>
            <a:r>
              <a:rPr lang="en-ZA" dirty="0"/>
              <a:t>on the review of the </a:t>
            </a:r>
            <a:r>
              <a:rPr lang="en-ZA" b="1" dirty="0"/>
              <a:t>Expropriation Act, </a:t>
            </a:r>
            <a:r>
              <a:rPr lang="en-ZA" b="1" dirty="0" smtClean="0"/>
              <a:t>1975 </a:t>
            </a:r>
            <a:r>
              <a:rPr lang="en-ZA" dirty="0" smtClean="0"/>
              <a:t>is noted for the period under review </a:t>
            </a:r>
          </a:p>
          <a:p>
            <a:pPr marL="285750" indent="-285750" algn="just">
              <a:buFont typeface="Arial" panose="020B0604020202020204" pitchFamily="34" charset="0"/>
              <a:buChar char="•"/>
            </a:pPr>
            <a:r>
              <a:rPr lang="en-ZA" dirty="0" smtClean="0"/>
              <a:t>The </a:t>
            </a:r>
            <a:r>
              <a:rPr lang="en-ZA" dirty="0"/>
              <a:t>Department actively participated in public hearings and intensive engagements on </a:t>
            </a:r>
            <a:r>
              <a:rPr lang="en-ZA" dirty="0" smtClean="0"/>
              <a:t>the </a:t>
            </a:r>
            <a:r>
              <a:rPr lang="en-ZA" b="1" dirty="0" smtClean="0"/>
              <a:t>Expropriation </a:t>
            </a:r>
            <a:r>
              <a:rPr lang="en-ZA" b="1" dirty="0"/>
              <a:t>Bill </a:t>
            </a:r>
            <a:r>
              <a:rPr lang="en-ZA" dirty="0"/>
              <a:t>with National Assembly’s Portfolio Committee on Public Works. </a:t>
            </a:r>
            <a:endParaRPr lang="en-ZA" dirty="0" smtClean="0"/>
          </a:p>
          <a:p>
            <a:pPr marL="285750" indent="-285750" algn="just">
              <a:buFont typeface="Arial" panose="020B0604020202020204" pitchFamily="34" charset="0"/>
              <a:buChar char="•"/>
            </a:pPr>
            <a:r>
              <a:rPr lang="en-ZA" dirty="0" smtClean="0"/>
              <a:t>An </a:t>
            </a:r>
            <a:r>
              <a:rPr lang="en-ZA" dirty="0"/>
              <a:t>amended </a:t>
            </a:r>
            <a:r>
              <a:rPr lang="en-ZA" b="1" dirty="0"/>
              <a:t>Expropriation </a:t>
            </a:r>
            <a:r>
              <a:rPr lang="en-ZA" b="1" dirty="0" smtClean="0"/>
              <a:t>Bill [B </a:t>
            </a:r>
            <a:r>
              <a:rPr lang="en-ZA" b="1" dirty="0"/>
              <a:t>4B-2015] </a:t>
            </a:r>
            <a:r>
              <a:rPr lang="en-ZA" dirty="0"/>
              <a:t>was adopted by the Portfolio Committee on Public Works and subsequently adopted by the </a:t>
            </a:r>
            <a:r>
              <a:rPr lang="en-ZA" dirty="0" smtClean="0"/>
              <a:t>National Assembly </a:t>
            </a:r>
            <a:r>
              <a:rPr lang="en-ZA" dirty="0"/>
              <a:t>in February </a:t>
            </a:r>
            <a:r>
              <a:rPr lang="en-ZA" dirty="0" smtClean="0"/>
              <a:t>2016</a:t>
            </a:r>
          </a:p>
          <a:p>
            <a:pPr marL="285750" indent="-285750" algn="just">
              <a:buFont typeface="Arial" panose="020B0604020202020204" pitchFamily="34" charset="0"/>
              <a:buChar char="•"/>
            </a:pPr>
            <a:r>
              <a:rPr lang="en-ZA" dirty="0"/>
              <a:t>In March </a:t>
            </a:r>
            <a:r>
              <a:rPr lang="en-ZA" dirty="0" smtClean="0"/>
              <a:t>2016, the </a:t>
            </a:r>
            <a:r>
              <a:rPr lang="en-ZA" b="1" dirty="0"/>
              <a:t>Expropriation Bill </a:t>
            </a:r>
            <a:r>
              <a:rPr lang="en-ZA" dirty="0"/>
              <a:t>was introduced to the Select Committee on Economic and Business Development. </a:t>
            </a:r>
            <a:r>
              <a:rPr lang="en-ZA" dirty="0" smtClean="0"/>
              <a:t>The Committee </a:t>
            </a:r>
            <a:r>
              <a:rPr lang="en-ZA" dirty="0"/>
              <a:t>subsequently submitted the Bill to Provincial Legislatures for </a:t>
            </a:r>
            <a:r>
              <a:rPr lang="en-ZA" dirty="0" smtClean="0"/>
              <a:t>consideration</a:t>
            </a:r>
          </a:p>
          <a:p>
            <a:pPr marL="285750" indent="-285750" algn="just">
              <a:buFont typeface="Arial" panose="020B0604020202020204" pitchFamily="34" charset="0"/>
              <a:buChar char="•"/>
              <a:defRPr/>
            </a:pPr>
            <a:r>
              <a:rPr lang="en-ZA" dirty="0"/>
              <a:t>The </a:t>
            </a:r>
            <a:r>
              <a:rPr lang="en-ZA" b="1" dirty="0" err="1"/>
              <a:t>Agrēment</a:t>
            </a:r>
            <a:r>
              <a:rPr lang="en-ZA" b="1" dirty="0"/>
              <a:t> South Africa (ASA) B</a:t>
            </a:r>
            <a:r>
              <a:rPr lang="en-ZA" dirty="0"/>
              <a:t>ill was tabled at both the National Assembly and the National Council of Provinces (NCOP) establishing it as a schedule 3A public entity. Consequently the ASA Act was assented to by the President in December 2015. Transitional arrangements are underway in preparation for ASA to be a fully fledged entity by April 2017.</a:t>
            </a:r>
          </a:p>
          <a:p>
            <a:pPr marL="285750" indent="-285750" algn="just">
              <a:buFont typeface="Arial" panose="020B0604020202020204" pitchFamily="34" charset="0"/>
              <a:buChar char="•"/>
              <a:defRPr/>
            </a:pPr>
            <a:r>
              <a:rPr lang="en-ZA" dirty="0"/>
              <a:t>The </a:t>
            </a:r>
            <a:r>
              <a:rPr lang="en-ZA" b="1" dirty="0"/>
              <a:t>Independent Development Trust (IDT) business case </a:t>
            </a:r>
            <a:r>
              <a:rPr lang="en-ZA" dirty="0"/>
              <a:t>to establish the IDT as a schedule 3A public entity has been finalised </a:t>
            </a:r>
          </a:p>
        </p:txBody>
      </p:sp>
    </p:spTree>
    <p:extLst>
      <p:ext uri="{BB962C8B-B14F-4D97-AF65-F5344CB8AC3E}">
        <p14:creationId xmlns:p14="http://schemas.microsoft.com/office/powerpoint/2010/main" xmlns="" val="365867759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Slide Number Placeholder 2"/>
          <p:cNvSpPr>
            <a:spLocks noGrp="1"/>
          </p:cNvSpPr>
          <p:nvPr>
            <p:ph type="sldNum" sz="quarter" idx="12"/>
          </p:nvPr>
        </p:nvSpPr>
        <p:spPr>
          <a:noFill/>
        </p:spPr>
        <p:txBody>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fld id="{B56ED39E-909D-498E-8299-064382ADB707}" type="slidenum">
              <a:rPr lang="en-US" altLang="en-US" sz="1400" smtClean="0">
                <a:latin typeface="Times" pitchFamily="18" charset="0"/>
              </a:rPr>
              <a:pPr/>
              <a:t>18</a:t>
            </a:fld>
            <a:endParaRPr lang="en-US" altLang="en-US" sz="1400" smtClean="0">
              <a:latin typeface="Times" pitchFamily="18" charset="0"/>
            </a:endParaRPr>
          </a:p>
        </p:txBody>
      </p:sp>
      <p:sp>
        <p:nvSpPr>
          <p:cNvPr id="5" name="Rectangle 4"/>
          <p:cNvSpPr/>
          <p:nvPr/>
        </p:nvSpPr>
        <p:spPr>
          <a:xfrm>
            <a:off x="0" y="0"/>
            <a:ext cx="9144000" cy="506289"/>
          </a:xfrm>
          <a:prstGeom prst="rect">
            <a:avLst/>
          </a:prstGeom>
          <a:pattFill prst="dkHorz">
            <a:fgClr>
              <a:srgbClr val="FF6600"/>
            </a:fgClr>
            <a:bgClr>
              <a:srgbClr val="FF9933"/>
            </a:bgClr>
          </a:patt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ZA" sz="2400" b="1" dirty="0"/>
          </a:p>
        </p:txBody>
      </p:sp>
      <p:cxnSp>
        <p:nvCxnSpPr>
          <p:cNvPr id="6" name="Straight Connector 5"/>
          <p:cNvCxnSpPr/>
          <p:nvPr/>
        </p:nvCxnSpPr>
        <p:spPr>
          <a:xfrm>
            <a:off x="0" y="6096000"/>
            <a:ext cx="9144000" cy="0"/>
          </a:xfrm>
          <a:prstGeom prst="line">
            <a:avLst/>
          </a:prstGeom>
          <a:ln w="28575">
            <a:solidFill>
              <a:srgbClr val="FF6600"/>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6200" y="6172200"/>
            <a:ext cx="1371600" cy="6576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extBox 1"/>
          <p:cNvSpPr txBox="1"/>
          <p:nvPr/>
        </p:nvSpPr>
        <p:spPr>
          <a:xfrm>
            <a:off x="76200" y="44624"/>
            <a:ext cx="7799670" cy="461665"/>
          </a:xfrm>
          <a:prstGeom prst="rect">
            <a:avLst/>
          </a:prstGeom>
          <a:noFill/>
        </p:spPr>
        <p:txBody>
          <a:bodyPr wrap="square" rtlCol="0">
            <a:spAutoFit/>
          </a:bodyPr>
          <a:lstStyle/>
          <a:p>
            <a:r>
              <a:rPr lang="en-ZA" sz="2400" b="1" dirty="0">
                <a:solidFill>
                  <a:schemeClr val="bg1"/>
                </a:solidFill>
              </a:rPr>
              <a:t>Overview of Achievements</a:t>
            </a:r>
          </a:p>
        </p:txBody>
      </p:sp>
      <p:pic>
        <p:nvPicPr>
          <p:cNvPr id="8" name="Picture 7" descr="southafrica-flag1"/>
          <p:cNvPicPr>
            <a:picLocks noChangeAspect="1" noChangeArrowheads="1" noCrop="1"/>
          </p:cNvPicPr>
          <p:nvPr/>
        </p:nvPicPr>
        <p:blipFill>
          <a:blip r:embed="rId3" cstate="print"/>
          <a:srcRect/>
          <a:stretch>
            <a:fillRect/>
          </a:stretch>
        </p:blipFill>
        <p:spPr bwMode="auto">
          <a:xfrm>
            <a:off x="7668344" y="6263640"/>
            <a:ext cx="415052" cy="274320"/>
          </a:xfrm>
          <a:prstGeom prst="rect">
            <a:avLst/>
          </a:prstGeom>
          <a:noFill/>
          <a:ln w="9525">
            <a:noFill/>
            <a:miter lim="800000"/>
            <a:headEnd/>
            <a:tailEnd/>
          </a:ln>
        </p:spPr>
      </p:pic>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 name="Rectangle 3"/>
          <p:cNvSpPr/>
          <p:nvPr/>
        </p:nvSpPr>
        <p:spPr>
          <a:xfrm>
            <a:off x="61516" y="582488"/>
            <a:ext cx="8974979" cy="3970318"/>
          </a:xfrm>
          <a:prstGeom prst="rect">
            <a:avLst/>
          </a:prstGeom>
        </p:spPr>
        <p:txBody>
          <a:bodyPr wrap="square">
            <a:spAutoFit/>
          </a:bodyPr>
          <a:lstStyle/>
          <a:p>
            <a:r>
              <a:rPr lang="en-ZA" b="1" dirty="0" smtClean="0"/>
              <a:t>Legislation cont.</a:t>
            </a:r>
          </a:p>
          <a:p>
            <a:endParaRPr lang="en-ZA" b="1" dirty="0"/>
          </a:p>
          <a:p>
            <a:pPr marL="285750" indent="-285750" algn="just">
              <a:buFont typeface="Arial" panose="020B0604020202020204" pitchFamily="34" charset="0"/>
              <a:buChar char="•"/>
              <a:defRPr/>
            </a:pPr>
            <a:r>
              <a:rPr lang="en-ZA" dirty="0" smtClean="0"/>
              <a:t>On </a:t>
            </a:r>
            <a:r>
              <a:rPr lang="en-ZA" dirty="0"/>
              <a:t>the Regulations on </a:t>
            </a:r>
            <a:r>
              <a:rPr lang="en-ZA" b="1" dirty="0"/>
              <a:t>Prompt Payment and Adjudication for the Construction Industry</a:t>
            </a:r>
            <a:r>
              <a:rPr lang="en-ZA" dirty="0"/>
              <a:t>, a draft was published for comment by the Minister of Public Works in Government Gazette 38822 of May 2015. The gazetting of Regulations on Prompt Payment have been put on hold pending the review of the CIDB Act after the legal opinion by the OCSLA that the Regulations were expanding the scope of the </a:t>
            </a:r>
            <a:r>
              <a:rPr lang="en-ZA" dirty="0" smtClean="0"/>
              <a:t>Minister </a:t>
            </a:r>
            <a:r>
              <a:rPr lang="en-ZA" dirty="0"/>
              <a:t>not covered in the CIDB Act</a:t>
            </a:r>
            <a:r>
              <a:rPr lang="en-ZA" dirty="0" smtClean="0"/>
              <a:t>.</a:t>
            </a:r>
          </a:p>
          <a:p>
            <a:pPr marL="285750" indent="-285750" algn="just">
              <a:buFont typeface="Arial" panose="020B0604020202020204" pitchFamily="34" charset="0"/>
              <a:buChar char="•"/>
              <a:defRPr/>
            </a:pPr>
            <a:endParaRPr lang="en-ZA" dirty="0"/>
          </a:p>
          <a:p>
            <a:pPr marL="285750" indent="-285750" algn="just">
              <a:buFont typeface="Arial" panose="020B0604020202020204" pitchFamily="34" charset="0"/>
              <a:buChar char="•"/>
            </a:pPr>
            <a:r>
              <a:rPr lang="en-ZA" dirty="0" smtClean="0"/>
              <a:t>In </a:t>
            </a:r>
            <a:r>
              <a:rPr lang="en-ZA" dirty="0"/>
              <a:t>promoting black enterprise </a:t>
            </a:r>
            <a:r>
              <a:rPr lang="en-ZA" dirty="0" smtClean="0"/>
              <a:t>and supplier </a:t>
            </a:r>
            <a:r>
              <a:rPr lang="en-ZA" dirty="0"/>
              <a:t>development and skills acquisition, the Property Sector Charter Council aligned its </a:t>
            </a:r>
            <a:r>
              <a:rPr lang="en-ZA" b="1" dirty="0"/>
              <a:t>Sector Codes </a:t>
            </a:r>
            <a:r>
              <a:rPr lang="en-ZA" dirty="0"/>
              <a:t>with </a:t>
            </a:r>
            <a:r>
              <a:rPr lang="en-ZA" dirty="0" smtClean="0"/>
              <a:t>the revised </a:t>
            </a:r>
            <a:r>
              <a:rPr lang="en-ZA" dirty="0"/>
              <a:t>BBBEE Act 2013 (Act No 46 of 2013) and a property management empowerment policy which will </a:t>
            </a:r>
            <a:r>
              <a:rPr lang="en-ZA" dirty="0" smtClean="0"/>
              <a:t>serve as </a:t>
            </a:r>
            <a:r>
              <a:rPr lang="en-ZA" dirty="0"/>
              <a:t>overarching framework for the Department’s empowerment initiatives and programmes towards </a:t>
            </a:r>
            <a:r>
              <a:rPr lang="en-ZA" dirty="0" smtClean="0"/>
              <a:t>transformation of </a:t>
            </a:r>
            <a:r>
              <a:rPr lang="en-ZA" dirty="0"/>
              <a:t>the Property Industry has been developed. The property management empowerment policy will </a:t>
            </a:r>
            <a:r>
              <a:rPr lang="en-ZA" dirty="0" smtClean="0"/>
              <a:t>incorporate the </a:t>
            </a:r>
            <a:r>
              <a:rPr lang="en-ZA" dirty="0"/>
              <a:t>Sector Codes.</a:t>
            </a:r>
          </a:p>
        </p:txBody>
      </p:sp>
    </p:spTree>
    <p:extLst>
      <p:ext uri="{BB962C8B-B14F-4D97-AF65-F5344CB8AC3E}">
        <p14:creationId xmlns:p14="http://schemas.microsoft.com/office/powerpoint/2010/main" xmlns="" val="535252220"/>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Slide Number Placeholder 2"/>
          <p:cNvSpPr>
            <a:spLocks noGrp="1"/>
          </p:cNvSpPr>
          <p:nvPr>
            <p:ph type="sldNum" sz="quarter" idx="12"/>
          </p:nvPr>
        </p:nvSpPr>
        <p:spPr>
          <a:noFill/>
        </p:spPr>
        <p:txBody>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fld id="{B56ED39E-909D-498E-8299-064382ADB707}" type="slidenum">
              <a:rPr lang="en-US" altLang="en-US" sz="1400" smtClean="0">
                <a:latin typeface="Times" pitchFamily="18" charset="0"/>
              </a:rPr>
              <a:pPr/>
              <a:t>19</a:t>
            </a:fld>
            <a:endParaRPr lang="en-US" altLang="en-US" sz="1400" smtClean="0">
              <a:latin typeface="Times" pitchFamily="18" charset="0"/>
            </a:endParaRPr>
          </a:p>
        </p:txBody>
      </p:sp>
      <p:sp>
        <p:nvSpPr>
          <p:cNvPr id="5" name="Rectangle 4"/>
          <p:cNvSpPr/>
          <p:nvPr/>
        </p:nvSpPr>
        <p:spPr>
          <a:xfrm>
            <a:off x="0" y="0"/>
            <a:ext cx="9144000" cy="506289"/>
          </a:xfrm>
          <a:prstGeom prst="rect">
            <a:avLst/>
          </a:prstGeom>
          <a:pattFill prst="dkHorz">
            <a:fgClr>
              <a:srgbClr val="FF6600"/>
            </a:fgClr>
            <a:bgClr>
              <a:srgbClr val="FF9933"/>
            </a:bgClr>
          </a:patt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ZA" sz="2400" b="1" dirty="0"/>
          </a:p>
        </p:txBody>
      </p:sp>
      <p:cxnSp>
        <p:nvCxnSpPr>
          <p:cNvPr id="6" name="Straight Connector 5"/>
          <p:cNvCxnSpPr/>
          <p:nvPr/>
        </p:nvCxnSpPr>
        <p:spPr>
          <a:xfrm>
            <a:off x="0" y="6096000"/>
            <a:ext cx="9144000" cy="0"/>
          </a:xfrm>
          <a:prstGeom prst="line">
            <a:avLst/>
          </a:prstGeom>
          <a:ln w="28575">
            <a:solidFill>
              <a:srgbClr val="FF6600"/>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6200" y="6172200"/>
            <a:ext cx="1371600" cy="6576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extBox 1"/>
          <p:cNvSpPr txBox="1"/>
          <p:nvPr/>
        </p:nvSpPr>
        <p:spPr>
          <a:xfrm>
            <a:off x="76200" y="44624"/>
            <a:ext cx="7799670" cy="830997"/>
          </a:xfrm>
          <a:prstGeom prst="rect">
            <a:avLst/>
          </a:prstGeom>
          <a:noFill/>
        </p:spPr>
        <p:txBody>
          <a:bodyPr wrap="square" rtlCol="0">
            <a:spAutoFit/>
          </a:bodyPr>
          <a:lstStyle/>
          <a:p>
            <a:r>
              <a:rPr lang="en-ZA" sz="2400" b="1" dirty="0">
                <a:solidFill>
                  <a:schemeClr val="bg1"/>
                </a:solidFill>
              </a:rPr>
              <a:t>Overview of Achievements (</a:t>
            </a:r>
            <a:r>
              <a:rPr lang="en-ZA" sz="2400" dirty="0"/>
              <a:t>Annual Report </a:t>
            </a:r>
            <a:r>
              <a:rPr lang="en-ZA" sz="2400" dirty="0" smtClean="0"/>
              <a:t>page 19</a:t>
            </a:r>
            <a:r>
              <a:rPr lang="en-ZA" sz="2400" b="1" dirty="0" smtClean="0">
                <a:solidFill>
                  <a:schemeClr val="bg1"/>
                </a:solidFill>
              </a:rPr>
              <a:t>) </a:t>
            </a:r>
            <a:endParaRPr lang="en-ZA" sz="2400" b="1" dirty="0">
              <a:solidFill>
                <a:schemeClr val="bg1"/>
              </a:solidFill>
            </a:endParaRPr>
          </a:p>
          <a:p>
            <a:endParaRPr lang="en-ZA" sz="2400" b="1" dirty="0">
              <a:solidFill>
                <a:schemeClr val="bg1"/>
              </a:solidFill>
            </a:endParaRPr>
          </a:p>
        </p:txBody>
      </p:sp>
      <p:pic>
        <p:nvPicPr>
          <p:cNvPr id="8" name="Picture 7" descr="southafrica-flag1"/>
          <p:cNvPicPr>
            <a:picLocks noChangeAspect="1" noChangeArrowheads="1" noCrop="1"/>
          </p:cNvPicPr>
          <p:nvPr/>
        </p:nvPicPr>
        <p:blipFill>
          <a:blip r:embed="rId3" cstate="print"/>
          <a:srcRect/>
          <a:stretch>
            <a:fillRect/>
          </a:stretch>
        </p:blipFill>
        <p:spPr bwMode="auto">
          <a:xfrm>
            <a:off x="7668344" y="6263640"/>
            <a:ext cx="415052" cy="274320"/>
          </a:xfrm>
          <a:prstGeom prst="rect">
            <a:avLst/>
          </a:prstGeom>
          <a:noFill/>
          <a:ln w="9525">
            <a:noFill/>
            <a:miter lim="800000"/>
            <a:headEnd/>
            <a:tailEnd/>
          </a:ln>
        </p:spPr>
      </p:pic>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8"/>
          <p:cNvSpPr/>
          <p:nvPr/>
        </p:nvSpPr>
        <p:spPr>
          <a:xfrm>
            <a:off x="33156" y="652564"/>
            <a:ext cx="8888288" cy="4801314"/>
          </a:xfrm>
          <a:prstGeom prst="rect">
            <a:avLst/>
          </a:prstGeom>
        </p:spPr>
        <p:txBody>
          <a:bodyPr wrap="square">
            <a:spAutoFit/>
          </a:bodyPr>
          <a:lstStyle/>
          <a:p>
            <a:r>
              <a:rPr lang="en-ZA" b="1" dirty="0"/>
              <a:t>Municipal </a:t>
            </a:r>
            <a:r>
              <a:rPr lang="en-ZA" b="1" dirty="0" smtClean="0"/>
              <a:t>debt</a:t>
            </a:r>
          </a:p>
          <a:p>
            <a:endParaRPr lang="en-ZA" b="1" dirty="0">
              <a:solidFill>
                <a:srgbClr val="797B7D"/>
              </a:solidFill>
              <a:latin typeface="Aileron-Regular"/>
            </a:endParaRPr>
          </a:p>
          <a:p>
            <a:pPr marL="285750" indent="-285750" algn="just">
              <a:buFont typeface="Arial" panose="020B0604020202020204" pitchFamily="34" charset="0"/>
              <a:buChar char="•"/>
            </a:pPr>
            <a:r>
              <a:rPr lang="en-ZA" dirty="0" smtClean="0"/>
              <a:t>The </a:t>
            </a:r>
            <a:r>
              <a:rPr lang="en-ZA" dirty="0"/>
              <a:t>Department is spearheading the project to verify </a:t>
            </a:r>
            <a:r>
              <a:rPr lang="en-ZA" b="1" dirty="0"/>
              <a:t>Government debt</a:t>
            </a:r>
            <a:r>
              <a:rPr lang="en-ZA" dirty="0"/>
              <a:t> owed to municipalities by </a:t>
            </a:r>
            <a:r>
              <a:rPr lang="en-ZA" dirty="0" smtClean="0"/>
              <a:t>Government departments </a:t>
            </a:r>
            <a:r>
              <a:rPr lang="en-ZA" dirty="0"/>
              <a:t>both nationally and provincially to ensure settlement by sector departments. </a:t>
            </a:r>
            <a:endParaRPr lang="en-ZA" dirty="0" smtClean="0"/>
          </a:p>
          <a:p>
            <a:pPr marL="285750" indent="-285750" algn="just">
              <a:buFont typeface="Arial" panose="020B0604020202020204" pitchFamily="34" charset="0"/>
              <a:buChar char="•"/>
            </a:pPr>
            <a:r>
              <a:rPr lang="en-ZA" dirty="0" smtClean="0"/>
              <a:t>The </a:t>
            </a:r>
            <a:r>
              <a:rPr lang="en-ZA" dirty="0"/>
              <a:t>project </a:t>
            </a:r>
            <a:r>
              <a:rPr lang="en-ZA" dirty="0" smtClean="0"/>
              <a:t>focuses on </a:t>
            </a:r>
            <a:r>
              <a:rPr lang="en-ZA" dirty="0"/>
              <a:t>verifying debt reported in terms of Section 71 of the Municipal Finance Management Act, 2003 (Act No. 56 </a:t>
            </a:r>
            <a:r>
              <a:rPr lang="en-ZA" dirty="0" smtClean="0"/>
              <a:t>of 2003</a:t>
            </a:r>
            <a:r>
              <a:rPr lang="en-ZA" dirty="0"/>
              <a:t>) (MFMA). </a:t>
            </a:r>
            <a:endParaRPr lang="en-ZA" dirty="0" smtClean="0"/>
          </a:p>
          <a:p>
            <a:pPr marL="285750" indent="-285750" algn="just">
              <a:buFont typeface="Arial" panose="020B0604020202020204" pitchFamily="34" charset="0"/>
              <a:buChar char="•"/>
            </a:pPr>
            <a:r>
              <a:rPr lang="en-ZA" dirty="0" smtClean="0"/>
              <a:t>As </a:t>
            </a:r>
            <a:r>
              <a:rPr lang="en-ZA" dirty="0"/>
              <a:t>at 31 March 2015, municipalities were owed a total of R96 </a:t>
            </a:r>
            <a:r>
              <a:rPr lang="en-ZA" dirty="0" smtClean="0"/>
              <a:t>billion by </a:t>
            </a:r>
            <a:r>
              <a:rPr lang="en-ZA" dirty="0"/>
              <a:t>households, business and Government. National and provincial government departments accounted for 5.4</a:t>
            </a:r>
            <a:r>
              <a:rPr lang="en-ZA" dirty="0" smtClean="0"/>
              <a:t>% (</a:t>
            </a:r>
            <a:r>
              <a:rPr lang="en-ZA" dirty="0"/>
              <a:t>R5.2 billion) of the total debt. The bulk of the debt is owed to municipalities by the private sector and </a:t>
            </a:r>
            <a:r>
              <a:rPr lang="en-ZA" dirty="0" smtClean="0"/>
              <a:t>households</a:t>
            </a:r>
          </a:p>
          <a:p>
            <a:pPr marL="285750" indent="-285750" algn="just">
              <a:buFont typeface="Arial" panose="020B0604020202020204" pitchFamily="34" charset="0"/>
              <a:buChar char="•"/>
            </a:pPr>
            <a:r>
              <a:rPr lang="en-ZA" dirty="0"/>
              <a:t>By the end of the financial year, R3.5 billion of the reported R5.2 billion debt was verified for the entire sector. </a:t>
            </a:r>
            <a:r>
              <a:rPr lang="en-ZA" dirty="0" smtClean="0"/>
              <a:t>Of this </a:t>
            </a:r>
            <a:r>
              <a:rPr lang="en-ZA" dirty="0"/>
              <a:t>R3.5 billion, an amount of R3 billion was confirmed and signed off by relevant municipalities as owed debt </a:t>
            </a:r>
            <a:r>
              <a:rPr lang="en-ZA" dirty="0" smtClean="0"/>
              <a:t>with supporting </a:t>
            </a:r>
            <a:r>
              <a:rPr lang="en-ZA" dirty="0"/>
              <a:t>documentation. </a:t>
            </a:r>
            <a:endParaRPr lang="en-ZA" dirty="0" smtClean="0"/>
          </a:p>
          <a:p>
            <a:pPr marL="285750" indent="-285750" algn="just">
              <a:buFont typeface="Arial" panose="020B0604020202020204" pitchFamily="34" charset="0"/>
              <a:buChar char="•"/>
            </a:pPr>
            <a:r>
              <a:rPr lang="en-ZA" dirty="0" smtClean="0"/>
              <a:t>The </a:t>
            </a:r>
            <a:r>
              <a:rPr lang="en-ZA" dirty="0"/>
              <a:t>Department’s obligation with regard to the above, is a net amount of R572 million.</a:t>
            </a:r>
          </a:p>
          <a:p>
            <a:pPr marL="285750" indent="-285750" algn="just">
              <a:buFont typeface="Arial" panose="020B0604020202020204" pitchFamily="34" charset="0"/>
              <a:buChar char="•"/>
            </a:pPr>
            <a:r>
              <a:rPr lang="en-ZA" dirty="0" smtClean="0"/>
              <a:t>During </a:t>
            </a:r>
            <a:r>
              <a:rPr lang="en-ZA" dirty="0"/>
              <a:t>the financial </a:t>
            </a:r>
            <a:r>
              <a:rPr lang="en-ZA" dirty="0" smtClean="0"/>
              <a:t>year, </a:t>
            </a:r>
            <a:r>
              <a:rPr lang="en-ZA" dirty="0"/>
              <a:t>arrear and current obligations were settled leaving unsettled arrears of R177 million</a:t>
            </a:r>
            <a:endParaRPr lang="en-ZA" b="1" dirty="0"/>
          </a:p>
        </p:txBody>
      </p:sp>
    </p:spTree>
    <p:extLst>
      <p:ext uri="{BB962C8B-B14F-4D97-AF65-F5344CB8AC3E}">
        <p14:creationId xmlns:p14="http://schemas.microsoft.com/office/powerpoint/2010/main" xmlns="" val="181683556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0" y="6096000"/>
            <a:ext cx="9144000" cy="0"/>
          </a:xfrm>
          <a:prstGeom prst="line">
            <a:avLst/>
          </a:prstGeom>
          <a:ln w="28575">
            <a:solidFill>
              <a:srgbClr val="FF6600"/>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0CD0AED-B4D5-4032-9A76-11BCD2D1BB13}" type="slidenum">
              <a:rPr lang="en-US" smtClean="0"/>
              <a:pPr/>
              <a:t>2</a:t>
            </a:fld>
            <a:endParaRPr lang="en-US"/>
          </a:p>
        </p:txBody>
      </p:sp>
      <p:pic>
        <p:nvPicPr>
          <p:cNvPr id="9" name="Picture 8"/>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6200" y="6172200"/>
            <a:ext cx="1371600" cy="6576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2" name="Rectangle 11"/>
          <p:cNvSpPr/>
          <p:nvPr/>
        </p:nvSpPr>
        <p:spPr>
          <a:xfrm>
            <a:off x="0" y="0"/>
            <a:ext cx="9144000" cy="685800"/>
          </a:xfrm>
          <a:prstGeom prst="rect">
            <a:avLst/>
          </a:prstGeom>
          <a:pattFill prst="dkHorz">
            <a:fgClr>
              <a:srgbClr val="FF6600"/>
            </a:fgClr>
            <a:bgClr>
              <a:srgbClr val="FF9933"/>
            </a:bgClr>
          </a:patt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381000" y="147935"/>
            <a:ext cx="5791200" cy="461665"/>
          </a:xfrm>
          <a:prstGeom prst="rect">
            <a:avLst/>
          </a:prstGeom>
          <a:noFill/>
        </p:spPr>
        <p:txBody>
          <a:bodyPr wrap="square" rtlCol="0">
            <a:spAutoFit/>
          </a:bodyPr>
          <a:lstStyle/>
          <a:p>
            <a:r>
              <a:rPr lang="en-ZA" sz="2400" b="1" dirty="0" smtClean="0">
                <a:solidFill>
                  <a:schemeClr val="bg1"/>
                </a:solidFill>
              </a:rPr>
              <a:t>Purpose of the Presentation </a:t>
            </a:r>
            <a:endParaRPr lang="en-ZA" sz="2400" b="1" dirty="0">
              <a:solidFill>
                <a:schemeClr val="bg1"/>
              </a:solidFill>
            </a:endParaRPr>
          </a:p>
        </p:txBody>
      </p:sp>
      <p:sp>
        <p:nvSpPr>
          <p:cNvPr id="10" name="TextBox 9"/>
          <p:cNvSpPr txBox="1"/>
          <p:nvPr/>
        </p:nvSpPr>
        <p:spPr>
          <a:xfrm>
            <a:off x="2924534" y="1169457"/>
            <a:ext cx="6120680" cy="2092881"/>
          </a:xfrm>
          <a:prstGeom prst="rect">
            <a:avLst/>
          </a:prstGeom>
          <a:noFill/>
        </p:spPr>
        <p:txBody>
          <a:bodyPr wrap="square" rtlCol="0">
            <a:spAutoFit/>
          </a:bodyPr>
          <a:lstStyle/>
          <a:p>
            <a:pPr marL="285750" indent="-285750">
              <a:buFont typeface="Arial" charset="0"/>
              <a:buChar char="•"/>
            </a:pPr>
            <a:r>
              <a:rPr lang="en-ZA" sz="2800" dirty="0" smtClean="0"/>
              <a:t>To Brief the Portfolio Committee on the </a:t>
            </a:r>
            <a:r>
              <a:rPr lang="en-GB" sz="2800" dirty="0" smtClean="0"/>
              <a:t>DPW/PMTE </a:t>
            </a:r>
            <a:r>
              <a:rPr lang="en-GB" sz="2800" dirty="0"/>
              <a:t>annual performance for </a:t>
            </a:r>
            <a:r>
              <a:rPr lang="en-GB" sz="2800" dirty="0" smtClean="0"/>
              <a:t>the 2015/16 financial year </a:t>
            </a:r>
          </a:p>
          <a:p>
            <a:pPr algn="r"/>
            <a:r>
              <a:rPr lang="en-GB" sz="2800" b="1" dirty="0">
                <a:solidFill>
                  <a:srgbClr val="FF0000"/>
                </a:solidFill>
              </a:rPr>
              <a:t>	</a:t>
            </a:r>
            <a:r>
              <a:rPr lang="en-GB" b="1" dirty="0" smtClean="0">
                <a:solidFill>
                  <a:srgbClr val="FF0000"/>
                </a:solidFill>
              </a:rPr>
              <a:t>(See Detailed Annual Report)  </a:t>
            </a:r>
            <a:endParaRPr lang="en-ZA" b="1" dirty="0" smtClean="0">
              <a:solidFill>
                <a:srgbClr val="FF0000"/>
              </a:solidFill>
            </a:endParaRPr>
          </a:p>
          <a:p>
            <a:endParaRPr lang="en-ZA" dirty="0"/>
          </a:p>
        </p:txBody>
      </p:sp>
      <p:pic>
        <p:nvPicPr>
          <p:cNvPr id="13" name="Picture 12"/>
          <p:cNvPicPr>
            <a:picLocks noChangeAspect="1"/>
          </p:cNvPicPr>
          <p:nvPr/>
        </p:nvPicPr>
        <p:blipFill>
          <a:blip r:embed="rId3" cstate="print"/>
          <a:stretch>
            <a:fillRect/>
          </a:stretch>
        </p:blipFill>
        <p:spPr>
          <a:xfrm>
            <a:off x="247660" y="1169457"/>
            <a:ext cx="2635931" cy="4481686"/>
          </a:xfrm>
          <a:prstGeom prst="rect">
            <a:avLst/>
          </a:prstGeom>
        </p:spPr>
      </p:pic>
    </p:spTree>
    <p:extLst>
      <p:ext uri="{BB962C8B-B14F-4D97-AF65-F5344CB8AC3E}">
        <p14:creationId xmlns:p14="http://schemas.microsoft.com/office/powerpoint/2010/main" xmlns="" val="68470831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Slide Number Placeholder 2"/>
          <p:cNvSpPr>
            <a:spLocks noGrp="1"/>
          </p:cNvSpPr>
          <p:nvPr>
            <p:ph type="sldNum" sz="quarter" idx="12"/>
          </p:nvPr>
        </p:nvSpPr>
        <p:spPr>
          <a:noFill/>
        </p:spPr>
        <p:txBody>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fld id="{B56ED39E-909D-498E-8299-064382ADB707}" type="slidenum">
              <a:rPr lang="en-US" altLang="en-US" sz="1400" smtClean="0">
                <a:latin typeface="Times" pitchFamily="18" charset="0"/>
              </a:rPr>
              <a:pPr/>
              <a:t>20</a:t>
            </a:fld>
            <a:endParaRPr lang="en-US" altLang="en-US" sz="1400" smtClean="0">
              <a:latin typeface="Times" pitchFamily="18" charset="0"/>
            </a:endParaRPr>
          </a:p>
        </p:txBody>
      </p:sp>
      <p:sp>
        <p:nvSpPr>
          <p:cNvPr id="5" name="Rectangle 4"/>
          <p:cNvSpPr/>
          <p:nvPr/>
        </p:nvSpPr>
        <p:spPr>
          <a:xfrm>
            <a:off x="0" y="0"/>
            <a:ext cx="9144000" cy="506289"/>
          </a:xfrm>
          <a:prstGeom prst="rect">
            <a:avLst/>
          </a:prstGeom>
          <a:pattFill prst="dkHorz">
            <a:fgClr>
              <a:srgbClr val="FF6600"/>
            </a:fgClr>
            <a:bgClr>
              <a:srgbClr val="FF9933"/>
            </a:bgClr>
          </a:patt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ZA" sz="2400" b="1" dirty="0"/>
          </a:p>
        </p:txBody>
      </p:sp>
      <p:cxnSp>
        <p:nvCxnSpPr>
          <p:cNvPr id="6" name="Straight Connector 5"/>
          <p:cNvCxnSpPr/>
          <p:nvPr/>
        </p:nvCxnSpPr>
        <p:spPr>
          <a:xfrm>
            <a:off x="0" y="6096000"/>
            <a:ext cx="9144000" cy="0"/>
          </a:xfrm>
          <a:prstGeom prst="line">
            <a:avLst/>
          </a:prstGeom>
          <a:ln w="28575">
            <a:solidFill>
              <a:srgbClr val="FF6600"/>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6200" y="6172200"/>
            <a:ext cx="1371600" cy="6576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extBox 1"/>
          <p:cNvSpPr txBox="1"/>
          <p:nvPr/>
        </p:nvSpPr>
        <p:spPr>
          <a:xfrm>
            <a:off x="76200" y="44624"/>
            <a:ext cx="7799670" cy="830997"/>
          </a:xfrm>
          <a:prstGeom prst="rect">
            <a:avLst/>
          </a:prstGeom>
          <a:noFill/>
        </p:spPr>
        <p:txBody>
          <a:bodyPr wrap="square" rtlCol="0">
            <a:spAutoFit/>
          </a:bodyPr>
          <a:lstStyle/>
          <a:p>
            <a:r>
              <a:rPr lang="en-ZA" sz="2400" b="1" dirty="0">
                <a:solidFill>
                  <a:schemeClr val="bg1"/>
                </a:solidFill>
              </a:rPr>
              <a:t>Overview of Achievements (</a:t>
            </a:r>
            <a:r>
              <a:rPr lang="en-ZA" sz="2400" dirty="0"/>
              <a:t>Annual Report pages </a:t>
            </a:r>
            <a:r>
              <a:rPr lang="en-ZA" sz="2400" dirty="0" smtClean="0"/>
              <a:t>18 – 19</a:t>
            </a:r>
            <a:r>
              <a:rPr lang="en-ZA" sz="2400" b="1" dirty="0" smtClean="0">
                <a:solidFill>
                  <a:schemeClr val="bg1"/>
                </a:solidFill>
              </a:rPr>
              <a:t>) </a:t>
            </a:r>
            <a:endParaRPr lang="en-ZA" sz="2400" b="1" dirty="0">
              <a:solidFill>
                <a:schemeClr val="bg1"/>
              </a:solidFill>
            </a:endParaRPr>
          </a:p>
          <a:p>
            <a:endParaRPr lang="en-ZA" sz="2400" b="1" dirty="0">
              <a:solidFill>
                <a:schemeClr val="bg1"/>
              </a:solidFill>
            </a:endParaRPr>
          </a:p>
        </p:txBody>
      </p:sp>
      <p:pic>
        <p:nvPicPr>
          <p:cNvPr id="8" name="Picture 7" descr="southafrica-flag1"/>
          <p:cNvPicPr>
            <a:picLocks noChangeAspect="1" noChangeArrowheads="1" noCrop="1"/>
          </p:cNvPicPr>
          <p:nvPr/>
        </p:nvPicPr>
        <p:blipFill>
          <a:blip r:embed="rId3" cstate="print"/>
          <a:srcRect/>
          <a:stretch>
            <a:fillRect/>
          </a:stretch>
        </p:blipFill>
        <p:spPr bwMode="auto">
          <a:xfrm>
            <a:off x="7668344" y="6263640"/>
            <a:ext cx="415052" cy="274320"/>
          </a:xfrm>
          <a:prstGeom prst="rect">
            <a:avLst/>
          </a:prstGeom>
          <a:noFill/>
          <a:ln w="9525">
            <a:noFill/>
            <a:miter lim="800000"/>
            <a:headEnd/>
            <a:tailEnd/>
          </a:ln>
        </p:spPr>
      </p:pic>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 name="Rectangle 3"/>
          <p:cNvSpPr/>
          <p:nvPr/>
        </p:nvSpPr>
        <p:spPr>
          <a:xfrm>
            <a:off x="30028" y="582488"/>
            <a:ext cx="9113972" cy="5616922"/>
          </a:xfrm>
          <a:prstGeom prst="rect">
            <a:avLst/>
          </a:prstGeom>
        </p:spPr>
        <p:txBody>
          <a:bodyPr wrap="square">
            <a:spAutoFit/>
          </a:bodyPr>
          <a:lstStyle/>
          <a:p>
            <a:r>
              <a:rPr lang="en-ZA" b="1" dirty="0"/>
              <a:t>Oversight and Concurrent Mandate </a:t>
            </a:r>
            <a:r>
              <a:rPr lang="en-ZA" b="1" dirty="0" smtClean="0"/>
              <a:t>Support</a:t>
            </a:r>
          </a:p>
          <a:p>
            <a:endParaRPr lang="en-ZA" dirty="0" smtClean="0"/>
          </a:p>
          <a:p>
            <a:pPr marL="285750" indent="-285750" algn="just">
              <a:buFont typeface="Arial" panose="020B0604020202020204" pitchFamily="34" charset="0"/>
              <a:buChar char="•"/>
            </a:pPr>
            <a:r>
              <a:rPr lang="en-ZA" sz="1700" dirty="0" smtClean="0"/>
              <a:t>Department </a:t>
            </a:r>
            <a:r>
              <a:rPr lang="en-ZA" sz="1700" dirty="0"/>
              <a:t>provided support, guidance and coordination to the public works sector in terms of </a:t>
            </a:r>
            <a:r>
              <a:rPr lang="en-ZA" sz="1700" dirty="0" smtClean="0"/>
              <a:t>planning and </a:t>
            </a:r>
            <a:r>
              <a:rPr lang="en-ZA" sz="1700" dirty="0"/>
              <a:t>performance management processes. The planning process of the Provinces was done in June 2015 </a:t>
            </a:r>
            <a:r>
              <a:rPr lang="en-ZA" sz="1700" dirty="0" smtClean="0"/>
              <a:t>where </a:t>
            </a:r>
            <a:r>
              <a:rPr lang="en-ZA" sz="1700" b="1" dirty="0" smtClean="0"/>
              <a:t>Customised </a:t>
            </a:r>
            <a:r>
              <a:rPr lang="en-ZA" sz="1700" b="1" dirty="0"/>
              <a:t>Performance Indicators (CPIs) </a:t>
            </a:r>
            <a:r>
              <a:rPr lang="en-ZA" sz="1700" dirty="0"/>
              <a:t>in interrelated and inter-dependant programmes areas were </a:t>
            </a:r>
            <a:r>
              <a:rPr lang="en-ZA" sz="1700" dirty="0" smtClean="0"/>
              <a:t>developed These </a:t>
            </a:r>
            <a:r>
              <a:rPr lang="en-ZA" sz="1700" dirty="0"/>
              <a:t>areas </a:t>
            </a:r>
            <a:r>
              <a:rPr lang="en-ZA" sz="1700" dirty="0" smtClean="0"/>
              <a:t>are monitored quarterly</a:t>
            </a:r>
          </a:p>
          <a:p>
            <a:pPr marL="285750" indent="-285750" algn="just">
              <a:buFont typeface="Arial" panose="020B0604020202020204" pitchFamily="34" charset="0"/>
              <a:buChar char="•"/>
            </a:pPr>
            <a:endParaRPr lang="en-ZA" sz="1700" dirty="0"/>
          </a:p>
          <a:p>
            <a:pPr marL="285750" indent="-285750" algn="just">
              <a:buFont typeface="Arial" panose="020B0604020202020204" pitchFamily="34" charset="0"/>
              <a:buChar char="•"/>
            </a:pPr>
            <a:r>
              <a:rPr lang="en-ZA" sz="1700" dirty="0"/>
              <a:t>Further in strengthening support to the Provinces, performance reviews were conducted on individual </a:t>
            </a:r>
            <a:r>
              <a:rPr lang="en-ZA" sz="1700" dirty="0" smtClean="0"/>
              <a:t>provincial basis </a:t>
            </a:r>
            <a:r>
              <a:rPr lang="en-ZA" sz="1700" dirty="0"/>
              <a:t>as well as Quarterly deliberations in the Planning, Monitoring and Evaluation </a:t>
            </a:r>
            <a:r>
              <a:rPr lang="en-ZA" sz="1700" dirty="0" smtClean="0"/>
              <a:t>Forum </a:t>
            </a:r>
            <a:r>
              <a:rPr lang="en-ZA" sz="1700" b="1" dirty="0" smtClean="0"/>
              <a:t>(NAPROV) </a:t>
            </a:r>
          </a:p>
          <a:p>
            <a:pPr marL="285750" indent="-285750" algn="just">
              <a:buFont typeface="Arial" panose="020B0604020202020204" pitchFamily="34" charset="0"/>
              <a:buChar char="•"/>
            </a:pPr>
            <a:endParaRPr lang="en-ZA" sz="1700" dirty="0"/>
          </a:p>
          <a:p>
            <a:pPr marL="285750" indent="-285750" algn="just">
              <a:buFont typeface="Arial" panose="020B0604020202020204" pitchFamily="34" charset="0"/>
              <a:buChar char="•"/>
            </a:pPr>
            <a:r>
              <a:rPr lang="en-ZA" sz="1700" dirty="0" smtClean="0"/>
              <a:t>Since </a:t>
            </a:r>
            <a:r>
              <a:rPr lang="en-ZA" sz="1700" dirty="0"/>
              <a:t>the </a:t>
            </a:r>
            <a:r>
              <a:rPr lang="en-ZA" sz="1700" dirty="0" smtClean="0"/>
              <a:t>establishment of </a:t>
            </a:r>
            <a:r>
              <a:rPr lang="en-ZA" sz="1700" dirty="0"/>
              <a:t>the CPIs in 2012 much progress has been achieved both in terms of understanding the sector in areas </a:t>
            </a:r>
            <a:r>
              <a:rPr lang="en-ZA" sz="1700" dirty="0" smtClean="0"/>
              <a:t>such as </a:t>
            </a:r>
            <a:r>
              <a:rPr lang="en-ZA" sz="1700" dirty="0"/>
              <a:t>property and construction management, asset register, facilities management and job creation. </a:t>
            </a:r>
            <a:endParaRPr lang="en-ZA" sz="1700" dirty="0" smtClean="0"/>
          </a:p>
          <a:p>
            <a:pPr marL="285750" indent="-285750" algn="just">
              <a:buFont typeface="Arial" panose="020B0604020202020204" pitchFamily="34" charset="0"/>
              <a:buChar char="•"/>
            </a:pPr>
            <a:endParaRPr lang="en-ZA" sz="1700" dirty="0"/>
          </a:p>
          <a:p>
            <a:pPr marL="285750" indent="-285750" algn="just">
              <a:buFont typeface="Arial" panose="020B0604020202020204" pitchFamily="34" charset="0"/>
              <a:buChar char="•"/>
            </a:pPr>
            <a:r>
              <a:rPr lang="en-ZA" sz="1700" dirty="0" smtClean="0"/>
              <a:t>The oversight </a:t>
            </a:r>
            <a:r>
              <a:rPr lang="en-ZA" sz="1700" dirty="0"/>
              <a:t>function was strengthened through engagements at </a:t>
            </a:r>
            <a:r>
              <a:rPr lang="en-ZA" sz="1700" b="1" dirty="0"/>
              <a:t>different fora </a:t>
            </a:r>
            <a:r>
              <a:rPr lang="en-ZA" sz="1700" dirty="0"/>
              <a:t>such as MinMec chaired by the Minister, </a:t>
            </a:r>
            <a:r>
              <a:rPr lang="en-ZA" sz="1700" dirty="0" smtClean="0"/>
              <a:t>GIAMA Implementation </a:t>
            </a:r>
            <a:r>
              <a:rPr lang="en-ZA" sz="1700" dirty="0"/>
              <a:t>Technical Committee (GITC), CFO’s forum, Asset Register Management and the </a:t>
            </a:r>
            <a:r>
              <a:rPr lang="en-ZA" sz="1700" dirty="0" smtClean="0"/>
              <a:t>IDMS</a:t>
            </a:r>
          </a:p>
          <a:p>
            <a:pPr marL="285750" indent="-285750" algn="just">
              <a:buFont typeface="Arial" panose="020B0604020202020204" pitchFamily="34" charset="0"/>
              <a:buChar char="•"/>
            </a:pPr>
            <a:r>
              <a:rPr lang="en-ZA" sz="1700" dirty="0"/>
              <a:t>The coordination approaches for public works sector as part of intergovernmental coordination received </a:t>
            </a:r>
            <a:r>
              <a:rPr lang="en-ZA" sz="1700" dirty="0" smtClean="0"/>
              <a:t>more attention</a:t>
            </a:r>
            <a:r>
              <a:rPr lang="en-ZA" sz="1700" dirty="0"/>
              <a:t>. As a result, a </a:t>
            </a:r>
            <a:r>
              <a:rPr lang="en-ZA" sz="1700" b="1" dirty="0"/>
              <a:t>diagnostic study </a:t>
            </a:r>
            <a:r>
              <a:rPr lang="en-ZA" sz="1700" dirty="0"/>
              <a:t>was undertaken to understand how the department should improve </a:t>
            </a:r>
            <a:r>
              <a:rPr lang="en-ZA" sz="1700" dirty="0" smtClean="0"/>
              <a:t>in this </a:t>
            </a:r>
            <a:r>
              <a:rPr lang="en-ZA" sz="1700" dirty="0"/>
              <a:t>area.</a:t>
            </a:r>
          </a:p>
        </p:txBody>
      </p:sp>
    </p:spTree>
    <p:extLst>
      <p:ext uri="{BB962C8B-B14F-4D97-AF65-F5344CB8AC3E}">
        <p14:creationId xmlns:p14="http://schemas.microsoft.com/office/powerpoint/2010/main" xmlns="" val="306712609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Slide Number Placeholder 2"/>
          <p:cNvSpPr>
            <a:spLocks noGrp="1"/>
          </p:cNvSpPr>
          <p:nvPr>
            <p:ph type="sldNum" sz="quarter" idx="12"/>
          </p:nvPr>
        </p:nvSpPr>
        <p:spPr>
          <a:noFill/>
        </p:spPr>
        <p:txBody>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fld id="{B56ED39E-909D-498E-8299-064382ADB707}" type="slidenum">
              <a:rPr lang="en-US" altLang="en-US" sz="1400" smtClean="0">
                <a:latin typeface="Times" pitchFamily="18" charset="0"/>
              </a:rPr>
              <a:pPr/>
              <a:t>21</a:t>
            </a:fld>
            <a:endParaRPr lang="en-US" altLang="en-US" sz="1400" smtClean="0">
              <a:latin typeface="Times" pitchFamily="18" charset="0"/>
            </a:endParaRPr>
          </a:p>
        </p:txBody>
      </p:sp>
      <p:sp>
        <p:nvSpPr>
          <p:cNvPr id="5" name="Rectangle 4"/>
          <p:cNvSpPr/>
          <p:nvPr/>
        </p:nvSpPr>
        <p:spPr>
          <a:xfrm>
            <a:off x="0" y="0"/>
            <a:ext cx="9144000" cy="506289"/>
          </a:xfrm>
          <a:prstGeom prst="rect">
            <a:avLst/>
          </a:prstGeom>
          <a:pattFill prst="dkHorz">
            <a:fgClr>
              <a:srgbClr val="FF6600"/>
            </a:fgClr>
            <a:bgClr>
              <a:srgbClr val="FF9933"/>
            </a:bgClr>
          </a:patt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ZA" sz="2400" b="1" dirty="0"/>
          </a:p>
        </p:txBody>
      </p:sp>
      <p:cxnSp>
        <p:nvCxnSpPr>
          <p:cNvPr id="6" name="Straight Connector 5"/>
          <p:cNvCxnSpPr/>
          <p:nvPr/>
        </p:nvCxnSpPr>
        <p:spPr>
          <a:xfrm>
            <a:off x="0" y="6096000"/>
            <a:ext cx="9144000" cy="0"/>
          </a:xfrm>
          <a:prstGeom prst="line">
            <a:avLst/>
          </a:prstGeom>
          <a:ln w="28575">
            <a:solidFill>
              <a:srgbClr val="FF6600"/>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6200" y="6172200"/>
            <a:ext cx="1371600" cy="6576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extBox 1"/>
          <p:cNvSpPr txBox="1"/>
          <p:nvPr/>
        </p:nvSpPr>
        <p:spPr>
          <a:xfrm>
            <a:off x="76200" y="44624"/>
            <a:ext cx="7799670" cy="461665"/>
          </a:xfrm>
          <a:prstGeom prst="rect">
            <a:avLst/>
          </a:prstGeom>
          <a:noFill/>
        </p:spPr>
        <p:txBody>
          <a:bodyPr wrap="square" rtlCol="0">
            <a:spAutoFit/>
          </a:bodyPr>
          <a:lstStyle/>
          <a:p>
            <a:r>
              <a:rPr lang="en-ZA" sz="2400" b="1" dirty="0">
                <a:solidFill>
                  <a:schemeClr val="bg1"/>
                </a:solidFill>
              </a:rPr>
              <a:t>Overview of Achievements (</a:t>
            </a:r>
            <a:r>
              <a:rPr lang="en-ZA" sz="2400" dirty="0"/>
              <a:t>Annual Report pages </a:t>
            </a:r>
            <a:r>
              <a:rPr lang="en-ZA" sz="2400" dirty="0" smtClean="0"/>
              <a:t>27 </a:t>
            </a:r>
            <a:r>
              <a:rPr lang="en-ZA" sz="2400" dirty="0"/>
              <a:t>– </a:t>
            </a:r>
            <a:r>
              <a:rPr lang="en-ZA" sz="2400" dirty="0" smtClean="0"/>
              <a:t>28</a:t>
            </a:r>
            <a:r>
              <a:rPr lang="en-ZA" sz="2400" b="1" dirty="0">
                <a:solidFill>
                  <a:schemeClr val="bg1"/>
                </a:solidFill>
              </a:rPr>
              <a:t>) </a:t>
            </a:r>
          </a:p>
        </p:txBody>
      </p:sp>
      <p:pic>
        <p:nvPicPr>
          <p:cNvPr id="8" name="Picture 7" descr="southafrica-flag1"/>
          <p:cNvPicPr>
            <a:picLocks noChangeAspect="1" noChangeArrowheads="1" noCrop="1"/>
          </p:cNvPicPr>
          <p:nvPr/>
        </p:nvPicPr>
        <p:blipFill>
          <a:blip r:embed="rId3" cstate="print"/>
          <a:srcRect/>
          <a:stretch>
            <a:fillRect/>
          </a:stretch>
        </p:blipFill>
        <p:spPr bwMode="auto">
          <a:xfrm>
            <a:off x="7668344" y="6263640"/>
            <a:ext cx="415052" cy="274320"/>
          </a:xfrm>
          <a:prstGeom prst="rect">
            <a:avLst/>
          </a:prstGeom>
          <a:noFill/>
          <a:ln w="9525">
            <a:noFill/>
            <a:miter lim="800000"/>
            <a:headEnd/>
            <a:tailEnd/>
          </a:ln>
        </p:spPr>
      </p:pic>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 name="Rectangle 3"/>
          <p:cNvSpPr/>
          <p:nvPr/>
        </p:nvSpPr>
        <p:spPr>
          <a:xfrm>
            <a:off x="76200" y="703450"/>
            <a:ext cx="8888288" cy="4524315"/>
          </a:xfrm>
          <a:prstGeom prst="rect">
            <a:avLst/>
          </a:prstGeom>
        </p:spPr>
        <p:txBody>
          <a:bodyPr wrap="square">
            <a:spAutoFit/>
          </a:bodyPr>
          <a:lstStyle/>
          <a:p>
            <a:r>
              <a:rPr lang="en-ZA" b="1" dirty="0"/>
              <a:t>Contribution to the Oceans </a:t>
            </a:r>
            <a:r>
              <a:rPr lang="en-ZA" b="1" dirty="0" smtClean="0"/>
              <a:t>Economy</a:t>
            </a:r>
          </a:p>
          <a:p>
            <a:endParaRPr lang="en-ZA" dirty="0" smtClean="0">
              <a:solidFill>
                <a:srgbClr val="797B7D"/>
              </a:solidFill>
              <a:latin typeface="Aileron-Regular"/>
            </a:endParaRPr>
          </a:p>
          <a:p>
            <a:pPr marL="285750" indent="-285750" algn="just">
              <a:buFont typeface="Arial" panose="020B0604020202020204" pitchFamily="34" charset="0"/>
              <a:buChar char="•"/>
            </a:pPr>
            <a:r>
              <a:rPr lang="en-ZA" dirty="0" smtClean="0"/>
              <a:t>In </a:t>
            </a:r>
            <a:r>
              <a:rPr lang="en-ZA" dirty="0"/>
              <a:t>pursuance of the Department’s commitment to Operation Phakisa: “</a:t>
            </a:r>
            <a:r>
              <a:rPr lang="en-ZA" b="1" i="1" dirty="0"/>
              <a:t>Oceans </a:t>
            </a:r>
            <a:r>
              <a:rPr lang="en-ZA" b="1" i="1" dirty="0" smtClean="0"/>
              <a:t>Economy- </a:t>
            </a:r>
            <a:r>
              <a:rPr lang="en-ZA" b="1" i="1" dirty="0"/>
              <a:t>Unlocking the </a:t>
            </a:r>
            <a:r>
              <a:rPr lang="en-ZA" b="1" i="1" dirty="0" smtClean="0"/>
              <a:t>Economic Potential </a:t>
            </a:r>
            <a:r>
              <a:rPr lang="en-ZA" b="1" i="1" dirty="0"/>
              <a:t>of South Africa’s Oceans</a:t>
            </a:r>
            <a:r>
              <a:rPr lang="en-ZA" dirty="0"/>
              <a:t>” and in alignment with the vision to maximise the utilisation of state </a:t>
            </a:r>
            <a:r>
              <a:rPr lang="en-ZA" dirty="0" smtClean="0"/>
              <a:t>owned immovable </a:t>
            </a:r>
            <a:r>
              <a:rPr lang="en-ZA" dirty="0"/>
              <a:t>assets to create jobs and grow the countries overall oceans economy, the Department </a:t>
            </a:r>
            <a:r>
              <a:rPr lang="en-ZA" dirty="0" smtClean="0"/>
              <a:t>convened an </a:t>
            </a:r>
            <a:r>
              <a:rPr lang="en-ZA" dirty="0"/>
              <a:t>engagement with the Departments of Environmental Affairs, Agriculture, Forest and Fisheries and </a:t>
            </a:r>
            <a:r>
              <a:rPr lang="en-ZA" dirty="0" smtClean="0"/>
              <a:t>Planning, Monitoring </a:t>
            </a:r>
            <a:r>
              <a:rPr lang="en-ZA" dirty="0"/>
              <a:t>and Evaluation and local Municipalities as well as the private sector in August 2015 to discuss </a:t>
            </a:r>
            <a:r>
              <a:rPr lang="en-ZA" dirty="0" smtClean="0"/>
              <a:t>the further </a:t>
            </a:r>
            <a:r>
              <a:rPr lang="en-ZA" dirty="0"/>
              <a:t>development of 13 Proclaimed fishing Harbours in the Western </a:t>
            </a:r>
            <a:r>
              <a:rPr lang="en-ZA" dirty="0" smtClean="0"/>
              <a:t>Cape</a:t>
            </a:r>
          </a:p>
          <a:p>
            <a:pPr marL="285750" indent="-285750" algn="just">
              <a:buFont typeface="Arial" panose="020B0604020202020204" pitchFamily="34" charset="0"/>
              <a:buChar char="•"/>
            </a:pPr>
            <a:endParaRPr lang="en-ZA" dirty="0"/>
          </a:p>
          <a:p>
            <a:pPr marL="285750" indent="-285750" algn="just">
              <a:buFont typeface="Arial" panose="020B0604020202020204" pitchFamily="34" charset="0"/>
              <a:buChar char="•"/>
            </a:pPr>
            <a:r>
              <a:rPr lang="en-ZA" dirty="0">
                <a:latin typeface="+mj-lt"/>
              </a:rPr>
              <a:t>The purpose of the engagement was to share the work already done in the Oceans Economy Stream of </a:t>
            </a:r>
            <a:r>
              <a:rPr lang="en-ZA" dirty="0" smtClean="0">
                <a:latin typeface="+mj-lt"/>
              </a:rPr>
              <a:t>Operation Phakisa </a:t>
            </a:r>
            <a:r>
              <a:rPr lang="en-ZA" dirty="0">
                <a:latin typeface="+mj-lt"/>
              </a:rPr>
              <a:t>as well as the final Spatial and Economic Development Framework for 13 identified harbours </a:t>
            </a:r>
            <a:r>
              <a:rPr lang="en-ZA" dirty="0" smtClean="0">
                <a:latin typeface="+mj-lt"/>
              </a:rPr>
              <a:t>detailing proposed </a:t>
            </a:r>
            <a:r>
              <a:rPr lang="en-ZA" dirty="0">
                <a:latin typeface="+mj-lt"/>
              </a:rPr>
              <a:t>infrastructure repair </a:t>
            </a:r>
            <a:r>
              <a:rPr lang="en-ZA" dirty="0" smtClean="0">
                <a:latin typeface="+mj-lt"/>
              </a:rPr>
              <a:t>and maintenance </a:t>
            </a:r>
            <a:r>
              <a:rPr lang="en-ZA" dirty="0">
                <a:latin typeface="+mj-lt"/>
              </a:rPr>
              <a:t>projects for each harbour commencing in the 2016/17 </a:t>
            </a:r>
            <a:r>
              <a:rPr lang="en-ZA" dirty="0" smtClean="0">
                <a:latin typeface="+mj-lt"/>
              </a:rPr>
              <a:t>year and </a:t>
            </a:r>
            <a:r>
              <a:rPr lang="en-ZA" dirty="0">
                <a:latin typeface="+mj-lt"/>
              </a:rPr>
              <a:t>ending in March </a:t>
            </a:r>
            <a:r>
              <a:rPr lang="en-ZA" dirty="0" smtClean="0">
                <a:latin typeface="+mj-lt"/>
              </a:rPr>
              <a:t>2019</a:t>
            </a:r>
            <a:endParaRPr lang="en-ZA" dirty="0">
              <a:latin typeface="+mj-lt"/>
            </a:endParaRPr>
          </a:p>
        </p:txBody>
      </p:sp>
    </p:spTree>
    <p:extLst>
      <p:ext uri="{BB962C8B-B14F-4D97-AF65-F5344CB8AC3E}">
        <p14:creationId xmlns:p14="http://schemas.microsoft.com/office/powerpoint/2010/main" xmlns="" val="1673791329"/>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Slide Number Placeholder 2"/>
          <p:cNvSpPr>
            <a:spLocks noGrp="1"/>
          </p:cNvSpPr>
          <p:nvPr>
            <p:ph type="sldNum" sz="quarter" idx="12"/>
          </p:nvPr>
        </p:nvSpPr>
        <p:spPr>
          <a:noFill/>
        </p:spPr>
        <p:txBody>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fld id="{B56ED39E-909D-498E-8299-064382ADB707}" type="slidenum">
              <a:rPr lang="en-US" altLang="en-US" sz="1400" smtClean="0">
                <a:latin typeface="Times" pitchFamily="18" charset="0"/>
              </a:rPr>
              <a:pPr/>
              <a:t>22</a:t>
            </a:fld>
            <a:endParaRPr lang="en-US" altLang="en-US" sz="1400" smtClean="0">
              <a:latin typeface="Times" pitchFamily="18" charset="0"/>
            </a:endParaRPr>
          </a:p>
        </p:txBody>
      </p:sp>
      <p:sp>
        <p:nvSpPr>
          <p:cNvPr id="5" name="Rectangle 4"/>
          <p:cNvSpPr/>
          <p:nvPr/>
        </p:nvSpPr>
        <p:spPr>
          <a:xfrm>
            <a:off x="2635930" y="2276872"/>
            <a:ext cx="4240325" cy="1944216"/>
          </a:xfrm>
          <a:prstGeom prst="rect">
            <a:avLst/>
          </a:prstGeom>
          <a:pattFill prst="dkHorz">
            <a:fgClr>
              <a:srgbClr val="FF6600"/>
            </a:fgClr>
            <a:bgClr>
              <a:srgbClr val="FF9933"/>
            </a:bgClr>
          </a:patt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ZA" sz="2400" b="1" dirty="0"/>
          </a:p>
        </p:txBody>
      </p:sp>
      <p:cxnSp>
        <p:nvCxnSpPr>
          <p:cNvPr id="6" name="Straight Connector 5"/>
          <p:cNvCxnSpPr/>
          <p:nvPr/>
        </p:nvCxnSpPr>
        <p:spPr>
          <a:xfrm>
            <a:off x="0" y="6096000"/>
            <a:ext cx="9144000" cy="0"/>
          </a:xfrm>
          <a:prstGeom prst="line">
            <a:avLst/>
          </a:prstGeom>
          <a:ln w="28575">
            <a:solidFill>
              <a:srgbClr val="FF6600"/>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6200" y="6172200"/>
            <a:ext cx="1371600" cy="6576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extBox 1"/>
          <p:cNvSpPr txBox="1"/>
          <p:nvPr/>
        </p:nvSpPr>
        <p:spPr>
          <a:xfrm>
            <a:off x="2635931" y="2325496"/>
            <a:ext cx="3808278" cy="2000548"/>
          </a:xfrm>
          <a:prstGeom prst="rect">
            <a:avLst/>
          </a:prstGeom>
          <a:noFill/>
        </p:spPr>
        <p:txBody>
          <a:bodyPr wrap="square" rtlCol="0">
            <a:spAutoFit/>
          </a:bodyPr>
          <a:lstStyle/>
          <a:p>
            <a:r>
              <a:rPr lang="en-ZA" sz="4400" b="1" dirty="0" smtClean="0">
                <a:solidFill>
                  <a:schemeClr val="bg1"/>
                </a:solidFill>
              </a:rPr>
              <a:t>5. Programme </a:t>
            </a:r>
          </a:p>
          <a:p>
            <a:r>
              <a:rPr lang="en-ZA" sz="4000" b="1" dirty="0" smtClean="0">
                <a:solidFill>
                  <a:schemeClr val="bg1"/>
                </a:solidFill>
              </a:rPr>
              <a:t>Performance – Part A DPW  </a:t>
            </a:r>
            <a:r>
              <a:rPr lang="en-ZA" sz="4000" b="1" dirty="0" smtClean="0"/>
              <a:t> </a:t>
            </a:r>
          </a:p>
        </p:txBody>
      </p:sp>
      <p:pic>
        <p:nvPicPr>
          <p:cNvPr id="8" name="Picture 7" descr="southafrica-flag1"/>
          <p:cNvPicPr>
            <a:picLocks noChangeAspect="1" noChangeArrowheads="1" noCrop="1"/>
          </p:cNvPicPr>
          <p:nvPr/>
        </p:nvPicPr>
        <p:blipFill>
          <a:blip r:embed="rId3" cstate="print"/>
          <a:srcRect/>
          <a:stretch>
            <a:fillRect/>
          </a:stretch>
        </p:blipFill>
        <p:spPr bwMode="auto">
          <a:xfrm>
            <a:off x="7668344" y="6263640"/>
            <a:ext cx="415052" cy="274320"/>
          </a:xfrm>
          <a:prstGeom prst="rect">
            <a:avLst/>
          </a:prstGeom>
          <a:noFill/>
          <a:ln w="9525">
            <a:noFill/>
            <a:miter lim="800000"/>
            <a:headEnd/>
            <a:tailEnd/>
          </a:ln>
        </p:spPr>
      </p:pic>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9" name="Picture 8"/>
          <p:cNvPicPr>
            <a:picLocks noChangeAspect="1"/>
          </p:cNvPicPr>
          <p:nvPr/>
        </p:nvPicPr>
        <p:blipFill>
          <a:blip r:embed="rId4" cstate="print"/>
          <a:stretch>
            <a:fillRect/>
          </a:stretch>
        </p:blipFill>
        <p:spPr>
          <a:xfrm>
            <a:off x="0" y="606947"/>
            <a:ext cx="2635931" cy="5142755"/>
          </a:xfrm>
          <a:prstGeom prst="rect">
            <a:avLst/>
          </a:prstGeom>
        </p:spPr>
      </p:pic>
    </p:spTree>
    <p:extLst>
      <p:ext uri="{BB962C8B-B14F-4D97-AF65-F5344CB8AC3E}">
        <p14:creationId xmlns:p14="http://schemas.microsoft.com/office/powerpoint/2010/main" xmlns="" val="541278754"/>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731837"/>
            <a:ext cx="8960296" cy="5287963"/>
          </a:xfrm>
        </p:spPr>
        <p:txBody>
          <a:bodyPr>
            <a:noAutofit/>
          </a:bodyPr>
          <a:lstStyle/>
          <a:p>
            <a:pPr marL="0" indent="0">
              <a:buNone/>
            </a:pPr>
            <a:r>
              <a:rPr lang="en-ZA" sz="1600" b="1" dirty="0" smtClean="0"/>
              <a:t>Vision </a:t>
            </a:r>
          </a:p>
          <a:p>
            <a:pPr marL="0" indent="0">
              <a:buNone/>
            </a:pPr>
            <a:r>
              <a:rPr lang="en-ZA" sz="1600" dirty="0" smtClean="0"/>
              <a:t>A </a:t>
            </a:r>
            <a:r>
              <a:rPr lang="en-ZA" sz="1600" dirty="0"/>
              <a:t>service-oriented Public Works Department focusing on the formulation of legislative prescripts and </a:t>
            </a:r>
            <a:r>
              <a:rPr lang="en-ZA" sz="1600" dirty="0" smtClean="0"/>
              <a:t>policy to </a:t>
            </a:r>
            <a:r>
              <a:rPr lang="en-ZA" sz="1600" dirty="0"/>
              <a:t>support the delivery of sound immovable asset management while contributing to the national agenda </a:t>
            </a:r>
            <a:r>
              <a:rPr lang="en-ZA" sz="1600" dirty="0" smtClean="0"/>
              <a:t>for social </a:t>
            </a:r>
            <a:r>
              <a:rPr lang="en-ZA" sz="1600" dirty="0"/>
              <a:t>and economic development</a:t>
            </a:r>
            <a:r>
              <a:rPr lang="en-ZA" sz="1600" dirty="0" smtClean="0"/>
              <a:t>.</a:t>
            </a:r>
          </a:p>
          <a:p>
            <a:endParaRPr lang="en-ZA" sz="1600" dirty="0">
              <a:solidFill>
                <a:srgbClr val="FF0000"/>
              </a:solidFill>
              <a:ea typeface="Arial Unicode MS" pitchFamily="34" charset="-128"/>
              <a:cs typeface="Arial Unicode MS" pitchFamily="34" charset="-128"/>
            </a:endParaRPr>
          </a:p>
          <a:p>
            <a:pPr marL="0" indent="0">
              <a:buNone/>
            </a:pPr>
            <a:r>
              <a:rPr lang="en-ZA" sz="1600" b="1" dirty="0" smtClean="0">
                <a:ea typeface="Arial Unicode MS" pitchFamily="34" charset="-128"/>
                <a:cs typeface="Arial Unicode MS" pitchFamily="34" charset="-128"/>
              </a:rPr>
              <a:t>Mission </a:t>
            </a:r>
          </a:p>
          <a:p>
            <a:pPr marL="0" indent="0">
              <a:buNone/>
            </a:pPr>
            <a:r>
              <a:rPr lang="en-ZA" sz="1600" dirty="0"/>
              <a:t>To drive a professional, innovative and integrated Public Works Department by:</a:t>
            </a:r>
          </a:p>
          <a:p>
            <a:r>
              <a:rPr lang="en-ZA" sz="1600" dirty="0" smtClean="0"/>
              <a:t>Setting </a:t>
            </a:r>
            <a:r>
              <a:rPr lang="en-ZA" sz="1600" dirty="0"/>
              <a:t>legislative and policy prescripts together with norms and standards for the management of </a:t>
            </a:r>
            <a:r>
              <a:rPr lang="en-ZA" sz="1600" dirty="0" smtClean="0"/>
              <a:t>state-owned</a:t>
            </a:r>
            <a:endParaRPr lang="en-ZA" sz="1600" dirty="0"/>
          </a:p>
          <a:p>
            <a:r>
              <a:rPr lang="en-ZA" sz="1600" dirty="0"/>
              <a:t>and leased-in accommodation, land and infrastructure for the Public Works sector;</a:t>
            </a:r>
          </a:p>
          <a:p>
            <a:r>
              <a:rPr lang="en-ZA" sz="1600" dirty="0"/>
              <a:t>・ Supporting provinces to fulfil the concurrent functions and service delivery obligations in the Public</a:t>
            </a:r>
          </a:p>
          <a:p>
            <a:r>
              <a:rPr lang="en-ZA" sz="1600" dirty="0"/>
              <a:t>Works sector</a:t>
            </a:r>
            <a:r>
              <a:rPr lang="en-ZA" sz="1600" dirty="0" smtClean="0"/>
              <a:t>;</a:t>
            </a:r>
          </a:p>
          <a:p>
            <a:r>
              <a:rPr lang="en-ZA" sz="1600" dirty="0"/>
              <a:t>Contributing to the national goals of job creation and poverty alleviation through the coordination of the</a:t>
            </a:r>
          </a:p>
          <a:p>
            <a:r>
              <a:rPr lang="en-ZA" sz="1600" dirty="0"/>
              <a:t>Expanded Public Works Programme (EPWP);</a:t>
            </a:r>
          </a:p>
          <a:p>
            <a:r>
              <a:rPr lang="en-ZA" sz="1600" dirty="0"/>
              <a:t>・ Providing guidance to our stakeholders to facilitate delivery in the built-environment within the context of</a:t>
            </a:r>
          </a:p>
          <a:p>
            <a:r>
              <a:rPr lang="en-ZA" sz="1600" dirty="0"/>
              <a:t>Department’s mandate; and</a:t>
            </a:r>
          </a:p>
          <a:p>
            <a:r>
              <a:rPr lang="en-ZA" sz="1600" dirty="0"/>
              <a:t>・ Affording strategic leadership to the South African construction and property industries.</a:t>
            </a:r>
            <a:endParaRPr lang="en-US" sz="1600" dirty="0">
              <a:solidFill>
                <a:srgbClr val="FF0000"/>
              </a:solidFill>
              <a:ea typeface="Arial Unicode MS" pitchFamily="34" charset="-128"/>
              <a:cs typeface="Arial Unicode MS" pitchFamily="34" charset="-128"/>
            </a:endParaRPr>
          </a:p>
        </p:txBody>
      </p:sp>
      <p:cxnSp>
        <p:nvCxnSpPr>
          <p:cNvPr id="5" name="Straight Connector 4"/>
          <p:cNvCxnSpPr/>
          <p:nvPr/>
        </p:nvCxnSpPr>
        <p:spPr>
          <a:xfrm>
            <a:off x="0" y="6096000"/>
            <a:ext cx="9144000" cy="0"/>
          </a:xfrm>
          <a:prstGeom prst="line">
            <a:avLst/>
          </a:prstGeom>
          <a:ln w="28575">
            <a:solidFill>
              <a:srgbClr val="FF6600"/>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0CD0AED-B4D5-4032-9A76-11BCD2D1BB13}" type="slidenum">
              <a:rPr lang="en-US" smtClean="0"/>
              <a:pPr/>
              <a:t>23</a:t>
            </a:fld>
            <a:endParaRPr lang="en-US"/>
          </a:p>
        </p:txBody>
      </p:sp>
      <p:pic>
        <p:nvPicPr>
          <p:cNvPr id="9" name="Picture 8"/>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6200" y="6172200"/>
            <a:ext cx="1371600" cy="6576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2" name="Rectangle 11"/>
          <p:cNvSpPr/>
          <p:nvPr/>
        </p:nvSpPr>
        <p:spPr>
          <a:xfrm>
            <a:off x="0" y="0"/>
            <a:ext cx="9144000" cy="685800"/>
          </a:xfrm>
          <a:prstGeom prst="rect">
            <a:avLst/>
          </a:prstGeom>
          <a:pattFill prst="dkHorz">
            <a:fgClr>
              <a:srgbClr val="FF6600"/>
            </a:fgClr>
            <a:bgClr>
              <a:srgbClr val="FF9933"/>
            </a:bgClr>
          </a:patt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76200" y="144575"/>
            <a:ext cx="5791200" cy="461665"/>
          </a:xfrm>
          <a:prstGeom prst="rect">
            <a:avLst/>
          </a:prstGeom>
          <a:noFill/>
        </p:spPr>
        <p:txBody>
          <a:bodyPr wrap="square" rtlCol="0">
            <a:spAutoFit/>
          </a:bodyPr>
          <a:lstStyle/>
          <a:p>
            <a:r>
              <a:rPr lang="en-ZA" sz="2400" b="1" dirty="0" smtClean="0">
                <a:solidFill>
                  <a:schemeClr val="bg1"/>
                </a:solidFill>
              </a:rPr>
              <a:t>Vision and Mission of </a:t>
            </a:r>
            <a:r>
              <a:rPr lang="en-ZA" sz="2400" b="1" dirty="0">
                <a:solidFill>
                  <a:schemeClr val="bg1"/>
                </a:solidFill>
              </a:rPr>
              <a:t>the </a:t>
            </a:r>
            <a:r>
              <a:rPr lang="en-ZA" sz="2400" b="1" dirty="0" smtClean="0">
                <a:solidFill>
                  <a:schemeClr val="bg1"/>
                </a:solidFill>
              </a:rPr>
              <a:t>Department </a:t>
            </a:r>
            <a:endParaRPr lang="en-ZA" sz="2400" b="1" dirty="0"/>
          </a:p>
        </p:txBody>
      </p:sp>
    </p:spTree>
    <p:extLst>
      <p:ext uri="{BB962C8B-B14F-4D97-AF65-F5344CB8AC3E}">
        <p14:creationId xmlns:p14="http://schemas.microsoft.com/office/powerpoint/2010/main" xmlns="" val="3056590789"/>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Slide Number Placeholder 2"/>
          <p:cNvSpPr>
            <a:spLocks noGrp="1"/>
          </p:cNvSpPr>
          <p:nvPr>
            <p:ph type="sldNum" sz="quarter" idx="12"/>
          </p:nvPr>
        </p:nvSpPr>
        <p:spPr>
          <a:noFill/>
        </p:spPr>
        <p:txBody>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fld id="{B56ED39E-909D-498E-8299-064382ADB707}" type="slidenum">
              <a:rPr lang="en-US" altLang="en-US" sz="1400" smtClean="0">
                <a:latin typeface="Times" pitchFamily="18" charset="0"/>
              </a:rPr>
              <a:pPr/>
              <a:t>24</a:t>
            </a:fld>
            <a:endParaRPr lang="en-US" altLang="en-US" sz="1400" smtClean="0">
              <a:latin typeface="Times" pitchFamily="18" charset="0"/>
            </a:endParaRPr>
          </a:p>
        </p:txBody>
      </p:sp>
      <p:sp>
        <p:nvSpPr>
          <p:cNvPr id="5" name="Rectangle 4"/>
          <p:cNvSpPr/>
          <p:nvPr/>
        </p:nvSpPr>
        <p:spPr>
          <a:xfrm>
            <a:off x="0" y="0"/>
            <a:ext cx="9144000" cy="506289"/>
          </a:xfrm>
          <a:prstGeom prst="rect">
            <a:avLst/>
          </a:prstGeom>
          <a:pattFill prst="dkHorz">
            <a:fgClr>
              <a:srgbClr val="FF6600"/>
            </a:fgClr>
            <a:bgClr>
              <a:srgbClr val="FF9933"/>
            </a:bgClr>
          </a:patt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ZA" sz="2400" b="1" dirty="0"/>
          </a:p>
        </p:txBody>
      </p:sp>
      <p:cxnSp>
        <p:nvCxnSpPr>
          <p:cNvPr id="6" name="Straight Connector 5"/>
          <p:cNvCxnSpPr/>
          <p:nvPr/>
        </p:nvCxnSpPr>
        <p:spPr>
          <a:xfrm>
            <a:off x="0" y="6096000"/>
            <a:ext cx="9144000" cy="0"/>
          </a:xfrm>
          <a:prstGeom prst="line">
            <a:avLst/>
          </a:prstGeom>
          <a:ln w="28575">
            <a:solidFill>
              <a:srgbClr val="FF6600"/>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6200" y="6172200"/>
            <a:ext cx="1371600" cy="6576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extBox 1"/>
          <p:cNvSpPr txBox="1"/>
          <p:nvPr/>
        </p:nvSpPr>
        <p:spPr>
          <a:xfrm>
            <a:off x="76200" y="44624"/>
            <a:ext cx="7799670" cy="461665"/>
          </a:xfrm>
          <a:prstGeom prst="rect">
            <a:avLst/>
          </a:prstGeom>
          <a:noFill/>
        </p:spPr>
        <p:txBody>
          <a:bodyPr wrap="square" rtlCol="0">
            <a:spAutoFit/>
          </a:bodyPr>
          <a:lstStyle/>
          <a:p>
            <a:r>
              <a:rPr lang="en-ZA" sz="2400" b="1" dirty="0">
                <a:solidFill>
                  <a:schemeClr val="bg1"/>
                </a:solidFill>
                <a:latin typeface="Aileron-Bold"/>
              </a:rPr>
              <a:t>Goals linked to service </a:t>
            </a:r>
            <a:r>
              <a:rPr lang="en-ZA" sz="2400" b="1" dirty="0" smtClean="0">
                <a:solidFill>
                  <a:schemeClr val="bg1"/>
                </a:solidFill>
                <a:latin typeface="Aileron-Bold"/>
              </a:rPr>
              <a:t>delivery</a:t>
            </a:r>
            <a:endParaRPr lang="en-ZA" sz="2400" b="1" dirty="0">
              <a:solidFill>
                <a:schemeClr val="bg1"/>
              </a:solidFill>
            </a:endParaRPr>
          </a:p>
        </p:txBody>
      </p:sp>
      <p:pic>
        <p:nvPicPr>
          <p:cNvPr id="8" name="Picture 7" descr="southafrica-flag1"/>
          <p:cNvPicPr>
            <a:picLocks noChangeAspect="1" noChangeArrowheads="1" noCrop="1"/>
          </p:cNvPicPr>
          <p:nvPr/>
        </p:nvPicPr>
        <p:blipFill>
          <a:blip r:embed="rId3" cstate="print"/>
          <a:srcRect/>
          <a:stretch>
            <a:fillRect/>
          </a:stretch>
        </p:blipFill>
        <p:spPr bwMode="auto">
          <a:xfrm>
            <a:off x="7668344" y="6263640"/>
            <a:ext cx="415052" cy="274320"/>
          </a:xfrm>
          <a:prstGeom prst="rect">
            <a:avLst/>
          </a:prstGeom>
          <a:noFill/>
          <a:ln w="9525">
            <a:noFill/>
            <a:miter lim="800000"/>
            <a:headEnd/>
            <a:tailEnd/>
          </a:ln>
        </p:spPr>
      </p:pic>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8"/>
          <p:cNvSpPr/>
          <p:nvPr/>
        </p:nvSpPr>
        <p:spPr>
          <a:xfrm>
            <a:off x="179512" y="590062"/>
            <a:ext cx="8856984" cy="2862322"/>
          </a:xfrm>
          <a:prstGeom prst="rect">
            <a:avLst/>
          </a:prstGeom>
        </p:spPr>
        <p:txBody>
          <a:bodyPr wrap="square">
            <a:spAutoFit/>
          </a:bodyPr>
          <a:lstStyle/>
          <a:p>
            <a:r>
              <a:rPr lang="en-ZA" dirty="0" smtClean="0"/>
              <a:t>In </a:t>
            </a:r>
            <a:r>
              <a:rPr lang="en-ZA" dirty="0"/>
              <a:t>order to execute its mandate competently, the DPW identified five strategic outcome-orientated goals </a:t>
            </a:r>
            <a:r>
              <a:rPr lang="en-ZA" dirty="0" smtClean="0"/>
              <a:t>that define </a:t>
            </a:r>
            <a:r>
              <a:rPr lang="en-ZA" dirty="0"/>
              <a:t>its direct service delivery responsibilities. These goals are</a:t>
            </a:r>
            <a:r>
              <a:rPr lang="en-ZA" dirty="0" smtClean="0"/>
              <a:t>:</a:t>
            </a:r>
          </a:p>
          <a:p>
            <a:endParaRPr lang="en-ZA" dirty="0"/>
          </a:p>
          <a:p>
            <a:pPr marL="800100" lvl="1" indent="-342900">
              <a:buFont typeface="+mj-lt"/>
              <a:buAutoNum type="arabicPeriod"/>
            </a:pPr>
            <a:r>
              <a:rPr lang="en-ZA" dirty="0" smtClean="0"/>
              <a:t>Sound </a:t>
            </a:r>
            <a:r>
              <a:rPr lang="en-ZA" dirty="0"/>
              <a:t>legislative and policy prescripts to accelerate service delivery;</a:t>
            </a:r>
          </a:p>
          <a:p>
            <a:pPr marL="800100" lvl="1" indent="-342900">
              <a:buFont typeface="+mj-lt"/>
              <a:buAutoNum type="arabicPeriod"/>
            </a:pPr>
            <a:r>
              <a:rPr lang="en-ZA" dirty="0" smtClean="0"/>
              <a:t>Oversight</a:t>
            </a:r>
            <a:r>
              <a:rPr lang="en-ZA" dirty="0"/>
              <a:t>, leadership and support to Provincial Public Works;</a:t>
            </a:r>
          </a:p>
          <a:p>
            <a:pPr marL="800100" lvl="1" indent="-342900">
              <a:buFont typeface="+mj-lt"/>
              <a:buAutoNum type="arabicPeriod"/>
            </a:pPr>
            <a:r>
              <a:rPr lang="en-ZA" dirty="0" smtClean="0"/>
              <a:t>Coordination </a:t>
            </a:r>
            <a:r>
              <a:rPr lang="en-ZA" dirty="0"/>
              <a:t>of the EPWP for the creation of decent employment through inclusive economic growth;</a:t>
            </a:r>
          </a:p>
          <a:p>
            <a:pPr marL="800100" lvl="1" indent="-342900">
              <a:buFont typeface="+mj-lt"/>
              <a:buAutoNum type="arabicPeriod"/>
            </a:pPr>
            <a:r>
              <a:rPr lang="en-ZA" dirty="0" smtClean="0"/>
              <a:t>Strategic </a:t>
            </a:r>
            <a:r>
              <a:rPr lang="en-ZA" dirty="0"/>
              <a:t>leadership and regulation of the construction and property sectors to stimulate </a:t>
            </a:r>
            <a:r>
              <a:rPr lang="en-ZA" dirty="0" smtClean="0"/>
              <a:t>economic empowerment </a:t>
            </a:r>
            <a:r>
              <a:rPr lang="en-ZA" dirty="0"/>
              <a:t>and skills development; and</a:t>
            </a:r>
          </a:p>
          <a:p>
            <a:pPr marL="800100" lvl="1" indent="-342900">
              <a:buFont typeface="+mj-lt"/>
              <a:buAutoNum type="arabicPeriod"/>
            </a:pPr>
            <a:r>
              <a:rPr lang="en-ZA" dirty="0" smtClean="0"/>
              <a:t>Good </a:t>
            </a:r>
            <a:r>
              <a:rPr lang="en-ZA" dirty="0"/>
              <a:t>corporate governance to support proficient service delivery</a:t>
            </a:r>
          </a:p>
        </p:txBody>
      </p:sp>
      <p:sp>
        <p:nvSpPr>
          <p:cNvPr id="10" name="TextBox 9"/>
          <p:cNvSpPr txBox="1"/>
          <p:nvPr/>
        </p:nvSpPr>
        <p:spPr>
          <a:xfrm>
            <a:off x="110392" y="3650649"/>
            <a:ext cx="8926104" cy="2308324"/>
          </a:xfrm>
          <a:prstGeom prst="rect">
            <a:avLst/>
          </a:prstGeom>
          <a:solidFill>
            <a:schemeClr val="accent6">
              <a:lumMod val="60000"/>
              <a:lumOff val="40000"/>
            </a:schemeClr>
          </a:solidFill>
        </p:spPr>
        <p:txBody>
          <a:bodyPr wrap="square" rtlCol="0">
            <a:spAutoFit/>
          </a:bodyPr>
          <a:lstStyle/>
          <a:p>
            <a:r>
              <a:rPr lang="en-ZA" b="1" dirty="0" smtClean="0"/>
              <a:t>Overall Annual Performance</a:t>
            </a:r>
          </a:p>
          <a:p>
            <a:endParaRPr lang="en-ZA" b="1" dirty="0" smtClean="0"/>
          </a:p>
          <a:p>
            <a:r>
              <a:rPr lang="en-ZA" b="1" dirty="0" smtClean="0"/>
              <a:t>DPW = 60.7%</a:t>
            </a:r>
          </a:p>
          <a:p>
            <a:r>
              <a:rPr lang="en-ZA" b="1" dirty="0" smtClean="0"/>
              <a:t>PMTE - </a:t>
            </a:r>
            <a:r>
              <a:rPr lang="en-ZA" b="1" dirty="0"/>
              <a:t>60.9</a:t>
            </a:r>
            <a:r>
              <a:rPr lang="en-ZA" b="1" dirty="0" smtClean="0"/>
              <a:t>%</a:t>
            </a:r>
          </a:p>
          <a:p>
            <a:endParaRPr lang="en-ZA" b="1" dirty="0"/>
          </a:p>
          <a:p>
            <a:r>
              <a:rPr lang="en-ZA" b="1" dirty="0" smtClean="0"/>
              <a:t>The details of performance achievements and challenges are discussed in the following slides </a:t>
            </a:r>
            <a:endParaRPr lang="en-ZA" b="1" dirty="0"/>
          </a:p>
          <a:p>
            <a:endParaRPr lang="en-ZA" b="1" dirty="0"/>
          </a:p>
        </p:txBody>
      </p:sp>
    </p:spTree>
    <p:extLst>
      <p:ext uri="{BB962C8B-B14F-4D97-AF65-F5344CB8AC3E}">
        <p14:creationId xmlns:p14="http://schemas.microsoft.com/office/powerpoint/2010/main" xmlns="" val="267415931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Slide Number Placeholder 2"/>
          <p:cNvSpPr>
            <a:spLocks noGrp="1"/>
          </p:cNvSpPr>
          <p:nvPr>
            <p:ph type="sldNum" sz="quarter" idx="12"/>
          </p:nvPr>
        </p:nvSpPr>
        <p:spPr>
          <a:noFill/>
        </p:spPr>
        <p:txBody>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fld id="{B56ED39E-909D-498E-8299-064382ADB707}" type="slidenum">
              <a:rPr lang="en-US" altLang="en-US" sz="1400" smtClean="0">
                <a:latin typeface="Times" pitchFamily="18" charset="0"/>
              </a:rPr>
              <a:pPr/>
              <a:t>25</a:t>
            </a:fld>
            <a:endParaRPr lang="en-US" altLang="en-US" sz="1400" smtClean="0">
              <a:latin typeface="Times" pitchFamily="18" charset="0"/>
            </a:endParaRPr>
          </a:p>
        </p:txBody>
      </p:sp>
      <p:sp>
        <p:nvSpPr>
          <p:cNvPr id="5" name="Rectangle 4"/>
          <p:cNvSpPr/>
          <p:nvPr/>
        </p:nvSpPr>
        <p:spPr>
          <a:xfrm>
            <a:off x="0" y="0"/>
            <a:ext cx="9144000" cy="506289"/>
          </a:xfrm>
          <a:prstGeom prst="rect">
            <a:avLst/>
          </a:prstGeom>
          <a:pattFill prst="dkHorz">
            <a:fgClr>
              <a:srgbClr val="FF6600"/>
            </a:fgClr>
            <a:bgClr>
              <a:srgbClr val="FF9933"/>
            </a:bgClr>
          </a:patt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ZA" sz="2400" b="1" dirty="0"/>
          </a:p>
        </p:txBody>
      </p:sp>
      <p:cxnSp>
        <p:nvCxnSpPr>
          <p:cNvPr id="6" name="Straight Connector 5"/>
          <p:cNvCxnSpPr/>
          <p:nvPr/>
        </p:nvCxnSpPr>
        <p:spPr>
          <a:xfrm>
            <a:off x="0" y="6096000"/>
            <a:ext cx="9144000" cy="0"/>
          </a:xfrm>
          <a:prstGeom prst="line">
            <a:avLst/>
          </a:prstGeom>
          <a:ln w="28575">
            <a:solidFill>
              <a:srgbClr val="FF6600"/>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6200" y="6172200"/>
            <a:ext cx="1371600" cy="6576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extBox 1"/>
          <p:cNvSpPr txBox="1"/>
          <p:nvPr/>
        </p:nvSpPr>
        <p:spPr>
          <a:xfrm>
            <a:off x="76200" y="44624"/>
            <a:ext cx="8744272" cy="1046440"/>
          </a:xfrm>
          <a:prstGeom prst="rect">
            <a:avLst/>
          </a:prstGeom>
          <a:noFill/>
        </p:spPr>
        <p:txBody>
          <a:bodyPr wrap="square" rtlCol="0">
            <a:spAutoFit/>
          </a:bodyPr>
          <a:lstStyle/>
          <a:p>
            <a:r>
              <a:rPr lang="en-ZA" sz="2400" b="1" dirty="0" smtClean="0">
                <a:solidFill>
                  <a:schemeClr val="bg1"/>
                </a:solidFill>
              </a:rPr>
              <a:t>Programme 1 - </a:t>
            </a:r>
            <a:r>
              <a:rPr lang="en-ZA" sz="2400" b="1" dirty="0">
                <a:solidFill>
                  <a:schemeClr val="bg1"/>
                </a:solidFill>
              </a:rPr>
              <a:t>Management and Administration  </a:t>
            </a:r>
            <a:r>
              <a:rPr lang="en-ZA" sz="1400" b="1" dirty="0">
                <a:solidFill>
                  <a:schemeClr val="bg1"/>
                </a:solidFill>
              </a:rPr>
              <a:t>(</a:t>
            </a:r>
            <a:r>
              <a:rPr lang="en-ZA" sz="1400" dirty="0"/>
              <a:t>Annual Report pages </a:t>
            </a:r>
            <a:r>
              <a:rPr lang="en-ZA" sz="1400" dirty="0" smtClean="0"/>
              <a:t>59  </a:t>
            </a:r>
            <a:r>
              <a:rPr lang="en-ZA" sz="1400" dirty="0"/>
              <a:t>– </a:t>
            </a:r>
            <a:r>
              <a:rPr lang="en-ZA" sz="1400" dirty="0" smtClean="0"/>
              <a:t>62</a:t>
            </a:r>
            <a:r>
              <a:rPr lang="en-ZA" sz="1400" b="1" dirty="0" smtClean="0">
                <a:solidFill>
                  <a:schemeClr val="bg1"/>
                </a:solidFill>
              </a:rPr>
              <a:t>) </a:t>
            </a:r>
            <a:endParaRPr lang="en-ZA" sz="1400" b="1" dirty="0">
              <a:solidFill>
                <a:schemeClr val="bg1"/>
              </a:solidFill>
            </a:endParaRPr>
          </a:p>
          <a:p>
            <a:endParaRPr lang="en-ZA" sz="1400" b="1" dirty="0">
              <a:solidFill>
                <a:schemeClr val="bg1"/>
              </a:solidFill>
            </a:endParaRPr>
          </a:p>
          <a:p>
            <a:endParaRPr lang="en-ZA" sz="2400" b="1" dirty="0">
              <a:solidFill>
                <a:schemeClr val="bg1"/>
              </a:solidFill>
            </a:endParaRPr>
          </a:p>
        </p:txBody>
      </p:sp>
      <p:pic>
        <p:nvPicPr>
          <p:cNvPr id="8" name="Picture 7" descr="southafrica-flag1"/>
          <p:cNvPicPr>
            <a:picLocks noChangeAspect="1" noChangeArrowheads="1" noCrop="1"/>
          </p:cNvPicPr>
          <p:nvPr/>
        </p:nvPicPr>
        <p:blipFill>
          <a:blip r:embed="rId3" cstate="print"/>
          <a:srcRect/>
          <a:stretch>
            <a:fillRect/>
          </a:stretch>
        </p:blipFill>
        <p:spPr bwMode="auto">
          <a:xfrm>
            <a:off x="7668344" y="6263640"/>
            <a:ext cx="415052" cy="274320"/>
          </a:xfrm>
          <a:prstGeom prst="rect">
            <a:avLst/>
          </a:prstGeom>
          <a:noFill/>
          <a:ln w="9525">
            <a:noFill/>
            <a:miter lim="800000"/>
            <a:headEnd/>
            <a:tailEnd/>
          </a:ln>
        </p:spPr>
      </p:pic>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10" name="Table 9"/>
          <p:cNvGraphicFramePr>
            <a:graphicFrameLocks noGrp="1"/>
          </p:cNvGraphicFramePr>
          <p:nvPr>
            <p:extLst>
              <p:ext uri="{D42A27DB-BD31-4B8C-83A1-F6EECF244321}">
                <p14:modId xmlns:p14="http://schemas.microsoft.com/office/powerpoint/2010/main" xmlns="" val="1962810306"/>
              </p:ext>
            </p:extLst>
          </p:nvPr>
        </p:nvGraphicFramePr>
        <p:xfrm>
          <a:off x="98172" y="548680"/>
          <a:ext cx="8938323" cy="5475312"/>
        </p:xfrm>
        <a:graphic>
          <a:graphicData uri="http://schemas.openxmlformats.org/drawingml/2006/table">
            <a:tbl>
              <a:tblPr firstRow="1" bandRow="1">
                <a:tableStyleId>{10A1B5D5-9B99-4C35-A422-299274C87663}</a:tableStyleId>
              </a:tblPr>
              <a:tblGrid>
                <a:gridCol w="2246226"/>
                <a:gridCol w="6692097"/>
              </a:tblGrid>
              <a:tr h="977734">
                <a:tc>
                  <a:txBody>
                    <a:bodyPr/>
                    <a:lstStyle/>
                    <a:p>
                      <a:r>
                        <a:rPr lang="en-ZA" dirty="0" smtClean="0"/>
                        <a:t>Programme 1</a:t>
                      </a:r>
                    </a:p>
                    <a:p>
                      <a:r>
                        <a:rPr lang="en-ZA" dirty="0" smtClean="0"/>
                        <a:t>Management and Administration  </a:t>
                      </a:r>
                      <a:endParaRPr lang="en-Z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ZA" dirty="0" smtClean="0"/>
                        <a:t>Programme performance</a:t>
                      </a:r>
                      <a:endParaRPr lang="en-Z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497578">
                <a:tc>
                  <a:txBody>
                    <a:bodyPr/>
                    <a:lstStyle/>
                    <a:p>
                      <a:r>
                        <a:rPr lang="en-ZA" b="1" dirty="0" smtClean="0"/>
                        <a:t>Strategic Objective </a:t>
                      </a:r>
                    </a:p>
                    <a:p>
                      <a:endParaRPr lang="en-ZA" sz="1600" b="1" dirty="0" smtClean="0"/>
                    </a:p>
                    <a:p>
                      <a:r>
                        <a:rPr lang="en-ZA" sz="1800" b="0" i="0" u="none" strike="noStrike" kern="1200" baseline="0" dirty="0" smtClean="0">
                          <a:solidFill>
                            <a:schemeClr val="dk1"/>
                          </a:solidFill>
                          <a:latin typeface="+mn-lt"/>
                          <a:ea typeface="+mn-ea"/>
                          <a:cs typeface="+mn-cs"/>
                        </a:rPr>
                        <a:t>To provide strategic corporate services to PMTE and DPW through the implementation of corporate services plans</a:t>
                      </a:r>
                      <a:endParaRPr lang="en-ZA" sz="1600" b="0" dirty="0" smtClean="0"/>
                    </a:p>
                    <a:p>
                      <a:endParaRPr lang="en-Z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Arial" panose="020B0604020202020204" pitchFamily="34" charset="0"/>
                        <a:buNone/>
                      </a:pPr>
                      <a:r>
                        <a:rPr lang="en-ZA" sz="1700" b="1" i="0" u="none" strike="noStrike" kern="1200" baseline="0" dirty="0" smtClean="0">
                          <a:solidFill>
                            <a:schemeClr val="dk1"/>
                          </a:solidFill>
                          <a:latin typeface="+mn-lt"/>
                          <a:ea typeface="+mn-ea"/>
                          <a:cs typeface="+mn-cs"/>
                        </a:rPr>
                        <a:t>Fraud and Awareness</a:t>
                      </a:r>
                    </a:p>
                    <a:p>
                      <a:pPr marL="0" indent="0">
                        <a:buFont typeface="Arial" panose="020B0604020202020204" pitchFamily="34" charset="0"/>
                        <a:buNone/>
                      </a:pPr>
                      <a:endParaRPr lang="en-ZA" sz="1700" b="0" i="0" u="none" strike="noStrike" kern="1200" baseline="0" dirty="0" smtClean="0">
                        <a:solidFill>
                          <a:schemeClr val="dk1"/>
                        </a:solidFill>
                        <a:latin typeface="+mn-lt"/>
                        <a:ea typeface="+mn-ea"/>
                        <a:cs typeface="+mn-cs"/>
                      </a:endParaRPr>
                    </a:p>
                    <a:p>
                      <a:pPr marL="285750" indent="-285750">
                        <a:buFont typeface="Arial" panose="020B0604020202020204" pitchFamily="34" charset="0"/>
                        <a:buChar char="•"/>
                      </a:pPr>
                      <a:r>
                        <a:rPr lang="en-ZA" sz="1700" b="0" i="0" u="none" strike="noStrike" kern="1200" baseline="0" dirty="0" smtClean="0">
                          <a:solidFill>
                            <a:schemeClr val="dk1"/>
                          </a:solidFill>
                          <a:latin typeface="+mn-lt"/>
                          <a:ea typeface="+mn-ea"/>
                          <a:cs typeface="+mn-cs"/>
                        </a:rPr>
                        <a:t>100% Investigations initiated within 30 days of reported allegations against a target of 100% </a:t>
                      </a:r>
                    </a:p>
                    <a:p>
                      <a:pPr marL="285750" indent="-285750">
                        <a:buFont typeface="Arial" panose="020B0604020202020204" pitchFamily="34" charset="0"/>
                        <a:buChar char="•"/>
                      </a:pPr>
                      <a:r>
                        <a:rPr lang="en-ZA" sz="1700" b="0" i="0" u="none" strike="noStrike" kern="1200" baseline="0" dirty="0" smtClean="0">
                          <a:solidFill>
                            <a:schemeClr val="dk1"/>
                          </a:solidFill>
                          <a:latin typeface="+mn-lt"/>
                          <a:ea typeface="+mn-ea"/>
                          <a:cs typeface="+mn-cs"/>
                        </a:rPr>
                        <a:t>38% Reduction in fraud and corruption risk achieved. The target set for the Financial Year was 50%</a:t>
                      </a:r>
                    </a:p>
                    <a:p>
                      <a:pPr marL="0" indent="0">
                        <a:buFont typeface="Arial" panose="020B0604020202020204" pitchFamily="34" charset="0"/>
                        <a:buNone/>
                      </a:pPr>
                      <a:endParaRPr lang="en-ZA" sz="1700" b="0" i="0" u="none" strike="noStrike" kern="1200" baseline="0" dirty="0" smtClean="0">
                        <a:solidFill>
                          <a:schemeClr val="dk1"/>
                        </a:solidFill>
                        <a:latin typeface="+mn-lt"/>
                        <a:ea typeface="+mn-ea"/>
                        <a:cs typeface="+mn-cs"/>
                      </a:endParaRPr>
                    </a:p>
                    <a:p>
                      <a:pPr marL="0" indent="0">
                        <a:buFont typeface="Arial" panose="020B0604020202020204" pitchFamily="34" charset="0"/>
                        <a:buNone/>
                      </a:pPr>
                      <a:r>
                        <a:rPr lang="en-ZA" sz="1700" b="1" i="0" u="none" strike="noStrike" kern="1200" baseline="0" dirty="0" smtClean="0">
                          <a:solidFill>
                            <a:schemeClr val="dk1"/>
                          </a:solidFill>
                          <a:latin typeface="+mn-lt"/>
                          <a:ea typeface="+mn-ea"/>
                          <a:cs typeface="+mn-cs"/>
                        </a:rPr>
                        <a:t>Finance &amp; Supply Chain Management</a:t>
                      </a:r>
                    </a:p>
                    <a:p>
                      <a:pPr marL="0" indent="0">
                        <a:buFont typeface="Arial" panose="020B0604020202020204" pitchFamily="34" charset="0"/>
                        <a:buNone/>
                      </a:pPr>
                      <a:endParaRPr lang="en-ZA" sz="1700" b="0" i="0" u="none" strike="noStrike" kern="1200" baseline="0" dirty="0" smtClean="0">
                        <a:solidFill>
                          <a:schemeClr val="dk1"/>
                        </a:solidFill>
                        <a:latin typeface="+mn-lt"/>
                        <a:ea typeface="+mn-ea"/>
                        <a:cs typeface="+mn-cs"/>
                      </a:endParaRPr>
                    </a:p>
                    <a:p>
                      <a:pPr marL="285750" indent="-285750">
                        <a:buFont typeface="Arial" panose="020B0604020202020204" pitchFamily="34" charset="0"/>
                        <a:buChar char="•"/>
                      </a:pPr>
                      <a:r>
                        <a:rPr lang="en-ZA" sz="1700" b="0" i="0" u="none" strike="noStrike" kern="1200" baseline="0" dirty="0" smtClean="0">
                          <a:solidFill>
                            <a:schemeClr val="dk1"/>
                          </a:solidFill>
                          <a:latin typeface="+mn-lt"/>
                          <a:ea typeface="+mn-ea"/>
                          <a:cs typeface="+mn-cs"/>
                        </a:rPr>
                        <a:t>44% (against 30%) reduction of irregular expenditure baseline</a:t>
                      </a:r>
                    </a:p>
                    <a:p>
                      <a:pPr marL="285750" indent="-285750">
                        <a:buFont typeface="Arial" panose="020B0604020202020204" pitchFamily="34" charset="0"/>
                        <a:buChar char="•"/>
                      </a:pPr>
                      <a:r>
                        <a:rPr lang="en-ZA" sz="1700" b="0" i="0" u="none" strike="noStrike" kern="1200" baseline="0" dirty="0" smtClean="0">
                          <a:solidFill>
                            <a:schemeClr val="dk1"/>
                          </a:solidFill>
                          <a:latin typeface="+mn-lt"/>
                          <a:ea typeface="+mn-ea"/>
                          <a:cs typeface="+mn-cs"/>
                        </a:rPr>
                        <a:t>75% compliant invoices settled within 30 working Days. Compliance target for the period was set at 100%</a:t>
                      </a:r>
                    </a:p>
                    <a:p>
                      <a:pPr marL="285750" indent="-285750">
                        <a:buFont typeface="Arial" panose="020B0604020202020204" pitchFamily="34" charset="0"/>
                        <a:buChar char="•"/>
                      </a:pPr>
                      <a:r>
                        <a:rPr lang="en-ZA" sz="1700" b="0" i="0" u="none" strike="noStrike" kern="1200" baseline="0" dirty="0" smtClean="0">
                          <a:solidFill>
                            <a:schemeClr val="dk1"/>
                          </a:solidFill>
                          <a:latin typeface="+mn-lt"/>
                          <a:ea typeface="+mn-ea"/>
                          <a:cs typeface="+mn-cs"/>
                        </a:rPr>
                        <a:t>78% (against 50%) bids awarded within 56 working days of closure of tender </a:t>
                      </a:r>
                    </a:p>
                    <a:p>
                      <a:pPr marL="285750" indent="-285750">
                        <a:buFont typeface="Arial" panose="020B0604020202020204" pitchFamily="34" charset="0"/>
                        <a:buChar char="•"/>
                      </a:pPr>
                      <a:r>
                        <a:rPr lang="en-ZA" sz="1700" b="0" i="0" u="none" strike="noStrike" kern="1200" baseline="0" dirty="0" smtClean="0">
                          <a:solidFill>
                            <a:schemeClr val="dk1"/>
                          </a:solidFill>
                          <a:latin typeface="+mn-lt"/>
                          <a:ea typeface="+mn-ea"/>
                          <a:cs typeface="+mn-cs"/>
                        </a:rPr>
                        <a:t>101% (Target 140%) procurement cost (market price with preferential premium) of goods and services Purchased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xmlns="" val="348374752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Slide Number Placeholder 2"/>
          <p:cNvSpPr>
            <a:spLocks noGrp="1"/>
          </p:cNvSpPr>
          <p:nvPr>
            <p:ph type="sldNum" sz="quarter" idx="12"/>
          </p:nvPr>
        </p:nvSpPr>
        <p:spPr>
          <a:noFill/>
        </p:spPr>
        <p:txBody>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fld id="{B56ED39E-909D-498E-8299-064382ADB707}" type="slidenum">
              <a:rPr lang="en-US" altLang="en-US" sz="1400" smtClean="0">
                <a:latin typeface="Times" pitchFamily="18" charset="0"/>
              </a:rPr>
              <a:pPr/>
              <a:t>26</a:t>
            </a:fld>
            <a:endParaRPr lang="en-US" altLang="en-US" sz="1400" smtClean="0">
              <a:latin typeface="Times" pitchFamily="18" charset="0"/>
            </a:endParaRPr>
          </a:p>
        </p:txBody>
      </p:sp>
      <p:sp>
        <p:nvSpPr>
          <p:cNvPr id="5" name="Rectangle 4"/>
          <p:cNvSpPr/>
          <p:nvPr/>
        </p:nvSpPr>
        <p:spPr>
          <a:xfrm>
            <a:off x="0" y="0"/>
            <a:ext cx="9144000" cy="506289"/>
          </a:xfrm>
          <a:prstGeom prst="rect">
            <a:avLst/>
          </a:prstGeom>
          <a:pattFill prst="dkHorz">
            <a:fgClr>
              <a:srgbClr val="FF6600"/>
            </a:fgClr>
            <a:bgClr>
              <a:srgbClr val="FF9933"/>
            </a:bgClr>
          </a:patt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ZA" sz="2400" b="1" dirty="0"/>
          </a:p>
        </p:txBody>
      </p:sp>
      <p:cxnSp>
        <p:nvCxnSpPr>
          <p:cNvPr id="6" name="Straight Connector 5"/>
          <p:cNvCxnSpPr/>
          <p:nvPr/>
        </p:nvCxnSpPr>
        <p:spPr>
          <a:xfrm>
            <a:off x="0" y="6096000"/>
            <a:ext cx="9144000" cy="0"/>
          </a:xfrm>
          <a:prstGeom prst="line">
            <a:avLst/>
          </a:prstGeom>
          <a:ln w="28575">
            <a:solidFill>
              <a:srgbClr val="FF6600"/>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6200" y="6172200"/>
            <a:ext cx="1371600" cy="6576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extBox 1"/>
          <p:cNvSpPr txBox="1"/>
          <p:nvPr/>
        </p:nvSpPr>
        <p:spPr>
          <a:xfrm>
            <a:off x="76200" y="44624"/>
            <a:ext cx="7799670" cy="461665"/>
          </a:xfrm>
          <a:prstGeom prst="rect">
            <a:avLst/>
          </a:prstGeom>
          <a:noFill/>
        </p:spPr>
        <p:txBody>
          <a:bodyPr wrap="square" rtlCol="0">
            <a:spAutoFit/>
          </a:bodyPr>
          <a:lstStyle/>
          <a:p>
            <a:r>
              <a:rPr lang="en-ZA" sz="2400" b="1" dirty="0">
                <a:solidFill>
                  <a:schemeClr val="bg1"/>
                </a:solidFill>
              </a:rPr>
              <a:t>Programme 1 - Management and Administration  </a:t>
            </a:r>
          </a:p>
        </p:txBody>
      </p:sp>
      <p:pic>
        <p:nvPicPr>
          <p:cNvPr id="8" name="Picture 7" descr="southafrica-flag1"/>
          <p:cNvPicPr>
            <a:picLocks noChangeAspect="1" noChangeArrowheads="1" noCrop="1"/>
          </p:cNvPicPr>
          <p:nvPr/>
        </p:nvPicPr>
        <p:blipFill>
          <a:blip r:embed="rId3" cstate="print"/>
          <a:srcRect/>
          <a:stretch>
            <a:fillRect/>
          </a:stretch>
        </p:blipFill>
        <p:spPr bwMode="auto">
          <a:xfrm>
            <a:off x="7668344" y="6263640"/>
            <a:ext cx="415052" cy="274320"/>
          </a:xfrm>
          <a:prstGeom prst="rect">
            <a:avLst/>
          </a:prstGeom>
          <a:noFill/>
          <a:ln w="9525">
            <a:noFill/>
            <a:miter lim="800000"/>
            <a:headEnd/>
            <a:tailEnd/>
          </a:ln>
        </p:spPr>
      </p:pic>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11" name="Table 10"/>
          <p:cNvGraphicFramePr>
            <a:graphicFrameLocks noGrp="1"/>
          </p:cNvGraphicFramePr>
          <p:nvPr>
            <p:extLst>
              <p:ext uri="{D42A27DB-BD31-4B8C-83A1-F6EECF244321}">
                <p14:modId xmlns:p14="http://schemas.microsoft.com/office/powerpoint/2010/main" xmlns="" val="280407204"/>
              </p:ext>
            </p:extLst>
          </p:nvPr>
        </p:nvGraphicFramePr>
        <p:xfrm>
          <a:off x="35496" y="548680"/>
          <a:ext cx="9045828" cy="5475312"/>
        </p:xfrm>
        <a:graphic>
          <a:graphicData uri="http://schemas.openxmlformats.org/drawingml/2006/table">
            <a:tbl>
              <a:tblPr firstRow="1" bandRow="1">
                <a:tableStyleId>{10A1B5D5-9B99-4C35-A422-299274C87663}</a:tableStyleId>
              </a:tblPr>
              <a:tblGrid>
                <a:gridCol w="1831296"/>
                <a:gridCol w="7214532"/>
              </a:tblGrid>
              <a:tr h="977734">
                <a:tc>
                  <a:txBody>
                    <a:bodyPr/>
                    <a:lstStyle/>
                    <a:p>
                      <a:r>
                        <a:rPr lang="en-ZA" sz="1600" dirty="0" smtClean="0"/>
                        <a:t>Programme 1</a:t>
                      </a:r>
                    </a:p>
                    <a:p>
                      <a:r>
                        <a:rPr lang="en-ZA" sz="1600" dirty="0" smtClean="0"/>
                        <a:t>Management and Administration  </a:t>
                      </a:r>
                      <a:endParaRPr lang="en-ZA"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ZA" sz="1600" dirty="0" smtClean="0"/>
                        <a:t>Programme performance</a:t>
                      </a:r>
                      <a:endParaRPr lang="en-ZA"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497578">
                <a:tc>
                  <a:txBody>
                    <a:bodyPr/>
                    <a:lstStyle/>
                    <a:p>
                      <a:r>
                        <a:rPr lang="en-ZA" sz="1600" b="1" dirty="0" smtClean="0"/>
                        <a:t>Strategic Objective </a:t>
                      </a:r>
                    </a:p>
                    <a:p>
                      <a:endParaRPr lang="en-ZA" sz="1600" b="1" dirty="0" smtClean="0"/>
                    </a:p>
                    <a:p>
                      <a:r>
                        <a:rPr lang="en-ZA" sz="1600" b="0" i="0" u="none" strike="noStrike" kern="1200" baseline="0" dirty="0" smtClean="0">
                          <a:solidFill>
                            <a:schemeClr val="dk1"/>
                          </a:solidFill>
                          <a:latin typeface="+mn-lt"/>
                          <a:ea typeface="+mn-ea"/>
                          <a:cs typeface="+mn-cs"/>
                        </a:rPr>
                        <a:t>To provide strategic corporate services to PMTE and DPW through the implementation of corporate services plans</a:t>
                      </a:r>
                      <a:endParaRPr lang="en-ZA" sz="1600" b="0" dirty="0" smtClean="0"/>
                    </a:p>
                    <a:p>
                      <a:endParaRPr lang="en-ZA"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r>
                        <a:rPr lang="en-ZA" sz="1600" b="0" i="0" u="none" strike="noStrike" kern="1200" baseline="0" dirty="0" smtClean="0">
                          <a:solidFill>
                            <a:schemeClr val="dk1"/>
                          </a:solidFill>
                          <a:latin typeface="+mn-lt"/>
                          <a:ea typeface="+mn-ea"/>
                          <a:cs typeface="+mn-cs"/>
                        </a:rPr>
                        <a:t>Organisational structures for DPW &amp; PMTE were approved &amp; submitted to DPSA. Migration of staff to PMTE structure is still in progress</a:t>
                      </a:r>
                    </a:p>
                    <a:p>
                      <a:pPr marL="285750" indent="-285750">
                        <a:buFont typeface="Arial" panose="020B0604020202020204" pitchFamily="34" charset="0"/>
                        <a:buChar char="•"/>
                      </a:pPr>
                      <a:r>
                        <a:rPr lang="en-ZA" sz="1600" b="0" i="0" u="none" strike="noStrike" kern="1200" baseline="0" dirty="0" smtClean="0">
                          <a:solidFill>
                            <a:schemeClr val="dk1"/>
                          </a:solidFill>
                          <a:latin typeface="+mn-lt"/>
                          <a:ea typeface="+mn-ea"/>
                          <a:cs typeface="+mn-cs"/>
                        </a:rPr>
                        <a:t>100% funded prioritised vacancies filled - 603 appointments and made 107 promotions</a:t>
                      </a:r>
                    </a:p>
                    <a:p>
                      <a:pPr marL="285750" indent="-285750">
                        <a:buFont typeface="Arial" panose="020B0604020202020204" pitchFamily="34" charset="0"/>
                        <a:buChar char="•"/>
                      </a:pPr>
                      <a:r>
                        <a:rPr lang="en-ZA" sz="1600" b="0" i="0" u="none" strike="noStrike" kern="1200" baseline="0" dirty="0" smtClean="0">
                          <a:solidFill>
                            <a:schemeClr val="dk1"/>
                          </a:solidFill>
                          <a:latin typeface="+mn-lt"/>
                          <a:ea typeface="+mn-ea"/>
                          <a:cs typeface="+mn-cs"/>
                        </a:rPr>
                        <a:t>1 294 (against a target of 1 067) Beneficiaries participating in the DPW Skills Development</a:t>
                      </a:r>
                    </a:p>
                    <a:p>
                      <a:pPr lvl="2"/>
                      <a:r>
                        <a:rPr lang="en-ZA" sz="1600" b="0" i="0" u="none" strike="noStrike" kern="1200" baseline="0" dirty="0" smtClean="0">
                          <a:solidFill>
                            <a:schemeClr val="dk1"/>
                          </a:solidFill>
                          <a:latin typeface="+mn-lt"/>
                          <a:ea typeface="+mn-ea"/>
                          <a:cs typeface="+mn-cs"/>
                        </a:rPr>
                        <a:t>- </a:t>
                      </a:r>
                      <a:r>
                        <a:rPr lang="en-ZA" sz="1600" b="0" i="1" u="none" strike="noStrike" kern="1200" baseline="0" dirty="0" smtClean="0">
                          <a:solidFill>
                            <a:schemeClr val="dk1"/>
                          </a:solidFill>
                          <a:latin typeface="+mn-lt"/>
                          <a:ea typeface="+mn-ea"/>
                          <a:cs typeface="+mn-cs"/>
                        </a:rPr>
                        <a:t>90 Young Professionals</a:t>
                      </a:r>
                    </a:p>
                    <a:p>
                      <a:pPr lvl="2"/>
                      <a:r>
                        <a:rPr lang="en-ZA" sz="1600" b="0" i="1" u="none" strike="noStrike" kern="1200" baseline="0" dirty="0" smtClean="0">
                          <a:solidFill>
                            <a:schemeClr val="dk1"/>
                          </a:solidFill>
                          <a:latin typeface="+mn-lt"/>
                          <a:ea typeface="+mn-ea"/>
                          <a:cs typeface="+mn-cs"/>
                        </a:rPr>
                        <a:t>-700 Interns</a:t>
                      </a:r>
                    </a:p>
                    <a:p>
                      <a:pPr lvl="2"/>
                      <a:r>
                        <a:rPr lang="en-ZA" sz="1600" b="0" i="1" u="none" strike="noStrike" kern="1200" baseline="0" dirty="0" smtClean="0">
                          <a:solidFill>
                            <a:schemeClr val="dk1"/>
                          </a:solidFill>
                          <a:latin typeface="+mn-lt"/>
                          <a:ea typeface="+mn-ea"/>
                          <a:cs typeface="+mn-cs"/>
                        </a:rPr>
                        <a:t>- 319 Learnerships</a:t>
                      </a:r>
                    </a:p>
                    <a:p>
                      <a:pPr lvl="2"/>
                      <a:r>
                        <a:rPr lang="en-ZA" sz="1600" b="0" i="1" u="none" strike="noStrike" kern="1200" baseline="0" dirty="0" smtClean="0">
                          <a:solidFill>
                            <a:schemeClr val="dk1"/>
                          </a:solidFill>
                          <a:latin typeface="+mn-lt"/>
                          <a:ea typeface="+mn-ea"/>
                          <a:cs typeface="+mn-cs"/>
                        </a:rPr>
                        <a:t>- 52 Management Trainees</a:t>
                      </a:r>
                    </a:p>
                    <a:p>
                      <a:pPr marL="1200150" lvl="2" indent="-285750">
                        <a:buFontTx/>
                        <a:buChar char="-"/>
                      </a:pPr>
                      <a:r>
                        <a:rPr lang="en-ZA" sz="1600" b="0" i="1" u="none" strike="noStrike" kern="1200" baseline="0" dirty="0" smtClean="0">
                          <a:solidFill>
                            <a:schemeClr val="dk1"/>
                          </a:solidFill>
                          <a:latin typeface="+mn-lt"/>
                          <a:ea typeface="+mn-ea"/>
                          <a:cs typeface="+mn-cs"/>
                        </a:rPr>
                        <a:t>133 Programme Artisans</a:t>
                      </a:r>
                    </a:p>
                    <a:p>
                      <a:pPr marL="285750" indent="-285750">
                        <a:buFont typeface="Arial" panose="020B0604020202020204" pitchFamily="34" charset="0"/>
                        <a:buChar char="•"/>
                      </a:pPr>
                      <a:r>
                        <a:rPr lang="en-ZA" sz="1600" b="1" i="0" u="none" strike="noStrike" kern="1200" baseline="0" dirty="0" smtClean="0">
                          <a:solidFill>
                            <a:schemeClr val="dk1"/>
                          </a:solidFill>
                          <a:latin typeface="+mn-lt"/>
                          <a:ea typeface="+mn-ea"/>
                          <a:cs typeface="+mn-cs"/>
                        </a:rPr>
                        <a:t>ICT</a:t>
                      </a:r>
                      <a:r>
                        <a:rPr lang="en-ZA" sz="1600" b="0" i="0" u="none" strike="noStrike" kern="1200" baseline="0" dirty="0" smtClean="0">
                          <a:solidFill>
                            <a:schemeClr val="dk1"/>
                          </a:solidFill>
                          <a:latin typeface="+mn-lt"/>
                          <a:ea typeface="+mn-ea"/>
                          <a:cs typeface="+mn-cs"/>
                        </a:rPr>
                        <a:t> - Completed Multi-tier hardware infrastructure upgrade, Completed Electronic Procurement System Installation and Worx4u mobile App development</a:t>
                      </a:r>
                    </a:p>
                    <a:p>
                      <a:pPr marL="285750" indent="-285750">
                        <a:buFont typeface="Arial" panose="020B0604020202020204" pitchFamily="34" charset="0"/>
                        <a:buChar char="•"/>
                      </a:pPr>
                      <a:r>
                        <a:rPr lang="en-ZA" sz="1600" b="0" i="0" u="none" strike="noStrike" kern="1200" baseline="0" dirty="0" smtClean="0">
                          <a:solidFill>
                            <a:schemeClr val="dk1"/>
                          </a:solidFill>
                          <a:latin typeface="+mn-lt"/>
                          <a:ea typeface="+mn-ea"/>
                          <a:cs typeface="+mn-cs"/>
                        </a:rPr>
                        <a:t>100% (7 of 7) of reported cases of fraud and corruption cases subjected to disciplinary processes</a:t>
                      </a:r>
                    </a:p>
                    <a:p>
                      <a:pPr marL="914400" lvl="2" indent="0">
                        <a:buFont typeface="Arial" panose="020B0604020202020204" pitchFamily="34" charset="0"/>
                        <a:buNone/>
                      </a:pPr>
                      <a:r>
                        <a:rPr lang="en-ZA" sz="1600" b="0" i="0" u="none" strike="noStrike" kern="1200" baseline="0" dirty="0" smtClean="0">
                          <a:solidFill>
                            <a:schemeClr val="dk1"/>
                          </a:solidFill>
                          <a:latin typeface="+mn-lt"/>
                          <a:ea typeface="+mn-ea"/>
                          <a:cs typeface="+mn-cs"/>
                        </a:rPr>
                        <a:t>- </a:t>
                      </a:r>
                      <a:r>
                        <a:rPr lang="en-ZA" sz="1600" b="0" i="1" u="none" strike="noStrike" kern="1200" baseline="0" dirty="0" smtClean="0">
                          <a:solidFill>
                            <a:schemeClr val="dk1"/>
                          </a:solidFill>
                          <a:latin typeface="+mn-lt"/>
                          <a:ea typeface="+mn-ea"/>
                          <a:cs typeface="+mn-cs"/>
                        </a:rPr>
                        <a:t>4 finalised</a:t>
                      </a:r>
                    </a:p>
                    <a:p>
                      <a:pPr marL="914400" lvl="2" indent="0">
                        <a:buFont typeface="Arial" panose="020B0604020202020204" pitchFamily="34" charset="0"/>
                        <a:buNone/>
                      </a:pPr>
                      <a:r>
                        <a:rPr lang="en-ZA" sz="1600" b="0" i="1" u="none" strike="noStrike" kern="1200" baseline="0" dirty="0" smtClean="0">
                          <a:solidFill>
                            <a:schemeClr val="dk1"/>
                          </a:solidFill>
                          <a:latin typeface="+mn-lt"/>
                          <a:ea typeface="+mn-ea"/>
                          <a:cs typeface="+mn-cs"/>
                        </a:rPr>
                        <a:t>- 3 pending finalisation of disciplinary hearings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xmlns="" val="3033565244"/>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Slide Number Placeholder 2"/>
          <p:cNvSpPr>
            <a:spLocks noGrp="1"/>
          </p:cNvSpPr>
          <p:nvPr>
            <p:ph type="sldNum" sz="quarter" idx="12"/>
          </p:nvPr>
        </p:nvSpPr>
        <p:spPr>
          <a:noFill/>
        </p:spPr>
        <p:txBody>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fld id="{B56ED39E-909D-498E-8299-064382ADB707}" type="slidenum">
              <a:rPr lang="en-US" altLang="en-US" sz="1400" smtClean="0">
                <a:latin typeface="Times" pitchFamily="18" charset="0"/>
              </a:rPr>
              <a:pPr/>
              <a:t>27</a:t>
            </a:fld>
            <a:endParaRPr lang="en-US" altLang="en-US" sz="1400" smtClean="0">
              <a:latin typeface="Times" pitchFamily="18" charset="0"/>
            </a:endParaRPr>
          </a:p>
        </p:txBody>
      </p:sp>
      <p:sp>
        <p:nvSpPr>
          <p:cNvPr id="5" name="Rectangle 4"/>
          <p:cNvSpPr/>
          <p:nvPr/>
        </p:nvSpPr>
        <p:spPr>
          <a:xfrm>
            <a:off x="0" y="0"/>
            <a:ext cx="9144000" cy="506289"/>
          </a:xfrm>
          <a:prstGeom prst="rect">
            <a:avLst/>
          </a:prstGeom>
          <a:pattFill prst="dkHorz">
            <a:fgClr>
              <a:srgbClr val="FF6600"/>
            </a:fgClr>
            <a:bgClr>
              <a:srgbClr val="FF9933"/>
            </a:bgClr>
          </a:patt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ZA" sz="2400" b="1" dirty="0"/>
          </a:p>
        </p:txBody>
      </p:sp>
      <p:cxnSp>
        <p:nvCxnSpPr>
          <p:cNvPr id="6" name="Straight Connector 5"/>
          <p:cNvCxnSpPr/>
          <p:nvPr/>
        </p:nvCxnSpPr>
        <p:spPr>
          <a:xfrm>
            <a:off x="0" y="6096000"/>
            <a:ext cx="9144000" cy="0"/>
          </a:xfrm>
          <a:prstGeom prst="line">
            <a:avLst/>
          </a:prstGeom>
          <a:ln w="28575">
            <a:solidFill>
              <a:srgbClr val="FF6600"/>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6200" y="6172200"/>
            <a:ext cx="1371600" cy="6576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extBox 1"/>
          <p:cNvSpPr txBox="1"/>
          <p:nvPr/>
        </p:nvSpPr>
        <p:spPr>
          <a:xfrm>
            <a:off x="76200" y="44624"/>
            <a:ext cx="8888288" cy="461665"/>
          </a:xfrm>
          <a:prstGeom prst="rect">
            <a:avLst/>
          </a:prstGeom>
          <a:noFill/>
        </p:spPr>
        <p:txBody>
          <a:bodyPr wrap="square" rtlCol="0">
            <a:spAutoFit/>
          </a:bodyPr>
          <a:lstStyle/>
          <a:p>
            <a:r>
              <a:rPr lang="en-ZA" sz="2000" b="1" dirty="0">
                <a:solidFill>
                  <a:schemeClr val="bg1"/>
                </a:solidFill>
              </a:rPr>
              <a:t>Programme </a:t>
            </a:r>
            <a:r>
              <a:rPr lang="en-ZA" sz="2000" b="1" dirty="0" smtClean="0">
                <a:solidFill>
                  <a:schemeClr val="bg1"/>
                </a:solidFill>
              </a:rPr>
              <a:t>2 Inter-Governmental </a:t>
            </a:r>
            <a:r>
              <a:rPr lang="en-ZA" sz="2000" b="1" dirty="0">
                <a:solidFill>
                  <a:schemeClr val="bg1"/>
                </a:solidFill>
              </a:rPr>
              <a:t>Coordination (IGC) </a:t>
            </a:r>
            <a:r>
              <a:rPr lang="en-ZA" sz="2400" b="1" dirty="0">
                <a:solidFill>
                  <a:schemeClr val="bg1"/>
                </a:solidFill>
              </a:rPr>
              <a:t>(</a:t>
            </a:r>
            <a:r>
              <a:rPr lang="en-ZA" sz="1400" dirty="0"/>
              <a:t>Annual Report </a:t>
            </a:r>
            <a:r>
              <a:rPr lang="en-ZA" sz="1400" dirty="0" smtClean="0"/>
              <a:t>pages </a:t>
            </a:r>
            <a:r>
              <a:rPr lang="en-ZA" sz="1400" dirty="0"/>
              <a:t>62</a:t>
            </a:r>
            <a:r>
              <a:rPr lang="en-ZA" sz="1400" b="1" dirty="0">
                <a:solidFill>
                  <a:schemeClr val="bg1"/>
                </a:solidFill>
              </a:rPr>
              <a:t>) </a:t>
            </a:r>
          </a:p>
        </p:txBody>
      </p:sp>
      <p:pic>
        <p:nvPicPr>
          <p:cNvPr id="8" name="Picture 7" descr="southafrica-flag1"/>
          <p:cNvPicPr>
            <a:picLocks noChangeAspect="1" noChangeArrowheads="1" noCrop="1"/>
          </p:cNvPicPr>
          <p:nvPr/>
        </p:nvPicPr>
        <p:blipFill>
          <a:blip r:embed="rId3" cstate="print"/>
          <a:srcRect/>
          <a:stretch>
            <a:fillRect/>
          </a:stretch>
        </p:blipFill>
        <p:spPr bwMode="auto">
          <a:xfrm>
            <a:off x="7668344" y="6263640"/>
            <a:ext cx="415052" cy="274320"/>
          </a:xfrm>
          <a:prstGeom prst="rect">
            <a:avLst/>
          </a:prstGeom>
          <a:noFill/>
          <a:ln w="9525">
            <a:noFill/>
            <a:miter lim="800000"/>
            <a:headEnd/>
            <a:tailEnd/>
          </a:ln>
        </p:spPr>
      </p:pic>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10" name="Table 9"/>
          <p:cNvGraphicFramePr>
            <a:graphicFrameLocks noGrp="1"/>
          </p:cNvGraphicFramePr>
          <p:nvPr>
            <p:extLst>
              <p:ext uri="{D42A27DB-BD31-4B8C-83A1-F6EECF244321}">
                <p14:modId xmlns:p14="http://schemas.microsoft.com/office/powerpoint/2010/main" xmlns="" val="2315388531"/>
              </p:ext>
            </p:extLst>
          </p:nvPr>
        </p:nvGraphicFramePr>
        <p:xfrm>
          <a:off x="98172" y="548680"/>
          <a:ext cx="8938323" cy="5475312"/>
        </p:xfrm>
        <a:graphic>
          <a:graphicData uri="http://schemas.openxmlformats.org/drawingml/2006/table">
            <a:tbl>
              <a:tblPr firstRow="1" bandRow="1">
                <a:tableStyleId>{10A1B5D5-9B99-4C35-A422-299274C87663}</a:tableStyleId>
              </a:tblPr>
              <a:tblGrid>
                <a:gridCol w="2246226"/>
                <a:gridCol w="6692097"/>
              </a:tblGrid>
              <a:tr h="977734">
                <a:tc>
                  <a:txBody>
                    <a:bodyPr/>
                    <a:lstStyle/>
                    <a:p>
                      <a:r>
                        <a:rPr lang="en-ZA" dirty="0" smtClean="0"/>
                        <a:t>Programme 2</a:t>
                      </a:r>
                    </a:p>
                    <a:p>
                      <a:r>
                        <a:rPr lang="en-ZA" dirty="0" smtClean="0"/>
                        <a:t>Inter-Governmental</a:t>
                      </a:r>
                      <a:r>
                        <a:rPr lang="en-ZA" baseline="0" dirty="0" smtClean="0"/>
                        <a:t> Coordination (IGC)</a:t>
                      </a:r>
                      <a:endParaRPr lang="en-Z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ZA" dirty="0" smtClean="0"/>
                        <a:t>Programme performance</a:t>
                      </a:r>
                      <a:endParaRPr lang="en-Z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497578">
                <a:tc>
                  <a:txBody>
                    <a:bodyPr/>
                    <a:lstStyle/>
                    <a:p>
                      <a:r>
                        <a:rPr lang="en-ZA" sz="1600" b="1" i="0" u="none" strike="noStrike" kern="1200" baseline="0" dirty="0" smtClean="0">
                          <a:solidFill>
                            <a:schemeClr val="dk1"/>
                          </a:solidFill>
                          <a:latin typeface="+mn-lt"/>
                          <a:ea typeface="+mn-ea"/>
                          <a:cs typeface="+mn-cs"/>
                        </a:rPr>
                        <a:t>Strategic Objective1</a:t>
                      </a:r>
                    </a:p>
                    <a:p>
                      <a:endParaRPr lang="en-ZA" sz="1600" b="0" i="0" u="none" strike="noStrike" kern="1200" baseline="0" dirty="0" smtClean="0">
                        <a:solidFill>
                          <a:schemeClr val="dk1"/>
                        </a:solidFill>
                        <a:latin typeface="+mn-lt"/>
                        <a:ea typeface="+mn-ea"/>
                        <a:cs typeface="+mn-cs"/>
                      </a:endParaRPr>
                    </a:p>
                    <a:p>
                      <a:r>
                        <a:rPr lang="en-ZA" sz="1600" b="0" i="0" u="none" strike="noStrike" kern="1200" baseline="0" dirty="0" smtClean="0">
                          <a:solidFill>
                            <a:schemeClr val="dk1"/>
                          </a:solidFill>
                          <a:latin typeface="+mn-lt"/>
                          <a:ea typeface="+mn-ea"/>
                          <a:cs typeface="+mn-cs"/>
                        </a:rPr>
                        <a:t>To pursue common service delivery objectives within the public works sector through the coordinated implementation of programmes at national</a:t>
                      </a:r>
                    </a:p>
                    <a:p>
                      <a:r>
                        <a:rPr lang="en-ZA" sz="1600" b="0" i="0" u="none" strike="noStrike" kern="1200" baseline="0" dirty="0" smtClean="0">
                          <a:solidFill>
                            <a:schemeClr val="dk1"/>
                          </a:solidFill>
                          <a:latin typeface="+mn-lt"/>
                          <a:ea typeface="+mn-ea"/>
                          <a:cs typeface="+mn-cs"/>
                        </a:rPr>
                        <a:t>and provincial level</a:t>
                      </a:r>
                    </a:p>
                    <a:p>
                      <a:endParaRPr lang="en-ZA" sz="1600" b="0" i="0" u="none" strike="noStrike" kern="1200" baseline="0" dirty="0" smtClean="0">
                        <a:solidFill>
                          <a:schemeClr val="dk1"/>
                        </a:solidFill>
                        <a:latin typeface="+mn-lt"/>
                        <a:ea typeface="+mn-ea"/>
                        <a:cs typeface="+mn-cs"/>
                      </a:endParaRPr>
                    </a:p>
                    <a:p>
                      <a:r>
                        <a:rPr lang="en-ZA" sz="1600" b="1" i="0" u="none" strike="noStrike" kern="1200" baseline="0" dirty="0" smtClean="0">
                          <a:solidFill>
                            <a:schemeClr val="dk1"/>
                          </a:solidFill>
                          <a:latin typeface="+mn-lt"/>
                          <a:ea typeface="+mn-ea"/>
                          <a:cs typeface="+mn-cs"/>
                        </a:rPr>
                        <a:t>Strategic Objective2</a:t>
                      </a:r>
                    </a:p>
                    <a:p>
                      <a:endParaRPr lang="en-ZA" sz="1600" b="0" i="0" u="none" strike="noStrike" kern="1200" baseline="0" dirty="0" smtClean="0">
                        <a:solidFill>
                          <a:schemeClr val="dk1"/>
                        </a:solidFill>
                        <a:latin typeface="+mn-lt"/>
                        <a:ea typeface="+mn-ea"/>
                        <a:cs typeface="+mn-cs"/>
                      </a:endParaRPr>
                    </a:p>
                    <a:p>
                      <a:r>
                        <a:rPr lang="en-ZA" sz="1600" b="0" i="0" u="none" strike="noStrike" kern="1200" baseline="0" dirty="0" smtClean="0">
                          <a:solidFill>
                            <a:schemeClr val="dk1"/>
                          </a:solidFill>
                          <a:latin typeface="+mn-lt"/>
                          <a:ea typeface="+mn-ea"/>
                          <a:cs typeface="+mn-cs"/>
                        </a:rPr>
                        <a:t>To ensure compliance to management practices through the MPAT improvement plan</a:t>
                      </a:r>
                      <a:endParaRPr lang="en-ZA" sz="16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r>
                        <a:rPr lang="en-ZA" sz="1800" b="0" i="0" u="none" strike="noStrike" kern="1200" baseline="0" dirty="0" smtClean="0">
                          <a:solidFill>
                            <a:schemeClr val="dk1"/>
                          </a:solidFill>
                          <a:latin typeface="+mn-lt"/>
                          <a:ea typeface="+mn-ea"/>
                          <a:cs typeface="+mn-cs"/>
                        </a:rPr>
                        <a:t>14 (against a target of 12) Intergovernmental Forums convened</a:t>
                      </a:r>
                    </a:p>
                    <a:p>
                      <a:pPr marL="285750" indent="-285750">
                        <a:buFont typeface="Arial" panose="020B0604020202020204" pitchFamily="34" charset="0"/>
                        <a:buChar char="•"/>
                      </a:pPr>
                      <a:endParaRPr lang="en-ZA" sz="1800" b="0" i="0" u="none" strike="noStrike" kern="1200" baseline="0" dirty="0" smtClean="0">
                        <a:solidFill>
                          <a:schemeClr val="dk1"/>
                        </a:solidFill>
                        <a:latin typeface="+mn-lt"/>
                        <a:ea typeface="+mn-ea"/>
                        <a:cs typeface="+mn-cs"/>
                      </a:endParaRPr>
                    </a:p>
                    <a:p>
                      <a:pPr marL="285750" indent="-285750">
                        <a:buFont typeface="Arial" panose="020B0604020202020204" pitchFamily="34" charset="0"/>
                        <a:buChar char="•"/>
                      </a:pPr>
                      <a:r>
                        <a:rPr lang="en-ZA" sz="1800" b="0" i="0" u="none" strike="noStrike" kern="1200" baseline="0" dirty="0" smtClean="0">
                          <a:solidFill>
                            <a:schemeClr val="dk1"/>
                          </a:solidFill>
                          <a:latin typeface="+mn-lt"/>
                          <a:ea typeface="+mn-ea"/>
                          <a:cs typeface="+mn-cs"/>
                        </a:rPr>
                        <a:t>Diagnostic Report on the 2014/15 sector performance Developed</a:t>
                      </a:r>
                    </a:p>
                    <a:p>
                      <a:pPr marL="285750" indent="-285750">
                        <a:buFont typeface="Arial" panose="020B0604020202020204" pitchFamily="34" charset="0"/>
                        <a:buChar char="•"/>
                      </a:pPr>
                      <a:endParaRPr lang="en-ZA" sz="1800" b="0" i="0" u="none" strike="noStrike" kern="1200" baseline="0" dirty="0" smtClean="0">
                        <a:solidFill>
                          <a:schemeClr val="dk1"/>
                        </a:solidFill>
                        <a:latin typeface="+mn-lt"/>
                        <a:ea typeface="+mn-ea"/>
                        <a:cs typeface="+mn-cs"/>
                      </a:endParaRPr>
                    </a:p>
                    <a:p>
                      <a:pPr marL="285750" indent="-285750">
                        <a:buFont typeface="Arial" panose="020B0604020202020204" pitchFamily="34" charset="0"/>
                        <a:buChar char="•"/>
                      </a:pPr>
                      <a:r>
                        <a:rPr lang="en-ZA" sz="1800" b="0" i="0" u="none" strike="noStrike" kern="1200" baseline="0" dirty="0" smtClean="0">
                          <a:solidFill>
                            <a:schemeClr val="dk1"/>
                          </a:solidFill>
                          <a:latin typeface="+mn-lt"/>
                          <a:ea typeface="+mn-ea"/>
                          <a:cs typeface="+mn-cs"/>
                        </a:rPr>
                        <a:t>Service delivery framework completed for 1 identified service (Construction)</a:t>
                      </a:r>
                    </a:p>
                    <a:p>
                      <a:pPr marL="285750" indent="-285750">
                        <a:buFont typeface="Arial" panose="020B0604020202020204" pitchFamily="34" charset="0"/>
                        <a:buChar char="•"/>
                      </a:pPr>
                      <a:endParaRPr lang="en-ZA" sz="1800" b="0" i="0" u="none" strike="noStrike" kern="1200" baseline="0" dirty="0" smtClean="0">
                        <a:solidFill>
                          <a:schemeClr val="dk1"/>
                        </a:solidFill>
                        <a:latin typeface="+mn-lt"/>
                        <a:ea typeface="+mn-ea"/>
                        <a:cs typeface="+mn-cs"/>
                      </a:endParaRPr>
                    </a:p>
                    <a:p>
                      <a:pPr marL="285750" indent="-285750">
                        <a:buFont typeface="Arial" panose="020B0604020202020204" pitchFamily="34" charset="0"/>
                        <a:buChar char="•"/>
                      </a:pPr>
                      <a:r>
                        <a:rPr lang="en-ZA" sz="1800" b="0" i="0" u="none" strike="noStrike" kern="1200" baseline="0" dirty="0" smtClean="0">
                          <a:solidFill>
                            <a:schemeClr val="dk1"/>
                          </a:solidFill>
                          <a:latin typeface="+mn-lt"/>
                          <a:ea typeface="+mn-ea"/>
                          <a:cs typeface="+mn-cs"/>
                        </a:rPr>
                        <a:t>Average score of 2.9 (measured by an index score) for Management Practices (The target set at 2.7)</a:t>
                      </a:r>
                      <a:endParaRPr lang="en-ZA" sz="1700" b="0" i="0" u="none" strike="noStrike" kern="1200" baseline="0" dirty="0" smtClean="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xmlns="" val="316370343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Slide Number Placeholder 2"/>
          <p:cNvSpPr>
            <a:spLocks noGrp="1"/>
          </p:cNvSpPr>
          <p:nvPr>
            <p:ph type="sldNum" sz="quarter" idx="12"/>
          </p:nvPr>
        </p:nvSpPr>
        <p:spPr>
          <a:noFill/>
        </p:spPr>
        <p:txBody>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fld id="{B56ED39E-909D-498E-8299-064382ADB707}" type="slidenum">
              <a:rPr lang="en-US" altLang="en-US" sz="1400" smtClean="0">
                <a:latin typeface="Times" pitchFamily="18" charset="0"/>
              </a:rPr>
              <a:pPr/>
              <a:t>28</a:t>
            </a:fld>
            <a:endParaRPr lang="en-US" altLang="en-US" sz="1400" smtClean="0">
              <a:latin typeface="Times" pitchFamily="18" charset="0"/>
            </a:endParaRPr>
          </a:p>
        </p:txBody>
      </p:sp>
      <p:sp>
        <p:nvSpPr>
          <p:cNvPr id="5" name="Rectangle 4"/>
          <p:cNvSpPr/>
          <p:nvPr/>
        </p:nvSpPr>
        <p:spPr>
          <a:xfrm>
            <a:off x="0" y="0"/>
            <a:ext cx="9144000" cy="506289"/>
          </a:xfrm>
          <a:prstGeom prst="rect">
            <a:avLst/>
          </a:prstGeom>
          <a:pattFill prst="dkHorz">
            <a:fgClr>
              <a:srgbClr val="FF6600"/>
            </a:fgClr>
            <a:bgClr>
              <a:srgbClr val="FF9933"/>
            </a:bgClr>
          </a:patt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ZA" sz="2400" b="1" dirty="0"/>
          </a:p>
        </p:txBody>
      </p:sp>
      <p:cxnSp>
        <p:nvCxnSpPr>
          <p:cNvPr id="6" name="Straight Connector 5"/>
          <p:cNvCxnSpPr/>
          <p:nvPr/>
        </p:nvCxnSpPr>
        <p:spPr>
          <a:xfrm>
            <a:off x="0" y="6096000"/>
            <a:ext cx="9144000" cy="0"/>
          </a:xfrm>
          <a:prstGeom prst="line">
            <a:avLst/>
          </a:prstGeom>
          <a:ln w="28575">
            <a:solidFill>
              <a:srgbClr val="FF6600"/>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6200" y="6172200"/>
            <a:ext cx="1371600" cy="6576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extBox 1"/>
          <p:cNvSpPr txBox="1"/>
          <p:nvPr/>
        </p:nvSpPr>
        <p:spPr>
          <a:xfrm>
            <a:off x="76200" y="44624"/>
            <a:ext cx="8888288" cy="400110"/>
          </a:xfrm>
          <a:prstGeom prst="rect">
            <a:avLst/>
          </a:prstGeom>
          <a:noFill/>
        </p:spPr>
        <p:txBody>
          <a:bodyPr wrap="square" rtlCol="0">
            <a:spAutoFit/>
          </a:bodyPr>
          <a:lstStyle/>
          <a:p>
            <a:r>
              <a:rPr lang="en-ZA" sz="2000" b="1" dirty="0">
                <a:solidFill>
                  <a:schemeClr val="bg1"/>
                </a:solidFill>
              </a:rPr>
              <a:t>Programme 3 Expanded Public Works Programme (EPWP) </a:t>
            </a:r>
            <a:r>
              <a:rPr lang="en-ZA" sz="1400" b="1" dirty="0">
                <a:solidFill>
                  <a:schemeClr val="bg1"/>
                </a:solidFill>
              </a:rPr>
              <a:t>(</a:t>
            </a:r>
            <a:r>
              <a:rPr lang="en-ZA" sz="1400" dirty="0"/>
              <a:t>Annual Report pages </a:t>
            </a:r>
            <a:r>
              <a:rPr lang="en-ZA" sz="1400" dirty="0" smtClean="0"/>
              <a:t>63  </a:t>
            </a:r>
            <a:r>
              <a:rPr lang="en-ZA" sz="1400" dirty="0"/>
              <a:t>– </a:t>
            </a:r>
            <a:r>
              <a:rPr lang="en-ZA" sz="1400" dirty="0" smtClean="0"/>
              <a:t>64</a:t>
            </a:r>
            <a:r>
              <a:rPr lang="en-ZA" sz="1400" b="1" dirty="0" smtClean="0">
                <a:solidFill>
                  <a:schemeClr val="bg1"/>
                </a:solidFill>
              </a:rPr>
              <a:t>) </a:t>
            </a:r>
            <a:endParaRPr lang="en-ZA" sz="1400" b="1" dirty="0">
              <a:solidFill>
                <a:schemeClr val="bg1"/>
              </a:solidFill>
            </a:endParaRPr>
          </a:p>
        </p:txBody>
      </p:sp>
      <p:pic>
        <p:nvPicPr>
          <p:cNvPr id="8" name="Picture 7" descr="southafrica-flag1"/>
          <p:cNvPicPr>
            <a:picLocks noChangeAspect="1" noChangeArrowheads="1" noCrop="1"/>
          </p:cNvPicPr>
          <p:nvPr/>
        </p:nvPicPr>
        <p:blipFill>
          <a:blip r:embed="rId3" cstate="print"/>
          <a:srcRect/>
          <a:stretch>
            <a:fillRect/>
          </a:stretch>
        </p:blipFill>
        <p:spPr bwMode="auto">
          <a:xfrm>
            <a:off x="7668344" y="6263640"/>
            <a:ext cx="415052" cy="274320"/>
          </a:xfrm>
          <a:prstGeom prst="rect">
            <a:avLst/>
          </a:prstGeom>
          <a:noFill/>
          <a:ln w="9525">
            <a:noFill/>
            <a:miter lim="800000"/>
            <a:headEnd/>
            <a:tailEnd/>
          </a:ln>
        </p:spPr>
      </p:pic>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10" name="Table 9"/>
          <p:cNvGraphicFramePr>
            <a:graphicFrameLocks noGrp="1"/>
          </p:cNvGraphicFramePr>
          <p:nvPr>
            <p:extLst>
              <p:ext uri="{D42A27DB-BD31-4B8C-83A1-F6EECF244321}">
                <p14:modId xmlns:p14="http://schemas.microsoft.com/office/powerpoint/2010/main" xmlns="" val="2114180013"/>
              </p:ext>
            </p:extLst>
          </p:nvPr>
        </p:nvGraphicFramePr>
        <p:xfrm>
          <a:off x="98172" y="548680"/>
          <a:ext cx="8938323" cy="5475312"/>
        </p:xfrm>
        <a:graphic>
          <a:graphicData uri="http://schemas.openxmlformats.org/drawingml/2006/table">
            <a:tbl>
              <a:tblPr firstRow="1" bandRow="1">
                <a:tableStyleId>{10A1B5D5-9B99-4C35-A422-299274C87663}</a:tableStyleId>
              </a:tblPr>
              <a:tblGrid>
                <a:gridCol w="2601620"/>
                <a:gridCol w="6336703"/>
              </a:tblGrid>
              <a:tr h="977734">
                <a:tc>
                  <a:txBody>
                    <a:bodyPr/>
                    <a:lstStyle/>
                    <a:p>
                      <a:r>
                        <a:rPr lang="en-ZA" dirty="0" smtClean="0"/>
                        <a:t>Programme 3</a:t>
                      </a:r>
                      <a:r>
                        <a:rPr lang="en-ZA" baseline="0" dirty="0" smtClean="0"/>
                        <a:t> Expanded Public Works Programme (EPWP)</a:t>
                      </a:r>
                      <a:endParaRPr lang="en-Z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ZA" dirty="0" smtClean="0"/>
                        <a:t>Programme performance</a:t>
                      </a:r>
                      <a:endParaRPr lang="en-Z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497578">
                <a:tc>
                  <a:txBody>
                    <a:bodyPr/>
                    <a:lstStyle/>
                    <a:p>
                      <a:r>
                        <a:rPr lang="en-ZA" sz="1600" b="1" i="0" u="none" strike="noStrike" kern="1200" baseline="0" dirty="0" smtClean="0">
                          <a:solidFill>
                            <a:schemeClr val="dk1"/>
                          </a:solidFill>
                          <a:latin typeface="+mn-lt"/>
                          <a:ea typeface="+mn-ea"/>
                          <a:cs typeface="+mn-cs"/>
                        </a:rPr>
                        <a:t>Strategic Objective1</a:t>
                      </a:r>
                    </a:p>
                    <a:p>
                      <a:endParaRPr lang="en-ZA" sz="1600" b="0" i="0" u="none" strike="noStrike" kern="1200" baseline="0" dirty="0" smtClean="0">
                        <a:solidFill>
                          <a:schemeClr val="dk1"/>
                        </a:solidFill>
                        <a:latin typeface="+mn-lt"/>
                        <a:ea typeface="+mn-ea"/>
                        <a:cs typeface="+mn-cs"/>
                      </a:endParaRPr>
                    </a:p>
                    <a:p>
                      <a:r>
                        <a:rPr lang="en-ZA" sz="1600" b="0" i="0" u="none" strike="noStrike" kern="1200" baseline="0" dirty="0" smtClean="0">
                          <a:solidFill>
                            <a:schemeClr val="dk1"/>
                          </a:solidFill>
                          <a:latin typeface="+mn-lt"/>
                          <a:ea typeface="+mn-ea"/>
                          <a:cs typeface="+mn-cs"/>
                        </a:rPr>
                        <a:t>To Co-ordinate, monitor and evaluate the implementation of EPWP Phase III that aims to create 6 million work opportunities and provide income</a:t>
                      </a:r>
                    </a:p>
                    <a:p>
                      <a:r>
                        <a:rPr lang="en-ZA" sz="1600" b="0" i="0" u="none" strike="noStrike" kern="1200" baseline="0" dirty="0" smtClean="0">
                          <a:solidFill>
                            <a:schemeClr val="dk1"/>
                          </a:solidFill>
                          <a:latin typeface="+mn-lt"/>
                          <a:ea typeface="+mn-ea"/>
                          <a:cs typeface="+mn-cs"/>
                        </a:rPr>
                        <a:t>support to the poor, lowly skilled and unemployed between 2014 - 2019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r>
                        <a:rPr lang="en-ZA" sz="1800" b="0" i="0" u="none" strike="noStrike" kern="1200" baseline="0" dirty="0" smtClean="0">
                          <a:solidFill>
                            <a:schemeClr val="dk1"/>
                          </a:solidFill>
                          <a:latin typeface="+mn-lt"/>
                          <a:ea typeface="+mn-ea"/>
                          <a:cs typeface="+mn-cs"/>
                        </a:rPr>
                        <a:t>741 540 work opportunities created through the EPWP Phase 3 </a:t>
                      </a:r>
                      <a:r>
                        <a:rPr lang="en-ZA" sz="1600" b="0" i="0" u="none" strike="noStrike" kern="1200" baseline="0" dirty="0" smtClean="0">
                          <a:solidFill>
                            <a:schemeClr val="dk1"/>
                          </a:solidFill>
                          <a:latin typeface="+mn-lt"/>
                          <a:ea typeface="+mn-ea"/>
                          <a:cs typeface="+mn-cs"/>
                        </a:rPr>
                        <a:t>(planned target was 1 127 186) </a:t>
                      </a:r>
                    </a:p>
                    <a:p>
                      <a:pPr marL="285750" indent="-285750">
                        <a:buFont typeface="Arial" panose="020B0604020202020204" pitchFamily="34" charset="0"/>
                        <a:buChar char="•"/>
                      </a:pPr>
                      <a:r>
                        <a:rPr lang="en-ZA" sz="1800" b="0" i="0" u="none" strike="noStrike" kern="1200" baseline="0" dirty="0" smtClean="0">
                          <a:solidFill>
                            <a:schemeClr val="dk1"/>
                          </a:solidFill>
                          <a:latin typeface="+mn-lt"/>
                          <a:ea typeface="+mn-ea"/>
                          <a:cs typeface="+mn-cs"/>
                        </a:rPr>
                        <a:t>695 203 work opportunities created in rural Municipalities (planned target was 700 000)</a:t>
                      </a:r>
                    </a:p>
                    <a:p>
                      <a:pPr marL="285750" indent="-285750">
                        <a:buFont typeface="Arial" panose="020B0604020202020204" pitchFamily="34" charset="0"/>
                        <a:buChar char="•"/>
                      </a:pPr>
                      <a:r>
                        <a:rPr lang="en-ZA" sz="1800" b="0" i="0" u="none" strike="noStrike" kern="1200" baseline="0" dirty="0" smtClean="0">
                          <a:solidFill>
                            <a:schemeClr val="dk1"/>
                          </a:solidFill>
                          <a:latin typeface="+mn-lt"/>
                          <a:ea typeface="+mn-ea"/>
                          <a:cs typeface="+mn-cs"/>
                        </a:rPr>
                        <a:t>Participation among designated groups:</a:t>
                      </a:r>
                    </a:p>
                    <a:p>
                      <a:pPr marL="457200" lvl="1" indent="0">
                        <a:buFont typeface="Arial" panose="020B0604020202020204" pitchFamily="34" charset="0"/>
                        <a:buNone/>
                      </a:pPr>
                      <a:r>
                        <a:rPr lang="en-ZA" sz="1800" b="0" i="0" u="none" strike="noStrike" kern="1200" baseline="0" dirty="0" smtClean="0">
                          <a:solidFill>
                            <a:schemeClr val="dk1"/>
                          </a:solidFill>
                          <a:latin typeface="+mn-lt"/>
                          <a:ea typeface="+mn-ea"/>
                          <a:cs typeface="+mn-cs"/>
                        </a:rPr>
                        <a:t>- 68.5% (508 459) Women (Planned target 55%)</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ZA" sz="1800" b="0" i="0" u="none" strike="noStrike" kern="1200" baseline="0" dirty="0" smtClean="0">
                          <a:solidFill>
                            <a:schemeClr val="dk1"/>
                          </a:solidFill>
                          <a:latin typeface="+mn-lt"/>
                          <a:ea typeface="+mn-ea"/>
                          <a:cs typeface="+mn-cs"/>
                        </a:rPr>
                        <a:t>- 45.9% (340 854) Youth (Planned target 55%)</a:t>
                      </a:r>
                    </a:p>
                    <a:p>
                      <a:pPr marL="742950" marR="0" lvl="1" indent="-285750" algn="l" defTabSz="914400" rtl="0" eaLnBrk="1" fontAlgn="auto" latinLnBrk="0" hangingPunct="1">
                        <a:lnSpc>
                          <a:spcPct val="100000"/>
                        </a:lnSpc>
                        <a:spcBef>
                          <a:spcPts val="0"/>
                        </a:spcBef>
                        <a:spcAft>
                          <a:spcPts val="0"/>
                        </a:spcAft>
                        <a:buClrTx/>
                        <a:buSzTx/>
                        <a:buFontTx/>
                        <a:buChar char="-"/>
                        <a:tabLst/>
                        <a:defRPr/>
                      </a:pPr>
                      <a:r>
                        <a:rPr lang="en-ZA" sz="1800" b="0" i="0" u="none" strike="noStrike" kern="1200" baseline="0" dirty="0" smtClean="0">
                          <a:solidFill>
                            <a:schemeClr val="dk1"/>
                          </a:solidFill>
                          <a:latin typeface="+mn-lt"/>
                          <a:ea typeface="+mn-ea"/>
                          <a:cs typeface="+mn-cs"/>
                        </a:rPr>
                        <a:t>1.68% (12 501) PWD (Planned target 2%)</a:t>
                      </a:r>
                    </a:p>
                    <a:p>
                      <a:pPr marL="285750" indent="-285750">
                        <a:buFont typeface="Arial" panose="020B0604020202020204" pitchFamily="34" charset="0"/>
                        <a:buChar char="•"/>
                      </a:pPr>
                      <a:r>
                        <a:rPr lang="en-ZA" sz="1800" b="0" i="0" u="none" strike="noStrike" kern="1200" baseline="0" dirty="0" smtClean="0">
                          <a:solidFill>
                            <a:schemeClr val="dk1"/>
                          </a:solidFill>
                          <a:latin typeface="+mn-lt"/>
                          <a:ea typeface="+mn-ea"/>
                          <a:cs typeface="+mn-cs"/>
                        </a:rPr>
                        <a:t>100% of performance based incentive allocations disbursed to eligible Public Bodies across all sectors</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800" b="0" i="0" u="none" strike="noStrike" kern="1200" baseline="0" dirty="0" smtClean="0">
                          <a:solidFill>
                            <a:schemeClr val="dk1"/>
                          </a:solidFill>
                          <a:latin typeface="+mn-lt"/>
                          <a:ea typeface="+mn-ea"/>
                          <a:cs typeface="+mn-cs"/>
                        </a:rPr>
                        <a:t>278 municipalities provided with technical support reporting on EPWP targets (Planned target was 278 municipalities)  </a:t>
                      </a:r>
                    </a:p>
                    <a:p>
                      <a:pPr marL="285750" indent="-285750">
                        <a:buFont typeface="Arial" panose="020B0604020202020204" pitchFamily="34" charset="0"/>
                        <a:buChar char="•"/>
                      </a:pPr>
                      <a:r>
                        <a:rPr lang="en-ZA" sz="1800" b="0" i="0" u="none" strike="noStrike" kern="1200" baseline="0" dirty="0" smtClean="0">
                          <a:solidFill>
                            <a:schemeClr val="dk1"/>
                          </a:solidFill>
                          <a:latin typeface="+mn-lt"/>
                          <a:ea typeface="+mn-ea"/>
                          <a:cs typeface="+mn-cs"/>
                        </a:rPr>
                        <a:t>353 Public bodies submitted signed off data reports (Planned target was 13 Public bodies)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xmlns="" val="1329242959"/>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Slide Number Placeholder 2"/>
          <p:cNvSpPr>
            <a:spLocks noGrp="1"/>
          </p:cNvSpPr>
          <p:nvPr>
            <p:ph type="sldNum" sz="quarter" idx="12"/>
          </p:nvPr>
        </p:nvSpPr>
        <p:spPr>
          <a:noFill/>
        </p:spPr>
        <p:txBody>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fld id="{B56ED39E-909D-498E-8299-064382ADB707}" type="slidenum">
              <a:rPr lang="en-US" altLang="en-US" sz="1400" smtClean="0">
                <a:latin typeface="Times" pitchFamily="18" charset="0"/>
              </a:rPr>
              <a:pPr/>
              <a:t>29</a:t>
            </a:fld>
            <a:endParaRPr lang="en-US" altLang="en-US" sz="1400" smtClean="0">
              <a:latin typeface="Times" pitchFamily="18" charset="0"/>
            </a:endParaRPr>
          </a:p>
        </p:txBody>
      </p:sp>
      <p:sp>
        <p:nvSpPr>
          <p:cNvPr id="5" name="Rectangle 4"/>
          <p:cNvSpPr/>
          <p:nvPr/>
        </p:nvSpPr>
        <p:spPr>
          <a:xfrm>
            <a:off x="0" y="0"/>
            <a:ext cx="9144000" cy="506289"/>
          </a:xfrm>
          <a:prstGeom prst="rect">
            <a:avLst/>
          </a:prstGeom>
          <a:pattFill prst="dkHorz">
            <a:fgClr>
              <a:srgbClr val="FF6600"/>
            </a:fgClr>
            <a:bgClr>
              <a:srgbClr val="FF9933"/>
            </a:bgClr>
          </a:patt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ZA" sz="2400" b="1" dirty="0"/>
          </a:p>
        </p:txBody>
      </p:sp>
      <p:cxnSp>
        <p:nvCxnSpPr>
          <p:cNvPr id="6" name="Straight Connector 5"/>
          <p:cNvCxnSpPr/>
          <p:nvPr/>
        </p:nvCxnSpPr>
        <p:spPr>
          <a:xfrm>
            <a:off x="0" y="6096000"/>
            <a:ext cx="9144000" cy="0"/>
          </a:xfrm>
          <a:prstGeom prst="line">
            <a:avLst/>
          </a:prstGeom>
          <a:ln w="28575">
            <a:solidFill>
              <a:srgbClr val="FF6600"/>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6200" y="6172200"/>
            <a:ext cx="1371600" cy="6576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extBox 1"/>
          <p:cNvSpPr txBox="1"/>
          <p:nvPr/>
        </p:nvSpPr>
        <p:spPr>
          <a:xfrm>
            <a:off x="76200" y="44624"/>
            <a:ext cx="8888288" cy="369332"/>
          </a:xfrm>
          <a:prstGeom prst="rect">
            <a:avLst/>
          </a:prstGeom>
          <a:noFill/>
        </p:spPr>
        <p:txBody>
          <a:bodyPr wrap="square" rtlCol="0">
            <a:spAutoFit/>
          </a:bodyPr>
          <a:lstStyle/>
          <a:p>
            <a:r>
              <a:rPr lang="en-ZA" b="1" dirty="0" smtClean="0">
                <a:solidFill>
                  <a:schemeClr val="bg1"/>
                </a:solidFill>
              </a:rPr>
              <a:t>Programme 4: Property and Construction Industry Policy and </a:t>
            </a:r>
            <a:r>
              <a:rPr lang="en-ZA" b="1" dirty="0">
                <a:solidFill>
                  <a:schemeClr val="bg1"/>
                </a:solidFill>
              </a:rPr>
              <a:t>Research </a:t>
            </a:r>
            <a:r>
              <a:rPr lang="en-ZA" sz="1200" b="1" dirty="0">
                <a:solidFill>
                  <a:schemeClr val="bg1"/>
                </a:solidFill>
              </a:rPr>
              <a:t>(</a:t>
            </a:r>
            <a:r>
              <a:rPr lang="en-ZA" sz="1200" dirty="0"/>
              <a:t>Annual Report pages </a:t>
            </a:r>
            <a:r>
              <a:rPr lang="en-ZA" sz="1200" dirty="0" smtClean="0"/>
              <a:t>65  </a:t>
            </a:r>
            <a:r>
              <a:rPr lang="en-ZA" sz="1200" dirty="0"/>
              <a:t>– </a:t>
            </a:r>
            <a:r>
              <a:rPr lang="en-ZA" sz="1200" dirty="0" smtClean="0"/>
              <a:t>66</a:t>
            </a:r>
            <a:r>
              <a:rPr lang="en-ZA" sz="1200" b="1" dirty="0" smtClean="0">
                <a:solidFill>
                  <a:schemeClr val="bg1"/>
                </a:solidFill>
              </a:rPr>
              <a:t>) </a:t>
            </a:r>
            <a:endParaRPr lang="en-ZA" sz="1200" b="1" dirty="0">
              <a:solidFill>
                <a:schemeClr val="bg1"/>
              </a:solidFill>
            </a:endParaRPr>
          </a:p>
        </p:txBody>
      </p:sp>
      <p:pic>
        <p:nvPicPr>
          <p:cNvPr id="8" name="Picture 7" descr="southafrica-flag1"/>
          <p:cNvPicPr>
            <a:picLocks noChangeAspect="1" noChangeArrowheads="1" noCrop="1"/>
          </p:cNvPicPr>
          <p:nvPr/>
        </p:nvPicPr>
        <p:blipFill>
          <a:blip r:embed="rId3" cstate="print"/>
          <a:srcRect/>
          <a:stretch>
            <a:fillRect/>
          </a:stretch>
        </p:blipFill>
        <p:spPr bwMode="auto">
          <a:xfrm>
            <a:off x="7668344" y="6263640"/>
            <a:ext cx="415052" cy="274320"/>
          </a:xfrm>
          <a:prstGeom prst="rect">
            <a:avLst/>
          </a:prstGeom>
          <a:noFill/>
          <a:ln w="9525">
            <a:noFill/>
            <a:miter lim="800000"/>
            <a:headEnd/>
            <a:tailEnd/>
          </a:ln>
        </p:spPr>
      </p:pic>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10" name="Table 9"/>
          <p:cNvGraphicFramePr>
            <a:graphicFrameLocks noGrp="1"/>
          </p:cNvGraphicFramePr>
          <p:nvPr>
            <p:extLst>
              <p:ext uri="{D42A27DB-BD31-4B8C-83A1-F6EECF244321}">
                <p14:modId xmlns:p14="http://schemas.microsoft.com/office/powerpoint/2010/main" xmlns="" val="2505070391"/>
              </p:ext>
            </p:extLst>
          </p:nvPr>
        </p:nvGraphicFramePr>
        <p:xfrm>
          <a:off x="76200" y="545936"/>
          <a:ext cx="9036928" cy="5547360"/>
        </p:xfrm>
        <a:graphic>
          <a:graphicData uri="http://schemas.openxmlformats.org/drawingml/2006/table">
            <a:tbl>
              <a:tblPr firstRow="1" bandRow="1">
                <a:tableStyleId>{10A1B5D5-9B99-4C35-A422-299274C87663}</a:tableStyleId>
              </a:tblPr>
              <a:tblGrid>
                <a:gridCol w="2875039"/>
                <a:gridCol w="6161889"/>
              </a:tblGrid>
              <a:tr h="787103">
                <a:tc>
                  <a:txBody>
                    <a:bodyPr/>
                    <a:lstStyle/>
                    <a:p>
                      <a:r>
                        <a:rPr lang="en-ZA" sz="1600" b="1" i="0" u="none" strike="noStrike" kern="1200" baseline="0" dirty="0" smtClean="0">
                          <a:solidFill>
                            <a:schemeClr val="lt1"/>
                          </a:solidFill>
                          <a:latin typeface="+mn-lt"/>
                          <a:ea typeface="+mn-ea"/>
                          <a:cs typeface="+mn-cs"/>
                        </a:rPr>
                        <a:t>Programme 4: Property and Construction Industry Policy and Research</a:t>
                      </a:r>
                      <a:endParaRPr lang="en-ZA"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r>
                        <a:rPr lang="en-ZA" sz="1600" dirty="0" smtClean="0"/>
                        <a:t>Programme performance</a:t>
                      </a:r>
                      <a:endParaRPr lang="en-ZA"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r>
              <a:tr h="4697689">
                <a:tc>
                  <a:txBody>
                    <a:bodyPr/>
                    <a:lstStyle/>
                    <a:p>
                      <a:r>
                        <a:rPr lang="en-ZA" sz="1600" b="1" i="0" u="none" strike="noStrike" kern="1200" baseline="0" dirty="0" smtClean="0">
                          <a:solidFill>
                            <a:schemeClr val="dk1"/>
                          </a:solidFill>
                          <a:latin typeface="+mn-lt"/>
                          <a:ea typeface="+mn-ea"/>
                          <a:cs typeface="+mn-cs"/>
                        </a:rPr>
                        <a:t>Strategic Objective 1</a:t>
                      </a:r>
                    </a:p>
                    <a:p>
                      <a:endParaRPr lang="en-ZA" sz="1600" b="1" i="0" u="none" strike="noStrike" kern="1200" baseline="0" dirty="0" smtClean="0">
                        <a:solidFill>
                          <a:schemeClr val="dk1"/>
                        </a:solidFill>
                        <a:latin typeface="+mn-lt"/>
                        <a:ea typeface="+mn-ea"/>
                        <a:cs typeface="+mn-cs"/>
                      </a:endParaRPr>
                    </a:p>
                    <a:p>
                      <a:r>
                        <a:rPr lang="en-ZA" sz="1600" b="0" i="0" u="none" strike="noStrike" kern="1200" baseline="0" dirty="0" smtClean="0">
                          <a:solidFill>
                            <a:schemeClr val="dk1"/>
                          </a:solidFill>
                          <a:latin typeface="+mn-lt"/>
                          <a:ea typeface="+mn-ea"/>
                          <a:cs typeface="+mn-cs"/>
                        </a:rPr>
                        <a:t>To regulate and transform the Construction and Property industries</a:t>
                      </a:r>
                    </a:p>
                    <a:p>
                      <a:endParaRPr lang="en-ZA" sz="1600" b="1" i="0" u="none" strike="noStrike" kern="1200" baseline="0" dirty="0" smtClean="0">
                        <a:solidFill>
                          <a:schemeClr val="dk1"/>
                        </a:solidFill>
                        <a:latin typeface="+mn-lt"/>
                        <a:ea typeface="+mn-ea"/>
                        <a:cs typeface="+mn-cs"/>
                      </a:endParaRPr>
                    </a:p>
                    <a:p>
                      <a:r>
                        <a:rPr lang="en-ZA" sz="1600" b="1" i="0" u="none" strike="noStrike" kern="1200" baseline="0" dirty="0" smtClean="0">
                          <a:solidFill>
                            <a:schemeClr val="dk1"/>
                          </a:solidFill>
                          <a:latin typeface="+mn-lt"/>
                          <a:ea typeface="+mn-ea"/>
                          <a:cs typeface="+mn-cs"/>
                        </a:rPr>
                        <a:t>Strategic Objective 2</a:t>
                      </a:r>
                    </a:p>
                    <a:p>
                      <a:endParaRPr lang="en-ZA" sz="1600" b="1" i="0" u="none" strike="noStrike" kern="1200" baseline="0" dirty="0" smtClean="0">
                        <a:solidFill>
                          <a:schemeClr val="dk1"/>
                        </a:solidFill>
                        <a:latin typeface="+mn-lt"/>
                        <a:ea typeface="+mn-ea"/>
                        <a:cs typeface="+mn-cs"/>
                      </a:endParaRPr>
                    </a:p>
                    <a:p>
                      <a:r>
                        <a:rPr lang="en-ZA" sz="1600" b="0" i="0" u="none" strike="noStrike" kern="1200" baseline="0" dirty="0" smtClean="0">
                          <a:solidFill>
                            <a:schemeClr val="dk1"/>
                          </a:solidFill>
                          <a:latin typeface="+mn-lt"/>
                          <a:ea typeface="+mn-ea"/>
                          <a:cs typeface="+mn-cs"/>
                        </a:rPr>
                        <a:t>Promote sound immovable asset management in the public sector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285750" lvl="0" indent="-285750">
                        <a:buFont typeface="Arial" panose="020B0604020202020204" pitchFamily="34" charset="0"/>
                        <a:buChar char="•"/>
                      </a:pPr>
                      <a:r>
                        <a:rPr lang="en-ZA" sz="1600" kern="1200" dirty="0" smtClean="0">
                          <a:solidFill>
                            <a:schemeClr val="tx1"/>
                          </a:solidFill>
                          <a:effectLst/>
                          <a:latin typeface="+mn-lt"/>
                          <a:ea typeface="+mn-ea"/>
                          <a:cs typeface="+mn-cs"/>
                        </a:rPr>
                        <a:t>The Department is in the process of putting a team to develop the White paper on Public Works. The intention of the White paper is to</a:t>
                      </a:r>
                      <a:r>
                        <a:rPr lang="en-ZA" sz="1600" kern="1200" baseline="0" dirty="0" smtClean="0">
                          <a:solidFill>
                            <a:schemeClr val="tx1"/>
                          </a:solidFill>
                          <a:effectLst/>
                          <a:latin typeface="+mn-lt"/>
                          <a:ea typeface="+mn-ea"/>
                          <a:cs typeface="+mn-cs"/>
                        </a:rPr>
                        <a:t> </a:t>
                      </a:r>
                      <a:r>
                        <a:rPr lang="en-GB" sz="1600" kern="1200" dirty="0" smtClean="0">
                          <a:solidFill>
                            <a:schemeClr val="tx1"/>
                          </a:solidFill>
                          <a:effectLst/>
                          <a:latin typeface="+mn-lt"/>
                          <a:ea typeface="+mn-ea"/>
                          <a:cs typeface="+mn-cs"/>
                        </a:rPr>
                        <a:t>(a) to review the Department’s 1997 &amp; 1999 white papers and assess</a:t>
                      </a:r>
                      <a:r>
                        <a:rPr lang="en-GB" sz="1600" kern="1200" baseline="0" dirty="0" smtClean="0">
                          <a:solidFill>
                            <a:schemeClr val="tx1"/>
                          </a:solidFill>
                          <a:effectLst/>
                          <a:latin typeface="+mn-lt"/>
                          <a:ea typeface="+mn-ea"/>
                          <a:cs typeface="+mn-cs"/>
                        </a:rPr>
                        <a:t> </a:t>
                      </a:r>
                      <a:r>
                        <a:rPr lang="en-GB" sz="1600" kern="1200" dirty="0" smtClean="0">
                          <a:solidFill>
                            <a:schemeClr val="tx1"/>
                          </a:solidFill>
                          <a:effectLst/>
                          <a:latin typeface="+mn-lt"/>
                          <a:ea typeface="+mn-ea"/>
                          <a:cs typeface="+mn-cs"/>
                        </a:rPr>
                        <a:t>their continued relevance in realising Government’s national  </a:t>
                      </a:r>
                    </a:p>
                    <a:p>
                      <a:pPr marL="0" lvl="0" indent="0">
                        <a:buFont typeface="Arial" panose="020B0604020202020204" pitchFamily="34" charset="0"/>
                        <a:buNone/>
                      </a:pPr>
                      <a:r>
                        <a:rPr lang="en-GB" sz="1600" kern="1200" dirty="0" smtClean="0">
                          <a:solidFill>
                            <a:schemeClr val="tx1"/>
                          </a:solidFill>
                          <a:effectLst/>
                          <a:latin typeface="+mn-lt"/>
                          <a:ea typeface="+mn-ea"/>
                          <a:cs typeface="+mn-cs"/>
                        </a:rPr>
                        <a:t>            priorities; </a:t>
                      </a:r>
                    </a:p>
                    <a:p>
                      <a:pPr marL="0" lvl="0" indent="0">
                        <a:buFont typeface="Arial" panose="020B0604020202020204" pitchFamily="34" charset="0"/>
                        <a:buNone/>
                      </a:pPr>
                      <a:r>
                        <a:rPr lang="en-GB" sz="1600" kern="1200" dirty="0" smtClean="0">
                          <a:solidFill>
                            <a:schemeClr val="tx1"/>
                          </a:solidFill>
                          <a:effectLst/>
                          <a:latin typeface="+mn-lt"/>
                          <a:ea typeface="+mn-ea"/>
                          <a:cs typeface="+mn-cs"/>
                        </a:rPr>
                        <a:t>      (b) clarify the Department’s mandate and its oversight of provincial      </a:t>
                      </a:r>
                    </a:p>
                    <a:p>
                      <a:pPr marL="0" lvl="0" indent="0">
                        <a:buFont typeface="Arial" panose="020B0604020202020204" pitchFamily="34" charset="0"/>
                        <a:buNone/>
                      </a:pPr>
                      <a:r>
                        <a:rPr lang="en-GB" sz="1600" kern="1200" dirty="0" smtClean="0">
                          <a:solidFill>
                            <a:schemeClr val="tx1"/>
                          </a:solidFill>
                          <a:effectLst/>
                          <a:latin typeface="+mn-lt"/>
                          <a:ea typeface="+mn-ea"/>
                          <a:cs typeface="+mn-cs"/>
                        </a:rPr>
                        <a:t>            departments of public works; and </a:t>
                      </a:r>
                    </a:p>
                    <a:p>
                      <a:pPr marL="0" lvl="0" indent="0">
                        <a:buFont typeface="Arial" panose="020B0604020202020204" pitchFamily="34" charset="0"/>
                        <a:buNone/>
                      </a:pPr>
                      <a:r>
                        <a:rPr lang="en-GB" sz="1600" kern="1200" dirty="0" smtClean="0">
                          <a:solidFill>
                            <a:schemeClr val="tx1"/>
                          </a:solidFill>
                          <a:effectLst/>
                          <a:latin typeface="+mn-lt"/>
                          <a:ea typeface="+mn-ea"/>
                          <a:cs typeface="+mn-cs"/>
                        </a:rPr>
                        <a:t>      (c) develop new policy objectives to address developments in the </a:t>
                      </a:r>
                    </a:p>
                    <a:p>
                      <a:pPr marL="0" lvl="0" indent="0">
                        <a:buFont typeface="Arial" panose="020B0604020202020204" pitchFamily="34" charset="0"/>
                        <a:buNone/>
                      </a:pPr>
                      <a:r>
                        <a:rPr lang="en-GB" sz="1600" kern="1200" baseline="0" dirty="0" smtClean="0">
                          <a:solidFill>
                            <a:schemeClr val="tx1"/>
                          </a:solidFill>
                          <a:effectLst/>
                          <a:latin typeface="+mn-lt"/>
                          <a:ea typeface="+mn-ea"/>
                          <a:cs typeface="+mn-cs"/>
                        </a:rPr>
                        <a:t>            </a:t>
                      </a:r>
                      <a:r>
                        <a:rPr lang="en-GB" sz="1600" kern="1200" dirty="0" smtClean="0">
                          <a:solidFill>
                            <a:schemeClr val="tx1"/>
                          </a:solidFill>
                          <a:effectLst/>
                          <a:latin typeface="+mn-lt"/>
                          <a:ea typeface="+mn-ea"/>
                          <a:cs typeface="+mn-cs"/>
                        </a:rPr>
                        <a:t>local</a:t>
                      </a:r>
                      <a:r>
                        <a:rPr lang="en-GB" sz="1600" kern="1200" baseline="0" dirty="0" smtClean="0">
                          <a:solidFill>
                            <a:schemeClr val="tx1"/>
                          </a:solidFill>
                          <a:effectLst/>
                          <a:latin typeface="+mn-lt"/>
                          <a:ea typeface="+mn-ea"/>
                          <a:cs typeface="+mn-cs"/>
                        </a:rPr>
                        <a:t> </a:t>
                      </a:r>
                      <a:r>
                        <a:rPr lang="en-GB" sz="1600" kern="1200" dirty="0" smtClean="0">
                          <a:solidFill>
                            <a:schemeClr val="tx1"/>
                          </a:solidFill>
                          <a:effectLst/>
                          <a:latin typeface="+mn-lt"/>
                          <a:ea typeface="+mn-ea"/>
                          <a:cs typeface="+mn-cs"/>
                        </a:rPr>
                        <a:t>and global environment in which the Department            </a:t>
                      </a:r>
                    </a:p>
                    <a:p>
                      <a:pPr marL="0" lvl="0" indent="0">
                        <a:buFont typeface="Arial" panose="020B0604020202020204" pitchFamily="34" charset="0"/>
                        <a:buNone/>
                      </a:pPr>
                      <a:r>
                        <a:rPr lang="en-GB" sz="1600" kern="1200" dirty="0" smtClean="0">
                          <a:solidFill>
                            <a:schemeClr val="tx1"/>
                          </a:solidFill>
                          <a:effectLst/>
                          <a:latin typeface="+mn-lt"/>
                          <a:ea typeface="+mn-ea"/>
                          <a:cs typeface="+mn-cs"/>
                        </a:rPr>
                        <a:t>            operates.”</a:t>
                      </a:r>
                    </a:p>
                    <a:p>
                      <a:pPr marL="285750" lvl="0" indent="-285750">
                        <a:buFont typeface="Arial" panose="020B0604020202020204" pitchFamily="34" charset="0"/>
                        <a:buChar char="•"/>
                      </a:pPr>
                      <a:r>
                        <a:rPr lang="en-ZA" sz="1600" kern="1200" dirty="0" smtClean="0">
                          <a:solidFill>
                            <a:schemeClr val="dk1"/>
                          </a:solidFill>
                          <a:effectLst/>
                          <a:latin typeface="+mn-lt"/>
                          <a:ea typeface="+mn-ea"/>
                          <a:cs typeface="+mn-cs"/>
                        </a:rPr>
                        <a:t>The IDT business case as an entity and delivery arm of the Department has been developed. The next step is to submit to Cabinet for endorsement</a:t>
                      </a:r>
                    </a:p>
                    <a:p>
                      <a:pPr marL="285750" lvl="0" indent="-285750">
                        <a:buFont typeface="Arial" panose="020B0604020202020204" pitchFamily="34" charset="0"/>
                        <a:buChar char="•"/>
                      </a:pPr>
                      <a:r>
                        <a:rPr lang="en-ZA" sz="1600" kern="1200" dirty="0" smtClean="0">
                          <a:solidFill>
                            <a:schemeClr val="dk1"/>
                          </a:solidFill>
                          <a:effectLst/>
                          <a:latin typeface="+mn-lt"/>
                          <a:ea typeface="+mn-ea"/>
                          <a:cs typeface="+mn-cs"/>
                        </a:rPr>
                        <a:t>The Draft Contractor Development implementation Report has been developed and is in the process for consideration within the internal governance structures</a:t>
                      </a:r>
                    </a:p>
                    <a:p>
                      <a:pPr marL="285750" lvl="0" indent="-285750">
                        <a:buFont typeface="Arial" panose="020B0604020202020204" pitchFamily="34" charset="0"/>
                        <a:buChar char="•"/>
                      </a:pPr>
                      <a:r>
                        <a:rPr lang="en-ZA" sz="1600" kern="1200" dirty="0" smtClean="0">
                          <a:solidFill>
                            <a:schemeClr val="dk1"/>
                          </a:solidFill>
                          <a:effectLst/>
                          <a:latin typeface="+mn-lt"/>
                          <a:ea typeface="+mn-ea"/>
                          <a:cs typeface="+mn-cs"/>
                        </a:rPr>
                        <a:t>Final Draft of DPW Property Management Empowerment Policy has been developed and is in the process for consideration within the internal governance structures</a:t>
                      </a:r>
                      <a:endParaRPr lang="en-ZA" sz="1600" kern="1200" dirty="0">
                        <a:solidFill>
                          <a:schemeClr val="dk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xmlns="" val="225449104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0" y="6096000"/>
            <a:ext cx="9144000" cy="0"/>
          </a:xfrm>
          <a:prstGeom prst="line">
            <a:avLst/>
          </a:prstGeom>
          <a:ln w="28575">
            <a:solidFill>
              <a:srgbClr val="FF6600"/>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0CD0AED-B4D5-4032-9A76-11BCD2D1BB13}" type="slidenum">
              <a:rPr lang="en-US" smtClean="0"/>
              <a:pPr/>
              <a:t>3</a:t>
            </a:fld>
            <a:endParaRPr lang="en-US"/>
          </a:p>
        </p:txBody>
      </p:sp>
      <p:pic>
        <p:nvPicPr>
          <p:cNvPr id="9" name="Picture 8"/>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200" y="6172200"/>
            <a:ext cx="1371600" cy="6576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2" name="Rectangle 11"/>
          <p:cNvSpPr/>
          <p:nvPr/>
        </p:nvSpPr>
        <p:spPr>
          <a:xfrm>
            <a:off x="0" y="12106"/>
            <a:ext cx="9144000" cy="685800"/>
          </a:xfrm>
          <a:prstGeom prst="rect">
            <a:avLst/>
          </a:prstGeom>
          <a:pattFill prst="dkHorz">
            <a:fgClr>
              <a:srgbClr val="FF6600"/>
            </a:fgClr>
            <a:bgClr>
              <a:srgbClr val="FF9933"/>
            </a:bgClr>
          </a:patt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76200" y="147935"/>
            <a:ext cx="6096000" cy="523220"/>
          </a:xfrm>
          <a:prstGeom prst="rect">
            <a:avLst/>
          </a:prstGeom>
          <a:noFill/>
        </p:spPr>
        <p:txBody>
          <a:bodyPr wrap="square" rtlCol="0">
            <a:spAutoFit/>
          </a:bodyPr>
          <a:lstStyle/>
          <a:p>
            <a:r>
              <a:rPr lang="en-US" sz="2800" b="1" dirty="0" smtClean="0">
                <a:solidFill>
                  <a:schemeClr val="bg1"/>
                </a:solidFill>
              </a:rPr>
              <a:t>Contents</a:t>
            </a:r>
            <a:endParaRPr lang="en-US" sz="2800" b="1" dirty="0">
              <a:solidFill>
                <a:schemeClr val="bg1"/>
              </a:solidFill>
            </a:endParaRPr>
          </a:p>
        </p:txBody>
      </p:sp>
      <p:sp>
        <p:nvSpPr>
          <p:cNvPr id="3" name="TextBox 2"/>
          <p:cNvSpPr txBox="1"/>
          <p:nvPr/>
        </p:nvSpPr>
        <p:spPr>
          <a:xfrm>
            <a:off x="76200" y="958255"/>
            <a:ext cx="8964488" cy="5078313"/>
          </a:xfrm>
          <a:prstGeom prst="rect">
            <a:avLst/>
          </a:prstGeom>
          <a:noFill/>
        </p:spPr>
        <p:txBody>
          <a:bodyPr wrap="square" rtlCol="0">
            <a:spAutoFit/>
          </a:bodyPr>
          <a:lstStyle/>
          <a:p>
            <a:pPr marL="342900" indent="-342900">
              <a:lnSpc>
                <a:spcPct val="150000"/>
              </a:lnSpc>
              <a:buAutoNum type="arabicPeriod"/>
            </a:pPr>
            <a:r>
              <a:rPr lang="en-ZA" b="1" dirty="0" smtClean="0">
                <a:solidFill>
                  <a:schemeClr val="tx1">
                    <a:lumMod val="65000"/>
                    <a:lumOff val="35000"/>
                  </a:schemeClr>
                </a:solidFill>
              </a:rPr>
              <a:t>Mandate of the Department  					Slide 4	</a:t>
            </a:r>
          </a:p>
          <a:p>
            <a:pPr marL="342900" indent="-342900">
              <a:lnSpc>
                <a:spcPct val="150000"/>
              </a:lnSpc>
              <a:buFontTx/>
              <a:buAutoNum type="arabicPeriod"/>
            </a:pPr>
            <a:r>
              <a:rPr lang="en-ZA" b="1" dirty="0" smtClean="0">
                <a:solidFill>
                  <a:schemeClr val="tx1">
                    <a:lumMod val="65000"/>
                    <a:lumOff val="35000"/>
                  </a:schemeClr>
                </a:solidFill>
              </a:rPr>
              <a:t>Structure </a:t>
            </a:r>
            <a:r>
              <a:rPr lang="en-ZA" b="1" dirty="0">
                <a:solidFill>
                  <a:schemeClr val="tx1">
                    <a:lumMod val="65000"/>
                    <a:lumOff val="35000"/>
                  </a:schemeClr>
                </a:solidFill>
              </a:rPr>
              <a:t>of the Annual </a:t>
            </a:r>
            <a:r>
              <a:rPr lang="en-ZA" b="1" dirty="0" smtClean="0">
                <a:solidFill>
                  <a:schemeClr val="tx1">
                    <a:lumMod val="65000"/>
                    <a:lumOff val="35000"/>
                  </a:schemeClr>
                </a:solidFill>
              </a:rPr>
              <a:t>Report 					Slide 6	</a:t>
            </a:r>
          </a:p>
          <a:p>
            <a:pPr marL="342900" indent="-342900">
              <a:lnSpc>
                <a:spcPct val="150000"/>
              </a:lnSpc>
              <a:buFontTx/>
              <a:buAutoNum type="arabicPeriod"/>
            </a:pPr>
            <a:r>
              <a:rPr lang="en-ZA" b="1" dirty="0" smtClean="0">
                <a:solidFill>
                  <a:schemeClr val="tx1">
                    <a:lumMod val="65000"/>
                    <a:lumOff val="35000"/>
                  </a:schemeClr>
                </a:solidFill>
              </a:rPr>
              <a:t>Structure </a:t>
            </a:r>
            <a:r>
              <a:rPr lang="en-ZA" b="1" dirty="0">
                <a:solidFill>
                  <a:schemeClr val="tx1">
                    <a:lumMod val="65000"/>
                    <a:lumOff val="35000"/>
                  </a:schemeClr>
                </a:solidFill>
              </a:rPr>
              <a:t>of the Department and PMTE </a:t>
            </a:r>
            <a:r>
              <a:rPr lang="en-ZA" b="1" dirty="0" smtClean="0">
                <a:solidFill>
                  <a:schemeClr val="tx1">
                    <a:lumMod val="65000"/>
                    <a:lumOff val="35000"/>
                  </a:schemeClr>
                </a:solidFill>
              </a:rPr>
              <a:t> 				Slide 8	</a:t>
            </a:r>
          </a:p>
          <a:p>
            <a:pPr marL="342900" indent="-342900">
              <a:lnSpc>
                <a:spcPct val="150000"/>
              </a:lnSpc>
              <a:buFontTx/>
              <a:buAutoNum type="arabicPeriod"/>
            </a:pPr>
            <a:r>
              <a:rPr lang="en-ZA" b="1" dirty="0" smtClean="0">
                <a:solidFill>
                  <a:schemeClr val="tx1">
                    <a:lumMod val="65000"/>
                    <a:lumOff val="35000"/>
                  </a:schemeClr>
                </a:solidFill>
              </a:rPr>
              <a:t>Overview </a:t>
            </a:r>
            <a:r>
              <a:rPr lang="en-ZA" b="1" dirty="0">
                <a:solidFill>
                  <a:schemeClr val="tx1">
                    <a:lumMod val="65000"/>
                    <a:lumOff val="35000"/>
                  </a:schemeClr>
                </a:solidFill>
              </a:rPr>
              <a:t>of the Achievements </a:t>
            </a:r>
            <a:r>
              <a:rPr lang="en-ZA" b="1" dirty="0" smtClean="0">
                <a:solidFill>
                  <a:schemeClr val="tx1">
                    <a:lumMod val="65000"/>
                    <a:lumOff val="35000"/>
                  </a:schemeClr>
                </a:solidFill>
              </a:rPr>
              <a:t> 					Slides 10 – 21  </a:t>
            </a:r>
          </a:p>
          <a:p>
            <a:pPr marL="342900" indent="-342900">
              <a:lnSpc>
                <a:spcPct val="150000"/>
              </a:lnSpc>
              <a:buFontTx/>
              <a:buAutoNum type="arabicPeriod"/>
            </a:pPr>
            <a:r>
              <a:rPr lang="en-ZA" b="1" dirty="0" smtClean="0">
                <a:solidFill>
                  <a:schemeClr val="tx1">
                    <a:lumMod val="65000"/>
                    <a:lumOff val="35000"/>
                  </a:schemeClr>
                </a:solidFill>
              </a:rPr>
              <a:t>Programme Performance 					Slides 21 - 46</a:t>
            </a:r>
          </a:p>
          <a:p>
            <a:pPr marL="742950" lvl="1" indent="-285750">
              <a:lnSpc>
                <a:spcPct val="150000"/>
              </a:lnSpc>
              <a:buFont typeface="Arial" panose="020B0604020202020204" pitchFamily="34" charset="0"/>
              <a:buChar char="•"/>
            </a:pPr>
            <a:r>
              <a:rPr lang="en-ZA" b="1" dirty="0" smtClean="0">
                <a:solidFill>
                  <a:schemeClr val="tx1">
                    <a:lumMod val="65000"/>
                    <a:lumOff val="35000"/>
                  </a:schemeClr>
                </a:solidFill>
              </a:rPr>
              <a:t>	</a:t>
            </a:r>
            <a:r>
              <a:rPr lang="en-ZA" b="1" i="1" dirty="0" smtClean="0">
                <a:solidFill>
                  <a:schemeClr val="tx1">
                    <a:lumMod val="65000"/>
                    <a:lumOff val="35000"/>
                  </a:schemeClr>
                </a:solidFill>
              </a:rPr>
              <a:t>Part </a:t>
            </a:r>
            <a:r>
              <a:rPr lang="en-ZA" b="1" i="1" dirty="0">
                <a:solidFill>
                  <a:schemeClr val="tx1">
                    <a:lumMod val="65000"/>
                    <a:lumOff val="35000"/>
                  </a:schemeClr>
                </a:solidFill>
              </a:rPr>
              <a:t>A </a:t>
            </a:r>
            <a:r>
              <a:rPr lang="en-ZA" b="1" i="1" dirty="0" smtClean="0">
                <a:solidFill>
                  <a:schemeClr val="tx1">
                    <a:lumMod val="65000"/>
                    <a:lumOff val="35000"/>
                  </a:schemeClr>
                </a:solidFill>
              </a:rPr>
              <a:t>– Programme Performance </a:t>
            </a:r>
            <a:r>
              <a:rPr lang="en-ZA" b="1" i="1" dirty="0">
                <a:solidFill>
                  <a:schemeClr val="tx1">
                    <a:lumMod val="65000"/>
                    <a:lumOff val="35000"/>
                  </a:schemeClr>
                </a:solidFill>
              </a:rPr>
              <a:t>– DPW   </a:t>
            </a:r>
          </a:p>
          <a:p>
            <a:pPr marL="742950" lvl="1" indent="-285750">
              <a:lnSpc>
                <a:spcPct val="150000"/>
              </a:lnSpc>
              <a:buFont typeface="Arial" panose="020B0604020202020204" pitchFamily="34" charset="0"/>
              <a:buChar char="•"/>
            </a:pPr>
            <a:r>
              <a:rPr lang="en-ZA" b="1" i="1" dirty="0" smtClean="0">
                <a:solidFill>
                  <a:schemeClr val="tx1">
                    <a:lumMod val="65000"/>
                    <a:lumOff val="35000"/>
                  </a:schemeClr>
                </a:solidFill>
              </a:rPr>
              <a:t>	Part B –   Programme </a:t>
            </a:r>
            <a:r>
              <a:rPr lang="en-ZA" b="1" i="1" dirty="0">
                <a:solidFill>
                  <a:schemeClr val="tx1">
                    <a:lumMod val="65000"/>
                    <a:lumOff val="35000"/>
                  </a:schemeClr>
                </a:solidFill>
              </a:rPr>
              <a:t>Performance – </a:t>
            </a:r>
            <a:r>
              <a:rPr lang="en-ZA" b="1" i="1" dirty="0" smtClean="0">
                <a:solidFill>
                  <a:schemeClr val="tx1">
                    <a:lumMod val="65000"/>
                    <a:lumOff val="35000"/>
                  </a:schemeClr>
                </a:solidFill>
              </a:rPr>
              <a:t>PMTE</a:t>
            </a:r>
          </a:p>
          <a:p>
            <a:pPr marL="742950" lvl="1" indent="-285750">
              <a:lnSpc>
                <a:spcPct val="150000"/>
              </a:lnSpc>
              <a:buFont typeface="Arial" panose="020B0604020202020204" pitchFamily="34" charset="0"/>
              <a:buChar char="•"/>
            </a:pPr>
            <a:r>
              <a:rPr lang="en-ZA" b="1" i="1" dirty="0" smtClean="0">
                <a:solidFill>
                  <a:schemeClr val="tx1">
                    <a:lumMod val="65000"/>
                    <a:lumOff val="35000"/>
                  </a:schemeClr>
                </a:solidFill>
              </a:rPr>
              <a:t>	Part C – Challenges and Way Forward   </a:t>
            </a:r>
            <a:endParaRPr lang="en-ZA" b="1" i="1" dirty="0">
              <a:solidFill>
                <a:schemeClr val="tx1">
                  <a:lumMod val="65000"/>
                  <a:lumOff val="35000"/>
                </a:schemeClr>
              </a:solidFill>
            </a:endParaRPr>
          </a:p>
          <a:p>
            <a:pPr>
              <a:lnSpc>
                <a:spcPct val="150000"/>
              </a:lnSpc>
            </a:pPr>
            <a:r>
              <a:rPr lang="en-ZA" b="1" dirty="0" smtClean="0">
                <a:solidFill>
                  <a:schemeClr val="tx1">
                    <a:lumMod val="65000"/>
                    <a:lumOff val="35000"/>
                  </a:schemeClr>
                </a:solidFill>
              </a:rPr>
              <a:t>6. Governance  							Slides 47 – 48 </a:t>
            </a:r>
          </a:p>
          <a:p>
            <a:pPr>
              <a:lnSpc>
                <a:spcPct val="150000"/>
              </a:lnSpc>
            </a:pPr>
            <a:r>
              <a:rPr lang="en-ZA" b="1" dirty="0">
                <a:solidFill>
                  <a:schemeClr val="tx1">
                    <a:lumMod val="65000"/>
                    <a:lumOff val="35000"/>
                  </a:schemeClr>
                </a:solidFill>
              </a:rPr>
              <a:t>7</a:t>
            </a:r>
            <a:r>
              <a:rPr lang="en-ZA" b="1" dirty="0" smtClean="0">
                <a:solidFill>
                  <a:schemeClr val="tx1">
                    <a:lumMod val="65000"/>
                    <a:lumOff val="35000"/>
                  </a:schemeClr>
                </a:solidFill>
              </a:rPr>
              <a:t>. Financial Information 						Slides 49 - 94</a:t>
            </a:r>
          </a:p>
          <a:p>
            <a:pPr marL="742950" lvl="1" indent="-285750">
              <a:lnSpc>
                <a:spcPct val="150000"/>
              </a:lnSpc>
              <a:buFont typeface="Arial" panose="020B0604020202020204" pitchFamily="34" charset="0"/>
              <a:buChar char="•"/>
            </a:pPr>
            <a:r>
              <a:rPr lang="en-ZA" b="1" dirty="0" smtClean="0">
                <a:solidFill>
                  <a:schemeClr val="tx1">
                    <a:lumMod val="65000"/>
                    <a:lumOff val="35000"/>
                  </a:schemeClr>
                </a:solidFill>
              </a:rPr>
              <a:t>	</a:t>
            </a:r>
            <a:r>
              <a:rPr lang="en-ZA" b="1" i="1" dirty="0" smtClean="0">
                <a:solidFill>
                  <a:schemeClr val="tx1">
                    <a:lumMod val="65000"/>
                    <a:lumOff val="35000"/>
                  </a:schemeClr>
                </a:solidFill>
              </a:rPr>
              <a:t>Part </a:t>
            </a:r>
            <a:r>
              <a:rPr lang="en-ZA" b="1" i="1" dirty="0">
                <a:solidFill>
                  <a:schemeClr val="tx1">
                    <a:lumMod val="65000"/>
                    <a:lumOff val="35000"/>
                  </a:schemeClr>
                </a:solidFill>
              </a:rPr>
              <a:t>A – Main Vote </a:t>
            </a:r>
          </a:p>
          <a:p>
            <a:pPr marL="742950" lvl="1" indent="-285750">
              <a:lnSpc>
                <a:spcPct val="150000"/>
              </a:lnSpc>
              <a:buFont typeface="Arial" panose="020B0604020202020204" pitchFamily="34" charset="0"/>
              <a:buChar char="•"/>
            </a:pPr>
            <a:r>
              <a:rPr lang="en-ZA" b="1" i="1" dirty="0" smtClean="0">
                <a:solidFill>
                  <a:schemeClr val="tx1">
                    <a:lumMod val="65000"/>
                    <a:lumOff val="35000"/>
                  </a:schemeClr>
                </a:solidFill>
              </a:rPr>
              <a:t>	Part </a:t>
            </a:r>
            <a:r>
              <a:rPr lang="en-ZA" b="1" i="1" dirty="0">
                <a:solidFill>
                  <a:schemeClr val="tx1">
                    <a:lumMod val="65000"/>
                    <a:lumOff val="35000"/>
                  </a:schemeClr>
                </a:solidFill>
              </a:rPr>
              <a:t>B – PMTE  </a:t>
            </a:r>
            <a:endParaRPr lang="en-ZA" b="1" dirty="0" smtClean="0"/>
          </a:p>
        </p:txBody>
      </p:sp>
      <p:pic>
        <p:nvPicPr>
          <p:cNvPr id="18" name="Picture 17" descr="prj182.jpg"/>
          <p:cNvPicPr>
            <a:picLocks noChangeAspect="1"/>
          </p:cNvPicPr>
          <p:nvPr/>
        </p:nvPicPr>
        <p:blipFill>
          <a:blip r:embed="rId4" cstate="print"/>
          <a:stretch>
            <a:fillRect/>
          </a:stretch>
        </p:blipFill>
        <p:spPr>
          <a:xfrm>
            <a:off x="6600001" y="7574421"/>
            <a:ext cx="2522563" cy="1737667"/>
          </a:xfrm>
          <a:prstGeom prst="rect">
            <a:avLst/>
          </a:prstGeom>
        </p:spPr>
      </p:pic>
    </p:spTree>
    <p:extLst>
      <p:ext uri="{BB962C8B-B14F-4D97-AF65-F5344CB8AC3E}">
        <p14:creationId xmlns:p14="http://schemas.microsoft.com/office/powerpoint/2010/main" xmlns="" val="174578684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Slide Number Placeholder 2"/>
          <p:cNvSpPr>
            <a:spLocks noGrp="1"/>
          </p:cNvSpPr>
          <p:nvPr>
            <p:ph type="sldNum" sz="quarter" idx="12"/>
          </p:nvPr>
        </p:nvSpPr>
        <p:spPr>
          <a:noFill/>
        </p:spPr>
        <p:txBody>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fld id="{B56ED39E-909D-498E-8299-064382ADB707}" type="slidenum">
              <a:rPr lang="en-US" altLang="en-US" sz="1400" smtClean="0">
                <a:latin typeface="Times" pitchFamily="18" charset="0"/>
              </a:rPr>
              <a:pPr/>
              <a:t>30</a:t>
            </a:fld>
            <a:endParaRPr lang="en-US" altLang="en-US" sz="1400" smtClean="0">
              <a:latin typeface="Times" pitchFamily="18" charset="0"/>
            </a:endParaRPr>
          </a:p>
        </p:txBody>
      </p:sp>
      <p:sp>
        <p:nvSpPr>
          <p:cNvPr id="5" name="Rectangle 4"/>
          <p:cNvSpPr/>
          <p:nvPr/>
        </p:nvSpPr>
        <p:spPr>
          <a:xfrm>
            <a:off x="0" y="0"/>
            <a:ext cx="9144000" cy="506289"/>
          </a:xfrm>
          <a:prstGeom prst="rect">
            <a:avLst/>
          </a:prstGeom>
          <a:pattFill prst="dkHorz">
            <a:fgClr>
              <a:srgbClr val="FF6600"/>
            </a:fgClr>
            <a:bgClr>
              <a:srgbClr val="FF9933"/>
            </a:bgClr>
          </a:patt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ZA" sz="2400" b="1" dirty="0"/>
          </a:p>
        </p:txBody>
      </p:sp>
      <p:cxnSp>
        <p:nvCxnSpPr>
          <p:cNvPr id="6" name="Straight Connector 5"/>
          <p:cNvCxnSpPr/>
          <p:nvPr/>
        </p:nvCxnSpPr>
        <p:spPr>
          <a:xfrm>
            <a:off x="0" y="6096000"/>
            <a:ext cx="9144000" cy="0"/>
          </a:xfrm>
          <a:prstGeom prst="line">
            <a:avLst/>
          </a:prstGeom>
          <a:ln w="28575">
            <a:solidFill>
              <a:srgbClr val="FF6600"/>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6200" y="6172200"/>
            <a:ext cx="1371600" cy="6576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extBox 1"/>
          <p:cNvSpPr txBox="1"/>
          <p:nvPr/>
        </p:nvSpPr>
        <p:spPr>
          <a:xfrm>
            <a:off x="76200" y="44624"/>
            <a:ext cx="8888288" cy="830997"/>
          </a:xfrm>
          <a:prstGeom prst="rect">
            <a:avLst/>
          </a:prstGeom>
          <a:noFill/>
        </p:spPr>
        <p:txBody>
          <a:bodyPr wrap="square" rtlCol="0">
            <a:spAutoFit/>
          </a:bodyPr>
          <a:lstStyle/>
          <a:p>
            <a:r>
              <a:rPr lang="en-ZA" sz="2400" b="1" dirty="0">
                <a:solidFill>
                  <a:srgbClr val="FFFFFF"/>
                </a:solidFill>
                <a:latin typeface="+mj-lt"/>
              </a:rPr>
              <a:t>Programme 5 : Prestige </a:t>
            </a:r>
            <a:r>
              <a:rPr lang="en-ZA" sz="2400" b="1" dirty="0" smtClean="0">
                <a:solidFill>
                  <a:srgbClr val="FFFFFF"/>
                </a:solidFill>
                <a:latin typeface="+mj-lt"/>
              </a:rPr>
              <a:t>Policy </a:t>
            </a:r>
            <a:r>
              <a:rPr lang="en-ZA" sz="1400" b="1" dirty="0">
                <a:solidFill>
                  <a:schemeClr val="bg1"/>
                </a:solidFill>
              </a:rPr>
              <a:t>(</a:t>
            </a:r>
            <a:r>
              <a:rPr lang="en-ZA" sz="1400" dirty="0"/>
              <a:t>Annual Report pages </a:t>
            </a:r>
            <a:r>
              <a:rPr lang="en-ZA" sz="1400" dirty="0" smtClean="0"/>
              <a:t>67  </a:t>
            </a:r>
            <a:r>
              <a:rPr lang="en-ZA" sz="1400" dirty="0"/>
              <a:t>– </a:t>
            </a:r>
            <a:r>
              <a:rPr lang="en-ZA" sz="1400" dirty="0" smtClean="0"/>
              <a:t>68</a:t>
            </a:r>
            <a:r>
              <a:rPr lang="en-ZA" sz="1400" b="1" dirty="0" smtClean="0">
                <a:solidFill>
                  <a:schemeClr val="bg1"/>
                </a:solidFill>
              </a:rPr>
              <a:t>) </a:t>
            </a:r>
            <a:endParaRPr lang="en-ZA" sz="1400" b="1" dirty="0">
              <a:solidFill>
                <a:schemeClr val="bg1"/>
              </a:solidFill>
            </a:endParaRPr>
          </a:p>
          <a:p>
            <a:endParaRPr lang="en-ZA" sz="2400" dirty="0">
              <a:latin typeface="+mj-lt"/>
            </a:endParaRPr>
          </a:p>
        </p:txBody>
      </p:sp>
      <p:pic>
        <p:nvPicPr>
          <p:cNvPr id="8" name="Picture 7" descr="southafrica-flag1"/>
          <p:cNvPicPr>
            <a:picLocks noChangeAspect="1" noChangeArrowheads="1" noCrop="1"/>
          </p:cNvPicPr>
          <p:nvPr/>
        </p:nvPicPr>
        <p:blipFill>
          <a:blip r:embed="rId3" cstate="print"/>
          <a:srcRect/>
          <a:stretch>
            <a:fillRect/>
          </a:stretch>
        </p:blipFill>
        <p:spPr bwMode="auto">
          <a:xfrm>
            <a:off x="7668344" y="6263640"/>
            <a:ext cx="415052" cy="274320"/>
          </a:xfrm>
          <a:prstGeom prst="rect">
            <a:avLst/>
          </a:prstGeom>
          <a:noFill/>
          <a:ln w="9525">
            <a:noFill/>
            <a:miter lim="800000"/>
            <a:headEnd/>
            <a:tailEnd/>
          </a:ln>
        </p:spPr>
      </p:pic>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10" name="Table 9"/>
          <p:cNvGraphicFramePr>
            <a:graphicFrameLocks noGrp="1"/>
          </p:cNvGraphicFramePr>
          <p:nvPr>
            <p:extLst>
              <p:ext uri="{D42A27DB-BD31-4B8C-83A1-F6EECF244321}">
                <p14:modId xmlns:p14="http://schemas.microsoft.com/office/powerpoint/2010/main" xmlns="" val="3378196964"/>
              </p:ext>
            </p:extLst>
          </p:nvPr>
        </p:nvGraphicFramePr>
        <p:xfrm>
          <a:off x="98172" y="548680"/>
          <a:ext cx="8938323" cy="5328592"/>
        </p:xfrm>
        <a:graphic>
          <a:graphicData uri="http://schemas.openxmlformats.org/drawingml/2006/table">
            <a:tbl>
              <a:tblPr firstRow="1" bandRow="1">
                <a:tableStyleId>{10A1B5D5-9B99-4C35-A422-299274C87663}</a:tableStyleId>
              </a:tblPr>
              <a:tblGrid>
                <a:gridCol w="2601620"/>
                <a:gridCol w="6336703"/>
              </a:tblGrid>
              <a:tr h="1113942">
                <a:tc>
                  <a:txBody>
                    <a:bodyPr/>
                    <a:lstStyle/>
                    <a:p>
                      <a:r>
                        <a:rPr lang="en-ZA" b="1" dirty="0" smtClean="0">
                          <a:solidFill>
                            <a:srgbClr val="FFFFFF"/>
                          </a:solidFill>
                          <a:latin typeface="Aileron-Bold"/>
                        </a:rPr>
                        <a:t>Programme 5 : Prestige Policy</a:t>
                      </a:r>
                      <a:endParaRPr lang="en-Z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ZA" dirty="0" smtClean="0"/>
                        <a:t>Programme performance</a:t>
                      </a:r>
                      <a:endParaRPr lang="en-Z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214650">
                <a:tc>
                  <a:txBody>
                    <a:bodyPr/>
                    <a:lstStyle/>
                    <a:p>
                      <a:r>
                        <a:rPr lang="en-ZA" sz="1800" b="1" i="0" u="none" strike="noStrike" kern="1200" baseline="0" dirty="0" smtClean="0">
                          <a:solidFill>
                            <a:schemeClr val="dk1"/>
                          </a:solidFill>
                          <a:latin typeface="+mn-lt"/>
                          <a:ea typeface="+mn-ea"/>
                          <a:cs typeface="+mn-cs"/>
                        </a:rPr>
                        <a:t>Strategic Objective 1</a:t>
                      </a:r>
                    </a:p>
                    <a:p>
                      <a:endParaRPr lang="en-ZA" sz="1800" b="1" i="0" u="none" strike="noStrike" kern="1200" baseline="0" dirty="0" smtClean="0">
                        <a:solidFill>
                          <a:schemeClr val="dk1"/>
                        </a:solidFill>
                        <a:latin typeface="+mn-lt"/>
                        <a:ea typeface="+mn-ea"/>
                        <a:cs typeface="+mn-cs"/>
                      </a:endParaRPr>
                    </a:p>
                    <a:p>
                      <a:r>
                        <a:rPr lang="en-ZA" sz="1800" b="0" i="0" u="none" strike="noStrike" kern="1200" baseline="0" dirty="0" smtClean="0">
                          <a:solidFill>
                            <a:schemeClr val="dk1"/>
                          </a:solidFill>
                          <a:latin typeface="+mn-lt"/>
                          <a:ea typeface="+mn-ea"/>
                          <a:cs typeface="+mn-cs"/>
                        </a:rPr>
                        <a:t>To develop, monitor and improve prestige policy frameworks annually.</a:t>
                      </a:r>
                    </a:p>
                    <a:p>
                      <a:endParaRPr lang="en-ZA" sz="1800" b="1" i="0" u="none" strike="noStrike" kern="1200" baseline="0" dirty="0" smtClean="0">
                        <a:solidFill>
                          <a:schemeClr val="dk1"/>
                        </a:solidFill>
                        <a:latin typeface="+mn-lt"/>
                        <a:ea typeface="+mn-ea"/>
                        <a:cs typeface="+mn-cs"/>
                      </a:endParaRPr>
                    </a:p>
                    <a:p>
                      <a:r>
                        <a:rPr lang="en-ZA" sz="1800" b="1" i="0" u="none" strike="noStrike" kern="1200" baseline="0" dirty="0" smtClean="0">
                          <a:solidFill>
                            <a:schemeClr val="dk1"/>
                          </a:solidFill>
                          <a:latin typeface="+mn-lt"/>
                          <a:ea typeface="+mn-ea"/>
                          <a:cs typeface="+mn-cs"/>
                        </a:rPr>
                        <a:t>Strategic Objective 2</a:t>
                      </a:r>
                    </a:p>
                    <a:p>
                      <a:endParaRPr lang="en-ZA" sz="1800" b="1" i="0" u="none" strike="noStrike" kern="1200" baseline="0" dirty="0" smtClean="0">
                        <a:solidFill>
                          <a:schemeClr val="dk1"/>
                        </a:solidFill>
                        <a:latin typeface="+mn-lt"/>
                        <a:ea typeface="+mn-ea"/>
                        <a:cs typeface="+mn-cs"/>
                      </a:endParaRPr>
                    </a:p>
                    <a:p>
                      <a:r>
                        <a:rPr lang="en-ZA" sz="1800" b="0" i="0" u="none" strike="noStrike" kern="1200" baseline="0" dirty="0" smtClean="0">
                          <a:solidFill>
                            <a:schemeClr val="dk1"/>
                          </a:solidFill>
                          <a:latin typeface="+mn-lt"/>
                          <a:ea typeface="+mn-ea"/>
                          <a:cs typeface="+mn-cs"/>
                        </a:rPr>
                        <a:t>To provide movable assets (office and residential) and structures for State functions to Prestige clients</a:t>
                      </a:r>
                      <a:endParaRPr lang="en-ZA" sz="1600" b="0" i="0" u="none" strike="noStrike" kern="1200" baseline="0" dirty="0" smtClean="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r>
                        <a:rPr lang="en-ZA" sz="1800" b="0" i="0" u="none" strike="noStrike" kern="1200" baseline="0" dirty="0" smtClean="0">
                          <a:solidFill>
                            <a:schemeClr val="dk1"/>
                          </a:solidFill>
                          <a:latin typeface="+mn-lt"/>
                          <a:ea typeface="+mn-ea"/>
                          <a:cs typeface="+mn-cs"/>
                        </a:rPr>
                        <a:t>Draft Prestige Norms and Standards for category III clients developed and completed but not yet approved by Parliament</a:t>
                      </a:r>
                    </a:p>
                    <a:p>
                      <a:pPr marL="285750" indent="-285750">
                        <a:buFont typeface="Arial" panose="020B0604020202020204" pitchFamily="34" charset="0"/>
                        <a:buChar char="•"/>
                      </a:pPr>
                      <a:r>
                        <a:rPr lang="en-ZA" sz="1800" b="0" i="0" u="none" strike="noStrike" kern="1200" baseline="0" dirty="0" smtClean="0">
                          <a:solidFill>
                            <a:schemeClr val="dk1"/>
                          </a:solidFill>
                          <a:latin typeface="+mn-lt"/>
                          <a:ea typeface="+mn-ea"/>
                          <a:cs typeface="+mn-cs"/>
                        </a:rPr>
                        <a:t>4 Prestige norms and standards adapted for Provincial Public Works complied and information for 5 Provinces is still outstanding</a:t>
                      </a:r>
                    </a:p>
                    <a:p>
                      <a:pPr marL="285750" indent="-285750">
                        <a:buFont typeface="Arial" panose="020B0604020202020204" pitchFamily="34" charset="0"/>
                        <a:buChar char="•"/>
                      </a:pPr>
                      <a:r>
                        <a:rPr lang="en-ZA" sz="1800" b="0" i="0" u="none" strike="noStrike" kern="1200" baseline="0" dirty="0" smtClean="0">
                          <a:solidFill>
                            <a:schemeClr val="dk1"/>
                          </a:solidFill>
                          <a:latin typeface="+mn-lt"/>
                          <a:ea typeface="+mn-ea"/>
                          <a:cs typeface="+mn-cs"/>
                        </a:rPr>
                        <a:t>Policy guidelines on installation, management and maintenance of security infrastructure at National Key Points Developed</a:t>
                      </a:r>
                    </a:p>
                    <a:p>
                      <a:pPr marL="285750" indent="-285750">
                        <a:buFont typeface="Arial" panose="020B0604020202020204" pitchFamily="34" charset="0"/>
                        <a:buChar char="•"/>
                      </a:pPr>
                      <a:r>
                        <a:rPr lang="en-ZA" sz="1800" b="0" i="0" u="none" strike="noStrike" kern="1200" baseline="0" dirty="0" smtClean="0">
                          <a:solidFill>
                            <a:schemeClr val="dk1"/>
                          </a:solidFill>
                          <a:latin typeface="+mn-lt"/>
                          <a:ea typeface="+mn-ea"/>
                          <a:cs typeface="+mn-cs"/>
                        </a:rPr>
                        <a:t>Policy guidelines on implementation of security measures for members of the judiciary developed</a:t>
                      </a:r>
                    </a:p>
                    <a:p>
                      <a:pPr marL="285750" indent="-285750">
                        <a:buFont typeface="Arial" panose="020B0604020202020204" pitchFamily="34" charset="0"/>
                        <a:buChar char="•"/>
                      </a:pPr>
                      <a:r>
                        <a:rPr lang="en-ZA" sz="1800" b="0" i="0" u="none" strike="noStrike" kern="1200" baseline="0" dirty="0" smtClean="0">
                          <a:solidFill>
                            <a:schemeClr val="dk1"/>
                          </a:solidFill>
                          <a:latin typeface="+mn-lt"/>
                          <a:ea typeface="+mn-ea"/>
                          <a:cs typeface="+mn-cs"/>
                        </a:rPr>
                        <a:t>17 State events supported with movable infrastructure (target of 15) </a:t>
                      </a:r>
                    </a:p>
                    <a:p>
                      <a:pPr marL="285750" indent="-285750">
                        <a:buFont typeface="Arial" panose="020B0604020202020204" pitchFamily="34" charset="0"/>
                        <a:buChar char="•"/>
                      </a:pPr>
                      <a:r>
                        <a:rPr lang="en-ZA" sz="1800" b="0" i="0" u="none" strike="noStrike" kern="1200" baseline="0" dirty="0" smtClean="0">
                          <a:solidFill>
                            <a:schemeClr val="dk1"/>
                          </a:solidFill>
                          <a:latin typeface="+mn-lt"/>
                          <a:ea typeface="+mn-ea"/>
                          <a:cs typeface="+mn-cs"/>
                        </a:rPr>
                        <a:t>39 requests received and 8 were delivered within 60 days </a:t>
                      </a:r>
                    </a:p>
                    <a:p>
                      <a:pPr marL="285750" indent="-285750">
                        <a:buFont typeface="Arial" panose="020B0604020202020204" pitchFamily="34" charset="0"/>
                        <a:buChar char="•"/>
                      </a:pPr>
                      <a:r>
                        <a:rPr lang="en-ZA" sz="1800" b="0" i="0" u="none" strike="noStrike" kern="1200" baseline="0" dirty="0" smtClean="0">
                          <a:solidFill>
                            <a:schemeClr val="dk1"/>
                          </a:solidFill>
                          <a:latin typeface="+mn-lt"/>
                          <a:ea typeface="+mn-ea"/>
                          <a:cs typeface="+mn-cs"/>
                        </a:rPr>
                        <a:t>4 quarterly reports on infrastructure expenditure completed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xmlns="" val="386494106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Slide Number Placeholder 2"/>
          <p:cNvSpPr>
            <a:spLocks noGrp="1"/>
          </p:cNvSpPr>
          <p:nvPr>
            <p:ph type="sldNum" sz="quarter" idx="12"/>
          </p:nvPr>
        </p:nvSpPr>
        <p:spPr>
          <a:noFill/>
        </p:spPr>
        <p:txBody>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fld id="{B56ED39E-909D-498E-8299-064382ADB707}" type="slidenum">
              <a:rPr lang="en-US" altLang="en-US" sz="1400" smtClean="0">
                <a:latin typeface="Times" pitchFamily="18" charset="0"/>
              </a:rPr>
              <a:pPr/>
              <a:t>31</a:t>
            </a:fld>
            <a:endParaRPr lang="en-US" altLang="en-US" sz="1400" smtClean="0">
              <a:latin typeface="Times" pitchFamily="18" charset="0"/>
            </a:endParaRPr>
          </a:p>
        </p:txBody>
      </p:sp>
      <p:sp>
        <p:nvSpPr>
          <p:cNvPr id="5" name="Rectangle 4"/>
          <p:cNvSpPr/>
          <p:nvPr/>
        </p:nvSpPr>
        <p:spPr>
          <a:xfrm>
            <a:off x="2635930" y="2276872"/>
            <a:ext cx="4240325" cy="1944216"/>
          </a:xfrm>
          <a:prstGeom prst="rect">
            <a:avLst/>
          </a:prstGeom>
          <a:pattFill prst="dkHorz">
            <a:fgClr>
              <a:srgbClr val="FF6600"/>
            </a:fgClr>
            <a:bgClr>
              <a:srgbClr val="FF9933"/>
            </a:bgClr>
          </a:patt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ZA" sz="2400" b="1" dirty="0"/>
          </a:p>
        </p:txBody>
      </p:sp>
      <p:cxnSp>
        <p:nvCxnSpPr>
          <p:cNvPr id="6" name="Straight Connector 5"/>
          <p:cNvCxnSpPr/>
          <p:nvPr/>
        </p:nvCxnSpPr>
        <p:spPr>
          <a:xfrm>
            <a:off x="0" y="6096000"/>
            <a:ext cx="9144000" cy="0"/>
          </a:xfrm>
          <a:prstGeom prst="line">
            <a:avLst/>
          </a:prstGeom>
          <a:ln w="28575">
            <a:solidFill>
              <a:srgbClr val="FF6600"/>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6200" y="6172200"/>
            <a:ext cx="1371600" cy="6576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extBox 1"/>
          <p:cNvSpPr txBox="1"/>
          <p:nvPr/>
        </p:nvSpPr>
        <p:spPr>
          <a:xfrm>
            <a:off x="2635930" y="2325496"/>
            <a:ext cx="4168317" cy="1754326"/>
          </a:xfrm>
          <a:prstGeom prst="rect">
            <a:avLst/>
          </a:prstGeom>
          <a:noFill/>
        </p:spPr>
        <p:txBody>
          <a:bodyPr wrap="square" rtlCol="0">
            <a:spAutoFit/>
          </a:bodyPr>
          <a:lstStyle/>
          <a:p>
            <a:r>
              <a:rPr lang="en-ZA" sz="3600" b="1" dirty="0" smtClean="0">
                <a:solidFill>
                  <a:schemeClr val="bg1"/>
                </a:solidFill>
              </a:rPr>
              <a:t>Programme Performance </a:t>
            </a:r>
            <a:endParaRPr lang="en-ZA" sz="3600" b="1" dirty="0">
              <a:solidFill>
                <a:schemeClr val="bg1"/>
              </a:solidFill>
            </a:endParaRPr>
          </a:p>
          <a:p>
            <a:r>
              <a:rPr lang="en-ZA" sz="3600" b="1" dirty="0" smtClean="0">
                <a:solidFill>
                  <a:schemeClr val="bg1"/>
                </a:solidFill>
              </a:rPr>
              <a:t>Part B - PMTE  </a:t>
            </a:r>
          </a:p>
        </p:txBody>
      </p:sp>
      <p:pic>
        <p:nvPicPr>
          <p:cNvPr id="8" name="Picture 7" descr="southafrica-flag1"/>
          <p:cNvPicPr>
            <a:picLocks noChangeAspect="1" noChangeArrowheads="1" noCrop="1"/>
          </p:cNvPicPr>
          <p:nvPr/>
        </p:nvPicPr>
        <p:blipFill>
          <a:blip r:embed="rId3" cstate="print"/>
          <a:srcRect/>
          <a:stretch>
            <a:fillRect/>
          </a:stretch>
        </p:blipFill>
        <p:spPr bwMode="auto">
          <a:xfrm>
            <a:off x="7668344" y="6263640"/>
            <a:ext cx="415052" cy="274320"/>
          </a:xfrm>
          <a:prstGeom prst="rect">
            <a:avLst/>
          </a:prstGeom>
          <a:noFill/>
          <a:ln w="9525">
            <a:noFill/>
            <a:miter lim="800000"/>
            <a:headEnd/>
            <a:tailEnd/>
          </a:ln>
        </p:spPr>
      </p:pic>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9" name="Picture 8"/>
          <p:cNvPicPr>
            <a:picLocks noChangeAspect="1"/>
          </p:cNvPicPr>
          <p:nvPr/>
        </p:nvPicPr>
        <p:blipFill>
          <a:blip r:embed="rId4" cstate="print"/>
          <a:stretch>
            <a:fillRect/>
          </a:stretch>
        </p:blipFill>
        <p:spPr>
          <a:xfrm>
            <a:off x="0" y="606947"/>
            <a:ext cx="2635931" cy="5142755"/>
          </a:xfrm>
          <a:prstGeom prst="rect">
            <a:avLst/>
          </a:prstGeom>
        </p:spPr>
      </p:pic>
    </p:spTree>
    <p:extLst>
      <p:ext uri="{BB962C8B-B14F-4D97-AF65-F5344CB8AC3E}">
        <p14:creationId xmlns:p14="http://schemas.microsoft.com/office/powerpoint/2010/main" xmlns="" val="3319280894"/>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731837"/>
            <a:ext cx="8960296" cy="5287963"/>
          </a:xfrm>
        </p:spPr>
        <p:txBody>
          <a:bodyPr>
            <a:noAutofit/>
          </a:bodyPr>
          <a:lstStyle/>
          <a:p>
            <a:pPr marL="0" indent="0">
              <a:buNone/>
            </a:pPr>
            <a:r>
              <a:rPr lang="en-ZA" sz="1800" b="1" dirty="0" smtClean="0"/>
              <a:t>Vision </a:t>
            </a:r>
          </a:p>
          <a:p>
            <a:pPr marL="0" indent="0">
              <a:buNone/>
            </a:pPr>
            <a:endParaRPr lang="en-ZA" sz="1800" b="1" dirty="0" smtClean="0"/>
          </a:p>
          <a:p>
            <a:pPr marL="0" indent="0">
              <a:buNone/>
            </a:pPr>
            <a:r>
              <a:rPr lang="en-ZA" sz="1800" dirty="0"/>
              <a:t>The pre-eminent accommodation and real-estate management service provider for National </a:t>
            </a:r>
            <a:r>
              <a:rPr lang="en-ZA" sz="1800" dirty="0" smtClean="0"/>
              <a:t>Government</a:t>
            </a:r>
          </a:p>
          <a:p>
            <a:endParaRPr lang="en-ZA" sz="1800" dirty="0">
              <a:solidFill>
                <a:srgbClr val="FF0000"/>
              </a:solidFill>
              <a:ea typeface="Arial Unicode MS" pitchFamily="34" charset="-128"/>
              <a:cs typeface="Arial Unicode MS" pitchFamily="34" charset="-128"/>
            </a:endParaRPr>
          </a:p>
          <a:p>
            <a:pPr marL="0" indent="0">
              <a:buNone/>
            </a:pPr>
            <a:r>
              <a:rPr lang="en-ZA" sz="1800" b="1" dirty="0" smtClean="0">
                <a:ea typeface="Arial Unicode MS" pitchFamily="34" charset="-128"/>
                <a:cs typeface="Arial Unicode MS" pitchFamily="34" charset="-128"/>
              </a:rPr>
              <a:t>Mission </a:t>
            </a:r>
          </a:p>
          <a:p>
            <a:pPr marL="0" indent="0">
              <a:buNone/>
            </a:pPr>
            <a:endParaRPr lang="en-ZA" sz="1800" b="1" dirty="0" smtClean="0">
              <a:ea typeface="Arial Unicode MS" pitchFamily="34" charset="-128"/>
              <a:cs typeface="Arial Unicode MS" pitchFamily="34" charset="-128"/>
            </a:endParaRPr>
          </a:p>
          <a:p>
            <a:pPr marL="0" indent="0">
              <a:buNone/>
            </a:pPr>
            <a:r>
              <a:rPr lang="en-ZA" sz="1800" dirty="0"/>
              <a:t>To optimize the State’s immovable asset portfolio through innovative and best practice approaches to </a:t>
            </a:r>
            <a:r>
              <a:rPr lang="en-ZA" sz="1800" dirty="0" smtClean="0"/>
              <a:t>ensure competent</a:t>
            </a:r>
            <a:r>
              <a:rPr lang="en-ZA" sz="1800" dirty="0"/>
              <a:t>, proficient and sustainable service delivery </a:t>
            </a:r>
            <a:r>
              <a:rPr lang="en-ZA" sz="1800" dirty="0" smtClean="0"/>
              <a:t>by</a:t>
            </a:r>
            <a:endParaRPr lang="en-ZA" sz="1800" dirty="0"/>
          </a:p>
          <a:p>
            <a:pPr marL="0" indent="0">
              <a:buNone/>
            </a:pPr>
            <a:endParaRPr lang="en-ZA" sz="1800" dirty="0"/>
          </a:p>
          <a:p>
            <a:r>
              <a:rPr lang="en-ZA" sz="1800" dirty="0" smtClean="0"/>
              <a:t>Reducing </a:t>
            </a:r>
            <a:r>
              <a:rPr lang="en-ZA" sz="1800" dirty="0"/>
              <a:t>the cost to Government on leased-in accommodation and maximising returns on </a:t>
            </a:r>
            <a:r>
              <a:rPr lang="en-ZA" sz="1800" dirty="0" smtClean="0"/>
              <a:t>leased-out accommodation</a:t>
            </a:r>
            <a:r>
              <a:rPr lang="en-ZA" sz="1800" dirty="0"/>
              <a:t>;</a:t>
            </a:r>
          </a:p>
          <a:p>
            <a:r>
              <a:rPr lang="en-ZA" sz="1800" dirty="0" smtClean="0"/>
              <a:t>Partnering </a:t>
            </a:r>
            <a:r>
              <a:rPr lang="en-ZA" sz="1800" dirty="0"/>
              <a:t>the private sector for property financing and delivery options / strategies;</a:t>
            </a:r>
          </a:p>
          <a:p>
            <a:r>
              <a:rPr lang="en-ZA" sz="1800" dirty="0" smtClean="0"/>
              <a:t>Streamlining </a:t>
            </a:r>
            <a:r>
              <a:rPr lang="en-ZA" sz="1800" dirty="0"/>
              <a:t>the value chain business improvement policy approaches and strategic alignments;</a:t>
            </a:r>
          </a:p>
          <a:p>
            <a:r>
              <a:rPr lang="en-ZA" sz="1800" dirty="0" smtClean="0"/>
              <a:t>Utilising </a:t>
            </a:r>
            <a:r>
              <a:rPr lang="en-ZA" sz="1800" dirty="0"/>
              <a:t>alternative energy solutions and green management technology for enhanced </a:t>
            </a:r>
            <a:r>
              <a:rPr lang="en-ZA" sz="1800" dirty="0" smtClean="0"/>
              <a:t>efficiency cost </a:t>
            </a:r>
            <a:r>
              <a:rPr lang="en-ZA" sz="1800" dirty="0"/>
              <a:t>savings.</a:t>
            </a:r>
            <a:endParaRPr lang="en-US" sz="1800" dirty="0">
              <a:solidFill>
                <a:srgbClr val="FF0000"/>
              </a:solidFill>
              <a:ea typeface="Arial Unicode MS" pitchFamily="34" charset="-128"/>
              <a:cs typeface="Arial Unicode MS" pitchFamily="34" charset="-128"/>
            </a:endParaRPr>
          </a:p>
        </p:txBody>
      </p:sp>
      <p:cxnSp>
        <p:nvCxnSpPr>
          <p:cNvPr id="5" name="Straight Connector 4"/>
          <p:cNvCxnSpPr/>
          <p:nvPr/>
        </p:nvCxnSpPr>
        <p:spPr>
          <a:xfrm>
            <a:off x="0" y="6096000"/>
            <a:ext cx="9144000" cy="0"/>
          </a:xfrm>
          <a:prstGeom prst="line">
            <a:avLst/>
          </a:prstGeom>
          <a:ln w="28575">
            <a:solidFill>
              <a:srgbClr val="FF6600"/>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0CD0AED-B4D5-4032-9A76-11BCD2D1BB13}" type="slidenum">
              <a:rPr lang="en-US" smtClean="0"/>
              <a:pPr/>
              <a:t>32</a:t>
            </a:fld>
            <a:endParaRPr lang="en-US"/>
          </a:p>
        </p:txBody>
      </p:sp>
      <p:pic>
        <p:nvPicPr>
          <p:cNvPr id="9" name="Picture 8"/>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6200" y="6172200"/>
            <a:ext cx="1371600" cy="6576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2" name="Rectangle 11"/>
          <p:cNvSpPr/>
          <p:nvPr/>
        </p:nvSpPr>
        <p:spPr>
          <a:xfrm>
            <a:off x="0" y="0"/>
            <a:ext cx="9144000" cy="685800"/>
          </a:xfrm>
          <a:prstGeom prst="rect">
            <a:avLst/>
          </a:prstGeom>
          <a:pattFill prst="dkHorz">
            <a:fgClr>
              <a:srgbClr val="FF6600"/>
            </a:fgClr>
            <a:bgClr>
              <a:srgbClr val="FF9933"/>
            </a:bgClr>
          </a:patt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76200" y="144575"/>
            <a:ext cx="5791200" cy="461665"/>
          </a:xfrm>
          <a:prstGeom prst="rect">
            <a:avLst/>
          </a:prstGeom>
          <a:noFill/>
        </p:spPr>
        <p:txBody>
          <a:bodyPr wrap="square" rtlCol="0">
            <a:spAutoFit/>
          </a:bodyPr>
          <a:lstStyle/>
          <a:p>
            <a:r>
              <a:rPr lang="en-ZA" sz="2400" b="1" dirty="0" smtClean="0">
                <a:solidFill>
                  <a:schemeClr val="bg1"/>
                </a:solidFill>
              </a:rPr>
              <a:t>Vision and Mission of PMTE</a:t>
            </a:r>
            <a:endParaRPr lang="en-ZA" sz="2400" b="1" dirty="0"/>
          </a:p>
        </p:txBody>
      </p:sp>
    </p:spTree>
    <p:extLst>
      <p:ext uri="{BB962C8B-B14F-4D97-AF65-F5344CB8AC3E}">
        <p14:creationId xmlns:p14="http://schemas.microsoft.com/office/powerpoint/2010/main" xmlns="" val="210117644"/>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Slide Number Placeholder 2"/>
          <p:cNvSpPr>
            <a:spLocks noGrp="1"/>
          </p:cNvSpPr>
          <p:nvPr>
            <p:ph type="sldNum" sz="quarter" idx="12"/>
          </p:nvPr>
        </p:nvSpPr>
        <p:spPr>
          <a:noFill/>
        </p:spPr>
        <p:txBody>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fld id="{B56ED39E-909D-498E-8299-064382ADB707}" type="slidenum">
              <a:rPr lang="en-US" altLang="en-US" sz="1400" smtClean="0">
                <a:latin typeface="Times" pitchFamily="18" charset="0"/>
              </a:rPr>
              <a:pPr/>
              <a:t>33</a:t>
            </a:fld>
            <a:endParaRPr lang="en-US" altLang="en-US" sz="1400" smtClean="0">
              <a:latin typeface="Times" pitchFamily="18" charset="0"/>
            </a:endParaRPr>
          </a:p>
        </p:txBody>
      </p:sp>
      <p:sp>
        <p:nvSpPr>
          <p:cNvPr id="5" name="Rectangle 4"/>
          <p:cNvSpPr/>
          <p:nvPr/>
        </p:nvSpPr>
        <p:spPr>
          <a:xfrm>
            <a:off x="0" y="0"/>
            <a:ext cx="9144000" cy="506289"/>
          </a:xfrm>
          <a:prstGeom prst="rect">
            <a:avLst/>
          </a:prstGeom>
          <a:pattFill prst="dkHorz">
            <a:fgClr>
              <a:srgbClr val="FF6600"/>
            </a:fgClr>
            <a:bgClr>
              <a:srgbClr val="FF9933"/>
            </a:bgClr>
          </a:patt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ZA" sz="2400" b="1" dirty="0"/>
          </a:p>
        </p:txBody>
      </p:sp>
      <p:cxnSp>
        <p:nvCxnSpPr>
          <p:cNvPr id="6" name="Straight Connector 5"/>
          <p:cNvCxnSpPr/>
          <p:nvPr/>
        </p:nvCxnSpPr>
        <p:spPr>
          <a:xfrm>
            <a:off x="0" y="6096000"/>
            <a:ext cx="9144000" cy="0"/>
          </a:xfrm>
          <a:prstGeom prst="line">
            <a:avLst/>
          </a:prstGeom>
          <a:ln w="28575">
            <a:solidFill>
              <a:srgbClr val="FF6600"/>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6200" y="6172200"/>
            <a:ext cx="1371600" cy="6576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extBox 1"/>
          <p:cNvSpPr txBox="1"/>
          <p:nvPr/>
        </p:nvSpPr>
        <p:spPr>
          <a:xfrm>
            <a:off x="76200" y="44624"/>
            <a:ext cx="8888288" cy="1200329"/>
          </a:xfrm>
          <a:prstGeom prst="rect">
            <a:avLst/>
          </a:prstGeom>
          <a:noFill/>
        </p:spPr>
        <p:txBody>
          <a:bodyPr wrap="square" rtlCol="0">
            <a:spAutoFit/>
          </a:bodyPr>
          <a:lstStyle/>
          <a:p>
            <a:r>
              <a:rPr lang="en-ZA" sz="2400" b="1" dirty="0">
                <a:solidFill>
                  <a:srgbClr val="FFFFFF"/>
                </a:solidFill>
                <a:latin typeface="+mj-lt"/>
              </a:rPr>
              <a:t>Programme </a:t>
            </a:r>
            <a:r>
              <a:rPr lang="en-ZA" sz="2400" b="1" dirty="0">
                <a:solidFill>
                  <a:srgbClr val="FFFFFF"/>
                </a:solidFill>
                <a:latin typeface="Aileron-Bold"/>
              </a:rPr>
              <a:t>1: </a:t>
            </a:r>
            <a:r>
              <a:rPr lang="en-ZA" sz="2400" b="1" dirty="0" smtClean="0">
                <a:solidFill>
                  <a:srgbClr val="FFFFFF"/>
                </a:solidFill>
                <a:latin typeface="Aileron-Bold"/>
              </a:rPr>
              <a:t>Management </a:t>
            </a:r>
            <a:r>
              <a:rPr lang="en-ZA" sz="1400" b="1" dirty="0">
                <a:solidFill>
                  <a:schemeClr val="bg1"/>
                </a:solidFill>
              </a:rPr>
              <a:t>(</a:t>
            </a:r>
            <a:r>
              <a:rPr lang="en-ZA" sz="1400" dirty="0"/>
              <a:t>Annual Report pages </a:t>
            </a:r>
            <a:r>
              <a:rPr lang="en-ZA" sz="1400" dirty="0" smtClean="0"/>
              <a:t> 72 – 75</a:t>
            </a:r>
            <a:r>
              <a:rPr lang="en-ZA" sz="1400" b="1" dirty="0" smtClean="0">
                <a:solidFill>
                  <a:schemeClr val="bg1"/>
                </a:solidFill>
              </a:rPr>
              <a:t>) </a:t>
            </a:r>
            <a:endParaRPr lang="en-ZA" sz="1400" b="1" dirty="0">
              <a:solidFill>
                <a:schemeClr val="bg1"/>
              </a:solidFill>
            </a:endParaRPr>
          </a:p>
          <a:p>
            <a:r>
              <a:rPr lang="en-ZA" sz="2400" b="1" dirty="0" smtClean="0">
                <a:solidFill>
                  <a:srgbClr val="FFFFFF"/>
                </a:solidFill>
                <a:latin typeface="Aileron-Bold"/>
              </a:rPr>
              <a:t> </a:t>
            </a:r>
            <a:endParaRPr lang="en-ZA" sz="2400" dirty="0"/>
          </a:p>
          <a:p>
            <a:endParaRPr lang="en-ZA" sz="2400" dirty="0">
              <a:latin typeface="+mj-lt"/>
            </a:endParaRPr>
          </a:p>
        </p:txBody>
      </p:sp>
      <p:pic>
        <p:nvPicPr>
          <p:cNvPr id="8" name="Picture 7" descr="southafrica-flag1"/>
          <p:cNvPicPr>
            <a:picLocks noChangeAspect="1" noChangeArrowheads="1" noCrop="1"/>
          </p:cNvPicPr>
          <p:nvPr/>
        </p:nvPicPr>
        <p:blipFill>
          <a:blip r:embed="rId3" cstate="print"/>
          <a:srcRect/>
          <a:stretch>
            <a:fillRect/>
          </a:stretch>
        </p:blipFill>
        <p:spPr bwMode="auto">
          <a:xfrm>
            <a:off x="7668344" y="6263640"/>
            <a:ext cx="415052" cy="274320"/>
          </a:xfrm>
          <a:prstGeom prst="rect">
            <a:avLst/>
          </a:prstGeom>
          <a:noFill/>
          <a:ln w="9525">
            <a:noFill/>
            <a:miter lim="800000"/>
            <a:headEnd/>
            <a:tailEnd/>
          </a:ln>
        </p:spPr>
      </p:pic>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10" name="Table 9"/>
          <p:cNvGraphicFramePr>
            <a:graphicFrameLocks noGrp="1"/>
          </p:cNvGraphicFramePr>
          <p:nvPr>
            <p:extLst>
              <p:ext uri="{D42A27DB-BD31-4B8C-83A1-F6EECF244321}">
                <p14:modId xmlns:p14="http://schemas.microsoft.com/office/powerpoint/2010/main" xmlns="" val="3289856276"/>
              </p:ext>
            </p:extLst>
          </p:nvPr>
        </p:nvGraphicFramePr>
        <p:xfrm>
          <a:off x="98172" y="548680"/>
          <a:ext cx="8938323" cy="5328592"/>
        </p:xfrm>
        <a:graphic>
          <a:graphicData uri="http://schemas.openxmlformats.org/drawingml/2006/table">
            <a:tbl>
              <a:tblPr firstRow="1" bandRow="1">
                <a:tableStyleId>{10A1B5D5-9B99-4C35-A422-299274C87663}</a:tableStyleId>
              </a:tblPr>
              <a:tblGrid>
                <a:gridCol w="2601620"/>
                <a:gridCol w="6336703"/>
              </a:tblGrid>
              <a:tr h="1113942">
                <a:tc>
                  <a:txBody>
                    <a:bodyPr/>
                    <a:lstStyle/>
                    <a:p>
                      <a:r>
                        <a:rPr lang="en-ZA" b="1" dirty="0" smtClean="0">
                          <a:solidFill>
                            <a:srgbClr val="FFFFFF"/>
                          </a:solidFill>
                          <a:latin typeface="Aileron-Bold"/>
                        </a:rPr>
                        <a:t>Programme 1: Management </a:t>
                      </a:r>
                      <a:endParaRPr lang="en-Z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ZA" dirty="0" smtClean="0"/>
                        <a:t>Programme performance</a:t>
                      </a:r>
                      <a:endParaRPr lang="en-Z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214650">
                <a:tc>
                  <a:txBody>
                    <a:bodyPr/>
                    <a:lstStyle/>
                    <a:p>
                      <a:r>
                        <a:rPr lang="en-ZA" sz="1800" b="1" i="0" u="none" strike="noStrike" kern="1200" baseline="0" dirty="0" smtClean="0">
                          <a:solidFill>
                            <a:schemeClr val="dk1"/>
                          </a:solidFill>
                          <a:latin typeface="+mn-lt"/>
                          <a:ea typeface="+mn-ea"/>
                          <a:cs typeface="+mn-cs"/>
                        </a:rPr>
                        <a:t>Strategic Objective 1</a:t>
                      </a:r>
                    </a:p>
                    <a:p>
                      <a:endParaRPr lang="en-ZA" sz="1800" b="1" i="0" u="none" strike="noStrike" kern="1200" baseline="0" dirty="0" smtClean="0">
                        <a:solidFill>
                          <a:schemeClr val="dk1"/>
                        </a:solidFill>
                        <a:latin typeface="+mn-lt"/>
                        <a:ea typeface="+mn-ea"/>
                        <a:cs typeface="+mn-cs"/>
                      </a:endParaRPr>
                    </a:p>
                    <a:p>
                      <a:r>
                        <a:rPr lang="en-ZA" sz="1800" b="0" i="0" u="none" strike="noStrike" kern="1200" baseline="0" dirty="0" smtClean="0">
                          <a:solidFill>
                            <a:schemeClr val="dk1"/>
                          </a:solidFill>
                          <a:latin typeface="+mn-lt"/>
                          <a:ea typeface="+mn-ea"/>
                          <a:cs typeface="+mn-cs"/>
                        </a:rPr>
                        <a:t>To provide leadership, strategic management, governance and support</a:t>
                      </a:r>
                      <a:endParaRPr lang="en-ZA" sz="1600" b="0" i="0" u="none" strike="noStrike" kern="1200" baseline="0" dirty="0" smtClean="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r>
                        <a:rPr lang="en-ZA" sz="1800" b="0" i="0" u="none" strike="noStrike" kern="1200" baseline="0" dirty="0" smtClean="0">
                          <a:solidFill>
                            <a:schemeClr val="dk1"/>
                          </a:solidFill>
                          <a:latin typeface="+mn-lt"/>
                          <a:ea typeface="+mn-ea"/>
                          <a:cs typeface="+mn-cs"/>
                        </a:rPr>
                        <a:t>100% of ICT SLA commitments achieved (Business Application on the call centre)</a:t>
                      </a:r>
                    </a:p>
                    <a:p>
                      <a:pPr marL="285750" indent="-285750">
                        <a:buFont typeface="Arial" panose="020B0604020202020204" pitchFamily="34" charset="0"/>
                        <a:buChar char="•"/>
                      </a:pPr>
                      <a:r>
                        <a:rPr lang="en-ZA" sz="1800" b="0" i="0" u="none" strike="noStrike" kern="1200" baseline="0" dirty="0" smtClean="0">
                          <a:solidFill>
                            <a:schemeClr val="dk1"/>
                          </a:solidFill>
                          <a:latin typeface="+mn-lt"/>
                          <a:ea typeface="+mn-ea"/>
                          <a:cs typeface="+mn-cs"/>
                        </a:rPr>
                        <a:t>100% (790 contracts and 123 legal opinion) of legal opinions and contracts formulated within 5 working days of request</a:t>
                      </a:r>
                    </a:p>
                    <a:p>
                      <a:pPr marL="285750" indent="-285750">
                        <a:buFont typeface="Arial" panose="020B0604020202020204" pitchFamily="34" charset="0"/>
                        <a:buChar char="•"/>
                      </a:pPr>
                      <a:r>
                        <a:rPr lang="en-ZA" sz="1800" b="0" i="0" u="none" strike="noStrike" kern="1200" baseline="0" dirty="0" smtClean="0">
                          <a:solidFill>
                            <a:schemeClr val="dk1"/>
                          </a:solidFill>
                          <a:latin typeface="+mn-lt"/>
                          <a:ea typeface="+mn-ea"/>
                          <a:cs typeface="+mn-cs"/>
                        </a:rPr>
                        <a:t>15.32% (Vacant = 1 098 and Filled = 6 070). The target was to reduce vacancy rate from 25%</a:t>
                      </a:r>
                    </a:p>
                    <a:p>
                      <a:pPr marL="285750" indent="-285750">
                        <a:buFont typeface="Arial" panose="020B0604020202020204" pitchFamily="34" charset="0"/>
                        <a:buChar char="•"/>
                      </a:pPr>
                      <a:r>
                        <a:rPr lang="en-ZA" sz="1800" b="0" i="0" u="none" strike="noStrike" kern="1200" baseline="0" dirty="0" smtClean="0">
                          <a:solidFill>
                            <a:schemeClr val="dk1"/>
                          </a:solidFill>
                          <a:latin typeface="+mn-lt"/>
                          <a:ea typeface="+mn-ea"/>
                          <a:cs typeface="+mn-cs"/>
                        </a:rPr>
                        <a:t>122% (1 294 of 1 067) - 1 294 Beneficiaries participating in the DPW Skills Development</a:t>
                      </a:r>
                    </a:p>
                    <a:p>
                      <a:pPr lvl="1"/>
                      <a:r>
                        <a:rPr lang="en-ZA" sz="1800" b="0" i="1" u="none" strike="noStrike" kern="1200" baseline="0" dirty="0" smtClean="0">
                          <a:solidFill>
                            <a:schemeClr val="dk1"/>
                          </a:solidFill>
                          <a:latin typeface="+mn-lt"/>
                          <a:ea typeface="+mn-ea"/>
                          <a:cs typeface="+mn-cs"/>
                        </a:rPr>
                        <a:t>- 90 Young Professionals</a:t>
                      </a:r>
                    </a:p>
                    <a:p>
                      <a:pPr lvl="1"/>
                      <a:r>
                        <a:rPr lang="en-ZA" sz="1800" b="0" i="1" u="none" strike="noStrike" kern="1200" baseline="0" dirty="0" smtClean="0">
                          <a:solidFill>
                            <a:schemeClr val="dk1"/>
                          </a:solidFill>
                          <a:latin typeface="+mn-lt"/>
                          <a:ea typeface="+mn-ea"/>
                          <a:cs typeface="+mn-cs"/>
                        </a:rPr>
                        <a:t>-700 Interns</a:t>
                      </a:r>
                    </a:p>
                    <a:p>
                      <a:pPr lvl="1"/>
                      <a:r>
                        <a:rPr lang="en-ZA" sz="1800" b="0" i="1" u="none" strike="noStrike" kern="1200" baseline="0" dirty="0" smtClean="0">
                          <a:solidFill>
                            <a:schemeClr val="dk1"/>
                          </a:solidFill>
                          <a:latin typeface="+mn-lt"/>
                          <a:ea typeface="+mn-ea"/>
                          <a:cs typeface="+mn-cs"/>
                        </a:rPr>
                        <a:t>- 319 Learnerships</a:t>
                      </a:r>
                    </a:p>
                    <a:p>
                      <a:pPr lvl="1"/>
                      <a:r>
                        <a:rPr lang="en-ZA" sz="1800" b="0" i="1" u="none" strike="noStrike" kern="1200" baseline="0" dirty="0" smtClean="0">
                          <a:solidFill>
                            <a:schemeClr val="dk1"/>
                          </a:solidFill>
                          <a:latin typeface="+mn-lt"/>
                          <a:ea typeface="+mn-ea"/>
                          <a:cs typeface="+mn-cs"/>
                        </a:rPr>
                        <a:t>- 52 Management Trainees</a:t>
                      </a:r>
                    </a:p>
                    <a:p>
                      <a:pPr lvl="1"/>
                      <a:r>
                        <a:rPr lang="en-ZA" sz="1800" b="0" i="1" u="none" strike="noStrike" kern="1200" baseline="0" dirty="0" smtClean="0">
                          <a:solidFill>
                            <a:schemeClr val="dk1"/>
                          </a:solidFill>
                          <a:latin typeface="+mn-lt"/>
                          <a:ea typeface="+mn-ea"/>
                          <a:cs typeface="+mn-cs"/>
                        </a:rPr>
                        <a:t>- 133 Programme Artisans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xmlns="" val="103606549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Slide Number Placeholder 2"/>
          <p:cNvSpPr>
            <a:spLocks noGrp="1"/>
          </p:cNvSpPr>
          <p:nvPr>
            <p:ph type="sldNum" sz="quarter" idx="12"/>
          </p:nvPr>
        </p:nvSpPr>
        <p:spPr>
          <a:noFill/>
        </p:spPr>
        <p:txBody>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fld id="{B56ED39E-909D-498E-8299-064382ADB707}" type="slidenum">
              <a:rPr lang="en-US" altLang="en-US" sz="1400" smtClean="0">
                <a:latin typeface="Times" pitchFamily="18" charset="0"/>
              </a:rPr>
              <a:pPr/>
              <a:t>34</a:t>
            </a:fld>
            <a:endParaRPr lang="en-US" altLang="en-US" sz="1400" smtClean="0">
              <a:latin typeface="Times" pitchFamily="18" charset="0"/>
            </a:endParaRPr>
          </a:p>
        </p:txBody>
      </p:sp>
      <p:sp>
        <p:nvSpPr>
          <p:cNvPr id="5" name="Rectangle 4"/>
          <p:cNvSpPr/>
          <p:nvPr/>
        </p:nvSpPr>
        <p:spPr>
          <a:xfrm>
            <a:off x="0" y="0"/>
            <a:ext cx="9144000" cy="506289"/>
          </a:xfrm>
          <a:prstGeom prst="rect">
            <a:avLst/>
          </a:prstGeom>
          <a:pattFill prst="dkHorz">
            <a:fgClr>
              <a:srgbClr val="FF6600"/>
            </a:fgClr>
            <a:bgClr>
              <a:srgbClr val="FF9933"/>
            </a:bgClr>
          </a:patt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ZA" sz="2400" b="1" dirty="0"/>
          </a:p>
        </p:txBody>
      </p:sp>
      <p:cxnSp>
        <p:nvCxnSpPr>
          <p:cNvPr id="6" name="Straight Connector 5"/>
          <p:cNvCxnSpPr/>
          <p:nvPr/>
        </p:nvCxnSpPr>
        <p:spPr>
          <a:xfrm>
            <a:off x="0" y="6096000"/>
            <a:ext cx="9144000" cy="0"/>
          </a:xfrm>
          <a:prstGeom prst="line">
            <a:avLst/>
          </a:prstGeom>
          <a:ln w="28575">
            <a:solidFill>
              <a:srgbClr val="FF6600"/>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6200" y="6172200"/>
            <a:ext cx="1371600" cy="6576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extBox 1"/>
          <p:cNvSpPr txBox="1"/>
          <p:nvPr/>
        </p:nvSpPr>
        <p:spPr>
          <a:xfrm>
            <a:off x="76200" y="44624"/>
            <a:ext cx="8888288" cy="830997"/>
          </a:xfrm>
          <a:prstGeom prst="rect">
            <a:avLst/>
          </a:prstGeom>
          <a:noFill/>
        </p:spPr>
        <p:txBody>
          <a:bodyPr wrap="square" rtlCol="0">
            <a:spAutoFit/>
          </a:bodyPr>
          <a:lstStyle/>
          <a:p>
            <a:r>
              <a:rPr lang="en-ZA" sz="2400" b="1" dirty="0">
                <a:solidFill>
                  <a:srgbClr val="FFFFFF"/>
                </a:solidFill>
                <a:latin typeface="+mj-lt"/>
              </a:rPr>
              <a:t>Programme </a:t>
            </a:r>
            <a:r>
              <a:rPr lang="en-ZA" sz="2400" b="1" dirty="0">
                <a:solidFill>
                  <a:srgbClr val="FFFFFF"/>
                </a:solidFill>
                <a:latin typeface="Aileron-Bold"/>
              </a:rPr>
              <a:t>1: Management </a:t>
            </a:r>
            <a:endParaRPr lang="en-ZA" sz="2400" dirty="0"/>
          </a:p>
          <a:p>
            <a:endParaRPr lang="en-ZA" sz="2400" dirty="0">
              <a:latin typeface="+mj-lt"/>
            </a:endParaRPr>
          </a:p>
        </p:txBody>
      </p:sp>
      <p:pic>
        <p:nvPicPr>
          <p:cNvPr id="8" name="Picture 7" descr="southafrica-flag1"/>
          <p:cNvPicPr>
            <a:picLocks noChangeAspect="1" noChangeArrowheads="1" noCrop="1"/>
          </p:cNvPicPr>
          <p:nvPr/>
        </p:nvPicPr>
        <p:blipFill>
          <a:blip r:embed="rId3" cstate="print"/>
          <a:srcRect/>
          <a:stretch>
            <a:fillRect/>
          </a:stretch>
        </p:blipFill>
        <p:spPr bwMode="auto">
          <a:xfrm>
            <a:off x="7668344" y="6263640"/>
            <a:ext cx="415052" cy="274320"/>
          </a:xfrm>
          <a:prstGeom prst="rect">
            <a:avLst/>
          </a:prstGeom>
          <a:noFill/>
          <a:ln w="9525">
            <a:noFill/>
            <a:miter lim="800000"/>
            <a:headEnd/>
            <a:tailEnd/>
          </a:ln>
        </p:spPr>
      </p:pic>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10" name="Table 9"/>
          <p:cNvGraphicFramePr>
            <a:graphicFrameLocks noGrp="1"/>
          </p:cNvGraphicFramePr>
          <p:nvPr>
            <p:extLst>
              <p:ext uri="{D42A27DB-BD31-4B8C-83A1-F6EECF244321}">
                <p14:modId xmlns:p14="http://schemas.microsoft.com/office/powerpoint/2010/main" xmlns="" val="822190427"/>
              </p:ext>
            </p:extLst>
          </p:nvPr>
        </p:nvGraphicFramePr>
        <p:xfrm>
          <a:off x="98172" y="548680"/>
          <a:ext cx="8938323" cy="5328592"/>
        </p:xfrm>
        <a:graphic>
          <a:graphicData uri="http://schemas.openxmlformats.org/drawingml/2006/table">
            <a:tbl>
              <a:tblPr firstRow="1" bandRow="1">
                <a:tableStyleId>{10A1B5D5-9B99-4C35-A422-299274C87663}</a:tableStyleId>
              </a:tblPr>
              <a:tblGrid>
                <a:gridCol w="2601620"/>
                <a:gridCol w="6336703"/>
              </a:tblGrid>
              <a:tr h="1113942">
                <a:tc>
                  <a:txBody>
                    <a:bodyPr/>
                    <a:lstStyle/>
                    <a:p>
                      <a:r>
                        <a:rPr lang="en-ZA" b="1" dirty="0" smtClean="0">
                          <a:solidFill>
                            <a:srgbClr val="FFFFFF"/>
                          </a:solidFill>
                          <a:latin typeface="Aileron-Bold"/>
                        </a:rPr>
                        <a:t>Programme 1: Management </a:t>
                      </a:r>
                      <a:endParaRPr lang="en-Z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ZA" dirty="0" smtClean="0"/>
                        <a:t>Programme performance</a:t>
                      </a:r>
                      <a:endParaRPr lang="en-Z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214650">
                <a:tc>
                  <a:txBody>
                    <a:bodyPr/>
                    <a:lstStyle/>
                    <a:p>
                      <a:r>
                        <a:rPr lang="en-ZA" sz="1800" b="1" i="0" u="none" strike="noStrike" kern="1200" baseline="0" dirty="0" smtClean="0">
                          <a:solidFill>
                            <a:schemeClr val="dk1"/>
                          </a:solidFill>
                          <a:latin typeface="+mn-lt"/>
                          <a:ea typeface="+mn-ea"/>
                          <a:cs typeface="+mn-cs"/>
                        </a:rPr>
                        <a:t>Strategic Objective 1</a:t>
                      </a:r>
                    </a:p>
                    <a:p>
                      <a:endParaRPr lang="en-ZA" sz="1800" b="1" i="0" u="none" strike="noStrike" kern="1200" baseline="0" dirty="0" smtClean="0">
                        <a:solidFill>
                          <a:schemeClr val="dk1"/>
                        </a:solidFill>
                        <a:latin typeface="+mn-lt"/>
                        <a:ea typeface="+mn-ea"/>
                        <a:cs typeface="+mn-cs"/>
                      </a:endParaRPr>
                    </a:p>
                    <a:p>
                      <a:r>
                        <a:rPr lang="en-ZA" sz="1800" b="0" i="0" u="none" strike="noStrike" kern="1200" baseline="0" dirty="0" smtClean="0">
                          <a:solidFill>
                            <a:schemeClr val="dk1"/>
                          </a:solidFill>
                          <a:latin typeface="+mn-lt"/>
                          <a:ea typeface="+mn-ea"/>
                          <a:cs typeface="+mn-cs"/>
                        </a:rPr>
                        <a:t>To provide leadership, strategic management, governance and support</a:t>
                      </a:r>
                      <a:endParaRPr lang="en-ZA" sz="1600" b="0" i="0" u="none" strike="noStrike" kern="1200" baseline="0" dirty="0" smtClean="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Arial" panose="020B0604020202020204" pitchFamily="34" charset="0"/>
                        <a:buNone/>
                      </a:pPr>
                      <a:r>
                        <a:rPr lang="en-ZA" sz="1800" b="1" i="0" u="none" strike="noStrike" kern="1200" baseline="0" dirty="0" smtClean="0">
                          <a:solidFill>
                            <a:schemeClr val="dk1"/>
                          </a:solidFill>
                          <a:latin typeface="+mn-lt"/>
                          <a:ea typeface="+mn-ea"/>
                          <a:cs typeface="+mn-cs"/>
                        </a:rPr>
                        <a:t>Finance and Supply Chain Management</a:t>
                      </a:r>
                    </a:p>
                    <a:p>
                      <a:pPr marL="0" indent="0">
                        <a:buFont typeface="Arial" panose="020B0604020202020204" pitchFamily="34" charset="0"/>
                        <a:buNone/>
                      </a:pPr>
                      <a:endParaRPr lang="en-ZA" sz="1800" b="1" i="0" u="none" strike="noStrike" kern="1200" baseline="0" dirty="0" smtClean="0">
                        <a:solidFill>
                          <a:schemeClr val="dk1"/>
                        </a:solidFill>
                        <a:latin typeface="+mn-lt"/>
                        <a:ea typeface="+mn-ea"/>
                        <a:cs typeface="+mn-cs"/>
                      </a:endParaRPr>
                    </a:p>
                    <a:p>
                      <a:pPr marL="285750" indent="-285750">
                        <a:buFont typeface="Arial" panose="020B0604020202020204" pitchFamily="34" charset="0"/>
                        <a:buChar char="•"/>
                      </a:pPr>
                      <a:r>
                        <a:rPr lang="en-ZA" sz="1800" b="0" i="0" u="none" strike="noStrike" kern="1200" baseline="0" dirty="0" smtClean="0">
                          <a:solidFill>
                            <a:schemeClr val="dk1"/>
                          </a:solidFill>
                          <a:latin typeface="+mn-lt"/>
                          <a:ea typeface="+mn-ea"/>
                          <a:cs typeface="+mn-cs"/>
                        </a:rPr>
                        <a:t>85% of invoices paid within 30 days of receipt against a target of 100% </a:t>
                      </a:r>
                    </a:p>
                    <a:p>
                      <a:pPr marL="285750" indent="-285750">
                        <a:buFont typeface="Arial" panose="020B0604020202020204" pitchFamily="34" charset="0"/>
                        <a:buChar char="•"/>
                      </a:pPr>
                      <a:r>
                        <a:rPr lang="en-ZA" sz="1800" b="0" i="0" u="none" strike="noStrike" kern="1200" baseline="0" dirty="0" smtClean="0">
                          <a:solidFill>
                            <a:schemeClr val="dk1"/>
                          </a:solidFill>
                          <a:latin typeface="+mn-lt"/>
                          <a:ea typeface="+mn-ea"/>
                          <a:cs typeface="+mn-cs"/>
                        </a:rPr>
                        <a:t>22% (R412m) YTD reduction of 1.8 billion (target of 20%) debtors balance</a:t>
                      </a:r>
                    </a:p>
                    <a:p>
                      <a:pPr marL="285750" indent="-285750">
                        <a:buFont typeface="Arial" panose="020B0604020202020204" pitchFamily="34" charset="0"/>
                        <a:buChar char="•"/>
                      </a:pPr>
                      <a:r>
                        <a:rPr lang="en-ZA" sz="1800" b="0" i="0" u="none" strike="noStrike" kern="1200" baseline="0" dirty="0" smtClean="0">
                          <a:solidFill>
                            <a:schemeClr val="dk1"/>
                          </a:solidFill>
                          <a:latin typeface="+mn-lt"/>
                          <a:ea typeface="+mn-ea"/>
                          <a:cs typeface="+mn-cs"/>
                        </a:rPr>
                        <a:t>90% (R 12,191b) collection of the R 13,621b (Target was set at 90%) </a:t>
                      </a:r>
                    </a:p>
                    <a:p>
                      <a:pPr marL="285750" indent="-285750">
                        <a:buFont typeface="Arial" panose="020B0604020202020204" pitchFamily="34" charset="0"/>
                        <a:buChar char="•"/>
                      </a:pPr>
                      <a:r>
                        <a:rPr lang="en-ZA" sz="1800" b="0" i="0" u="none" strike="noStrike" kern="1200" baseline="0" dirty="0" smtClean="0">
                          <a:solidFill>
                            <a:schemeClr val="dk1"/>
                          </a:solidFill>
                          <a:latin typeface="+mn-lt"/>
                          <a:ea typeface="+mn-ea"/>
                          <a:cs typeface="+mn-cs"/>
                        </a:rPr>
                        <a:t>97% procurement cost (market price with preferential premium) of goods and services purchased</a:t>
                      </a:r>
                      <a:r>
                        <a:rPr lang="en-ZA" sz="1800" b="1" i="0" u="none" strike="noStrike" kern="1200" baseline="0" dirty="0" smtClean="0">
                          <a:solidFill>
                            <a:schemeClr val="dk1"/>
                          </a:solidFill>
                          <a:latin typeface="+mn-lt"/>
                          <a:ea typeface="+mn-ea"/>
                          <a:cs typeface="+mn-cs"/>
                        </a:rPr>
                        <a:t> </a:t>
                      </a:r>
                      <a:r>
                        <a:rPr lang="en-ZA" sz="1800" b="0" i="0" u="none" strike="noStrike" kern="1200" baseline="0" dirty="0" smtClean="0">
                          <a:solidFill>
                            <a:schemeClr val="dk1"/>
                          </a:solidFill>
                          <a:latin typeface="+mn-lt"/>
                          <a:ea typeface="+mn-ea"/>
                          <a:cs typeface="+mn-cs"/>
                        </a:rPr>
                        <a:t>(Target set at 140% procurement cost)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xmlns="" val="118102103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Slide Number Placeholder 2"/>
          <p:cNvSpPr>
            <a:spLocks noGrp="1"/>
          </p:cNvSpPr>
          <p:nvPr>
            <p:ph type="sldNum" sz="quarter" idx="12"/>
          </p:nvPr>
        </p:nvSpPr>
        <p:spPr>
          <a:noFill/>
        </p:spPr>
        <p:txBody>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fld id="{B56ED39E-909D-498E-8299-064382ADB707}" type="slidenum">
              <a:rPr lang="en-US" altLang="en-US" sz="1400" smtClean="0">
                <a:latin typeface="Times" pitchFamily="18" charset="0"/>
              </a:rPr>
              <a:pPr/>
              <a:t>35</a:t>
            </a:fld>
            <a:endParaRPr lang="en-US" altLang="en-US" sz="1400" smtClean="0">
              <a:latin typeface="Times" pitchFamily="18" charset="0"/>
            </a:endParaRPr>
          </a:p>
        </p:txBody>
      </p:sp>
      <p:sp>
        <p:nvSpPr>
          <p:cNvPr id="5" name="Rectangle 4"/>
          <p:cNvSpPr/>
          <p:nvPr/>
        </p:nvSpPr>
        <p:spPr>
          <a:xfrm>
            <a:off x="0" y="0"/>
            <a:ext cx="9144000" cy="506289"/>
          </a:xfrm>
          <a:prstGeom prst="rect">
            <a:avLst/>
          </a:prstGeom>
          <a:pattFill prst="dkHorz">
            <a:fgClr>
              <a:srgbClr val="FF6600"/>
            </a:fgClr>
            <a:bgClr>
              <a:srgbClr val="FF9933"/>
            </a:bgClr>
          </a:patt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ZA" sz="2400" b="1" dirty="0"/>
          </a:p>
        </p:txBody>
      </p:sp>
      <p:cxnSp>
        <p:nvCxnSpPr>
          <p:cNvPr id="6" name="Straight Connector 5"/>
          <p:cNvCxnSpPr/>
          <p:nvPr/>
        </p:nvCxnSpPr>
        <p:spPr>
          <a:xfrm>
            <a:off x="0" y="6096000"/>
            <a:ext cx="9144000" cy="0"/>
          </a:xfrm>
          <a:prstGeom prst="line">
            <a:avLst/>
          </a:prstGeom>
          <a:ln w="28575">
            <a:solidFill>
              <a:srgbClr val="FF6600"/>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6200" y="6172200"/>
            <a:ext cx="1371600" cy="6576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extBox 1"/>
          <p:cNvSpPr txBox="1"/>
          <p:nvPr/>
        </p:nvSpPr>
        <p:spPr>
          <a:xfrm>
            <a:off x="76200" y="44624"/>
            <a:ext cx="8888288" cy="707886"/>
          </a:xfrm>
          <a:prstGeom prst="rect">
            <a:avLst/>
          </a:prstGeom>
          <a:noFill/>
        </p:spPr>
        <p:txBody>
          <a:bodyPr wrap="square" rtlCol="0">
            <a:spAutoFit/>
          </a:bodyPr>
          <a:lstStyle/>
          <a:p>
            <a:r>
              <a:rPr lang="en-ZA" sz="2000" b="1" dirty="0">
                <a:solidFill>
                  <a:schemeClr val="bg1"/>
                </a:solidFill>
              </a:rPr>
              <a:t>Programme 2: Real Estate Investment Management </a:t>
            </a:r>
            <a:r>
              <a:rPr lang="en-ZA" sz="1400" b="1" dirty="0">
                <a:solidFill>
                  <a:schemeClr val="bg1"/>
                </a:solidFill>
              </a:rPr>
              <a:t>(</a:t>
            </a:r>
            <a:r>
              <a:rPr lang="en-ZA" sz="1400" dirty="0"/>
              <a:t>Annual Report pages </a:t>
            </a:r>
            <a:r>
              <a:rPr lang="en-ZA" sz="1400" dirty="0" smtClean="0"/>
              <a:t>76  </a:t>
            </a:r>
            <a:r>
              <a:rPr lang="en-ZA" sz="1400" dirty="0"/>
              <a:t>– </a:t>
            </a:r>
            <a:r>
              <a:rPr lang="en-ZA" sz="1400" dirty="0" smtClean="0"/>
              <a:t>81</a:t>
            </a:r>
            <a:r>
              <a:rPr lang="en-ZA" sz="1400" b="1" dirty="0" smtClean="0">
                <a:solidFill>
                  <a:schemeClr val="bg1"/>
                </a:solidFill>
              </a:rPr>
              <a:t>) </a:t>
            </a:r>
            <a:endParaRPr lang="en-ZA" sz="1400" b="1" dirty="0">
              <a:solidFill>
                <a:schemeClr val="bg1"/>
              </a:solidFill>
            </a:endParaRPr>
          </a:p>
          <a:p>
            <a:endParaRPr lang="en-ZA" sz="2000" dirty="0">
              <a:solidFill>
                <a:schemeClr val="bg1"/>
              </a:solidFill>
              <a:latin typeface="+mj-lt"/>
            </a:endParaRPr>
          </a:p>
        </p:txBody>
      </p:sp>
      <p:pic>
        <p:nvPicPr>
          <p:cNvPr id="8" name="Picture 7" descr="southafrica-flag1"/>
          <p:cNvPicPr>
            <a:picLocks noChangeAspect="1" noChangeArrowheads="1" noCrop="1"/>
          </p:cNvPicPr>
          <p:nvPr/>
        </p:nvPicPr>
        <p:blipFill>
          <a:blip r:embed="rId3" cstate="print"/>
          <a:srcRect/>
          <a:stretch>
            <a:fillRect/>
          </a:stretch>
        </p:blipFill>
        <p:spPr bwMode="auto">
          <a:xfrm>
            <a:off x="7668344" y="6263640"/>
            <a:ext cx="415052" cy="274320"/>
          </a:xfrm>
          <a:prstGeom prst="rect">
            <a:avLst/>
          </a:prstGeom>
          <a:noFill/>
          <a:ln w="9525">
            <a:noFill/>
            <a:miter lim="800000"/>
            <a:headEnd/>
            <a:tailEnd/>
          </a:ln>
        </p:spPr>
      </p:pic>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10" name="Table 9"/>
          <p:cNvGraphicFramePr>
            <a:graphicFrameLocks noGrp="1"/>
          </p:cNvGraphicFramePr>
          <p:nvPr>
            <p:extLst>
              <p:ext uri="{D42A27DB-BD31-4B8C-83A1-F6EECF244321}">
                <p14:modId xmlns:p14="http://schemas.microsoft.com/office/powerpoint/2010/main" xmlns="" val="1772212090"/>
              </p:ext>
            </p:extLst>
          </p:nvPr>
        </p:nvGraphicFramePr>
        <p:xfrm>
          <a:off x="98172" y="548680"/>
          <a:ext cx="8938323" cy="5426862"/>
        </p:xfrm>
        <a:graphic>
          <a:graphicData uri="http://schemas.openxmlformats.org/drawingml/2006/table">
            <a:tbl>
              <a:tblPr firstRow="1" bandRow="1">
                <a:tableStyleId>{10A1B5D5-9B99-4C35-A422-299274C87663}</a:tableStyleId>
              </a:tblPr>
              <a:tblGrid>
                <a:gridCol w="2601620"/>
                <a:gridCol w="6336703"/>
              </a:tblGrid>
              <a:tr h="1113942">
                <a:tc>
                  <a:txBody>
                    <a:bodyPr/>
                    <a:lstStyle/>
                    <a:p>
                      <a:r>
                        <a:rPr lang="en-ZA" sz="1800" b="1" i="0" u="none" strike="noStrike" kern="1200" baseline="0" dirty="0" smtClean="0">
                          <a:solidFill>
                            <a:schemeClr val="lt1"/>
                          </a:solidFill>
                          <a:latin typeface="+mn-lt"/>
                          <a:ea typeface="+mn-ea"/>
                          <a:cs typeface="+mn-cs"/>
                        </a:rPr>
                        <a:t>Programme 2: Real Estate Investment Management</a:t>
                      </a:r>
                      <a:endParaRPr lang="en-Z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ZA" dirty="0" smtClean="0"/>
                        <a:t>Programme performance</a:t>
                      </a:r>
                      <a:endParaRPr lang="en-Z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214650">
                <a:tc>
                  <a:txBody>
                    <a:bodyPr/>
                    <a:lstStyle/>
                    <a:p>
                      <a:r>
                        <a:rPr lang="en-ZA" sz="1400" b="1" i="0" u="none" strike="noStrike" kern="1200" baseline="0" dirty="0" smtClean="0">
                          <a:solidFill>
                            <a:schemeClr val="dk1"/>
                          </a:solidFill>
                          <a:latin typeface="+mn-lt"/>
                          <a:ea typeface="+mn-ea"/>
                          <a:cs typeface="+mn-cs"/>
                        </a:rPr>
                        <a:t>Strategic Objective 1</a:t>
                      </a:r>
                    </a:p>
                    <a:p>
                      <a:endParaRPr lang="en-ZA" sz="1400" b="1" i="0" u="none" strike="noStrike" kern="1200" baseline="0" dirty="0" smtClean="0">
                        <a:solidFill>
                          <a:schemeClr val="dk1"/>
                        </a:solidFill>
                        <a:latin typeface="+mn-lt"/>
                        <a:ea typeface="+mn-ea"/>
                        <a:cs typeface="+mn-cs"/>
                      </a:endParaRPr>
                    </a:p>
                    <a:p>
                      <a:r>
                        <a:rPr lang="en-ZA" sz="1400" b="1" i="0" u="none" strike="noStrike" kern="1200" baseline="0" dirty="0" smtClean="0">
                          <a:solidFill>
                            <a:schemeClr val="dk1"/>
                          </a:solidFill>
                          <a:latin typeface="+mn-lt"/>
                          <a:ea typeface="+mn-ea"/>
                          <a:cs typeface="+mn-cs"/>
                        </a:rPr>
                        <a:t>To develop plans and strategies to meet service delivery accommodation requirements (UAMPS) of user departments</a:t>
                      </a:r>
                    </a:p>
                    <a:p>
                      <a:endParaRPr lang="en-ZA" sz="1400" b="1" i="0" u="none" strike="noStrike" kern="1200" baseline="0" dirty="0" smtClean="0">
                        <a:solidFill>
                          <a:schemeClr val="dk1"/>
                        </a:solidFill>
                        <a:latin typeface="+mn-lt"/>
                        <a:ea typeface="+mn-ea"/>
                        <a:cs typeface="+mn-cs"/>
                      </a:endParaRPr>
                    </a:p>
                    <a:p>
                      <a:r>
                        <a:rPr lang="en-ZA" sz="1400" b="1" i="0" u="none" strike="noStrike" kern="1200" baseline="0" dirty="0" smtClean="0">
                          <a:solidFill>
                            <a:schemeClr val="dk1"/>
                          </a:solidFill>
                          <a:latin typeface="+mn-lt"/>
                          <a:ea typeface="+mn-ea"/>
                          <a:cs typeface="+mn-cs"/>
                        </a:rPr>
                        <a:t>Strategic Objective 2</a:t>
                      </a:r>
                    </a:p>
                    <a:p>
                      <a:r>
                        <a:rPr lang="en-ZA" sz="1400" b="1" i="0" u="none" strike="noStrike" kern="1200" baseline="0" dirty="0" smtClean="0">
                          <a:solidFill>
                            <a:schemeClr val="dk1"/>
                          </a:solidFill>
                          <a:latin typeface="+mn-lt"/>
                          <a:ea typeface="+mn-ea"/>
                          <a:cs typeface="+mn-cs"/>
                        </a:rPr>
                        <a:t>To provide built environment planning services for investment decisions on state accommodation</a:t>
                      </a:r>
                    </a:p>
                    <a:p>
                      <a:endParaRPr lang="en-ZA" sz="1400" b="1" i="0" u="none" strike="noStrike" kern="1200" baseline="0" dirty="0" smtClean="0">
                        <a:solidFill>
                          <a:schemeClr val="dk1"/>
                        </a:solidFill>
                        <a:latin typeface="+mn-lt"/>
                        <a:ea typeface="+mn-ea"/>
                        <a:cs typeface="+mn-cs"/>
                      </a:endParaRPr>
                    </a:p>
                    <a:p>
                      <a:r>
                        <a:rPr lang="en-ZA" sz="1400" b="1" i="0" u="none" strike="noStrike" kern="1200" baseline="0" dirty="0" smtClean="0">
                          <a:solidFill>
                            <a:schemeClr val="dk1"/>
                          </a:solidFill>
                          <a:latin typeface="+mn-lt"/>
                          <a:ea typeface="+mn-ea"/>
                          <a:cs typeface="+mn-cs"/>
                        </a:rPr>
                        <a:t>Strategic Objective 3</a:t>
                      </a:r>
                    </a:p>
                    <a:p>
                      <a:endParaRPr lang="en-ZA" sz="1400" b="1" i="0" u="none" strike="noStrike" kern="1200" baseline="0" dirty="0" smtClean="0">
                        <a:solidFill>
                          <a:schemeClr val="dk1"/>
                        </a:solidFill>
                        <a:latin typeface="+mn-lt"/>
                        <a:ea typeface="+mn-ea"/>
                        <a:cs typeface="+mn-cs"/>
                      </a:endParaRPr>
                    </a:p>
                    <a:p>
                      <a:r>
                        <a:rPr lang="en-ZA" sz="1400" b="1" i="0" u="none" strike="noStrike" kern="1200" baseline="0" dirty="0" smtClean="0">
                          <a:solidFill>
                            <a:schemeClr val="dk1"/>
                          </a:solidFill>
                          <a:latin typeface="+mn-lt"/>
                          <a:ea typeface="+mn-ea"/>
                          <a:cs typeface="+mn-cs"/>
                        </a:rPr>
                        <a:t>To ensure optimum utilization and increased value of state assets through sound investment decisions</a:t>
                      </a:r>
                    </a:p>
                    <a:p>
                      <a:endParaRPr lang="en-ZA" sz="1100" b="1" i="0" u="none" strike="noStrike" kern="1200" baseline="0" dirty="0" smtClean="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r>
                        <a:rPr lang="en-ZA" sz="1700" b="0" i="0" u="none" strike="noStrike" kern="1200" baseline="0" dirty="0" smtClean="0">
                          <a:solidFill>
                            <a:schemeClr val="dk1"/>
                          </a:solidFill>
                          <a:latin typeface="+mn-lt"/>
                          <a:ea typeface="+mn-ea"/>
                          <a:cs typeface="+mn-cs"/>
                        </a:rPr>
                        <a:t>42 of 42 user departments UAMP template for 2016/17 could not be completed and submitted as User departments reviewing their strategic infrastructure Requirements</a:t>
                      </a:r>
                    </a:p>
                    <a:p>
                      <a:pPr marL="285750" indent="-285750">
                        <a:buFont typeface="Arial" panose="020B0604020202020204" pitchFamily="34" charset="0"/>
                        <a:buChar char="•"/>
                      </a:pPr>
                      <a:r>
                        <a:rPr lang="en-ZA" sz="1700" b="0" i="0" u="none" strike="noStrike" kern="1200" baseline="0" dirty="0" smtClean="0">
                          <a:solidFill>
                            <a:schemeClr val="dk1"/>
                          </a:solidFill>
                          <a:latin typeface="+mn-lt"/>
                          <a:ea typeface="+mn-ea"/>
                          <a:cs typeface="+mn-cs"/>
                        </a:rPr>
                        <a:t>2 (2 of 2) Precinct Development Proposal reports completed: Northern Gateway and Southern Gateway</a:t>
                      </a:r>
                    </a:p>
                    <a:p>
                      <a:pPr marL="285750" indent="-285750">
                        <a:buFont typeface="Arial" panose="020B0604020202020204" pitchFamily="34" charset="0"/>
                        <a:buChar char="•"/>
                      </a:pPr>
                      <a:r>
                        <a:rPr lang="en-ZA" sz="1700" b="0" i="0" u="none" strike="noStrike" kern="1200" baseline="0" dirty="0" smtClean="0">
                          <a:solidFill>
                            <a:schemeClr val="dk1"/>
                          </a:solidFill>
                          <a:latin typeface="+mn-lt"/>
                          <a:ea typeface="+mn-ea"/>
                          <a:cs typeface="+mn-cs"/>
                        </a:rPr>
                        <a:t>2 (2 of 2) Precinct Development Proposal Reports completed One for Mmabatho &amp; One for </a:t>
                      </a:r>
                      <a:r>
                        <a:rPr lang="en-ZA" sz="1700" b="0" i="0" u="none" strike="noStrike" kern="1200" baseline="0" dirty="0" err="1" smtClean="0">
                          <a:solidFill>
                            <a:schemeClr val="dk1"/>
                          </a:solidFill>
                          <a:latin typeface="+mn-lt"/>
                          <a:ea typeface="+mn-ea"/>
                          <a:cs typeface="+mn-cs"/>
                        </a:rPr>
                        <a:t>Mbombela</a:t>
                      </a:r>
                      <a:endParaRPr lang="en-ZA" sz="1700" b="0" i="0" u="none" strike="noStrike" kern="1200" baseline="0" dirty="0" smtClean="0">
                        <a:solidFill>
                          <a:schemeClr val="dk1"/>
                        </a:solidFill>
                        <a:latin typeface="+mn-lt"/>
                        <a:ea typeface="+mn-ea"/>
                        <a:cs typeface="+mn-cs"/>
                      </a:endParaRPr>
                    </a:p>
                    <a:p>
                      <a:pPr marL="285750" indent="-285750">
                        <a:buFont typeface="Arial" panose="020B0604020202020204" pitchFamily="34" charset="0"/>
                        <a:buChar char="•"/>
                      </a:pPr>
                      <a:r>
                        <a:rPr lang="en-ZA" sz="1700" b="0" i="0" u="none" strike="noStrike" kern="1200" baseline="0" dirty="0" smtClean="0">
                          <a:solidFill>
                            <a:schemeClr val="dk1"/>
                          </a:solidFill>
                          <a:latin typeface="+mn-lt"/>
                          <a:ea typeface="+mn-ea"/>
                          <a:cs typeface="+mn-cs"/>
                        </a:rPr>
                        <a:t>2 (2 of 2) Precinct Development Proposal completed. One for Mandeni and one for Mount Fletcher</a:t>
                      </a:r>
                    </a:p>
                    <a:p>
                      <a:pPr marL="285750" indent="-285750">
                        <a:buFont typeface="Arial" panose="020B0604020202020204" pitchFamily="34" charset="0"/>
                        <a:buChar char="•"/>
                      </a:pPr>
                      <a:r>
                        <a:rPr lang="en-ZA" sz="1700" b="0" i="0" u="none" strike="noStrike" kern="1200" baseline="0" dirty="0" smtClean="0">
                          <a:solidFill>
                            <a:schemeClr val="dk1"/>
                          </a:solidFill>
                          <a:latin typeface="+mn-lt"/>
                          <a:ea typeface="+mn-ea"/>
                          <a:cs typeface="+mn-cs"/>
                        </a:rPr>
                        <a:t>12% increase in the value of the immovable asset portfolio. Target was set at 2%. </a:t>
                      </a:r>
                    </a:p>
                    <a:p>
                      <a:pPr marL="285750" indent="-285750">
                        <a:buFont typeface="Arial" panose="020B0604020202020204" pitchFamily="34" charset="0"/>
                        <a:buChar char="•"/>
                      </a:pPr>
                      <a:r>
                        <a:rPr lang="en-ZA" sz="1700" b="0" i="0" u="none" strike="noStrike" kern="1200" baseline="0" dirty="0" smtClean="0">
                          <a:solidFill>
                            <a:schemeClr val="dk1"/>
                          </a:solidFill>
                          <a:latin typeface="+mn-lt"/>
                          <a:ea typeface="+mn-ea"/>
                          <a:cs typeface="+mn-cs"/>
                        </a:rPr>
                        <a:t>100% preliminary investment decisions approved within prescribed periods (1, 3, 6, 9 and 24 months) for construction, refurbishments, leasehold and surplus freehold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xmlns="" val="2225853510"/>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Slide Number Placeholder 2"/>
          <p:cNvSpPr>
            <a:spLocks noGrp="1"/>
          </p:cNvSpPr>
          <p:nvPr>
            <p:ph type="sldNum" sz="quarter" idx="12"/>
          </p:nvPr>
        </p:nvSpPr>
        <p:spPr>
          <a:noFill/>
        </p:spPr>
        <p:txBody>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fld id="{B56ED39E-909D-498E-8299-064382ADB707}" type="slidenum">
              <a:rPr lang="en-US" altLang="en-US" sz="1400" smtClean="0">
                <a:latin typeface="Times" pitchFamily="18" charset="0"/>
              </a:rPr>
              <a:pPr/>
              <a:t>36</a:t>
            </a:fld>
            <a:endParaRPr lang="en-US" altLang="en-US" sz="1400" smtClean="0">
              <a:latin typeface="Times" pitchFamily="18" charset="0"/>
            </a:endParaRPr>
          </a:p>
        </p:txBody>
      </p:sp>
      <p:sp>
        <p:nvSpPr>
          <p:cNvPr id="5" name="Rectangle 4"/>
          <p:cNvSpPr/>
          <p:nvPr/>
        </p:nvSpPr>
        <p:spPr>
          <a:xfrm>
            <a:off x="0" y="0"/>
            <a:ext cx="9144000" cy="506289"/>
          </a:xfrm>
          <a:prstGeom prst="rect">
            <a:avLst/>
          </a:prstGeom>
          <a:pattFill prst="dkHorz">
            <a:fgClr>
              <a:srgbClr val="FF6600"/>
            </a:fgClr>
            <a:bgClr>
              <a:srgbClr val="FF9933"/>
            </a:bgClr>
          </a:patt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ZA" sz="2400" b="1" dirty="0"/>
          </a:p>
        </p:txBody>
      </p:sp>
      <p:cxnSp>
        <p:nvCxnSpPr>
          <p:cNvPr id="6" name="Straight Connector 5"/>
          <p:cNvCxnSpPr/>
          <p:nvPr/>
        </p:nvCxnSpPr>
        <p:spPr>
          <a:xfrm>
            <a:off x="0" y="6096000"/>
            <a:ext cx="9144000" cy="0"/>
          </a:xfrm>
          <a:prstGeom prst="line">
            <a:avLst/>
          </a:prstGeom>
          <a:ln w="28575">
            <a:solidFill>
              <a:srgbClr val="FF6600"/>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6200" y="6172200"/>
            <a:ext cx="1371600" cy="6576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extBox 1"/>
          <p:cNvSpPr txBox="1"/>
          <p:nvPr/>
        </p:nvSpPr>
        <p:spPr>
          <a:xfrm>
            <a:off x="76200" y="44624"/>
            <a:ext cx="8888288" cy="461665"/>
          </a:xfrm>
          <a:prstGeom prst="rect">
            <a:avLst/>
          </a:prstGeom>
          <a:noFill/>
        </p:spPr>
        <p:txBody>
          <a:bodyPr wrap="square" rtlCol="0">
            <a:spAutoFit/>
          </a:bodyPr>
          <a:lstStyle/>
          <a:p>
            <a:r>
              <a:rPr lang="en-ZA" sz="2400" b="1" dirty="0">
                <a:solidFill>
                  <a:schemeClr val="bg1"/>
                </a:solidFill>
              </a:rPr>
              <a:t>Programme 2: Real Estate Investment Management</a:t>
            </a:r>
            <a:endParaRPr lang="en-ZA" sz="2400" dirty="0">
              <a:solidFill>
                <a:schemeClr val="bg1"/>
              </a:solidFill>
              <a:latin typeface="+mj-lt"/>
            </a:endParaRPr>
          </a:p>
        </p:txBody>
      </p:sp>
      <p:pic>
        <p:nvPicPr>
          <p:cNvPr id="8" name="Picture 7" descr="southafrica-flag1"/>
          <p:cNvPicPr>
            <a:picLocks noChangeAspect="1" noChangeArrowheads="1" noCrop="1"/>
          </p:cNvPicPr>
          <p:nvPr/>
        </p:nvPicPr>
        <p:blipFill>
          <a:blip r:embed="rId3" cstate="print"/>
          <a:srcRect/>
          <a:stretch>
            <a:fillRect/>
          </a:stretch>
        </p:blipFill>
        <p:spPr bwMode="auto">
          <a:xfrm>
            <a:off x="7668344" y="6263640"/>
            <a:ext cx="415052" cy="274320"/>
          </a:xfrm>
          <a:prstGeom prst="rect">
            <a:avLst/>
          </a:prstGeom>
          <a:noFill/>
          <a:ln w="9525">
            <a:noFill/>
            <a:miter lim="800000"/>
            <a:headEnd/>
            <a:tailEnd/>
          </a:ln>
        </p:spPr>
      </p:pic>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10" name="Table 9"/>
          <p:cNvGraphicFramePr>
            <a:graphicFrameLocks noGrp="1"/>
          </p:cNvGraphicFramePr>
          <p:nvPr>
            <p:extLst>
              <p:ext uri="{D42A27DB-BD31-4B8C-83A1-F6EECF244321}">
                <p14:modId xmlns:p14="http://schemas.microsoft.com/office/powerpoint/2010/main" xmlns="" val="588124337"/>
              </p:ext>
            </p:extLst>
          </p:nvPr>
        </p:nvGraphicFramePr>
        <p:xfrm>
          <a:off x="98172" y="548680"/>
          <a:ext cx="8938323" cy="5328592"/>
        </p:xfrm>
        <a:graphic>
          <a:graphicData uri="http://schemas.openxmlformats.org/drawingml/2006/table">
            <a:tbl>
              <a:tblPr firstRow="1" bandRow="1">
                <a:tableStyleId>{10A1B5D5-9B99-4C35-A422-299274C87663}</a:tableStyleId>
              </a:tblPr>
              <a:tblGrid>
                <a:gridCol w="2385596"/>
                <a:gridCol w="6552727"/>
              </a:tblGrid>
              <a:tr h="1113942">
                <a:tc>
                  <a:txBody>
                    <a:bodyPr/>
                    <a:lstStyle/>
                    <a:p>
                      <a:r>
                        <a:rPr lang="en-ZA" sz="1800" b="1" i="0" u="none" strike="noStrike" kern="1200" baseline="0" dirty="0" smtClean="0">
                          <a:solidFill>
                            <a:schemeClr val="lt1"/>
                          </a:solidFill>
                          <a:latin typeface="+mn-lt"/>
                          <a:ea typeface="+mn-ea"/>
                          <a:cs typeface="+mn-cs"/>
                        </a:rPr>
                        <a:t>Programme 2: Real Estate Investment Management</a:t>
                      </a:r>
                      <a:endParaRPr lang="en-Z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ZA" dirty="0" smtClean="0"/>
                        <a:t>Programme performance</a:t>
                      </a:r>
                      <a:endParaRPr lang="en-Z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214650">
                <a:tc>
                  <a:txBody>
                    <a:bodyPr/>
                    <a:lstStyle/>
                    <a:p>
                      <a:r>
                        <a:rPr lang="en-ZA" sz="1400" b="1" i="0" u="none" strike="noStrike" kern="1200" baseline="0" dirty="0" smtClean="0">
                          <a:solidFill>
                            <a:schemeClr val="dk1"/>
                          </a:solidFill>
                          <a:latin typeface="+mn-lt"/>
                          <a:ea typeface="+mn-ea"/>
                          <a:cs typeface="+mn-cs"/>
                        </a:rPr>
                        <a:t>Strategic Objective 4</a:t>
                      </a:r>
                    </a:p>
                    <a:p>
                      <a:endParaRPr lang="en-ZA" sz="1400" b="1" i="0" u="none" strike="noStrike" kern="1200" baseline="0" dirty="0" smtClean="0">
                        <a:solidFill>
                          <a:schemeClr val="dk1"/>
                        </a:solidFill>
                        <a:latin typeface="+mn-lt"/>
                        <a:ea typeface="+mn-ea"/>
                        <a:cs typeface="+mn-cs"/>
                      </a:endParaRPr>
                    </a:p>
                    <a:p>
                      <a:r>
                        <a:rPr lang="en-ZA" sz="1400" b="1" i="0" u="none" strike="noStrike" kern="1200" baseline="0" dirty="0" smtClean="0">
                          <a:solidFill>
                            <a:schemeClr val="dk1"/>
                          </a:solidFill>
                          <a:latin typeface="+mn-lt"/>
                          <a:ea typeface="+mn-ea"/>
                          <a:cs typeface="+mn-cs"/>
                        </a:rPr>
                        <a:t>To deploy land to meet National Strategic Priorities</a:t>
                      </a:r>
                    </a:p>
                    <a:p>
                      <a:endParaRPr lang="en-ZA" sz="1400" b="1" i="0" u="none" strike="noStrike" kern="1200" baseline="0" dirty="0" smtClean="0">
                        <a:solidFill>
                          <a:schemeClr val="dk1"/>
                        </a:solidFill>
                        <a:latin typeface="+mn-lt"/>
                        <a:ea typeface="+mn-ea"/>
                        <a:cs typeface="+mn-cs"/>
                      </a:endParaRPr>
                    </a:p>
                    <a:p>
                      <a:r>
                        <a:rPr lang="en-ZA" sz="1400" b="1" i="0" u="none" strike="noStrike" kern="1200" baseline="0" dirty="0" smtClean="0">
                          <a:solidFill>
                            <a:schemeClr val="dk1"/>
                          </a:solidFill>
                          <a:latin typeface="+mn-lt"/>
                          <a:ea typeface="+mn-ea"/>
                          <a:cs typeface="+mn-cs"/>
                        </a:rPr>
                        <a:t>Strategic Objective 5</a:t>
                      </a:r>
                    </a:p>
                    <a:p>
                      <a:endParaRPr lang="en-ZA" sz="1400" b="1" i="0" u="none" strike="noStrike" kern="1200" baseline="0" dirty="0" smtClean="0">
                        <a:solidFill>
                          <a:schemeClr val="dk1"/>
                        </a:solidFill>
                        <a:latin typeface="+mn-lt"/>
                        <a:ea typeface="+mn-ea"/>
                        <a:cs typeface="+mn-cs"/>
                      </a:endParaRPr>
                    </a:p>
                    <a:p>
                      <a:r>
                        <a:rPr lang="en-ZA" sz="1400" b="1" i="0" u="none" strike="noStrike" kern="1200" baseline="0" dirty="0" smtClean="0">
                          <a:solidFill>
                            <a:schemeClr val="dk1"/>
                          </a:solidFill>
                          <a:latin typeface="+mn-lt"/>
                          <a:ea typeface="+mn-ea"/>
                          <a:cs typeface="+mn-cs"/>
                        </a:rPr>
                        <a:t>To contribute to advancement of social economic development and BBBEE</a:t>
                      </a:r>
                    </a:p>
                    <a:p>
                      <a:endParaRPr lang="en-ZA" sz="1400" b="1" i="0" u="none" strike="noStrike" kern="1200" baseline="0" dirty="0" smtClean="0">
                        <a:solidFill>
                          <a:schemeClr val="dk1"/>
                        </a:solidFill>
                        <a:latin typeface="+mn-lt"/>
                        <a:ea typeface="+mn-ea"/>
                        <a:cs typeface="+mn-cs"/>
                      </a:endParaRPr>
                    </a:p>
                    <a:p>
                      <a:r>
                        <a:rPr lang="en-ZA" sz="1400" b="1" i="0" u="none" strike="noStrike" kern="1200" baseline="0" dirty="0" smtClean="0">
                          <a:solidFill>
                            <a:schemeClr val="dk1"/>
                          </a:solidFill>
                          <a:latin typeface="+mn-lt"/>
                          <a:ea typeface="+mn-ea"/>
                          <a:cs typeface="+mn-cs"/>
                        </a:rPr>
                        <a:t>Strategic Objective 6</a:t>
                      </a:r>
                    </a:p>
                    <a:p>
                      <a:endParaRPr lang="en-ZA" sz="1400" b="1" i="0" u="none" strike="noStrike" kern="1200" baseline="0" dirty="0" smtClean="0">
                        <a:solidFill>
                          <a:schemeClr val="dk1"/>
                        </a:solidFill>
                        <a:latin typeface="+mn-lt"/>
                        <a:ea typeface="+mn-ea"/>
                        <a:cs typeface="+mn-cs"/>
                      </a:endParaRPr>
                    </a:p>
                    <a:p>
                      <a:r>
                        <a:rPr lang="en-ZA" sz="1400" b="1" i="0" u="none" strike="noStrike" kern="1200" baseline="0" dirty="0" smtClean="0">
                          <a:solidFill>
                            <a:schemeClr val="dk1"/>
                          </a:solidFill>
                          <a:latin typeface="+mn-lt"/>
                          <a:ea typeface="+mn-ea"/>
                          <a:cs typeface="+mn-cs"/>
                        </a:rPr>
                        <a:t>To manage the performance of property for investment decisions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r>
                        <a:rPr lang="en-ZA" sz="1700" b="0" i="0" u="none" strike="noStrike" kern="1200" baseline="0" dirty="0" smtClean="0">
                          <a:solidFill>
                            <a:schemeClr val="dk1"/>
                          </a:solidFill>
                          <a:latin typeface="+mn-lt"/>
                          <a:ea typeface="+mn-ea"/>
                          <a:cs typeface="+mn-cs"/>
                        </a:rPr>
                        <a:t>100 vacant freehold  properties identified for redevelopment by BBBEE Developers (target 80-100) </a:t>
                      </a:r>
                    </a:p>
                    <a:p>
                      <a:pPr marL="285750" indent="-285750">
                        <a:buFont typeface="Arial" panose="020B0604020202020204" pitchFamily="34" charset="0"/>
                        <a:buChar char="•"/>
                      </a:pPr>
                      <a:r>
                        <a:rPr lang="en-ZA" sz="1700" b="0" i="0" u="none" strike="noStrike" kern="1200" baseline="0" dirty="0" smtClean="0">
                          <a:solidFill>
                            <a:schemeClr val="dk1"/>
                          </a:solidFill>
                          <a:latin typeface="+mn-lt"/>
                          <a:ea typeface="+mn-ea"/>
                          <a:cs typeface="+mn-cs"/>
                        </a:rPr>
                        <a:t>82% investment decisions approved to support Operation Phakisa projects (9 of 11 operation Phakisa aquaculture related leases) - (target 60-80%) </a:t>
                      </a:r>
                    </a:p>
                    <a:p>
                      <a:pPr marL="285750" indent="-285750">
                        <a:buFont typeface="Arial" panose="020B0604020202020204" pitchFamily="34" charset="0"/>
                        <a:buChar char="•"/>
                      </a:pPr>
                      <a:r>
                        <a:rPr lang="en-ZA" sz="1700" b="0" i="0" u="none" strike="noStrike" kern="1200" baseline="0" dirty="0" smtClean="0">
                          <a:solidFill>
                            <a:schemeClr val="dk1"/>
                          </a:solidFill>
                          <a:latin typeface="+mn-lt"/>
                          <a:ea typeface="+mn-ea"/>
                          <a:cs typeface="+mn-cs"/>
                        </a:rPr>
                        <a:t>100% of investment decisions (73 of 73) approved on proclaimed fishing harbours Infrastructure(target 60-80%) </a:t>
                      </a:r>
                    </a:p>
                    <a:p>
                      <a:pPr marL="285750" indent="-285750">
                        <a:buFont typeface="Arial" panose="020B0604020202020204" pitchFamily="34" charset="0"/>
                        <a:buChar char="•"/>
                      </a:pPr>
                      <a:r>
                        <a:rPr lang="en-ZA" sz="1700" b="0" i="0" u="none" strike="noStrike" kern="1200" baseline="0" dirty="0" smtClean="0">
                          <a:solidFill>
                            <a:schemeClr val="dk1"/>
                          </a:solidFill>
                          <a:latin typeface="+mn-lt"/>
                          <a:ea typeface="+mn-ea"/>
                          <a:cs typeface="+mn-cs"/>
                        </a:rPr>
                        <a:t>3 Performance report on the performance of identified Buildings</a:t>
                      </a:r>
                    </a:p>
                    <a:p>
                      <a:pPr marL="285750" indent="-285750">
                        <a:buFont typeface="Arial" panose="020B0604020202020204" pitchFamily="34" charset="0"/>
                        <a:buChar char="•"/>
                      </a:pPr>
                      <a:r>
                        <a:rPr lang="en-ZA" sz="1700" b="0" i="0" u="none" strike="noStrike" kern="1200" baseline="0" dirty="0" smtClean="0">
                          <a:solidFill>
                            <a:schemeClr val="dk1"/>
                          </a:solidFill>
                          <a:latin typeface="+mn-lt"/>
                          <a:ea typeface="+mn-ea"/>
                          <a:cs typeface="+mn-cs"/>
                        </a:rPr>
                        <a:t>2 reports on the performance of 10 freehold and leasehold buildings measured against industry standards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xmlns="" val="60013367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Slide Number Placeholder 2"/>
          <p:cNvSpPr>
            <a:spLocks noGrp="1"/>
          </p:cNvSpPr>
          <p:nvPr>
            <p:ph type="sldNum" sz="quarter" idx="12"/>
          </p:nvPr>
        </p:nvSpPr>
        <p:spPr>
          <a:noFill/>
        </p:spPr>
        <p:txBody>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fld id="{B56ED39E-909D-498E-8299-064382ADB707}" type="slidenum">
              <a:rPr lang="en-US" altLang="en-US" sz="1400" smtClean="0">
                <a:latin typeface="Times" pitchFamily="18" charset="0"/>
              </a:rPr>
              <a:pPr/>
              <a:t>37</a:t>
            </a:fld>
            <a:endParaRPr lang="en-US" altLang="en-US" sz="1400" smtClean="0">
              <a:latin typeface="Times" pitchFamily="18" charset="0"/>
            </a:endParaRPr>
          </a:p>
        </p:txBody>
      </p:sp>
      <p:sp>
        <p:nvSpPr>
          <p:cNvPr id="5" name="Rectangle 4"/>
          <p:cNvSpPr/>
          <p:nvPr/>
        </p:nvSpPr>
        <p:spPr>
          <a:xfrm>
            <a:off x="0" y="0"/>
            <a:ext cx="9144000" cy="506289"/>
          </a:xfrm>
          <a:prstGeom prst="rect">
            <a:avLst/>
          </a:prstGeom>
          <a:pattFill prst="dkHorz">
            <a:fgClr>
              <a:srgbClr val="FF6600"/>
            </a:fgClr>
            <a:bgClr>
              <a:srgbClr val="FF9933"/>
            </a:bgClr>
          </a:patt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ZA" sz="2400" b="1" dirty="0"/>
          </a:p>
        </p:txBody>
      </p:sp>
      <p:cxnSp>
        <p:nvCxnSpPr>
          <p:cNvPr id="6" name="Straight Connector 5"/>
          <p:cNvCxnSpPr/>
          <p:nvPr/>
        </p:nvCxnSpPr>
        <p:spPr>
          <a:xfrm>
            <a:off x="0" y="6096000"/>
            <a:ext cx="9144000" cy="0"/>
          </a:xfrm>
          <a:prstGeom prst="line">
            <a:avLst/>
          </a:prstGeom>
          <a:ln w="28575">
            <a:solidFill>
              <a:srgbClr val="FF6600"/>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6200" y="6172200"/>
            <a:ext cx="1371600" cy="6576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extBox 1"/>
          <p:cNvSpPr txBox="1"/>
          <p:nvPr/>
        </p:nvSpPr>
        <p:spPr>
          <a:xfrm>
            <a:off x="76200" y="44624"/>
            <a:ext cx="8888288" cy="677108"/>
          </a:xfrm>
          <a:prstGeom prst="rect">
            <a:avLst/>
          </a:prstGeom>
          <a:noFill/>
        </p:spPr>
        <p:txBody>
          <a:bodyPr wrap="square" rtlCol="0">
            <a:spAutoFit/>
          </a:bodyPr>
          <a:lstStyle/>
          <a:p>
            <a:r>
              <a:rPr lang="fr-FR" sz="2400" b="1" dirty="0">
                <a:solidFill>
                  <a:schemeClr val="bg1"/>
                </a:solidFill>
              </a:rPr>
              <a:t>Programme 3: Construction Project </a:t>
            </a:r>
            <a:r>
              <a:rPr lang="fr-FR" sz="2400" b="1" dirty="0" smtClean="0">
                <a:solidFill>
                  <a:schemeClr val="bg1"/>
                </a:solidFill>
              </a:rPr>
              <a:t>Management </a:t>
            </a:r>
            <a:r>
              <a:rPr lang="en-ZA" sz="1400" b="1" dirty="0">
                <a:solidFill>
                  <a:schemeClr val="bg1"/>
                </a:solidFill>
              </a:rPr>
              <a:t>(</a:t>
            </a:r>
            <a:r>
              <a:rPr lang="en-ZA" sz="1400" dirty="0"/>
              <a:t>Annual Report pages </a:t>
            </a:r>
            <a:r>
              <a:rPr lang="en-ZA" sz="1400" dirty="0" smtClean="0"/>
              <a:t>82  </a:t>
            </a:r>
            <a:r>
              <a:rPr lang="en-ZA" sz="1400" dirty="0"/>
              <a:t>– </a:t>
            </a:r>
            <a:r>
              <a:rPr lang="en-ZA" sz="1400" dirty="0" smtClean="0"/>
              <a:t>83</a:t>
            </a:r>
            <a:r>
              <a:rPr lang="en-ZA" sz="1400" b="1" dirty="0" smtClean="0">
                <a:solidFill>
                  <a:schemeClr val="bg1"/>
                </a:solidFill>
              </a:rPr>
              <a:t>) </a:t>
            </a:r>
            <a:endParaRPr lang="en-ZA" sz="1400" b="1" dirty="0">
              <a:solidFill>
                <a:schemeClr val="bg1"/>
              </a:solidFill>
            </a:endParaRPr>
          </a:p>
          <a:p>
            <a:endParaRPr lang="en-ZA" sz="1400" dirty="0">
              <a:solidFill>
                <a:schemeClr val="bg1"/>
              </a:solidFill>
              <a:latin typeface="+mj-lt"/>
            </a:endParaRPr>
          </a:p>
        </p:txBody>
      </p:sp>
      <p:pic>
        <p:nvPicPr>
          <p:cNvPr id="8" name="Picture 7" descr="southafrica-flag1"/>
          <p:cNvPicPr>
            <a:picLocks noChangeAspect="1" noChangeArrowheads="1" noCrop="1"/>
          </p:cNvPicPr>
          <p:nvPr/>
        </p:nvPicPr>
        <p:blipFill>
          <a:blip r:embed="rId3" cstate="print"/>
          <a:srcRect/>
          <a:stretch>
            <a:fillRect/>
          </a:stretch>
        </p:blipFill>
        <p:spPr bwMode="auto">
          <a:xfrm>
            <a:off x="7668344" y="6263640"/>
            <a:ext cx="415052" cy="274320"/>
          </a:xfrm>
          <a:prstGeom prst="rect">
            <a:avLst/>
          </a:prstGeom>
          <a:noFill/>
          <a:ln w="9525">
            <a:noFill/>
            <a:miter lim="800000"/>
            <a:headEnd/>
            <a:tailEnd/>
          </a:ln>
        </p:spPr>
      </p:pic>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10" name="Table 9"/>
          <p:cNvGraphicFramePr>
            <a:graphicFrameLocks noGrp="1"/>
          </p:cNvGraphicFramePr>
          <p:nvPr>
            <p:extLst>
              <p:ext uri="{D42A27DB-BD31-4B8C-83A1-F6EECF244321}">
                <p14:modId xmlns:p14="http://schemas.microsoft.com/office/powerpoint/2010/main" xmlns="" val="3771765656"/>
              </p:ext>
            </p:extLst>
          </p:nvPr>
        </p:nvGraphicFramePr>
        <p:xfrm>
          <a:off x="98172" y="548680"/>
          <a:ext cx="8938323" cy="5328592"/>
        </p:xfrm>
        <a:graphic>
          <a:graphicData uri="http://schemas.openxmlformats.org/drawingml/2006/table">
            <a:tbl>
              <a:tblPr firstRow="1" bandRow="1">
                <a:tableStyleId>{10A1B5D5-9B99-4C35-A422-299274C87663}</a:tableStyleId>
              </a:tblPr>
              <a:tblGrid>
                <a:gridCol w="2385596"/>
                <a:gridCol w="6552727"/>
              </a:tblGrid>
              <a:tr h="1113942">
                <a:tc>
                  <a:txBody>
                    <a:bodyPr/>
                    <a:lstStyle/>
                    <a:p>
                      <a:r>
                        <a:rPr lang="fr-FR" sz="1800" b="1" i="0" u="none" strike="noStrike" kern="1200" baseline="0" dirty="0" smtClean="0">
                          <a:solidFill>
                            <a:schemeClr val="lt1"/>
                          </a:solidFill>
                          <a:latin typeface="+mn-lt"/>
                          <a:ea typeface="+mn-ea"/>
                          <a:cs typeface="+mn-cs"/>
                        </a:rPr>
                        <a:t>Programme 3: Construction Project Management</a:t>
                      </a:r>
                      <a:endParaRPr lang="en-Z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ZA" dirty="0" smtClean="0"/>
                        <a:t>Programme performance</a:t>
                      </a:r>
                      <a:endParaRPr lang="en-Z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214650">
                <a:tc>
                  <a:txBody>
                    <a:bodyPr/>
                    <a:lstStyle/>
                    <a:p>
                      <a:r>
                        <a:rPr lang="en-ZA" sz="1600" b="1" i="0" u="none" strike="noStrike" kern="1200" baseline="0" dirty="0" smtClean="0">
                          <a:solidFill>
                            <a:schemeClr val="dk1"/>
                          </a:solidFill>
                          <a:latin typeface="+mn-lt"/>
                          <a:ea typeface="+mn-ea"/>
                          <a:cs typeface="+mn-cs"/>
                        </a:rPr>
                        <a:t>Strategic Objective </a:t>
                      </a:r>
                    </a:p>
                    <a:p>
                      <a:endParaRPr lang="en-ZA" sz="1600" b="1" i="0" u="none" strike="noStrike" kern="1200" baseline="0" dirty="0" smtClean="0">
                        <a:solidFill>
                          <a:schemeClr val="dk1"/>
                        </a:solidFill>
                        <a:latin typeface="+mn-lt"/>
                        <a:ea typeface="+mn-ea"/>
                        <a:cs typeface="+mn-cs"/>
                      </a:endParaRPr>
                    </a:p>
                    <a:p>
                      <a:r>
                        <a:rPr lang="en-ZA" sz="1600" b="0" i="0" u="none" strike="noStrike" kern="1200" baseline="0" dirty="0" smtClean="0">
                          <a:solidFill>
                            <a:schemeClr val="dk1"/>
                          </a:solidFill>
                          <a:latin typeface="+mn-lt"/>
                          <a:ea typeface="+mn-ea"/>
                          <a:cs typeface="+mn-cs"/>
                        </a:rPr>
                        <a:t>To ensure delivery of new and refurbished buildings through construction project management</a:t>
                      </a:r>
                    </a:p>
                    <a:p>
                      <a:endParaRPr lang="en-ZA" sz="1400" b="1" i="0" u="none" strike="noStrike" kern="1200" baseline="0" dirty="0" smtClean="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r>
                        <a:rPr lang="en-ZA" sz="1800" b="0" i="0" u="none" strike="noStrike" kern="1200" baseline="0" dirty="0" smtClean="0">
                          <a:solidFill>
                            <a:schemeClr val="dk1"/>
                          </a:solidFill>
                          <a:latin typeface="+mn-lt"/>
                          <a:ea typeface="+mn-ea"/>
                          <a:cs typeface="+mn-cs"/>
                        </a:rPr>
                        <a:t>11 126 work opportunities created through construction projects (EPWP and other) – the target set was 15 000</a:t>
                      </a:r>
                    </a:p>
                    <a:p>
                      <a:pPr marL="285750" indent="-285750">
                        <a:buFont typeface="Arial" panose="020B0604020202020204" pitchFamily="34" charset="0"/>
                        <a:buChar char="•"/>
                      </a:pPr>
                      <a:r>
                        <a:rPr lang="en-ZA" sz="1800" b="0" i="0" u="none" strike="noStrike" kern="1200" baseline="0" dirty="0" smtClean="0">
                          <a:solidFill>
                            <a:schemeClr val="dk1"/>
                          </a:solidFill>
                          <a:latin typeface="+mn-lt"/>
                          <a:ea typeface="+mn-ea"/>
                          <a:cs typeface="+mn-cs"/>
                        </a:rPr>
                        <a:t>125 projects completed within agreed construction period (Target was 62)</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800" b="0" i="0" u="none" strike="noStrike" kern="1200" baseline="0" dirty="0" smtClean="0">
                          <a:solidFill>
                            <a:schemeClr val="dk1"/>
                          </a:solidFill>
                          <a:latin typeface="+mn-lt"/>
                          <a:ea typeface="+mn-ea"/>
                          <a:cs typeface="+mn-cs"/>
                        </a:rPr>
                        <a:t>109 projects completed within approved budget(Target was 77)</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800" b="0" i="0" u="none" strike="noStrike" kern="1200" baseline="0" dirty="0" smtClean="0">
                          <a:solidFill>
                            <a:schemeClr val="dk1"/>
                          </a:solidFill>
                          <a:latin typeface="+mn-lt"/>
                          <a:ea typeface="+mn-ea"/>
                          <a:cs typeface="+mn-cs"/>
                        </a:rPr>
                        <a:t>118% (77 of 65) construction contracts allocated towards BBBEE (Target was 35% (23 of 65)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xmlns="" val="323759473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Slide Number Placeholder 2"/>
          <p:cNvSpPr>
            <a:spLocks noGrp="1"/>
          </p:cNvSpPr>
          <p:nvPr>
            <p:ph type="sldNum" sz="quarter" idx="12"/>
          </p:nvPr>
        </p:nvSpPr>
        <p:spPr>
          <a:noFill/>
        </p:spPr>
        <p:txBody>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fld id="{B56ED39E-909D-498E-8299-064382ADB707}" type="slidenum">
              <a:rPr lang="en-US" altLang="en-US" sz="1400" smtClean="0">
                <a:latin typeface="Times" pitchFamily="18" charset="0"/>
              </a:rPr>
              <a:pPr/>
              <a:t>38</a:t>
            </a:fld>
            <a:endParaRPr lang="en-US" altLang="en-US" sz="1400" smtClean="0">
              <a:latin typeface="Times" pitchFamily="18" charset="0"/>
            </a:endParaRPr>
          </a:p>
        </p:txBody>
      </p:sp>
      <p:sp>
        <p:nvSpPr>
          <p:cNvPr id="5" name="Rectangle 4"/>
          <p:cNvSpPr/>
          <p:nvPr/>
        </p:nvSpPr>
        <p:spPr>
          <a:xfrm>
            <a:off x="0" y="0"/>
            <a:ext cx="9144000" cy="506289"/>
          </a:xfrm>
          <a:prstGeom prst="rect">
            <a:avLst/>
          </a:prstGeom>
          <a:pattFill prst="dkHorz">
            <a:fgClr>
              <a:srgbClr val="FF6600"/>
            </a:fgClr>
            <a:bgClr>
              <a:srgbClr val="FF9933"/>
            </a:bgClr>
          </a:patt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ZA" sz="2400" b="1" dirty="0"/>
          </a:p>
        </p:txBody>
      </p:sp>
      <p:cxnSp>
        <p:nvCxnSpPr>
          <p:cNvPr id="6" name="Straight Connector 5"/>
          <p:cNvCxnSpPr/>
          <p:nvPr/>
        </p:nvCxnSpPr>
        <p:spPr>
          <a:xfrm>
            <a:off x="0" y="6096000"/>
            <a:ext cx="9144000" cy="0"/>
          </a:xfrm>
          <a:prstGeom prst="line">
            <a:avLst/>
          </a:prstGeom>
          <a:ln w="28575">
            <a:solidFill>
              <a:srgbClr val="FF6600"/>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6200" y="6172200"/>
            <a:ext cx="1371600" cy="6576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extBox 1"/>
          <p:cNvSpPr txBox="1"/>
          <p:nvPr/>
        </p:nvSpPr>
        <p:spPr>
          <a:xfrm>
            <a:off x="76200" y="44624"/>
            <a:ext cx="8888288" cy="677108"/>
          </a:xfrm>
          <a:prstGeom prst="rect">
            <a:avLst/>
          </a:prstGeom>
          <a:noFill/>
        </p:spPr>
        <p:txBody>
          <a:bodyPr wrap="square" rtlCol="0">
            <a:spAutoFit/>
          </a:bodyPr>
          <a:lstStyle/>
          <a:p>
            <a:r>
              <a:rPr lang="en-ZA" sz="2400" b="1" dirty="0">
                <a:solidFill>
                  <a:schemeClr val="bg1"/>
                </a:solidFill>
              </a:rPr>
              <a:t>Programme 4: Real Estate Management (</a:t>
            </a:r>
            <a:r>
              <a:rPr lang="en-ZA" sz="1400" dirty="0"/>
              <a:t>Annual Report pages </a:t>
            </a:r>
            <a:r>
              <a:rPr lang="en-ZA" sz="1400" dirty="0" smtClean="0"/>
              <a:t>83  </a:t>
            </a:r>
            <a:r>
              <a:rPr lang="en-ZA" sz="1400" dirty="0"/>
              <a:t>– </a:t>
            </a:r>
            <a:r>
              <a:rPr lang="en-ZA" sz="1400" dirty="0" smtClean="0"/>
              <a:t>85</a:t>
            </a:r>
            <a:r>
              <a:rPr lang="en-ZA" sz="1400" b="1" dirty="0" smtClean="0">
                <a:solidFill>
                  <a:schemeClr val="bg1"/>
                </a:solidFill>
              </a:rPr>
              <a:t>) </a:t>
            </a:r>
            <a:endParaRPr lang="en-ZA" sz="1400" b="1" dirty="0">
              <a:solidFill>
                <a:schemeClr val="bg1"/>
              </a:solidFill>
            </a:endParaRPr>
          </a:p>
          <a:p>
            <a:endParaRPr lang="en-ZA" sz="1400" dirty="0">
              <a:solidFill>
                <a:schemeClr val="bg1"/>
              </a:solidFill>
              <a:latin typeface="+mj-lt"/>
            </a:endParaRPr>
          </a:p>
        </p:txBody>
      </p:sp>
      <p:pic>
        <p:nvPicPr>
          <p:cNvPr id="8" name="Picture 7" descr="southafrica-flag1"/>
          <p:cNvPicPr>
            <a:picLocks noChangeAspect="1" noChangeArrowheads="1" noCrop="1"/>
          </p:cNvPicPr>
          <p:nvPr/>
        </p:nvPicPr>
        <p:blipFill>
          <a:blip r:embed="rId3" cstate="print"/>
          <a:srcRect/>
          <a:stretch>
            <a:fillRect/>
          </a:stretch>
        </p:blipFill>
        <p:spPr bwMode="auto">
          <a:xfrm>
            <a:off x="7668344" y="6263640"/>
            <a:ext cx="415052" cy="274320"/>
          </a:xfrm>
          <a:prstGeom prst="rect">
            <a:avLst/>
          </a:prstGeom>
          <a:noFill/>
          <a:ln w="9525">
            <a:noFill/>
            <a:miter lim="800000"/>
            <a:headEnd/>
            <a:tailEnd/>
          </a:ln>
        </p:spPr>
      </p:pic>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10" name="Table 9"/>
          <p:cNvGraphicFramePr>
            <a:graphicFrameLocks noGrp="1"/>
          </p:cNvGraphicFramePr>
          <p:nvPr>
            <p:extLst>
              <p:ext uri="{D42A27DB-BD31-4B8C-83A1-F6EECF244321}">
                <p14:modId xmlns:p14="http://schemas.microsoft.com/office/powerpoint/2010/main" xmlns="" val="915678295"/>
              </p:ext>
            </p:extLst>
          </p:nvPr>
        </p:nvGraphicFramePr>
        <p:xfrm>
          <a:off x="35496" y="548680"/>
          <a:ext cx="9045828" cy="5328592"/>
        </p:xfrm>
        <a:graphic>
          <a:graphicData uri="http://schemas.openxmlformats.org/drawingml/2006/table">
            <a:tbl>
              <a:tblPr firstRow="1" bandRow="1">
                <a:tableStyleId>{10A1B5D5-9B99-4C35-A422-299274C87663}</a:tableStyleId>
              </a:tblPr>
              <a:tblGrid>
                <a:gridCol w="2414289"/>
                <a:gridCol w="6631539"/>
              </a:tblGrid>
              <a:tr h="1113942">
                <a:tc>
                  <a:txBody>
                    <a:bodyPr/>
                    <a:lstStyle/>
                    <a:p>
                      <a:r>
                        <a:rPr lang="en-ZA" sz="1800" b="1" i="0" u="none" strike="noStrike" kern="1200" baseline="0" dirty="0" smtClean="0">
                          <a:solidFill>
                            <a:schemeClr val="lt1"/>
                          </a:solidFill>
                          <a:latin typeface="+mn-lt"/>
                          <a:ea typeface="+mn-ea"/>
                          <a:cs typeface="+mn-cs"/>
                        </a:rPr>
                        <a:t>Programme 4: Real Estate Management</a:t>
                      </a:r>
                      <a:endParaRPr lang="en-Z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ZA" dirty="0" smtClean="0"/>
                        <a:t>Programme performance</a:t>
                      </a:r>
                      <a:endParaRPr lang="en-Z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214650">
                <a:tc>
                  <a:txBody>
                    <a:bodyPr/>
                    <a:lstStyle/>
                    <a:p>
                      <a:r>
                        <a:rPr lang="en-ZA" sz="1600" b="1" i="0" u="none" strike="noStrike" kern="1200" baseline="0" dirty="0" smtClean="0">
                          <a:solidFill>
                            <a:schemeClr val="dk1"/>
                          </a:solidFill>
                          <a:latin typeface="+mn-lt"/>
                          <a:ea typeface="+mn-ea"/>
                          <a:cs typeface="+mn-cs"/>
                        </a:rPr>
                        <a:t>Strategic Objectives </a:t>
                      </a:r>
                    </a:p>
                    <a:p>
                      <a:endParaRPr lang="en-ZA" sz="1600" b="1" i="0" u="none" strike="noStrike" kern="1200" baseline="0" dirty="0" smtClean="0">
                        <a:solidFill>
                          <a:schemeClr val="dk1"/>
                        </a:solidFill>
                        <a:latin typeface="+mn-lt"/>
                        <a:ea typeface="+mn-ea"/>
                        <a:cs typeface="+mn-cs"/>
                      </a:endParaRPr>
                    </a:p>
                    <a:p>
                      <a:r>
                        <a:rPr lang="en-ZA" sz="1400" b="0" i="0" u="none" strike="noStrike" kern="1200" baseline="0" dirty="0" smtClean="0">
                          <a:solidFill>
                            <a:schemeClr val="dk1"/>
                          </a:solidFill>
                          <a:latin typeface="+mn-lt"/>
                          <a:ea typeface="+mn-ea"/>
                          <a:cs typeface="+mn-cs"/>
                        </a:rPr>
                        <a:t>Strategic Objective 1</a:t>
                      </a:r>
                    </a:p>
                    <a:p>
                      <a:endParaRPr lang="en-ZA" sz="1400" b="0" i="0" u="none" strike="noStrike" kern="1200" baseline="0" dirty="0" smtClean="0">
                        <a:solidFill>
                          <a:schemeClr val="dk1"/>
                        </a:solidFill>
                        <a:latin typeface="+mn-lt"/>
                        <a:ea typeface="+mn-ea"/>
                        <a:cs typeface="+mn-cs"/>
                      </a:endParaRPr>
                    </a:p>
                    <a:p>
                      <a:r>
                        <a:rPr lang="en-ZA" sz="1400" b="0" i="0" u="none" strike="noStrike" kern="1200" baseline="0" dirty="0" smtClean="0">
                          <a:solidFill>
                            <a:schemeClr val="dk1"/>
                          </a:solidFill>
                          <a:latin typeface="+mn-lt"/>
                          <a:ea typeface="+mn-ea"/>
                          <a:cs typeface="+mn-cs"/>
                        </a:rPr>
                        <a:t>To optimally utilize freehold property for User Departments and Government Strategic priorities</a:t>
                      </a:r>
                    </a:p>
                    <a:p>
                      <a:endParaRPr lang="en-ZA" sz="1400" b="0" i="0" u="none" strike="noStrike" kern="1200" baseline="0" dirty="0" smtClean="0">
                        <a:solidFill>
                          <a:schemeClr val="dk1"/>
                        </a:solidFill>
                        <a:latin typeface="+mn-lt"/>
                        <a:ea typeface="+mn-ea"/>
                        <a:cs typeface="+mn-cs"/>
                      </a:endParaRPr>
                    </a:p>
                    <a:p>
                      <a:r>
                        <a:rPr lang="en-ZA" sz="1400" b="0" i="0" u="none" strike="noStrike" kern="1200" baseline="0" dirty="0" smtClean="0">
                          <a:solidFill>
                            <a:schemeClr val="dk1"/>
                          </a:solidFill>
                          <a:latin typeface="+mn-lt"/>
                          <a:ea typeface="+mn-ea"/>
                          <a:cs typeface="+mn-cs"/>
                        </a:rPr>
                        <a:t>Strategic Objective 2</a:t>
                      </a:r>
                    </a:p>
                    <a:p>
                      <a:endParaRPr lang="en-ZA" sz="1400" b="0" i="0" u="none" strike="noStrike" kern="1200" baseline="0" dirty="0" smtClean="0">
                        <a:solidFill>
                          <a:schemeClr val="dk1"/>
                        </a:solidFill>
                        <a:latin typeface="+mn-lt"/>
                        <a:ea typeface="+mn-ea"/>
                        <a:cs typeface="+mn-cs"/>
                      </a:endParaRPr>
                    </a:p>
                    <a:p>
                      <a:r>
                        <a:rPr lang="en-ZA" sz="1400" b="0" i="0" u="none" strike="noStrike" kern="1200" baseline="0" dirty="0" smtClean="0">
                          <a:solidFill>
                            <a:schemeClr val="dk1"/>
                          </a:solidFill>
                          <a:latin typeface="+mn-lt"/>
                          <a:ea typeface="+mn-ea"/>
                          <a:cs typeface="+mn-cs"/>
                        </a:rPr>
                        <a:t>To let out surplus freehold property for revenue</a:t>
                      </a:r>
                    </a:p>
                    <a:p>
                      <a:endParaRPr lang="en-ZA" sz="1400" b="0" i="0" u="none" strike="noStrike" kern="1200" baseline="0" dirty="0" smtClean="0">
                        <a:solidFill>
                          <a:schemeClr val="dk1"/>
                        </a:solidFill>
                        <a:latin typeface="+mn-lt"/>
                        <a:ea typeface="+mn-ea"/>
                        <a:cs typeface="+mn-cs"/>
                      </a:endParaRPr>
                    </a:p>
                    <a:p>
                      <a:r>
                        <a:rPr lang="en-ZA" sz="1400" b="0" i="0" u="none" strike="noStrike" kern="1200" baseline="0" dirty="0" smtClean="0">
                          <a:solidFill>
                            <a:schemeClr val="dk1"/>
                          </a:solidFill>
                          <a:latin typeface="+mn-lt"/>
                          <a:ea typeface="+mn-ea"/>
                          <a:cs typeface="+mn-cs"/>
                        </a:rPr>
                        <a:t>Strategic Objective 3</a:t>
                      </a:r>
                    </a:p>
                    <a:p>
                      <a:endParaRPr lang="en-ZA" sz="1400" b="0" i="0" u="none" strike="noStrike" kern="1200" baseline="0" dirty="0" smtClean="0">
                        <a:solidFill>
                          <a:schemeClr val="dk1"/>
                        </a:solidFill>
                        <a:latin typeface="+mn-lt"/>
                        <a:ea typeface="+mn-ea"/>
                        <a:cs typeface="+mn-cs"/>
                      </a:endParaRPr>
                    </a:p>
                    <a:p>
                      <a:r>
                        <a:rPr lang="en-ZA" sz="1400" b="0" i="0" u="none" strike="noStrike" kern="1200" baseline="0" dirty="0" smtClean="0">
                          <a:solidFill>
                            <a:schemeClr val="dk1"/>
                          </a:solidFill>
                          <a:latin typeface="+mn-lt"/>
                          <a:ea typeface="+mn-ea"/>
                          <a:cs typeface="+mn-cs"/>
                        </a:rPr>
                        <a:t>To manage and procure leasehold property for user department needs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r>
                        <a:rPr lang="en-ZA" sz="1800" b="0" i="0" u="none" strike="noStrike" kern="1200" baseline="0" dirty="0" smtClean="0">
                          <a:solidFill>
                            <a:schemeClr val="dk1"/>
                          </a:solidFill>
                          <a:latin typeface="+mn-lt"/>
                          <a:ea typeface="+mn-ea"/>
                          <a:cs typeface="+mn-cs"/>
                        </a:rPr>
                        <a:t>849 vacant land (land Parcels) secured to let out towards Economic Development Initiatives(Target was 100) </a:t>
                      </a:r>
                    </a:p>
                    <a:p>
                      <a:pPr marL="285750" indent="-285750">
                        <a:buFont typeface="Arial" panose="020B0604020202020204" pitchFamily="34" charset="0"/>
                        <a:buChar char="•"/>
                      </a:pPr>
                      <a:r>
                        <a:rPr lang="en-ZA" sz="1800" b="0" i="0" u="none" strike="noStrike" kern="1200" baseline="0" dirty="0" smtClean="0">
                          <a:solidFill>
                            <a:schemeClr val="dk1"/>
                          </a:solidFill>
                          <a:latin typeface="+mn-lt"/>
                          <a:ea typeface="+mn-ea"/>
                          <a:cs typeface="+mn-cs"/>
                        </a:rPr>
                        <a:t>646 Lease agreements reviewed according to the rental rate per square meter and escalations</a:t>
                      </a:r>
                    </a:p>
                    <a:p>
                      <a:pPr marL="285750" indent="-285750">
                        <a:buFont typeface="Arial" panose="020B0604020202020204" pitchFamily="34" charset="0"/>
                        <a:buChar char="•"/>
                      </a:pPr>
                      <a:r>
                        <a:rPr lang="en-ZA" sz="1800" b="0" i="0" u="none" strike="noStrike" kern="1200" baseline="0" dirty="0" smtClean="0">
                          <a:solidFill>
                            <a:schemeClr val="dk1"/>
                          </a:solidFill>
                          <a:latin typeface="+mn-lt"/>
                          <a:ea typeface="+mn-ea"/>
                          <a:cs typeface="+mn-cs"/>
                        </a:rPr>
                        <a:t>80.19% (518 of 646) leases renewed before expiry date. The target was set at 75%)</a:t>
                      </a:r>
                    </a:p>
                    <a:p>
                      <a:pPr marL="285750" indent="-285750">
                        <a:buFont typeface="Arial" panose="020B0604020202020204" pitchFamily="34" charset="0"/>
                        <a:buChar char="•"/>
                      </a:pPr>
                      <a:r>
                        <a:rPr lang="en-ZA" sz="1800" b="0" i="0" u="none" strike="noStrike" kern="1200" baseline="0" dirty="0" smtClean="0">
                          <a:solidFill>
                            <a:schemeClr val="dk1"/>
                          </a:solidFill>
                          <a:latin typeface="+mn-lt"/>
                          <a:ea typeface="+mn-ea"/>
                          <a:cs typeface="+mn-cs"/>
                        </a:rPr>
                        <a:t>50.9% (27 of 53) surplus freehold property allocated towards BBBEE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xmlns="" val="198567234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Slide Number Placeholder 2"/>
          <p:cNvSpPr>
            <a:spLocks noGrp="1"/>
          </p:cNvSpPr>
          <p:nvPr>
            <p:ph type="sldNum" sz="quarter" idx="12"/>
          </p:nvPr>
        </p:nvSpPr>
        <p:spPr>
          <a:noFill/>
        </p:spPr>
        <p:txBody>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fld id="{B56ED39E-909D-498E-8299-064382ADB707}" type="slidenum">
              <a:rPr lang="en-US" altLang="en-US" sz="1400" smtClean="0">
                <a:latin typeface="Times" pitchFamily="18" charset="0"/>
              </a:rPr>
              <a:pPr/>
              <a:t>39</a:t>
            </a:fld>
            <a:endParaRPr lang="en-US" altLang="en-US" sz="1400" smtClean="0">
              <a:latin typeface="Times" pitchFamily="18" charset="0"/>
            </a:endParaRPr>
          </a:p>
        </p:txBody>
      </p:sp>
      <p:sp>
        <p:nvSpPr>
          <p:cNvPr id="5" name="Rectangle 4"/>
          <p:cNvSpPr/>
          <p:nvPr/>
        </p:nvSpPr>
        <p:spPr>
          <a:xfrm>
            <a:off x="0" y="0"/>
            <a:ext cx="9144000" cy="506289"/>
          </a:xfrm>
          <a:prstGeom prst="rect">
            <a:avLst/>
          </a:prstGeom>
          <a:pattFill prst="dkHorz">
            <a:fgClr>
              <a:srgbClr val="FF6600"/>
            </a:fgClr>
            <a:bgClr>
              <a:srgbClr val="FF9933"/>
            </a:bgClr>
          </a:patt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ZA" sz="2400" b="1" dirty="0"/>
          </a:p>
        </p:txBody>
      </p:sp>
      <p:cxnSp>
        <p:nvCxnSpPr>
          <p:cNvPr id="6" name="Straight Connector 5"/>
          <p:cNvCxnSpPr/>
          <p:nvPr/>
        </p:nvCxnSpPr>
        <p:spPr>
          <a:xfrm>
            <a:off x="0" y="6096000"/>
            <a:ext cx="9144000" cy="0"/>
          </a:xfrm>
          <a:prstGeom prst="line">
            <a:avLst/>
          </a:prstGeom>
          <a:ln w="28575">
            <a:solidFill>
              <a:srgbClr val="FF6600"/>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6200" y="6172200"/>
            <a:ext cx="1371600" cy="6576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extBox 1"/>
          <p:cNvSpPr txBox="1"/>
          <p:nvPr/>
        </p:nvSpPr>
        <p:spPr>
          <a:xfrm>
            <a:off x="76200" y="44624"/>
            <a:ext cx="8888288" cy="707886"/>
          </a:xfrm>
          <a:prstGeom prst="rect">
            <a:avLst/>
          </a:prstGeom>
          <a:noFill/>
        </p:spPr>
        <p:txBody>
          <a:bodyPr wrap="square" rtlCol="0">
            <a:spAutoFit/>
          </a:bodyPr>
          <a:lstStyle/>
          <a:p>
            <a:r>
              <a:rPr lang="en-ZA" sz="2000" b="1" dirty="0">
                <a:solidFill>
                  <a:schemeClr val="bg1"/>
                </a:solidFill>
              </a:rPr>
              <a:t>Programme 5: Real Estate Information and Registry </a:t>
            </a:r>
            <a:r>
              <a:rPr lang="en-ZA" sz="1400" b="1" dirty="0">
                <a:solidFill>
                  <a:schemeClr val="bg1"/>
                </a:solidFill>
              </a:rPr>
              <a:t>(</a:t>
            </a:r>
            <a:r>
              <a:rPr lang="en-ZA" sz="1400" dirty="0"/>
              <a:t>Annual Report pages </a:t>
            </a:r>
            <a:r>
              <a:rPr lang="en-ZA" sz="1400" dirty="0" smtClean="0"/>
              <a:t>85  </a:t>
            </a:r>
            <a:r>
              <a:rPr lang="en-ZA" sz="1400" dirty="0"/>
              <a:t>– </a:t>
            </a:r>
            <a:r>
              <a:rPr lang="en-ZA" sz="1400" dirty="0" smtClean="0"/>
              <a:t>86</a:t>
            </a:r>
            <a:r>
              <a:rPr lang="en-ZA" sz="1400" b="1" dirty="0">
                <a:solidFill>
                  <a:schemeClr val="bg1"/>
                </a:solidFill>
              </a:rPr>
              <a:t>) </a:t>
            </a:r>
          </a:p>
          <a:p>
            <a:endParaRPr lang="en-ZA" sz="2000" dirty="0">
              <a:solidFill>
                <a:schemeClr val="bg1"/>
              </a:solidFill>
              <a:latin typeface="+mj-lt"/>
            </a:endParaRPr>
          </a:p>
        </p:txBody>
      </p:sp>
      <p:pic>
        <p:nvPicPr>
          <p:cNvPr id="8" name="Picture 7" descr="southafrica-flag1"/>
          <p:cNvPicPr>
            <a:picLocks noChangeAspect="1" noChangeArrowheads="1" noCrop="1"/>
          </p:cNvPicPr>
          <p:nvPr/>
        </p:nvPicPr>
        <p:blipFill>
          <a:blip r:embed="rId3" cstate="print"/>
          <a:srcRect/>
          <a:stretch>
            <a:fillRect/>
          </a:stretch>
        </p:blipFill>
        <p:spPr bwMode="auto">
          <a:xfrm>
            <a:off x="7668344" y="6263640"/>
            <a:ext cx="415052" cy="274320"/>
          </a:xfrm>
          <a:prstGeom prst="rect">
            <a:avLst/>
          </a:prstGeom>
          <a:noFill/>
          <a:ln w="9525">
            <a:noFill/>
            <a:miter lim="800000"/>
            <a:headEnd/>
            <a:tailEnd/>
          </a:ln>
        </p:spPr>
      </p:pic>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10" name="Table 9"/>
          <p:cNvGraphicFramePr>
            <a:graphicFrameLocks noGrp="1"/>
          </p:cNvGraphicFramePr>
          <p:nvPr>
            <p:extLst>
              <p:ext uri="{D42A27DB-BD31-4B8C-83A1-F6EECF244321}">
                <p14:modId xmlns:p14="http://schemas.microsoft.com/office/powerpoint/2010/main" xmlns="" val="105112104"/>
              </p:ext>
            </p:extLst>
          </p:nvPr>
        </p:nvGraphicFramePr>
        <p:xfrm>
          <a:off x="35496" y="548680"/>
          <a:ext cx="9045828" cy="5328592"/>
        </p:xfrm>
        <a:graphic>
          <a:graphicData uri="http://schemas.openxmlformats.org/drawingml/2006/table">
            <a:tbl>
              <a:tblPr firstRow="1" bandRow="1">
                <a:tableStyleId>{10A1B5D5-9B99-4C35-A422-299274C87663}</a:tableStyleId>
              </a:tblPr>
              <a:tblGrid>
                <a:gridCol w="2414289"/>
                <a:gridCol w="6631539"/>
              </a:tblGrid>
              <a:tr h="1113942">
                <a:tc>
                  <a:txBody>
                    <a:bodyPr/>
                    <a:lstStyle/>
                    <a:p>
                      <a:r>
                        <a:rPr lang="en-ZA" sz="1800" b="1" dirty="0" smtClean="0">
                          <a:solidFill>
                            <a:schemeClr val="bg1"/>
                          </a:solidFill>
                        </a:rPr>
                        <a:t>Programme 5: Real Estate Information and Registry</a:t>
                      </a:r>
                      <a:endParaRPr lang="en-ZA" sz="1800" b="1" kern="1200" dirty="0">
                        <a:solidFill>
                          <a:schemeClr val="bg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ZA" dirty="0" smtClean="0"/>
                        <a:t>Programme performance</a:t>
                      </a:r>
                      <a:endParaRPr lang="en-Z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214650">
                <a:tc>
                  <a:txBody>
                    <a:bodyPr/>
                    <a:lstStyle/>
                    <a:p>
                      <a:r>
                        <a:rPr lang="en-ZA" sz="1600" b="1" i="0" u="none" strike="noStrike" kern="1200" baseline="0" dirty="0" smtClean="0">
                          <a:solidFill>
                            <a:schemeClr val="dk1"/>
                          </a:solidFill>
                          <a:latin typeface="+mn-lt"/>
                          <a:ea typeface="+mn-ea"/>
                          <a:cs typeface="+mn-cs"/>
                        </a:rPr>
                        <a:t>Strategic Objectives </a:t>
                      </a:r>
                    </a:p>
                    <a:p>
                      <a:endParaRPr lang="en-ZA" sz="1600" b="1" i="0" u="none" strike="noStrike" kern="1200" baseline="0" dirty="0" smtClean="0">
                        <a:solidFill>
                          <a:schemeClr val="dk1"/>
                        </a:solidFill>
                        <a:latin typeface="+mn-lt"/>
                        <a:ea typeface="+mn-ea"/>
                        <a:cs typeface="+mn-cs"/>
                      </a:endParaRPr>
                    </a:p>
                    <a:p>
                      <a:r>
                        <a:rPr lang="en-ZA" sz="1400" b="1" i="0" u="none" strike="noStrike" kern="1200" baseline="0" dirty="0" smtClean="0">
                          <a:solidFill>
                            <a:schemeClr val="dk1"/>
                          </a:solidFill>
                          <a:latin typeface="+mn-lt"/>
                          <a:ea typeface="+mn-ea"/>
                          <a:cs typeface="+mn-cs"/>
                        </a:rPr>
                        <a:t>Strategic Objective 1</a:t>
                      </a:r>
                    </a:p>
                    <a:p>
                      <a:endParaRPr lang="en-ZA" sz="1400" b="0" i="0" u="none" strike="noStrike" kern="1200" baseline="0" dirty="0" smtClean="0">
                        <a:solidFill>
                          <a:schemeClr val="dk1"/>
                        </a:solidFill>
                        <a:latin typeface="+mn-lt"/>
                        <a:ea typeface="+mn-ea"/>
                        <a:cs typeface="+mn-cs"/>
                      </a:endParaRPr>
                    </a:p>
                    <a:p>
                      <a:r>
                        <a:rPr lang="en-ZA" sz="1400" b="0" i="0" u="none" strike="noStrike" kern="1200" baseline="0" dirty="0" smtClean="0">
                          <a:solidFill>
                            <a:schemeClr val="dk1"/>
                          </a:solidFill>
                          <a:latin typeface="+mn-lt"/>
                          <a:ea typeface="+mn-ea"/>
                          <a:cs typeface="+mn-cs"/>
                        </a:rPr>
                        <a:t>To compile and maintain a Real Estate Asset Register under the custodianship of Public Works</a:t>
                      </a:r>
                    </a:p>
                    <a:p>
                      <a:endParaRPr lang="en-ZA" sz="1400" b="0" i="0" u="none" strike="noStrike" kern="1200" baseline="0" dirty="0" smtClean="0">
                        <a:solidFill>
                          <a:schemeClr val="dk1"/>
                        </a:solidFill>
                        <a:latin typeface="+mn-lt"/>
                        <a:ea typeface="+mn-ea"/>
                        <a:cs typeface="+mn-cs"/>
                      </a:endParaRPr>
                    </a:p>
                    <a:p>
                      <a:r>
                        <a:rPr lang="en-ZA" sz="1400" b="1" i="0" u="none" strike="noStrike" kern="1200" baseline="0" dirty="0" smtClean="0">
                          <a:solidFill>
                            <a:schemeClr val="dk1"/>
                          </a:solidFill>
                          <a:latin typeface="+mn-lt"/>
                          <a:ea typeface="+mn-ea"/>
                          <a:cs typeface="+mn-cs"/>
                        </a:rPr>
                        <a:t>Strategic Objective 2</a:t>
                      </a:r>
                    </a:p>
                    <a:p>
                      <a:endParaRPr lang="en-ZA" sz="1400" b="0" i="0" u="none" strike="noStrike" kern="1200" baseline="0" dirty="0" smtClean="0">
                        <a:solidFill>
                          <a:schemeClr val="dk1"/>
                        </a:solidFill>
                        <a:latin typeface="+mn-lt"/>
                        <a:ea typeface="+mn-ea"/>
                        <a:cs typeface="+mn-cs"/>
                      </a:endParaRPr>
                    </a:p>
                    <a:p>
                      <a:r>
                        <a:rPr lang="en-ZA" sz="1400" b="0" i="0" u="none" strike="noStrike" kern="1200" baseline="0" dirty="0" smtClean="0">
                          <a:solidFill>
                            <a:schemeClr val="dk1"/>
                          </a:solidFill>
                          <a:latin typeface="+mn-lt"/>
                          <a:ea typeface="+mn-ea"/>
                          <a:cs typeface="+mn-cs"/>
                        </a:rPr>
                        <a:t>To create a single repository for all spheres of Government</a:t>
                      </a:r>
                    </a:p>
                    <a:p>
                      <a:endParaRPr lang="en-ZA" sz="1400" b="0" i="0" u="none" strike="noStrike" kern="1200" baseline="0" dirty="0" smtClean="0">
                        <a:solidFill>
                          <a:schemeClr val="dk1"/>
                        </a:solidFill>
                        <a:latin typeface="+mn-lt"/>
                        <a:ea typeface="+mn-ea"/>
                        <a:cs typeface="+mn-cs"/>
                      </a:endParaRPr>
                    </a:p>
                    <a:p>
                      <a:r>
                        <a:rPr lang="en-ZA" sz="1400" b="1" i="0" u="none" strike="noStrike" kern="1200" baseline="0" dirty="0" smtClean="0">
                          <a:solidFill>
                            <a:schemeClr val="dk1"/>
                          </a:solidFill>
                          <a:latin typeface="+mn-lt"/>
                          <a:ea typeface="+mn-ea"/>
                          <a:cs typeface="+mn-cs"/>
                        </a:rPr>
                        <a:t>Strategic Objective 3</a:t>
                      </a:r>
                    </a:p>
                    <a:p>
                      <a:endParaRPr lang="en-ZA" sz="1400" b="0" i="0" u="none" strike="noStrike" kern="1200" baseline="0" dirty="0" smtClean="0">
                        <a:solidFill>
                          <a:schemeClr val="dk1"/>
                        </a:solidFill>
                        <a:latin typeface="+mn-lt"/>
                        <a:ea typeface="+mn-ea"/>
                        <a:cs typeface="+mn-cs"/>
                      </a:endParaRPr>
                    </a:p>
                    <a:p>
                      <a:r>
                        <a:rPr lang="en-ZA" sz="1400" b="0" i="0" u="none" strike="noStrike" kern="1200" baseline="0" dirty="0" smtClean="0">
                          <a:solidFill>
                            <a:schemeClr val="dk1"/>
                          </a:solidFill>
                          <a:latin typeface="+mn-lt"/>
                          <a:ea typeface="+mn-ea"/>
                          <a:cs typeface="+mn-cs"/>
                        </a:rPr>
                        <a:t>To audit of all state coastal reserves under the custodianship of Public Works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r>
                        <a:rPr lang="en-ZA" sz="1800" b="0" i="0" u="none" strike="noStrike" kern="1200" baseline="0" dirty="0" smtClean="0">
                          <a:solidFill>
                            <a:schemeClr val="dk1"/>
                          </a:solidFill>
                          <a:latin typeface="+mn-lt"/>
                          <a:ea typeface="+mn-ea"/>
                          <a:cs typeface="+mn-cs"/>
                        </a:rPr>
                        <a:t>99.32% of identified Real Estate Assets verified (target was set at 100%)</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800" b="0" i="0" u="none" strike="noStrike" kern="1200" baseline="0" dirty="0" smtClean="0">
                          <a:solidFill>
                            <a:schemeClr val="dk1"/>
                          </a:solidFill>
                          <a:latin typeface="+mn-lt"/>
                          <a:ea typeface="+mn-ea"/>
                          <a:cs typeface="+mn-cs"/>
                        </a:rPr>
                        <a:t>91% (8 159) of Real Estate Assets verified (target was set at 100%)</a:t>
                      </a:r>
                    </a:p>
                    <a:p>
                      <a:pPr marL="285750" indent="-285750">
                        <a:buFont typeface="Arial" panose="020B0604020202020204" pitchFamily="34" charset="0"/>
                        <a:buChar char="•"/>
                      </a:pPr>
                      <a:r>
                        <a:rPr lang="en-ZA" sz="1800" b="0" i="0" u="none" strike="noStrike" kern="1200" baseline="0" dirty="0" smtClean="0">
                          <a:solidFill>
                            <a:schemeClr val="dk1"/>
                          </a:solidFill>
                          <a:latin typeface="+mn-lt"/>
                          <a:ea typeface="+mn-ea"/>
                          <a:cs typeface="+mn-cs"/>
                        </a:rPr>
                        <a:t>1 (1 of 1) Provincial Real Estate Asset Register incorporated into single repository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xmlns="" val="390252808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762000"/>
            <a:ext cx="8763000" cy="5287963"/>
          </a:xfrm>
        </p:spPr>
        <p:txBody>
          <a:bodyPr>
            <a:noAutofit/>
          </a:bodyPr>
          <a:lstStyle/>
          <a:p>
            <a:pPr marL="0" indent="0" algn="just" fontAlgn="base">
              <a:spcBef>
                <a:spcPct val="0"/>
              </a:spcBef>
              <a:spcAft>
                <a:spcPct val="0"/>
              </a:spcAft>
              <a:buNone/>
              <a:defRPr/>
            </a:pPr>
            <a:r>
              <a:rPr lang="en-GB" sz="1800" b="1" dirty="0">
                <a:solidFill>
                  <a:srgbClr val="000000"/>
                </a:solidFill>
                <a:ea typeface="Arial Unicode MS" pitchFamily="34" charset="-128"/>
                <a:cs typeface="Arial Unicode MS" pitchFamily="34" charset="-128"/>
              </a:rPr>
              <a:t>Constitutional </a:t>
            </a:r>
            <a:r>
              <a:rPr lang="en-GB" sz="1800" b="1" dirty="0" smtClean="0">
                <a:solidFill>
                  <a:srgbClr val="000000"/>
                </a:solidFill>
                <a:ea typeface="Arial Unicode MS" pitchFamily="34" charset="-128"/>
                <a:cs typeface="Arial Unicode MS" pitchFamily="34" charset="-128"/>
              </a:rPr>
              <a:t>mandate</a:t>
            </a:r>
          </a:p>
          <a:p>
            <a:pPr marL="0" indent="0" algn="just" fontAlgn="base">
              <a:spcBef>
                <a:spcPct val="0"/>
              </a:spcBef>
              <a:spcAft>
                <a:spcPct val="0"/>
              </a:spcAft>
              <a:buNone/>
              <a:defRPr/>
            </a:pPr>
            <a:endParaRPr lang="en-GB" sz="1800" b="1" dirty="0">
              <a:solidFill>
                <a:srgbClr val="000000"/>
              </a:solidFill>
              <a:ea typeface="Arial Unicode MS" pitchFamily="34" charset="-128"/>
              <a:cs typeface="Arial Unicode MS" pitchFamily="34" charset="-128"/>
            </a:endParaRPr>
          </a:p>
          <a:p>
            <a:pPr algn="just" fontAlgn="base">
              <a:spcBef>
                <a:spcPct val="0"/>
              </a:spcBef>
              <a:spcAft>
                <a:spcPct val="0"/>
              </a:spcAft>
              <a:defRPr/>
            </a:pPr>
            <a:r>
              <a:rPr lang="en-GB" sz="1800" dirty="0">
                <a:solidFill>
                  <a:srgbClr val="000000"/>
                </a:solidFill>
                <a:ea typeface="Arial Unicode MS" pitchFamily="34" charset="-128"/>
                <a:cs typeface="Arial Unicode MS" pitchFamily="34" charset="-128"/>
              </a:rPr>
              <a:t>The Constitutional mandate is provided for in Schedule 4, Part A, of the Constitution of the Republic of South Africa: Functional Areas of Concurrent National and Provincial Legislative Competence.</a:t>
            </a:r>
          </a:p>
          <a:p>
            <a:pPr algn="just" fontAlgn="base">
              <a:spcBef>
                <a:spcPct val="0"/>
              </a:spcBef>
              <a:spcAft>
                <a:spcPct val="0"/>
              </a:spcAft>
              <a:defRPr/>
            </a:pPr>
            <a:endParaRPr lang="en-GB" sz="1800" dirty="0" smtClean="0">
              <a:solidFill>
                <a:srgbClr val="000000"/>
              </a:solidFill>
              <a:ea typeface="Arial Unicode MS" pitchFamily="34" charset="-128"/>
              <a:cs typeface="Arial Unicode MS" pitchFamily="34" charset="-128"/>
            </a:endParaRPr>
          </a:p>
          <a:p>
            <a:pPr algn="just" fontAlgn="base">
              <a:spcBef>
                <a:spcPct val="0"/>
              </a:spcBef>
              <a:spcAft>
                <a:spcPct val="0"/>
              </a:spcAft>
              <a:defRPr/>
            </a:pPr>
            <a:endParaRPr lang="en-GB" sz="1800" dirty="0">
              <a:solidFill>
                <a:srgbClr val="000000"/>
              </a:solidFill>
              <a:ea typeface="Arial Unicode MS" pitchFamily="34" charset="-128"/>
              <a:cs typeface="Arial Unicode MS" pitchFamily="34" charset="-128"/>
            </a:endParaRPr>
          </a:p>
          <a:p>
            <a:pPr marL="0" indent="0" algn="just" fontAlgn="base">
              <a:spcBef>
                <a:spcPct val="0"/>
              </a:spcBef>
              <a:spcAft>
                <a:spcPct val="0"/>
              </a:spcAft>
              <a:buNone/>
              <a:defRPr/>
            </a:pPr>
            <a:r>
              <a:rPr lang="en-GB" sz="1800" b="1" dirty="0">
                <a:solidFill>
                  <a:srgbClr val="000000"/>
                </a:solidFill>
                <a:ea typeface="Arial Unicode MS" pitchFamily="34" charset="-128"/>
                <a:cs typeface="Arial Unicode MS" pitchFamily="34" charset="-128"/>
              </a:rPr>
              <a:t>Legislative </a:t>
            </a:r>
            <a:r>
              <a:rPr lang="en-GB" sz="1800" b="1" dirty="0" smtClean="0">
                <a:solidFill>
                  <a:srgbClr val="000000"/>
                </a:solidFill>
                <a:ea typeface="Arial Unicode MS" pitchFamily="34" charset="-128"/>
                <a:cs typeface="Arial Unicode MS" pitchFamily="34" charset="-128"/>
              </a:rPr>
              <a:t>mandate</a:t>
            </a:r>
          </a:p>
          <a:p>
            <a:pPr marL="0" indent="0" algn="just" fontAlgn="base">
              <a:spcBef>
                <a:spcPct val="0"/>
              </a:spcBef>
              <a:spcAft>
                <a:spcPct val="0"/>
              </a:spcAft>
              <a:buNone/>
              <a:defRPr/>
            </a:pPr>
            <a:endParaRPr lang="en-GB" sz="1800" b="1" dirty="0">
              <a:solidFill>
                <a:srgbClr val="000000"/>
              </a:solidFill>
              <a:ea typeface="Arial Unicode MS" pitchFamily="34" charset="-128"/>
              <a:cs typeface="Arial Unicode MS" pitchFamily="34" charset="-128"/>
            </a:endParaRPr>
          </a:p>
          <a:p>
            <a:pPr algn="just" fontAlgn="base">
              <a:spcBef>
                <a:spcPct val="0"/>
              </a:spcBef>
              <a:spcAft>
                <a:spcPct val="0"/>
              </a:spcAft>
              <a:defRPr/>
            </a:pPr>
            <a:r>
              <a:rPr lang="en-GB" sz="1800" dirty="0">
                <a:solidFill>
                  <a:srgbClr val="000000"/>
                </a:solidFill>
                <a:ea typeface="Arial Unicode MS" pitchFamily="34" charset="-128"/>
                <a:cs typeface="Arial Unicode MS" pitchFamily="34" charset="-128"/>
              </a:rPr>
              <a:t>The legislative mandate is primarily governed by the Government Immovable Asset Management Act, 2007.</a:t>
            </a:r>
          </a:p>
          <a:p>
            <a:pPr marL="0" indent="0" algn="just" fontAlgn="base">
              <a:spcBef>
                <a:spcPct val="0"/>
              </a:spcBef>
              <a:spcAft>
                <a:spcPct val="0"/>
              </a:spcAft>
              <a:buNone/>
              <a:defRPr/>
            </a:pPr>
            <a:endParaRPr lang="en-GB" sz="1800" dirty="0">
              <a:solidFill>
                <a:srgbClr val="000000"/>
              </a:solidFill>
              <a:ea typeface="Arial Unicode MS" pitchFamily="34" charset="-128"/>
              <a:cs typeface="Arial Unicode MS" pitchFamily="34" charset="-128"/>
            </a:endParaRPr>
          </a:p>
          <a:p>
            <a:pPr algn="just" fontAlgn="base">
              <a:spcBef>
                <a:spcPct val="0"/>
              </a:spcBef>
              <a:spcAft>
                <a:spcPct val="0"/>
              </a:spcAft>
              <a:defRPr/>
            </a:pPr>
            <a:r>
              <a:rPr lang="en-US" sz="1800" dirty="0">
                <a:solidFill>
                  <a:srgbClr val="000000"/>
                </a:solidFill>
                <a:ea typeface="Arial Unicode MS" pitchFamily="34" charset="-128"/>
                <a:cs typeface="Arial Unicode MS" pitchFamily="34" charset="-128"/>
              </a:rPr>
              <a:t>The Department regulates the construction industry and built environment through the Construction Industry Development Board Act, 2000 (Act No. 38 of 2000) and the six Professional Council Acts that regulate the six Built Environment Professions (BEPs), and through the Council for the Built Environment Act (Act No. 43 of 2000)</a:t>
            </a:r>
          </a:p>
          <a:p>
            <a:pPr marL="0" indent="0" algn="just" fontAlgn="base">
              <a:spcBef>
                <a:spcPct val="0"/>
              </a:spcBef>
              <a:spcAft>
                <a:spcPct val="0"/>
              </a:spcAft>
              <a:buNone/>
              <a:defRPr/>
            </a:pPr>
            <a:endParaRPr lang="en-US" sz="1800" dirty="0">
              <a:solidFill>
                <a:srgbClr val="FF0000"/>
              </a:solidFill>
              <a:ea typeface="Arial Unicode MS" pitchFamily="34" charset="-128"/>
              <a:cs typeface="Arial Unicode MS" pitchFamily="34" charset="-128"/>
            </a:endParaRPr>
          </a:p>
        </p:txBody>
      </p:sp>
      <p:cxnSp>
        <p:nvCxnSpPr>
          <p:cNvPr id="5" name="Straight Connector 4"/>
          <p:cNvCxnSpPr/>
          <p:nvPr/>
        </p:nvCxnSpPr>
        <p:spPr>
          <a:xfrm>
            <a:off x="0" y="6096000"/>
            <a:ext cx="9144000" cy="0"/>
          </a:xfrm>
          <a:prstGeom prst="line">
            <a:avLst/>
          </a:prstGeom>
          <a:ln w="28575">
            <a:solidFill>
              <a:srgbClr val="FF6600"/>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0CD0AED-B4D5-4032-9A76-11BCD2D1BB13}" type="slidenum">
              <a:rPr lang="en-US" smtClean="0"/>
              <a:pPr/>
              <a:t>4</a:t>
            </a:fld>
            <a:endParaRPr lang="en-US"/>
          </a:p>
        </p:txBody>
      </p:sp>
      <p:pic>
        <p:nvPicPr>
          <p:cNvPr id="9" name="Picture 8"/>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6200" y="6172200"/>
            <a:ext cx="1371600" cy="6576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2" name="Rectangle 11"/>
          <p:cNvSpPr/>
          <p:nvPr/>
        </p:nvSpPr>
        <p:spPr>
          <a:xfrm>
            <a:off x="0" y="0"/>
            <a:ext cx="9144000" cy="685800"/>
          </a:xfrm>
          <a:prstGeom prst="rect">
            <a:avLst/>
          </a:prstGeom>
          <a:pattFill prst="dkHorz">
            <a:fgClr>
              <a:srgbClr val="FF6600"/>
            </a:fgClr>
            <a:bgClr>
              <a:srgbClr val="FF9933"/>
            </a:bgClr>
          </a:patt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381000" y="147935"/>
            <a:ext cx="5791200" cy="461665"/>
          </a:xfrm>
          <a:prstGeom prst="rect">
            <a:avLst/>
          </a:prstGeom>
          <a:noFill/>
        </p:spPr>
        <p:txBody>
          <a:bodyPr wrap="square" rtlCol="0">
            <a:spAutoFit/>
          </a:bodyPr>
          <a:lstStyle/>
          <a:p>
            <a:r>
              <a:rPr lang="en-ZA" sz="2400" b="1" dirty="0" smtClean="0">
                <a:solidFill>
                  <a:schemeClr val="bg1"/>
                </a:solidFill>
              </a:rPr>
              <a:t>1. Mandate </a:t>
            </a:r>
            <a:r>
              <a:rPr lang="en-ZA" sz="2400" b="1" dirty="0">
                <a:solidFill>
                  <a:schemeClr val="bg1"/>
                </a:solidFill>
              </a:rPr>
              <a:t>of the Department </a:t>
            </a:r>
          </a:p>
        </p:txBody>
      </p:sp>
    </p:spTree>
    <p:extLst>
      <p:ext uri="{BB962C8B-B14F-4D97-AF65-F5344CB8AC3E}">
        <p14:creationId xmlns:p14="http://schemas.microsoft.com/office/powerpoint/2010/main" xmlns="" val="200186545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Slide Number Placeholder 2"/>
          <p:cNvSpPr>
            <a:spLocks noGrp="1"/>
          </p:cNvSpPr>
          <p:nvPr>
            <p:ph type="sldNum" sz="quarter" idx="12"/>
          </p:nvPr>
        </p:nvSpPr>
        <p:spPr>
          <a:noFill/>
        </p:spPr>
        <p:txBody>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fld id="{B56ED39E-909D-498E-8299-064382ADB707}" type="slidenum">
              <a:rPr lang="en-US" altLang="en-US" sz="1400" smtClean="0">
                <a:latin typeface="Times" pitchFamily="18" charset="0"/>
              </a:rPr>
              <a:pPr/>
              <a:t>40</a:t>
            </a:fld>
            <a:endParaRPr lang="en-US" altLang="en-US" sz="1400" smtClean="0">
              <a:latin typeface="Times" pitchFamily="18" charset="0"/>
            </a:endParaRPr>
          </a:p>
        </p:txBody>
      </p:sp>
      <p:sp>
        <p:nvSpPr>
          <p:cNvPr id="5" name="Rectangle 4"/>
          <p:cNvSpPr/>
          <p:nvPr/>
        </p:nvSpPr>
        <p:spPr>
          <a:xfrm>
            <a:off x="0" y="0"/>
            <a:ext cx="9144000" cy="506289"/>
          </a:xfrm>
          <a:prstGeom prst="rect">
            <a:avLst/>
          </a:prstGeom>
          <a:pattFill prst="dkHorz">
            <a:fgClr>
              <a:srgbClr val="FF6600"/>
            </a:fgClr>
            <a:bgClr>
              <a:srgbClr val="FF9933"/>
            </a:bgClr>
          </a:patt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ZA" sz="2400" b="1" dirty="0"/>
          </a:p>
        </p:txBody>
      </p:sp>
      <p:cxnSp>
        <p:nvCxnSpPr>
          <p:cNvPr id="6" name="Straight Connector 5"/>
          <p:cNvCxnSpPr/>
          <p:nvPr/>
        </p:nvCxnSpPr>
        <p:spPr>
          <a:xfrm>
            <a:off x="0" y="6096000"/>
            <a:ext cx="9144000" cy="0"/>
          </a:xfrm>
          <a:prstGeom prst="line">
            <a:avLst/>
          </a:prstGeom>
          <a:ln w="28575">
            <a:solidFill>
              <a:srgbClr val="FF6600"/>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6200" y="6172200"/>
            <a:ext cx="1371600" cy="6576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extBox 1"/>
          <p:cNvSpPr txBox="1"/>
          <p:nvPr/>
        </p:nvSpPr>
        <p:spPr>
          <a:xfrm>
            <a:off x="76200" y="44624"/>
            <a:ext cx="8888288" cy="830997"/>
          </a:xfrm>
          <a:prstGeom prst="rect">
            <a:avLst/>
          </a:prstGeom>
          <a:noFill/>
        </p:spPr>
        <p:txBody>
          <a:bodyPr wrap="square" rtlCol="0">
            <a:spAutoFit/>
          </a:bodyPr>
          <a:lstStyle/>
          <a:p>
            <a:r>
              <a:rPr lang="en-ZA" sz="2400" b="1" dirty="0" smtClean="0">
                <a:solidFill>
                  <a:schemeClr val="bg1"/>
                </a:solidFill>
              </a:rPr>
              <a:t>Programme 6: </a:t>
            </a:r>
            <a:r>
              <a:rPr lang="en-ZA" sz="2400" b="1" dirty="0">
                <a:solidFill>
                  <a:schemeClr val="bg1"/>
                </a:solidFill>
              </a:rPr>
              <a:t>Facilities Management </a:t>
            </a:r>
            <a:r>
              <a:rPr lang="en-ZA" sz="1400" b="1" dirty="0">
                <a:solidFill>
                  <a:schemeClr val="bg1"/>
                </a:solidFill>
              </a:rPr>
              <a:t>(</a:t>
            </a:r>
            <a:r>
              <a:rPr lang="en-ZA" sz="1400" dirty="0"/>
              <a:t>Annual Report pages </a:t>
            </a:r>
            <a:r>
              <a:rPr lang="en-ZA" sz="1400" dirty="0" smtClean="0"/>
              <a:t>86  </a:t>
            </a:r>
            <a:r>
              <a:rPr lang="en-ZA" sz="1400" dirty="0"/>
              <a:t>– </a:t>
            </a:r>
            <a:r>
              <a:rPr lang="en-ZA" sz="1400" dirty="0" smtClean="0"/>
              <a:t>87</a:t>
            </a:r>
            <a:r>
              <a:rPr lang="en-ZA" sz="1400" b="1" dirty="0" smtClean="0">
                <a:solidFill>
                  <a:schemeClr val="bg1"/>
                </a:solidFill>
              </a:rPr>
              <a:t>) </a:t>
            </a:r>
            <a:endParaRPr lang="en-ZA" sz="1400" b="1" dirty="0">
              <a:solidFill>
                <a:schemeClr val="bg1"/>
              </a:solidFill>
            </a:endParaRPr>
          </a:p>
          <a:p>
            <a:endParaRPr lang="en-ZA" sz="2400" dirty="0">
              <a:solidFill>
                <a:schemeClr val="bg1"/>
              </a:solidFill>
              <a:latin typeface="+mj-lt"/>
            </a:endParaRPr>
          </a:p>
        </p:txBody>
      </p:sp>
      <p:pic>
        <p:nvPicPr>
          <p:cNvPr id="8" name="Picture 7" descr="southafrica-flag1"/>
          <p:cNvPicPr>
            <a:picLocks noChangeAspect="1" noChangeArrowheads="1" noCrop="1"/>
          </p:cNvPicPr>
          <p:nvPr/>
        </p:nvPicPr>
        <p:blipFill>
          <a:blip r:embed="rId3" cstate="print"/>
          <a:srcRect/>
          <a:stretch>
            <a:fillRect/>
          </a:stretch>
        </p:blipFill>
        <p:spPr bwMode="auto">
          <a:xfrm>
            <a:off x="7668344" y="6263640"/>
            <a:ext cx="415052" cy="274320"/>
          </a:xfrm>
          <a:prstGeom prst="rect">
            <a:avLst/>
          </a:prstGeom>
          <a:noFill/>
          <a:ln w="9525">
            <a:noFill/>
            <a:miter lim="800000"/>
            <a:headEnd/>
            <a:tailEnd/>
          </a:ln>
        </p:spPr>
      </p:pic>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10" name="Table 9"/>
          <p:cNvGraphicFramePr>
            <a:graphicFrameLocks noGrp="1"/>
          </p:cNvGraphicFramePr>
          <p:nvPr>
            <p:extLst>
              <p:ext uri="{D42A27DB-BD31-4B8C-83A1-F6EECF244321}">
                <p14:modId xmlns:p14="http://schemas.microsoft.com/office/powerpoint/2010/main" xmlns="" val="3845866868"/>
              </p:ext>
            </p:extLst>
          </p:nvPr>
        </p:nvGraphicFramePr>
        <p:xfrm>
          <a:off x="35496" y="548680"/>
          <a:ext cx="9045828" cy="5328592"/>
        </p:xfrm>
        <a:graphic>
          <a:graphicData uri="http://schemas.openxmlformats.org/drawingml/2006/table">
            <a:tbl>
              <a:tblPr firstRow="1" bandRow="1">
                <a:tableStyleId>{10A1B5D5-9B99-4C35-A422-299274C87663}</a:tableStyleId>
              </a:tblPr>
              <a:tblGrid>
                <a:gridCol w="2414289"/>
                <a:gridCol w="6631539"/>
              </a:tblGrid>
              <a:tr h="1113942">
                <a:tc>
                  <a:txBody>
                    <a:bodyPr/>
                    <a:lstStyle/>
                    <a:p>
                      <a:r>
                        <a:rPr lang="en-ZA" sz="1800" b="1" i="0" u="none" strike="noStrike" kern="1200" baseline="0" dirty="0" smtClean="0">
                          <a:solidFill>
                            <a:schemeClr val="lt1"/>
                          </a:solidFill>
                          <a:latin typeface="+mn-lt"/>
                          <a:ea typeface="+mn-ea"/>
                          <a:cs typeface="+mn-cs"/>
                        </a:rPr>
                        <a:t>Programme 6: Facilities Management</a:t>
                      </a:r>
                      <a:endParaRPr lang="en-Z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ZA" dirty="0" smtClean="0"/>
                        <a:t>Programme performance</a:t>
                      </a:r>
                      <a:endParaRPr lang="en-Z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214650">
                <a:tc>
                  <a:txBody>
                    <a:bodyPr/>
                    <a:lstStyle/>
                    <a:p>
                      <a:r>
                        <a:rPr lang="en-ZA" sz="1600" b="1" i="0" u="none" strike="noStrike" kern="1200" baseline="0" dirty="0" smtClean="0">
                          <a:solidFill>
                            <a:schemeClr val="dk1"/>
                          </a:solidFill>
                          <a:latin typeface="+mn-lt"/>
                          <a:ea typeface="+mn-ea"/>
                          <a:cs typeface="+mn-cs"/>
                        </a:rPr>
                        <a:t>Strategic Objectives </a:t>
                      </a:r>
                    </a:p>
                    <a:p>
                      <a:endParaRPr lang="en-ZA" sz="1600" b="1" i="0" u="none" strike="noStrike" kern="1200" baseline="0" dirty="0" smtClean="0">
                        <a:solidFill>
                          <a:schemeClr val="dk1"/>
                        </a:solidFill>
                        <a:latin typeface="+mn-lt"/>
                        <a:ea typeface="+mn-ea"/>
                        <a:cs typeface="+mn-cs"/>
                      </a:endParaRPr>
                    </a:p>
                    <a:p>
                      <a:r>
                        <a:rPr lang="en-ZA" sz="1400" b="0" i="0" u="none" strike="noStrike" kern="1200" baseline="0" dirty="0" smtClean="0">
                          <a:solidFill>
                            <a:schemeClr val="dk1"/>
                          </a:solidFill>
                          <a:latin typeface="+mn-lt"/>
                          <a:ea typeface="+mn-ea"/>
                          <a:cs typeface="+mn-cs"/>
                        </a:rPr>
                        <a:t>Strategic Objective 1 </a:t>
                      </a:r>
                    </a:p>
                    <a:p>
                      <a:endParaRPr lang="en-ZA" sz="1400" b="0" i="0" u="none" strike="noStrike" kern="1200" baseline="0" dirty="0" smtClean="0">
                        <a:solidFill>
                          <a:schemeClr val="dk1"/>
                        </a:solidFill>
                        <a:latin typeface="+mn-lt"/>
                        <a:ea typeface="+mn-ea"/>
                        <a:cs typeface="+mn-cs"/>
                      </a:endParaRPr>
                    </a:p>
                    <a:p>
                      <a:r>
                        <a:rPr lang="en-ZA" sz="1400" b="0" i="0" u="none" strike="noStrike" kern="1200" baseline="0" dirty="0" smtClean="0">
                          <a:solidFill>
                            <a:schemeClr val="dk1"/>
                          </a:solidFill>
                          <a:latin typeface="+mn-lt"/>
                          <a:ea typeface="+mn-ea"/>
                          <a:cs typeface="+mn-cs"/>
                        </a:rPr>
                        <a:t>To ensure the scheduled maintenance of freehold property</a:t>
                      </a:r>
                    </a:p>
                    <a:p>
                      <a:endParaRPr lang="en-ZA" sz="1400" b="0" i="0" u="none" strike="noStrike" kern="1200" baseline="0" dirty="0" smtClean="0">
                        <a:solidFill>
                          <a:schemeClr val="dk1"/>
                        </a:solidFill>
                        <a:latin typeface="+mn-lt"/>
                        <a:ea typeface="+mn-ea"/>
                        <a:cs typeface="+mn-cs"/>
                      </a:endParaRPr>
                    </a:p>
                    <a:p>
                      <a:r>
                        <a:rPr lang="en-ZA" sz="1400" b="0" i="0" u="none" strike="noStrike" kern="1200" baseline="0" dirty="0" smtClean="0">
                          <a:solidFill>
                            <a:schemeClr val="dk1"/>
                          </a:solidFill>
                          <a:latin typeface="+mn-lt"/>
                          <a:ea typeface="+mn-ea"/>
                          <a:cs typeface="+mn-cs"/>
                        </a:rPr>
                        <a:t>Strategic Objective 2</a:t>
                      </a:r>
                    </a:p>
                    <a:p>
                      <a:endParaRPr lang="en-ZA" sz="1400" b="0" i="0" u="none" strike="noStrike" kern="1200" baseline="0" dirty="0" smtClean="0">
                        <a:solidFill>
                          <a:schemeClr val="dk1"/>
                        </a:solidFill>
                        <a:latin typeface="+mn-lt"/>
                        <a:ea typeface="+mn-ea"/>
                        <a:cs typeface="+mn-cs"/>
                      </a:endParaRPr>
                    </a:p>
                    <a:p>
                      <a:r>
                        <a:rPr lang="en-ZA" sz="1400" b="0" i="0" u="none" strike="noStrike" kern="1200" baseline="0" dirty="0" smtClean="0">
                          <a:solidFill>
                            <a:schemeClr val="dk1"/>
                          </a:solidFill>
                          <a:latin typeface="+mn-lt"/>
                          <a:ea typeface="+mn-ea"/>
                          <a:cs typeface="+mn-cs"/>
                        </a:rPr>
                        <a:t>To ensure energy and water efficiency in freehold property</a:t>
                      </a:r>
                    </a:p>
                    <a:p>
                      <a:endParaRPr lang="en-ZA" sz="1400" b="0" i="0" u="none" strike="noStrike" kern="1200" baseline="0" dirty="0" smtClean="0">
                        <a:solidFill>
                          <a:schemeClr val="dk1"/>
                        </a:solidFill>
                        <a:latin typeface="+mn-lt"/>
                        <a:ea typeface="+mn-ea"/>
                        <a:cs typeface="+mn-cs"/>
                      </a:endParaRPr>
                    </a:p>
                    <a:p>
                      <a:r>
                        <a:rPr lang="en-ZA" sz="1400" b="0" i="0" u="none" strike="noStrike" kern="1200" baseline="0" dirty="0" smtClean="0">
                          <a:solidFill>
                            <a:schemeClr val="dk1"/>
                          </a:solidFill>
                          <a:latin typeface="+mn-lt"/>
                          <a:ea typeface="+mn-ea"/>
                          <a:cs typeface="+mn-cs"/>
                        </a:rPr>
                        <a:t>Strategic Objective 3</a:t>
                      </a:r>
                    </a:p>
                    <a:p>
                      <a:endParaRPr lang="en-ZA" sz="1400" b="0" i="0" u="none" strike="noStrike" kern="1200" baseline="0" dirty="0" smtClean="0">
                        <a:solidFill>
                          <a:schemeClr val="dk1"/>
                        </a:solidFill>
                        <a:latin typeface="+mn-lt"/>
                        <a:ea typeface="+mn-ea"/>
                        <a:cs typeface="+mn-cs"/>
                      </a:endParaRPr>
                    </a:p>
                    <a:p>
                      <a:r>
                        <a:rPr lang="en-ZA" sz="1400" b="0" i="0" u="none" strike="noStrike" kern="1200" baseline="0" dirty="0" smtClean="0">
                          <a:solidFill>
                            <a:schemeClr val="dk1"/>
                          </a:solidFill>
                          <a:latin typeface="+mn-lt"/>
                          <a:ea typeface="+mn-ea"/>
                          <a:cs typeface="+mn-cs"/>
                        </a:rPr>
                        <a:t>To repair key components and undertake unscheduled maintenance for freehold property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r>
                        <a:rPr lang="en-ZA" sz="1800" b="0" i="0" u="none" strike="noStrike" kern="1200" baseline="0" dirty="0" smtClean="0">
                          <a:solidFill>
                            <a:schemeClr val="dk1"/>
                          </a:solidFill>
                          <a:latin typeface="+mn-lt"/>
                          <a:ea typeface="+mn-ea"/>
                          <a:cs typeface="+mn-cs"/>
                        </a:rPr>
                        <a:t>718 identified buildings with Facilities Management Contracts (target was set at 300)</a:t>
                      </a:r>
                    </a:p>
                    <a:p>
                      <a:pPr marL="285750" indent="-285750">
                        <a:buFont typeface="Arial" panose="020B0604020202020204" pitchFamily="34" charset="0"/>
                        <a:buChar char="•"/>
                      </a:pPr>
                      <a:r>
                        <a:rPr lang="en-ZA" sz="1800" b="0" i="0" u="none" strike="noStrike" kern="1200" baseline="0" dirty="0" smtClean="0">
                          <a:solidFill>
                            <a:schemeClr val="dk1"/>
                          </a:solidFill>
                          <a:latin typeface="+mn-lt"/>
                          <a:ea typeface="+mn-ea"/>
                          <a:cs typeface="+mn-cs"/>
                        </a:rPr>
                        <a:t>284,410,947.60 reduction in kilowatt-hour (Kwh) usage achieved on energy consumption (target was set at 220 million Kwh)</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800" b="0" i="0" u="none" strike="noStrike" kern="1200" baseline="0" dirty="0" smtClean="0">
                          <a:solidFill>
                            <a:schemeClr val="dk1"/>
                          </a:solidFill>
                          <a:latin typeface="+mn-lt"/>
                          <a:ea typeface="+mn-ea"/>
                          <a:cs typeface="+mn-cs"/>
                        </a:rPr>
                        <a:t>4,090,865 reduction in kilolitre -(kl) usage achieved on water consumption (kl)- (target was set at 3.9million Kwh)</a:t>
                      </a:r>
                    </a:p>
                    <a:p>
                      <a:pPr marL="285750" indent="-285750">
                        <a:buFont typeface="Arial" panose="020B0604020202020204" pitchFamily="34" charset="0"/>
                        <a:buChar char="•"/>
                      </a:pPr>
                      <a:r>
                        <a:rPr lang="en-ZA" sz="1800" b="0" i="0" u="none" strike="noStrike" kern="1200" baseline="0" dirty="0" smtClean="0">
                          <a:solidFill>
                            <a:schemeClr val="dk1"/>
                          </a:solidFill>
                          <a:latin typeface="+mn-lt"/>
                          <a:ea typeface="+mn-ea"/>
                          <a:cs typeface="+mn-cs"/>
                        </a:rPr>
                        <a:t>82% of Facilities Management contracts allocated towards BBBEE (target was 65%)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xmlns="" val="62752233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Slide Number Placeholder 2"/>
          <p:cNvSpPr>
            <a:spLocks noGrp="1"/>
          </p:cNvSpPr>
          <p:nvPr>
            <p:ph type="sldNum" sz="quarter" idx="12"/>
          </p:nvPr>
        </p:nvSpPr>
        <p:spPr>
          <a:noFill/>
        </p:spPr>
        <p:txBody>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fld id="{B56ED39E-909D-498E-8299-064382ADB707}" type="slidenum">
              <a:rPr lang="en-US" altLang="en-US" sz="1400" smtClean="0">
                <a:latin typeface="Times" pitchFamily="18" charset="0"/>
              </a:rPr>
              <a:pPr/>
              <a:t>41</a:t>
            </a:fld>
            <a:endParaRPr lang="en-US" altLang="en-US" sz="1400" smtClean="0">
              <a:latin typeface="Times" pitchFamily="18" charset="0"/>
            </a:endParaRPr>
          </a:p>
        </p:txBody>
      </p:sp>
      <p:sp>
        <p:nvSpPr>
          <p:cNvPr id="5" name="Rectangle 4"/>
          <p:cNvSpPr/>
          <p:nvPr/>
        </p:nvSpPr>
        <p:spPr>
          <a:xfrm>
            <a:off x="2635930" y="2276872"/>
            <a:ext cx="4240325" cy="1944216"/>
          </a:xfrm>
          <a:prstGeom prst="rect">
            <a:avLst/>
          </a:prstGeom>
          <a:pattFill prst="dkHorz">
            <a:fgClr>
              <a:srgbClr val="FF6600"/>
            </a:fgClr>
            <a:bgClr>
              <a:srgbClr val="FF9933"/>
            </a:bgClr>
          </a:patt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ZA" sz="2400" b="1" dirty="0"/>
          </a:p>
        </p:txBody>
      </p:sp>
      <p:cxnSp>
        <p:nvCxnSpPr>
          <p:cNvPr id="6" name="Straight Connector 5"/>
          <p:cNvCxnSpPr/>
          <p:nvPr/>
        </p:nvCxnSpPr>
        <p:spPr>
          <a:xfrm>
            <a:off x="0" y="6096000"/>
            <a:ext cx="9144000" cy="0"/>
          </a:xfrm>
          <a:prstGeom prst="line">
            <a:avLst/>
          </a:prstGeom>
          <a:ln w="28575">
            <a:solidFill>
              <a:srgbClr val="FF6600"/>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6200" y="6172200"/>
            <a:ext cx="1371600" cy="6576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extBox 1"/>
          <p:cNvSpPr txBox="1"/>
          <p:nvPr/>
        </p:nvSpPr>
        <p:spPr>
          <a:xfrm>
            <a:off x="2635931" y="2325496"/>
            <a:ext cx="3808278" cy="1384995"/>
          </a:xfrm>
          <a:prstGeom prst="rect">
            <a:avLst/>
          </a:prstGeom>
          <a:noFill/>
        </p:spPr>
        <p:txBody>
          <a:bodyPr wrap="square" rtlCol="0">
            <a:spAutoFit/>
          </a:bodyPr>
          <a:lstStyle/>
          <a:p>
            <a:r>
              <a:rPr lang="en-ZA" sz="2800" b="1" dirty="0" smtClean="0">
                <a:solidFill>
                  <a:schemeClr val="bg1"/>
                </a:solidFill>
              </a:rPr>
              <a:t>Part C </a:t>
            </a:r>
          </a:p>
          <a:p>
            <a:r>
              <a:rPr lang="en-ZA" sz="2800" b="1" dirty="0" smtClean="0">
                <a:solidFill>
                  <a:schemeClr val="bg1"/>
                </a:solidFill>
              </a:rPr>
              <a:t>Challenges and Way forward </a:t>
            </a:r>
          </a:p>
        </p:txBody>
      </p:sp>
      <p:pic>
        <p:nvPicPr>
          <p:cNvPr id="8" name="Picture 7" descr="southafrica-flag1"/>
          <p:cNvPicPr>
            <a:picLocks noChangeAspect="1" noChangeArrowheads="1" noCrop="1"/>
          </p:cNvPicPr>
          <p:nvPr/>
        </p:nvPicPr>
        <p:blipFill>
          <a:blip r:embed="rId3" cstate="print"/>
          <a:srcRect/>
          <a:stretch>
            <a:fillRect/>
          </a:stretch>
        </p:blipFill>
        <p:spPr bwMode="auto">
          <a:xfrm>
            <a:off x="7668344" y="6263640"/>
            <a:ext cx="415052" cy="274320"/>
          </a:xfrm>
          <a:prstGeom prst="rect">
            <a:avLst/>
          </a:prstGeom>
          <a:noFill/>
          <a:ln w="9525">
            <a:noFill/>
            <a:miter lim="800000"/>
            <a:headEnd/>
            <a:tailEnd/>
          </a:ln>
        </p:spPr>
      </p:pic>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9" name="Picture 8"/>
          <p:cNvPicPr>
            <a:picLocks noChangeAspect="1"/>
          </p:cNvPicPr>
          <p:nvPr/>
        </p:nvPicPr>
        <p:blipFill>
          <a:blip r:embed="rId4" cstate="print"/>
          <a:stretch>
            <a:fillRect/>
          </a:stretch>
        </p:blipFill>
        <p:spPr>
          <a:xfrm>
            <a:off x="0" y="606947"/>
            <a:ext cx="2635931" cy="5142755"/>
          </a:xfrm>
          <a:prstGeom prst="rect">
            <a:avLst/>
          </a:prstGeom>
        </p:spPr>
      </p:pic>
    </p:spTree>
    <p:extLst>
      <p:ext uri="{BB962C8B-B14F-4D97-AF65-F5344CB8AC3E}">
        <p14:creationId xmlns:p14="http://schemas.microsoft.com/office/powerpoint/2010/main" xmlns="" val="2776852046"/>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Slide Number Placeholder 2"/>
          <p:cNvSpPr>
            <a:spLocks noGrp="1"/>
          </p:cNvSpPr>
          <p:nvPr>
            <p:ph type="sldNum" sz="quarter" idx="12"/>
          </p:nvPr>
        </p:nvSpPr>
        <p:spPr>
          <a:noFill/>
        </p:spPr>
        <p:txBody>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fld id="{B56ED39E-909D-498E-8299-064382ADB707}" type="slidenum">
              <a:rPr lang="en-US" altLang="en-US" sz="1400" smtClean="0">
                <a:latin typeface="Times" pitchFamily="18" charset="0"/>
              </a:rPr>
              <a:pPr/>
              <a:t>42</a:t>
            </a:fld>
            <a:endParaRPr lang="en-US" altLang="en-US" sz="1400" smtClean="0">
              <a:latin typeface="Times" pitchFamily="18" charset="0"/>
            </a:endParaRPr>
          </a:p>
        </p:txBody>
      </p:sp>
      <p:sp>
        <p:nvSpPr>
          <p:cNvPr id="5" name="Rectangle 4"/>
          <p:cNvSpPr/>
          <p:nvPr/>
        </p:nvSpPr>
        <p:spPr>
          <a:xfrm>
            <a:off x="0" y="0"/>
            <a:ext cx="9144000" cy="506289"/>
          </a:xfrm>
          <a:prstGeom prst="rect">
            <a:avLst/>
          </a:prstGeom>
          <a:pattFill prst="dkHorz">
            <a:fgClr>
              <a:srgbClr val="FF6600"/>
            </a:fgClr>
            <a:bgClr>
              <a:srgbClr val="FF9933"/>
            </a:bgClr>
          </a:patt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ZA" sz="2400" b="1" dirty="0"/>
          </a:p>
        </p:txBody>
      </p:sp>
      <p:cxnSp>
        <p:nvCxnSpPr>
          <p:cNvPr id="6" name="Straight Connector 5"/>
          <p:cNvCxnSpPr/>
          <p:nvPr/>
        </p:nvCxnSpPr>
        <p:spPr>
          <a:xfrm>
            <a:off x="0" y="6096000"/>
            <a:ext cx="9144000" cy="0"/>
          </a:xfrm>
          <a:prstGeom prst="line">
            <a:avLst/>
          </a:prstGeom>
          <a:ln w="28575">
            <a:solidFill>
              <a:srgbClr val="FF6600"/>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6200" y="6172200"/>
            <a:ext cx="1371600" cy="6576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extBox 1"/>
          <p:cNvSpPr txBox="1"/>
          <p:nvPr/>
        </p:nvSpPr>
        <p:spPr>
          <a:xfrm>
            <a:off x="76200" y="44624"/>
            <a:ext cx="8960296" cy="461665"/>
          </a:xfrm>
          <a:prstGeom prst="rect">
            <a:avLst/>
          </a:prstGeom>
          <a:noFill/>
        </p:spPr>
        <p:txBody>
          <a:bodyPr wrap="square" rtlCol="0">
            <a:spAutoFit/>
          </a:bodyPr>
          <a:lstStyle/>
          <a:p>
            <a:r>
              <a:rPr lang="en-ZA" sz="2400" b="1" dirty="0" smtClean="0">
                <a:solidFill>
                  <a:schemeClr val="bg1"/>
                </a:solidFill>
              </a:rPr>
              <a:t>Challenges encountered during the period affecting performance </a:t>
            </a:r>
            <a:endParaRPr lang="en-ZA" sz="2400" b="1" dirty="0">
              <a:solidFill>
                <a:schemeClr val="bg1"/>
              </a:solidFill>
            </a:endParaRPr>
          </a:p>
        </p:txBody>
      </p:sp>
      <p:pic>
        <p:nvPicPr>
          <p:cNvPr id="8" name="Picture 7" descr="southafrica-flag1"/>
          <p:cNvPicPr>
            <a:picLocks noChangeAspect="1" noChangeArrowheads="1" noCrop="1"/>
          </p:cNvPicPr>
          <p:nvPr/>
        </p:nvPicPr>
        <p:blipFill>
          <a:blip r:embed="rId3" cstate="print"/>
          <a:srcRect/>
          <a:stretch>
            <a:fillRect/>
          </a:stretch>
        </p:blipFill>
        <p:spPr bwMode="auto">
          <a:xfrm>
            <a:off x="7668344" y="6263640"/>
            <a:ext cx="415052" cy="274320"/>
          </a:xfrm>
          <a:prstGeom prst="rect">
            <a:avLst/>
          </a:prstGeom>
          <a:noFill/>
          <a:ln w="9525">
            <a:noFill/>
            <a:miter lim="800000"/>
            <a:headEnd/>
            <a:tailEnd/>
          </a:ln>
        </p:spPr>
      </p:pic>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 name="Rectangle 3"/>
          <p:cNvSpPr/>
          <p:nvPr/>
        </p:nvSpPr>
        <p:spPr>
          <a:xfrm>
            <a:off x="76200" y="620688"/>
            <a:ext cx="8960296" cy="369332"/>
          </a:xfrm>
          <a:prstGeom prst="rect">
            <a:avLst/>
          </a:prstGeom>
        </p:spPr>
        <p:txBody>
          <a:bodyPr wrap="square">
            <a:spAutoFit/>
          </a:bodyPr>
          <a:lstStyle/>
          <a:p>
            <a:endParaRPr lang="en-ZA" dirty="0"/>
          </a:p>
        </p:txBody>
      </p:sp>
      <p:graphicFrame>
        <p:nvGraphicFramePr>
          <p:cNvPr id="9" name="Table 8"/>
          <p:cNvGraphicFramePr>
            <a:graphicFrameLocks noGrp="1"/>
          </p:cNvGraphicFramePr>
          <p:nvPr>
            <p:extLst>
              <p:ext uri="{D42A27DB-BD31-4B8C-83A1-F6EECF244321}">
                <p14:modId xmlns:p14="http://schemas.microsoft.com/office/powerpoint/2010/main" xmlns="" val="431801532"/>
              </p:ext>
            </p:extLst>
          </p:nvPr>
        </p:nvGraphicFramePr>
        <p:xfrm>
          <a:off x="76200" y="620688"/>
          <a:ext cx="8960295" cy="4206240"/>
        </p:xfrm>
        <a:graphic>
          <a:graphicData uri="http://schemas.openxmlformats.org/drawingml/2006/table">
            <a:tbl>
              <a:tblPr firstRow="1" bandRow="1">
                <a:tableStyleId>{10A1B5D5-9B99-4C35-A422-299274C87663}</a:tableStyleId>
              </a:tblPr>
              <a:tblGrid>
                <a:gridCol w="1759496"/>
                <a:gridCol w="4214034"/>
                <a:gridCol w="2986765"/>
              </a:tblGrid>
              <a:tr h="139040">
                <a:tc>
                  <a:txBody>
                    <a:bodyPr/>
                    <a:lstStyle/>
                    <a:p>
                      <a:r>
                        <a:rPr lang="en-ZA" dirty="0" smtClean="0"/>
                        <a:t>Area</a:t>
                      </a:r>
                      <a:r>
                        <a:rPr lang="en-ZA" baseline="0" dirty="0" smtClean="0"/>
                        <a:t> </a:t>
                      </a:r>
                      <a:endParaRPr lang="en-ZA" dirty="0"/>
                    </a:p>
                  </a:txBody>
                  <a:tcPr/>
                </a:tc>
                <a:tc>
                  <a:txBody>
                    <a:bodyPr/>
                    <a:lstStyle/>
                    <a:p>
                      <a:r>
                        <a:rPr lang="en-ZA" dirty="0" smtClean="0"/>
                        <a:t>Challenge </a:t>
                      </a:r>
                      <a:endParaRPr lang="en-ZA" dirty="0"/>
                    </a:p>
                  </a:txBody>
                  <a:tcPr/>
                </a:tc>
                <a:tc>
                  <a:txBody>
                    <a:bodyPr/>
                    <a:lstStyle/>
                    <a:p>
                      <a:r>
                        <a:rPr lang="en-ZA" dirty="0" smtClean="0"/>
                        <a:t>Remedial</a:t>
                      </a:r>
                      <a:r>
                        <a:rPr lang="en-ZA" baseline="0" dirty="0" smtClean="0"/>
                        <a:t> Action </a:t>
                      </a:r>
                      <a:endParaRPr lang="en-ZA" dirty="0"/>
                    </a:p>
                  </a:txBody>
                  <a:tcPr/>
                </a:tc>
              </a:tr>
              <a:tr h="370840">
                <a:tc>
                  <a:txBody>
                    <a:bodyPr/>
                    <a:lstStyle/>
                    <a:p>
                      <a:r>
                        <a:rPr lang="en-ZA" sz="1500" dirty="0" smtClean="0"/>
                        <a:t>Work Opportunities reported </a:t>
                      </a:r>
                      <a:endParaRPr lang="en-ZA" sz="1500" dirty="0">
                        <a:solidFill>
                          <a:schemeClr val="tx1"/>
                        </a:solidFill>
                        <a:latin typeface="+mj-lt"/>
                      </a:endParaRPr>
                    </a:p>
                  </a:txBody>
                  <a:tcPr/>
                </a:tc>
                <a:tc>
                  <a:txBody>
                    <a:bodyPr/>
                    <a:lstStyle/>
                    <a:p>
                      <a:r>
                        <a:rPr lang="en-ZA" sz="1500" dirty="0" smtClean="0"/>
                        <a:t>The low performance on work opportunities is as a result of Public bodies inability to report on the work opportunities created timeously. Therefore not all projects implemented by public bodies in the</a:t>
                      </a:r>
                    </a:p>
                    <a:p>
                      <a:r>
                        <a:rPr lang="en-ZA" sz="1500" dirty="0" smtClean="0"/>
                        <a:t>2015/16 financial year</a:t>
                      </a:r>
                    </a:p>
                    <a:p>
                      <a:r>
                        <a:rPr lang="en-ZA" sz="1500" dirty="0" smtClean="0"/>
                        <a:t>were reported. </a:t>
                      </a:r>
                      <a:endParaRPr lang="en-ZA" sz="1500" dirty="0">
                        <a:solidFill>
                          <a:schemeClr val="tx1"/>
                        </a:solidFill>
                        <a:latin typeface="+mj-lt"/>
                      </a:endParaRPr>
                    </a:p>
                  </a:txBody>
                  <a:tcPr/>
                </a:tc>
                <a:tc>
                  <a:txBody>
                    <a:bodyPr/>
                    <a:lstStyle/>
                    <a:p>
                      <a:r>
                        <a:rPr lang="en-ZA" sz="1500" dirty="0" smtClean="0"/>
                        <a:t>Targeted</a:t>
                      </a:r>
                    </a:p>
                    <a:p>
                      <a:r>
                        <a:rPr lang="en-ZA" sz="1500" dirty="0" smtClean="0"/>
                        <a:t>assistance will be provided</a:t>
                      </a:r>
                    </a:p>
                    <a:p>
                      <a:r>
                        <a:rPr lang="en-ZA" sz="1500" dirty="0" smtClean="0"/>
                        <a:t>to reporting bodies to assist</a:t>
                      </a:r>
                    </a:p>
                    <a:p>
                      <a:r>
                        <a:rPr lang="en-ZA" sz="1500" dirty="0" smtClean="0"/>
                        <a:t>them with data capturing,</a:t>
                      </a:r>
                    </a:p>
                    <a:p>
                      <a:r>
                        <a:rPr lang="en-ZA" sz="1500" dirty="0" smtClean="0"/>
                        <a:t>quality of data and POEs as</a:t>
                      </a:r>
                    </a:p>
                    <a:p>
                      <a:r>
                        <a:rPr lang="en-ZA" sz="1500" dirty="0" smtClean="0"/>
                        <a:t>per the Special Ministerial</a:t>
                      </a:r>
                    </a:p>
                    <a:p>
                      <a:r>
                        <a:rPr lang="en-ZA" sz="1500" dirty="0" smtClean="0"/>
                        <a:t>Determination.</a:t>
                      </a:r>
                    </a:p>
                    <a:p>
                      <a:endParaRPr lang="en-ZA" sz="1500" dirty="0">
                        <a:solidFill>
                          <a:schemeClr val="tx1"/>
                        </a:solidFill>
                        <a:latin typeface="+mj-lt"/>
                      </a:endParaRPr>
                    </a:p>
                  </a:txBody>
                  <a:tcPr/>
                </a:tc>
              </a:tr>
              <a:tr h="370840">
                <a:tc>
                  <a:txBody>
                    <a:bodyPr/>
                    <a:lstStyle/>
                    <a:p>
                      <a:r>
                        <a:rPr lang="en-ZA" sz="1500" u="none" dirty="0" smtClean="0">
                          <a:latin typeface="+mn-lt"/>
                        </a:rPr>
                        <a:t>Development of a new Public Works White Paper</a:t>
                      </a:r>
                      <a:endParaRPr lang="en-ZA" sz="1500" u="none" dirty="0">
                        <a:solidFill>
                          <a:schemeClr val="tx1"/>
                        </a:solidFill>
                        <a:latin typeface="+mn-lt"/>
                      </a:endParaRPr>
                    </a:p>
                  </a:txBody>
                  <a:tcPr/>
                </a:tc>
                <a:tc>
                  <a:txBody>
                    <a:bodyPr/>
                    <a:lstStyle/>
                    <a:p>
                      <a:pPr>
                        <a:spcAft>
                          <a:spcPts val="0"/>
                        </a:spcAft>
                      </a:pPr>
                      <a:r>
                        <a:rPr lang="en-ZA" sz="1500" dirty="0">
                          <a:effectLst/>
                          <a:latin typeface="+mn-lt"/>
                          <a:ea typeface="Calibri" panose="020F0502020204030204" pitchFamily="34" charset="0"/>
                          <a:cs typeface="Times New Roman" panose="02020603050405020304" pitchFamily="18" charset="0"/>
                        </a:rPr>
                        <a:t>The scope and complexity of the White Paper project, as well as the need for objective perspectives, necessitates the procurement of some external expertise.  The Department tested the market, but found no service provider t</a:t>
                      </a:r>
                      <a:r>
                        <a:rPr lang="en-ZA" sz="1500" dirty="0">
                          <a:solidFill>
                            <a:srgbClr val="000000"/>
                          </a:solidFill>
                          <a:effectLst/>
                          <a:latin typeface="+mn-lt"/>
                          <a:ea typeface="Calibri" panose="020F0502020204030204" pitchFamily="34" charset="0"/>
                          <a:cs typeface="Times New Roman" panose="02020603050405020304" pitchFamily="18" charset="0"/>
                        </a:rPr>
                        <a:t>hat possesses all the expertise and experience in the diverse disciplines required for this project.</a:t>
                      </a:r>
                      <a:endParaRPr lang="en-ZA" sz="1500" dirty="0">
                        <a:effectLst/>
                        <a:latin typeface="+mn-lt"/>
                        <a:ea typeface="Calibri" panose="020F0502020204030204" pitchFamily="34" charset="0"/>
                        <a:cs typeface="Times New Roman" panose="02020603050405020304" pitchFamily="18" charset="0"/>
                      </a:endParaRPr>
                    </a:p>
                  </a:txBody>
                  <a:tcPr/>
                </a:tc>
                <a:tc>
                  <a:txBody>
                    <a:bodyPr/>
                    <a:lstStyle/>
                    <a:p>
                      <a:pPr>
                        <a:spcAft>
                          <a:spcPts val="0"/>
                        </a:spcAft>
                      </a:pPr>
                      <a:r>
                        <a:rPr lang="en-ZA" sz="1500" dirty="0">
                          <a:effectLst/>
                          <a:latin typeface="+mn-lt"/>
                          <a:ea typeface="Calibri" panose="020F0502020204030204" pitchFamily="34" charset="0"/>
                          <a:cs typeface="Times New Roman" panose="02020603050405020304" pitchFamily="18" charset="0"/>
                        </a:rPr>
                        <a:t>An internally driven process to in-source a limited number of notable authorities on the functions of DPW and the PMTE is underway.  A task team of the Department’s Executive Committee has been established to drive the White Paper project to completion. </a:t>
                      </a:r>
                    </a:p>
                  </a:txBody>
                  <a:tcPr/>
                </a:tc>
              </a:tr>
            </a:tbl>
          </a:graphicData>
        </a:graphic>
      </p:graphicFrame>
    </p:spTree>
    <p:extLst>
      <p:ext uri="{BB962C8B-B14F-4D97-AF65-F5344CB8AC3E}">
        <p14:creationId xmlns:p14="http://schemas.microsoft.com/office/powerpoint/2010/main" xmlns="" val="108676581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Slide Number Placeholder 2"/>
          <p:cNvSpPr>
            <a:spLocks noGrp="1"/>
          </p:cNvSpPr>
          <p:nvPr>
            <p:ph type="sldNum" sz="quarter" idx="12"/>
          </p:nvPr>
        </p:nvSpPr>
        <p:spPr>
          <a:noFill/>
        </p:spPr>
        <p:txBody>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fld id="{B56ED39E-909D-498E-8299-064382ADB707}" type="slidenum">
              <a:rPr lang="en-US" altLang="en-US" sz="1400" smtClean="0">
                <a:latin typeface="Times" pitchFamily="18" charset="0"/>
              </a:rPr>
              <a:pPr/>
              <a:t>43</a:t>
            </a:fld>
            <a:endParaRPr lang="en-US" altLang="en-US" sz="1400" smtClean="0">
              <a:latin typeface="Times" pitchFamily="18" charset="0"/>
            </a:endParaRPr>
          </a:p>
        </p:txBody>
      </p:sp>
      <p:sp>
        <p:nvSpPr>
          <p:cNvPr id="5" name="Rectangle 4"/>
          <p:cNvSpPr/>
          <p:nvPr/>
        </p:nvSpPr>
        <p:spPr>
          <a:xfrm>
            <a:off x="0" y="0"/>
            <a:ext cx="9144000" cy="506289"/>
          </a:xfrm>
          <a:prstGeom prst="rect">
            <a:avLst/>
          </a:prstGeom>
          <a:pattFill prst="dkHorz">
            <a:fgClr>
              <a:srgbClr val="FF6600"/>
            </a:fgClr>
            <a:bgClr>
              <a:srgbClr val="FF9933"/>
            </a:bgClr>
          </a:patt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ZA" sz="2400" b="1" dirty="0"/>
          </a:p>
        </p:txBody>
      </p:sp>
      <p:cxnSp>
        <p:nvCxnSpPr>
          <p:cNvPr id="6" name="Straight Connector 5"/>
          <p:cNvCxnSpPr/>
          <p:nvPr/>
        </p:nvCxnSpPr>
        <p:spPr>
          <a:xfrm>
            <a:off x="0" y="6096000"/>
            <a:ext cx="9144000" cy="0"/>
          </a:xfrm>
          <a:prstGeom prst="line">
            <a:avLst/>
          </a:prstGeom>
          <a:ln w="28575">
            <a:solidFill>
              <a:srgbClr val="FF6600"/>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6200" y="6172200"/>
            <a:ext cx="1371600" cy="6576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extBox 1"/>
          <p:cNvSpPr txBox="1"/>
          <p:nvPr/>
        </p:nvSpPr>
        <p:spPr>
          <a:xfrm>
            <a:off x="76200" y="44624"/>
            <a:ext cx="8960296" cy="461665"/>
          </a:xfrm>
          <a:prstGeom prst="rect">
            <a:avLst/>
          </a:prstGeom>
          <a:noFill/>
        </p:spPr>
        <p:txBody>
          <a:bodyPr wrap="square" rtlCol="0">
            <a:spAutoFit/>
          </a:bodyPr>
          <a:lstStyle/>
          <a:p>
            <a:r>
              <a:rPr lang="en-ZA" sz="2400" b="1" dirty="0" smtClean="0">
                <a:solidFill>
                  <a:schemeClr val="bg1"/>
                </a:solidFill>
              </a:rPr>
              <a:t>Challenges encountered during the period affecting performance </a:t>
            </a:r>
            <a:endParaRPr lang="en-ZA" sz="2400" b="1" dirty="0">
              <a:solidFill>
                <a:schemeClr val="bg1"/>
              </a:solidFill>
            </a:endParaRPr>
          </a:p>
        </p:txBody>
      </p:sp>
      <p:pic>
        <p:nvPicPr>
          <p:cNvPr id="8" name="Picture 7" descr="southafrica-flag1"/>
          <p:cNvPicPr>
            <a:picLocks noChangeAspect="1" noChangeArrowheads="1" noCrop="1"/>
          </p:cNvPicPr>
          <p:nvPr/>
        </p:nvPicPr>
        <p:blipFill>
          <a:blip r:embed="rId3" cstate="print"/>
          <a:srcRect/>
          <a:stretch>
            <a:fillRect/>
          </a:stretch>
        </p:blipFill>
        <p:spPr bwMode="auto">
          <a:xfrm>
            <a:off x="7668344" y="6263640"/>
            <a:ext cx="415052" cy="274320"/>
          </a:xfrm>
          <a:prstGeom prst="rect">
            <a:avLst/>
          </a:prstGeom>
          <a:noFill/>
          <a:ln w="9525">
            <a:noFill/>
            <a:miter lim="800000"/>
            <a:headEnd/>
            <a:tailEnd/>
          </a:ln>
        </p:spPr>
      </p:pic>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 name="Rectangle 3"/>
          <p:cNvSpPr/>
          <p:nvPr/>
        </p:nvSpPr>
        <p:spPr>
          <a:xfrm>
            <a:off x="76200" y="620688"/>
            <a:ext cx="8960296" cy="369332"/>
          </a:xfrm>
          <a:prstGeom prst="rect">
            <a:avLst/>
          </a:prstGeom>
        </p:spPr>
        <p:txBody>
          <a:bodyPr wrap="square">
            <a:spAutoFit/>
          </a:bodyPr>
          <a:lstStyle/>
          <a:p>
            <a:endParaRPr lang="en-ZA" dirty="0"/>
          </a:p>
        </p:txBody>
      </p:sp>
      <p:graphicFrame>
        <p:nvGraphicFramePr>
          <p:cNvPr id="9" name="Table 8"/>
          <p:cNvGraphicFramePr>
            <a:graphicFrameLocks noGrp="1"/>
          </p:cNvGraphicFramePr>
          <p:nvPr>
            <p:extLst>
              <p:ext uri="{D42A27DB-BD31-4B8C-83A1-F6EECF244321}">
                <p14:modId xmlns:p14="http://schemas.microsoft.com/office/powerpoint/2010/main" xmlns="" val="2424132086"/>
              </p:ext>
            </p:extLst>
          </p:nvPr>
        </p:nvGraphicFramePr>
        <p:xfrm>
          <a:off x="76200" y="620688"/>
          <a:ext cx="8960295" cy="4114800"/>
        </p:xfrm>
        <a:graphic>
          <a:graphicData uri="http://schemas.openxmlformats.org/drawingml/2006/table">
            <a:tbl>
              <a:tblPr firstRow="1" bandRow="1">
                <a:tableStyleId>{10A1B5D5-9B99-4C35-A422-299274C87663}</a:tableStyleId>
              </a:tblPr>
              <a:tblGrid>
                <a:gridCol w="1759496"/>
                <a:gridCol w="4214034"/>
                <a:gridCol w="2986765"/>
              </a:tblGrid>
              <a:tr h="139040">
                <a:tc>
                  <a:txBody>
                    <a:bodyPr/>
                    <a:lstStyle/>
                    <a:p>
                      <a:r>
                        <a:rPr lang="en-ZA" dirty="0" smtClean="0"/>
                        <a:t>Area</a:t>
                      </a:r>
                      <a:r>
                        <a:rPr lang="en-ZA" baseline="0" dirty="0" smtClean="0"/>
                        <a:t> </a:t>
                      </a:r>
                      <a:endParaRPr lang="en-Z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ZA" dirty="0" smtClean="0"/>
                        <a:t>Challenge </a:t>
                      </a:r>
                      <a:endParaRPr lang="en-Z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ZA" dirty="0" smtClean="0"/>
                        <a:t>Remedial</a:t>
                      </a:r>
                      <a:r>
                        <a:rPr lang="en-ZA" baseline="0" dirty="0" smtClean="0"/>
                        <a:t> Action </a:t>
                      </a:r>
                      <a:endParaRPr lang="en-Z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ZA" sz="1500" u="none" strike="noStrike" kern="1200" baseline="0" dirty="0" smtClean="0"/>
                        <a:t>IDT Business</a:t>
                      </a:r>
                    </a:p>
                    <a:p>
                      <a:r>
                        <a:rPr lang="en-ZA" sz="1500" u="none" strike="noStrike" kern="1200" baseline="0" dirty="0" smtClean="0"/>
                        <a:t>Case, Contractor</a:t>
                      </a:r>
                    </a:p>
                    <a:p>
                      <a:r>
                        <a:rPr lang="en-ZA" sz="1500" u="none" strike="noStrike" kern="1200" baseline="0" dirty="0" smtClean="0"/>
                        <a:t>Development</a:t>
                      </a:r>
                    </a:p>
                    <a:p>
                      <a:r>
                        <a:rPr lang="en-ZA" sz="1500" u="none" strike="noStrike" kern="1200" baseline="0" dirty="0" smtClean="0"/>
                        <a:t>implementation</a:t>
                      </a:r>
                      <a:endParaRPr lang="en-ZA" sz="1500"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ZA" sz="1500" baseline="0" dirty="0" smtClean="0"/>
                        <a:t> Government component institutional form was considered. However, a Schedule 3A was approved as a suitable institutional form for the IDT in September 2015. A revision of the IDT Business Case was undertaken which also required consultations with National Treasury; DPME on Socio-Economic Impact Assessment Study; and relevant a FOSAD Cluster.</a:t>
                      </a:r>
                      <a:endParaRPr lang="en-ZA" sz="1500" dirty="0">
                        <a:solidFill>
                          <a:srgbClr val="FF0000"/>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ZA" sz="1500" dirty="0" smtClean="0"/>
                        <a:t>National Treasury was consulted</a:t>
                      </a:r>
                      <a:r>
                        <a:rPr lang="en-ZA" sz="1500" baseline="0" dirty="0" smtClean="0"/>
                        <a:t> on 05 April 2016. at the same time, the DPME approved the SEIAS for the IDT Business Case. DPW requested to present to the ESEID Cluster and the IDT Business Case was referred to the G&amp;A Cluster. A presentation was made to the G&amp;A Working Session on 29 October 2016 and subsequently presented to the G&amp;A Cluster on 3</a:t>
                      </a:r>
                      <a:r>
                        <a:rPr lang="en-ZA" sz="1500" baseline="30000" dirty="0" smtClean="0"/>
                        <a:t>rd</a:t>
                      </a:r>
                      <a:r>
                        <a:rPr lang="en-ZA" sz="1500" baseline="0" dirty="0" smtClean="0"/>
                        <a:t> November 2016. The Business Case was referred back for further revision. A revised Business Case will consider the inputs of the G&amp;A Cluster and further consult with the DPSA.</a:t>
                      </a:r>
                      <a:endParaRPr lang="en-ZA" sz="1500" dirty="0">
                        <a:solidFill>
                          <a:srgbClr val="FF0000"/>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164811812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Slide Number Placeholder 2"/>
          <p:cNvSpPr>
            <a:spLocks noGrp="1"/>
          </p:cNvSpPr>
          <p:nvPr>
            <p:ph type="sldNum" sz="quarter" idx="12"/>
          </p:nvPr>
        </p:nvSpPr>
        <p:spPr>
          <a:noFill/>
        </p:spPr>
        <p:txBody>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fld id="{B56ED39E-909D-498E-8299-064382ADB707}" type="slidenum">
              <a:rPr lang="en-US" altLang="en-US" sz="1400" smtClean="0">
                <a:latin typeface="Times" pitchFamily="18" charset="0"/>
              </a:rPr>
              <a:pPr/>
              <a:t>44</a:t>
            </a:fld>
            <a:endParaRPr lang="en-US" altLang="en-US" sz="1400" smtClean="0">
              <a:latin typeface="Times" pitchFamily="18" charset="0"/>
            </a:endParaRPr>
          </a:p>
        </p:txBody>
      </p:sp>
      <p:sp>
        <p:nvSpPr>
          <p:cNvPr id="5" name="Rectangle 4"/>
          <p:cNvSpPr/>
          <p:nvPr/>
        </p:nvSpPr>
        <p:spPr>
          <a:xfrm>
            <a:off x="0" y="0"/>
            <a:ext cx="9144000" cy="506289"/>
          </a:xfrm>
          <a:prstGeom prst="rect">
            <a:avLst/>
          </a:prstGeom>
          <a:pattFill prst="dkHorz">
            <a:fgClr>
              <a:srgbClr val="FF6600"/>
            </a:fgClr>
            <a:bgClr>
              <a:srgbClr val="FF9933"/>
            </a:bgClr>
          </a:patt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ZA" sz="2400" b="1" dirty="0"/>
          </a:p>
        </p:txBody>
      </p:sp>
      <p:cxnSp>
        <p:nvCxnSpPr>
          <p:cNvPr id="6" name="Straight Connector 5"/>
          <p:cNvCxnSpPr/>
          <p:nvPr/>
        </p:nvCxnSpPr>
        <p:spPr>
          <a:xfrm>
            <a:off x="0" y="6096000"/>
            <a:ext cx="9144000" cy="0"/>
          </a:xfrm>
          <a:prstGeom prst="line">
            <a:avLst/>
          </a:prstGeom>
          <a:ln w="28575">
            <a:solidFill>
              <a:srgbClr val="FF6600"/>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6200" y="6172200"/>
            <a:ext cx="1371600" cy="6576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extBox 1"/>
          <p:cNvSpPr txBox="1"/>
          <p:nvPr/>
        </p:nvSpPr>
        <p:spPr>
          <a:xfrm>
            <a:off x="76200" y="44624"/>
            <a:ext cx="8960296" cy="461665"/>
          </a:xfrm>
          <a:prstGeom prst="rect">
            <a:avLst/>
          </a:prstGeom>
          <a:noFill/>
        </p:spPr>
        <p:txBody>
          <a:bodyPr wrap="square" rtlCol="0">
            <a:spAutoFit/>
          </a:bodyPr>
          <a:lstStyle/>
          <a:p>
            <a:r>
              <a:rPr lang="en-ZA" sz="2400" b="1" dirty="0" smtClean="0">
                <a:solidFill>
                  <a:schemeClr val="bg1"/>
                </a:solidFill>
              </a:rPr>
              <a:t>Challenges encountered during the period affecting performance </a:t>
            </a:r>
            <a:endParaRPr lang="en-ZA" sz="2400" b="1" dirty="0">
              <a:solidFill>
                <a:schemeClr val="bg1"/>
              </a:solidFill>
            </a:endParaRPr>
          </a:p>
        </p:txBody>
      </p:sp>
      <p:pic>
        <p:nvPicPr>
          <p:cNvPr id="8" name="Picture 7" descr="southafrica-flag1"/>
          <p:cNvPicPr>
            <a:picLocks noChangeAspect="1" noChangeArrowheads="1" noCrop="1"/>
          </p:cNvPicPr>
          <p:nvPr/>
        </p:nvPicPr>
        <p:blipFill>
          <a:blip r:embed="rId3" cstate="print"/>
          <a:srcRect/>
          <a:stretch>
            <a:fillRect/>
          </a:stretch>
        </p:blipFill>
        <p:spPr bwMode="auto">
          <a:xfrm>
            <a:off x="7668344" y="6263640"/>
            <a:ext cx="415052" cy="274320"/>
          </a:xfrm>
          <a:prstGeom prst="rect">
            <a:avLst/>
          </a:prstGeom>
          <a:noFill/>
          <a:ln w="9525">
            <a:noFill/>
            <a:miter lim="800000"/>
            <a:headEnd/>
            <a:tailEnd/>
          </a:ln>
        </p:spPr>
      </p:pic>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 name="Rectangle 3"/>
          <p:cNvSpPr/>
          <p:nvPr/>
        </p:nvSpPr>
        <p:spPr>
          <a:xfrm>
            <a:off x="76200" y="620688"/>
            <a:ext cx="8960296" cy="369332"/>
          </a:xfrm>
          <a:prstGeom prst="rect">
            <a:avLst/>
          </a:prstGeom>
        </p:spPr>
        <p:txBody>
          <a:bodyPr wrap="square">
            <a:spAutoFit/>
          </a:bodyPr>
          <a:lstStyle/>
          <a:p>
            <a:endParaRPr lang="en-ZA" dirty="0"/>
          </a:p>
        </p:txBody>
      </p:sp>
      <p:graphicFrame>
        <p:nvGraphicFramePr>
          <p:cNvPr id="9" name="Table 8"/>
          <p:cNvGraphicFramePr>
            <a:graphicFrameLocks noGrp="1"/>
          </p:cNvGraphicFramePr>
          <p:nvPr>
            <p:extLst>
              <p:ext uri="{D42A27DB-BD31-4B8C-83A1-F6EECF244321}">
                <p14:modId xmlns:p14="http://schemas.microsoft.com/office/powerpoint/2010/main" xmlns="" val="335915248"/>
              </p:ext>
            </p:extLst>
          </p:nvPr>
        </p:nvGraphicFramePr>
        <p:xfrm>
          <a:off x="76200" y="620688"/>
          <a:ext cx="8960295" cy="5532120"/>
        </p:xfrm>
        <a:graphic>
          <a:graphicData uri="http://schemas.openxmlformats.org/drawingml/2006/table">
            <a:tbl>
              <a:tblPr firstRow="1" bandRow="1">
                <a:tableStyleId>{10A1B5D5-9B99-4C35-A422-299274C87663}</a:tableStyleId>
              </a:tblPr>
              <a:tblGrid>
                <a:gridCol w="1759496"/>
                <a:gridCol w="4214034"/>
                <a:gridCol w="2986765"/>
              </a:tblGrid>
              <a:tr h="139040">
                <a:tc>
                  <a:txBody>
                    <a:bodyPr/>
                    <a:lstStyle/>
                    <a:p>
                      <a:r>
                        <a:rPr lang="en-ZA" dirty="0" smtClean="0"/>
                        <a:t>Area</a:t>
                      </a:r>
                      <a:r>
                        <a:rPr lang="en-ZA" baseline="0" dirty="0" smtClean="0"/>
                        <a:t> </a:t>
                      </a:r>
                      <a:endParaRPr lang="en-ZA" dirty="0"/>
                    </a:p>
                  </a:txBody>
                  <a:tcPr>
                    <a:solidFill>
                      <a:schemeClr val="accent6"/>
                    </a:solidFill>
                  </a:tcPr>
                </a:tc>
                <a:tc>
                  <a:txBody>
                    <a:bodyPr/>
                    <a:lstStyle/>
                    <a:p>
                      <a:r>
                        <a:rPr lang="en-ZA" dirty="0" smtClean="0"/>
                        <a:t>Challenge </a:t>
                      </a:r>
                      <a:endParaRPr lang="en-ZA" dirty="0"/>
                    </a:p>
                  </a:txBody>
                  <a:tcPr>
                    <a:solidFill>
                      <a:schemeClr val="accent6"/>
                    </a:solidFill>
                  </a:tcPr>
                </a:tc>
                <a:tc>
                  <a:txBody>
                    <a:bodyPr/>
                    <a:lstStyle/>
                    <a:p>
                      <a:r>
                        <a:rPr lang="en-ZA" dirty="0" smtClean="0"/>
                        <a:t>Remedial</a:t>
                      </a:r>
                      <a:r>
                        <a:rPr lang="en-ZA" baseline="0" dirty="0" smtClean="0"/>
                        <a:t> Action </a:t>
                      </a:r>
                      <a:endParaRPr lang="en-ZA" dirty="0"/>
                    </a:p>
                  </a:txBody>
                  <a:tcPr>
                    <a:solidFill>
                      <a:schemeClr val="accent6"/>
                    </a:solidFill>
                  </a:tcPr>
                </a:tc>
              </a:tr>
              <a:tr h="370840">
                <a:tc>
                  <a:txBody>
                    <a:bodyPr/>
                    <a:lstStyle/>
                    <a:p>
                      <a:r>
                        <a:rPr lang="en-ZA" sz="1500" u="none" strike="noStrike" kern="1200" baseline="0" dirty="0" smtClean="0"/>
                        <a:t>Projects in the</a:t>
                      </a:r>
                    </a:p>
                    <a:p>
                      <a:r>
                        <a:rPr lang="en-ZA" sz="1500" u="none" strike="noStrike" kern="1200" baseline="0" dirty="0" smtClean="0"/>
                        <a:t>current WCS project list</a:t>
                      </a:r>
                    </a:p>
                    <a:p>
                      <a:r>
                        <a:rPr lang="en-ZA" sz="1500" u="none" strike="noStrike" kern="1200" baseline="0" dirty="0" smtClean="0"/>
                        <a:t>cleared</a:t>
                      </a:r>
                      <a:endParaRPr lang="en-ZA" sz="1500" dirty="0">
                        <a:latin typeface="+mj-lt"/>
                      </a:endParaRPr>
                    </a:p>
                  </a:txBody>
                  <a:tcPr>
                    <a:noFill/>
                  </a:tcPr>
                </a:tc>
                <a:tc>
                  <a:txBody>
                    <a:bodyPr/>
                    <a:lstStyle/>
                    <a:p>
                      <a:r>
                        <a:rPr lang="en-ZA" sz="1500" u="none" strike="noStrike" kern="1200" baseline="0" dirty="0" smtClean="0"/>
                        <a:t>Delays within the construction</a:t>
                      </a:r>
                    </a:p>
                    <a:p>
                      <a:r>
                        <a:rPr lang="en-ZA" sz="1500" u="none" strike="noStrike" kern="1200" baseline="0" dirty="0" smtClean="0"/>
                        <a:t>value chain and</a:t>
                      </a:r>
                    </a:p>
                    <a:p>
                      <a:r>
                        <a:rPr lang="en-ZA" sz="1500" u="none" strike="noStrike" kern="1200" baseline="0" dirty="0" smtClean="0"/>
                        <a:t>updating of the system are</a:t>
                      </a:r>
                    </a:p>
                    <a:p>
                      <a:r>
                        <a:rPr lang="en-ZA" sz="1500" u="none" strike="noStrike" kern="1200" baseline="0" dirty="0" smtClean="0"/>
                        <a:t>major contributing factors</a:t>
                      </a:r>
                    </a:p>
                    <a:p>
                      <a:r>
                        <a:rPr lang="en-ZA" sz="1500" u="none" strike="noStrike" kern="1200" baseline="0" dirty="0" smtClean="0"/>
                        <a:t>for backlog.</a:t>
                      </a:r>
                      <a:endParaRPr lang="en-ZA" sz="1500" b="0" i="0" u="none" strike="noStrike" kern="1200" baseline="0" dirty="0" smtClean="0">
                        <a:solidFill>
                          <a:schemeClr val="dk1"/>
                        </a:solidFill>
                        <a:latin typeface="+mj-lt"/>
                        <a:ea typeface="+mn-ea"/>
                        <a:cs typeface="+mn-cs"/>
                      </a:endParaRPr>
                    </a:p>
                  </a:txBody>
                  <a:tcPr>
                    <a:noFill/>
                  </a:tcPr>
                </a:tc>
                <a:tc>
                  <a:txBody>
                    <a:bodyPr/>
                    <a:lstStyle/>
                    <a:p>
                      <a:r>
                        <a:rPr lang="en-ZA" sz="1500" u="none" strike="noStrike" kern="1200" baseline="0" dirty="0" smtClean="0"/>
                        <a:t>In the process of creating a</a:t>
                      </a:r>
                    </a:p>
                    <a:p>
                      <a:r>
                        <a:rPr lang="en-ZA" sz="1500" u="none" strike="noStrike" kern="1200" baseline="0" dirty="0" smtClean="0"/>
                        <a:t>dedicated capacity to clear</a:t>
                      </a:r>
                    </a:p>
                    <a:p>
                      <a:r>
                        <a:rPr lang="en-ZA" sz="1500" u="none" strike="noStrike" kern="1200" baseline="0" dirty="0" smtClean="0"/>
                        <a:t>projects and update the</a:t>
                      </a:r>
                    </a:p>
                    <a:p>
                      <a:r>
                        <a:rPr lang="en-ZA" sz="1500" u="none" strike="noStrike" kern="1200" baseline="0" dirty="0" smtClean="0"/>
                        <a:t>system</a:t>
                      </a:r>
                      <a:endParaRPr lang="en-ZA" sz="1500" dirty="0" smtClean="0"/>
                    </a:p>
                  </a:txBody>
                  <a:tcPr>
                    <a:noFill/>
                  </a:tcPr>
                </a:tc>
              </a:tr>
              <a:tr h="370840">
                <a:tc>
                  <a:txBody>
                    <a:bodyPr/>
                    <a:lstStyle/>
                    <a:p>
                      <a:r>
                        <a:rPr lang="en-ZA" sz="1500" dirty="0" smtClean="0"/>
                        <a:t>Completion of schools </a:t>
                      </a:r>
                      <a:endParaRPr lang="en-ZA" sz="1500" dirty="0"/>
                    </a:p>
                  </a:txBody>
                  <a:tcPr>
                    <a:noFill/>
                  </a:tcPr>
                </a:tc>
                <a:tc>
                  <a:txBody>
                    <a:bodyPr/>
                    <a:lstStyle/>
                    <a:p>
                      <a:r>
                        <a:rPr lang="en-ZA" sz="1500" u="none" strike="noStrike" kern="1200" baseline="0" dirty="0" smtClean="0"/>
                        <a:t>Challenges experienced in getting approval of assessment reports and Bills of Quantity from DBE. Therefore the School Beautification Programme could not continue as DBE was expected to approve assessment report as well as funds</a:t>
                      </a:r>
                      <a:endParaRPr lang="en-ZA" sz="1500" dirty="0"/>
                    </a:p>
                  </a:txBody>
                  <a:tcPr>
                    <a:noFill/>
                  </a:tcPr>
                </a:tc>
                <a:tc>
                  <a:txBody>
                    <a:bodyPr/>
                    <a:lstStyle/>
                    <a:p>
                      <a:r>
                        <a:rPr lang="en-ZA" sz="1500" dirty="0" smtClean="0"/>
                        <a:t>Discussions with relevant stakeholders are underway to improve on this programme towards realisation of the goals </a:t>
                      </a:r>
                      <a:endParaRPr lang="en-ZA" sz="1500" dirty="0"/>
                    </a:p>
                  </a:txBody>
                  <a:tcPr>
                    <a:noFill/>
                  </a:tcPr>
                </a:tc>
              </a:tr>
              <a:tr h="370840">
                <a:tc>
                  <a:txBody>
                    <a:bodyPr/>
                    <a:lstStyle/>
                    <a:p>
                      <a:r>
                        <a:rPr lang="en-ZA" sz="1500" u="none" strike="noStrike" kern="1200" baseline="0" dirty="0" smtClean="0"/>
                        <a:t>Occupancy</a:t>
                      </a:r>
                    </a:p>
                    <a:p>
                      <a:r>
                        <a:rPr lang="en-ZA" sz="1500" u="none" strike="noStrike" kern="1200" baseline="0" dirty="0" smtClean="0"/>
                        <a:t>rate for partially</a:t>
                      </a:r>
                    </a:p>
                    <a:p>
                      <a:r>
                        <a:rPr lang="en-ZA" sz="1500" u="none" strike="noStrike" kern="1200" baseline="0" dirty="0" smtClean="0"/>
                        <a:t>occupied property</a:t>
                      </a:r>
                      <a:endParaRPr lang="en-ZA" sz="1500" dirty="0"/>
                    </a:p>
                  </a:txBody>
                  <a:tcPr>
                    <a:noFill/>
                  </a:tcPr>
                </a:tc>
                <a:tc>
                  <a:txBody>
                    <a:bodyPr/>
                    <a:lstStyle/>
                    <a:p>
                      <a:r>
                        <a:rPr lang="en-ZA" sz="1500" u="none" strike="noStrike" kern="1200" baseline="0" dirty="0" smtClean="0"/>
                        <a:t>Measurement of occupancy rate not yet </a:t>
                      </a:r>
                    </a:p>
                    <a:p>
                      <a:r>
                        <a:rPr lang="en-ZA" sz="1500" u="none" strike="noStrike" kern="1200" baseline="0" dirty="0" smtClean="0"/>
                        <a:t>established as the Asset register is being updated</a:t>
                      </a:r>
                      <a:endParaRPr lang="en-ZA" sz="1500" dirty="0"/>
                    </a:p>
                  </a:txBody>
                  <a:tcPr>
                    <a:noFill/>
                  </a:tcPr>
                </a:tc>
                <a:tc>
                  <a:txBody>
                    <a:bodyPr/>
                    <a:lstStyle/>
                    <a:p>
                      <a:r>
                        <a:rPr lang="en-ZA" sz="1500" u="none" strike="noStrike" kern="1200" baseline="0" dirty="0" smtClean="0"/>
                        <a:t>Measurement will only be determined once the occupancy rate has been established as the Asset register is being updated</a:t>
                      </a:r>
                      <a:endParaRPr lang="en-ZA" sz="1500" dirty="0"/>
                    </a:p>
                  </a:txBody>
                  <a:tcPr>
                    <a:noFill/>
                  </a:tcPr>
                </a:tc>
              </a:tr>
              <a:tr h="370840">
                <a:tc>
                  <a:txBody>
                    <a:bodyPr/>
                    <a:lstStyle/>
                    <a:p>
                      <a:r>
                        <a:rPr lang="en-ZA" sz="1500" dirty="0" smtClean="0"/>
                        <a:t>Surplus Freehold </a:t>
                      </a:r>
                      <a:endParaRPr lang="en-ZA" sz="1500" dirty="0"/>
                    </a:p>
                  </a:txBody>
                  <a:tcPr>
                    <a:noFill/>
                  </a:tcPr>
                </a:tc>
                <a:tc>
                  <a:txBody>
                    <a:bodyPr/>
                    <a:lstStyle/>
                    <a:p>
                      <a:r>
                        <a:rPr lang="en-ZA" sz="1500" u="none" strike="noStrike" kern="1200" baseline="0" dirty="0" smtClean="0"/>
                        <a:t>Limited advertising of State-</a:t>
                      </a:r>
                    </a:p>
                    <a:p>
                      <a:r>
                        <a:rPr lang="en-ZA" sz="1500" u="none" strike="noStrike" kern="1200" baseline="0" dirty="0" smtClean="0"/>
                        <a:t>owned properties</a:t>
                      </a:r>
                    </a:p>
                    <a:p>
                      <a:endParaRPr lang="en-ZA" sz="1500" b="0" i="0" u="none" strike="noStrike" kern="1200" baseline="0" dirty="0" smtClean="0">
                        <a:solidFill>
                          <a:schemeClr val="dk1"/>
                        </a:solidFill>
                        <a:latin typeface="+mn-lt"/>
                        <a:ea typeface="+mn-ea"/>
                        <a:cs typeface="+mn-cs"/>
                      </a:endParaRPr>
                    </a:p>
                  </a:txBody>
                  <a:tcPr>
                    <a:noFill/>
                  </a:tcPr>
                </a:tc>
                <a:tc>
                  <a:txBody>
                    <a:bodyPr/>
                    <a:lstStyle/>
                    <a:p>
                      <a:r>
                        <a:rPr lang="en-ZA" sz="1500" u="none" strike="noStrike" kern="1200" baseline="0" dirty="0" smtClean="0"/>
                        <a:t>Launching and implementation of National Treasury online State owned property listing services to advertise and facilitate the letting out of State properties to private sector</a:t>
                      </a:r>
                      <a:endParaRPr lang="en-ZA" sz="1500" dirty="0" smtClean="0"/>
                    </a:p>
                    <a:p>
                      <a:endParaRPr lang="en-ZA" sz="1500" dirty="0"/>
                    </a:p>
                  </a:txBody>
                  <a:tcPr>
                    <a:noFill/>
                  </a:tcPr>
                </a:tc>
              </a:tr>
            </a:tbl>
          </a:graphicData>
        </a:graphic>
      </p:graphicFrame>
    </p:spTree>
    <p:extLst>
      <p:ext uri="{BB962C8B-B14F-4D97-AF65-F5344CB8AC3E}">
        <p14:creationId xmlns:p14="http://schemas.microsoft.com/office/powerpoint/2010/main" xmlns="" val="402496270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Slide Number Placeholder 2"/>
          <p:cNvSpPr>
            <a:spLocks noGrp="1"/>
          </p:cNvSpPr>
          <p:nvPr>
            <p:ph type="sldNum" sz="quarter" idx="12"/>
          </p:nvPr>
        </p:nvSpPr>
        <p:spPr>
          <a:noFill/>
        </p:spPr>
        <p:txBody>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fld id="{B56ED39E-909D-498E-8299-064382ADB707}" type="slidenum">
              <a:rPr lang="en-US" altLang="en-US" sz="1400" smtClean="0">
                <a:latin typeface="Times" pitchFamily="18" charset="0"/>
              </a:rPr>
              <a:pPr/>
              <a:t>45</a:t>
            </a:fld>
            <a:endParaRPr lang="en-US" altLang="en-US" sz="1400" smtClean="0">
              <a:latin typeface="Times" pitchFamily="18" charset="0"/>
            </a:endParaRPr>
          </a:p>
        </p:txBody>
      </p:sp>
      <p:sp>
        <p:nvSpPr>
          <p:cNvPr id="5" name="Rectangle 4"/>
          <p:cNvSpPr/>
          <p:nvPr/>
        </p:nvSpPr>
        <p:spPr>
          <a:xfrm>
            <a:off x="0" y="0"/>
            <a:ext cx="9144000" cy="506289"/>
          </a:xfrm>
          <a:prstGeom prst="rect">
            <a:avLst/>
          </a:prstGeom>
          <a:pattFill prst="dkHorz">
            <a:fgClr>
              <a:srgbClr val="FF6600"/>
            </a:fgClr>
            <a:bgClr>
              <a:srgbClr val="FF9933"/>
            </a:bgClr>
          </a:patt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ZA" sz="2400" b="1" dirty="0"/>
          </a:p>
        </p:txBody>
      </p:sp>
      <p:cxnSp>
        <p:nvCxnSpPr>
          <p:cNvPr id="6" name="Straight Connector 5"/>
          <p:cNvCxnSpPr/>
          <p:nvPr/>
        </p:nvCxnSpPr>
        <p:spPr>
          <a:xfrm>
            <a:off x="0" y="6096000"/>
            <a:ext cx="9144000" cy="0"/>
          </a:xfrm>
          <a:prstGeom prst="line">
            <a:avLst/>
          </a:prstGeom>
          <a:ln w="28575">
            <a:solidFill>
              <a:srgbClr val="FF6600"/>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6200" y="6172200"/>
            <a:ext cx="1371600" cy="6576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extBox 1"/>
          <p:cNvSpPr txBox="1"/>
          <p:nvPr/>
        </p:nvSpPr>
        <p:spPr>
          <a:xfrm>
            <a:off x="76200" y="44624"/>
            <a:ext cx="8960296" cy="461665"/>
          </a:xfrm>
          <a:prstGeom prst="rect">
            <a:avLst/>
          </a:prstGeom>
          <a:noFill/>
        </p:spPr>
        <p:txBody>
          <a:bodyPr wrap="square" rtlCol="0">
            <a:spAutoFit/>
          </a:bodyPr>
          <a:lstStyle/>
          <a:p>
            <a:r>
              <a:rPr lang="en-ZA" sz="2400" b="1" dirty="0" smtClean="0">
                <a:solidFill>
                  <a:schemeClr val="bg1"/>
                </a:solidFill>
              </a:rPr>
              <a:t>Challenges encountered during the period affecting performance </a:t>
            </a:r>
            <a:endParaRPr lang="en-ZA" sz="2400" b="1" dirty="0">
              <a:solidFill>
                <a:schemeClr val="bg1"/>
              </a:solidFill>
            </a:endParaRPr>
          </a:p>
        </p:txBody>
      </p:sp>
      <p:pic>
        <p:nvPicPr>
          <p:cNvPr id="8" name="Picture 7" descr="southafrica-flag1"/>
          <p:cNvPicPr>
            <a:picLocks noChangeAspect="1" noChangeArrowheads="1" noCrop="1"/>
          </p:cNvPicPr>
          <p:nvPr/>
        </p:nvPicPr>
        <p:blipFill>
          <a:blip r:embed="rId3" cstate="print"/>
          <a:srcRect/>
          <a:stretch>
            <a:fillRect/>
          </a:stretch>
        </p:blipFill>
        <p:spPr bwMode="auto">
          <a:xfrm>
            <a:off x="7668344" y="6263640"/>
            <a:ext cx="415052" cy="274320"/>
          </a:xfrm>
          <a:prstGeom prst="rect">
            <a:avLst/>
          </a:prstGeom>
          <a:noFill/>
          <a:ln w="9525">
            <a:noFill/>
            <a:miter lim="800000"/>
            <a:headEnd/>
            <a:tailEnd/>
          </a:ln>
        </p:spPr>
      </p:pic>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 name="Rectangle 3"/>
          <p:cNvSpPr/>
          <p:nvPr/>
        </p:nvSpPr>
        <p:spPr>
          <a:xfrm>
            <a:off x="76200" y="620688"/>
            <a:ext cx="8960296" cy="369332"/>
          </a:xfrm>
          <a:prstGeom prst="rect">
            <a:avLst/>
          </a:prstGeom>
        </p:spPr>
        <p:txBody>
          <a:bodyPr wrap="square">
            <a:spAutoFit/>
          </a:bodyPr>
          <a:lstStyle/>
          <a:p>
            <a:endParaRPr lang="en-ZA" dirty="0"/>
          </a:p>
        </p:txBody>
      </p:sp>
      <p:graphicFrame>
        <p:nvGraphicFramePr>
          <p:cNvPr id="9" name="Table 8"/>
          <p:cNvGraphicFramePr>
            <a:graphicFrameLocks noGrp="1"/>
          </p:cNvGraphicFramePr>
          <p:nvPr>
            <p:extLst>
              <p:ext uri="{D42A27DB-BD31-4B8C-83A1-F6EECF244321}">
                <p14:modId xmlns:p14="http://schemas.microsoft.com/office/powerpoint/2010/main" xmlns="" val="1087093411"/>
              </p:ext>
            </p:extLst>
          </p:nvPr>
        </p:nvGraphicFramePr>
        <p:xfrm>
          <a:off x="76200" y="620688"/>
          <a:ext cx="8960295" cy="4937760"/>
        </p:xfrm>
        <a:graphic>
          <a:graphicData uri="http://schemas.openxmlformats.org/drawingml/2006/table">
            <a:tbl>
              <a:tblPr firstRow="1" bandRow="1">
                <a:tableStyleId>{10A1B5D5-9B99-4C35-A422-299274C87663}</a:tableStyleId>
              </a:tblPr>
              <a:tblGrid>
                <a:gridCol w="2335560"/>
                <a:gridCol w="3312368"/>
                <a:gridCol w="3312367"/>
              </a:tblGrid>
              <a:tr h="139040">
                <a:tc>
                  <a:txBody>
                    <a:bodyPr/>
                    <a:lstStyle/>
                    <a:p>
                      <a:r>
                        <a:rPr lang="en-ZA" sz="1500" dirty="0" smtClean="0"/>
                        <a:t>Area</a:t>
                      </a:r>
                      <a:r>
                        <a:rPr lang="en-ZA" sz="1500" baseline="0" dirty="0" smtClean="0"/>
                        <a:t> </a:t>
                      </a:r>
                      <a:endParaRPr lang="en-ZA" sz="1500" dirty="0"/>
                    </a:p>
                  </a:txBody>
                  <a:tcPr/>
                </a:tc>
                <a:tc>
                  <a:txBody>
                    <a:bodyPr/>
                    <a:lstStyle/>
                    <a:p>
                      <a:r>
                        <a:rPr lang="en-ZA" sz="1500" dirty="0" smtClean="0"/>
                        <a:t>Challenge </a:t>
                      </a:r>
                      <a:endParaRPr lang="en-ZA" sz="1500" dirty="0"/>
                    </a:p>
                  </a:txBody>
                  <a:tcPr/>
                </a:tc>
                <a:tc>
                  <a:txBody>
                    <a:bodyPr/>
                    <a:lstStyle/>
                    <a:p>
                      <a:r>
                        <a:rPr lang="en-ZA" sz="1500" dirty="0" smtClean="0"/>
                        <a:t>Remedial</a:t>
                      </a:r>
                      <a:r>
                        <a:rPr lang="en-ZA" sz="1500" baseline="0" dirty="0" smtClean="0"/>
                        <a:t> Action </a:t>
                      </a:r>
                      <a:endParaRPr lang="en-ZA" sz="1500" dirty="0"/>
                    </a:p>
                  </a:txBody>
                  <a:tcPr/>
                </a:tc>
              </a:tr>
              <a:tr h="370840">
                <a:tc>
                  <a:txBody>
                    <a:bodyPr/>
                    <a:lstStyle/>
                    <a:p>
                      <a:r>
                        <a:rPr lang="en-ZA" sz="1500" dirty="0" smtClean="0"/>
                        <a:t>Mapping of </a:t>
                      </a:r>
                      <a:r>
                        <a:rPr lang="en-ZA" sz="1500" u="none" strike="noStrike" kern="1200" baseline="0" dirty="0" smtClean="0"/>
                        <a:t>coastal reserves under the custodianship of Public Works</a:t>
                      </a:r>
                      <a:endParaRPr lang="en-ZA" sz="1500" dirty="0"/>
                    </a:p>
                  </a:txBody>
                  <a:tcPr/>
                </a:tc>
                <a:tc>
                  <a:txBody>
                    <a:bodyPr/>
                    <a:lstStyle/>
                    <a:p>
                      <a:r>
                        <a:rPr lang="en-ZA" sz="1500" u="none" strike="noStrike" kern="1200" baseline="0" dirty="0" smtClean="0"/>
                        <a:t>No coastal reserves under the custodianship of Public Works mapped</a:t>
                      </a:r>
                      <a:endParaRPr lang="en-ZA" sz="1500" dirty="0"/>
                    </a:p>
                  </a:txBody>
                  <a:tcPr/>
                </a:tc>
                <a:tc>
                  <a:txBody>
                    <a:bodyPr/>
                    <a:lstStyle/>
                    <a:p>
                      <a:r>
                        <a:rPr lang="en-ZA" sz="1500" u="none" strike="noStrike" kern="1200" baseline="0" dirty="0" smtClean="0"/>
                        <a:t>The office of the Chief Surveyor General is conducting a research along the coast to identify</a:t>
                      </a:r>
                    </a:p>
                    <a:p>
                      <a:r>
                        <a:rPr lang="en-ZA" sz="1500" u="none" strike="noStrike" kern="1200" baseline="0" dirty="0" smtClean="0"/>
                        <a:t>all the coastal reserves (registered, surveyed and un-surveyed). 6 182 land parcels and 237 coastal reserves identified by the Chief Surveyor-General and DPW respectively</a:t>
                      </a:r>
                    </a:p>
                    <a:p>
                      <a:endParaRPr lang="en-ZA" sz="1500" dirty="0"/>
                    </a:p>
                  </a:txBody>
                  <a:tcPr/>
                </a:tc>
              </a:tr>
              <a:tr h="370840">
                <a:tc>
                  <a:txBody>
                    <a:bodyPr/>
                    <a:lstStyle/>
                    <a:p>
                      <a:r>
                        <a:rPr lang="en-ZA" sz="1500" u="none" strike="noStrike" kern="1200" baseline="0" dirty="0" smtClean="0"/>
                        <a:t>Efficiency</a:t>
                      </a:r>
                    </a:p>
                    <a:p>
                      <a:r>
                        <a:rPr lang="en-ZA" sz="1500" u="none" strike="noStrike" kern="1200" baseline="0" dirty="0" smtClean="0"/>
                        <a:t>(turnaround time) for</a:t>
                      </a:r>
                    </a:p>
                    <a:p>
                      <a:r>
                        <a:rPr lang="en-ZA" sz="1500" u="none" strike="noStrike" kern="1200" baseline="0" dirty="0" smtClean="0"/>
                        <a:t>unscheduled maintenance</a:t>
                      </a:r>
                    </a:p>
                    <a:p>
                      <a:r>
                        <a:rPr lang="en-ZA" sz="1500" u="none" strike="noStrike" kern="1200" baseline="0" dirty="0" smtClean="0"/>
                        <a:t>on freehold property</a:t>
                      </a:r>
                      <a:endParaRPr lang="en-ZA" sz="1500" dirty="0"/>
                    </a:p>
                  </a:txBody>
                  <a:tcPr/>
                </a:tc>
                <a:tc>
                  <a:txBody>
                    <a:bodyPr/>
                    <a:lstStyle/>
                    <a:p>
                      <a:r>
                        <a:rPr lang="en-ZA" sz="1500" u="none" strike="noStrike" kern="1200" baseline="0" dirty="0" smtClean="0"/>
                        <a:t>This indicator was adopted without assessing historical data and trends. </a:t>
                      </a:r>
                      <a:endParaRPr lang="en-ZA" sz="1500" dirty="0"/>
                    </a:p>
                  </a:txBody>
                  <a:tcPr/>
                </a:tc>
                <a:tc>
                  <a:txBody>
                    <a:bodyPr/>
                    <a:lstStyle/>
                    <a:p>
                      <a:r>
                        <a:rPr lang="en-ZA" sz="1500" u="none" strike="noStrike" kern="1200" baseline="0" dirty="0" smtClean="0"/>
                        <a:t>Accurate data is now  Available. New</a:t>
                      </a:r>
                    </a:p>
                    <a:p>
                      <a:r>
                        <a:rPr lang="en-ZA" sz="1500" u="none" strike="noStrike" kern="1200" baseline="0" dirty="0" smtClean="0"/>
                        <a:t>measures and targets on</a:t>
                      </a:r>
                    </a:p>
                    <a:p>
                      <a:r>
                        <a:rPr lang="en-ZA" sz="1500" u="none" strike="noStrike" kern="1200" baseline="0" dirty="0" smtClean="0"/>
                        <a:t>this indicator are being</a:t>
                      </a:r>
                    </a:p>
                    <a:p>
                      <a:r>
                        <a:rPr lang="en-ZA" sz="1500" u="none" strike="noStrike" kern="1200" baseline="0" dirty="0" smtClean="0"/>
                        <a:t>developed</a:t>
                      </a:r>
                      <a:endParaRPr lang="en-ZA" sz="1500" dirty="0"/>
                    </a:p>
                  </a:txBody>
                  <a:tcPr/>
                </a:tc>
              </a:tr>
              <a:tr h="370840">
                <a:tc>
                  <a:txBody>
                    <a:bodyPr/>
                    <a:lstStyle/>
                    <a:p>
                      <a:r>
                        <a:rPr lang="en-ZA" sz="1500" u="none" strike="noStrike" kern="1200" baseline="0" dirty="0" smtClean="0"/>
                        <a:t>Installation of Building</a:t>
                      </a:r>
                    </a:p>
                    <a:p>
                      <a:r>
                        <a:rPr lang="en-ZA" sz="1500" u="none" strike="noStrike" kern="1200" baseline="0" dirty="0" smtClean="0"/>
                        <a:t>Management Systems</a:t>
                      </a:r>
                    </a:p>
                    <a:p>
                      <a:r>
                        <a:rPr lang="en-ZA" sz="1500" u="none" strike="noStrike" kern="1200" baseline="0" dirty="0" smtClean="0"/>
                        <a:t>(BMS )</a:t>
                      </a:r>
                      <a:endParaRPr lang="en-ZA" sz="1500" dirty="0"/>
                    </a:p>
                  </a:txBody>
                  <a:tcPr/>
                </a:tc>
                <a:tc>
                  <a:txBody>
                    <a:bodyPr/>
                    <a:lstStyle/>
                    <a:p>
                      <a:r>
                        <a:rPr lang="en-ZA" sz="1500" u="none" strike="noStrike" kern="1200" baseline="0" dirty="0" smtClean="0"/>
                        <a:t>The installation of Building Management Systems (BMS) requires extensive planning and an adequate budget. Only 2 were achieved through the </a:t>
                      </a:r>
                      <a:r>
                        <a:rPr lang="en-ZA" sz="1500" u="none" strike="noStrike" kern="1200" baseline="0" dirty="0" err="1" smtClean="0"/>
                        <a:t>Agrivaal</a:t>
                      </a:r>
                      <a:r>
                        <a:rPr lang="en-ZA" sz="1500" u="none" strike="noStrike" kern="1200" baseline="0" dirty="0" smtClean="0"/>
                        <a:t> upgrade and the acquisition of Telkom Towers</a:t>
                      </a:r>
                      <a:endParaRPr lang="en-ZA" sz="1500" b="0" i="0" u="none" strike="noStrike" kern="1200" baseline="0" dirty="0" smtClean="0">
                        <a:solidFill>
                          <a:schemeClr val="dk1"/>
                        </a:solidFill>
                        <a:latin typeface="+mn-lt"/>
                        <a:ea typeface="+mn-ea"/>
                        <a:cs typeface="+mn-cs"/>
                      </a:endParaRPr>
                    </a:p>
                  </a:txBody>
                  <a:tcPr/>
                </a:tc>
                <a:tc>
                  <a:txBody>
                    <a:bodyPr/>
                    <a:lstStyle/>
                    <a:p>
                      <a:r>
                        <a:rPr lang="en-ZA" sz="1500" u="none" strike="noStrike" kern="1200" baseline="0" dirty="0" smtClean="0"/>
                        <a:t>The installation of BMS</a:t>
                      </a:r>
                    </a:p>
                    <a:p>
                      <a:r>
                        <a:rPr lang="en-ZA" sz="1500" u="none" strike="noStrike" kern="1200" baseline="0" dirty="0" smtClean="0"/>
                        <a:t>considered as part of the</a:t>
                      </a:r>
                    </a:p>
                    <a:p>
                      <a:r>
                        <a:rPr lang="en-ZA" sz="1500" u="none" strike="noStrike" kern="1200" baseline="0" dirty="0" smtClean="0"/>
                        <a:t>roll-out of the ICT solutions</a:t>
                      </a:r>
                      <a:endParaRPr lang="en-ZA" sz="1500" dirty="0"/>
                    </a:p>
                  </a:txBody>
                  <a:tcPr/>
                </a:tc>
              </a:tr>
            </a:tbl>
          </a:graphicData>
        </a:graphic>
      </p:graphicFrame>
    </p:spTree>
    <p:extLst>
      <p:ext uri="{BB962C8B-B14F-4D97-AF65-F5344CB8AC3E}">
        <p14:creationId xmlns:p14="http://schemas.microsoft.com/office/powerpoint/2010/main" xmlns="" val="2749623266"/>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Slide Number Placeholder 2"/>
          <p:cNvSpPr>
            <a:spLocks noGrp="1"/>
          </p:cNvSpPr>
          <p:nvPr>
            <p:ph type="sldNum" sz="quarter" idx="12"/>
          </p:nvPr>
        </p:nvSpPr>
        <p:spPr>
          <a:noFill/>
        </p:spPr>
        <p:txBody>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fld id="{B56ED39E-909D-498E-8299-064382ADB707}" type="slidenum">
              <a:rPr lang="en-US" altLang="en-US" sz="1400" smtClean="0">
                <a:latin typeface="Times" pitchFamily="18" charset="0"/>
              </a:rPr>
              <a:pPr/>
              <a:t>46</a:t>
            </a:fld>
            <a:endParaRPr lang="en-US" altLang="en-US" sz="1400" smtClean="0">
              <a:latin typeface="Times" pitchFamily="18" charset="0"/>
            </a:endParaRPr>
          </a:p>
        </p:txBody>
      </p:sp>
      <p:sp>
        <p:nvSpPr>
          <p:cNvPr id="5" name="Rectangle 4"/>
          <p:cNvSpPr/>
          <p:nvPr/>
        </p:nvSpPr>
        <p:spPr>
          <a:xfrm>
            <a:off x="0" y="0"/>
            <a:ext cx="9144000" cy="457200"/>
          </a:xfrm>
          <a:prstGeom prst="rect">
            <a:avLst/>
          </a:prstGeom>
          <a:pattFill prst="dkHorz">
            <a:fgClr>
              <a:srgbClr val="FF6600"/>
            </a:fgClr>
            <a:bgClr>
              <a:srgbClr val="FF9933"/>
            </a:bgClr>
          </a:patt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ZA" sz="2400" b="1" dirty="0"/>
          </a:p>
        </p:txBody>
      </p:sp>
      <p:cxnSp>
        <p:nvCxnSpPr>
          <p:cNvPr id="6" name="Straight Connector 5"/>
          <p:cNvCxnSpPr/>
          <p:nvPr/>
        </p:nvCxnSpPr>
        <p:spPr>
          <a:xfrm>
            <a:off x="0" y="6096000"/>
            <a:ext cx="9144000" cy="0"/>
          </a:xfrm>
          <a:prstGeom prst="line">
            <a:avLst/>
          </a:prstGeom>
          <a:ln w="28575">
            <a:solidFill>
              <a:srgbClr val="FF6600"/>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6200" y="6172200"/>
            <a:ext cx="1371600" cy="6576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extBox 1"/>
          <p:cNvSpPr txBox="1"/>
          <p:nvPr/>
        </p:nvSpPr>
        <p:spPr>
          <a:xfrm>
            <a:off x="76200" y="44624"/>
            <a:ext cx="7160096" cy="461665"/>
          </a:xfrm>
          <a:prstGeom prst="rect">
            <a:avLst/>
          </a:prstGeom>
          <a:noFill/>
        </p:spPr>
        <p:txBody>
          <a:bodyPr wrap="square" rtlCol="0">
            <a:spAutoFit/>
          </a:bodyPr>
          <a:lstStyle/>
          <a:p>
            <a:r>
              <a:rPr lang="en-ZA" sz="2400" b="1" dirty="0" smtClean="0">
                <a:solidFill>
                  <a:schemeClr val="bg1"/>
                </a:solidFill>
              </a:rPr>
              <a:t>Way Forward </a:t>
            </a:r>
          </a:p>
        </p:txBody>
      </p:sp>
      <p:pic>
        <p:nvPicPr>
          <p:cNvPr id="8" name="Picture 7" descr="southafrica-flag1"/>
          <p:cNvPicPr>
            <a:picLocks noChangeAspect="1" noChangeArrowheads="1" noCrop="1"/>
          </p:cNvPicPr>
          <p:nvPr/>
        </p:nvPicPr>
        <p:blipFill>
          <a:blip r:embed="rId3" cstate="print"/>
          <a:srcRect/>
          <a:stretch>
            <a:fillRect/>
          </a:stretch>
        </p:blipFill>
        <p:spPr bwMode="auto">
          <a:xfrm>
            <a:off x="7668344" y="6263640"/>
            <a:ext cx="415052" cy="274320"/>
          </a:xfrm>
          <a:prstGeom prst="rect">
            <a:avLst/>
          </a:prstGeom>
          <a:noFill/>
          <a:ln w="9525">
            <a:noFill/>
            <a:miter lim="800000"/>
            <a:headEnd/>
            <a:tailEnd/>
          </a:ln>
        </p:spPr>
      </p:pic>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10" name="Table 9"/>
          <p:cNvGraphicFramePr>
            <a:graphicFrameLocks noGrp="1"/>
          </p:cNvGraphicFramePr>
          <p:nvPr>
            <p:extLst>
              <p:ext uri="{D42A27DB-BD31-4B8C-83A1-F6EECF244321}">
                <p14:modId xmlns:p14="http://schemas.microsoft.com/office/powerpoint/2010/main" xmlns="" val="2731895735"/>
              </p:ext>
            </p:extLst>
          </p:nvPr>
        </p:nvGraphicFramePr>
        <p:xfrm>
          <a:off x="46959" y="617218"/>
          <a:ext cx="9067799" cy="5478782"/>
        </p:xfrm>
        <a:graphic>
          <a:graphicData uri="http://schemas.openxmlformats.org/drawingml/2006/table">
            <a:tbl>
              <a:tblPr firstRow="1" firstCol="1" bandRow="1">
                <a:tableStyleId>{68D230F3-CF80-4859-8CE7-A43EE81993B5}</a:tableStyleId>
              </a:tblPr>
              <a:tblGrid>
                <a:gridCol w="2296552"/>
                <a:gridCol w="5252825"/>
                <a:gridCol w="1518422"/>
              </a:tblGrid>
              <a:tr h="164100">
                <a:tc>
                  <a:txBody>
                    <a:bodyPr/>
                    <a:lstStyle/>
                    <a:p>
                      <a:pPr algn="ctr">
                        <a:lnSpc>
                          <a:spcPct val="107000"/>
                        </a:lnSpc>
                        <a:spcAft>
                          <a:spcPts val="0"/>
                        </a:spcAft>
                      </a:pPr>
                      <a:r>
                        <a:rPr lang="en-ZA" sz="1400" dirty="0">
                          <a:effectLst/>
                        </a:rPr>
                        <a:t>CHALLENGE</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3101" marR="33101" marT="0" marB="0">
                    <a:solidFill>
                      <a:schemeClr val="accent6"/>
                    </a:solidFill>
                  </a:tcPr>
                </a:tc>
                <a:tc>
                  <a:txBody>
                    <a:bodyPr/>
                    <a:lstStyle/>
                    <a:p>
                      <a:pPr algn="ctr">
                        <a:lnSpc>
                          <a:spcPct val="107000"/>
                        </a:lnSpc>
                        <a:spcAft>
                          <a:spcPts val="0"/>
                        </a:spcAft>
                      </a:pPr>
                      <a:r>
                        <a:rPr lang="en-ZA" sz="1400" dirty="0" smtClean="0">
                          <a:effectLst/>
                        </a:rPr>
                        <a:t>INTERVENTION</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3101" marR="33101" marT="0" marB="0">
                    <a:solidFill>
                      <a:schemeClr val="accent6"/>
                    </a:solidFill>
                  </a:tcPr>
                </a:tc>
                <a:tc>
                  <a:txBody>
                    <a:bodyPr/>
                    <a:lstStyle/>
                    <a:p>
                      <a:pPr algn="ctr">
                        <a:lnSpc>
                          <a:spcPct val="107000"/>
                        </a:lnSpc>
                        <a:spcAft>
                          <a:spcPts val="0"/>
                        </a:spcAft>
                      </a:pPr>
                      <a:r>
                        <a:rPr lang="en-ZA" sz="1400" dirty="0">
                          <a:effectLst/>
                        </a:rPr>
                        <a:t>COMPLETION DATE</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3101" marR="33101" marT="0" marB="0">
                    <a:solidFill>
                      <a:schemeClr val="accent6"/>
                    </a:solidFill>
                  </a:tcPr>
                </a:tc>
              </a:tr>
              <a:tr h="1202715">
                <a:tc>
                  <a:txBody>
                    <a:bodyPr/>
                    <a:lstStyle/>
                    <a:p>
                      <a:pPr>
                        <a:lnSpc>
                          <a:spcPct val="107000"/>
                        </a:lnSpc>
                        <a:spcAft>
                          <a:spcPts val="0"/>
                        </a:spcAft>
                      </a:pPr>
                      <a:r>
                        <a:rPr lang="en-ZA" sz="1400" dirty="0">
                          <a:effectLst/>
                        </a:rPr>
                        <a:t>State buildings not optimised and poor condition of some buildings does not enable the User Departments to fulfil their service delivery mandates.</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3101" marR="33101" marT="0" marB="0"/>
                </a:tc>
                <a:tc>
                  <a:txBody>
                    <a:bodyPr/>
                    <a:lstStyle/>
                    <a:p>
                      <a:pPr marL="342900" lvl="0" indent="-342900">
                        <a:lnSpc>
                          <a:spcPct val="107000"/>
                        </a:lnSpc>
                        <a:spcAft>
                          <a:spcPts val="0"/>
                        </a:spcAft>
                        <a:buFont typeface="Symbol" panose="05050102010706020507" pitchFamily="18" charset="2"/>
                        <a:buChar char=""/>
                      </a:pPr>
                      <a:r>
                        <a:rPr lang="en-ZA" sz="1400" dirty="0">
                          <a:effectLst/>
                        </a:rPr>
                        <a:t>Current rate of utilisation 96%</a:t>
                      </a:r>
                    </a:p>
                    <a:p>
                      <a:pPr marL="342900" lvl="0" indent="-342900">
                        <a:lnSpc>
                          <a:spcPct val="107000"/>
                        </a:lnSpc>
                        <a:spcAft>
                          <a:spcPts val="0"/>
                        </a:spcAft>
                        <a:buFont typeface="Symbol" panose="05050102010706020507" pitchFamily="18" charset="2"/>
                        <a:buChar char=""/>
                      </a:pPr>
                      <a:r>
                        <a:rPr lang="en-ZA" sz="1400" dirty="0">
                          <a:effectLst/>
                        </a:rPr>
                        <a:t>Maintenance Programme to improve access to, and the quality </a:t>
                      </a:r>
                      <a:r>
                        <a:rPr lang="en-ZA" sz="1400" dirty="0" smtClean="0">
                          <a:effectLst/>
                        </a:rPr>
                        <a:t>of</a:t>
                      </a:r>
                      <a:r>
                        <a:rPr lang="en-ZA" sz="1400" baseline="0" dirty="0" smtClean="0">
                          <a:effectLst/>
                        </a:rPr>
                        <a:t> </a:t>
                      </a:r>
                      <a:r>
                        <a:rPr lang="en-ZA" sz="1400" dirty="0" smtClean="0">
                          <a:effectLst/>
                        </a:rPr>
                        <a:t>the </a:t>
                      </a:r>
                      <a:r>
                        <a:rPr lang="en-ZA" sz="1400" dirty="0">
                          <a:effectLst/>
                        </a:rPr>
                        <a:t>State’s immovable assets developed for implementation as part of efficiency Enhancement Phase</a:t>
                      </a:r>
                    </a:p>
                    <a:p>
                      <a:pPr marL="342900" lvl="0" indent="-342900">
                        <a:lnSpc>
                          <a:spcPct val="107000"/>
                        </a:lnSpc>
                        <a:spcAft>
                          <a:spcPts val="0"/>
                        </a:spcAft>
                        <a:buFont typeface="Symbol" panose="05050102010706020507" pitchFamily="18" charset="2"/>
                        <a:buChar char=""/>
                      </a:pPr>
                      <a:r>
                        <a:rPr lang="en-ZA" sz="1400" dirty="0">
                          <a:effectLst/>
                        </a:rPr>
                        <a:t>First Phase commenced – Top 300 High Impact Areas (180 day programme)</a:t>
                      </a:r>
                    </a:p>
                    <a:p>
                      <a:pPr marL="342900" lvl="0" indent="-342900">
                        <a:lnSpc>
                          <a:spcPct val="107000"/>
                        </a:lnSpc>
                        <a:spcAft>
                          <a:spcPts val="0"/>
                        </a:spcAft>
                        <a:buFont typeface="Symbol" panose="05050102010706020507" pitchFamily="18" charset="2"/>
                        <a:buChar char=""/>
                      </a:pPr>
                      <a:r>
                        <a:rPr lang="en-ZA" sz="1400" dirty="0" smtClean="0">
                          <a:effectLst/>
                        </a:rPr>
                        <a:t>Programme is </a:t>
                      </a:r>
                      <a:r>
                        <a:rPr lang="en-ZA" sz="1400" dirty="0">
                          <a:effectLst/>
                        </a:rPr>
                        <a:t>linked to revenue generation intervention</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3101" marR="33101" marT="0" marB="0"/>
                </a:tc>
                <a:tc>
                  <a:txBody>
                    <a:bodyPr/>
                    <a:lstStyle/>
                    <a:p>
                      <a:pPr>
                        <a:lnSpc>
                          <a:spcPct val="107000"/>
                        </a:lnSpc>
                        <a:spcAft>
                          <a:spcPts val="0"/>
                        </a:spcAft>
                      </a:pPr>
                      <a:r>
                        <a:rPr lang="en-ZA" sz="1400" dirty="0">
                          <a:effectLst/>
                        </a:rPr>
                        <a:t>Completion date of Phase 1: 31 March 2017</a:t>
                      </a:r>
                    </a:p>
                    <a:p>
                      <a:pPr>
                        <a:lnSpc>
                          <a:spcPct val="107000"/>
                        </a:lnSpc>
                        <a:spcAft>
                          <a:spcPts val="0"/>
                        </a:spcAft>
                      </a:pPr>
                      <a:r>
                        <a:rPr lang="en-ZA" sz="1400" dirty="0">
                          <a:effectLst/>
                        </a:rPr>
                        <a:t> </a:t>
                      </a:r>
                    </a:p>
                  </a:txBody>
                  <a:tcPr marL="33101" marR="33101" marT="0" marB="0"/>
                </a:tc>
              </a:tr>
              <a:tr h="1869934">
                <a:tc>
                  <a:txBody>
                    <a:bodyPr/>
                    <a:lstStyle/>
                    <a:p>
                      <a:pPr>
                        <a:lnSpc>
                          <a:spcPct val="107000"/>
                        </a:lnSpc>
                        <a:spcAft>
                          <a:spcPts val="0"/>
                        </a:spcAft>
                      </a:pPr>
                      <a:r>
                        <a:rPr lang="en-ZA" sz="1400" dirty="0">
                          <a:effectLst/>
                        </a:rPr>
                        <a:t>Infrastructure backlogs, non-compliance with laws/regulations and the inability to deliver projects within time, budget and quality.</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3101" marR="33101" marT="0" marB="0"/>
                </a:tc>
                <a:tc>
                  <a:txBody>
                    <a:bodyPr/>
                    <a:lstStyle/>
                    <a:p>
                      <a:pPr marL="342900" lvl="0" indent="-342900">
                        <a:lnSpc>
                          <a:spcPct val="107000"/>
                        </a:lnSpc>
                        <a:spcAft>
                          <a:spcPts val="0"/>
                        </a:spcAft>
                        <a:buFont typeface="Symbol" panose="05050102010706020507" pitchFamily="18" charset="2"/>
                        <a:buChar char=""/>
                      </a:pPr>
                      <a:r>
                        <a:rPr lang="en-ZA" sz="1400" dirty="0">
                          <a:effectLst/>
                        </a:rPr>
                        <a:t>Backlogs in project planning and delivery and have introduced a Monitoring and Evaluation process to measure the performance of project managers to expedite the delivery of infrastructure projects.  </a:t>
                      </a:r>
                    </a:p>
                    <a:p>
                      <a:pPr marL="342900" lvl="0" indent="-342900">
                        <a:lnSpc>
                          <a:spcPct val="107000"/>
                        </a:lnSpc>
                        <a:spcAft>
                          <a:spcPts val="0"/>
                        </a:spcAft>
                        <a:buFont typeface="Symbol" panose="05050102010706020507" pitchFamily="18" charset="2"/>
                        <a:buChar char=""/>
                      </a:pPr>
                      <a:r>
                        <a:rPr lang="en-ZA" sz="1400" dirty="0">
                          <a:effectLst/>
                        </a:rPr>
                        <a:t>Implementation of IDMS </a:t>
                      </a:r>
                    </a:p>
                    <a:p>
                      <a:pPr marL="342900" lvl="0" indent="-342900">
                        <a:lnSpc>
                          <a:spcPct val="107000"/>
                        </a:lnSpc>
                        <a:spcAft>
                          <a:spcPts val="0"/>
                        </a:spcAft>
                        <a:buFont typeface="Symbol" panose="05050102010706020507" pitchFamily="18" charset="2"/>
                        <a:buChar char=""/>
                      </a:pPr>
                      <a:r>
                        <a:rPr lang="en-ZA" sz="1400" dirty="0">
                          <a:effectLst/>
                        </a:rPr>
                        <a:t>Provision of training, oversight and capacity to strengthen the project management function.  </a:t>
                      </a:r>
                    </a:p>
                    <a:p>
                      <a:pPr marL="342900" lvl="0" indent="-342900">
                        <a:lnSpc>
                          <a:spcPct val="107000"/>
                        </a:lnSpc>
                        <a:spcAft>
                          <a:spcPts val="0"/>
                        </a:spcAft>
                        <a:buFont typeface="Symbol" panose="05050102010706020507" pitchFamily="18" charset="2"/>
                        <a:buChar char=""/>
                      </a:pPr>
                      <a:r>
                        <a:rPr lang="en-ZA" sz="1400" dirty="0">
                          <a:effectLst/>
                        </a:rPr>
                        <a:t>PMO established with necessary line of sight and delegations to ensure effective coordination and control of projects.</a:t>
                      </a:r>
                    </a:p>
                    <a:p>
                      <a:pPr marL="342900" lvl="0" indent="-342900">
                        <a:lnSpc>
                          <a:spcPct val="107000"/>
                        </a:lnSpc>
                        <a:spcAft>
                          <a:spcPts val="0"/>
                        </a:spcAft>
                        <a:buFont typeface="Symbol" panose="05050102010706020507" pitchFamily="18" charset="2"/>
                        <a:buChar char=""/>
                      </a:pPr>
                      <a:r>
                        <a:rPr lang="en-ZA" sz="1400" dirty="0">
                          <a:effectLst/>
                        </a:rPr>
                        <a:t>Reviewing Business Improvement Plan with focus on strengthening the professional capacity</a:t>
                      </a:r>
                    </a:p>
                    <a:p>
                      <a:pPr marL="342900" lvl="0" indent="-342900">
                        <a:lnSpc>
                          <a:spcPct val="107000"/>
                        </a:lnSpc>
                        <a:spcAft>
                          <a:spcPts val="0"/>
                        </a:spcAft>
                        <a:buFont typeface="Symbol" panose="05050102010706020507" pitchFamily="18" charset="2"/>
                        <a:buChar char=""/>
                      </a:pPr>
                      <a:r>
                        <a:rPr lang="en-ZA" sz="1400" dirty="0">
                          <a:effectLst/>
                        </a:rPr>
                        <a:t>Conceptualised Efficiency Enhancement Interventions aimed at turning the Construction Project Management function around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3101" marR="33101" marT="0" marB="0"/>
                </a:tc>
                <a:tc>
                  <a:txBody>
                    <a:bodyPr/>
                    <a:lstStyle/>
                    <a:p>
                      <a:pPr>
                        <a:lnSpc>
                          <a:spcPct val="107000"/>
                        </a:lnSpc>
                        <a:spcAft>
                          <a:spcPts val="0"/>
                        </a:spcAft>
                      </a:pP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3101" marR="33101" marT="0" marB="0"/>
                </a:tc>
              </a:tr>
              <a:tr h="510365">
                <a:tc>
                  <a:txBody>
                    <a:bodyPr/>
                    <a:lstStyle/>
                    <a:p>
                      <a:pPr>
                        <a:lnSpc>
                          <a:spcPct val="107000"/>
                        </a:lnSpc>
                        <a:spcAft>
                          <a:spcPts val="0"/>
                        </a:spcAft>
                      </a:pPr>
                      <a:r>
                        <a:rPr lang="en-ZA" sz="1400" dirty="0">
                          <a:effectLst/>
                        </a:rPr>
                        <a:t>Tight fiscal space</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3101" marR="33101" marT="0" marB="0"/>
                </a:tc>
                <a:tc>
                  <a:txBody>
                    <a:bodyPr/>
                    <a:lstStyle/>
                    <a:p>
                      <a:pPr marL="342900" lvl="0" indent="-342900">
                        <a:lnSpc>
                          <a:spcPct val="107000"/>
                        </a:lnSpc>
                        <a:spcAft>
                          <a:spcPts val="0"/>
                        </a:spcAft>
                        <a:buFont typeface="Symbol" panose="05050102010706020507" pitchFamily="18" charset="2"/>
                        <a:buChar char=""/>
                      </a:pPr>
                      <a:r>
                        <a:rPr lang="en-ZA" sz="1400">
                          <a:effectLst/>
                        </a:rPr>
                        <a:t>Developing Financial Model with a focus on revenue generation through various  interventions</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33101" marR="33101" marT="0" marB="0"/>
                </a:tc>
                <a:tc>
                  <a:txBody>
                    <a:bodyPr/>
                    <a:lstStyle/>
                    <a:p>
                      <a:pPr>
                        <a:lnSpc>
                          <a:spcPct val="107000"/>
                        </a:lnSpc>
                        <a:spcAft>
                          <a:spcPts val="0"/>
                        </a:spcAft>
                      </a:pPr>
                      <a:r>
                        <a:rPr lang="en-ZA" sz="1400" dirty="0">
                          <a:effectLst/>
                        </a:rPr>
                        <a:t>Completion: </a:t>
                      </a:r>
                    </a:p>
                    <a:p>
                      <a:pPr>
                        <a:lnSpc>
                          <a:spcPct val="107000"/>
                        </a:lnSpc>
                        <a:spcAft>
                          <a:spcPts val="0"/>
                        </a:spcAft>
                      </a:pPr>
                      <a:r>
                        <a:rPr lang="en-ZA" sz="1400" dirty="0">
                          <a:effectLst/>
                        </a:rPr>
                        <a:t>31 March 2017</a:t>
                      </a:r>
                    </a:p>
                    <a:p>
                      <a:pPr>
                        <a:lnSpc>
                          <a:spcPct val="107000"/>
                        </a:lnSpc>
                        <a:spcAft>
                          <a:spcPts val="0"/>
                        </a:spcAft>
                      </a:pPr>
                      <a:r>
                        <a:rPr lang="en-ZA" sz="1400" dirty="0">
                          <a:effectLst/>
                        </a:rPr>
                        <a:t>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3101" marR="33101" marT="0" marB="0"/>
                </a:tc>
              </a:tr>
            </a:tbl>
          </a:graphicData>
        </a:graphic>
      </p:graphicFrame>
    </p:spTree>
    <p:extLst>
      <p:ext uri="{BB962C8B-B14F-4D97-AF65-F5344CB8AC3E}">
        <p14:creationId xmlns:p14="http://schemas.microsoft.com/office/powerpoint/2010/main" xmlns="" val="210770185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Slide Number Placeholder 2"/>
          <p:cNvSpPr>
            <a:spLocks noGrp="1"/>
          </p:cNvSpPr>
          <p:nvPr>
            <p:ph type="sldNum" sz="quarter" idx="12"/>
          </p:nvPr>
        </p:nvSpPr>
        <p:spPr>
          <a:noFill/>
        </p:spPr>
        <p:txBody>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fld id="{B56ED39E-909D-498E-8299-064382ADB707}" type="slidenum">
              <a:rPr lang="en-US" altLang="en-US" sz="1400" smtClean="0">
                <a:latin typeface="Times" pitchFamily="18" charset="0"/>
              </a:rPr>
              <a:pPr/>
              <a:t>47</a:t>
            </a:fld>
            <a:endParaRPr lang="en-US" altLang="en-US" sz="1400" smtClean="0">
              <a:latin typeface="Times" pitchFamily="18" charset="0"/>
            </a:endParaRPr>
          </a:p>
        </p:txBody>
      </p:sp>
      <p:sp>
        <p:nvSpPr>
          <p:cNvPr id="5" name="Rectangle 4"/>
          <p:cNvSpPr/>
          <p:nvPr/>
        </p:nvSpPr>
        <p:spPr>
          <a:xfrm>
            <a:off x="2635930" y="2276872"/>
            <a:ext cx="4240325" cy="1944216"/>
          </a:xfrm>
          <a:prstGeom prst="rect">
            <a:avLst/>
          </a:prstGeom>
          <a:pattFill prst="dkHorz">
            <a:fgClr>
              <a:srgbClr val="FF6600"/>
            </a:fgClr>
            <a:bgClr>
              <a:srgbClr val="FF9933"/>
            </a:bgClr>
          </a:patt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ZA" sz="2400" b="1" dirty="0"/>
          </a:p>
        </p:txBody>
      </p:sp>
      <p:cxnSp>
        <p:nvCxnSpPr>
          <p:cNvPr id="6" name="Straight Connector 5"/>
          <p:cNvCxnSpPr/>
          <p:nvPr/>
        </p:nvCxnSpPr>
        <p:spPr>
          <a:xfrm>
            <a:off x="0" y="6096000"/>
            <a:ext cx="9144000" cy="0"/>
          </a:xfrm>
          <a:prstGeom prst="line">
            <a:avLst/>
          </a:prstGeom>
          <a:ln w="28575">
            <a:solidFill>
              <a:srgbClr val="FF6600"/>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6200" y="6172200"/>
            <a:ext cx="1371600" cy="6576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extBox 1"/>
          <p:cNvSpPr txBox="1"/>
          <p:nvPr/>
        </p:nvSpPr>
        <p:spPr>
          <a:xfrm>
            <a:off x="2635931" y="2325496"/>
            <a:ext cx="3808278" cy="646331"/>
          </a:xfrm>
          <a:prstGeom prst="rect">
            <a:avLst/>
          </a:prstGeom>
          <a:noFill/>
        </p:spPr>
        <p:txBody>
          <a:bodyPr wrap="square" rtlCol="0">
            <a:spAutoFit/>
          </a:bodyPr>
          <a:lstStyle/>
          <a:p>
            <a:r>
              <a:rPr lang="en-ZA" sz="3600" b="1" dirty="0" smtClean="0">
                <a:solidFill>
                  <a:schemeClr val="bg1"/>
                </a:solidFill>
              </a:rPr>
              <a:t>6. Governance</a:t>
            </a:r>
            <a:endParaRPr lang="en-ZA" sz="3600" b="1" dirty="0">
              <a:solidFill>
                <a:schemeClr val="bg1"/>
              </a:solidFill>
            </a:endParaRPr>
          </a:p>
        </p:txBody>
      </p:sp>
      <p:pic>
        <p:nvPicPr>
          <p:cNvPr id="8" name="Picture 7" descr="southafrica-flag1"/>
          <p:cNvPicPr>
            <a:picLocks noChangeAspect="1" noChangeArrowheads="1" noCrop="1"/>
          </p:cNvPicPr>
          <p:nvPr/>
        </p:nvPicPr>
        <p:blipFill>
          <a:blip r:embed="rId3" cstate="print"/>
          <a:srcRect/>
          <a:stretch>
            <a:fillRect/>
          </a:stretch>
        </p:blipFill>
        <p:spPr bwMode="auto">
          <a:xfrm>
            <a:off x="7668344" y="6263640"/>
            <a:ext cx="415052" cy="274320"/>
          </a:xfrm>
          <a:prstGeom prst="rect">
            <a:avLst/>
          </a:prstGeom>
          <a:noFill/>
          <a:ln w="9525">
            <a:noFill/>
            <a:miter lim="800000"/>
            <a:headEnd/>
            <a:tailEnd/>
          </a:ln>
        </p:spPr>
      </p:pic>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9" name="Picture 8"/>
          <p:cNvPicPr>
            <a:picLocks noChangeAspect="1"/>
          </p:cNvPicPr>
          <p:nvPr/>
        </p:nvPicPr>
        <p:blipFill>
          <a:blip r:embed="rId4" cstate="print"/>
          <a:stretch>
            <a:fillRect/>
          </a:stretch>
        </p:blipFill>
        <p:spPr>
          <a:xfrm>
            <a:off x="0" y="606947"/>
            <a:ext cx="2635931" cy="5142755"/>
          </a:xfrm>
          <a:prstGeom prst="rect">
            <a:avLst/>
          </a:prstGeom>
        </p:spPr>
      </p:pic>
    </p:spTree>
    <p:extLst>
      <p:ext uri="{BB962C8B-B14F-4D97-AF65-F5344CB8AC3E}">
        <p14:creationId xmlns:p14="http://schemas.microsoft.com/office/powerpoint/2010/main" xmlns="" val="2026064326"/>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Slide Number Placeholder 2"/>
          <p:cNvSpPr>
            <a:spLocks noGrp="1"/>
          </p:cNvSpPr>
          <p:nvPr>
            <p:ph type="sldNum" sz="quarter" idx="12"/>
          </p:nvPr>
        </p:nvSpPr>
        <p:spPr>
          <a:noFill/>
        </p:spPr>
        <p:txBody>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fld id="{B56ED39E-909D-498E-8299-064382ADB707}" type="slidenum">
              <a:rPr lang="en-US" altLang="en-US" sz="1400" smtClean="0">
                <a:latin typeface="Times" pitchFamily="18" charset="0"/>
              </a:rPr>
              <a:pPr/>
              <a:t>48</a:t>
            </a:fld>
            <a:endParaRPr lang="en-US" altLang="en-US" sz="1400" smtClean="0">
              <a:latin typeface="Times" pitchFamily="18" charset="0"/>
            </a:endParaRPr>
          </a:p>
        </p:txBody>
      </p:sp>
      <p:sp>
        <p:nvSpPr>
          <p:cNvPr id="5" name="Rectangle 4"/>
          <p:cNvSpPr/>
          <p:nvPr/>
        </p:nvSpPr>
        <p:spPr>
          <a:xfrm>
            <a:off x="0" y="0"/>
            <a:ext cx="9144000" cy="457200"/>
          </a:xfrm>
          <a:prstGeom prst="rect">
            <a:avLst/>
          </a:prstGeom>
          <a:pattFill prst="dkHorz">
            <a:fgClr>
              <a:srgbClr val="FF6600"/>
            </a:fgClr>
            <a:bgClr>
              <a:srgbClr val="FF9933"/>
            </a:bgClr>
          </a:patt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ZA" sz="2400" b="1" dirty="0"/>
          </a:p>
        </p:txBody>
      </p:sp>
      <p:cxnSp>
        <p:nvCxnSpPr>
          <p:cNvPr id="6" name="Straight Connector 5"/>
          <p:cNvCxnSpPr/>
          <p:nvPr/>
        </p:nvCxnSpPr>
        <p:spPr>
          <a:xfrm>
            <a:off x="0" y="6096000"/>
            <a:ext cx="9144000" cy="0"/>
          </a:xfrm>
          <a:prstGeom prst="line">
            <a:avLst/>
          </a:prstGeom>
          <a:ln w="28575">
            <a:solidFill>
              <a:srgbClr val="FF6600"/>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6200" y="6172200"/>
            <a:ext cx="1371600" cy="6576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extBox 1"/>
          <p:cNvSpPr txBox="1"/>
          <p:nvPr/>
        </p:nvSpPr>
        <p:spPr>
          <a:xfrm>
            <a:off x="76200" y="44624"/>
            <a:ext cx="8888288" cy="830997"/>
          </a:xfrm>
          <a:prstGeom prst="rect">
            <a:avLst/>
          </a:prstGeom>
          <a:noFill/>
        </p:spPr>
        <p:txBody>
          <a:bodyPr wrap="square" rtlCol="0">
            <a:spAutoFit/>
          </a:bodyPr>
          <a:lstStyle/>
          <a:p>
            <a:r>
              <a:rPr lang="en-ZA" sz="2400" b="1" dirty="0">
                <a:solidFill>
                  <a:schemeClr val="bg1"/>
                </a:solidFill>
              </a:rPr>
              <a:t>Governance </a:t>
            </a:r>
            <a:r>
              <a:rPr lang="en-ZA" sz="1400" b="1" dirty="0">
                <a:solidFill>
                  <a:schemeClr val="bg1"/>
                </a:solidFill>
              </a:rPr>
              <a:t>(</a:t>
            </a:r>
            <a:r>
              <a:rPr lang="en-ZA" sz="1400" dirty="0"/>
              <a:t>Annual Report pages </a:t>
            </a:r>
            <a:r>
              <a:rPr lang="en-ZA" sz="1400" dirty="0" smtClean="0"/>
              <a:t>19 – 20 and from 101</a:t>
            </a:r>
            <a:r>
              <a:rPr lang="en-ZA" sz="1400" b="1" dirty="0" smtClean="0">
                <a:solidFill>
                  <a:schemeClr val="bg1"/>
                </a:solidFill>
              </a:rPr>
              <a:t>) </a:t>
            </a:r>
            <a:endParaRPr lang="en-ZA" sz="1400" b="1" dirty="0">
              <a:solidFill>
                <a:schemeClr val="bg1"/>
              </a:solidFill>
            </a:endParaRPr>
          </a:p>
          <a:p>
            <a:r>
              <a:rPr lang="en-ZA" sz="2400" b="1" dirty="0" smtClean="0">
                <a:solidFill>
                  <a:schemeClr val="bg1"/>
                </a:solidFill>
              </a:rPr>
              <a:t> </a:t>
            </a:r>
          </a:p>
        </p:txBody>
      </p:sp>
      <p:pic>
        <p:nvPicPr>
          <p:cNvPr id="8" name="Picture 7" descr="southafrica-flag1"/>
          <p:cNvPicPr>
            <a:picLocks noChangeAspect="1" noChangeArrowheads="1" noCrop="1"/>
          </p:cNvPicPr>
          <p:nvPr/>
        </p:nvPicPr>
        <p:blipFill>
          <a:blip r:embed="rId3" cstate="print"/>
          <a:srcRect/>
          <a:stretch>
            <a:fillRect/>
          </a:stretch>
        </p:blipFill>
        <p:spPr bwMode="auto">
          <a:xfrm>
            <a:off x="7668344" y="6263640"/>
            <a:ext cx="415052" cy="274320"/>
          </a:xfrm>
          <a:prstGeom prst="rect">
            <a:avLst/>
          </a:prstGeom>
          <a:noFill/>
          <a:ln w="9525">
            <a:noFill/>
            <a:miter lim="800000"/>
            <a:headEnd/>
            <a:tailEnd/>
          </a:ln>
        </p:spPr>
      </p:pic>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 name="Rectangle 3"/>
          <p:cNvSpPr/>
          <p:nvPr/>
        </p:nvSpPr>
        <p:spPr>
          <a:xfrm>
            <a:off x="107504" y="717549"/>
            <a:ext cx="8960296" cy="5078313"/>
          </a:xfrm>
          <a:prstGeom prst="rect">
            <a:avLst/>
          </a:prstGeom>
        </p:spPr>
        <p:txBody>
          <a:bodyPr wrap="square">
            <a:spAutoFit/>
          </a:bodyPr>
          <a:lstStyle/>
          <a:p>
            <a:pPr marL="285750" indent="-285750">
              <a:buFont typeface="Arial" panose="020B0604020202020204" pitchFamily="34" charset="0"/>
              <a:buChar char="•"/>
            </a:pPr>
            <a:r>
              <a:rPr lang="en-ZA" dirty="0" smtClean="0">
                <a:latin typeface="+mj-lt"/>
              </a:rPr>
              <a:t>Through the Governance</a:t>
            </a:r>
            <a:r>
              <a:rPr lang="en-ZA" dirty="0">
                <a:latin typeface="+mj-lt"/>
              </a:rPr>
              <a:t>, Risk and Compliance </a:t>
            </a:r>
            <a:r>
              <a:rPr lang="en-ZA" dirty="0" smtClean="0">
                <a:latin typeface="+mj-lt"/>
              </a:rPr>
              <a:t>function, the Department has shifted focus to a new discipline </a:t>
            </a:r>
            <a:r>
              <a:rPr lang="en-ZA" dirty="0">
                <a:latin typeface="+mj-lt"/>
              </a:rPr>
              <a:t>in the way in which </a:t>
            </a:r>
            <a:r>
              <a:rPr lang="en-ZA" dirty="0" smtClean="0">
                <a:latin typeface="+mj-lt"/>
              </a:rPr>
              <a:t>governance </a:t>
            </a:r>
            <a:r>
              <a:rPr lang="en-ZA" dirty="0">
                <a:latin typeface="+mj-lt"/>
              </a:rPr>
              <a:t>arrangements and </a:t>
            </a:r>
            <a:r>
              <a:rPr lang="en-ZA" dirty="0" smtClean="0">
                <a:latin typeface="+mj-lt"/>
              </a:rPr>
              <a:t>the order </a:t>
            </a:r>
            <a:r>
              <a:rPr lang="en-ZA" dirty="0">
                <a:latin typeface="+mj-lt"/>
              </a:rPr>
              <a:t>of </a:t>
            </a:r>
            <a:r>
              <a:rPr lang="en-ZA" dirty="0" smtClean="0">
                <a:latin typeface="+mj-lt"/>
              </a:rPr>
              <a:t>business are managed </a:t>
            </a:r>
            <a:endParaRPr lang="en-ZA" dirty="0">
              <a:latin typeface="+mj-lt"/>
            </a:endParaRPr>
          </a:p>
          <a:p>
            <a:pPr marL="285750" indent="-285750">
              <a:buFont typeface="Arial" panose="020B0604020202020204" pitchFamily="34" charset="0"/>
              <a:buChar char="•"/>
            </a:pPr>
            <a:r>
              <a:rPr lang="en-ZA" dirty="0" smtClean="0">
                <a:latin typeface="+mj-lt"/>
              </a:rPr>
              <a:t>The function has also intensified the fight </a:t>
            </a:r>
            <a:r>
              <a:rPr lang="en-ZA" dirty="0">
                <a:latin typeface="+mj-lt"/>
              </a:rPr>
              <a:t>against fraud and </a:t>
            </a:r>
            <a:r>
              <a:rPr lang="en-ZA" dirty="0" smtClean="0">
                <a:latin typeface="+mj-lt"/>
              </a:rPr>
              <a:t>corruption, developed internal </a:t>
            </a:r>
            <a:r>
              <a:rPr lang="en-ZA" dirty="0">
                <a:latin typeface="+mj-lt"/>
              </a:rPr>
              <a:t>practices toward improving the integration </a:t>
            </a:r>
            <a:r>
              <a:rPr lang="en-ZA" dirty="0" smtClean="0">
                <a:latin typeface="+mj-lt"/>
              </a:rPr>
              <a:t>of planning</a:t>
            </a:r>
            <a:r>
              <a:rPr lang="en-ZA" dirty="0">
                <a:latin typeface="+mj-lt"/>
              </a:rPr>
              <a:t>, risk management and performance monitoring processes and as well as enhancing </a:t>
            </a:r>
            <a:r>
              <a:rPr lang="en-ZA" dirty="0" smtClean="0">
                <a:latin typeface="+mj-lt"/>
              </a:rPr>
              <a:t>oversight and </a:t>
            </a:r>
            <a:r>
              <a:rPr lang="en-ZA" dirty="0">
                <a:latin typeface="+mj-lt"/>
              </a:rPr>
              <a:t>alignment of the activities of the public entities reporting to the Minister of Public </a:t>
            </a:r>
            <a:r>
              <a:rPr lang="en-ZA" dirty="0" smtClean="0">
                <a:latin typeface="+mj-lt"/>
              </a:rPr>
              <a:t>Works</a:t>
            </a:r>
          </a:p>
          <a:p>
            <a:pPr marL="285750" indent="-285750">
              <a:buFont typeface="Arial" panose="020B0604020202020204" pitchFamily="34" charset="0"/>
              <a:buChar char="•"/>
            </a:pPr>
            <a:r>
              <a:rPr lang="en-ZA" dirty="0" smtClean="0">
                <a:latin typeface="+mj-lt"/>
              </a:rPr>
              <a:t>The Department has </a:t>
            </a:r>
            <a:r>
              <a:rPr lang="en-ZA" dirty="0">
                <a:latin typeface="+mj-lt"/>
              </a:rPr>
              <a:t>also been successful in rolling out support to the provincial departments of public works with respect </a:t>
            </a:r>
            <a:r>
              <a:rPr lang="en-ZA" dirty="0" smtClean="0">
                <a:latin typeface="+mj-lt"/>
              </a:rPr>
              <a:t>to developing </a:t>
            </a:r>
            <a:r>
              <a:rPr lang="en-ZA" dirty="0">
                <a:latin typeface="+mj-lt"/>
              </a:rPr>
              <a:t>performance monitoring and evaluation systems in the </a:t>
            </a:r>
            <a:r>
              <a:rPr lang="en-ZA" dirty="0" smtClean="0">
                <a:latin typeface="+mj-lt"/>
              </a:rPr>
              <a:t>provinces</a:t>
            </a:r>
          </a:p>
          <a:p>
            <a:pPr marL="285750" indent="-285750">
              <a:buFont typeface="Arial" panose="020B0604020202020204" pitchFamily="34" charset="0"/>
              <a:buChar char="•"/>
            </a:pPr>
            <a:r>
              <a:rPr lang="en-ZA" dirty="0" smtClean="0">
                <a:latin typeface="+mj-lt"/>
              </a:rPr>
              <a:t>The </a:t>
            </a:r>
            <a:r>
              <a:rPr lang="en-ZA" dirty="0">
                <a:latin typeface="+mj-lt"/>
              </a:rPr>
              <a:t>Department has demonstrated incremental improvement in its </a:t>
            </a:r>
            <a:r>
              <a:rPr lang="en-ZA" dirty="0" smtClean="0">
                <a:latin typeface="+mj-lt"/>
              </a:rPr>
              <a:t>Management Performance Assessment Tool </a:t>
            </a:r>
            <a:r>
              <a:rPr lang="en-ZA" dirty="0">
                <a:latin typeface="+mj-lt"/>
              </a:rPr>
              <a:t>(MPAT) </a:t>
            </a:r>
            <a:r>
              <a:rPr lang="en-ZA" dirty="0" smtClean="0">
                <a:latin typeface="+mj-lt"/>
              </a:rPr>
              <a:t>results</a:t>
            </a:r>
          </a:p>
          <a:p>
            <a:pPr marL="285750" indent="-285750">
              <a:buFont typeface="Arial" panose="020B0604020202020204" pitchFamily="34" charset="0"/>
              <a:buChar char="•"/>
            </a:pPr>
            <a:r>
              <a:rPr lang="en-ZA" dirty="0" smtClean="0">
                <a:latin typeface="+mj-lt"/>
              </a:rPr>
              <a:t>Quarterly </a:t>
            </a:r>
            <a:r>
              <a:rPr lang="en-ZA" dirty="0">
                <a:latin typeface="+mj-lt"/>
              </a:rPr>
              <a:t>oversight engagements conducted by the department in relation to the public entities, the </a:t>
            </a:r>
            <a:r>
              <a:rPr lang="en-ZA" dirty="0" smtClean="0">
                <a:latin typeface="+mj-lt"/>
              </a:rPr>
              <a:t>CIDB, CBE</a:t>
            </a:r>
            <a:r>
              <a:rPr lang="en-ZA" dirty="0">
                <a:latin typeface="+mj-lt"/>
              </a:rPr>
              <a:t>, ASA and the IDT has enabled the department to closely monitor the governance practices in general, </a:t>
            </a:r>
            <a:r>
              <a:rPr lang="en-ZA" dirty="0" smtClean="0">
                <a:latin typeface="+mj-lt"/>
              </a:rPr>
              <a:t>as well </a:t>
            </a:r>
            <a:r>
              <a:rPr lang="en-ZA" dirty="0">
                <a:latin typeface="+mj-lt"/>
              </a:rPr>
              <a:t>as the performance of the entities against their respective targets as articulated in their strategic and </a:t>
            </a:r>
            <a:r>
              <a:rPr lang="en-ZA" dirty="0" smtClean="0">
                <a:latin typeface="+mj-lt"/>
              </a:rPr>
              <a:t>annual performance plans</a:t>
            </a:r>
          </a:p>
          <a:p>
            <a:pPr marL="285750" indent="-285750">
              <a:buFont typeface="Arial" panose="020B0604020202020204" pitchFamily="34" charset="0"/>
              <a:buChar char="•"/>
            </a:pPr>
            <a:r>
              <a:rPr lang="en-ZA" dirty="0" smtClean="0"/>
              <a:t>Awareness </a:t>
            </a:r>
            <a:r>
              <a:rPr lang="en-ZA" dirty="0"/>
              <a:t>of the Department Fraud Prevention Strategy is led by intensive fraud awareness </a:t>
            </a:r>
            <a:r>
              <a:rPr lang="en-ZA" dirty="0" smtClean="0"/>
              <a:t>programmes throughout </a:t>
            </a:r>
            <a:r>
              <a:rPr lang="en-ZA" dirty="0"/>
              <a:t>the department and targets all employees</a:t>
            </a:r>
            <a:endParaRPr lang="en-ZA" dirty="0">
              <a:latin typeface="+mj-lt"/>
            </a:endParaRPr>
          </a:p>
        </p:txBody>
      </p:sp>
    </p:spTree>
    <p:extLst>
      <p:ext uri="{BB962C8B-B14F-4D97-AF65-F5344CB8AC3E}">
        <p14:creationId xmlns:p14="http://schemas.microsoft.com/office/powerpoint/2010/main" xmlns="" val="317788490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Slide Number Placeholder 2"/>
          <p:cNvSpPr>
            <a:spLocks noGrp="1"/>
          </p:cNvSpPr>
          <p:nvPr>
            <p:ph type="sldNum" sz="quarter" idx="12"/>
          </p:nvPr>
        </p:nvSpPr>
        <p:spPr>
          <a:noFill/>
        </p:spPr>
        <p:txBody>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fld id="{B56ED39E-909D-498E-8299-064382ADB707}" type="slidenum">
              <a:rPr lang="en-US" altLang="en-US" sz="1400" smtClean="0">
                <a:latin typeface="Times" pitchFamily="18" charset="0"/>
              </a:rPr>
              <a:pPr/>
              <a:t>49</a:t>
            </a:fld>
            <a:endParaRPr lang="en-US" altLang="en-US" sz="1400" smtClean="0">
              <a:latin typeface="Times" pitchFamily="18" charset="0"/>
            </a:endParaRPr>
          </a:p>
        </p:txBody>
      </p:sp>
      <p:sp>
        <p:nvSpPr>
          <p:cNvPr id="5" name="Rectangle 4"/>
          <p:cNvSpPr/>
          <p:nvPr/>
        </p:nvSpPr>
        <p:spPr>
          <a:xfrm>
            <a:off x="2635930" y="2276872"/>
            <a:ext cx="4240325" cy="1944216"/>
          </a:xfrm>
          <a:prstGeom prst="rect">
            <a:avLst/>
          </a:prstGeom>
          <a:pattFill prst="dkHorz">
            <a:fgClr>
              <a:srgbClr val="FF6600"/>
            </a:fgClr>
            <a:bgClr>
              <a:srgbClr val="FF9933"/>
            </a:bgClr>
          </a:patt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ZA" sz="2400" b="1" dirty="0"/>
          </a:p>
        </p:txBody>
      </p:sp>
      <p:cxnSp>
        <p:nvCxnSpPr>
          <p:cNvPr id="6" name="Straight Connector 5"/>
          <p:cNvCxnSpPr/>
          <p:nvPr/>
        </p:nvCxnSpPr>
        <p:spPr>
          <a:xfrm>
            <a:off x="0" y="6096000"/>
            <a:ext cx="9144000" cy="0"/>
          </a:xfrm>
          <a:prstGeom prst="line">
            <a:avLst/>
          </a:prstGeom>
          <a:ln w="28575">
            <a:solidFill>
              <a:srgbClr val="FF6600"/>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6200" y="6172200"/>
            <a:ext cx="1371600" cy="6576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extBox 1"/>
          <p:cNvSpPr txBox="1"/>
          <p:nvPr/>
        </p:nvSpPr>
        <p:spPr>
          <a:xfrm>
            <a:off x="2635931" y="2325496"/>
            <a:ext cx="3808278" cy="1384995"/>
          </a:xfrm>
          <a:prstGeom prst="rect">
            <a:avLst/>
          </a:prstGeom>
          <a:noFill/>
        </p:spPr>
        <p:txBody>
          <a:bodyPr wrap="square" rtlCol="0">
            <a:spAutoFit/>
          </a:bodyPr>
          <a:lstStyle/>
          <a:p>
            <a:r>
              <a:rPr lang="en-ZA" sz="2800" b="1" dirty="0">
                <a:solidFill>
                  <a:schemeClr val="bg1"/>
                </a:solidFill>
              </a:rPr>
              <a:t>7</a:t>
            </a:r>
            <a:r>
              <a:rPr lang="en-ZA" sz="2800" b="1" dirty="0" smtClean="0">
                <a:solidFill>
                  <a:schemeClr val="bg1"/>
                </a:solidFill>
              </a:rPr>
              <a:t>. Financial Information</a:t>
            </a:r>
          </a:p>
          <a:p>
            <a:r>
              <a:rPr lang="en-ZA" sz="2800" b="1" dirty="0" smtClean="0">
                <a:solidFill>
                  <a:schemeClr val="bg1"/>
                </a:solidFill>
              </a:rPr>
              <a:t>Part A – Main Vote </a:t>
            </a:r>
          </a:p>
          <a:p>
            <a:r>
              <a:rPr lang="en-ZA" sz="2800" b="1" dirty="0" smtClean="0">
                <a:solidFill>
                  <a:schemeClr val="bg1"/>
                </a:solidFill>
              </a:rPr>
              <a:t>Part B – PMTE  </a:t>
            </a:r>
          </a:p>
        </p:txBody>
      </p:sp>
      <p:pic>
        <p:nvPicPr>
          <p:cNvPr id="8" name="Picture 7" descr="southafrica-flag1"/>
          <p:cNvPicPr>
            <a:picLocks noChangeAspect="1" noChangeArrowheads="1" noCrop="1"/>
          </p:cNvPicPr>
          <p:nvPr/>
        </p:nvPicPr>
        <p:blipFill>
          <a:blip r:embed="rId3" cstate="print"/>
          <a:srcRect/>
          <a:stretch>
            <a:fillRect/>
          </a:stretch>
        </p:blipFill>
        <p:spPr bwMode="auto">
          <a:xfrm>
            <a:off x="7668344" y="6263640"/>
            <a:ext cx="415052" cy="274320"/>
          </a:xfrm>
          <a:prstGeom prst="rect">
            <a:avLst/>
          </a:prstGeom>
          <a:noFill/>
          <a:ln w="9525">
            <a:noFill/>
            <a:miter lim="800000"/>
            <a:headEnd/>
            <a:tailEnd/>
          </a:ln>
        </p:spPr>
      </p:pic>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9" name="Picture 8"/>
          <p:cNvPicPr>
            <a:picLocks noChangeAspect="1"/>
          </p:cNvPicPr>
          <p:nvPr/>
        </p:nvPicPr>
        <p:blipFill>
          <a:blip r:embed="rId4" cstate="print"/>
          <a:stretch>
            <a:fillRect/>
          </a:stretch>
        </p:blipFill>
        <p:spPr>
          <a:xfrm>
            <a:off x="0" y="606947"/>
            <a:ext cx="2635931" cy="5142755"/>
          </a:xfrm>
          <a:prstGeom prst="rect">
            <a:avLst/>
          </a:prstGeom>
        </p:spPr>
      </p:pic>
    </p:spTree>
    <p:extLst>
      <p:ext uri="{BB962C8B-B14F-4D97-AF65-F5344CB8AC3E}">
        <p14:creationId xmlns:p14="http://schemas.microsoft.com/office/powerpoint/2010/main" xmlns="" val="1925080454"/>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6200" y="6172200"/>
            <a:ext cx="1371600" cy="6576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Content Placeholder 2"/>
          <p:cNvSpPr>
            <a:spLocks noGrp="1"/>
          </p:cNvSpPr>
          <p:nvPr>
            <p:ph idx="1"/>
          </p:nvPr>
        </p:nvSpPr>
        <p:spPr>
          <a:xfrm>
            <a:off x="76200" y="762000"/>
            <a:ext cx="8763000" cy="5287963"/>
          </a:xfrm>
        </p:spPr>
        <p:txBody>
          <a:bodyPr>
            <a:noAutofit/>
          </a:bodyPr>
          <a:lstStyle/>
          <a:p>
            <a:pPr marL="0" indent="0" algn="just" fontAlgn="base">
              <a:lnSpc>
                <a:spcPct val="120000"/>
              </a:lnSpc>
              <a:spcBef>
                <a:spcPct val="0"/>
              </a:spcBef>
              <a:spcAft>
                <a:spcPct val="0"/>
              </a:spcAft>
              <a:buNone/>
              <a:defRPr/>
            </a:pPr>
            <a:r>
              <a:rPr lang="en-US" sz="1800" b="1" dirty="0" smtClean="0">
                <a:ea typeface="Arial Unicode MS" pitchFamily="34" charset="-128"/>
                <a:cs typeface="Arial Unicode MS" pitchFamily="34" charset="-128"/>
              </a:rPr>
              <a:t>Policy </a:t>
            </a:r>
            <a:r>
              <a:rPr lang="en-US" sz="1800" b="1" dirty="0">
                <a:ea typeface="Arial Unicode MS" pitchFamily="34" charset="-128"/>
                <a:cs typeface="Arial Unicode MS" pitchFamily="34" charset="-128"/>
              </a:rPr>
              <a:t>mandates</a:t>
            </a:r>
          </a:p>
          <a:p>
            <a:pPr marL="285750" indent="-285750" algn="just" fontAlgn="base">
              <a:lnSpc>
                <a:spcPct val="120000"/>
              </a:lnSpc>
              <a:spcBef>
                <a:spcPct val="0"/>
              </a:spcBef>
              <a:spcAft>
                <a:spcPct val="0"/>
              </a:spcAft>
              <a:defRPr/>
            </a:pPr>
            <a:endParaRPr lang="en-US" sz="1800" dirty="0" smtClean="0">
              <a:solidFill>
                <a:srgbClr val="000000"/>
              </a:solidFill>
              <a:ea typeface="Arial Unicode MS" pitchFamily="34" charset="-128"/>
              <a:cs typeface="Arial Unicode MS" pitchFamily="34" charset="-128"/>
            </a:endParaRPr>
          </a:p>
          <a:p>
            <a:pPr marL="285750" indent="-285750" algn="just" fontAlgn="base">
              <a:lnSpc>
                <a:spcPct val="120000"/>
              </a:lnSpc>
              <a:spcBef>
                <a:spcPct val="0"/>
              </a:spcBef>
              <a:spcAft>
                <a:spcPct val="0"/>
              </a:spcAft>
              <a:defRPr/>
            </a:pPr>
            <a:r>
              <a:rPr lang="en-US" sz="1800" dirty="0" smtClean="0">
                <a:solidFill>
                  <a:srgbClr val="000000"/>
                </a:solidFill>
                <a:ea typeface="Arial Unicode MS" pitchFamily="34" charset="-128"/>
                <a:cs typeface="Arial Unicode MS" pitchFamily="34" charset="-128"/>
              </a:rPr>
              <a:t>DPW </a:t>
            </a:r>
            <a:r>
              <a:rPr lang="en-US" sz="1800" dirty="0">
                <a:solidFill>
                  <a:srgbClr val="000000"/>
                </a:solidFill>
                <a:ea typeface="Arial Unicode MS" pitchFamily="34" charset="-128"/>
                <a:cs typeface="Arial Unicode MS" pitchFamily="34" charset="-128"/>
              </a:rPr>
              <a:t>White Paper: Public Works, Towards the 21st Century, 1997</a:t>
            </a:r>
          </a:p>
          <a:p>
            <a:pPr marL="285750" indent="-285750" algn="just" fontAlgn="base">
              <a:lnSpc>
                <a:spcPct val="120000"/>
              </a:lnSpc>
              <a:spcBef>
                <a:spcPct val="0"/>
              </a:spcBef>
              <a:spcAft>
                <a:spcPct val="0"/>
              </a:spcAft>
              <a:defRPr/>
            </a:pPr>
            <a:r>
              <a:rPr lang="en-US" sz="1800" dirty="0">
                <a:solidFill>
                  <a:srgbClr val="000000"/>
                </a:solidFill>
                <a:ea typeface="Arial Unicode MS" pitchFamily="34" charset="-128"/>
                <a:cs typeface="Arial Unicode MS" pitchFamily="34" charset="-128"/>
              </a:rPr>
              <a:t>DPW White Paper: Creating an Enabling Environment for Reconstruction, Growth and Development in the Construction Industry, 1999</a:t>
            </a:r>
          </a:p>
          <a:p>
            <a:pPr marL="285750" indent="-285750" algn="just" fontAlgn="base">
              <a:lnSpc>
                <a:spcPct val="120000"/>
              </a:lnSpc>
              <a:spcBef>
                <a:spcPct val="0"/>
              </a:spcBef>
              <a:spcAft>
                <a:spcPct val="0"/>
              </a:spcAft>
              <a:defRPr/>
            </a:pPr>
            <a:r>
              <a:rPr lang="en-US" sz="1800" dirty="0">
                <a:solidFill>
                  <a:srgbClr val="000000"/>
                </a:solidFill>
                <a:ea typeface="Arial Unicode MS" pitchFamily="34" charset="-128"/>
                <a:cs typeface="Arial Unicode MS" pitchFamily="34" charset="-128"/>
              </a:rPr>
              <a:t>Construction Sector Transformation Charter, 2006</a:t>
            </a:r>
          </a:p>
          <a:p>
            <a:pPr marL="285750" indent="-285750" algn="just" fontAlgn="base">
              <a:lnSpc>
                <a:spcPct val="120000"/>
              </a:lnSpc>
              <a:spcBef>
                <a:spcPct val="0"/>
              </a:spcBef>
              <a:spcAft>
                <a:spcPct val="0"/>
              </a:spcAft>
              <a:defRPr/>
            </a:pPr>
            <a:r>
              <a:rPr lang="en-US" sz="1800" dirty="0">
                <a:solidFill>
                  <a:srgbClr val="000000"/>
                </a:solidFill>
                <a:ea typeface="Arial Unicode MS" pitchFamily="34" charset="-128"/>
                <a:cs typeface="Arial Unicode MS" pitchFamily="34" charset="-128"/>
              </a:rPr>
              <a:t>Property Sector Transformation Charter, 2007</a:t>
            </a:r>
          </a:p>
          <a:p>
            <a:pPr marL="285750" indent="-285750" algn="just" fontAlgn="base">
              <a:lnSpc>
                <a:spcPct val="120000"/>
              </a:lnSpc>
              <a:spcBef>
                <a:spcPct val="0"/>
              </a:spcBef>
              <a:spcAft>
                <a:spcPct val="0"/>
              </a:spcAft>
              <a:defRPr/>
            </a:pPr>
            <a:r>
              <a:rPr lang="en-US" sz="1800" dirty="0">
                <a:solidFill>
                  <a:srgbClr val="000000"/>
                </a:solidFill>
                <a:ea typeface="Arial Unicode MS" pitchFamily="34" charset="-128"/>
                <a:cs typeface="Arial Unicode MS" pitchFamily="34" charset="-128"/>
              </a:rPr>
              <a:t>DPW Broad-based Black Economic Empowerment Strategy, 2006</a:t>
            </a:r>
          </a:p>
          <a:p>
            <a:pPr marL="285750" indent="-285750" algn="just" fontAlgn="base">
              <a:lnSpc>
                <a:spcPct val="120000"/>
              </a:lnSpc>
              <a:spcBef>
                <a:spcPct val="0"/>
              </a:spcBef>
              <a:spcAft>
                <a:spcPct val="0"/>
              </a:spcAft>
              <a:defRPr/>
            </a:pPr>
            <a:r>
              <a:rPr lang="en-US" sz="1800" dirty="0">
                <a:solidFill>
                  <a:srgbClr val="000000"/>
                </a:solidFill>
                <a:ea typeface="Arial Unicode MS" pitchFamily="34" charset="-128"/>
                <a:cs typeface="Arial Unicode MS" pitchFamily="34" charset="-128"/>
              </a:rPr>
              <a:t>Property Management Strategy on BBBEE, Job Creation and Poverty Alleviation, 2007</a:t>
            </a:r>
          </a:p>
          <a:p>
            <a:pPr marL="285750" indent="-285750" algn="just" fontAlgn="base">
              <a:lnSpc>
                <a:spcPct val="120000"/>
              </a:lnSpc>
              <a:spcBef>
                <a:spcPct val="0"/>
              </a:spcBef>
              <a:spcAft>
                <a:spcPct val="0"/>
              </a:spcAft>
              <a:defRPr/>
            </a:pPr>
            <a:r>
              <a:rPr lang="en-US" sz="1800" dirty="0">
                <a:solidFill>
                  <a:srgbClr val="000000"/>
                </a:solidFill>
                <a:ea typeface="Arial Unicode MS" pitchFamily="34" charset="-128"/>
                <a:cs typeface="Arial Unicode MS" pitchFamily="34" charset="-128"/>
              </a:rPr>
              <a:t>Green Building Framework, </a:t>
            </a:r>
            <a:r>
              <a:rPr lang="en-US" sz="1800" dirty="0" smtClean="0">
                <a:solidFill>
                  <a:srgbClr val="000000"/>
                </a:solidFill>
                <a:ea typeface="Arial Unicode MS" pitchFamily="34" charset="-128"/>
                <a:cs typeface="Arial Unicode MS" pitchFamily="34" charset="-128"/>
              </a:rPr>
              <a:t>2011</a:t>
            </a:r>
          </a:p>
          <a:p>
            <a:pPr marL="0" indent="0" algn="just" fontAlgn="base">
              <a:lnSpc>
                <a:spcPct val="120000"/>
              </a:lnSpc>
              <a:spcBef>
                <a:spcPct val="0"/>
              </a:spcBef>
              <a:spcAft>
                <a:spcPct val="0"/>
              </a:spcAft>
              <a:buNone/>
              <a:defRPr/>
            </a:pPr>
            <a:endParaRPr lang="en-US" sz="1800" dirty="0" smtClean="0">
              <a:solidFill>
                <a:srgbClr val="000000"/>
              </a:solidFill>
              <a:ea typeface="Arial Unicode MS" pitchFamily="34" charset="-128"/>
              <a:cs typeface="Arial Unicode MS" pitchFamily="34" charset="-128"/>
            </a:endParaRPr>
          </a:p>
          <a:p>
            <a:pPr marL="0" indent="0" algn="just" fontAlgn="base">
              <a:lnSpc>
                <a:spcPct val="120000"/>
              </a:lnSpc>
              <a:spcBef>
                <a:spcPct val="0"/>
              </a:spcBef>
              <a:spcAft>
                <a:spcPct val="0"/>
              </a:spcAft>
              <a:buNone/>
              <a:defRPr/>
            </a:pPr>
            <a:endParaRPr lang="en-US" sz="1500" dirty="0">
              <a:solidFill>
                <a:srgbClr val="000000"/>
              </a:solidFill>
              <a:ea typeface="Arial Unicode MS" pitchFamily="34" charset="-128"/>
              <a:cs typeface="Arial Unicode MS" pitchFamily="34" charset="-128"/>
            </a:endParaRPr>
          </a:p>
        </p:txBody>
      </p:sp>
      <p:cxnSp>
        <p:nvCxnSpPr>
          <p:cNvPr id="5" name="Straight Connector 4"/>
          <p:cNvCxnSpPr/>
          <p:nvPr/>
        </p:nvCxnSpPr>
        <p:spPr>
          <a:xfrm>
            <a:off x="0" y="6096000"/>
            <a:ext cx="9144000" cy="0"/>
          </a:xfrm>
          <a:prstGeom prst="line">
            <a:avLst/>
          </a:prstGeom>
          <a:ln w="28575">
            <a:solidFill>
              <a:srgbClr val="FF6600"/>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0CD0AED-B4D5-4032-9A76-11BCD2D1BB13}" type="slidenum">
              <a:rPr lang="en-US" smtClean="0"/>
              <a:pPr/>
              <a:t>5</a:t>
            </a:fld>
            <a:endParaRPr lang="en-US"/>
          </a:p>
        </p:txBody>
      </p:sp>
      <p:sp>
        <p:nvSpPr>
          <p:cNvPr id="12" name="Rectangle 11"/>
          <p:cNvSpPr/>
          <p:nvPr/>
        </p:nvSpPr>
        <p:spPr>
          <a:xfrm>
            <a:off x="0" y="0"/>
            <a:ext cx="9144000" cy="685800"/>
          </a:xfrm>
          <a:prstGeom prst="rect">
            <a:avLst/>
          </a:prstGeom>
          <a:pattFill prst="dkHorz">
            <a:fgClr>
              <a:srgbClr val="FF6600"/>
            </a:fgClr>
            <a:bgClr>
              <a:srgbClr val="FF9933"/>
            </a:bgClr>
          </a:patt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381000" y="147935"/>
            <a:ext cx="5791200" cy="461665"/>
          </a:xfrm>
          <a:prstGeom prst="rect">
            <a:avLst/>
          </a:prstGeom>
          <a:noFill/>
        </p:spPr>
        <p:txBody>
          <a:bodyPr wrap="square" rtlCol="0">
            <a:spAutoFit/>
          </a:bodyPr>
          <a:lstStyle/>
          <a:p>
            <a:pPr algn="just" fontAlgn="base">
              <a:spcBef>
                <a:spcPct val="0"/>
              </a:spcBef>
              <a:spcAft>
                <a:spcPct val="0"/>
              </a:spcAft>
              <a:defRPr/>
            </a:pPr>
            <a:r>
              <a:rPr lang="en-ZA" sz="2400" b="1" dirty="0">
                <a:solidFill>
                  <a:schemeClr val="bg1"/>
                </a:solidFill>
              </a:rPr>
              <a:t>Mandate of the Department </a:t>
            </a:r>
            <a:r>
              <a:rPr lang="en-US" sz="2400" b="1" dirty="0" smtClean="0">
                <a:solidFill>
                  <a:schemeClr val="bg1"/>
                </a:solidFill>
                <a:ea typeface="Arial Unicode MS" pitchFamily="34" charset="-128"/>
                <a:cs typeface="Arial Unicode MS" pitchFamily="34" charset="-128"/>
              </a:rPr>
              <a:t>Cont.</a:t>
            </a:r>
            <a:endParaRPr lang="en-US" sz="2400" b="1" dirty="0">
              <a:solidFill>
                <a:schemeClr val="bg1"/>
              </a:solidFill>
              <a:ea typeface="Arial Unicode MS" pitchFamily="34" charset="-128"/>
              <a:cs typeface="Arial Unicode MS" pitchFamily="34" charset="-128"/>
            </a:endParaRPr>
          </a:p>
        </p:txBody>
      </p:sp>
    </p:spTree>
    <p:extLst>
      <p:ext uri="{BB962C8B-B14F-4D97-AF65-F5344CB8AC3E}">
        <p14:creationId xmlns:p14="http://schemas.microsoft.com/office/powerpoint/2010/main" xmlns="" val="3555083070"/>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Slide Number Placeholder 2"/>
          <p:cNvSpPr>
            <a:spLocks noGrp="1"/>
          </p:cNvSpPr>
          <p:nvPr>
            <p:ph type="sldNum" sz="quarter" idx="12"/>
          </p:nvPr>
        </p:nvSpPr>
        <p:spPr>
          <a:noFill/>
        </p:spPr>
        <p:txBody>
          <a:bodyPr/>
          <a:lstStyle>
            <a:lvl1pPr>
              <a:defRPr sz="2400">
                <a:solidFill>
                  <a:schemeClr val="tx1"/>
                </a:solidFill>
                <a:latin typeface="Arial" charset="0"/>
              </a:defRPr>
            </a:lvl1pPr>
            <a:lvl2pPr>
              <a:defRPr sz="2100">
                <a:solidFill>
                  <a:schemeClr val="tx1"/>
                </a:solidFill>
                <a:latin typeface="Arial" charset="0"/>
              </a:defRPr>
            </a:lvl2pPr>
            <a:lvl3pPr>
              <a:defRPr sz="1800">
                <a:solidFill>
                  <a:schemeClr val="tx1"/>
                </a:solidFill>
                <a:latin typeface="Arial" charset="0"/>
              </a:defRPr>
            </a:lvl3pPr>
            <a:lvl4pPr>
              <a:defRPr sz="1500">
                <a:solidFill>
                  <a:schemeClr val="tx1"/>
                </a:solidFill>
                <a:latin typeface="Arial" charset="0"/>
              </a:defRPr>
            </a:lvl4pPr>
            <a:lvl5pPr>
              <a:defRPr sz="1500">
                <a:solidFill>
                  <a:schemeClr val="tx1"/>
                </a:solidFill>
                <a:latin typeface="Arial" charset="0"/>
              </a:defRPr>
            </a:lvl5pPr>
            <a:lvl6pPr eaLnBrk="0" hangingPunct="0">
              <a:defRPr sz="1500">
                <a:solidFill>
                  <a:schemeClr val="tx1"/>
                </a:solidFill>
                <a:latin typeface="Arial" charset="0"/>
              </a:defRPr>
            </a:lvl6pPr>
            <a:lvl7pPr eaLnBrk="0" hangingPunct="0">
              <a:defRPr sz="1500">
                <a:solidFill>
                  <a:schemeClr val="tx1"/>
                </a:solidFill>
                <a:latin typeface="Arial" charset="0"/>
              </a:defRPr>
            </a:lvl7pPr>
            <a:lvl8pPr eaLnBrk="0" hangingPunct="0">
              <a:defRPr sz="1500">
                <a:solidFill>
                  <a:schemeClr val="tx1"/>
                </a:solidFill>
                <a:latin typeface="Arial" charset="0"/>
              </a:defRPr>
            </a:lvl8pPr>
            <a:lvl9pPr eaLnBrk="0" hangingPunct="0">
              <a:defRPr sz="1500">
                <a:solidFill>
                  <a:schemeClr val="tx1"/>
                </a:solidFill>
                <a:latin typeface="Arial" charset="0"/>
              </a:defRPr>
            </a:lvl9pPr>
          </a:lstStyle>
          <a:p>
            <a:fld id="{B56ED39E-909D-498E-8299-064382ADB707}" type="slidenum">
              <a:rPr lang="en-US" altLang="en-US" sz="1050">
                <a:latin typeface="Times" pitchFamily="18" charset="0"/>
              </a:rPr>
              <a:pPr/>
              <a:t>50</a:t>
            </a:fld>
            <a:endParaRPr lang="en-US" altLang="en-US" sz="1050">
              <a:latin typeface="Times" pitchFamily="18" charset="0"/>
            </a:endParaRPr>
          </a:p>
        </p:txBody>
      </p:sp>
      <p:sp>
        <p:nvSpPr>
          <p:cNvPr id="5" name="Rectangle 4"/>
          <p:cNvSpPr/>
          <p:nvPr/>
        </p:nvSpPr>
        <p:spPr>
          <a:xfrm>
            <a:off x="1969457" y="2437104"/>
            <a:ext cx="3180244" cy="1458162"/>
          </a:xfrm>
          <a:prstGeom prst="rect">
            <a:avLst/>
          </a:prstGeom>
          <a:pattFill prst="dkHorz">
            <a:fgClr>
              <a:srgbClr val="FF6600"/>
            </a:fgClr>
            <a:bgClr>
              <a:srgbClr val="FF9933"/>
            </a:bgClr>
          </a:patt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ZA" b="1" dirty="0"/>
          </a:p>
        </p:txBody>
      </p:sp>
      <p:cxnSp>
        <p:nvCxnSpPr>
          <p:cNvPr id="6" name="Straight Connector 5"/>
          <p:cNvCxnSpPr/>
          <p:nvPr/>
        </p:nvCxnSpPr>
        <p:spPr>
          <a:xfrm>
            <a:off x="36258" y="5478652"/>
            <a:ext cx="8972132" cy="7749"/>
          </a:xfrm>
          <a:prstGeom prst="line">
            <a:avLst/>
          </a:prstGeom>
          <a:ln w="28575">
            <a:solidFill>
              <a:srgbClr val="FF6600"/>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83585" y="5507530"/>
            <a:ext cx="1028700" cy="49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extBox 1"/>
          <p:cNvSpPr txBox="1"/>
          <p:nvPr/>
        </p:nvSpPr>
        <p:spPr>
          <a:xfrm>
            <a:off x="2196696" y="2573471"/>
            <a:ext cx="2856209" cy="369332"/>
          </a:xfrm>
          <a:prstGeom prst="rect">
            <a:avLst/>
          </a:prstGeom>
          <a:noFill/>
        </p:spPr>
        <p:txBody>
          <a:bodyPr wrap="square" rtlCol="0">
            <a:spAutoFit/>
          </a:bodyPr>
          <a:lstStyle/>
          <a:p>
            <a:r>
              <a:rPr lang="en-ZA" b="1" dirty="0">
                <a:solidFill>
                  <a:schemeClr val="bg1"/>
                </a:solidFill>
              </a:rPr>
              <a:t>Part A – DPW  </a:t>
            </a:r>
          </a:p>
        </p:txBody>
      </p:sp>
      <p:pic>
        <p:nvPicPr>
          <p:cNvPr id="8" name="Picture 7" descr="southafrica-flag1"/>
          <p:cNvPicPr>
            <a:picLocks noChangeAspect="1" noChangeArrowheads="1" noCrop="1"/>
          </p:cNvPicPr>
          <p:nvPr/>
        </p:nvPicPr>
        <p:blipFill>
          <a:blip r:embed="rId3" cstate="print"/>
          <a:srcRect/>
          <a:stretch>
            <a:fillRect/>
          </a:stretch>
        </p:blipFill>
        <p:spPr bwMode="auto">
          <a:xfrm>
            <a:off x="7835780" y="5680993"/>
            <a:ext cx="311289" cy="205740"/>
          </a:xfrm>
          <a:prstGeom prst="rect">
            <a:avLst/>
          </a:prstGeom>
          <a:noFill/>
          <a:ln w="9525">
            <a:noFill/>
            <a:miter lim="800000"/>
            <a:headEnd/>
            <a:tailEnd/>
          </a:ln>
        </p:spPr>
      </p:pic>
      <p:sp>
        <p:nvSpPr>
          <p:cNvPr id="3" name="Rectangle 2"/>
          <p:cNvSpPr>
            <a:spLocks noChangeArrowheads="1"/>
          </p:cNvSpPr>
          <p:nvPr/>
        </p:nvSpPr>
        <p:spPr bwMode="auto">
          <a:xfrm>
            <a:off x="4502719" y="890201"/>
            <a:ext cx="138564" cy="276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algn="just" fontAlgn="base">
              <a:spcBef>
                <a:spcPct val="0"/>
              </a:spcBef>
              <a:spcAft>
                <a:spcPct val="0"/>
              </a:spcAft>
            </a:pPr>
            <a:endParaRPr lang="en-US" altLang="en-US" sz="1350">
              <a:latin typeface="Arial" pitchFamily="34" charset="0"/>
              <a:cs typeface="Arial" pitchFamily="34" charset="0"/>
            </a:endParaRPr>
          </a:p>
        </p:txBody>
      </p:sp>
      <p:pic>
        <p:nvPicPr>
          <p:cNvPr id="9" name="Picture 8"/>
          <p:cNvPicPr>
            <a:picLocks noChangeAspect="1"/>
          </p:cNvPicPr>
          <p:nvPr/>
        </p:nvPicPr>
        <p:blipFill>
          <a:blip r:embed="rId4" cstate="print"/>
          <a:stretch>
            <a:fillRect/>
          </a:stretch>
        </p:blipFill>
        <p:spPr>
          <a:xfrm>
            <a:off x="154526" y="1365452"/>
            <a:ext cx="1976948" cy="3857066"/>
          </a:xfrm>
          <a:prstGeom prst="rect">
            <a:avLst/>
          </a:prstGeom>
        </p:spPr>
      </p:pic>
    </p:spTree>
    <p:extLst>
      <p:ext uri="{BB962C8B-B14F-4D97-AF65-F5344CB8AC3E}">
        <p14:creationId xmlns:p14="http://schemas.microsoft.com/office/powerpoint/2010/main" xmlns="" val="55192641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841539" y="6281647"/>
            <a:ext cx="7845261" cy="10655"/>
          </a:xfrm>
          <a:prstGeom prst="line">
            <a:avLst/>
          </a:prstGeom>
          <a:ln w="28575">
            <a:solidFill>
              <a:srgbClr val="FF6600"/>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1181" y="6292302"/>
            <a:ext cx="1028700" cy="49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TextBox 2"/>
          <p:cNvSpPr txBox="1"/>
          <p:nvPr/>
        </p:nvSpPr>
        <p:spPr>
          <a:xfrm>
            <a:off x="1314450" y="1598984"/>
            <a:ext cx="4457700" cy="300082"/>
          </a:xfrm>
          <a:prstGeom prst="rect">
            <a:avLst/>
          </a:prstGeom>
          <a:gradFill flip="none" rotWithShape="1">
            <a:gsLst>
              <a:gs pos="0">
                <a:schemeClr val="bg1"/>
              </a:gs>
              <a:gs pos="100000">
                <a:schemeClr val="bg1"/>
              </a:gs>
            </a:gsLst>
            <a:lin ang="13500000" scaled="1"/>
            <a:tileRect/>
          </a:gradFill>
          <a:ln>
            <a:noFill/>
          </a:ln>
          <a:effectLst/>
        </p:spPr>
        <p:txBody>
          <a:bodyPr wrap="square" rtlCol="0">
            <a:spAutoFit/>
          </a:bodyPr>
          <a:lstStyle/>
          <a:p>
            <a:endParaRPr lang="en-US" sz="1350" b="1" dirty="0">
              <a:solidFill>
                <a:schemeClr val="accent6">
                  <a:lumMod val="75000"/>
                </a:schemeClr>
              </a:solidFill>
            </a:endParaRPr>
          </a:p>
        </p:txBody>
      </p:sp>
      <p:graphicFrame>
        <p:nvGraphicFramePr>
          <p:cNvPr id="2" name="Table 1"/>
          <p:cNvGraphicFramePr>
            <a:graphicFrameLocks noGrp="1"/>
          </p:cNvGraphicFramePr>
          <p:nvPr>
            <p:extLst>
              <p:ext uri="{D42A27DB-BD31-4B8C-83A1-F6EECF244321}">
                <p14:modId xmlns:p14="http://schemas.microsoft.com/office/powerpoint/2010/main" xmlns="" val="1572024060"/>
              </p:ext>
            </p:extLst>
          </p:nvPr>
        </p:nvGraphicFramePr>
        <p:xfrm>
          <a:off x="139551" y="740817"/>
          <a:ext cx="8790920" cy="4622099"/>
        </p:xfrm>
        <a:graphic>
          <a:graphicData uri="http://schemas.openxmlformats.org/drawingml/2006/table">
            <a:tbl>
              <a:tblPr firstRow="1" bandRow="1">
                <a:tableStyleId>{21E4AEA4-8DFA-4A89-87EB-49C32662AFE0}</a:tableStyleId>
              </a:tblPr>
              <a:tblGrid>
                <a:gridCol w="7112653"/>
                <a:gridCol w="1678267"/>
              </a:tblGrid>
              <a:tr h="759056">
                <a:tc>
                  <a:txBody>
                    <a:bodyPr/>
                    <a:lstStyle/>
                    <a:p>
                      <a:r>
                        <a:rPr lang="en-US" sz="1500" dirty="0" smtClean="0"/>
                        <a:t>Discussion Item </a:t>
                      </a:r>
                      <a:endParaRPr lang="en-US" sz="1500" dirty="0"/>
                    </a:p>
                  </a:txBody>
                  <a:tcPr marL="68580" marR="68580" marT="34290" marB="34290"/>
                </a:tc>
                <a:tc>
                  <a:txBody>
                    <a:bodyPr/>
                    <a:lstStyle/>
                    <a:p>
                      <a:r>
                        <a:rPr lang="en-US" sz="1500" dirty="0" smtClean="0"/>
                        <a:t>Slide</a:t>
                      </a:r>
                      <a:r>
                        <a:rPr lang="en-US" sz="1500" baseline="0" dirty="0" smtClean="0"/>
                        <a:t> Numbers</a:t>
                      </a:r>
                      <a:endParaRPr lang="en-US" sz="1500" dirty="0"/>
                    </a:p>
                  </a:txBody>
                  <a:tcPr marL="68580" marR="68580" marT="34290" marB="34290"/>
                </a:tc>
              </a:tr>
              <a:tr h="429032">
                <a:tc>
                  <a:txBody>
                    <a:bodyPr/>
                    <a:lstStyle/>
                    <a:p>
                      <a:pPr marL="0" indent="0" algn="l" defTabSz="914400" rtl="0" eaLnBrk="1" latinLnBrk="0" hangingPunct="1">
                        <a:buFont typeface="+mj-lt"/>
                        <a:buNone/>
                      </a:pPr>
                      <a:r>
                        <a:rPr lang="en-US" sz="1500" kern="1200" dirty="0" smtClean="0"/>
                        <a:t>1. DPW – Progress on Audit Outcome</a:t>
                      </a:r>
                      <a:endParaRPr lang="en-US" sz="1500" kern="1200" dirty="0" smtClean="0">
                        <a:solidFill>
                          <a:schemeClr val="dk1"/>
                        </a:solidFill>
                        <a:latin typeface="+mn-lt"/>
                        <a:ea typeface="+mn-ea"/>
                        <a:cs typeface="+mn-cs"/>
                      </a:endParaRPr>
                    </a:p>
                  </a:txBody>
                  <a:tcPr marL="68580" marR="68580" marT="34290" marB="34290"/>
                </a:tc>
                <a:tc>
                  <a:txBody>
                    <a:bodyPr/>
                    <a:lstStyle/>
                    <a:p>
                      <a:pPr algn="ctr"/>
                      <a:r>
                        <a:rPr lang="en-US" sz="1500" dirty="0" smtClean="0">
                          <a:solidFill>
                            <a:schemeClr val="tx1"/>
                          </a:solidFill>
                        </a:rPr>
                        <a:t>52</a:t>
                      </a:r>
                      <a:endParaRPr lang="en-US" sz="1500" dirty="0">
                        <a:solidFill>
                          <a:schemeClr val="tx1"/>
                        </a:solidFill>
                      </a:endParaRPr>
                    </a:p>
                  </a:txBody>
                  <a:tcPr marL="68580" marR="68580" marT="34290" marB="34290"/>
                </a:tc>
              </a:tr>
              <a:tr h="429032">
                <a:tc>
                  <a:txBody>
                    <a:bodyPr/>
                    <a:lstStyle/>
                    <a:p>
                      <a:pPr marL="0" indent="0">
                        <a:buFont typeface="+mj-lt"/>
                        <a:buNone/>
                      </a:pPr>
                      <a:r>
                        <a:rPr lang="en-US" sz="1500" dirty="0" smtClean="0"/>
                        <a:t>2. Changes to the programmes budget structure</a:t>
                      </a:r>
                      <a:endParaRPr lang="en-US" sz="1500" b="0" i="1" dirty="0" smtClean="0"/>
                    </a:p>
                  </a:txBody>
                  <a:tcPr marL="68580" marR="68580" marT="34290" marB="34290"/>
                </a:tc>
                <a:tc>
                  <a:txBody>
                    <a:bodyPr/>
                    <a:lstStyle/>
                    <a:p>
                      <a:pPr algn="ctr"/>
                      <a:r>
                        <a:rPr lang="en-US" sz="1500" dirty="0" smtClean="0">
                          <a:solidFill>
                            <a:schemeClr val="tx1"/>
                          </a:solidFill>
                        </a:rPr>
                        <a:t>53</a:t>
                      </a:r>
                    </a:p>
                  </a:txBody>
                  <a:tcPr marL="68580" marR="68580" marT="34290" marB="34290"/>
                </a:tc>
              </a:tr>
              <a:tr h="429032">
                <a:tc>
                  <a:txBody>
                    <a:bodyPr/>
                    <a:lstStyle/>
                    <a:p>
                      <a:pPr marL="0" indent="0">
                        <a:buFont typeface="+mj-lt"/>
                        <a:buNone/>
                      </a:pPr>
                      <a:r>
                        <a:rPr lang="en-US" sz="1500" dirty="0" smtClean="0"/>
                        <a:t>3. Virement and shifting of funds</a:t>
                      </a:r>
                      <a:endParaRPr lang="en-US" sz="1500" b="0" i="1" dirty="0" smtClean="0"/>
                    </a:p>
                  </a:txBody>
                  <a:tcPr marL="68580" marR="68580" marT="34290" marB="34290"/>
                </a:tc>
                <a:tc>
                  <a:txBody>
                    <a:bodyPr/>
                    <a:lstStyle/>
                    <a:p>
                      <a:pPr algn="ctr"/>
                      <a:r>
                        <a:rPr lang="en-US" sz="1500" dirty="0" smtClean="0">
                          <a:solidFill>
                            <a:schemeClr val="tx1"/>
                          </a:solidFill>
                        </a:rPr>
                        <a:t>55</a:t>
                      </a:r>
                    </a:p>
                  </a:txBody>
                  <a:tcPr marL="68580" marR="68580" marT="34290" marB="34290"/>
                </a:tc>
              </a:tr>
              <a:tr h="429032">
                <a:tc>
                  <a:txBody>
                    <a:bodyPr/>
                    <a:lstStyle/>
                    <a:p>
                      <a:pPr marL="0" indent="0">
                        <a:buFont typeface="+mj-lt"/>
                        <a:buNone/>
                      </a:pPr>
                      <a:r>
                        <a:rPr lang="en-US" sz="1500" dirty="0" smtClean="0"/>
                        <a:t>4. Appropriation</a:t>
                      </a:r>
                      <a:r>
                        <a:rPr lang="en-US" sz="1500" baseline="0" dirty="0" smtClean="0"/>
                        <a:t> Statement</a:t>
                      </a:r>
                      <a:endParaRPr lang="en-US" sz="1500" b="1" i="1" dirty="0" smtClean="0"/>
                    </a:p>
                  </a:txBody>
                  <a:tcPr marL="68580" marR="68580" marT="34290" marB="34290"/>
                </a:tc>
                <a:tc>
                  <a:txBody>
                    <a:bodyPr/>
                    <a:lstStyle/>
                    <a:p>
                      <a:pPr algn="ctr"/>
                      <a:r>
                        <a:rPr lang="en-US" sz="1500" dirty="0" smtClean="0">
                          <a:solidFill>
                            <a:schemeClr val="tx1"/>
                          </a:solidFill>
                        </a:rPr>
                        <a:t>57</a:t>
                      </a:r>
                    </a:p>
                  </a:txBody>
                  <a:tcPr marL="68580" marR="68580" marT="34290" marB="34290"/>
                </a:tc>
              </a:tr>
              <a:tr h="429032">
                <a:tc>
                  <a:txBody>
                    <a:bodyPr/>
                    <a:lstStyle/>
                    <a:p>
                      <a:pPr marL="0" indent="0" algn="l" defTabSz="914400" rtl="0" eaLnBrk="1" latinLnBrk="0" hangingPunct="1">
                        <a:buFont typeface="+mj-lt"/>
                        <a:buNone/>
                      </a:pPr>
                      <a:r>
                        <a:rPr lang="en-US" sz="1500" kern="1200" dirty="0" smtClean="0"/>
                        <a:t>5. Statement of Financial Performance</a:t>
                      </a:r>
                      <a:endParaRPr lang="en-US" sz="1500" kern="1200" dirty="0" smtClean="0">
                        <a:solidFill>
                          <a:schemeClr val="dk1"/>
                        </a:solidFill>
                        <a:latin typeface="+mn-lt"/>
                        <a:ea typeface="+mn-ea"/>
                        <a:cs typeface="+mn-cs"/>
                      </a:endParaRPr>
                    </a:p>
                  </a:txBody>
                  <a:tcPr marL="68580" marR="68580" marT="34290" marB="34290"/>
                </a:tc>
                <a:tc>
                  <a:txBody>
                    <a:bodyPr/>
                    <a:lstStyle/>
                    <a:p>
                      <a:pPr algn="ctr"/>
                      <a:r>
                        <a:rPr lang="en-US" sz="1500" dirty="0" smtClean="0">
                          <a:solidFill>
                            <a:schemeClr val="tx1"/>
                          </a:solidFill>
                        </a:rPr>
                        <a:t>68</a:t>
                      </a:r>
                    </a:p>
                  </a:txBody>
                  <a:tcPr marL="68580" marR="68580" marT="34290" marB="34290"/>
                </a:tc>
              </a:tr>
              <a:tr h="430787">
                <a:tc>
                  <a:txBody>
                    <a:bodyPr/>
                    <a:lstStyle/>
                    <a:p>
                      <a:pPr marL="0" indent="0" algn="l" defTabSz="914400" rtl="0" eaLnBrk="1" latinLnBrk="0" hangingPunct="1">
                        <a:buFont typeface="+mj-lt"/>
                        <a:buNone/>
                      </a:pPr>
                      <a:r>
                        <a:rPr lang="en-US" sz="1500" kern="1200" dirty="0" smtClean="0"/>
                        <a:t>6. Statement of Financial Position</a:t>
                      </a:r>
                      <a:endParaRPr lang="en-US" sz="1500" kern="1200" dirty="0" smtClean="0">
                        <a:solidFill>
                          <a:schemeClr val="dk1"/>
                        </a:solidFill>
                        <a:latin typeface="+mn-lt"/>
                        <a:ea typeface="+mn-ea"/>
                        <a:cs typeface="+mn-cs"/>
                      </a:endParaRPr>
                    </a:p>
                  </a:txBody>
                  <a:tcPr marL="68580" marR="68580" marT="34290" marB="34290"/>
                </a:tc>
                <a:tc>
                  <a:txBody>
                    <a:bodyPr/>
                    <a:lstStyle/>
                    <a:p>
                      <a:pPr algn="ctr"/>
                      <a:r>
                        <a:rPr lang="en-US" sz="1500" b="0" dirty="0" smtClean="0">
                          <a:solidFill>
                            <a:schemeClr val="tx1"/>
                          </a:solidFill>
                        </a:rPr>
                        <a:t>71</a:t>
                      </a:r>
                      <a:endParaRPr lang="en-US" sz="1500" b="0" dirty="0">
                        <a:solidFill>
                          <a:schemeClr val="tx1"/>
                        </a:solidFill>
                      </a:endParaRPr>
                    </a:p>
                  </a:txBody>
                  <a:tcPr marL="68580" marR="68580" marT="34290" marB="34290"/>
                </a:tc>
              </a:tr>
              <a:tr h="429032">
                <a:tc>
                  <a:txBody>
                    <a:bodyPr/>
                    <a:lstStyle/>
                    <a:p>
                      <a:pPr marL="0" indent="0" algn="l" defTabSz="914400" rtl="0" eaLnBrk="1" latinLnBrk="0" hangingPunct="1">
                        <a:buFont typeface="+mj-lt"/>
                        <a:buNone/>
                      </a:pPr>
                      <a:r>
                        <a:rPr lang="en-US" sz="1500" kern="1200" dirty="0" smtClean="0"/>
                        <a:t>7. Notes</a:t>
                      </a:r>
                      <a:r>
                        <a:rPr lang="en-US" sz="1500" kern="1200" baseline="0" dirty="0" smtClean="0"/>
                        <a:t> to the annual financial statements</a:t>
                      </a:r>
                      <a:endParaRPr lang="en-US" sz="1500" kern="1200" dirty="0" smtClean="0">
                        <a:solidFill>
                          <a:schemeClr val="dk1"/>
                        </a:solidFill>
                        <a:latin typeface="+mn-lt"/>
                        <a:ea typeface="+mn-ea"/>
                        <a:cs typeface="+mn-cs"/>
                      </a:endParaRPr>
                    </a:p>
                  </a:txBody>
                  <a:tcPr marL="68580" marR="68580" marT="34290" marB="34290"/>
                </a:tc>
                <a:tc>
                  <a:txBody>
                    <a:bodyPr/>
                    <a:lstStyle/>
                    <a:p>
                      <a:pPr marL="0" indent="0" algn="ctr" defTabSz="914400" rtl="0" eaLnBrk="1" latinLnBrk="0" hangingPunct="1">
                        <a:buFont typeface="+mj-lt"/>
                        <a:buNone/>
                      </a:pPr>
                      <a:r>
                        <a:rPr lang="en-US" sz="1500" b="0" kern="1200" dirty="0" smtClean="0">
                          <a:solidFill>
                            <a:schemeClr val="tx1"/>
                          </a:solidFill>
                          <a:latin typeface="+mn-lt"/>
                          <a:ea typeface="+mn-ea"/>
                          <a:cs typeface="+mn-cs"/>
                        </a:rPr>
                        <a:t>72</a:t>
                      </a:r>
                      <a:endParaRPr lang="en-US" sz="1500" b="0" kern="1200" dirty="0">
                        <a:solidFill>
                          <a:schemeClr val="tx1"/>
                        </a:solidFill>
                        <a:latin typeface="+mn-lt"/>
                        <a:ea typeface="+mn-ea"/>
                        <a:cs typeface="+mn-cs"/>
                      </a:endParaRPr>
                    </a:p>
                  </a:txBody>
                  <a:tcPr marL="68580" marR="68580" marT="34290" marB="34290"/>
                </a:tc>
              </a:tr>
              <a:tr h="429032">
                <a:tc>
                  <a:txBody>
                    <a:bodyPr/>
                    <a:lstStyle/>
                    <a:p>
                      <a:pPr marL="0" indent="0" algn="l" defTabSz="914400" rtl="0" eaLnBrk="1" latinLnBrk="0" hangingPunct="1">
                        <a:buFont typeface="+mj-lt"/>
                        <a:buNone/>
                      </a:pPr>
                      <a:r>
                        <a:rPr lang="en-US" sz="1500" kern="1200" dirty="0" smtClean="0"/>
                        <a:t>8. Irregular Expenditure</a:t>
                      </a:r>
                      <a:endParaRPr lang="en-US" sz="1500" kern="1200" dirty="0" smtClean="0">
                        <a:solidFill>
                          <a:schemeClr val="dk1"/>
                        </a:solidFill>
                        <a:latin typeface="+mn-lt"/>
                        <a:ea typeface="+mn-ea"/>
                        <a:cs typeface="+mn-cs"/>
                      </a:endParaRPr>
                    </a:p>
                  </a:txBody>
                  <a:tcPr marL="68580" marR="68580" marT="34290" marB="34290"/>
                </a:tc>
                <a:tc>
                  <a:txBody>
                    <a:bodyPr/>
                    <a:lstStyle/>
                    <a:p>
                      <a:pPr marL="0" indent="0" algn="ctr" defTabSz="914400" rtl="0" eaLnBrk="1" latinLnBrk="0" hangingPunct="1">
                        <a:buFont typeface="+mj-lt"/>
                        <a:buNone/>
                      </a:pPr>
                      <a:r>
                        <a:rPr lang="en-US" sz="1500" b="0" kern="1200" dirty="0" smtClean="0">
                          <a:solidFill>
                            <a:schemeClr val="tx1"/>
                          </a:solidFill>
                          <a:latin typeface="+mn-lt"/>
                          <a:ea typeface="+mn-ea"/>
                          <a:cs typeface="+mn-cs"/>
                        </a:rPr>
                        <a:t>73</a:t>
                      </a:r>
                      <a:endParaRPr lang="en-US" sz="1500" b="0" kern="1200" dirty="0">
                        <a:solidFill>
                          <a:schemeClr val="tx1"/>
                        </a:solidFill>
                        <a:latin typeface="+mn-lt"/>
                        <a:ea typeface="+mn-ea"/>
                        <a:cs typeface="+mn-cs"/>
                      </a:endParaRPr>
                    </a:p>
                  </a:txBody>
                  <a:tcPr marL="68580" marR="68580" marT="34290" marB="34290"/>
                </a:tc>
              </a:tr>
              <a:tr h="429032">
                <a:tc>
                  <a:txBody>
                    <a:bodyPr/>
                    <a:lstStyle/>
                    <a:p>
                      <a:pPr marL="0" indent="0" algn="l" defTabSz="914400" rtl="0" eaLnBrk="1" latinLnBrk="0" hangingPunct="1">
                        <a:buFont typeface="+mj-lt"/>
                        <a:buNone/>
                      </a:pPr>
                      <a:r>
                        <a:rPr lang="en-US" sz="1500" kern="1200" dirty="0" smtClean="0"/>
                        <a:t>9. Fruitless and wasteful expenditure</a:t>
                      </a:r>
                      <a:endParaRPr lang="en-US" sz="1500" kern="1200" dirty="0" smtClean="0">
                        <a:solidFill>
                          <a:schemeClr val="dk1"/>
                        </a:solidFill>
                        <a:latin typeface="+mn-lt"/>
                        <a:ea typeface="+mn-ea"/>
                        <a:cs typeface="+mn-cs"/>
                      </a:endParaRPr>
                    </a:p>
                  </a:txBody>
                  <a:tcPr marL="68580" marR="68580" marT="34290" marB="34290"/>
                </a:tc>
                <a:tc>
                  <a:txBody>
                    <a:bodyPr/>
                    <a:lstStyle/>
                    <a:p>
                      <a:pPr marL="0" indent="0" algn="ctr" defTabSz="914400" rtl="0" eaLnBrk="1" latinLnBrk="0" hangingPunct="1">
                        <a:buFont typeface="+mj-lt"/>
                        <a:buNone/>
                      </a:pPr>
                      <a:r>
                        <a:rPr lang="en-US" sz="1500" b="0" kern="1200" dirty="0" smtClean="0">
                          <a:solidFill>
                            <a:schemeClr val="tx1"/>
                          </a:solidFill>
                          <a:latin typeface="+mn-lt"/>
                          <a:ea typeface="+mn-ea"/>
                          <a:cs typeface="+mn-cs"/>
                        </a:rPr>
                        <a:t>78</a:t>
                      </a:r>
                      <a:endParaRPr lang="en-US" sz="1500" b="0" kern="1200" dirty="0">
                        <a:solidFill>
                          <a:schemeClr val="tx1"/>
                        </a:solidFill>
                        <a:latin typeface="+mn-lt"/>
                        <a:ea typeface="+mn-ea"/>
                        <a:cs typeface="+mn-cs"/>
                      </a:endParaRPr>
                    </a:p>
                  </a:txBody>
                  <a:tcPr marL="68580" marR="68580" marT="34290" marB="34290"/>
                </a:tc>
              </a:tr>
            </a:tbl>
          </a:graphicData>
        </a:graphic>
      </p:graphicFrame>
      <p:sp>
        <p:nvSpPr>
          <p:cNvPr id="4" name="Slide Number Placeholder 3"/>
          <p:cNvSpPr>
            <a:spLocks noGrp="1"/>
          </p:cNvSpPr>
          <p:nvPr>
            <p:ph type="sldNum" sz="quarter" idx="12"/>
          </p:nvPr>
        </p:nvSpPr>
        <p:spPr/>
        <p:txBody>
          <a:bodyPr/>
          <a:lstStyle/>
          <a:p>
            <a:fld id="{06FDB8B8-F605-4586-B934-FF56C8C71DDE}" type="slidenum">
              <a:rPr lang="en-US" smtClean="0"/>
              <a:pPr/>
              <a:t>51</a:t>
            </a:fld>
            <a:endParaRPr lang="en-US" dirty="0"/>
          </a:p>
        </p:txBody>
      </p:sp>
      <p:sp>
        <p:nvSpPr>
          <p:cNvPr id="13" name="Rectangle 12"/>
          <p:cNvSpPr/>
          <p:nvPr/>
        </p:nvSpPr>
        <p:spPr>
          <a:xfrm>
            <a:off x="0" y="-34016"/>
            <a:ext cx="9144000" cy="663882"/>
          </a:xfrm>
          <a:prstGeom prst="rect">
            <a:avLst/>
          </a:prstGeom>
          <a:pattFill prst="dkHorz">
            <a:fgClr>
              <a:srgbClr val="FF6600"/>
            </a:fgClr>
            <a:bgClr>
              <a:srgbClr val="FF9933"/>
            </a:bgClr>
          </a:patt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4" name="TextBox 13"/>
          <p:cNvSpPr txBox="1"/>
          <p:nvPr/>
        </p:nvSpPr>
        <p:spPr>
          <a:xfrm>
            <a:off x="285750" y="76935"/>
            <a:ext cx="5791200" cy="415498"/>
          </a:xfrm>
          <a:prstGeom prst="rect">
            <a:avLst/>
          </a:prstGeom>
          <a:noFill/>
        </p:spPr>
        <p:txBody>
          <a:bodyPr wrap="square" rtlCol="0">
            <a:spAutoFit/>
          </a:bodyPr>
          <a:lstStyle/>
          <a:p>
            <a:r>
              <a:rPr lang="en-US" sz="2100" b="1" dirty="0">
                <a:solidFill>
                  <a:schemeClr val="bg1"/>
                </a:solidFill>
              </a:rPr>
              <a:t>Table of Contents</a:t>
            </a:r>
          </a:p>
        </p:txBody>
      </p:sp>
    </p:spTree>
    <p:extLst>
      <p:ext uri="{BB962C8B-B14F-4D97-AF65-F5344CB8AC3E}">
        <p14:creationId xmlns:p14="http://schemas.microsoft.com/office/powerpoint/2010/main" xmlns="" val="1082269820"/>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1047517" y="6165304"/>
            <a:ext cx="7844963" cy="40852"/>
          </a:xfrm>
          <a:prstGeom prst="line">
            <a:avLst/>
          </a:prstGeom>
          <a:ln w="28575">
            <a:solidFill>
              <a:srgbClr val="FF6600"/>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0CD0AED-B4D5-4032-9A76-11BCD2D1BB13}" type="slidenum">
              <a:rPr lang="en-US" smtClean="0"/>
              <a:pPr/>
              <a:t>52</a:t>
            </a:fld>
            <a:endParaRPr lang="en-US"/>
          </a:p>
        </p:txBody>
      </p:sp>
      <p:pic>
        <p:nvPicPr>
          <p:cNvPr id="9" name="Picture 8"/>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51520" y="6206156"/>
            <a:ext cx="1028700" cy="49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2" name="Rectangle 11"/>
          <p:cNvSpPr/>
          <p:nvPr/>
        </p:nvSpPr>
        <p:spPr>
          <a:xfrm>
            <a:off x="0" y="0"/>
            <a:ext cx="9144000" cy="620688"/>
          </a:xfrm>
          <a:prstGeom prst="rect">
            <a:avLst/>
          </a:prstGeom>
          <a:pattFill prst="dkHorz">
            <a:fgClr>
              <a:srgbClr val="FF6600"/>
            </a:fgClr>
            <a:bgClr>
              <a:srgbClr val="FF9933"/>
            </a:bgClr>
          </a:patt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100" b="1" dirty="0"/>
              <a:t>DPW – PROGRESS ON AUDIT OUTCOMES</a:t>
            </a:r>
          </a:p>
        </p:txBody>
      </p:sp>
      <p:graphicFrame>
        <p:nvGraphicFramePr>
          <p:cNvPr id="2" name="Diagram 1"/>
          <p:cNvGraphicFramePr/>
          <p:nvPr>
            <p:extLst>
              <p:ext uri="{D42A27DB-BD31-4B8C-83A1-F6EECF244321}">
                <p14:modId xmlns:p14="http://schemas.microsoft.com/office/powerpoint/2010/main" xmlns="" val="1463899802"/>
              </p:ext>
            </p:extLst>
          </p:nvPr>
        </p:nvGraphicFramePr>
        <p:xfrm>
          <a:off x="251520" y="836712"/>
          <a:ext cx="8640960" cy="518457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TextBox 2"/>
          <p:cNvSpPr txBox="1"/>
          <p:nvPr/>
        </p:nvSpPr>
        <p:spPr>
          <a:xfrm>
            <a:off x="3419872" y="2364801"/>
            <a:ext cx="1301384" cy="1785104"/>
          </a:xfrm>
          <a:prstGeom prst="rect">
            <a:avLst/>
          </a:prstGeom>
          <a:noFill/>
        </p:spPr>
        <p:txBody>
          <a:bodyPr wrap="square" rtlCol="0">
            <a:spAutoFit/>
          </a:bodyPr>
          <a:lstStyle/>
          <a:p>
            <a:r>
              <a:rPr lang="en-ZA" sz="1100" b="1" dirty="0"/>
              <a:t>Emphasis matters:</a:t>
            </a:r>
          </a:p>
          <a:p>
            <a:r>
              <a:rPr lang="en-ZA" sz="1100" dirty="0"/>
              <a:t>1. Immovable Tangible Assets</a:t>
            </a:r>
          </a:p>
          <a:p>
            <a:r>
              <a:rPr lang="en-ZA" sz="1100" dirty="0"/>
              <a:t>2. Restatement of corresponding figures</a:t>
            </a:r>
          </a:p>
          <a:p>
            <a:r>
              <a:rPr lang="en-ZA" sz="1100" dirty="0"/>
              <a:t>3. Material Impairment</a:t>
            </a:r>
          </a:p>
          <a:p>
            <a:r>
              <a:rPr lang="en-ZA" sz="1100" dirty="0"/>
              <a:t>4. Material under spending</a:t>
            </a:r>
          </a:p>
        </p:txBody>
      </p:sp>
      <p:sp>
        <p:nvSpPr>
          <p:cNvPr id="4" name="TextBox 3"/>
          <p:cNvSpPr txBox="1"/>
          <p:nvPr/>
        </p:nvSpPr>
        <p:spPr>
          <a:xfrm>
            <a:off x="5332344" y="2909480"/>
            <a:ext cx="1220856" cy="1785104"/>
          </a:xfrm>
          <a:prstGeom prst="rect">
            <a:avLst/>
          </a:prstGeom>
          <a:noFill/>
        </p:spPr>
        <p:txBody>
          <a:bodyPr wrap="square" rtlCol="0">
            <a:spAutoFit/>
          </a:bodyPr>
          <a:lstStyle/>
          <a:p>
            <a:r>
              <a:rPr lang="en-ZA" sz="1100" b="1" dirty="0"/>
              <a:t>Emphasis matters:</a:t>
            </a:r>
          </a:p>
          <a:p>
            <a:r>
              <a:rPr lang="en-ZA" sz="1100" dirty="0"/>
              <a:t>1. Restatement of corresponding figures</a:t>
            </a:r>
          </a:p>
          <a:p>
            <a:r>
              <a:rPr lang="en-ZA" sz="1100" dirty="0"/>
              <a:t>2. Material Impairment</a:t>
            </a:r>
          </a:p>
          <a:p>
            <a:r>
              <a:rPr lang="en-ZA" sz="1100" dirty="0"/>
              <a:t>3. Material under spending</a:t>
            </a:r>
          </a:p>
          <a:p>
            <a:endParaRPr lang="en-ZA" sz="1100" dirty="0"/>
          </a:p>
        </p:txBody>
      </p:sp>
      <p:sp>
        <p:nvSpPr>
          <p:cNvPr id="10" name="TextBox 9"/>
          <p:cNvSpPr txBox="1"/>
          <p:nvPr/>
        </p:nvSpPr>
        <p:spPr>
          <a:xfrm>
            <a:off x="7164288" y="3573016"/>
            <a:ext cx="1125320" cy="1785104"/>
          </a:xfrm>
          <a:prstGeom prst="rect">
            <a:avLst/>
          </a:prstGeom>
          <a:noFill/>
        </p:spPr>
        <p:txBody>
          <a:bodyPr wrap="square" rtlCol="0">
            <a:spAutoFit/>
          </a:bodyPr>
          <a:lstStyle/>
          <a:p>
            <a:r>
              <a:rPr lang="en-ZA" sz="1100" b="1" dirty="0"/>
              <a:t>Emphasis matters:</a:t>
            </a:r>
          </a:p>
          <a:p>
            <a:r>
              <a:rPr lang="en-ZA" sz="1100" dirty="0"/>
              <a:t>1. Restatement of corresponding figures</a:t>
            </a:r>
          </a:p>
          <a:p>
            <a:r>
              <a:rPr lang="en-ZA" sz="1100" dirty="0"/>
              <a:t>2. Reliability of the performance information</a:t>
            </a:r>
          </a:p>
        </p:txBody>
      </p:sp>
    </p:spTree>
    <p:extLst>
      <p:ext uri="{BB962C8B-B14F-4D97-AF65-F5344CB8AC3E}">
        <p14:creationId xmlns:p14="http://schemas.microsoft.com/office/powerpoint/2010/main" xmlns="" val="3550177041"/>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9522" y="4842"/>
            <a:ext cx="9134477" cy="903877"/>
          </a:xfrm>
          <a:prstGeom prst="rect">
            <a:avLst/>
          </a:prstGeom>
          <a:pattFill prst="dkHorz">
            <a:fgClr>
              <a:srgbClr val="FF6600"/>
            </a:fgClr>
            <a:bgClr>
              <a:srgbClr val="FF9933"/>
            </a:bgClr>
          </a:patt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100" b="1" dirty="0"/>
              <a:t>Changes to the </a:t>
            </a:r>
            <a:r>
              <a:rPr lang="en-US" sz="2100" b="1" dirty="0" err="1"/>
              <a:t>programmes</a:t>
            </a:r>
            <a:r>
              <a:rPr lang="en-US" sz="2100" b="1" dirty="0"/>
              <a:t> budget structure</a:t>
            </a:r>
            <a:endParaRPr lang="en-ZA" sz="2100" b="1" dirty="0">
              <a:solidFill>
                <a:schemeClr val="bg1"/>
              </a:solidFill>
              <a:ea typeface="Calibri"/>
              <a:cs typeface="Times New Roman"/>
            </a:endParaRPr>
          </a:p>
        </p:txBody>
      </p:sp>
      <p:sp>
        <p:nvSpPr>
          <p:cNvPr id="2" name="Slide Number Placeholder 1"/>
          <p:cNvSpPr>
            <a:spLocks noGrp="1"/>
          </p:cNvSpPr>
          <p:nvPr>
            <p:ph type="sldNum" sz="quarter" idx="12"/>
          </p:nvPr>
        </p:nvSpPr>
        <p:spPr/>
        <p:txBody>
          <a:bodyPr/>
          <a:lstStyle/>
          <a:p>
            <a:fld id="{06FDB8B8-F605-4586-B934-FF56C8C71DDE}" type="slidenum">
              <a:rPr lang="en-US" smtClean="0"/>
              <a:pPr/>
              <a:t>53</a:t>
            </a:fld>
            <a:endParaRPr lang="en-US" dirty="0"/>
          </a:p>
        </p:txBody>
      </p:sp>
      <p:sp>
        <p:nvSpPr>
          <p:cNvPr id="4" name="Rectangle 3"/>
          <p:cNvSpPr/>
          <p:nvPr/>
        </p:nvSpPr>
        <p:spPr>
          <a:xfrm>
            <a:off x="9522" y="1042625"/>
            <a:ext cx="8882958" cy="4311437"/>
          </a:xfrm>
          <a:prstGeom prst="rect">
            <a:avLst/>
          </a:prstGeom>
        </p:spPr>
        <p:txBody>
          <a:bodyPr wrap="square">
            <a:spAutoFit/>
          </a:bodyPr>
          <a:lstStyle/>
          <a:p>
            <a:pPr algn="just">
              <a:spcBef>
                <a:spcPts val="75"/>
              </a:spcBef>
            </a:pPr>
            <a:r>
              <a:rPr lang="en-ZA" b="1" dirty="0">
                <a:ea typeface="Calibri"/>
                <a:cs typeface="Times New Roman"/>
              </a:rPr>
              <a:t>Transfer of function:</a:t>
            </a:r>
            <a:endParaRPr lang="en-US" dirty="0"/>
          </a:p>
          <a:p>
            <a:pPr marL="257175" indent="-257175" algn="just">
              <a:spcBef>
                <a:spcPts val="75"/>
              </a:spcBef>
              <a:buFont typeface="Arial" pitchFamily="34" charset="0"/>
              <a:buChar char="•"/>
            </a:pPr>
            <a:r>
              <a:rPr lang="en-US" dirty="0"/>
              <a:t>With the operationalisation of the PMTE in 2014/15, functions relation to the PMTE were also transferred. </a:t>
            </a:r>
            <a:r>
              <a:rPr lang="en-GB" dirty="0"/>
              <a:t>The budget relating to the functions transferred to the PMTE was allocated to the entity in 2015/16. </a:t>
            </a:r>
          </a:p>
          <a:p>
            <a:pPr marL="257175" indent="-257175" algn="just">
              <a:spcBef>
                <a:spcPts val="75"/>
              </a:spcBef>
              <a:buFont typeface="Arial" pitchFamily="34" charset="0"/>
              <a:buChar char="•"/>
            </a:pPr>
            <a:r>
              <a:rPr lang="en-GB" dirty="0"/>
              <a:t>The Department consequently implemented a new programme budget structure to align to the functional mandates remaining </a:t>
            </a:r>
            <a:r>
              <a:rPr lang="en-ZA" dirty="0"/>
              <a:t>within the main account. </a:t>
            </a:r>
            <a:r>
              <a:rPr lang="en-GB" dirty="0"/>
              <a:t>These new programmes were implemented with effect from the 2015/16 financial year.</a:t>
            </a:r>
            <a:endParaRPr lang="en-ZA" dirty="0"/>
          </a:p>
          <a:p>
            <a:pPr marL="257175" indent="-257175" algn="just">
              <a:spcBef>
                <a:spcPts val="75"/>
              </a:spcBef>
              <a:buFont typeface="Arial" pitchFamily="34" charset="0"/>
              <a:buChar char="•"/>
            </a:pPr>
            <a:r>
              <a:rPr lang="en-ZA" dirty="0"/>
              <a:t>The budget associated with the transferred functions was only transferred in 2015/16 financial year.</a:t>
            </a:r>
          </a:p>
          <a:p>
            <a:pPr marL="257175" indent="-257175" algn="just">
              <a:spcBef>
                <a:spcPts val="75"/>
              </a:spcBef>
              <a:buFont typeface="Arial" pitchFamily="34" charset="0"/>
              <a:buChar char="•"/>
            </a:pPr>
            <a:r>
              <a:rPr lang="en-GB" dirty="0"/>
              <a:t>In order to have comparative numbers in the main account it was necessary to restate the actual programme spending for the 2014/15 financial year to align it to the newly adopted programme budget structure.</a:t>
            </a:r>
            <a:r>
              <a:rPr lang="en-ZA" dirty="0"/>
              <a:t> </a:t>
            </a:r>
          </a:p>
          <a:p>
            <a:pPr marL="257175" indent="-257175" algn="just">
              <a:spcBef>
                <a:spcPts val="75"/>
              </a:spcBef>
              <a:buFont typeface="Arial" pitchFamily="34" charset="0"/>
              <a:buChar char="•"/>
            </a:pPr>
            <a:r>
              <a:rPr lang="en-ZA" dirty="0"/>
              <a:t>Even </a:t>
            </a:r>
            <a:r>
              <a:rPr lang="en-GB" dirty="0"/>
              <a:t>though the budget and expenditure was restated per programme, the budget and the expenditure per economic classification remained unchanged as it was not affected by the changes made to the programmes.</a:t>
            </a:r>
            <a:endParaRPr lang="en-ZA" dirty="0"/>
          </a:p>
        </p:txBody>
      </p:sp>
      <p:cxnSp>
        <p:nvCxnSpPr>
          <p:cNvPr id="7" name="Straight Connector 6"/>
          <p:cNvCxnSpPr/>
          <p:nvPr/>
        </p:nvCxnSpPr>
        <p:spPr>
          <a:xfrm>
            <a:off x="250764" y="6222442"/>
            <a:ext cx="8436036" cy="0"/>
          </a:xfrm>
          <a:prstGeom prst="line">
            <a:avLst/>
          </a:prstGeom>
          <a:ln w="28575">
            <a:solidFill>
              <a:srgbClr val="FF6600"/>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07914" y="6279593"/>
            <a:ext cx="1028700" cy="49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189099344"/>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3346" y="0"/>
            <a:ext cx="9120653" cy="836712"/>
          </a:xfrm>
          <a:pattFill prst="dkHorz">
            <a:fgClr>
              <a:srgbClr val="FF6600"/>
            </a:fgClr>
            <a:bgClr>
              <a:srgbClr val="FF9933"/>
            </a:bgClr>
          </a:patt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l"/>
            <a:r>
              <a:rPr lang="en-US" sz="2100" b="1" dirty="0"/>
              <a:t>Changes to the programmes budget structure</a:t>
            </a:r>
            <a:endParaRPr lang="en-ZA" sz="2100" b="1" dirty="0">
              <a:solidFill>
                <a:schemeClr val="bg1"/>
              </a:solidFill>
              <a:ea typeface="Calibri"/>
              <a:cs typeface="Times New Roman"/>
            </a:endParaRPr>
          </a:p>
        </p:txBody>
      </p:sp>
      <p:sp>
        <p:nvSpPr>
          <p:cNvPr id="2" name="Slide Number Placeholder 1"/>
          <p:cNvSpPr>
            <a:spLocks noGrp="1"/>
          </p:cNvSpPr>
          <p:nvPr>
            <p:ph type="sldNum" sz="quarter" idx="12"/>
          </p:nvPr>
        </p:nvSpPr>
        <p:spPr/>
        <p:txBody>
          <a:bodyPr/>
          <a:lstStyle/>
          <a:p>
            <a:pPr>
              <a:defRPr/>
            </a:pPr>
            <a:fld id="{9802C508-A63D-4EE3-BA0C-F9C2648076D7}" type="slidenum">
              <a:rPr lang="en-US" smtClean="0"/>
              <a:pPr>
                <a:defRPr/>
              </a:pPr>
              <a:t>54</a:t>
            </a:fld>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3605138335"/>
              </p:ext>
            </p:extLst>
          </p:nvPr>
        </p:nvGraphicFramePr>
        <p:xfrm>
          <a:off x="4716016" y="1340768"/>
          <a:ext cx="4248472" cy="3168352"/>
        </p:xfrm>
        <a:graphic>
          <a:graphicData uri="http://schemas.openxmlformats.org/drawingml/2006/table">
            <a:tbl>
              <a:tblPr>
                <a:tableStyleId>{5940675A-B579-460E-94D1-54222C63F5DA}</a:tableStyleId>
              </a:tblPr>
              <a:tblGrid>
                <a:gridCol w="3204989"/>
                <a:gridCol w="1043483"/>
              </a:tblGrid>
              <a:tr h="435814">
                <a:tc>
                  <a:txBody>
                    <a:bodyPr/>
                    <a:lstStyle/>
                    <a:p>
                      <a:pPr algn="l" fontAlgn="t"/>
                      <a:r>
                        <a:rPr lang="en-US" sz="1400" b="1" u="none" strike="noStrike" dirty="0">
                          <a:effectLst/>
                        </a:rPr>
                        <a:t>Programmes</a:t>
                      </a:r>
                      <a:endParaRPr lang="en-US" sz="1400" b="1" i="0" u="none" strike="noStrike" dirty="0">
                        <a:solidFill>
                          <a:srgbClr val="000000"/>
                        </a:solidFill>
                        <a:effectLst/>
                        <a:latin typeface="Arial Narrow"/>
                      </a:endParaRPr>
                    </a:p>
                  </a:txBody>
                  <a:tcPr marL="0" marR="0" marT="0" marB="0"/>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400" b="1" i="0" u="none" strike="noStrike" dirty="0" smtClean="0">
                          <a:solidFill>
                            <a:srgbClr val="000000"/>
                          </a:solidFill>
                          <a:effectLst/>
                          <a:latin typeface="Arial Narrow"/>
                        </a:rPr>
                        <a:t>R`000</a:t>
                      </a:r>
                    </a:p>
                  </a:txBody>
                  <a:tcPr marL="0" marR="0" marT="0" marB="0"/>
                </a:tc>
              </a:tr>
              <a:tr h="347597">
                <a:tc>
                  <a:txBody>
                    <a:bodyPr/>
                    <a:lstStyle/>
                    <a:p>
                      <a:pPr algn="l" fontAlgn="b"/>
                      <a:r>
                        <a:rPr lang="en-US" sz="1400" u="none" strike="noStrike" dirty="0" smtClean="0">
                          <a:effectLst/>
                        </a:rPr>
                        <a:t> Administration</a:t>
                      </a:r>
                      <a:endParaRPr lang="en-US" sz="1400" b="0" i="0" u="none" strike="noStrike" dirty="0">
                        <a:solidFill>
                          <a:srgbClr val="000000"/>
                        </a:solidFill>
                        <a:effectLst/>
                        <a:latin typeface="Arial Narrow"/>
                      </a:endParaRPr>
                    </a:p>
                  </a:txBody>
                  <a:tcPr marL="0" marR="0" marT="0" marB="0" anchor="b"/>
                </a:tc>
                <a:tc>
                  <a:txBody>
                    <a:bodyPr/>
                    <a:lstStyle/>
                    <a:p>
                      <a:pPr marL="0" algn="r" defTabSz="914400" rtl="0" eaLnBrk="1" fontAlgn="b" latinLnBrk="0" hangingPunct="1"/>
                      <a:r>
                        <a:rPr lang="en-ZA" sz="1400" b="0" kern="1200" dirty="0" smtClean="0">
                          <a:solidFill>
                            <a:schemeClr val="tx1"/>
                          </a:solidFill>
                          <a:latin typeface="+mn-lt"/>
                          <a:ea typeface="+mn-ea"/>
                          <a:cs typeface="+mn-cs"/>
                        </a:rPr>
                        <a:t>480 334</a:t>
                      </a:r>
                      <a:endParaRPr lang="en-US" sz="1400" b="0" kern="1200" dirty="0">
                        <a:solidFill>
                          <a:schemeClr val="tx1"/>
                        </a:solidFill>
                        <a:latin typeface="+mn-lt"/>
                        <a:ea typeface="+mn-ea"/>
                        <a:cs typeface="+mn-cs"/>
                      </a:endParaRPr>
                    </a:p>
                  </a:txBody>
                  <a:tcPr marL="0" marR="0" marT="0" marB="0" anchor="b"/>
                </a:tc>
              </a:tr>
              <a:tr h="392929">
                <a:tc>
                  <a:txBody>
                    <a:bodyPr/>
                    <a:lstStyle/>
                    <a:p>
                      <a:pPr algn="l" fontAlgn="b"/>
                      <a:r>
                        <a:rPr lang="en-US" sz="1400" u="none" strike="noStrike" kern="1200" dirty="0" smtClean="0">
                          <a:solidFill>
                            <a:schemeClr val="tx1"/>
                          </a:solidFill>
                          <a:effectLst/>
                          <a:latin typeface="+mn-lt"/>
                          <a:ea typeface="+mn-ea"/>
                          <a:cs typeface="+mn-cs"/>
                        </a:rPr>
                        <a:t> Intergovernmental Coordination</a:t>
                      </a:r>
                      <a:endParaRPr lang="en-US" sz="1400" u="none" strike="noStrike" kern="1200" dirty="0">
                        <a:solidFill>
                          <a:schemeClr val="tx1"/>
                        </a:solidFill>
                        <a:effectLst/>
                        <a:latin typeface="+mn-lt"/>
                        <a:ea typeface="+mn-ea"/>
                        <a:cs typeface="+mn-cs"/>
                      </a:endParaRPr>
                    </a:p>
                  </a:txBody>
                  <a:tcPr marL="0" marR="0" marT="0" marB="0" anchor="b"/>
                </a:tc>
                <a:tc>
                  <a:txBody>
                    <a:bodyPr/>
                    <a:lstStyle/>
                    <a:p>
                      <a:pPr marL="0" algn="r" defTabSz="914400" rtl="0" eaLnBrk="1" fontAlgn="b" latinLnBrk="0" hangingPunct="1"/>
                      <a:r>
                        <a:rPr lang="en-ZA" sz="1400" b="0" kern="1200" dirty="0" smtClean="0">
                          <a:solidFill>
                            <a:schemeClr val="tx1"/>
                          </a:solidFill>
                          <a:latin typeface="+mn-lt"/>
                          <a:ea typeface="+mn-ea"/>
                          <a:cs typeface="+mn-cs"/>
                        </a:rPr>
                        <a:t>46 015</a:t>
                      </a:r>
                      <a:endParaRPr lang="en-US" sz="1400" b="0" kern="1200" dirty="0">
                        <a:solidFill>
                          <a:schemeClr val="tx1"/>
                        </a:solidFill>
                        <a:latin typeface="+mn-lt"/>
                        <a:ea typeface="+mn-ea"/>
                        <a:cs typeface="+mn-cs"/>
                      </a:endParaRPr>
                    </a:p>
                  </a:txBody>
                  <a:tcPr marL="0" marR="0" marT="0" marB="0" anchor="b"/>
                </a:tc>
              </a:tr>
              <a:tr h="347597">
                <a:tc>
                  <a:txBody>
                    <a:bodyPr/>
                    <a:lstStyle/>
                    <a:p>
                      <a:pPr algn="l" fontAlgn="b"/>
                      <a:r>
                        <a:rPr lang="en-US" sz="1400" u="none" strike="noStrike" kern="1200" dirty="0" smtClean="0">
                          <a:solidFill>
                            <a:schemeClr val="tx1"/>
                          </a:solidFill>
                          <a:effectLst/>
                          <a:latin typeface="+mn-lt"/>
                          <a:ea typeface="+mn-ea"/>
                          <a:cs typeface="+mn-cs"/>
                        </a:rPr>
                        <a:t> Expanded </a:t>
                      </a:r>
                      <a:r>
                        <a:rPr lang="en-US" sz="1400" u="none" strike="noStrike" kern="1200" dirty="0">
                          <a:solidFill>
                            <a:schemeClr val="tx1"/>
                          </a:solidFill>
                          <a:effectLst/>
                          <a:latin typeface="+mn-lt"/>
                          <a:ea typeface="+mn-ea"/>
                          <a:cs typeface="+mn-cs"/>
                        </a:rPr>
                        <a:t>Public Works Programme</a:t>
                      </a:r>
                    </a:p>
                  </a:txBody>
                  <a:tcPr marL="0" marR="0" marT="0" marB="0" anchor="b"/>
                </a:tc>
                <a:tc>
                  <a:txBody>
                    <a:bodyPr/>
                    <a:lstStyle/>
                    <a:p>
                      <a:pPr marL="0" algn="r" defTabSz="914400" rtl="0" eaLnBrk="1" fontAlgn="b" latinLnBrk="0" hangingPunct="1"/>
                      <a:r>
                        <a:rPr lang="en-ZA" sz="1400" b="0" kern="1200" dirty="0" smtClean="0">
                          <a:solidFill>
                            <a:schemeClr val="tx1"/>
                          </a:solidFill>
                          <a:latin typeface="+mn-lt"/>
                          <a:ea typeface="+mn-ea"/>
                          <a:cs typeface="+mn-cs"/>
                        </a:rPr>
                        <a:t>1 953 369</a:t>
                      </a:r>
                      <a:endParaRPr lang="en-US" sz="1400" b="0" kern="1200" dirty="0">
                        <a:solidFill>
                          <a:schemeClr val="tx1"/>
                        </a:solidFill>
                        <a:latin typeface="+mn-lt"/>
                        <a:ea typeface="+mn-ea"/>
                        <a:cs typeface="+mn-cs"/>
                      </a:endParaRPr>
                    </a:p>
                  </a:txBody>
                  <a:tcPr marL="0" marR="0" marT="0" marB="0" anchor="b"/>
                </a:tc>
              </a:tr>
              <a:tr h="534658">
                <a:tc>
                  <a:txBody>
                    <a:bodyPr/>
                    <a:lstStyle/>
                    <a:p>
                      <a:pPr algn="l" fontAlgn="b"/>
                      <a:r>
                        <a:rPr lang="en-US" sz="1400" u="none" strike="noStrike" kern="1200" dirty="0" smtClean="0">
                          <a:solidFill>
                            <a:schemeClr val="tx1"/>
                          </a:solidFill>
                          <a:effectLst/>
                          <a:latin typeface="+mn-lt"/>
                          <a:ea typeface="+mn-ea"/>
                          <a:cs typeface="+mn-cs"/>
                        </a:rPr>
                        <a:t> Property </a:t>
                      </a:r>
                      <a:r>
                        <a:rPr lang="en-US" sz="1400" u="none" strike="noStrike" kern="1200" dirty="0">
                          <a:solidFill>
                            <a:schemeClr val="tx1"/>
                          </a:solidFill>
                          <a:effectLst/>
                          <a:latin typeface="+mn-lt"/>
                          <a:ea typeface="+mn-ea"/>
                          <a:cs typeface="+mn-cs"/>
                        </a:rPr>
                        <a:t>and Construction Industry Policy </a:t>
                      </a:r>
                      <a:r>
                        <a:rPr lang="en-US" sz="1400" u="none" strike="noStrike" kern="1200" dirty="0" smtClean="0">
                          <a:solidFill>
                            <a:schemeClr val="tx1"/>
                          </a:solidFill>
                          <a:effectLst/>
                          <a:latin typeface="+mn-lt"/>
                          <a:ea typeface="+mn-ea"/>
                          <a:cs typeface="+mn-cs"/>
                        </a:rPr>
                        <a:t>and Research</a:t>
                      </a:r>
                      <a:endParaRPr lang="en-US" sz="1400" u="none" strike="noStrike" kern="1200" dirty="0">
                        <a:solidFill>
                          <a:schemeClr val="tx1"/>
                        </a:solidFill>
                        <a:effectLst/>
                        <a:latin typeface="+mn-lt"/>
                        <a:ea typeface="+mn-ea"/>
                        <a:cs typeface="+mn-cs"/>
                      </a:endParaRPr>
                    </a:p>
                  </a:txBody>
                  <a:tcPr marL="0" marR="0" marT="0" marB="0" anchor="b"/>
                </a:tc>
                <a:tc>
                  <a:txBody>
                    <a:bodyPr/>
                    <a:lstStyle/>
                    <a:p>
                      <a:pPr marL="0" algn="r" defTabSz="914400" rtl="0" eaLnBrk="1" fontAlgn="b" latinLnBrk="0" hangingPunct="1"/>
                      <a:r>
                        <a:rPr lang="en-ZA" sz="1400" b="0" kern="1200" dirty="0" smtClean="0">
                          <a:solidFill>
                            <a:schemeClr val="tx1"/>
                          </a:solidFill>
                          <a:latin typeface="+mn-lt"/>
                          <a:ea typeface="+mn-ea"/>
                          <a:cs typeface="+mn-cs"/>
                        </a:rPr>
                        <a:t>3 742 985</a:t>
                      </a:r>
                      <a:endParaRPr lang="en-US" sz="1400" b="0" kern="1200" dirty="0">
                        <a:solidFill>
                          <a:schemeClr val="tx1"/>
                        </a:solidFill>
                        <a:latin typeface="+mn-lt"/>
                        <a:ea typeface="+mn-ea"/>
                        <a:cs typeface="+mn-cs"/>
                      </a:endParaRPr>
                    </a:p>
                  </a:txBody>
                  <a:tcPr marL="0" marR="0" marT="0" marB="0" anchor="b"/>
                </a:tc>
              </a:tr>
              <a:tr h="392114">
                <a:tc>
                  <a:txBody>
                    <a:bodyPr/>
                    <a:lstStyle/>
                    <a:p>
                      <a:pPr algn="l" fontAlgn="b"/>
                      <a:r>
                        <a:rPr lang="en-US" sz="1400" u="none" strike="noStrike" kern="1200" dirty="0" smtClean="0">
                          <a:solidFill>
                            <a:schemeClr val="tx1"/>
                          </a:solidFill>
                          <a:effectLst/>
                          <a:latin typeface="+mn-lt"/>
                          <a:ea typeface="+mn-ea"/>
                          <a:cs typeface="+mn-cs"/>
                        </a:rPr>
                        <a:t> Prestige Policy</a:t>
                      </a:r>
                      <a:endParaRPr lang="en-US" sz="1400" u="none" strike="noStrike" kern="1200" dirty="0">
                        <a:solidFill>
                          <a:schemeClr val="tx1"/>
                        </a:solidFill>
                        <a:effectLst/>
                        <a:latin typeface="+mn-lt"/>
                        <a:ea typeface="+mn-ea"/>
                        <a:cs typeface="+mn-cs"/>
                      </a:endParaRPr>
                    </a:p>
                  </a:txBody>
                  <a:tcPr marL="0" marR="0" marT="0" marB="0" anchor="b"/>
                </a:tc>
                <a:tc>
                  <a:txBody>
                    <a:bodyPr/>
                    <a:lstStyle/>
                    <a:p>
                      <a:pPr marL="0" algn="r" defTabSz="914400" rtl="0" eaLnBrk="1" fontAlgn="b" latinLnBrk="0" hangingPunct="1"/>
                      <a:r>
                        <a:rPr lang="en-ZA" sz="1400" b="0" kern="1200" dirty="0" smtClean="0">
                          <a:solidFill>
                            <a:schemeClr val="tx1"/>
                          </a:solidFill>
                          <a:latin typeface="+mn-lt"/>
                          <a:ea typeface="+mn-ea"/>
                          <a:cs typeface="+mn-cs"/>
                        </a:rPr>
                        <a:t>89 519</a:t>
                      </a:r>
                      <a:endParaRPr lang="en-US" sz="1400" b="0" kern="1200" dirty="0">
                        <a:solidFill>
                          <a:schemeClr val="tx1"/>
                        </a:solidFill>
                        <a:latin typeface="+mn-lt"/>
                        <a:ea typeface="+mn-ea"/>
                        <a:cs typeface="+mn-cs"/>
                      </a:endParaRPr>
                    </a:p>
                  </a:txBody>
                  <a:tcPr marL="0" marR="0" marT="0" marB="0" anchor="b"/>
                </a:tc>
              </a:tr>
              <a:tr h="338601">
                <a:tc>
                  <a:txBody>
                    <a:bodyPr/>
                    <a:lstStyle/>
                    <a:p>
                      <a:pPr algn="l" fontAlgn="b"/>
                      <a:endParaRPr lang="en-US" sz="1400" b="0" i="0" u="none" strike="noStrike" dirty="0">
                        <a:solidFill>
                          <a:srgbClr val="00B0F0"/>
                        </a:solidFill>
                        <a:effectLst/>
                        <a:latin typeface="Arial Narrow"/>
                      </a:endParaRPr>
                    </a:p>
                  </a:txBody>
                  <a:tcPr marL="0" marR="0" marT="0" marB="0" anchor="b"/>
                </a:tc>
                <a:tc>
                  <a:txBody>
                    <a:bodyPr/>
                    <a:lstStyle/>
                    <a:p>
                      <a:pPr algn="r" fontAlgn="b"/>
                      <a:endParaRPr lang="en-US" sz="1400" b="0" i="0" u="none" strike="noStrike" dirty="0">
                        <a:solidFill>
                          <a:srgbClr val="00B0F0"/>
                        </a:solidFill>
                        <a:effectLst/>
                        <a:latin typeface="Arial Narrow"/>
                      </a:endParaRPr>
                    </a:p>
                  </a:txBody>
                  <a:tcPr marL="0" marR="0" marT="0" marB="0" anchor="b"/>
                </a:tc>
              </a:tr>
              <a:tr h="379042">
                <a:tc>
                  <a:txBody>
                    <a:bodyPr/>
                    <a:lstStyle/>
                    <a:p>
                      <a:pPr algn="l" fontAlgn="b"/>
                      <a:r>
                        <a:rPr lang="en-US" sz="1400" b="1" i="0" u="none" strike="noStrike" dirty="0" smtClean="0">
                          <a:solidFill>
                            <a:srgbClr val="000000"/>
                          </a:solidFill>
                          <a:effectLst/>
                          <a:latin typeface="Arial Narrow"/>
                        </a:rPr>
                        <a:t>Total</a:t>
                      </a:r>
                      <a:endParaRPr lang="en-US" sz="1400" b="1" i="0" u="none" strike="noStrike" dirty="0">
                        <a:solidFill>
                          <a:srgbClr val="000000"/>
                        </a:solidFill>
                        <a:effectLst/>
                        <a:latin typeface="Arial Narrow"/>
                      </a:endParaRPr>
                    </a:p>
                  </a:txBody>
                  <a:tcPr marL="7144" marR="7144" marT="7144" marB="0" anchor="b"/>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ZA" sz="1400" b="1" kern="1200" dirty="0" smtClean="0">
                          <a:solidFill>
                            <a:schemeClr val="tx1"/>
                          </a:solidFill>
                          <a:latin typeface="+mn-lt"/>
                          <a:ea typeface="+mn-ea"/>
                          <a:cs typeface="+mn-cs"/>
                        </a:rPr>
                        <a:t>6 312 222</a:t>
                      </a:r>
                    </a:p>
                  </a:txBody>
                  <a:tcPr marL="68580" marR="68580" marT="34290" marB="34290"/>
                </a:tc>
              </a:tr>
            </a:tbl>
          </a:graphicData>
        </a:graphic>
      </p:graphicFrame>
      <p:graphicFrame>
        <p:nvGraphicFramePr>
          <p:cNvPr id="6" name="Content Placeholder 4"/>
          <p:cNvGraphicFramePr>
            <a:graphicFrameLocks/>
          </p:cNvGraphicFramePr>
          <p:nvPr>
            <p:extLst>
              <p:ext uri="{D42A27DB-BD31-4B8C-83A1-F6EECF244321}">
                <p14:modId xmlns:p14="http://schemas.microsoft.com/office/powerpoint/2010/main" xmlns="" val="3043453028"/>
              </p:ext>
            </p:extLst>
          </p:nvPr>
        </p:nvGraphicFramePr>
        <p:xfrm>
          <a:off x="323528" y="1340768"/>
          <a:ext cx="4248472" cy="3168352"/>
        </p:xfrm>
        <a:graphic>
          <a:graphicData uri="http://schemas.openxmlformats.org/drawingml/2006/table">
            <a:tbl>
              <a:tblPr>
                <a:tableStyleId>{5940675A-B579-460E-94D1-54222C63F5DA}</a:tableStyleId>
              </a:tblPr>
              <a:tblGrid>
                <a:gridCol w="3130453"/>
                <a:gridCol w="1118019"/>
              </a:tblGrid>
              <a:tr h="400365">
                <a:tc>
                  <a:txBody>
                    <a:bodyPr/>
                    <a:lstStyle/>
                    <a:p>
                      <a:pPr algn="l" fontAlgn="t"/>
                      <a:r>
                        <a:rPr lang="en-US" sz="1400" b="1" u="none" strike="noStrike" dirty="0">
                          <a:effectLst/>
                        </a:rPr>
                        <a:t>Programmes</a:t>
                      </a:r>
                      <a:endParaRPr lang="en-US" sz="1400" b="1" i="0" u="none" strike="noStrike" dirty="0">
                        <a:solidFill>
                          <a:srgbClr val="000000"/>
                        </a:solidFill>
                        <a:effectLst/>
                        <a:latin typeface="Arial Narrow"/>
                      </a:endParaRPr>
                    </a:p>
                  </a:txBody>
                  <a:tcPr marL="7144" marR="7144" marT="7144" marB="0"/>
                </a:tc>
                <a:tc>
                  <a:txBody>
                    <a:bodyPr/>
                    <a:lstStyle/>
                    <a:p>
                      <a:pPr algn="l" fontAlgn="t"/>
                      <a:r>
                        <a:rPr lang="en-US" sz="1400" b="1" i="0" u="none" strike="noStrike" dirty="0" smtClean="0">
                          <a:solidFill>
                            <a:srgbClr val="000000"/>
                          </a:solidFill>
                          <a:effectLst/>
                          <a:latin typeface="Arial Narrow"/>
                        </a:rPr>
                        <a:t>R`000</a:t>
                      </a:r>
                      <a:endParaRPr lang="en-US" sz="1400" b="1" i="0" u="none" strike="noStrike" dirty="0">
                        <a:solidFill>
                          <a:srgbClr val="000000"/>
                        </a:solidFill>
                        <a:effectLst/>
                        <a:latin typeface="Arial Narrow"/>
                      </a:endParaRPr>
                    </a:p>
                  </a:txBody>
                  <a:tcPr marL="7144" marR="7144" marT="7144" marB="0"/>
                </a:tc>
              </a:tr>
              <a:tr h="370546">
                <a:tc>
                  <a:txBody>
                    <a:bodyPr/>
                    <a:lstStyle/>
                    <a:p>
                      <a:pPr algn="l" fontAlgn="b"/>
                      <a:r>
                        <a:rPr lang="en-US" sz="1400" u="none" strike="noStrike" dirty="0" smtClean="0">
                          <a:effectLst/>
                        </a:rPr>
                        <a:t> Administration</a:t>
                      </a:r>
                      <a:endParaRPr lang="en-US" sz="1400" b="0" i="0" u="none" strike="noStrike" dirty="0">
                        <a:solidFill>
                          <a:srgbClr val="000000"/>
                        </a:solidFill>
                        <a:effectLst/>
                        <a:latin typeface="Arial Narrow"/>
                      </a:endParaRPr>
                    </a:p>
                  </a:txBody>
                  <a:tcPr marL="7144" marR="7144" marT="7144" marB="0" anchor="b"/>
                </a:tc>
                <a:tc>
                  <a:txBody>
                    <a:bodyPr/>
                    <a:lstStyle/>
                    <a:p>
                      <a:pPr algn="r"/>
                      <a:r>
                        <a:rPr lang="en-ZA" sz="1400" b="0" dirty="0" smtClean="0"/>
                        <a:t>1 179 272</a:t>
                      </a:r>
                      <a:endParaRPr lang="en-ZA" sz="1400" b="0" dirty="0"/>
                    </a:p>
                  </a:txBody>
                  <a:tcPr marL="68580" marR="68580" marT="34290" marB="34290"/>
                </a:tc>
              </a:tr>
              <a:tr h="392180">
                <a:tc>
                  <a:txBody>
                    <a:bodyPr/>
                    <a:lstStyle/>
                    <a:p>
                      <a:pPr algn="l" fontAlgn="b"/>
                      <a:r>
                        <a:rPr lang="en-US" sz="1400" u="none" strike="noStrike" dirty="0" smtClean="0">
                          <a:effectLst/>
                        </a:rPr>
                        <a:t> Immovable </a:t>
                      </a:r>
                      <a:r>
                        <a:rPr lang="en-US" sz="1400" u="none" strike="noStrike" dirty="0">
                          <a:effectLst/>
                        </a:rPr>
                        <a:t>Asset Management</a:t>
                      </a:r>
                      <a:endParaRPr lang="en-US" sz="1400" b="0" i="0" u="none" strike="noStrike" dirty="0">
                        <a:solidFill>
                          <a:srgbClr val="000000"/>
                        </a:solidFill>
                        <a:effectLst/>
                        <a:latin typeface="Arial Narrow"/>
                      </a:endParaRPr>
                    </a:p>
                  </a:txBody>
                  <a:tcPr marL="7144" marR="7144" marT="7144" marB="0" anchor="b"/>
                </a:tc>
                <a:tc>
                  <a:txBody>
                    <a:bodyPr/>
                    <a:lstStyle/>
                    <a:p>
                      <a:pPr algn="r"/>
                      <a:r>
                        <a:rPr lang="en-ZA" sz="1400" b="0" dirty="0" smtClean="0">
                          <a:solidFill>
                            <a:schemeClr val="tx1"/>
                          </a:solidFill>
                        </a:rPr>
                        <a:t>2 829</a:t>
                      </a:r>
                      <a:r>
                        <a:rPr lang="en-ZA" sz="1400" b="0" baseline="0" dirty="0" smtClean="0">
                          <a:solidFill>
                            <a:schemeClr val="tx1"/>
                          </a:solidFill>
                        </a:rPr>
                        <a:t> 033</a:t>
                      </a:r>
                      <a:endParaRPr lang="en-ZA" sz="1400" b="0" dirty="0">
                        <a:solidFill>
                          <a:schemeClr val="tx1"/>
                        </a:solidFill>
                      </a:endParaRPr>
                    </a:p>
                  </a:txBody>
                  <a:tcPr marL="68580" marR="68580" marT="34290" marB="34290"/>
                </a:tc>
              </a:tr>
              <a:tr h="370546">
                <a:tc>
                  <a:txBody>
                    <a:bodyPr/>
                    <a:lstStyle/>
                    <a:p>
                      <a:pPr algn="l" fontAlgn="b"/>
                      <a:r>
                        <a:rPr lang="en-US" sz="1400" u="none" strike="noStrike" dirty="0" smtClean="0">
                          <a:effectLst/>
                        </a:rPr>
                        <a:t> Expanded </a:t>
                      </a:r>
                      <a:r>
                        <a:rPr lang="en-US" sz="1400" u="none" strike="noStrike" dirty="0">
                          <a:effectLst/>
                        </a:rPr>
                        <a:t>Public Works Programme</a:t>
                      </a:r>
                      <a:endParaRPr lang="en-US" sz="1400" b="0" i="0" u="none" strike="noStrike" dirty="0">
                        <a:solidFill>
                          <a:srgbClr val="000000"/>
                        </a:solidFill>
                        <a:effectLst/>
                        <a:latin typeface="Arial Narrow"/>
                      </a:endParaRPr>
                    </a:p>
                  </a:txBody>
                  <a:tcPr marL="7144" marR="7144" marT="7144" marB="0" anchor="b"/>
                </a:tc>
                <a:tc>
                  <a:txBody>
                    <a:bodyPr/>
                    <a:lstStyle/>
                    <a:p>
                      <a:pPr algn="r"/>
                      <a:r>
                        <a:rPr lang="en-ZA" sz="1400" b="0" dirty="0" smtClean="0">
                          <a:solidFill>
                            <a:schemeClr val="tx1"/>
                          </a:solidFill>
                        </a:rPr>
                        <a:t>1 946 480</a:t>
                      </a:r>
                      <a:endParaRPr lang="en-ZA" sz="1400" b="0" dirty="0">
                        <a:solidFill>
                          <a:schemeClr val="tx1"/>
                        </a:solidFill>
                      </a:endParaRPr>
                    </a:p>
                  </a:txBody>
                  <a:tcPr marL="68580" marR="68580" marT="34290" marB="34290"/>
                </a:tc>
              </a:tr>
              <a:tr h="523077">
                <a:tc>
                  <a:txBody>
                    <a:bodyPr/>
                    <a:lstStyle/>
                    <a:p>
                      <a:pPr algn="l" fontAlgn="b"/>
                      <a:r>
                        <a:rPr lang="en-US" sz="1400" u="none" strike="noStrike" dirty="0" smtClean="0">
                          <a:effectLst/>
                        </a:rPr>
                        <a:t> Property and Construction Industry Policy Regulation</a:t>
                      </a:r>
                      <a:endParaRPr lang="en-US" sz="1400" b="0" i="0" u="none" strike="noStrike" dirty="0">
                        <a:solidFill>
                          <a:srgbClr val="000000"/>
                        </a:solidFill>
                        <a:effectLst/>
                        <a:latin typeface="Arial Narrow"/>
                      </a:endParaRPr>
                    </a:p>
                  </a:txBody>
                  <a:tcPr marL="7144" marR="7144" marT="7144" marB="0" anchor="b"/>
                </a:tc>
                <a:tc>
                  <a:txBody>
                    <a:bodyPr/>
                    <a:lstStyle/>
                    <a:p>
                      <a:pPr algn="r"/>
                      <a:r>
                        <a:rPr lang="en-ZA" sz="1400" b="0" dirty="0" smtClean="0">
                          <a:solidFill>
                            <a:schemeClr val="tx1"/>
                          </a:solidFill>
                        </a:rPr>
                        <a:t>34 336</a:t>
                      </a:r>
                      <a:endParaRPr lang="en-ZA" sz="1400" b="0" dirty="0">
                        <a:solidFill>
                          <a:schemeClr val="tx1"/>
                        </a:solidFill>
                      </a:endParaRPr>
                    </a:p>
                  </a:txBody>
                  <a:tcPr marL="68580" marR="68580" marT="34290" marB="34290"/>
                </a:tc>
              </a:tr>
              <a:tr h="370546">
                <a:tc>
                  <a:txBody>
                    <a:bodyPr/>
                    <a:lstStyle/>
                    <a:p>
                      <a:pPr algn="l" fontAlgn="b"/>
                      <a:r>
                        <a:rPr lang="en-US" sz="1400" u="none" strike="noStrike" dirty="0" smtClean="0">
                          <a:effectLst/>
                        </a:rPr>
                        <a:t> Auxiliary </a:t>
                      </a:r>
                      <a:r>
                        <a:rPr lang="en-US" sz="1400" u="none" strike="noStrike" dirty="0">
                          <a:effectLst/>
                        </a:rPr>
                        <a:t>and Associated Services</a:t>
                      </a:r>
                      <a:endParaRPr lang="en-US" sz="1400" b="0" i="0" u="none" strike="noStrike" dirty="0">
                        <a:solidFill>
                          <a:srgbClr val="000000"/>
                        </a:solidFill>
                        <a:effectLst/>
                        <a:latin typeface="Arial Narrow"/>
                      </a:endParaRPr>
                    </a:p>
                  </a:txBody>
                  <a:tcPr marL="7144" marR="7144" marT="7144" marB="0" anchor="b"/>
                </a:tc>
                <a:tc>
                  <a:txBody>
                    <a:bodyPr/>
                    <a:lstStyle/>
                    <a:p>
                      <a:pPr algn="r"/>
                      <a:r>
                        <a:rPr lang="en-ZA" sz="1400" b="0" dirty="0" smtClean="0">
                          <a:solidFill>
                            <a:schemeClr val="tx1"/>
                          </a:solidFill>
                        </a:rPr>
                        <a:t>132 199</a:t>
                      </a:r>
                      <a:endParaRPr lang="en-ZA" sz="1400" b="0" dirty="0">
                        <a:solidFill>
                          <a:schemeClr val="tx1"/>
                        </a:solidFill>
                      </a:endParaRPr>
                    </a:p>
                  </a:txBody>
                  <a:tcPr marL="68580" marR="68580" marT="34290" marB="34290"/>
                </a:tc>
              </a:tr>
              <a:tr h="370546">
                <a:tc>
                  <a:txBody>
                    <a:bodyPr/>
                    <a:lstStyle/>
                    <a:p>
                      <a:pPr algn="l" fontAlgn="b"/>
                      <a:endParaRPr lang="en-US" sz="1400" b="0" i="0" u="none" strike="noStrike" dirty="0">
                        <a:solidFill>
                          <a:srgbClr val="000000"/>
                        </a:solidFill>
                        <a:effectLst/>
                        <a:latin typeface="Arial Narrow"/>
                      </a:endParaRPr>
                    </a:p>
                  </a:txBody>
                  <a:tcPr marL="7144" marR="7144" marT="7144" marB="0" anchor="b"/>
                </a:tc>
                <a:tc>
                  <a:txBody>
                    <a:bodyPr/>
                    <a:lstStyle/>
                    <a:p>
                      <a:pPr algn="r"/>
                      <a:endParaRPr lang="en-ZA" sz="1400" b="0" dirty="0">
                        <a:solidFill>
                          <a:schemeClr val="tx1"/>
                        </a:solidFill>
                      </a:endParaRPr>
                    </a:p>
                  </a:txBody>
                  <a:tcPr marL="68580" marR="68580" marT="34290" marB="34290"/>
                </a:tc>
              </a:tr>
              <a:tr h="370546">
                <a:tc>
                  <a:txBody>
                    <a:bodyPr/>
                    <a:lstStyle/>
                    <a:p>
                      <a:pPr algn="l" fontAlgn="b"/>
                      <a:r>
                        <a:rPr lang="en-US" sz="1400" b="1" i="0" u="none" strike="noStrike" dirty="0" smtClean="0">
                          <a:solidFill>
                            <a:srgbClr val="000000"/>
                          </a:solidFill>
                          <a:effectLst/>
                          <a:latin typeface="Arial Narrow"/>
                        </a:rPr>
                        <a:t>Total</a:t>
                      </a:r>
                      <a:endParaRPr lang="en-US" sz="1400" b="1" i="0" u="none" strike="noStrike" dirty="0">
                        <a:solidFill>
                          <a:srgbClr val="000000"/>
                        </a:solidFill>
                        <a:effectLst/>
                        <a:latin typeface="Arial Narrow"/>
                      </a:endParaRPr>
                    </a:p>
                  </a:txBody>
                  <a:tcPr marL="7144" marR="7144" marT="7144" marB="0" anchor="b"/>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ZA" sz="1400" b="1" dirty="0" smtClean="0">
                          <a:solidFill>
                            <a:schemeClr val="tx1"/>
                          </a:solidFill>
                        </a:rPr>
                        <a:t>6 121 320</a:t>
                      </a:r>
                    </a:p>
                  </a:txBody>
                  <a:tcPr marL="68580" marR="68580" marT="34290" marB="34290"/>
                </a:tc>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xmlns="" val="3486998164"/>
              </p:ext>
            </p:extLst>
          </p:nvPr>
        </p:nvGraphicFramePr>
        <p:xfrm>
          <a:off x="323528" y="980728"/>
          <a:ext cx="8640960" cy="288032"/>
        </p:xfrm>
        <a:graphic>
          <a:graphicData uri="http://schemas.openxmlformats.org/drawingml/2006/table">
            <a:tbl>
              <a:tblPr firstRow="1" bandRow="1">
                <a:tableStyleId>{912C8C85-51F0-491E-9774-3900AFEF0FD7}</a:tableStyleId>
              </a:tblPr>
              <a:tblGrid>
                <a:gridCol w="4320480"/>
                <a:gridCol w="4320480"/>
              </a:tblGrid>
              <a:tr h="288032">
                <a:tc>
                  <a:txBody>
                    <a:bodyPr/>
                    <a:lstStyle/>
                    <a:p>
                      <a:r>
                        <a:rPr lang="en-US" sz="1200" dirty="0" smtClean="0">
                          <a:solidFill>
                            <a:schemeClr val="tx1"/>
                          </a:solidFill>
                        </a:rPr>
                        <a:t>Old Programme Budget</a:t>
                      </a:r>
                      <a:r>
                        <a:rPr lang="en-US" sz="1200" baseline="0" dirty="0" smtClean="0">
                          <a:solidFill>
                            <a:schemeClr val="tx1"/>
                          </a:solidFill>
                        </a:rPr>
                        <a:t> structure – 2014/15</a:t>
                      </a:r>
                      <a:endParaRPr lang="en-US" sz="1200" dirty="0">
                        <a:solidFill>
                          <a:schemeClr val="tx1"/>
                        </a:solidFill>
                      </a:endParaRPr>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rPr>
                        <a:t>New Programme Budget</a:t>
                      </a:r>
                      <a:r>
                        <a:rPr lang="en-US" sz="1200" baseline="0" dirty="0" smtClean="0">
                          <a:solidFill>
                            <a:schemeClr val="tx1"/>
                          </a:solidFill>
                        </a:rPr>
                        <a:t> structure – 2015/16</a:t>
                      </a:r>
                      <a:endParaRPr lang="en-US" sz="1200" dirty="0" smtClean="0">
                        <a:solidFill>
                          <a:schemeClr val="tx1"/>
                        </a:solidFill>
                      </a:endParaRPr>
                    </a:p>
                  </a:txBody>
                  <a:tcPr marL="68580" marR="68580" marT="34290" marB="34290"/>
                </a:tc>
              </a:tr>
            </a:tbl>
          </a:graphicData>
        </a:graphic>
      </p:graphicFrame>
    </p:spTree>
    <p:extLst>
      <p:ext uri="{BB962C8B-B14F-4D97-AF65-F5344CB8AC3E}">
        <p14:creationId xmlns:p14="http://schemas.microsoft.com/office/powerpoint/2010/main" xmlns="" val="35747366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179512" y="6190997"/>
            <a:ext cx="8352928" cy="57151"/>
          </a:xfrm>
          <a:prstGeom prst="line">
            <a:avLst/>
          </a:prstGeom>
          <a:ln w="28575">
            <a:solidFill>
              <a:srgbClr val="FF6600"/>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36662" y="6248148"/>
            <a:ext cx="1028700" cy="49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2" name="Rectangle 11"/>
          <p:cNvSpPr/>
          <p:nvPr/>
        </p:nvSpPr>
        <p:spPr>
          <a:xfrm>
            <a:off x="0" y="4842"/>
            <a:ext cx="9144000" cy="543837"/>
          </a:xfrm>
          <a:prstGeom prst="rect">
            <a:avLst/>
          </a:prstGeom>
          <a:pattFill prst="dkHorz">
            <a:fgClr>
              <a:srgbClr val="FF6600"/>
            </a:fgClr>
            <a:bgClr>
              <a:srgbClr val="FF9933"/>
            </a:bgClr>
          </a:patt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950" b="1" dirty="0"/>
              <a:t>APPROPRIATION STATEMENT</a:t>
            </a:r>
            <a:endParaRPr lang="en-US" sz="1950" b="1" dirty="0"/>
          </a:p>
        </p:txBody>
      </p:sp>
      <p:graphicFrame>
        <p:nvGraphicFramePr>
          <p:cNvPr id="3" name="Table 2"/>
          <p:cNvGraphicFramePr>
            <a:graphicFrameLocks noGrp="1"/>
          </p:cNvGraphicFramePr>
          <p:nvPr>
            <p:extLst>
              <p:ext uri="{D42A27DB-BD31-4B8C-83A1-F6EECF244321}">
                <p14:modId xmlns:p14="http://schemas.microsoft.com/office/powerpoint/2010/main" xmlns="" val="1340505805"/>
              </p:ext>
            </p:extLst>
          </p:nvPr>
        </p:nvGraphicFramePr>
        <p:xfrm>
          <a:off x="96951" y="683835"/>
          <a:ext cx="8723520" cy="5143819"/>
        </p:xfrm>
        <a:graphic>
          <a:graphicData uri="http://schemas.openxmlformats.org/drawingml/2006/table">
            <a:tbl>
              <a:tblPr firstRow="1" bandRow="1">
                <a:tableStyleId>{21E4AEA4-8DFA-4A89-87EB-49C32662AFE0}</a:tableStyleId>
              </a:tblPr>
              <a:tblGrid>
                <a:gridCol w="3473254"/>
                <a:gridCol w="1292373"/>
                <a:gridCol w="1373147"/>
                <a:gridCol w="1292373"/>
                <a:gridCol w="1292373"/>
              </a:tblGrid>
              <a:tr h="487999">
                <a:tc gridSpan="5">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dirty="0" smtClean="0"/>
                        <a:t>DPW SHIFTING / VIREMENT PER PROGRAMME (PAGE 34 - 35)</a:t>
                      </a:r>
                    </a:p>
                    <a:p>
                      <a:pPr algn="ctr"/>
                      <a:r>
                        <a:rPr lang="en-ZA" sz="1000" dirty="0" smtClean="0"/>
                        <a:t>2015/16</a:t>
                      </a:r>
                    </a:p>
                  </a:txBody>
                  <a:tcPr marL="68580" marR="68580" marT="34290" marB="34290"/>
                </a:tc>
                <a:tc hMerge="1">
                  <a:txBody>
                    <a:bodyPr/>
                    <a:lstStyle/>
                    <a:p>
                      <a:pPr algn="r"/>
                      <a:endParaRPr lang="en-ZA" sz="1600" dirty="0"/>
                    </a:p>
                  </a:txBody>
                  <a:tcPr/>
                </a:tc>
                <a:tc hMerge="1">
                  <a:txBody>
                    <a:bodyPr/>
                    <a:lstStyle/>
                    <a:p>
                      <a:pPr marL="0" algn="r" defTabSz="914400" rtl="0" eaLnBrk="1" latinLnBrk="0" hangingPunct="1"/>
                      <a:endParaRPr lang="en-ZA" sz="1600" b="1" kern="1200" dirty="0" smtClean="0">
                        <a:solidFill>
                          <a:schemeClr val="lt1"/>
                        </a:solidFill>
                        <a:latin typeface="+mn-lt"/>
                        <a:ea typeface="+mn-ea"/>
                        <a:cs typeface="+mn-cs"/>
                      </a:endParaRPr>
                    </a:p>
                  </a:txBody>
                  <a:tcPr/>
                </a:tc>
                <a:tc hMerge="1">
                  <a:txBody>
                    <a:bodyPr/>
                    <a:lstStyle/>
                    <a:p>
                      <a:pPr marL="0" algn="r" defTabSz="914400" rtl="0" eaLnBrk="1" latinLnBrk="0" hangingPunct="1"/>
                      <a:endParaRPr lang="en-ZA" sz="1600" b="1" kern="1200" dirty="0" smtClean="0">
                        <a:solidFill>
                          <a:schemeClr val="lt1"/>
                        </a:solidFill>
                        <a:latin typeface="+mn-lt"/>
                        <a:ea typeface="+mn-ea"/>
                        <a:cs typeface="+mn-cs"/>
                      </a:endParaRPr>
                    </a:p>
                  </a:txBody>
                  <a:tcPr/>
                </a:tc>
                <a:tc hMerge="1">
                  <a:txBody>
                    <a:bodyPr/>
                    <a:lstStyle/>
                    <a:p>
                      <a:pPr algn="ctr"/>
                      <a:endParaRPr lang="en-ZA" sz="1600" dirty="0" smtClean="0"/>
                    </a:p>
                  </a:txBody>
                  <a:tcPr/>
                </a:tc>
              </a:tr>
              <a:tr h="468861">
                <a:tc>
                  <a:txBody>
                    <a:bodyPr/>
                    <a:lstStyle/>
                    <a:p>
                      <a:r>
                        <a:rPr lang="en-ZA" sz="1400" baseline="0" dirty="0" smtClean="0"/>
                        <a:t>APPROPRIATION STATEMENT</a:t>
                      </a:r>
                    </a:p>
                    <a:p>
                      <a:pPr marL="0" marR="0" indent="0" algn="l" defTabSz="914400" rtl="0" eaLnBrk="1" fontAlgn="auto" latinLnBrk="0" hangingPunct="1">
                        <a:lnSpc>
                          <a:spcPct val="100000"/>
                        </a:lnSpc>
                        <a:spcBef>
                          <a:spcPts val="0"/>
                        </a:spcBef>
                        <a:spcAft>
                          <a:spcPts val="0"/>
                        </a:spcAft>
                        <a:buClrTx/>
                        <a:buSzTx/>
                        <a:buFontTx/>
                        <a:buNone/>
                        <a:tabLst/>
                        <a:defRPr/>
                      </a:pPr>
                      <a:r>
                        <a:rPr lang="en-ZA" sz="1400" i="1" dirty="0" smtClean="0"/>
                        <a:t>R’000</a:t>
                      </a:r>
                      <a:endParaRPr lang="en-ZA" sz="1400" b="1" i="1" dirty="0" smtClean="0">
                        <a:solidFill>
                          <a:schemeClr val="tx1"/>
                        </a:solidFill>
                      </a:endParaRPr>
                    </a:p>
                  </a:txBody>
                  <a:tcPr marL="68580" marR="68580" marT="34290" marB="34290"/>
                </a:tc>
                <a:tc>
                  <a:txBody>
                    <a:bodyPr/>
                    <a:lstStyle/>
                    <a:p>
                      <a:pPr algn="r"/>
                      <a:r>
                        <a:rPr lang="en-ZA" sz="1400" dirty="0" smtClean="0"/>
                        <a:t>Adjusted Appropriation</a:t>
                      </a:r>
                      <a:endParaRPr lang="en-ZA" sz="1400" b="1" dirty="0">
                        <a:solidFill>
                          <a:schemeClr val="tx1"/>
                        </a:solidFill>
                      </a:endParaRPr>
                    </a:p>
                  </a:txBody>
                  <a:tcPr marL="68580" marR="68580" marT="34290" marB="34290"/>
                </a:tc>
                <a:tc>
                  <a:txBody>
                    <a:bodyPr/>
                    <a:lstStyle/>
                    <a:p>
                      <a:pPr algn="r"/>
                      <a:r>
                        <a:rPr lang="en-ZA" sz="1400" dirty="0" smtClean="0"/>
                        <a:t>Shifting</a:t>
                      </a:r>
                      <a:r>
                        <a:rPr lang="en-ZA" sz="1400" baseline="0" dirty="0" smtClean="0"/>
                        <a:t> of funds</a:t>
                      </a:r>
                      <a:endParaRPr lang="en-ZA" sz="1400" b="1" dirty="0">
                        <a:solidFill>
                          <a:schemeClr val="tx1"/>
                        </a:solidFill>
                      </a:endParaRPr>
                    </a:p>
                  </a:txBody>
                  <a:tcPr marL="68580" marR="68580" marT="34290" marB="34290"/>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ZA" sz="1400" kern="1200" dirty="0" smtClean="0">
                          <a:effectLst/>
                        </a:rPr>
                        <a:t>Virement</a:t>
                      </a:r>
                      <a:endParaRPr lang="en-ZA" sz="1400" b="1" kern="1200" dirty="0" smtClean="0">
                        <a:solidFill>
                          <a:schemeClr val="dk1"/>
                        </a:solidFill>
                        <a:effectLst/>
                        <a:latin typeface="+mn-lt"/>
                        <a:ea typeface="+mn-ea"/>
                        <a:cs typeface="+mn-cs"/>
                      </a:endParaRPr>
                    </a:p>
                  </a:txBody>
                  <a:tcPr marL="68580" marR="68580" marT="34290" marB="3429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ZA" sz="1400" kern="1200" dirty="0" smtClean="0">
                          <a:effectLst/>
                        </a:rPr>
                        <a:t>Final appropriation</a:t>
                      </a:r>
                      <a:endParaRPr lang="en-ZA" sz="1400" b="1" kern="1200" dirty="0" smtClean="0">
                        <a:solidFill>
                          <a:schemeClr val="dk1"/>
                        </a:solidFill>
                        <a:effectLst/>
                        <a:latin typeface="+mn-lt"/>
                        <a:ea typeface="+mn-ea"/>
                        <a:cs typeface="+mn-cs"/>
                      </a:endParaRPr>
                    </a:p>
                  </a:txBody>
                  <a:tcPr marL="68580" marR="68580" marT="34290" marB="34290" anchor="ctr"/>
                </a:tc>
              </a:tr>
              <a:tr h="277489">
                <a:tc>
                  <a:txBody>
                    <a:bodyPr/>
                    <a:lstStyle/>
                    <a:p>
                      <a:r>
                        <a:rPr lang="en-ZA" sz="1400" baseline="0" dirty="0" smtClean="0"/>
                        <a:t>1.  ADMINISTRATION</a:t>
                      </a:r>
                      <a:endParaRPr lang="en-ZA" sz="1400" b="1" baseline="0" dirty="0" smtClean="0">
                        <a:solidFill>
                          <a:schemeClr val="tx1"/>
                        </a:solidFill>
                      </a:endParaRPr>
                    </a:p>
                  </a:txBody>
                  <a:tcPr marL="68580" marR="68580" marT="34290" marB="34290"/>
                </a:tc>
                <a:tc>
                  <a:txBody>
                    <a:bodyPr/>
                    <a:lstStyle/>
                    <a:p>
                      <a:endParaRPr lang="en-ZA" sz="1400" dirty="0"/>
                    </a:p>
                  </a:txBody>
                  <a:tcPr marL="68580" marR="68580" marT="34290" marB="34290"/>
                </a:tc>
                <a:tc>
                  <a:txBody>
                    <a:bodyPr/>
                    <a:lstStyle/>
                    <a:p>
                      <a:endParaRPr lang="en-ZA" sz="1400" dirty="0"/>
                    </a:p>
                  </a:txBody>
                  <a:tcPr marL="68580" marR="68580" marT="34290" marB="34290"/>
                </a:tc>
                <a:tc>
                  <a:txBody>
                    <a:bodyPr/>
                    <a:lstStyle/>
                    <a:p>
                      <a:endParaRPr lang="en-ZA" sz="1400" dirty="0"/>
                    </a:p>
                  </a:txBody>
                  <a:tcPr marL="68580" marR="68580" marT="34290" marB="34290"/>
                </a:tc>
                <a:tc>
                  <a:txBody>
                    <a:bodyPr/>
                    <a:lstStyle/>
                    <a:p>
                      <a:endParaRPr lang="en-ZA" sz="1400" dirty="0"/>
                    </a:p>
                  </a:txBody>
                  <a:tcPr marL="68580" marR="68580" marT="34290" marB="34290"/>
                </a:tc>
              </a:tr>
              <a:tr h="277489">
                <a:tc>
                  <a:txBody>
                    <a:bodyPr/>
                    <a:lstStyle/>
                    <a:p>
                      <a:pPr lvl="1"/>
                      <a:r>
                        <a:rPr lang="en-ZA" sz="1400" dirty="0" smtClean="0"/>
                        <a:t>  Current payments</a:t>
                      </a:r>
                      <a:endParaRPr lang="en-ZA" sz="1400" b="1" baseline="0" dirty="0" smtClean="0">
                        <a:solidFill>
                          <a:srgbClr val="FF0000"/>
                        </a:solidFill>
                      </a:endParaRPr>
                    </a:p>
                  </a:txBody>
                  <a:tcPr marL="68580" marR="68580" marT="34290" marB="34290"/>
                </a:tc>
                <a:tc>
                  <a:txBody>
                    <a:bodyPr/>
                    <a:lstStyle/>
                    <a:p>
                      <a:pPr algn="r"/>
                      <a:r>
                        <a:rPr lang="en-ZA" sz="1400" dirty="0" smtClean="0"/>
                        <a:t>456</a:t>
                      </a:r>
                      <a:r>
                        <a:rPr lang="en-ZA" sz="1400" baseline="0" dirty="0" smtClean="0"/>
                        <a:t> 761</a:t>
                      </a:r>
                      <a:endParaRPr lang="en-ZA" sz="1400" b="0" dirty="0">
                        <a:solidFill>
                          <a:schemeClr val="tx1"/>
                        </a:solidFill>
                      </a:endParaRPr>
                    </a:p>
                  </a:txBody>
                  <a:tcPr marL="68580" marR="68580" marT="34290" marB="34290"/>
                </a:tc>
                <a:tc>
                  <a:txBody>
                    <a:bodyPr/>
                    <a:lstStyle/>
                    <a:p>
                      <a:pPr algn="r"/>
                      <a:r>
                        <a:rPr lang="en-ZA" sz="1400" dirty="0" smtClean="0"/>
                        <a:t>(29 344)</a:t>
                      </a:r>
                      <a:endParaRPr lang="en-ZA" sz="1400" b="0" dirty="0">
                        <a:solidFill>
                          <a:schemeClr val="tx1"/>
                        </a:solidFill>
                      </a:endParaRPr>
                    </a:p>
                  </a:txBody>
                  <a:tcPr marL="68580" marR="68580" marT="34290" marB="34290"/>
                </a:tc>
                <a:tc>
                  <a:txBody>
                    <a:bodyPr/>
                    <a:lstStyle/>
                    <a:p>
                      <a:pPr algn="r"/>
                      <a:r>
                        <a:rPr lang="en-ZA" sz="1400" dirty="0" smtClean="0"/>
                        <a:t>-</a:t>
                      </a:r>
                      <a:endParaRPr lang="en-ZA" sz="1400" b="0" dirty="0">
                        <a:solidFill>
                          <a:schemeClr val="tx1"/>
                        </a:solidFill>
                      </a:endParaRPr>
                    </a:p>
                  </a:txBody>
                  <a:tcPr marL="68580" marR="68580" marT="34290" marB="34290"/>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ZA" sz="1400" kern="1200" dirty="0" smtClean="0">
                          <a:effectLst/>
                        </a:rPr>
                        <a:t>427 417</a:t>
                      </a:r>
                      <a:endParaRPr lang="en-ZA" sz="1400" kern="1200" dirty="0" smtClean="0">
                        <a:solidFill>
                          <a:schemeClr val="dk1"/>
                        </a:solidFill>
                        <a:effectLst/>
                        <a:latin typeface="+mn-lt"/>
                        <a:ea typeface="+mn-ea"/>
                        <a:cs typeface="+mn-cs"/>
                      </a:endParaRPr>
                    </a:p>
                  </a:txBody>
                  <a:tcPr marL="68580" marR="68580" marT="34290" marB="34290"/>
                </a:tc>
              </a:tr>
              <a:tr h="277489">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ZA" sz="1400" baseline="0" dirty="0" smtClean="0"/>
                        <a:t>  Transfers and subsidies</a:t>
                      </a:r>
                      <a:endParaRPr lang="en-ZA" sz="1400" b="0" baseline="0" dirty="0" smtClean="0">
                        <a:solidFill>
                          <a:schemeClr val="tx1"/>
                        </a:solidFill>
                      </a:endParaRPr>
                    </a:p>
                  </a:txBody>
                  <a:tcPr marL="68580" marR="68580" marT="34290" marB="34290"/>
                </a:tc>
                <a:tc>
                  <a:txBody>
                    <a:bodyPr/>
                    <a:lstStyle/>
                    <a:p>
                      <a:pPr algn="r"/>
                      <a:r>
                        <a:rPr lang="en-ZA" sz="1400" dirty="0" smtClean="0"/>
                        <a:t>9 358</a:t>
                      </a:r>
                      <a:endParaRPr lang="en-ZA" sz="1400" b="0" dirty="0">
                        <a:solidFill>
                          <a:schemeClr val="tx1"/>
                        </a:solidFill>
                      </a:endParaRPr>
                    </a:p>
                  </a:txBody>
                  <a:tcPr marL="68580" marR="68580" marT="34290" marB="34290"/>
                </a:tc>
                <a:tc>
                  <a:txBody>
                    <a:bodyPr/>
                    <a:lstStyle/>
                    <a:p>
                      <a:pPr algn="r"/>
                      <a:r>
                        <a:rPr lang="en-ZA" sz="1400" dirty="0" smtClean="0"/>
                        <a:t>252</a:t>
                      </a:r>
                      <a:endParaRPr lang="en-ZA" sz="1400" b="0" dirty="0">
                        <a:solidFill>
                          <a:schemeClr val="tx1"/>
                        </a:solidFill>
                      </a:endParaRPr>
                    </a:p>
                  </a:txBody>
                  <a:tcPr marL="68580" marR="68580" marT="34290" marB="34290"/>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ZA" sz="1400" kern="1200" dirty="0" smtClean="0">
                          <a:effectLst/>
                        </a:rPr>
                        <a:t>-</a:t>
                      </a:r>
                      <a:endParaRPr lang="en-ZA" sz="1400" kern="1200" dirty="0" smtClean="0">
                        <a:solidFill>
                          <a:schemeClr val="dk1"/>
                        </a:solidFill>
                        <a:effectLst/>
                        <a:latin typeface="+mn-lt"/>
                        <a:ea typeface="+mn-ea"/>
                        <a:cs typeface="+mn-cs"/>
                      </a:endParaRPr>
                    </a:p>
                  </a:txBody>
                  <a:tcPr marL="68580" marR="68580" marT="34290" marB="3429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ZA" sz="1400" kern="1200" dirty="0" smtClean="0">
                          <a:effectLst/>
                        </a:rPr>
                        <a:t>9 610</a:t>
                      </a:r>
                      <a:endParaRPr lang="en-ZA" sz="1400" kern="1200" dirty="0" smtClean="0">
                        <a:solidFill>
                          <a:schemeClr val="dk1"/>
                        </a:solidFill>
                        <a:effectLst/>
                        <a:latin typeface="+mn-lt"/>
                        <a:ea typeface="+mn-ea"/>
                        <a:cs typeface="+mn-cs"/>
                      </a:endParaRPr>
                    </a:p>
                  </a:txBody>
                  <a:tcPr marL="68580" marR="68580" marT="34290" marB="34290" anchor="ctr"/>
                </a:tc>
              </a:tr>
              <a:tr h="277489">
                <a:tc>
                  <a:txBody>
                    <a:bodyPr/>
                    <a:lstStyle/>
                    <a:p>
                      <a:pPr lvl="1"/>
                      <a:r>
                        <a:rPr lang="en-ZA" sz="1400" baseline="0" dirty="0" smtClean="0"/>
                        <a:t>  Payment for financial assets</a:t>
                      </a:r>
                      <a:endParaRPr lang="en-ZA" sz="1400" b="0" baseline="0" dirty="0" smtClean="0">
                        <a:solidFill>
                          <a:schemeClr val="tx1"/>
                        </a:solidFill>
                      </a:endParaRPr>
                    </a:p>
                  </a:txBody>
                  <a:tcPr marL="68580" marR="68580" marT="34290" marB="34290"/>
                </a:tc>
                <a:tc>
                  <a:txBody>
                    <a:bodyPr/>
                    <a:lstStyle/>
                    <a:p>
                      <a:pPr algn="r"/>
                      <a:r>
                        <a:rPr lang="en-ZA" sz="1400" dirty="0" smtClean="0"/>
                        <a:t>-</a:t>
                      </a:r>
                      <a:endParaRPr lang="en-ZA" sz="1400" b="0" dirty="0">
                        <a:solidFill>
                          <a:schemeClr val="tx1"/>
                        </a:solidFill>
                      </a:endParaRPr>
                    </a:p>
                  </a:txBody>
                  <a:tcPr marL="68580" marR="68580" marT="34290" marB="34290"/>
                </a:tc>
                <a:tc>
                  <a:txBody>
                    <a:bodyPr/>
                    <a:lstStyle/>
                    <a:p>
                      <a:pPr algn="r"/>
                      <a:r>
                        <a:rPr lang="en-ZA" sz="1400" dirty="0" smtClean="0"/>
                        <a:t>29 092</a:t>
                      </a:r>
                      <a:endParaRPr lang="en-ZA" sz="1400" b="0" dirty="0">
                        <a:solidFill>
                          <a:schemeClr val="tx1"/>
                        </a:solidFill>
                      </a:endParaRPr>
                    </a:p>
                  </a:txBody>
                  <a:tcPr marL="68580" marR="68580" marT="34290" marB="34290"/>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ZA" sz="1400" kern="1200" dirty="0" smtClean="0">
                          <a:effectLst/>
                        </a:rPr>
                        <a:t>2 988</a:t>
                      </a:r>
                      <a:endParaRPr lang="en-ZA" sz="1400" kern="1200" dirty="0" smtClean="0">
                        <a:solidFill>
                          <a:schemeClr val="dk1"/>
                        </a:solidFill>
                        <a:effectLst/>
                        <a:latin typeface="+mn-lt"/>
                        <a:ea typeface="+mn-ea"/>
                        <a:cs typeface="+mn-cs"/>
                      </a:endParaRPr>
                    </a:p>
                  </a:txBody>
                  <a:tcPr marL="68580" marR="68580" marT="34290" marB="3429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ZA" sz="1400" kern="1200" dirty="0" smtClean="0">
                          <a:effectLst/>
                        </a:rPr>
                        <a:t>32 080</a:t>
                      </a:r>
                      <a:endParaRPr lang="en-ZA" sz="1400" kern="1200" dirty="0" smtClean="0">
                        <a:solidFill>
                          <a:schemeClr val="dk1"/>
                        </a:solidFill>
                        <a:effectLst/>
                        <a:latin typeface="+mn-lt"/>
                        <a:ea typeface="+mn-ea"/>
                        <a:cs typeface="+mn-cs"/>
                      </a:endParaRPr>
                    </a:p>
                  </a:txBody>
                  <a:tcPr marL="68580" marR="68580" marT="34290" marB="34290" anchor="ctr"/>
                </a:tc>
              </a:tr>
              <a:tr h="277489">
                <a:tc>
                  <a:txBody>
                    <a:bodyPr/>
                    <a:lstStyle/>
                    <a:p>
                      <a:r>
                        <a:rPr lang="en-ZA" sz="1400" baseline="0" dirty="0" smtClean="0"/>
                        <a:t>2.  INTERGOVERNMENTAL COORDINATIONS</a:t>
                      </a:r>
                      <a:endParaRPr lang="en-ZA" sz="1400" b="1" baseline="0" dirty="0" smtClean="0">
                        <a:solidFill>
                          <a:schemeClr val="tx1"/>
                        </a:solidFill>
                      </a:endParaRPr>
                    </a:p>
                  </a:txBody>
                  <a:tcPr marL="68580" marR="68580" marT="34290" marB="34290"/>
                </a:tc>
                <a:tc>
                  <a:txBody>
                    <a:bodyPr/>
                    <a:lstStyle/>
                    <a:p>
                      <a:pPr algn="r"/>
                      <a:endParaRPr lang="en-ZA" sz="1400" b="1" dirty="0">
                        <a:solidFill>
                          <a:schemeClr val="tx1"/>
                        </a:solidFill>
                      </a:endParaRPr>
                    </a:p>
                  </a:txBody>
                  <a:tcPr marL="68580" marR="68580" marT="34290" marB="34290"/>
                </a:tc>
                <a:tc>
                  <a:txBody>
                    <a:bodyPr/>
                    <a:lstStyle/>
                    <a:p>
                      <a:pPr algn="r"/>
                      <a:endParaRPr lang="en-ZA" sz="1400" b="0" dirty="0">
                        <a:solidFill>
                          <a:schemeClr val="tx1"/>
                        </a:solidFill>
                      </a:endParaRPr>
                    </a:p>
                  </a:txBody>
                  <a:tcPr marL="68580" marR="68580" marT="34290" marB="34290"/>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ZA" sz="1400" kern="1200" dirty="0" smtClean="0">
                        <a:solidFill>
                          <a:schemeClr val="dk1"/>
                        </a:solidFill>
                        <a:effectLst/>
                        <a:latin typeface="+mn-lt"/>
                        <a:ea typeface="+mn-ea"/>
                        <a:cs typeface="+mn-cs"/>
                      </a:endParaRPr>
                    </a:p>
                  </a:txBody>
                  <a:tcPr marL="68580" marR="68580" marT="34290" marB="3429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ZA" sz="1400" kern="1200" dirty="0" smtClean="0">
                        <a:solidFill>
                          <a:schemeClr val="dk1"/>
                        </a:solidFill>
                        <a:effectLst/>
                        <a:latin typeface="+mn-lt"/>
                        <a:ea typeface="+mn-ea"/>
                        <a:cs typeface="+mn-cs"/>
                      </a:endParaRPr>
                    </a:p>
                  </a:txBody>
                  <a:tcPr marL="68580" marR="68580" marT="34290" marB="34290" anchor="ctr"/>
                </a:tc>
              </a:tr>
              <a:tr h="277489">
                <a:tc>
                  <a:txBody>
                    <a:bodyPr/>
                    <a:lstStyle/>
                    <a:p>
                      <a:pPr lvl="1"/>
                      <a:r>
                        <a:rPr lang="en-ZA" sz="1400" dirty="0" smtClean="0"/>
                        <a:t> Current payments</a:t>
                      </a:r>
                      <a:endParaRPr lang="en-ZA" sz="1400" b="1" baseline="0" dirty="0" smtClean="0">
                        <a:solidFill>
                          <a:srgbClr val="FF0000"/>
                        </a:solidFill>
                      </a:endParaRPr>
                    </a:p>
                  </a:txBody>
                  <a:tcPr marL="68580" marR="68580" marT="34290" marB="34290"/>
                </a:tc>
                <a:tc>
                  <a:txBody>
                    <a:bodyPr/>
                    <a:lstStyle/>
                    <a:p>
                      <a:pPr algn="r"/>
                      <a:r>
                        <a:rPr lang="en-ZA" sz="1400" dirty="0" smtClean="0"/>
                        <a:t>43 923</a:t>
                      </a:r>
                      <a:endParaRPr lang="en-ZA" sz="1400" b="0" dirty="0">
                        <a:solidFill>
                          <a:schemeClr val="tx1"/>
                        </a:solidFill>
                      </a:endParaRPr>
                    </a:p>
                  </a:txBody>
                  <a:tcPr marL="68580" marR="68580" marT="34290" marB="34290"/>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ZA" sz="1400" dirty="0" smtClean="0"/>
                        <a:t>(12 031</a:t>
                      </a:r>
                      <a:r>
                        <a:rPr lang="en-ZA" sz="1400" baseline="0" dirty="0" smtClean="0"/>
                        <a:t>)</a:t>
                      </a:r>
                      <a:endParaRPr lang="en-ZA" sz="1400" b="0" dirty="0">
                        <a:solidFill>
                          <a:schemeClr val="tx1"/>
                        </a:solidFill>
                      </a:endParaRPr>
                    </a:p>
                  </a:txBody>
                  <a:tcPr marL="68580" marR="68580" marT="34290" marB="34290"/>
                </a:tc>
                <a:tc>
                  <a:txBody>
                    <a:bodyPr/>
                    <a:lstStyle/>
                    <a:p>
                      <a:pPr algn="r"/>
                      <a:r>
                        <a:rPr lang="en-ZA" sz="1400" dirty="0" smtClean="0"/>
                        <a:t>-</a:t>
                      </a:r>
                      <a:endParaRPr lang="en-ZA" sz="1400" b="0" dirty="0">
                        <a:solidFill>
                          <a:schemeClr val="tx1"/>
                        </a:solidFill>
                      </a:endParaRPr>
                    </a:p>
                  </a:txBody>
                  <a:tcPr marL="68580" marR="68580" marT="34290" marB="34290"/>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ZA" sz="1400" kern="1200" dirty="0" smtClean="0">
                          <a:effectLst/>
                        </a:rPr>
                        <a:t>31 892</a:t>
                      </a:r>
                      <a:endParaRPr lang="en-ZA" sz="1400" kern="1200" dirty="0" smtClean="0">
                        <a:solidFill>
                          <a:schemeClr val="dk1"/>
                        </a:solidFill>
                        <a:effectLst/>
                        <a:latin typeface="+mn-lt"/>
                        <a:ea typeface="+mn-ea"/>
                        <a:cs typeface="+mn-cs"/>
                      </a:endParaRPr>
                    </a:p>
                  </a:txBody>
                  <a:tcPr marL="68580" marR="68580" marT="34290" marB="34290"/>
                </a:tc>
              </a:tr>
              <a:tr h="277489">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ZA" sz="1400" baseline="0" dirty="0" smtClean="0"/>
                        <a:t> Payment for financial assets</a:t>
                      </a:r>
                      <a:endParaRPr lang="en-ZA" sz="1400" b="0" baseline="0" dirty="0" smtClean="0">
                        <a:solidFill>
                          <a:schemeClr val="tx1"/>
                        </a:solidFill>
                      </a:endParaRPr>
                    </a:p>
                  </a:txBody>
                  <a:tcPr marL="68580" marR="68580" marT="34290" marB="34290"/>
                </a:tc>
                <a:tc>
                  <a:txBody>
                    <a:bodyPr/>
                    <a:lstStyle/>
                    <a:p>
                      <a:pPr algn="r"/>
                      <a:r>
                        <a:rPr lang="en-ZA" sz="1400" dirty="0" smtClean="0"/>
                        <a:t>-</a:t>
                      </a:r>
                      <a:endParaRPr lang="en-ZA" sz="1400" b="0" dirty="0">
                        <a:solidFill>
                          <a:schemeClr val="tx1"/>
                        </a:solidFill>
                      </a:endParaRPr>
                    </a:p>
                  </a:txBody>
                  <a:tcPr marL="68580" marR="68580" marT="34290" marB="34290"/>
                </a:tc>
                <a:tc>
                  <a:txBody>
                    <a:bodyPr/>
                    <a:lstStyle/>
                    <a:p>
                      <a:pPr algn="r"/>
                      <a:r>
                        <a:rPr lang="en-ZA" sz="1400" dirty="0" smtClean="0"/>
                        <a:t>12 031</a:t>
                      </a:r>
                      <a:endParaRPr lang="en-ZA" sz="1400" b="0" dirty="0">
                        <a:solidFill>
                          <a:schemeClr val="tx1"/>
                        </a:solidFill>
                      </a:endParaRPr>
                    </a:p>
                  </a:txBody>
                  <a:tcPr marL="68580" marR="68580" marT="34290" marB="34290"/>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ZA" sz="1400" kern="1200" dirty="0" smtClean="0">
                          <a:effectLst/>
                        </a:rPr>
                        <a:t>292</a:t>
                      </a:r>
                      <a:endParaRPr lang="en-ZA" sz="1400" kern="1200" dirty="0" smtClean="0">
                        <a:solidFill>
                          <a:schemeClr val="dk1"/>
                        </a:solidFill>
                        <a:effectLst/>
                        <a:latin typeface="+mn-lt"/>
                        <a:ea typeface="+mn-ea"/>
                        <a:cs typeface="+mn-cs"/>
                      </a:endParaRPr>
                    </a:p>
                  </a:txBody>
                  <a:tcPr marL="68580" marR="68580" marT="34290" marB="3429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ZA" sz="1400" kern="1200" dirty="0" smtClean="0">
                          <a:effectLst/>
                        </a:rPr>
                        <a:t>12 323</a:t>
                      </a:r>
                      <a:endParaRPr lang="en-ZA" sz="1400" kern="1200" dirty="0" smtClean="0">
                        <a:solidFill>
                          <a:schemeClr val="dk1"/>
                        </a:solidFill>
                        <a:effectLst/>
                        <a:latin typeface="+mn-lt"/>
                        <a:ea typeface="+mn-ea"/>
                        <a:cs typeface="+mn-cs"/>
                      </a:endParaRPr>
                    </a:p>
                  </a:txBody>
                  <a:tcPr marL="68580" marR="68580" marT="34290" marB="34290" anchor="ctr"/>
                </a:tc>
              </a:tr>
              <a:tr h="44972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400" baseline="0" dirty="0" smtClean="0"/>
                        <a:t>3. </a:t>
                      </a:r>
                      <a:r>
                        <a:rPr lang="en-GB" sz="1400" dirty="0" smtClean="0">
                          <a:effectLst/>
                        </a:rPr>
                        <a:t>PROPERTY AND CONSTRUCTION INDUSTRY   </a:t>
                      </a:r>
                    </a:p>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effectLst/>
                        </a:rPr>
                        <a:t>    POLICY AND RESEARCH</a:t>
                      </a:r>
                      <a:endParaRPr lang="en-ZA" sz="1400" b="1" dirty="0" smtClean="0">
                        <a:effectLst/>
                        <a:latin typeface="Times New Roman"/>
                        <a:ea typeface="Times New Roman"/>
                      </a:endParaRPr>
                    </a:p>
                  </a:txBody>
                  <a:tcPr marL="68580" marR="68580" marT="34290" marB="34290"/>
                </a:tc>
                <a:tc>
                  <a:txBody>
                    <a:bodyPr/>
                    <a:lstStyle/>
                    <a:p>
                      <a:pPr algn="r"/>
                      <a:endParaRPr lang="en-ZA" sz="1400" b="0" dirty="0">
                        <a:solidFill>
                          <a:schemeClr val="tx1"/>
                        </a:solidFill>
                      </a:endParaRPr>
                    </a:p>
                  </a:txBody>
                  <a:tcPr marL="68580" marR="68580" marT="34290" marB="34290"/>
                </a:tc>
                <a:tc>
                  <a:txBody>
                    <a:bodyPr/>
                    <a:lstStyle/>
                    <a:p>
                      <a:pPr algn="r"/>
                      <a:endParaRPr lang="en-ZA" sz="1400" b="0" dirty="0">
                        <a:solidFill>
                          <a:schemeClr val="tx1"/>
                        </a:solidFill>
                      </a:endParaRPr>
                    </a:p>
                  </a:txBody>
                  <a:tcPr marL="68580" marR="68580" marT="34290" marB="34290"/>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ZA" sz="1400" kern="1200" dirty="0" smtClean="0">
                        <a:solidFill>
                          <a:schemeClr val="dk1"/>
                        </a:solidFill>
                        <a:effectLst/>
                        <a:latin typeface="+mn-lt"/>
                        <a:ea typeface="+mn-ea"/>
                        <a:cs typeface="+mn-cs"/>
                      </a:endParaRPr>
                    </a:p>
                  </a:txBody>
                  <a:tcPr marL="68580" marR="68580" marT="34290" marB="3429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ZA" sz="1400" kern="1200" dirty="0" smtClean="0">
                        <a:solidFill>
                          <a:schemeClr val="dk1"/>
                        </a:solidFill>
                        <a:effectLst/>
                        <a:latin typeface="+mn-lt"/>
                        <a:ea typeface="+mn-ea"/>
                        <a:cs typeface="+mn-cs"/>
                      </a:endParaRPr>
                    </a:p>
                  </a:txBody>
                  <a:tcPr marL="68580" marR="68580" marT="34290" marB="34290" anchor="ctr"/>
                </a:tc>
              </a:tr>
              <a:tr h="277489">
                <a:tc>
                  <a:txBody>
                    <a:bodyPr/>
                    <a:lstStyle/>
                    <a:p>
                      <a:pPr lvl="1"/>
                      <a:r>
                        <a:rPr lang="en-ZA" sz="1400" baseline="0" dirty="0" smtClean="0"/>
                        <a:t>Current payments</a:t>
                      </a:r>
                      <a:endParaRPr lang="en-ZA" sz="1400" b="0" baseline="0" dirty="0" smtClean="0">
                        <a:solidFill>
                          <a:schemeClr val="tx1"/>
                        </a:solidFill>
                      </a:endParaRPr>
                    </a:p>
                  </a:txBody>
                  <a:tcPr marL="68580" marR="68580" marT="34290" marB="34290"/>
                </a:tc>
                <a:tc>
                  <a:txBody>
                    <a:bodyPr/>
                    <a:lstStyle/>
                    <a:p>
                      <a:pPr algn="r"/>
                      <a:r>
                        <a:rPr lang="en-ZA" sz="1400" dirty="0" smtClean="0"/>
                        <a:t>36 630</a:t>
                      </a:r>
                      <a:endParaRPr lang="en-ZA" sz="1400" b="0" dirty="0">
                        <a:solidFill>
                          <a:schemeClr val="tx1"/>
                        </a:solidFill>
                      </a:endParaRPr>
                    </a:p>
                  </a:txBody>
                  <a:tcPr marL="68580" marR="68580" marT="34290" marB="34290"/>
                </a:tc>
                <a:tc>
                  <a:txBody>
                    <a:bodyPr/>
                    <a:lstStyle/>
                    <a:p>
                      <a:pPr algn="r"/>
                      <a:endParaRPr lang="en-ZA" sz="1400" b="0" dirty="0">
                        <a:solidFill>
                          <a:schemeClr val="tx1"/>
                        </a:solidFill>
                      </a:endParaRPr>
                    </a:p>
                  </a:txBody>
                  <a:tcPr marL="68580" marR="68580" marT="34290" marB="34290"/>
                </a:tc>
                <a:tc>
                  <a:txBody>
                    <a:bodyPr/>
                    <a:lstStyle/>
                    <a:p>
                      <a:pPr algn="r"/>
                      <a:r>
                        <a:rPr lang="en-ZA" sz="1400" dirty="0" smtClean="0"/>
                        <a:t>(12 013)</a:t>
                      </a:r>
                      <a:endParaRPr lang="en-ZA" sz="1400" b="0" dirty="0">
                        <a:solidFill>
                          <a:schemeClr val="tx1"/>
                        </a:solidFill>
                      </a:endParaRPr>
                    </a:p>
                  </a:txBody>
                  <a:tcPr marL="68580" marR="68580" marT="34290" marB="3429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ZA" sz="1400" kern="1200" dirty="0" smtClean="0">
                          <a:effectLst/>
                        </a:rPr>
                        <a:t>24 617</a:t>
                      </a:r>
                      <a:endParaRPr lang="en-ZA" sz="1400" kern="1200" dirty="0" smtClean="0">
                        <a:solidFill>
                          <a:schemeClr val="dk1"/>
                        </a:solidFill>
                        <a:effectLst/>
                        <a:latin typeface="+mn-lt"/>
                        <a:ea typeface="+mn-ea"/>
                        <a:cs typeface="+mn-cs"/>
                      </a:endParaRPr>
                    </a:p>
                  </a:txBody>
                  <a:tcPr marL="68580" marR="68580" marT="34290" marB="34290" anchor="ctr"/>
                </a:tc>
              </a:tr>
              <a:tr h="277489">
                <a:tc>
                  <a:txBody>
                    <a:bodyPr/>
                    <a:lstStyle/>
                    <a:p>
                      <a:pPr lvl="1"/>
                      <a:r>
                        <a:rPr lang="en-ZA" sz="1400" baseline="0" dirty="0" smtClean="0"/>
                        <a:t>Transfers and subsidies</a:t>
                      </a:r>
                      <a:endParaRPr lang="en-ZA" sz="1400" b="0" baseline="0" dirty="0" smtClean="0">
                        <a:solidFill>
                          <a:schemeClr val="tx1"/>
                        </a:solidFill>
                      </a:endParaRPr>
                    </a:p>
                  </a:txBody>
                  <a:tcPr marL="68580" marR="68580" marT="34290" marB="34290"/>
                </a:tc>
                <a:tc>
                  <a:txBody>
                    <a:bodyPr/>
                    <a:lstStyle/>
                    <a:p>
                      <a:pPr algn="r"/>
                      <a:r>
                        <a:rPr lang="en-ZA" sz="1400" dirty="0" smtClean="0"/>
                        <a:t>3 706 220</a:t>
                      </a:r>
                      <a:endParaRPr lang="en-ZA" sz="1400" b="0" dirty="0">
                        <a:solidFill>
                          <a:schemeClr val="tx1"/>
                        </a:solidFill>
                      </a:endParaRPr>
                    </a:p>
                  </a:txBody>
                  <a:tcPr marL="68580" marR="68580" marT="34290" marB="34290"/>
                </a:tc>
                <a:tc>
                  <a:txBody>
                    <a:bodyPr/>
                    <a:lstStyle/>
                    <a:p>
                      <a:pPr algn="r"/>
                      <a:r>
                        <a:rPr lang="en-ZA" sz="1400" dirty="0" smtClean="0"/>
                        <a:t>-</a:t>
                      </a:r>
                      <a:endParaRPr lang="en-ZA" sz="1400" b="0" dirty="0">
                        <a:solidFill>
                          <a:schemeClr val="tx1"/>
                        </a:solidFill>
                      </a:endParaRPr>
                    </a:p>
                  </a:txBody>
                  <a:tcPr marL="68580" marR="68580" marT="34290" marB="34290"/>
                </a:tc>
                <a:tc>
                  <a:txBody>
                    <a:bodyPr/>
                    <a:lstStyle/>
                    <a:p>
                      <a:pPr algn="r"/>
                      <a:r>
                        <a:rPr lang="en-ZA" sz="1400" dirty="0" smtClean="0"/>
                        <a:t>12 013</a:t>
                      </a:r>
                      <a:endParaRPr lang="en-ZA" sz="1400" b="0" dirty="0">
                        <a:solidFill>
                          <a:schemeClr val="tx1"/>
                        </a:solidFill>
                      </a:endParaRPr>
                    </a:p>
                  </a:txBody>
                  <a:tcPr marL="68580" marR="68580" marT="34290" marB="3429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ZA" sz="1400" kern="1200" dirty="0" smtClean="0">
                          <a:effectLst/>
                        </a:rPr>
                        <a:t>3 718 233</a:t>
                      </a:r>
                      <a:endParaRPr lang="en-ZA" sz="1400" kern="1200" dirty="0" smtClean="0">
                        <a:solidFill>
                          <a:schemeClr val="dk1"/>
                        </a:solidFill>
                        <a:effectLst/>
                        <a:latin typeface="+mn-lt"/>
                        <a:ea typeface="+mn-ea"/>
                        <a:cs typeface="+mn-cs"/>
                      </a:endParaRPr>
                    </a:p>
                  </a:txBody>
                  <a:tcPr marL="68580" marR="68580" marT="34290" marB="34290" anchor="ctr"/>
                </a:tc>
              </a:tr>
              <a:tr h="277489">
                <a:tc>
                  <a:txBody>
                    <a:bodyPr/>
                    <a:lstStyle/>
                    <a:p>
                      <a:pPr lvl="1"/>
                      <a:r>
                        <a:rPr lang="en-ZA" sz="1400" dirty="0" smtClean="0"/>
                        <a:t>Payments for capital assets</a:t>
                      </a:r>
                      <a:endParaRPr lang="en-ZA" sz="1400" b="1" baseline="0" dirty="0" smtClean="0">
                        <a:solidFill>
                          <a:srgbClr val="FF0000"/>
                        </a:solidFill>
                      </a:endParaRPr>
                    </a:p>
                  </a:txBody>
                  <a:tcPr marL="68580" marR="68580" marT="34290" marB="34290"/>
                </a:tc>
                <a:tc>
                  <a:txBody>
                    <a:bodyPr/>
                    <a:lstStyle/>
                    <a:p>
                      <a:pPr algn="r"/>
                      <a:r>
                        <a:rPr lang="en-ZA" sz="1400" dirty="0" smtClean="0"/>
                        <a:t>112</a:t>
                      </a:r>
                      <a:endParaRPr lang="en-ZA" sz="1400" b="0" dirty="0">
                        <a:solidFill>
                          <a:schemeClr val="tx1"/>
                        </a:solidFill>
                      </a:endParaRPr>
                    </a:p>
                  </a:txBody>
                  <a:tcPr marL="68580" marR="68580" marT="34290" marB="34290"/>
                </a:tc>
                <a:tc>
                  <a:txBody>
                    <a:bodyPr/>
                    <a:lstStyle/>
                    <a:p>
                      <a:pPr algn="r"/>
                      <a:r>
                        <a:rPr lang="en-ZA" sz="1400" dirty="0" smtClean="0"/>
                        <a:t>-</a:t>
                      </a:r>
                      <a:endParaRPr lang="en-ZA" sz="1400" b="0" dirty="0">
                        <a:solidFill>
                          <a:schemeClr val="tx1"/>
                        </a:solidFill>
                      </a:endParaRPr>
                    </a:p>
                  </a:txBody>
                  <a:tcPr marL="68580" marR="68580" marT="34290" marB="34290"/>
                </a:tc>
                <a:tc>
                  <a:txBody>
                    <a:bodyPr/>
                    <a:lstStyle/>
                    <a:p>
                      <a:pPr algn="r"/>
                      <a:r>
                        <a:rPr lang="en-ZA" sz="1400" dirty="0" smtClean="0"/>
                        <a:t>23</a:t>
                      </a:r>
                      <a:endParaRPr lang="en-ZA" sz="1400" b="0" dirty="0">
                        <a:solidFill>
                          <a:schemeClr val="tx1"/>
                        </a:solidFill>
                      </a:endParaRPr>
                    </a:p>
                  </a:txBody>
                  <a:tcPr marL="68580" marR="68580" marT="34290" marB="3429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ZA" sz="1400" kern="1200" dirty="0" smtClean="0">
                          <a:effectLst/>
                        </a:rPr>
                        <a:t>135</a:t>
                      </a:r>
                      <a:endParaRPr lang="en-ZA" sz="1400" kern="1200" dirty="0" smtClean="0">
                        <a:solidFill>
                          <a:schemeClr val="dk1"/>
                        </a:solidFill>
                        <a:effectLst/>
                        <a:latin typeface="+mn-lt"/>
                        <a:ea typeface="+mn-ea"/>
                        <a:cs typeface="+mn-cs"/>
                      </a:endParaRPr>
                    </a:p>
                  </a:txBody>
                  <a:tcPr marL="68580" marR="68580" marT="34290" marB="34290" anchor="ctr"/>
                </a:tc>
              </a:tr>
              <a:tr h="277489">
                <a:tc>
                  <a:txBody>
                    <a:bodyPr/>
                    <a:lstStyle/>
                    <a:p>
                      <a:pPr marL="0" lvl="0" algn="l" defTabSz="914400" rtl="0" eaLnBrk="1" latinLnBrk="0" hangingPunct="1"/>
                      <a:r>
                        <a:rPr lang="en-ZA" sz="1400" kern="1200" baseline="0" dirty="0" smtClean="0"/>
                        <a:t>4. PRESTIGE POLICY</a:t>
                      </a:r>
                      <a:endParaRPr lang="en-ZA" sz="1400" b="1" kern="1200" baseline="0" dirty="0" smtClean="0">
                        <a:solidFill>
                          <a:schemeClr val="tx1"/>
                        </a:solidFill>
                        <a:latin typeface="+mn-lt"/>
                        <a:ea typeface="+mn-ea"/>
                        <a:cs typeface="+mn-cs"/>
                      </a:endParaRPr>
                    </a:p>
                  </a:txBody>
                  <a:tcPr marL="68580" marR="68580" marT="34290" marB="34290"/>
                </a:tc>
                <a:tc>
                  <a:txBody>
                    <a:bodyPr/>
                    <a:lstStyle/>
                    <a:p>
                      <a:pPr algn="r"/>
                      <a:endParaRPr lang="en-ZA" sz="1400" b="0" dirty="0">
                        <a:solidFill>
                          <a:schemeClr val="tx1"/>
                        </a:solidFill>
                      </a:endParaRPr>
                    </a:p>
                  </a:txBody>
                  <a:tcPr marL="68580" marR="68580" marT="34290" marB="34290"/>
                </a:tc>
                <a:tc>
                  <a:txBody>
                    <a:bodyPr/>
                    <a:lstStyle/>
                    <a:p>
                      <a:pPr algn="r"/>
                      <a:endParaRPr lang="en-ZA" sz="1400" b="0" dirty="0">
                        <a:solidFill>
                          <a:schemeClr val="tx1"/>
                        </a:solidFill>
                      </a:endParaRPr>
                    </a:p>
                  </a:txBody>
                  <a:tcPr marL="68580" marR="68580" marT="34290" marB="34290"/>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ZA" sz="1400" kern="1200" dirty="0" smtClean="0">
                        <a:solidFill>
                          <a:schemeClr val="dk1"/>
                        </a:solidFill>
                        <a:effectLst/>
                        <a:latin typeface="+mn-lt"/>
                        <a:ea typeface="+mn-ea"/>
                        <a:cs typeface="+mn-cs"/>
                      </a:endParaRPr>
                    </a:p>
                  </a:txBody>
                  <a:tcPr marL="68580" marR="68580" marT="34290" marB="3429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ZA" sz="1400" kern="1200" dirty="0" smtClean="0">
                        <a:solidFill>
                          <a:schemeClr val="dk1"/>
                        </a:solidFill>
                        <a:effectLst/>
                        <a:latin typeface="+mn-lt"/>
                        <a:ea typeface="+mn-ea"/>
                        <a:cs typeface="+mn-cs"/>
                      </a:endParaRPr>
                    </a:p>
                  </a:txBody>
                  <a:tcPr marL="68580" marR="68580" marT="34290" marB="34290" anchor="ctr"/>
                </a:tc>
              </a:tr>
              <a:tr h="277489">
                <a:tc>
                  <a:txBody>
                    <a:bodyPr/>
                    <a:lstStyle/>
                    <a:p>
                      <a:pPr lvl="1"/>
                      <a:r>
                        <a:rPr lang="en-ZA" sz="1400" dirty="0" smtClean="0"/>
                        <a:t>Current payments</a:t>
                      </a:r>
                      <a:endParaRPr lang="en-ZA" sz="1400" b="1" baseline="0" dirty="0" smtClean="0">
                        <a:solidFill>
                          <a:srgbClr val="FF0000"/>
                        </a:solidFill>
                      </a:endParaRPr>
                    </a:p>
                  </a:txBody>
                  <a:tcPr marL="68580" marR="68580" marT="34290" marB="34290"/>
                </a:tc>
                <a:tc>
                  <a:txBody>
                    <a:bodyPr/>
                    <a:lstStyle/>
                    <a:p>
                      <a:pPr algn="r"/>
                      <a:r>
                        <a:rPr lang="en-ZA" sz="1400" dirty="0" smtClean="0"/>
                        <a:t>70 721</a:t>
                      </a:r>
                      <a:endParaRPr lang="en-ZA" sz="1400" b="0" dirty="0">
                        <a:solidFill>
                          <a:schemeClr val="tx1"/>
                        </a:solidFill>
                      </a:endParaRPr>
                    </a:p>
                  </a:txBody>
                  <a:tcPr marL="68580" marR="68580" marT="34290" marB="34290"/>
                </a:tc>
                <a:tc>
                  <a:txBody>
                    <a:bodyPr/>
                    <a:lstStyle/>
                    <a:p>
                      <a:pPr algn="r"/>
                      <a:r>
                        <a:rPr lang="en-ZA" sz="1400" dirty="0" smtClean="0"/>
                        <a:t>-</a:t>
                      </a:r>
                      <a:endParaRPr lang="en-ZA" sz="1400" b="0" dirty="0">
                        <a:solidFill>
                          <a:schemeClr val="tx1"/>
                        </a:solidFill>
                      </a:endParaRPr>
                    </a:p>
                  </a:txBody>
                  <a:tcPr marL="68580" marR="68580" marT="34290" marB="34290"/>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ZA" sz="1400" kern="1200" dirty="0" smtClean="0">
                          <a:effectLst/>
                        </a:rPr>
                        <a:t>(3 280)</a:t>
                      </a:r>
                      <a:endParaRPr lang="en-ZA" sz="1400" kern="1200" dirty="0" smtClean="0">
                        <a:solidFill>
                          <a:schemeClr val="dk1"/>
                        </a:solidFill>
                        <a:effectLst/>
                        <a:latin typeface="+mn-lt"/>
                        <a:ea typeface="+mn-ea"/>
                        <a:cs typeface="+mn-cs"/>
                      </a:endParaRPr>
                    </a:p>
                  </a:txBody>
                  <a:tcPr marL="68580" marR="68580" marT="34290" marB="3429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ZA" sz="1400" kern="1200" dirty="0" smtClean="0">
                          <a:effectLst/>
                        </a:rPr>
                        <a:t>67 441</a:t>
                      </a:r>
                      <a:endParaRPr lang="en-ZA" sz="1400" kern="1200" dirty="0" smtClean="0">
                        <a:solidFill>
                          <a:schemeClr val="dk1"/>
                        </a:solidFill>
                        <a:effectLst/>
                        <a:latin typeface="+mn-lt"/>
                        <a:ea typeface="+mn-ea"/>
                        <a:cs typeface="+mn-cs"/>
                      </a:endParaRPr>
                    </a:p>
                  </a:txBody>
                  <a:tcPr marL="68580" marR="68580" marT="34290" marB="34290" anchor="ctr"/>
                </a:tc>
              </a:tr>
              <a:tr h="277489">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ZA" sz="1400" dirty="0" smtClean="0"/>
                        <a:t>Payments for capital assets</a:t>
                      </a:r>
                      <a:endParaRPr lang="en-ZA" sz="1400" b="1" baseline="0" dirty="0" smtClean="0">
                        <a:solidFill>
                          <a:srgbClr val="FF0000"/>
                        </a:solidFill>
                      </a:endParaRPr>
                    </a:p>
                  </a:txBody>
                  <a:tcPr marL="68580" marR="68580" marT="34290" marB="34290"/>
                </a:tc>
                <a:tc>
                  <a:txBody>
                    <a:bodyPr/>
                    <a:lstStyle/>
                    <a:p>
                      <a:pPr algn="r"/>
                      <a:r>
                        <a:rPr lang="en-ZA" sz="1400" dirty="0" smtClean="0"/>
                        <a:t>12 861</a:t>
                      </a:r>
                      <a:endParaRPr lang="en-ZA" sz="1400" b="0" dirty="0">
                        <a:solidFill>
                          <a:schemeClr val="tx1"/>
                        </a:solidFill>
                      </a:endParaRPr>
                    </a:p>
                  </a:txBody>
                  <a:tcPr marL="68580" marR="68580" marT="34290" marB="34290"/>
                </a:tc>
                <a:tc>
                  <a:txBody>
                    <a:bodyPr/>
                    <a:lstStyle/>
                    <a:p>
                      <a:pPr algn="r"/>
                      <a:r>
                        <a:rPr lang="en-ZA" sz="1400" dirty="0" smtClean="0"/>
                        <a:t>-</a:t>
                      </a:r>
                      <a:endParaRPr lang="en-ZA" sz="1400" b="0" dirty="0">
                        <a:solidFill>
                          <a:schemeClr val="tx1"/>
                        </a:solidFill>
                      </a:endParaRPr>
                    </a:p>
                  </a:txBody>
                  <a:tcPr marL="68580" marR="68580" marT="34290" marB="34290"/>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ZA" sz="1400" kern="1200" dirty="0" smtClean="0">
                          <a:effectLst/>
                        </a:rPr>
                        <a:t>(23)</a:t>
                      </a:r>
                      <a:endParaRPr lang="en-ZA" sz="1400" kern="1200" dirty="0" smtClean="0">
                        <a:solidFill>
                          <a:schemeClr val="dk1"/>
                        </a:solidFill>
                        <a:effectLst/>
                        <a:latin typeface="+mn-lt"/>
                        <a:ea typeface="+mn-ea"/>
                        <a:cs typeface="+mn-cs"/>
                      </a:endParaRPr>
                    </a:p>
                  </a:txBody>
                  <a:tcPr marL="68580" marR="68580" marT="34290" marB="3429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ZA" sz="1400" kern="1200" dirty="0" smtClean="0">
                          <a:effectLst/>
                        </a:rPr>
                        <a:t>12 838</a:t>
                      </a:r>
                      <a:endParaRPr lang="en-ZA" sz="1400" kern="1200" dirty="0" smtClean="0">
                        <a:solidFill>
                          <a:schemeClr val="dk1"/>
                        </a:solidFill>
                        <a:effectLst/>
                        <a:latin typeface="+mn-lt"/>
                        <a:ea typeface="+mn-ea"/>
                        <a:cs typeface="+mn-cs"/>
                      </a:endParaRPr>
                    </a:p>
                  </a:txBody>
                  <a:tcPr marL="68580" marR="68580" marT="34290" marB="34290" anchor="ctr"/>
                </a:tc>
              </a:tr>
            </a:tbl>
          </a:graphicData>
        </a:graphic>
      </p:graphicFrame>
      <p:sp>
        <p:nvSpPr>
          <p:cNvPr id="2" name="Slide Number Placeholder 1"/>
          <p:cNvSpPr>
            <a:spLocks noGrp="1"/>
          </p:cNvSpPr>
          <p:nvPr>
            <p:ph type="sldNum" sz="quarter" idx="12"/>
          </p:nvPr>
        </p:nvSpPr>
        <p:spPr/>
        <p:txBody>
          <a:bodyPr/>
          <a:lstStyle/>
          <a:p>
            <a:fld id="{06FDB8B8-F605-4586-B934-FF56C8C71DDE}" type="slidenum">
              <a:rPr lang="en-US" smtClean="0"/>
              <a:pPr/>
              <a:t>55</a:t>
            </a:fld>
            <a:endParaRPr lang="en-US" dirty="0"/>
          </a:p>
        </p:txBody>
      </p:sp>
      <p:sp>
        <p:nvSpPr>
          <p:cNvPr id="8" name="TextBox 7"/>
          <p:cNvSpPr txBox="1"/>
          <p:nvPr/>
        </p:nvSpPr>
        <p:spPr>
          <a:xfrm>
            <a:off x="1182" y="5797884"/>
            <a:ext cx="4041491" cy="230832"/>
          </a:xfrm>
          <a:prstGeom prst="rect">
            <a:avLst/>
          </a:prstGeom>
          <a:noFill/>
        </p:spPr>
        <p:txBody>
          <a:bodyPr wrap="none" rtlCol="0">
            <a:spAutoFit/>
          </a:bodyPr>
          <a:lstStyle/>
          <a:p>
            <a:r>
              <a:rPr lang="en-ZA" sz="900" dirty="0">
                <a:solidFill>
                  <a:srgbClr val="00B0F0"/>
                </a:solidFill>
              </a:rPr>
              <a:t>NB. No virement were done in Programme 3 (Expanded Public Works Programme)</a:t>
            </a:r>
          </a:p>
        </p:txBody>
      </p:sp>
    </p:spTree>
    <p:extLst>
      <p:ext uri="{BB962C8B-B14F-4D97-AF65-F5344CB8AC3E}">
        <p14:creationId xmlns:p14="http://schemas.microsoft.com/office/powerpoint/2010/main" xmlns="" val="361601806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0"/>
            <a:ext cx="9144000" cy="620688"/>
          </a:xfrm>
          <a:prstGeom prst="rect">
            <a:avLst/>
          </a:prstGeom>
          <a:pattFill prst="dkHorz">
            <a:fgClr>
              <a:srgbClr val="FF6600"/>
            </a:fgClr>
            <a:bgClr>
              <a:srgbClr val="FF9933"/>
            </a:bgClr>
          </a:patt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b="1" dirty="0"/>
              <a:t>APPROPRIATION STATEMENT (</a:t>
            </a:r>
            <a:r>
              <a:rPr lang="en-ZA" b="1" dirty="0" err="1"/>
              <a:t>Cont</a:t>
            </a:r>
            <a:r>
              <a:rPr lang="en-ZA" b="1" dirty="0"/>
              <a:t>)</a:t>
            </a:r>
            <a:endParaRPr lang="en-US" b="1" dirty="0"/>
          </a:p>
        </p:txBody>
      </p:sp>
      <p:graphicFrame>
        <p:nvGraphicFramePr>
          <p:cNvPr id="3" name="Table 2"/>
          <p:cNvGraphicFramePr>
            <a:graphicFrameLocks noGrp="1"/>
          </p:cNvGraphicFramePr>
          <p:nvPr>
            <p:extLst>
              <p:ext uri="{D42A27DB-BD31-4B8C-83A1-F6EECF244321}">
                <p14:modId xmlns:p14="http://schemas.microsoft.com/office/powerpoint/2010/main" xmlns="" val="3586568714"/>
              </p:ext>
            </p:extLst>
          </p:nvPr>
        </p:nvGraphicFramePr>
        <p:xfrm>
          <a:off x="107504" y="695767"/>
          <a:ext cx="8856984" cy="5654802"/>
        </p:xfrm>
        <a:graphic>
          <a:graphicData uri="http://schemas.openxmlformats.org/drawingml/2006/table">
            <a:tbl>
              <a:tblPr firstRow="1" bandRow="1">
                <a:tableStyleId>{21E4AEA4-8DFA-4A89-87EB-49C32662AFE0}</a:tableStyleId>
              </a:tblPr>
              <a:tblGrid>
                <a:gridCol w="2530968"/>
                <a:gridCol w="790927"/>
                <a:gridCol w="2427375"/>
                <a:gridCol w="776928"/>
                <a:gridCol w="2330786"/>
              </a:tblGrid>
              <a:tr h="463843">
                <a:tc gridSpan="5">
                  <a:txBody>
                    <a:bodyPr/>
                    <a:lstStyle/>
                    <a:p>
                      <a:pPr algn="ctr"/>
                      <a:r>
                        <a:rPr lang="en-US" sz="1100" b="1" dirty="0" smtClean="0"/>
                        <a:t>EXPLANATORY NOTES TO THE VIREMENT (PAGE 34 - 35)</a:t>
                      </a:r>
                    </a:p>
                    <a:p>
                      <a:pPr algn="ctr"/>
                      <a:r>
                        <a:rPr lang="en-ZA" sz="1000" dirty="0" smtClean="0"/>
                        <a:t>2015/16  (R’000)</a:t>
                      </a:r>
                    </a:p>
                  </a:txBody>
                  <a:tcPr marL="68580" marR="68580" marT="34290" marB="34290"/>
                </a:tc>
                <a:tc hMerge="1">
                  <a:txBody>
                    <a:bodyPr/>
                    <a:lstStyle/>
                    <a:p>
                      <a:pPr algn="r"/>
                      <a:endParaRPr lang="en-ZA" sz="1600" dirty="0"/>
                    </a:p>
                  </a:txBody>
                  <a:tcPr/>
                </a:tc>
                <a:tc hMerge="1">
                  <a:txBody>
                    <a:bodyPr/>
                    <a:lstStyle/>
                    <a:p>
                      <a:pPr marL="0" algn="r" defTabSz="914400" rtl="0" eaLnBrk="1" latinLnBrk="0" hangingPunct="1"/>
                      <a:endParaRPr lang="en-ZA" sz="1600" b="1" kern="1200" dirty="0" smtClean="0">
                        <a:solidFill>
                          <a:schemeClr val="lt1"/>
                        </a:solidFill>
                        <a:latin typeface="+mn-lt"/>
                        <a:ea typeface="+mn-ea"/>
                        <a:cs typeface="+mn-cs"/>
                      </a:endParaRPr>
                    </a:p>
                  </a:txBody>
                  <a:tcPr/>
                </a:tc>
                <a:tc hMerge="1">
                  <a:txBody>
                    <a:bodyPr/>
                    <a:lstStyle/>
                    <a:p>
                      <a:pPr marL="0" algn="r" defTabSz="914400" rtl="0" eaLnBrk="1" latinLnBrk="0" hangingPunct="1"/>
                      <a:endParaRPr lang="en-ZA" sz="1600" b="1" kern="1200" dirty="0" smtClean="0">
                        <a:solidFill>
                          <a:schemeClr val="lt1"/>
                        </a:solidFill>
                        <a:latin typeface="+mn-lt"/>
                        <a:ea typeface="+mn-ea"/>
                        <a:cs typeface="+mn-cs"/>
                      </a:endParaRPr>
                    </a:p>
                  </a:txBody>
                  <a:tcPr/>
                </a:tc>
                <a:tc hMerge="1">
                  <a:txBody>
                    <a:bodyPr/>
                    <a:lstStyle/>
                    <a:p>
                      <a:pPr algn="ctr"/>
                      <a:endParaRPr lang="en-ZA" sz="1600" dirty="0" smtClean="0"/>
                    </a:p>
                  </a:txBody>
                  <a:tcPr/>
                </a:tc>
              </a:tr>
              <a:tr h="263754">
                <a:tc>
                  <a:txBody>
                    <a:bodyPr/>
                    <a:lstStyle/>
                    <a:p>
                      <a:r>
                        <a:rPr lang="en-ZA" sz="1200" baseline="0" dirty="0" smtClean="0"/>
                        <a:t> From</a:t>
                      </a:r>
                      <a:endParaRPr lang="en-ZA" sz="1200" b="1" baseline="0" dirty="0" smtClean="0">
                        <a:solidFill>
                          <a:schemeClr val="tx1"/>
                        </a:solidFill>
                      </a:endParaRPr>
                    </a:p>
                  </a:txBody>
                  <a:tcPr marL="68580" marR="68580" marT="34290" marB="34290"/>
                </a:tc>
                <a:tc>
                  <a:txBody>
                    <a:bodyPr/>
                    <a:lstStyle/>
                    <a:p>
                      <a:pPr algn="r"/>
                      <a:r>
                        <a:rPr lang="en-ZA" sz="1200" dirty="0" smtClean="0"/>
                        <a:t>Amount</a:t>
                      </a:r>
                      <a:endParaRPr lang="en-ZA" sz="1200" b="1" dirty="0">
                        <a:solidFill>
                          <a:schemeClr val="tx1"/>
                        </a:solidFill>
                      </a:endParaRPr>
                    </a:p>
                  </a:txBody>
                  <a:tcPr marL="68580" marR="68580" marT="34290" marB="34290"/>
                </a:tc>
                <a:tc>
                  <a:txBody>
                    <a:bodyPr/>
                    <a:lstStyle/>
                    <a:p>
                      <a:r>
                        <a:rPr lang="en-ZA" sz="1200" baseline="0" dirty="0" smtClean="0"/>
                        <a:t> To</a:t>
                      </a:r>
                      <a:endParaRPr lang="en-ZA" sz="1200" b="1" baseline="0" dirty="0" smtClean="0">
                        <a:solidFill>
                          <a:schemeClr val="tx1"/>
                        </a:solidFill>
                      </a:endParaRPr>
                    </a:p>
                  </a:txBody>
                  <a:tcPr marL="68580" marR="68580" marT="34290" marB="34290"/>
                </a:tc>
                <a:tc>
                  <a:txBody>
                    <a:bodyPr/>
                    <a:lstStyle/>
                    <a:p>
                      <a:pPr algn="r"/>
                      <a:r>
                        <a:rPr lang="en-ZA" sz="1200" dirty="0" smtClean="0"/>
                        <a:t>Amount</a:t>
                      </a:r>
                      <a:endParaRPr lang="en-ZA" sz="1200" b="1" dirty="0">
                        <a:solidFill>
                          <a:schemeClr val="tx1"/>
                        </a:solidFill>
                      </a:endParaRPr>
                    </a:p>
                  </a:txBody>
                  <a:tcPr marL="68580" marR="68580" marT="34290" marB="34290"/>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ZA" sz="1200" kern="1200" dirty="0" smtClean="0">
                          <a:effectLst/>
                        </a:rPr>
                        <a:t>Motivation</a:t>
                      </a:r>
                      <a:endParaRPr lang="en-ZA" sz="1200" b="1" kern="1200" dirty="0" smtClean="0">
                        <a:solidFill>
                          <a:schemeClr val="dk1"/>
                        </a:solidFill>
                        <a:effectLst/>
                        <a:latin typeface="+mn-lt"/>
                        <a:ea typeface="+mn-ea"/>
                        <a:cs typeface="+mn-cs"/>
                      </a:endParaRPr>
                    </a:p>
                  </a:txBody>
                  <a:tcPr marL="68580" marR="68580" marT="34290" marB="34290" anchor="ctr"/>
                </a:tc>
              </a:tr>
              <a:tr h="272849">
                <a:tc>
                  <a:txBody>
                    <a:bodyPr/>
                    <a:lstStyle/>
                    <a:p>
                      <a:pPr marL="0" indent="0" algn="just">
                        <a:lnSpc>
                          <a:spcPts val="1200"/>
                        </a:lnSpc>
                        <a:spcBef>
                          <a:spcPts val="650"/>
                        </a:spcBef>
                        <a:spcAft>
                          <a:spcPts val="0"/>
                        </a:spcAft>
                        <a:buNone/>
                        <a:tabLst>
                          <a:tab pos="232410" algn="l"/>
                        </a:tabLst>
                      </a:pPr>
                      <a:r>
                        <a:rPr lang="en-ZA" sz="1200" dirty="0" smtClean="0">
                          <a:effectLst/>
                        </a:rPr>
                        <a:t>5. Prestige Policy</a:t>
                      </a:r>
                      <a:endParaRPr lang="en-ZA" sz="1200" b="1" dirty="0" smtClean="0">
                        <a:effectLst/>
                        <a:latin typeface="+mj-lt"/>
                        <a:ea typeface="Times New Roman"/>
                      </a:endParaRPr>
                    </a:p>
                  </a:txBody>
                  <a:tcPr marL="68580" marR="68580" marT="34290" marB="34290"/>
                </a:tc>
                <a:tc>
                  <a:txBody>
                    <a:bodyPr/>
                    <a:lstStyle/>
                    <a:p>
                      <a:pPr algn="r"/>
                      <a:endParaRPr lang="en-ZA" sz="1200" b="0" dirty="0">
                        <a:solidFill>
                          <a:schemeClr val="tx1"/>
                        </a:solidFill>
                        <a:latin typeface="+mj-lt"/>
                      </a:endParaRPr>
                    </a:p>
                  </a:txBody>
                  <a:tcPr marL="68580" marR="68580" marT="34290" marB="34290"/>
                </a:tc>
                <a:tc>
                  <a:txBody>
                    <a:bodyPr/>
                    <a:lstStyle/>
                    <a:p>
                      <a:pPr marL="232410" indent="-232410" algn="just">
                        <a:lnSpc>
                          <a:spcPts val="1200"/>
                        </a:lnSpc>
                        <a:spcBef>
                          <a:spcPts val="650"/>
                        </a:spcBef>
                        <a:spcAft>
                          <a:spcPts val="0"/>
                        </a:spcAft>
                        <a:tabLst>
                          <a:tab pos="232410" algn="l"/>
                        </a:tabLst>
                      </a:pPr>
                      <a:r>
                        <a:rPr lang="en-ZA" sz="1200" kern="1200" dirty="0" smtClean="0">
                          <a:effectLst/>
                        </a:rPr>
                        <a:t>1. Administration</a:t>
                      </a:r>
                      <a:endParaRPr lang="en-ZA" sz="1200" b="1" kern="1200" dirty="0" smtClean="0">
                        <a:solidFill>
                          <a:schemeClr val="dk1"/>
                        </a:solidFill>
                        <a:effectLst/>
                        <a:latin typeface="+mn-lt"/>
                        <a:ea typeface="Times New Roman"/>
                        <a:cs typeface="+mn-cs"/>
                      </a:endParaRPr>
                    </a:p>
                  </a:txBody>
                  <a:tcPr marL="68580" marR="68580" marT="34290" marB="34290"/>
                </a:tc>
                <a:tc>
                  <a:txBody>
                    <a:bodyPr/>
                    <a:lstStyle/>
                    <a:p>
                      <a:pPr algn="r"/>
                      <a:endParaRPr lang="en-ZA" sz="1200" b="0" dirty="0">
                        <a:solidFill>
                          <a:schemeClr val="tx1"/>
                        </a:solidFill>
                        <a:latin typeface="+mj-lt"/>
                      </a:endParaRPr>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1200" kern="1200" dirty="0" smtClean="0">
                        <a:solidFill>
                          <a:schemeClr val="dk1"/>
                        </a:solidFill>
                        <a:effectLst/>
                        <a:latin typeface="+mj-lt"/>
                        <a:ea typeface="+mn-ea"/>
                        <a:cs typeface="+mn-cs"/>
                      </a:endParaRPr>
                    </a:p>
                  </a:txBody>
                  <a:tcPr marL="68580" marR="68580" marT="34290" marB="34290" anchor="ctr"/>
                </a:tc>
              </a:tr>
              <a:tr h="900400">
                <a:tc>
                  <a:txBody>
                    <a:bodyPr/>
                    <a:lstStyle/>
                    <a:p>
                      <a:pPr marL="0" indent="0" algn="just">
                        <a:lnSpc>
                          <a:spcPts val="1200"/>
                        </a:lnSpc>
                        <a:spcBef>
                          <a:spcPts val="650"/>
                        </a:spcBef>
                        <a:spcAft>
                          <a:spcPts val="0"/>
                        </a:spcAft>
                        <a:buNone/>
                        <a:tabLst>
                          <a:tab pos="232410" algn="l"/>
                        </a:tabLst>
                      </a:pPr>
                      <a:r>
                        <a:rPr lang="en-ZA" sz="1200" dirty="0" smtClean="0">
                          <a:effectLst/>
                        </a:rPr>
                        <a:t>Compensation of employees</a:t>
                      </a:r>
                      <a:endParaRPr lang="en-ZA" sz="1200" b="1" dirty="0" smtClean="0">
                        <a:effectLst/>
                        <a:latin typeface="+mj-lt"/>
                        <a:ea typeface="Times New Roman"/>
                      </a:endParaRPr>
                    </a:p>
                  </a:txBody>
                  <a:tcPr marL="68580" marR="68580" marT="34290" marB="34290"/>
                </a:tc>
                <a:tc>
                  <a:txBody>
                    <a:bodyPr/>
                    <a:lstStyle/>
                    <a:p>
                      <a:pPr algn="r"/>
                      <a:r>
                        <a:rPr lang="en-ZA" sz="1200" dirty="0" smtClean="0"/>
                        <a:t>(2 988)</a:t>
                      </a:r>
                      <a:endParaRPr lang="en-ZA" sz="1200" b="0" dirty="0">
                        <a:solidFill>
                          <a:schemeClr val="tx1"/>
                        </a:solidFill>
                        <a:latin typeface="+mj-lt"/>
                      </a:endParaRPr>
                    </a:p>
                  </a:txBody>
                  <a:tcPr marL="68580" marR="68580" marT="34290" marB="34290"/>
                </a:tc>
                <a:tc>
                  <a:txBody>
                    <a:bodyPr/>
                    <a:lstStyle/>
                    <a:p>
                      <a:pPr marL="232410" indent="-232410" algn="just">
                        <a:lnSpc>
                          <a:spcPts val="1200"/>
                        </a:lnSpc>
                        <a:spcBef>
                          <a:spcPts val="650"/>
                        </a:spcBef>
                        <a:spcAft>
                          <a:spcPts val="0"/>
                        </a:spcAft>
                        <a:tabLst>
                          <a:tab pos="232410" algn="l"/>
                        </a:tabLst>
                      </a:pPr>
                      <a:r>
                        <a:rPr lang="en-ZA" sz="1200" dirty="0" smtClean="0">
                          <a:effectLst/>
                        </a:rPr>
                        <a:t>Payment for financial assets</a:t>
                      </a:r>
                      <a:endParaRPr lang="en-ZA" sz="1200" b="0" dirty="0" smtClean="0">
                        <a:effectLst/>
                        <a:latin typeface="+mj-lt"/>
                        <a:ea typeface="Times New Roman"/>
                      </a:endParaRPr>
                    </a:p>
                  </a:txBody>
                  <a:tcPr marL="68580" marR="68580" marT="34290" marB="34290"/>
                </a:tc>
                <a:tc>
                  <a:txBody>
                    <a:bodyPr/>
                    <a:lstStyle/>
                    <a:p>
                      <a:pPr algn="r"/>
                      <a:r>
                        <a:rPr lang="en-ZA" sz="1200" dirty="0" smtClean="0"/>
                        <a:t>2 988</a:t>
                      </a:r>
                      <a:endParaRPr lang="en-ZA" sz="1200" b="0" dirty="0">
                        <a:solidFill>
                          <a:schemeClr val="tx1"/>
                        </a:solidFill>
                        <a:latin typeface="+mj-lt"/>
                      </a:endParaRPr>
                    </a:p>
                  </a:txBody>
                  <a:tcPr marL="68580" marR="68580" marT="34290" marB="34290"/>
                </a:tc>
                <a:tc>
                  <a:txBody>
                    <a:bodyPr/>
                    <a:lstStyle/>
                    <a:p>
                      <a:pPr marL="0" marR="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ZA" sz="1200" kern="1200" baseline="0" dirty="0" smtClean="0">
                          <a:effectLst/>
                        </a:rPr>
                        <a:t>Provision of the shortfall funding for the write offs as approved by the Accounting Officer (with the bulk of the amount relating to Isivuno Building).</a:t>
                      </a:r>
                      <a:endParaRPr lang="en-ZA" sz="1200" kern="1200" baseline="0" dirty="0" smtClean="0">
                        <a:solidFill>
                          <a:schemeClr val="dk1"/>
                        </a:solidFill>
                        <a:effectLst/>
                        <a:latin typeface="+mn-lt"/>
                        <a:ea typeface="+mn-ea"/>
                        <a:cs typeface="+mn-cs"/>
                      </a:endParaRPr>
                    </a:p>
                  </a:txBody>
                  <a:tcPr marL="68580" marR="68580" marT="34290" marB="34290" anchor="ctr"/>
                </a:tc>
              </a:tr>
              <a:tr h="263754">
                <a:tc>
                  <a:txBody>
                    <a:bodyPr/>
                    <a:lstStyle/>
                    <a:p>
                      <a:pPr marL="0" indent="0" algn="just">
                        <a:lnSpc>
                          <a:spcPts val="1200"/>
                        </a:lnSpc>
                        <a:spcBef>
                          <a:spcPts val="650"/>
                        </a:spcBef>
                        <a:spcAft>
                          <a:spcPts val="0"/>
                        </a:spcAft>
                        <a:buNone/>
                        <a:tabLst>
                          <a:tab pos="232410" algn="l"/>
                        </a:tabLst>
                      </a:pPr>
                      <a:r>
                        <a:rPr lang="en-ZA" sz="1200" kern="1200" dirty="0" smtClean="0">
                          <a:effectLst/>
                        </a:rPr>
                        <a:t>5. Prestige Policy</a:t>
                      </a:r>
                      <a:endParaRPr lang="en-ZA" sz="1200" b="1" kern="1200" dirty="0" smtClean="0">
                        <a:solidFill>
                          <a:schemeClr val="dk1"/>
                        </a:solidFill>
                        <a:effectLst/>
                        <a:latin typeface="+mn-lt"/>
                        <a:ea typeface="Times New Roman"/>
                        <a:cs typeface="+mn-cs"/>
                      </a:endParaRPr>
                    </a:p>
                  </a:txBody>
                  <a:tcPr marL="68580" marR="68580" marT="34290" marB="34290"/>
                </a:tc>
                <a:tc>
                  <a:txBody>
                    <a:bodyPr/>
                    <a:lstStyle/>
                    <a:p>
                      <a:pPr algn="r"/>
                      <a:endParaRPr lang="en-ZA" sz="1200" b="0" dirty="0">
                        <a:solidFill>
                          <a:schemeClr val="tx1"/>
                        </a:solidFill>
                        <a:latin typeface="+mj-lt"/>
                      </a:endParaRPr>
                    </a:p>
                  </a:txBody>
                  <a:tcPr marL="68580" marR="68580" marT="34290" marB="34290"/>
                </a:tc>
                <a:tc>
                  <a:txBody>
                    <a:bodyPr/>
                    <a:lstStyle/>
                    <a:p>
                      <a:pPr marL="232410" indent="-232410" algn="l">
                        <a:lnSpc>
                          <a:spcPts val="1200"/>
                        </a:lnSpc>
                        <a:spcBef>
                          <a:spcPts val="650"/>
                        </a:spcBef>
                        <a:spcAft>
                          <a:spcPts val="0"/>
                        </a:spcAft>
                        <a:tabLst>
                          <a:tab pos="232410" algn="l"/>
                        </a:tabLst>
                      </a:pPr>
                      <a:r>
                        <a:rPr lang="en-ZA" sz="1200" kern="1200" dirty="0" smtClean="0">
                          <a:effectLst/>
                        </a:rPr>
                        <a:t>2. Intergovernmental Coordination</a:t>
                      </a:r>
                      <a:endParaRPr lang="en-ZA" sz="1200" b="1" kern="1200" dirty="0" smtClean="0">
                        <a:solidFill>
                          <a:schemeClr val="dk1"/>
                        </a:solidFill>
                        <a:effectLst/>
                        <a:latin typeface="+mn-lt"/>
                        <a:ea typeface="Times New Roman"/>
                        <a:cs typeface="+mn-cs"/>
                      </a:endParaRPr>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1200" kern="1200" dirty="0">
                        <a:solidFill>
                          <a:schemeClr val="dk1"/>
                        </a:solidFill>
                        <a:effectLst/>
                        <a:latin typeface="+mj-lt"/>
                        <a:ea typeface="+mn-ea"/>
                        <a:cs typeface="+mn-cs"/>
                      </a:endParaRPr>
                    </a:p>
                  </a:txBody>
                  <a:tcPr marL="68580" marR="68580" marT="34290" marB="34290"/>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endParaRPr lang="en-ZA" sz="1200" kern="1200" dirty="0" smtClean="0">
                        <a:solidFill>
                          <a:schemeClr val="dk1"/>
                        </a:solidFill>
                        <a:effectLst/>
                        <a:latin typeface="+mj-lt"/>
                        <a:ea typeface="+mn-ea"/>
                        <a:cs typeface="+mn-cs"/>
                      </a:endParaRPr>
                    </a:p>
                  </a:txBody>
                  <a:tcPr marL="68580" marR="68580" marT="34290" marB="34290" anchor="ctr"/>
                </a:tc>
              </a:tr>
              <a:tr h="900400">
                <a:tc>
                  <a:txBody>
                    <a:bodyPr/>
                    <a:lstStyle/>
                    <a:p>
                      <a:pPr marL="0" indent="0" algn="just">
                        <a:lnSpc>
                          <a:spcPts val="1200"/>
                        </a:lnSpc>
                        <a:spcBef>
                          <a:spcPts val="650"/>
                        </a:spcBef>
                        <a:spcAft>
                          <a:spcPts val="0"/>
                        </a:spcAft>
                        <a:buNone/>
                        <a:tabLst>
                          <a:tab pos="232410" algn="l"/>
                        </a:tabLst>
                      </a:pPr>
                      <a:r>
                        <a:rPr lang="en-ZA" sz="1200" dirty="0" smtClean="0">
                          <a:effectLst/>
                        </a:rPr>
                        <a:t>Goods and services</a:t>
                      </a:r>
                      <a:endParaRPr lang="en-ZA" sz="1200" b="0" dirty="0" smtClean="0">
                        <a:effectLst/>
                        <a:latin typeface="+mj-lt"/>
                        <a:ea typeface="Times New Roman"/>
                      </a:endParaRPr>
                    </a:p>
                  </a:txBody>
                  <a:tcPr marL="68580" marR="68580" marT="34290" marB="34290"/>
                </a:tc>
                <a:tc>
                  <a:txBody>
                    <a:bodyPr/>
                    <a:lstStyle/>
                    <a:p>
                      <a:pPr algn="r"/>
                      <a:r>
                        <a:rPr lang="en-ZA" sz="1200" dirty="0" smtClean="0"/>
                        <a:t>(292)</a:t>
                      </a:r>
                      <a:endParaRPr lang="en-ZA" sz="1200" b="0" dirty="0">
                        <a:solidFill>
                          <a:schemeClr val="tx1"/>
                        </a:solidFill>
                        <a:latin typeface="+mj-lt"/>
                      </a:endParaRPr>
                    </a:p>
                  </a:txBody>
                  <a:tcPr marL="68580" marR="68580" marT="34290" marB="34290"/>
                </a:tc>
                <a:tc>
                  <a:txBody>
                    <a:bodyPr/>
                    <a:lstStyle/>
                    <a:p>
                      <a:pPr marL="232410" marR="0" indent="-232410" algn="just" defTabSz="914400" rtl="0" eaLnBrk="1" fontAlgn="auto" latinLnBrk="0" hangingPunct="1">
                        <a:lnSpc>
                          <a:spcPts val="1200"/>
                        </a:lnSpc>
                        <a:spcBef>
                          <a:spcPts val="650"/>
                        </a:spcBef>
                        <a:spcAft>
                          <a:spcPts val="0"/>
                        </a:spcAft>
                        <a:buClrTx/>
                        <a:buSzTx/>
                        <a:buFontTx/>
                        <a:buNone/>
                        <a:tabLst>
                          <a:tab pos="232410" algn="l"/>
                        </a:tabLst>
                        <a:defRPr/>
                      </a:pPr>
                      <a:r>
                        <a:rPr lang="en-ZA" sz="1200" kern="1200" dirty="0" smtClean="0">
                          <a:effectLst/>
                        </a:rPr>
                        <a:t>Payment for financial assets</a:t>
                      </a:r>
                      <a:endParaRPr lang="en-ZA" sz="1200" b="0" kern="1200" dirty="0" smtClean="0">
                        <a:solidFill>
                          <a:schemeClr val="dk1"/>
                        </a:solidFill>
                        <a:effectLst/>
                        <a:latin typeface="+mn-lt"/>
                        <a:ea typeface="Times New Roman"/>
                        <a:cs typeface="+mn-cs"/>
                      </a:endParaRPr>
                    </a:p>
                  </a:txBody>
                  <a:tcPr marL="68580" marR="68580" marT="34290" marB="34290"/>
                </a:tc>
                <a:tc>
                  <a:txBody>
                    <a:bodyPr/>
                    <a:lstStyle/>
                    <a:p>
                      <a:pPr algn="r"/>
                      <a:r>
                        <a:rPr lang="en-ZA" sz="1200" dirty="0" smtClean="0"/>
                        <a:t>292</a:t>
                      </a:r>
                      <a:endParaRPr lang="en-ZA" sz="1200" b="0" dirty="0">
                        <a:solidFill>
                          <a:schemeClr val="tx1"/>
                        </a:solidFill>
                        <a:latin typeface="+mj-lt"/>
                      </a:endParaRPr>
                    </a:p>
                  </a:txBody>
                  <a:tcPr marL="68580" marR="68580" marT="34290" marB="34290"/>
                </a:tc>
                <a:tc>
                  <a:txBody>
                    <a:bodyPr/>
                    <a:lstStyle/>
                    <a:p>
                      <a:pPr marL="0" marR="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ZA" sz="1200" kern="1200" baseline="0" dirty="0" smtClean="0">
                          <a:effectLst/>
                        </a:rPr>
                        <a:t>Provision of the shortfall funding for the write offs as approved by the Accounting Officer for South African Institute of the Architects (SAIA).</a:t>
                      </a:r>
                      <a:endParaRPr lang="en-ZA" sz="1200" kern="1200" baseline="0" dirty="0" smtClean="0">
                        <a:solidFill>
                          <a:schemeClr val="dk1"/>
                        </a:solidFill>
                        <a:effectLst/>
                        <a:latin typeface="+mn-lt"/>
                        <a:ea typeface="+mn-ea"/>
                        <a:cs typeface="+mn-cs"/>
                      </a:endParaRPr>
                    </a:p>
                  </a:txBody>
                  <a:tcPr marL="68580" marR="68580" marT="34290" marB="34290" anchor="ctr"/>
                </a:tc>
              </a:tr>
              <a:tr h="409273">
                <a:tc>
                  <a:txBody>
                    <a:bodyPr/>
                    <a:lstStyle/>
                    <a:p>
                      <a:pPr marL="0" marR="0" indent="0" algn="just" defTabSz="914400" rtl="0" eaLnBrk="1" fontAlgn="auto" latinLnBrk="0" hangingPunct="1">
                        <a:lnSpc>
                          <a:spcPts val="1200"/>
                        </a:lnSpc>
                        <a:spcBef>
                          <a:spcPts val="650"/>
                        </a:spcBef>
                        <a:spcAft>
                          <a:spcPts val="0"/>
                        </a:spcAft>
                        <a:buClrTx/>
                        <a:buSzTx/>
                        <a:buFontTx/>
                        <a:buNone/>
                        <a:tabLst>
                          <a:tab pos="232410" algn="l"/>
                        </a:tabLst>
                        <a:defRPr/>
                      </a:pPr>
                      <a:r>
                        <a:rPr lang="en-ZA" sz="1200" kern="1200" dirty="0" smtClean="0">
                          <a:effectLst/>
                        </a:rPr>
                        <a:t>5. Prestige Policy</a:t>
                      </a:r>
                      <a:endParaRPr lang="en-ZA" sz="1200" b="1" kern="1200" dirty="0" smtClean="0">
                        <a:solidFill>
                          <a:schemeClr val="dk1"/>
                        </a:solidFill>
                        <a:effectLst/>
                        <a:latin typeface="+mn-lt"/>
                        <a:ea typeface="Times New Roman"/>
                        <a:cs typeface="+mn-cs"/>
                      </a:endParaRPr>
                    </a:p>
                  </a:txBody>
                  <a:tcPr marL="68580" marR="68580" marT="34290" marB="34290"/>
                </a:tc>
                <a:tc>
                  <a:txBody>
                    <a:bodyPr/>
                    <a:lstStyle/>
                    <a:p>
                      <a:pPr algn="r"/>
                      <a:endParaRPr lang="en-ZA" sz="1200" b="0" dirty="0">
                        <a:solidFill>
                          <a:schemeClr val="tx1"/>
                        </a:solidFill>
                        <a:latin typeface="+mj-lt"/>
                      </a:endParaRPr>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kern="1200" dirty="0" smtClean="0">
                          <a:effectLst/>
                        </a:rPr>
                        <a:t>4.</a:t>
                      </a:r>
                      <a:r>
                        <a:rPr lang="en-ZA" sz="1200" kern="1200" baseline="0" dirty="0" smtClean="0">
                          <a:effectLst/>
                        </a:rPr>
                        <a:t> </a:t>
                      </a:r>
                      <a:r>
                        <a:rPr lang="en-GB" sz="1200" dirty="0" smtClean="0">
                          <a:effectLst/>
                        </a:rPr>
                        <a:t>Property And Construction  </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effectLst/>
                        </a:rPr>
                        <a:t>    Industry Policy And Research</a:t>
                      </a:r>
                      <a:endParaRPr lang="en-ZA" sz="1200" b="1" kern="1200" dirty="0" smtClean="0">
                        <a:solidFill>
                          <a:schemeClr val="dk1"/>
                        </a:solidFill>
                        <a:effectLst/>
                        <a:latin typeface="+mn-lt"/>
                        <a:ea typeface="Times New Roman"/>
                        <a:cs typeface="+mn-cs"/>
                      </a:endParaRPr>
                    </a:p>
                  </a:txBody>
                  <a:tcPr marL="68580" marR="68580" marT="34290" marB="34290"/>
                </a:tc>
                <a:tc>
                  <a:txBody>
                    <a:bodyPr/>
                    <a:lstStyle/>
                    <a:p>
                      <a:pPr algn="r"/>
                      <a:endParaRPr lang="en-ZA" sz="1200" b="0" dirty="0">
                        <a:solidFill>
                          <a:schemeClr val="tx1"/>
                        </a:solidFill>
                        <a:latin typeface="+mj-lt"/>
                      </a:endParaRPr>
                    </a:p>
                  </a:txBody>
                  <a:tcPr marL="68580" marR="68580" marT="34290" marB="34290"/>
                </a:tc>
                <a:tc>
                  <a:txBody>
                    <a:bodyPr/>
                    <a:lstStyle/>
                    <a:p>
                      <a:pPr marL="0" marR="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ZA" sz="1200" kern="1200" baseline="0" dirty="0" smtClean="0">
                        <a:solidFill>
                          <a:schemeClr val="dk1"/>
                        </a:solidFill>
                        <a:effectLst/>
                        <a:latin typeface="+mn-lt"/>
                        <a:ea typeface="+mn-ea"/>
                        <a:cs typeface="+mn-cs"/>
                      </a:endParaRPr>
                    </a:p>
                  </a:txBody>
                  <a:tcPr marL="68580" marR="68580" marT="34290" marB="34290" anchor="ctr"/>
                </a:tc>
              </a:tr>
              <a:tr h="572982">
                <a:tc>
                  <a:txBody>
                    <a:bodyPr/>
                    <a:lstStyle/>
                    <a:p>
                      <a:pPr marL="0" marR="0" indent="0" algn="just" defTabSz="914400" rtl="0" eaLnBrk="1" fontAlgn="auto" latinLnBrk="0" hangingPunct="1">
                        <a:lnSpc>
                          <a:spcPts val="1200"/>
                        </a:lnSpc>
                        <a:spcBef>
                          <a:spcPts val="650"/>
                        </a:spcBef>
                        <a:spcAft>
                          <a:spcPts val="0"/>
                        </a:spcAft>
                        <a:buClrTx/>
                        <a:buSzTx/>
                        <a:buFontTx/>
                        <a:buNone/>
                        <a:tabLst>
                          <a:tab pos="232410" algn="l"/>
                        </a:tabLst>
                        <a:defRPr/>
                      </a:pPr>
                      <a:r>
                        <a:rPr lang="en-ZA" sz="1200" kern="1200" dirty="0" smtClean="0">
                          <a:effectLst/>
                        </a:rPr>
                        <a:t>Machinery and equipment</a:t>
                      </a:r>
                      <a:endParaRPr lang="en-ZA" sz="1200" b="0" kern="1200" dirty="0" smtClean="0">
                        <a:solidFill>
                          <a:schemeClr val="dk1"/>
                        </a:solidFill>
                        <a:effectLst/>
                        <a:latin typeface="+mn-lt"/>
                        <a:ea typeface="Times New Roman"/>
                        <a:cs typeface="+mn-cs"/>
                      </a:endParaRPr>
                    </a:p>
                  </a:txBody>
                  <a:tcPr marL="68580" marR="68580" marT="34290" marB="34290"/>
                </a:tc>
                <a:tc>
                  <a:txBody>
                    <a:bodyPr/>
                    <a:lstStyle/>
                    <a:p>
                      <a:pPr algn="r"/>
                      <a:r>
                        <a:rPr lang="en-ZA" sz="1200" dirty="0" smtClean="0"/>
                        <a:t>(23)</a:t>
                      </a:r>
                      <a:endParaRPr lang="en-ZA" sz="1200" b="0" dirty="0">
                        <a:solidFill>
                          <a:schemeClr val="tx1"/>
                        </a:solidFill>
                        <a:latin typeface="+mj-lt"/>
                      </a:endParaRPr>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kern="1200" dirty="0" smtClean="0">
                          <a:effectLst/>
                        </a:rPr>
                        <a:t>Machinery and equipment</a:t>
                      </a:r>
                      <a:endParaRPr lang="en-ZA" sz="1200" b="0" kern="1200" dirty="0" smtClean="0">
                        <a:solidFill>
                          <a:schemeClr val="dk1"/>
                        </a:solidFill>
                        <a:effectLst/>
                        <a:latin typeface="+mn-lt"/>
                        <a:ea typeface="Times New Roman"/>
                        <a:cs typeface="+mn-cs"/>
                      </a:endParaRPr>
                    </a:p>
                  </a:txBody>
                  <a:tcPr marL="68580" marR="68580" marT="34290" marB="34290"/>
                </a:tc>
                <a:tc>
                  <a:txBody>
                    <a:bodyPr/>
                    <a:lstStyle/>
                    <a:p>
                      <a:pPr algn="r"/>
                      <a:r>
                        <a:rPr lang="en-ZA" sz="1200" dirty="0" smtClean="0"/>
                        <a:t>23</a:t>
                      </a:r>
                      <a:endParaRPr lang="en-ZA" sz="1200" b="0" dirty="0">
                        <a:solidFill>
                          <a:schemeClr val="tx1"/>
                        </a:solidFill>
                        <a:latin typeface="+mj-lt"/>
                      </a:endParaRPr>
                    </a:p>
                  </a:txBody>
                  <a:tcPr marL="68580" marR="68580" marT="34290" marB="34290"/>
                </a:tc>
                <a:tc>
                  <a:txBody>
                    <a:bodyPr/>
                    <a:lstStyle/>
                    <a:p>
                      <a:pPr marL="0" marR="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ZA" sz="1200" kern="1200" baseline="0" dirty="0" smtClean="0">
                          <a:effectLst/>
                        </a:rPr>
                        <a:t>Offsetting of the over spent budget for machinery and equipment </a:t>
                      </a:r>
                      <a:endParaRPr lang="en-ZA" sz="1200" kern="1200" baseline="0" dirty="0" smtClean="0">
                        <a:solidFill>
                          <a:schemeClr val="dk1"/>
                        </a:solidFill>
                        <a:effectLst/>
                        <a:latin typeface="+mn-lt"/>
                        <a:ea typeface="+mn-ea"/>
                        <a:cs typeface="+mn-cs"/>
                      </a:endParaRPr>
                    </a:p>
                  </a:txBody>
                  <a:tcPr marL="68580" marR="68580" marT="34290" marB="34290" anchor="ctr"/>
                </a:tc>
              </a:tr>
              <a:tr h="40927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kern="1200" dirty="0" smtClean="0">
                          <a:effectLst/>
                        </a:rPr>
                        <a:t>4.</a:t>
                      </a:r>
                      <a:r>
                        <a:rPr lang="en-ZA" sz="1200" kern="1200" baseline="0" dirty="0" smtClean="0">
                          <a:effectLst/>
                        </a:rPr>
                        <a:t> </a:t>
                      </a:r>
                      <a:r>
                        <a:rPr lang="en-GB" sz="1200" dirty="0" smtClean="0">
                          <a:effectLst/>
                        </a:rPr>
                        <a:t>Property And Construction  </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effectLst/>
                        </a:rPr>
                        <a:t>    Industry Policy And Research</a:t>
                      </a:r>
                      <a:endParaRPr lang="en-ZA" sz="1200" b="1" kern="1200" dirty="0" smtClean="0">
                        <a:solidFill>
                          <a:schemeClr val="dk1"/>
                        </a:solidFill>
                        <a:effectLst/>
                        <a:latin typeface="+mn-lt"/>
                        <a:ea typeface="Times New Roman"/>
                        <a:cs typeface="+mn-cs"/>
                      </a:endParaRPr>
                    </a:p>
                  </a:txBody>
                  <a:tcPr marL="68580" marR="68580" marT="34290" marB="34290"/>
                </a:tc>
                <a:tc>
                  <a:txBody>
                    <a:bodyPr/>
                    <a:lstStyle/>
                    <a:p>
                      <a:pPr algn="r"/>
                      <a:endParaRPr lang="en-ZA" sz="1200" b="0" dirty="0">
                        <a:solidFill>
                          <a:schemeClr val="tx1"/>
                        </a:solidFill>
                        <a:latin typeface="+mj-lt"/>
                      </a:endParaRPr>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kern="1200" dirty="0" smtClean="0">
                          <a:effectLst/>
                        </a:rPr>
                        <a:t>4.</a:t>
                      </a:r>
                      <a:r>
                        <a:rPr lang="en-ZA" sz="1200" kern="1200" baseline="0" dirty="0" smtClean="0">
                          <a:effectLst/>
                        </a:rPr>
                        <a:t> </a:t>
                      </a:r>
                      <a:r>
                        <a:rPr lang="en-GB" sz="1200" dirty="0" smtClean="0">
                          <a:effectLst/>
                        </a:rPr>
                        <a:t>Property And Construction  </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effectLst/>
                        </a:rPr>
                        <a:t>    Industry Policy And Research</a:t>
                      </a:r>
                      <a:endParaRPr lang="en-ZA" sz="1200" b="1" kern="1200" dirty="0" smtClean="0">
                        <a:solidFill>
                          <a:schemeClr val="dk1"/>
                        </a:solidFill>
                        <a:effectLst/>
                        <a:latin typeface="+mn-lt"/>
                        <a:ea typeface="Times New Roman"/>
                        <a:cs typeface="+mn-cs"/>
                      </a:endParaRPr>
                    </a:p>
                  </a:txBody>
                  <a:tcPr marL="68580" marR="68580" marT="34290" marB="34290"/>
                </a:tc>
                <a:tc>
                  <a:txBody>
                    <a:bodyPr/>
                    <a:lstStyle/>
                    <a:p>
                      <a:pPr algn="r"/>
                      <a:endParaRPr lang="en-ZA" sz="1200" b="0" dirty="0">
                        <a:solidFill>
                          <a:schemeClr val="tx1"/>
                        </a:solidFill>
                        <a:latin typeface="+mj-lt"/>
                      </a:endParaRPr>
                    </a:p>
                  </a:txBody>
                  <a:tcPr marL="68580" marR="68580" marT="34290" marB="34290"/>
                </a:tc>
                <a:tc>
                  <a:txBody>
                    <a:bodyPr/>
                    <a:lstStyle/>
                    <a:p>
                      <a:pPr marL="0" marR="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ZA" sz="1200" kern="1200" baseline="0" dirty="0" smtClean="0">
                        <a:solidFill>
                          <a:schemeClr val="dk1"/>
                        </a:solidFill>
                        <a:effectLst/>
                        <a:latin typeface="+mn-lt"/>
                        <a:ea typeface="+mn-ea"/>
                        <a:cs typeface="+mn-cs"/>
                      </a:endParaRPr>
                    </a:p>
                  </a:txBody>
                  <a:tcPr marL="68580" marR="68580" marT="34290" marB="34290" anchor="ctr"/>
                </a:tc>
              </a:tr>
              <a:tr h="9004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kern="1200" dirty="0" smtClean="0">
                          <a:effectLst/>
                        </a:rPr>
                        <a:t>Goods and services </a:t>
                      </a:r>
                      <a:endParaRPr lang="en-ZA" sz="1200" b="0" kern="1200" dirty="0" smtClean="0">
                        <a:solidFill>
                          <a:schemeClr val="dk1"/>
                        </a:solidFill>
                        <a:effectLst/>
                        <a:latin typeface="+mn-lt"/>
                        <a:ea typeface="Times New Roman"/>
                        <a:cs typeface="+mn-cs"/>
                      </a:endParaRPr>
                    </a:p>
                  </a:txBody>
                  <a:tcPr marL="68580" marR="68580" marT="34290" marB="34290"/>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ZA" sz="1200" dirty="0" smtClean="0"/>
                        <a:t>(12 031</a:t>
                      </a:r>
                      <a:r>
                        <a:rPr lang="en-ZA" sz="1200" baseline="0" dirty="0" smtClean="0"/>
                        <a:t>)</a:t>
                      </a:r>
                      <a:endParaRPr lang="en-ZA" sz="1200" b="0" dirty="0" smtClean="0">
                        <a:solidFill>
                          <a:schemeClr val="tx1"/>
                        </a:solidFill>
                      </a:endParaRPr>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1200" b="1" kern="1200" dirty="0" smtClean="0">
                        <a:solidFill>
                          <a:schemeClr val="dk1"/>
                        </a:solidFill>
                        <a:effectLst/>
                        <a:latin typeface="+mn-lt"/>
                        <a:ea typeface="Times New Roman"/>
                        <a:cs typeface="+mn-cs"/>
                      </a:endParaRPr>
                    </a:p>
                  </a:txBody>
                  <a:tcPr marL="68580" marR="68580" marT="34290" marB="34290"/>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ZA" sz="1200" dirty="0" smtClean="0"/>
                        <a:t>12 031</a:t>
                      </a:r>
                      <a:endParaRPr lang="en-ZA" sz="1200" b="0" dirty="0" smtClean="0">
                        <a:solidFill>
                          <a:schemeClr val="tx1"/>
                        </a:solidFill>
                      </a:endParaRPr>
                    </a:p>
                  </a:txBody>
                  <a:tcPr marL="68580" marR="68580" marT="34290" marB="34290"/>
                </a:tc>
                <a:tc>
                  <a:txBody>
                    <a:bodyPr/>
                    <a:lstStyle/>
                    <a:p>
                      <a:pPr marL="0" marR="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ZA" sz="1200" kern="1200" baseline="0" dirty="0" smtClean="0">
                          <a:effectLst/>
                        </a:rPr>
                        <a:t>Reclassification of funds approved by the National Treasury for adjustment of funds for Agrėment South Africa (R11.682 million) and SACLAP (R331 000)</a:t>
                      </a:r>
                      <a:endParaRPr lang="en-ZA" sz="1200" kern="1200" baseline="0" dirty="0" smtClean="0">
                        <a:solidFill>
                          <a:schemeClr val="dk1"/>
                        </a:solidFill>
                        <a:effectLst/>
                        <a:latin typeface="+mn-lt"/>
                        <a:ea typeface="+mn-ea"/>
                        <a:cs typeface="+mn-cs"/>
                      </a:endParaRPr>
                    </a:p>
                  </a:txBody>
                  <a:tcPr marL="68580" marR="68580" marT="34290" marB="34290" anchor="ctr"/>
                </a:tc>
              </a:tr>
            </a:tbl>
          </a:graphicData>
        </a:graphic>
      </p:graphicFrame>
      <p:sp>
        <p:nvSpPr>
          <p:cNvPr id="2" name="Slide Number Placeholder 1"/>
          <p:cNvSpPr>
            <a:spLocks noGrp="1"/>
          </p:cNvSpPr>
          <p:nvPr>
            <p:ph type="sldNum" sz="quarter" idx="12"/>
          </p:nvPr>
        </p:nvSpPr>
        <p:spPr/>
        <p:txBody>
          <a:bodyPr/>
          <a:lstStyle/>
          <a:p>
            <a:fld id="{06FDB8B8-F605-4586-B934-FF56C8C71DDE}" type="slidenum">
              <a:rPr lang="en-US" smtClean="0"/>
              <a:pPr/>
              <a:t>56</a:t>
            </a:fld>
            <a:endParaRPr lang="en-US" dirty="0"/>
          </a:p>
        </p:txBody>
      </p:sp>
      <p:pic>
        <p:nvPicPr>
          <p:cNvPr id="8" name="Picture 7"/>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08670" y="6392164"/>
            <a:ext cx="1028700" cy="49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89992615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194370" y="6171104"/>
            <a:ext cx="6858000" cy="0"/>
          </a:xfrm>
          <a:prstGeom prst="line">
            <a:avLst/>
          </a:prstGeom>
          <a:ln w="28575">
            <a:solidFill>
              <a:srgbClr val="FF6600"/>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1520" y="6228255"/>
            <a:ext cx="1028700" cy="49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2" name="Rectangle 11"/>
          <p:cNvSpPr/>
          <p:nvPr/>
        </p:nvSpPr>
        <p:spPr>
          <a:xfrm>
            <a:off x="0" y="20342"/>
            <a:ext cx="9036496" cy="672354"/>
          </a:xfrm>
          <a:prstGeom prst="rect">
            <a:avLst/>
          </a:prstGeom>
          <a:pattFill prst="dkHorz">
            <a:fgClr>
              <a:srgbClr val="FF6600"/>
            </a:fgClr>
            <a:bgClr>
              <a:srgbClr val="FF9933"/>
            </a:bgClr>
          </a:patt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b="1" dirty="0"/>
              <a:t>APPROPRIATION STATEMENT  (</a:t>
            </a:r>
            <a:r>
              <a:rPr lang="en-ZA" b="1" dirty="0" err="1"/>
              <a:t>Cont</a:t>
            </a:r>
            <a:r>
              <a:rPr lang="en-ZA" b="1" dirty="0"/>
              <a:t>)</a:t>
            </a:r>
            <a:endParaRPr lang="en-US" b="1" dirty="0"/>
          </a:p>
        </p:txBody>
      </p:sp>
      <p:graphicFrame>
        <p:nvGraphicFramePr>
          <p:cNvPr id="7" name="Table 6"/>
          <p:cNvGraphicFramePr>
            <a:graphicFrameLocks noGrp="1"/>
          </p:cNvGraphicFramePr>
          <p:nvPr>
            <p:extLst>
              <p:ext uri="{D42A27DB-BD31-4B8C-83A1-F6EECF244321}">
                <p14:modId xmlns:p14="http://schemas.microsoft.com/office/powerpoint/2010/main" xmlns="" val="2736687156"/>
              </p:ext>
            </p:extLst>
          </p:nvPr>
        </p:nvGraphicFramePr>
        <p:xfrm>
          <a:off x="97948" y="836712"/>
          <a:ext cx="8928993" cy="5112745"/>
        </p:xfrm>
        <a:graphic>
          <a:graphicData uri="http://schemas.openxmlformats.org/drawingml/2006/table">
            <a:tbl>
              <a:tblPr bandRow="1">
                <a:tableStyleId>{21E4AEA4-8DFA-4A89-87EB-49C32662AFE0}</a:tableStyleId>
              </a:tblPr>
              <a:tblGrid>
                <a:gridCol w="3159198"/>
                <a:gridCol w="1440083"/>
                <a:gridCol w="1440083"/>
                <a:gridCol w="1440083"/>
                <a:gridCol w="1449546"/>
              </a:tblGrid>
              <a:tr h="349071">
                <a:tc gridSpan="5">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t>ACTUAL EXPENDITURE AGAINST APPROPRIATION PER PROGRAMME (PAGE 148)     </a:t>
                      </a:r>
                      <a:r>
                        <a:rPr lang="en-GB" sz="1400" kern="1200" dirty="0" smtClean="0">
                          <a:effectLst/>
                        </a:rPr>
                        <a:t>2015/16  (R’000)</a:t>
                      </a:r>
                      <a:endParaRPr lang="en-ZA" sz="1400" b="1" kern="1200" dirty="0" smtClean="0">
                        <a:solidFill>
                          <a:schemeClr val="dk1"/>
                        </a:solidFill>
                        <a:effectLst/>
                        <a:latin typeface="+mn-lt"/>
                        <a:ea typeface="+mn-ea"/>
                        <a:cs typeface="+mn-cs"/>
                      </a:endParaRPr>
                    </a:p>
                  </a:txBody>
                  <a:tcPr marL="46072" marR="46072" marT="0" marB="0"/>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ZA" sz="1300" b="1" kern="1200" dirty="0" smtClean="0">
                        <a:solidFill>
                          <a:schemeClr val="dk1"/>
                        </a:solidFill>
                        <a:effectLst/>
                        <a:latin typeface="+mn-lt"/>
                        <a:ea typeface="+mn-ea"/>
                        <a:cs typeface="+mn-cs"/>
                      </a:endParaRPr>
                    </a:p>
                  </a:txBody>
                  <a:tcPr marL="61429" marR="61429" marT="0" marB="0"/>
                </a:tc>
                <a:tc hMerge="1">
                  <a:txBody>
                    <a:bodyPr/>
                    <a:lstStyle/>
                    <a:p>
                      <a:endParaRPr lang="en-ZA"/>
                    </a:p>
                  </a:txBody>
                  <a:tcPr/>
                </a:tc>
                <a:tc hMerge="1">
                  <a:txBody>
                    <a:bodyPr/>
                    <a:lstStyle/>
                    <a:p>
                      <a:endParaRPr lang="en-ZA"/>
                    </a:p>
                  </a:txBody>
                  <a:tcPr/>
                </a:tc>
                <a:tc hMerge="1">
                  <a:txBody>
                    <a:bodyPr/>
                    <a:lstStyle/>
                    <a:p>
                      <a:endParaRPr lang="en-ZA"/>
                    </a:p>
                  </a:txBody>
                  <a:tcPr/>
                </a:tc>
              </a:tr>
              <a:tr h="930868">
                <a:tc>
                  <a:txBody>
                    <a:bodyPr/>
                    <a:lstStyle/>
                    <a:p>
                      <a:pPr>
                        <a:spcAft>
                          <a:spcPts val="0"/>
                        </a:spcAft>
                      </a:pPr>
                      <a:r>
                        <a:rPr lang="en-GB" sz="1400" dirty="0">
                          <a:effectLst/>
                        </a:rPr>
                        <a:t>APPROPRIATION STATEMENT</a:t>
                      </a:r>
                      <a:endParaRPr lang="en-ZA" sz="1400" b="1" i="1" dirty="0">
                        <a:solidFill>
                          <a:srgbClr val="FFFFFF"/>
                        </a:solidFill>
                        <a:effectLst/>
                        <a:latin typeface="Times New Roman"/>
                      </a:endParaRPr>
                    </a:p>
                  </a:txBody>
                  <a:tcPr marL="46072" marR="46072" marT="0" marB="0"/>
                </a:tc>
                <a:tc>
                  <a:txBody>
                    <a:bodyPr/>
                    <a:lstStyle/>
                    <a:p>
                      <a:pPr algn="r">
                        <a:lnSpc>
                          <a:spcPts val="1200"/>
                        </a:lnSpc>
                        <a:spcBef>
                          <a:spcPts val="650"/>
                        </a:spcBef>
                        <a:spcAft>
                          <a:spcPts val="0"/>
                        </a:spcAft>
                      </a:pPr>
                      <a:r>
                        <a:rPr lang="en-GB" sz="1400" dirty="0">
                          <a:effectLst/>
                        </a:rPr>
                        <a:t>Final</a:t>
                      </a:r>
                      <a:br>
                        <a:rPr lang="en-GB" sz="1400" dirty="0">
                          <a:effectLst/>
                        </a:rPr>
                      </a:br>
                      <a:r>
                        <a:rPr lang="en-GB" sz="1400" dirty="0">
                          <a:effectLst/>
                        </a:rPr>
                        <a:t>Appropriation</a:t>
                      </a:r>
                      <a:endParaRPr lang="en-ZA" sz="1400" b="1" dirty="0">
                        <a:effectLst/>
                        <a:latin typeface="Times New Roman"/>
                        <a:ea typeface="Times New Roman"/>
                      </a:endParaRPr>
                    </a:p>
                  </a:txBody>
                  <a:tcPr marL="46072" marR="46072" marT="0" marB="0"/>
                </a:tc>
                <a:tc>
                  <a:txBody>
                    <a:bodyPr/>
                    <a:lstStyle/>
                    <a:p>
                      <a:pPr algn="r">
                        <a:lnSpc>
                          <a:spcPts val="1200"/>
                        </a:lnSpc>
                        <a:spcBef>
                          <a:spcPts val="650"/>
                        </a:spcBef>
                        <a:spcAft>
                          <a:spcPts val="0"/>
                        </a:spcAft>
                      </a:pPr>
                      <a:r>
                        <a:rPr lang="en-GB" sz="1400" dirty="0">
                          <a:effectLst/>
                        </a:rPr>
                        <a:t>Actual</a:t>
                      </a:r>
                      <a:br>
                        <a:rPr lang="en-GB" sz="1400" dirty="0">
                          <a:effectLst/>
                        </a:rPr>
                      </a:br>
                      <a:r>
                        <a:rPr lang="en-GB" sz="1400" dirty="0">
                          <a:effectLst/>
                        </a:rPr>
                        <a:t>Expenditure</a:t>
                      </a:r>
                      <a:endParaRPr lang="en-ZA" sz="1400" b="1" dirty="0">
                        <a:effectLst/>
                        <a:latin typeface="Times New Roman"/>
                        <a:ea typeface="Times New Roman"/>
                      </a:endParaRPr>
                    </a:p>
                  </a:txBody>
                  <a:tcPr marL="46072" marR="46072" marT="0" marB="0"/>
                </a:tc>
                <a:tc>
                  <a:txBody>
                    <a:bodyPr/>
                    <a:lstStyle/>
                    <a:p>
                      <a:pPr algn="r">
                        <a:lnSpc>
                          <a:spcPts val="1200"/>
                        </a:lnSpc>
                        <a:spcBef>
                          <a:spcPts val="650"/>
                        </a:spcBef>
                        <a:spcAft>
                          <a:spcPts val="0"/>
                        </a:spcAft>
                      </a:pPr>
                      <a:r>
                        <a:rPr lang="en-GB" sz="1400" dirty="0">
                          <a:effectLst/>
                        </a:rPr>
                        <a:t>Variance</a:t>
                      </a:r>
                      <a:endParaRPr lang="en-ZA" sz="1400" b="1" dirty="0">
                        <a:effectLst/>
                        <a:latin typeface="Times New Roman"/>
                        <a:ea typeface="Times New Roman"/>
                      </a:endParaRPr>
                    </a:p>
                  </a:txBody>
                  <a:tcPr marL="46072" marR="46072" marT="0" marB="0"/>
                </a:tc>
                <a:tc>
                  <a:txBody>
                    <a:bodyPr/>
                    <a:lstStyle/>
                    <a:p>
                      <a:pPr algn="r">
                        <a:lnSpc>
                          <a:spcPts val="1200"/>
                        </a:lnSpc>
                        <a:spcBef>
                          <a:spcPts val="650"/>
                        </a:spcBef>
                        <a:spcAft>
                          <a:spcPts val="0"/>
                        </a:spcAft>
                      </a:pPr>
                      <a:r>
                        <a:rPr lang="en-GB" sz="1400" dirty="0">
                          <a:effectLst/>
                        </a:rPr>
                        <a:t>Expenditure</a:t>
                      </a:r>
                      <a:br>
                        <a:rPr lang="en-GB" sz="1400" dirty="0">
                          <a:effectLst/>
                        </a:rPr>
                      </a:br>
                      <a:r>
                        <a:rPr lang="en-GB" sz="1400" dirty="0">
                          <a:effectLst/>
                        </a:rPr>
                        <a:t>as % of </a:t>
                      </a:r>
                      <a:br>
                        <a:rPr lang="en-GB" sz="1400" dirty="0">
                          <a:effectLst/>
                        </a:rPr>
                      </a:br>
                      <a:r>
                        <a:rPr lang="en-GB" sz="1400" dirty="0">
                          <a:effectLst/>
                        </a:rPr>
                        <a:t>final appropriation</a:t>
                      </a:r>
                      <a:endParaRPr lang="en-ZA" sz="1400" b="1" dirty="0">
                        <a:effectLst/>
                        <a:latin typeface="Times New Roman"/>
                        <a:ea typeface="Times New Roman"/>
                      </a:endParaRPr>
                    </a:p>
                  </a:txBody>
                  <a:tcPr marL="46072" marR="46072" marT="0" marB="0"/>
                </a:tc>
              </a:tr>
              <a:tr h="338188">
                <a:tc>
                  <a:txBody>
                    <a:bodyPr/>
                    <a:lstStyle/>
                    <a:p>
                      <a:r>
                        <a:rPr lang="en-ZA" sz="1400" baseline="0" dirty="0" smtClean="0"/>
                        <a:t>1.  ADMINISTRATION</a:t>
                      </a:r>
                      <a:endParaRPr lang="en-ZA" sz="1400" b="1" baseline="0" dirty="0" smtClean="0">
                        <a:solidFill>
                          <a:schemeClr val="tx1"/>
                        </a:solidFill>
                      </a:endParaRPr>
                    </a:p>
                  </a:txBody>
                  <a:tcPr marL="68580" marR="68580" marT="34290" marB="34290"/>
                </a:tc>
                <a:tc>
                  <a:txBody>
                    <a:bodyPr/>
                    <a:lstStyle/>
                    <a:p>
                      <a:endParaRPr lang="en-ZA" sz="1400" dirty="0"/>
                    </a:p>
                  </a:txBody>
                  <a:tcPr marL="68580" marR="68580" marT="34290" marB="34290"/>
                </a:tc>
                <a:tc>
                  <a:txBody>
                    <a:bodyPr/>
                    <a:lstStyle/>
                    <a:p>
                      <a:endParaRPr lang="en-ZA" sz="1400" dirty="0"/>
                    </a:p>
                  </a:txBody>
                  <a:tcPr marL="68580" marR="68580" marT="34290" marB="34290"/>
                </a:tc>
                <a:tc>
                  <a:txBody>
                    <a:bodyPr/>
                    <a:lstStyle/>
                    <a:p>
                      <a:endParaRPr lang="en-ZA" sz="1400" dirty="0"/>
                    </a:p>
                  </a:txBody>
                  <a:tcPr marL="68580" marR="68580" marT="34290" marB="34290"/>
                </a:tc>
                <a:tc>
                  <a:txBody>
                    <a:bodyPr/>
                    <a:lstStyle/>
                    <a:p>
                      <a:endParaRPr lang="en-ZA" sz="1400" dirty="0"/>
                    </a:p>
                  </a:txBody>
                  <a:tcPr marL="68580" marR="68580" marT="34290" marB="34290"/>
                </a:tc>
              </a:tr>
              <a:tr h="296714">
                <a:tc>
                  <a:txBody>
                    <a:bodyPr/>
                    <a:lstStyle/>
                    <a:p>
                      <a:pPr lvl="1"/>
                      <a:r>
                        <a:rPr lang="en-ZA" sz="1400" dirty="0" smtClean="0"/>
                        <a:t>     Current payments</a:t>
                      </a:r>
                      <a:endParaRPr lang="en-ZA" sz="1400" b="1" baseline="0" dirty="0" smtClean="0">
                        <a:solidFill>
                          <a:srgbClr val="FF0000"/>
                        </a:solidFill>
                      </a:endParaRPr>
                    </a:p>
                  </a:txBody>
                  <a:tcPr marL="68580" marR="68580" marT="34290" marB="34290"/>
                </a:tc>
                <a:tc>
                  <a:txBody>
                    <a:bodyPr/>
                    <a:lstStyle/>
                    <a:p>
                      <a:pPr algn="r"/>
                      <a:r>
                        <a:rPr lang="en-ZA" sz="1400" dirty="0" smtClean="0"/>
                        <a:t>427</a:t>
                      </a:r>
                      <a:r>
                        <a:rPr lang="en-ZA" sz="1400" baseline="0" dirty="0" smtClean="0"/>
                        <a:t> 417</a:t>
                      </a:r>
                      <a:endParaRPr lang="en-ZA" sz="1400" b="0" dirty="0">
                        <a:solidFill>
                          <a:schemeClr val="tx1"/>
                        </a:solidFill>
                      </a:endParaRPr>
                    </a:p>
                  </a:txBody>
                  <a:tcPr marL="68580" marR="68580" marT="34290" marB="34290"/>
                </a:tc>
                <a:tc>
                  <a:txBody>
                    <a:bodyPr/>
                    <a:lstStyle/>
                    <a:p>
                      <a:pPr algn="r"/>
                      <a:r>
                        <a:rPr lang="en-ZA" sz="1400" dirty="0" smtClean="0"/>
                        <a:t>427 417</a:t>
                      </a:r>
                      <a:endParaRPr lang="en-ZA" sz="1400" b="0" dirty="0">
                        <a:solidFill>
                          <a:schemeClr val="tx1"/>
                        </a:solidFill>
                      </a:endParaRPr>
                    </a:p>
                  </a:txBody>
                  <a:tcPr marL="68580" marR="68580" marT="34290" marB="34290"/>
                </a:tc>
                <a:tc>
                  <a:txBody>
                    <a:bodyPr/>
                    <a:lstStyle/>
                    <a:p>
                      <a:pPr algn="r"/>
                      <a:r>
                        <a:rPr lang="en-ZA" sz="1400" dirty="0" smtClean="0"/>
                        <a:t>-</a:t>
                      </a:r>
                      <a:endParaRPr lang="en-ZA" sz="1400" b="0" dirty="0">
                        <a:solidFill>
                          <a:schemeClr val="tx1"/>
                        </a:solidFill>
                      </a:endParaRPr>
                    </a:p>
                  </a:txBody>
                  <a:tcPr marL="68580" marR="68580" marT="34290" marB="34290"/>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ZA" sz="1400" kern="1200" dirty="0" smtClean="0">
                          <a:effectLst/>
                        </a:rPr>
                        <a:t>100.0%</a:t>
                      </a:r>
                      <a:endParaRPr lang="en-ZA" sz="1400" kern="1200" dirty="0" smtClean="0">
                        <a:solidFill>
                          <a:schemeClr val="dk1"/>
                        </a:solidFill>
                        <a:effectLst/>
                        <a:latin typeface="+mn-lt"/>
                        <a:ea typeface="+mn-ea"/>
                        <a:cs typeface="+mn-cs"/>
                      </a:endParaRPr>
                    </a:p>
                  </a:txBody>
                  <a:tcPr marL="68580" marR="68580" marT="34290" marB="34290"/>
                </a:tc>
              </a:tr>
              <a:tr h="296714">
                <a:tc>
                  <a:txBody>
                    <a:bodyPr/>
                    <a:lstStyle/>
                    <a:p>
                      <a:pPr lvl="1"/>
                      <a:r>
                        <a:rPr lang="en-ZA" sz="1400" baseline="0" dirty="0" smtClean="0"/>
                        <a:t>     Transfers and subsidies</a:t>
                      </a:r>
                      <a:endParaRPr lang="en-ZA" sz="1400" b="0" baseline="0" dirty="0" smtClean="0">
                        <a:solidFill>
                          <a:schemeClr val="tx1"/>
                        </a:solidFill>
                      </a:endParaRPr>
                    </a:p>
                  </a:txBody>
                  <a:tcPr marL="68580" marR="68580" marT="34290" marB="34290"/>
                </a:tc>
                <a:tc>
                  <a:txBody>
                    <a:bodyPr/>
                    <a:lstStyle/>
                    <a:p>
                      <a:pPr algn="r"/>
                      <a:r>
                        <a:rPr lang="en-ZA" sz="1400" kern="1200" dirty="0" smtClean="0"/>
                        <a:t>9 610</a:t>
                      </a:r>
                      <a:endParaRPr lang="en-ZA" sz="1400" b="0" kern="1200" dirty="0">
                        <a:solidFill>
                          <a:schemeClr val="tx1"/>
                        </a:solidFill>
                        <a:latin typeface="+mn-lt"/>
                        <a:ea typeface="+mn-ea"/>
                        <a:cs typeface="+mn-cs"/>
                      </a:endParaRPr>
                    </a:p>
                  </a:txBody>
                  <a:tcPr marL="68580" marR="68580" marT="34290" marB="34290"/>
                </a:tc>
                <a:tc>
                  <a:txBody>
                    <a:bodyPr/>
                    <a:lstStyle/>
                    <a:p>
                      <a:pPr algn="r"/>
                      <a:r>
                        <a:rPr lang="en-ZA" sz="1400" dirty="0" smtClean="0"/>
                        <a:t>9 608</a:t>
                      </a:r>
                      <a:endParaRPr lang="en-ZA" sz="1400" b="0" dirty="0">
                        <a:solidFill>
                          <a:schemeClr val="tx1"/>
                        </a:solidFill>
                      </a:endParaRPr>
                    </a:p>
                  </a:txBody>
                  <a:tcPr marL="68580" marR="68580" marT="34290" marB="34290"/>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ZA" sz="1400" kern="1200" dirty="0" smtClean="0">
                          <a:effectLst/>
                        </a:rPr>
                        <a:t>2</a:t>
                      </a:r>
                      <a:endParaRPr lang="en-ZA" sz="1400" kern="1200" dirty="0" smtClean="0">
                        <a:solidFill>
                          <a:schemeClr val="dk1"/>
                        </a:solidFill>
                        <a:effectLst/>
                        <a:latin typeface="+mn-lt"/>
                        <a:ea typeface="+mn-ea"/>
                        <a:cs typeface="+mn-cs"/>
                      </a:endParaRPr>
                    </a:p>
                  </a:txBody>
                  <a:tcPr marL="68580" marR="68580" marT="34290" marB="3429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ZA" sz="1400" kern="1200" dirty="0" smtClean="0">
                          <a:effectLst/>
                        </a:rPr>
                        <a:t>100.0%</a:t>
                      </a:r>
                      <a:endParaRPr lang="en-ZA" sz="1400" kern="1200" dirty="0" smtClean="0">
                        <a:solidFill>
                          <a:schemeClr val="dk1"/>
                        </a:solidFill>
                        <a:effectLst/>
                        <a:latin typeface="+mn-lt"/>
                        <a:ea typeface="+mn-ea"/>
                        <a:cs typeface="+mn-cs"/>
                      </a:endParaRPr>
                    </a:p>
                  </a:txBody>
                  <a:tcPr marL="68580" marR="68580" marT="34290" marB="34290" anchor="ctr"/>
                </a:tc>
              </a:tr>
              <a:tr h="296714">
                <a:tc>
                  <a:txBody>
                    <a:bodyPr/>
                    <a:lstStyle/>
                    <a:p>
                      <a:pPr lvl="1"/>
                      <a:r>
                        <a:rPr lang="en-ZA" sz="1400" baseline="0" dirty="0" smtClean="0"/>
                        <a:t>     Payment for capital assets</a:t>
                      </a:r>
                      <a:endParaRPr lang="en-ZA" sz="1400" b="0" baseline="0" dirty="0" smtClean="0">
                        <a:solidFill>
                          <a:schemeClr val="tx1"/>
                        </a:solidFill>
                      </a:endParaRPr>
                    </a:p>
                  </a:txBody>
                  <a:tcPr marL="68580" marR="68580" marT="34290" marB="34290"/>
                </a:tc>
                <a:tc>
                  <a:txBody>
                    <a:bodyPr/>
                    <a:lstStyle/>
                    <a:p>
                      <a:pPr algn="r"/>
                      <a:r>
                        <a:rPr lang="en-ZA" sz="1400" kern="1200" dirty="0" smtClean="0"/>
                        <a:t>11 227</a:t>
                      </a:r>
                      <a:endParaRPr lang="en-ZA" sz="1400" b="0" kern="1200" dirty="0">
                        <a:solidFill>
                          <a:schemeClr val="tx1"/>
                        </a:solidFill>
                        <a:latin typeface="+mn-lt"/>
                        <a:ea typeface="+mn-ea"/>
                        <a:cs typeface="+mn-cs"/>
                      </a:endParaRPr>
                    </a:p>
                  </a:txBody>
                  <a:tcPr marL="68580" marR="68580" marT="34290" marB="34290"/>
                </a:tc>
                <a:tc>
                  <a:txBody>
                    <a:bodyPr/>
                    <a:lstStyle/>
                    <a:p>
                      <a:pPr algn="r"/>
                      <a:r>
                        <a:rPr lang="en-ZA" sz="1400" dirty="0" smtClean="0"/>
                        <a:t>10 045</a:t>
                      </a:r>
                      <a:endParaRPr lang="en-ZA" sz="1400" b="0" dirty="0">
                        <a:solidFill>
                          <a:schemeClr val="tx1"/>
                        </a:solidFill>
                      </a:endParaRPr>
                    </a:p>
                  </a:txBody>
                  <a:tcPr marL="68580" marR="68580" marT="34290" marB="34290"/>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ZA" sz="1400" kern="1200" dirty="0" smtClean="0">
                          <a:effectLst/>
                        </a:rPr>
                        <a:t>1 182</a:t>
                      </a:r>
                      <a:endParaRPr lang="en-ZA" sz="1400" kern="1200" dirty="0" smtClean="0">
                        <a:solidFill>
                          <a:schemeClr val="dk1"/>
                        </a:solidFill>
                        <a:effectLst/>
                        <a:latin typeface="+mn-lt"/>
                        <a:ea typeface="+mn-ea"/>
                        <a:cs typeface="+mn-cs"/>
                      </a:endParaRPr>
                    </a:p>
                  </a:txBody>
                  <a:tcPr marL="68580" marR="68580" marT="34290" marB="3429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ZA" sz="1400" kern="1200" dirty="0" smtClean="0">
                          <a:effectLst/>
                        </a:rPr>
                        <a:t>89.5%</a:t>
                      </a:r>
                      <a:endParaRPr lang="en-ZA" sz="1400" kern="1200" dirty="0" smtClean="0">
                        <a:solidFill>
                          <a:schemeClr val="dk1"/>
                        </a:solidFill>
                        <a:effectLst/>
                        <a:latin typeface="+mn-lt"/>
                        <a:ea typeface="+mn-ea"/>
                        <a:cs typeface="+mn-cs"/>
                      </a:endParaRPr>
                    </a:p>
                  </a:txBody>
                  <a:tcPr marL="68580" marR="68580" marT="34290" marB="34290" anchor="ctr"/>
                </a:tc>
              </a:tr>
              <a:tr h="296714">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ZA" sz="1400" baseline="0" dirty="0" smtClean="0"/>
                        <a:t>     Payment for financial assets</a:t>
                      </a:r>
                      <a:endParaRPr lang="en-ZA" sz="1400" b="0" baseline="0" dirty="0" smtClean="0">
                        <a:solidFill>
                          <a:schemeClr val="tx1"/>
                        </a:solidFill>
                      </a:endParaRPr>
                    </a:p>
                  </a:txBody>
                  <a:tcPr marL="68580" marR="68580" marT="34290" marB="34290"/>
                </a:tc>
                <a:tc>
                  <a:txBody>
                    <a:bodyPr/>
                    <a:lstStyle/>
                    <a:p>
                      <a:pPr algn="r"/>
                      <a:r>
                        <a:rPr lang="en-ZA" sz="1400" kern="1200" dirty="0" smtClean="0"/>
                        <a:t>32 080 </a:t>
                      </a:r>
                      <a:endParaRPr lang="en-ZA" sz="1400" b="0" kern="1200" dirty="0">
                        <a:solidFill>
                          <a:schemeClr val="tx1"/>
                        </a:solidFill>
                        <a:latin typeface="+mn-lt"/>
                        <a:ea typeface="+mn-ea"/>
                        <a:cs typeface="+mn-cs"/>
                      </a:endParaRPr>
                    </a:p>
                  </a:txBody>
                  <a:tcPr marL="68580" marR="68580" marT="34290" marB="34290"/>
                </a:tc>
                <a:tc>
                  <a:txBody>
                    <a:bodyPr/>
                    <a:lstStyle/>
                    <a:p>
                      <a:pPr algn="r"/>
                      <a:r>
                        <a:rPr lang="en-ZA" sz="1400" dirty="0" smtClean="0"/>
                        <a:t>32 080</a:t>
                      </a:r>
                      <a:endParaRPr lang="en-ZA" sz="1400" b="0" dirty="0">
                        <a:solidFill>
                          <a:schemeClr val="tx1"/>
                        </a:solidFill>
                      </a:endParaRPr>
                    </a:p>
                  </a:txBody>
                  <a:tcPr marL="68580" marR="68580" marT="34290" marB="34290"/>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ZA" sz="1400" kern="1200" dirty="0" smtClean="0">
                          <a:effectLst/>
                        </a:rPr>
                        <a:t>-</a:t>
                      </a:r>
                      <a:endParaRPr lang="en-ZA" sz="1400" kern="1200" dirty="0" smtClean="0">
                        <a:solidFill>
                          <a:schemeClr val="dk1"/>
                        </a:solidFill>
                        <a:effectLst/>
                        <a:latin typeface="+mn-lt"/>
                        <a:ea typeface="+mn-ea"/>
                        <a:cs typeface="+mn-cs"/>
                      </a:endParaRPr>
                    </a:p>
                  </a:txBody>
                  <a:tcPr marL="68580" marR="68580" marT="34290" marB="3429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ZA" sz="1400" kern="1200" dirty="0" smtClean="0">
                          <a:effectLst/>
                        </a:rPr>
                        <a:t>100.0%</a:t>
                      </a:r>
                      <a:endParaRPr lang="en-ZA" sz="1400" kern="1200" dirty="0" smtClean="0">
                        <a:solidFill>
                          <a:schemeClr val="dk1"/>
                        </a:solidFill>
                        <a:effectLst/>
                        <a:latin typeface="+mn-lt"/>
                        <a:ea typeface="+mn-ea"/>
                        <a:cs typeface="+mn-cs"/>
                      </a:endParaRPr>
                    </a:p>
                  </a:txBody>
                  <a:tcPr marL="68580" marR="68580" marT="34290" marB="34290" anchor="ctr"/>
                </a:tc>
              </a:tr>
              <a:tr h="302192">
                <a:tc>
                  <a:txBody>
                    <a:bodyPr/>
                    <a:lstStyle/>
                    <a:p>
                      <a:endParaRPr lang="en-ZA" sz="1400" b="1" baseline="0" dirty="0" smtClean="0">
                        <a:solidFill>
                          <a:schemeClr val="tx1"/>
                        </a:solidFill>
                      </a:endParaRPr>
                    </a:p>
                  </a:txBody>
                  <a:tcPr marL="68580" marR="68580" marT="34290" marB="34290"/>
                </a:tc>
                <a:tc>
                  <a:txBody>
                    <a:bodyPr/>
                    <a:lstStyle/>
                    <a:p>
                      <a:pPr algn="r"/>
                      <a:r>
                        <a:rPr lang="en-ZA" sz="1400" dirty="0" smtClean="0"/>
                        <a:t>480 334</a:t>
                      </a:r>
                      <a:endParaRPr lang="en-ZA" sz="1400" b="1" dirty="0">
                        <a:solidFill>
                          <a:schemeClr val="tx1"/>
                        </a:solidFill>
                      </a:endParaRPr>
                    </a:p>
                  </a:txBody>
                  <a:tcPr marL="68580" marR="68580" marT="34290" marB="34290"/>
                </a:tc>
                <a:tc>
                  <a:txBody>
                    <a:bodyPr/>
                    <a:lstStyle/>
                    <a:p>
                      <a:pPr algn="r"/>
                      <a:r>
                        <a:rPr lang="en-ZA" sz="1400" dirty="0" smtClean="0"/>
                        <a:t>479 150</a:t>
                      </a:r>
                      <a:endParaRPr lang="en-ZA" sz="1400" b="1" dirty="0">
                        <a:solidFill>
                          <a:schemeClr val="tx1"/>
                        </a:solidFill>
                      </a:endParaRPr>
                    </a:p>
                  </a:txBody>
                  <a:tcPr marL="68580" marR="68580" marT="34290" marB="34290"/>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ZA" sz="1400" kern="1200" dirty="0" smtClean="0">
                          <a:effectLst/>
                        </a:rPr>
                        <a:t>1 184</a:t>
                      </a:r>
                      <a:endParaRPr lang="en-ZA" sz="1400" b="1" kern="1200" dirty="0" smtClean="0">
                        <a:solidFill>
                          <a:schemeClr val="dk1"/>
                        </a:solidFill>
                        <a:effectLst/>
                        <a:latin typeface="+mn-lt"/>
                        <a:ea typeface="+mn-ea"/>
                        <a:cs typeface="+mn-cs"/>
                      </a:endParaRPr>
                    </a:p>
                  </a:txBody>
                  <a:tcPr marL="68580" marR="68580" marT="34290" marB="3429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ZA" sz="1400" kern="1200" dirty="0" smtClean="0">
                          <a:effectLst/>
                        </a:rPr>
                        <a:t>99.8%</a:t>
                      </a:r>
                      <a:endParaRPr lang="en-ZA" sz="1400" b="1" kern="1200" dirty="0" smtClean="0">
                        <a:solidFill>
                          <a:schemeClr val="dk1"/>
                        </a:solidFill>
                        <a:effectLst/>
                        <a:latin typeface="+mn-lt"/>
                        <a:ea typeface="+mn-ea"/>
                        <a:cs typeface="+mn-cs"/>
                      </a:endParaRPr>
                    </a:p>
                  </a:txBody>
                  <a:tcPr marL="68580" marR="68580" marT="34290" marB="34290" anchor="ctr"/>
                </a:tc>
              </a:tr>
              <a:tr h="423339">
                <a:tc>
                  <a:txBody>
                    <a:bodyPr/>
                    <a:lstStyle/>
                    <a:p>
                      <a:r>
                        <a:rPr lang="en-ZA" sz="1400" baseline="0" dirty="0" smtClean="0"/>
                        <a:t>2.  INTERGOVERNMENTAL COORDINATION</a:t>
                      </a:r>
                      <a:endParaRPr lang="en-ZA" sz="1400" b="1" baseline="0" dirty="0" smtClean="0">
                        <a:solidFill>
                          <a:schemeClr val="tx1"/>
                        </a:solidFill>
                      </a:endParaRPr>
                    </a:p>
                  </a:txBody>
                  <a:tcPr marL="68580" marR="68580" marT="34290" marB="34290"/>
                </a:tc>
                <a:tc>
                  <a:txBody>
                    <a:bodyPr/>
                    <a:lstStyle/>
                    <a:p>
                      <a:pPr algn="r"/>
                      <a:endParaRPr lang="en-ZA" sz="1400" b="1" dirty="0">
                        <a:solidFill>
                          <a:schemeClr val="tx1"/>
                        </a:solidFill>
                      </a:endParaRPr>
                    </a:p>
                  </a:txBody>
                  <a:tcPr marL="68580" marR="68580" marT="34290" marB="34290"/>
                </a:tc>
                <a:tc>
                  <a:txBody>
                    <a:bodyPr/>
                    <a:lstStyle/>
                    <a:p>
                      <a:pPr algn="r"/>
                      <a:endParaRPr lang="en-ZA" sz="1400" b="0" dirty="0">
                        <a:solidFill>
                          <a:schemeClr val="tx1"/>
                        </a:solidFill>
                      </a:endParaRPr>
                    </a:p>
                  </a:txBody>
                  <a:tcPr marL="68580" marR="68580" marT="34290" marB="34290"/>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ZA" sz="1400" kern="1200" dirty="0" smtClean="0">
                        <a:solidFill>
                          <a:schemeClr val="dk1"/>
                        </a:solidFill>
                        <a:effectLst/>
                        <a:latin typeface="+mn-lt"/>
                        <a:ea typeface="+mn-ea"/>
                        <a:cs typeface="+mn-cs"/>
                      </a:endParaRPr>
                    </a:p>
                  </a:txBody>
                  <a:tcPr marL="68580" marR="68580" marT="34290" marB="3429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ZA" sz="1400" kern="1200" dirty="0" smtClean="0">
                        <a:solidFill>
                          <a:schemeClr val="dk1"/>
                        </a:solidFill>
                        <a:effectLst/>
                        <a:latin typeface="+mn-lt"/>
                        <a:ea typeface="+mn-ea"/>
                        <a:cs typeface="+mn-cs"/>
                      </a:endParaRPr>
                    </a:p>
                  </a:txBody>
                  <a:tcPr marL="68580" marR="68580" marT="34290" marB="34290" anchor="ctr"/>
                </a:tc>
              </a:tr>
              <a:tr h="296714">
                <a:tc>
                  <a:txBody>
                    <a:bodyPr/>
                    <a:lstStyle/>
                    <a:p>
                      <a:pPr lvl="1"/>
                      <a:r>
                        <a:rPr lang="en-ZA" sz="1400" dirty="0" smtClean="0"/>
                        <a:t>     Current payments</a:t>
                      </a:r>
                      <a:endParaRPr lang="en-ZA" sz="1400" b="1" baseline="0" dirty="0" smtClean="0">
                        <a:solidFill>
                          <a:srgbClr val="FF0000"/>
                        </a:solidFill>
                      </a:endParaRPr>
                    </a:p>
                  </a:txBody>
                  <a:tcPr marL="68580" marR="68580" marT="34290" marB="34290"/>
                </a:tc>
                <a:tc>
                  <a:txBody>
                    <a:bodyPr/>
                    <a:lstStyle/>
                    <a:p>
                      <a:pPr algn="r"/>
                      <a:r>
                        <a:rPr lang="en-ZA" sz="1400" dirty="0" smtClean="0"/>
                        <a:t>31 892</a:t>
                      </a:r>
                      <a:endParaRPr lang="en-ZA" sz="1400" b="0" dirty="0">
                        <a:solidFill>
                          <a:schemeClr val="tx1"/>
                        </a:solidFill>
                      </a:endParaRPr>
                    </a:p>
                  </a:txBody>
                  <a:tcPr marL="68580" marR="68580" marT="34290" marB="34290"/>
                </a:tc>
                <a:tc>
                  <a:txBody>
                    <a:bodyPr/>
                    <a:lstStyle/>
                    <a:p>
                      <a:pPr algn="r"/>
                      <a:r>
                        <a:rPr lang="en-ZA" sz="1400" dirty="0" smtClean="0"/>
                        <a:t>31 892</a:t>
                      </a:r>
                      <a:endParaRPr lang="en-ZA" sz="1400" b="0" dirty="0">
                        <a:solidFill>
                          <a:schemeClr val="tx1"/>
                        </a:solidFill>
                      </a:endParaRPr>
                    </a:p>
                  </a:txBody>
                  <a:tcPr marL="68580" marR="68580" marT="34290" marB="34290"/>
                </a:tc>
                <a:tc>
                  <a:txBody>
                    <a:bodyPr/>
                    <a:lstStyle/>
                    <a:p>
                      <a:pPr algn="r"/>
                      <a:r>
                        <a:rPr lang="en-ZA" sz="1400" dirty="0" smtClean="0"/>
                        <a:t>-</a:t>
                      </a:r>
                      <a:endParaRPr lang="en-ZA" sz="1400" b="0" dirty="0">
                        <a:solidFill>
                          <a:schemeClr val="tx1"/>
                        </a:solidFill>
                      </a:endParaRPr>
                    </a:p>
                  </a:txBody>
                  <a:tcPr marL="68580" marR="68580" marT="34290" marB="34290"/>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ZA" sz="1400" kern="1200" dirty="0" smtClean="0">
                          <a:effectLst/>
                        </a:rPr>
                        <a:t>100.0%</a:t>
                      </a:r>
                      <a:endParaRPr lang="en-ZA" sz="1400" kern="1200" dirty="0" smtClean="0">
                        <a:solidFill>
                          <a:schemeClr val="dk1"/>
                        </a:solidFill>
                        <a:effectLst/>
                        <a:latin typeface="+mn-lt"/>
                        <a:ea typeface="+mn-ea"/>
                        <a:cs typeface="+mn-cs"/>
                      </a:endParaRPr>
                    </a:p>
                  </a:txBody>
                  <a:tcPr marL="68580" marR="68580" marT="34290" marB="34290"/>
                </a:tc>
              </a:tr>
              <a:tr h="209706">
                <a:tc>
                  <a:txBody>
                    <a:bodyPr/>
                    <a:lstStyle/>
                    <a:p>
                      <a:pPr lvl="1"/>
                      <a:r>
                        <a:rPr lang="en-ZA" sz="1400" baseline="0" dirty="0" smtClean="0"/>
                        <a:t>     Transfers and subsidies</a:t>
                      </a:r>
                      <a:endParaRPr lang="en-ZA" sz="1400" b="0" baseline="0" dirty="0" smtClean="0">
                        <a:solidFill>
                          <a:schemeClr val="tx1"/>
                        </a:solidFill>
                      </a:endParaRPr>
                    </a:p>
                  </a:txBody>
                  <a:tcPr marL="68580" marR="68580" marT="34290" marB="34290"/>
                </a:tc>
                <a:tc>
                  <a:txBody>
                    <a:bodyPr/>
                    <a:lstStyle/>
                    <a:p>
                      <a:pPr algn="r"/>
                      <a:r>
                        <a:rPr lang="en-ZA" sz="1400" dirty="0" smtClean="0"/>
                        <a:t>300</a:t>
                      </a:r>
                      <a:endParaRPr lang="en-ZA" sz="1400" b="0" dirty="0">
                        <a:solidFill>
                          <a:schemeClr val="tx1"/>
                        </a:solidFill>
                      </a:endParaRPr>
                    </a:p>
                  </a:txBody>
                  <a:tcPr marL="68580" marR="68580" marT="34290" marB="34290"/>
                </a:tc>
                <a:tc>
                  <a:txBody>
                    <a:bodyPr/>
                    <a:lstStyle/>
                    <a:p>
                      <a:pPr algn="r"/>
                      <a:r>
                        <a:rPr lang="en-ZA" sz="1400" dirty="0" smtClean="0"/>
                        <a:t>4</a:t>
                      </a:r>
                      <a:endParaRPr lang="en-ZA" sz="1400" b="0" dirty="0">
                        <a:solidFill>
                          <a:schemeClr val="tx1"/>
                        </a:solidFill>
                      </a:endParaRPr>
                    </a:p>
                  </a:txBody>
                  <a:tcPr marL="68580" marR="68580" marT="34290" marB="34290"/>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ZA" sz="1400" kern="1200" dirty="0" smtClean="0">
                          <a:effectLst/>
                        </a:rPr>
                        <a:t>296</a:t>
                      </a:r>
                      <a:endParaRPr lang="en-ZA" sz="1400" kern="1200" dirty="0" smtClean="0">
                        <a:solidFill>
                          <a:schemeClr val="dk1"/>
                        </a:solidFill>
                        <a:effectLst/>
                        <a:latin typeface="+mn-lt"/>
                        <a:ea typeface="+mn-ea"/>
                        <a:cs typeface="+mn-cs"/>
                      </a:endParaRPr>
                    </a:p>
                  </a:txBody>
                  <a:tcPr marL="68580" marR="68580" marT="34290" marB="3429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ZA" sz="1400" kern="1200" dirty="0" smtClean="0">
                          <a:effectLst/>
                        </a:rPr>
                        <a:t>1.3%</a:t>
                      </a:r>
                      <a:endParaRPr lang="en-ZA" sz="1400" kern="1200" dirty="0" smtClean="0">
                        <a:solidFill>
                          <a:schemeClr val="dk1"/>
                        </a:solidFill>
                        <a:effectLst/>
                        <a:latin typeface="+mn-lt"/>
                        <a:ea typeface="+mn-ea"/>
                        <a:cs typeface="+mn-cs"/>
                      </a:endParaRPr>
                    </a:p>
                  </a:txBody>
                  <a:tcPr marL="68580" marR="68580" marT="34290" marB="34290" anchor="ctr"/>
                </a:tc>
              </a:tr>
              <a:tr h="296714">
                <a:tc>
                  <a:txBody>
                    <a:bodyPr/>
                    <a:lstStyle/>
                    <a:p>
                      <a:pPr lvl="1"/>
                      <a:r>
                        <a:rPr lang="en-ZA" sz="1400" baseline="0" dirty="0" smtClean="0"/>
                        <a:t>     Payment for capital assets</a:t>
                      </a:r>
                      <a:endParaRPr lang="en-ZA" sz="1400" b="0" baseline="0" dirty="0" smtClean="0">
                        <a:solidFill>
                          <a:schemeClr val="tx1"/>
                        </a:solidFill>
                      </a:endParaRPr>
                    </a:p>
                  </a:txBody>
                  <a:tcPr marL="68580" marR="68580" marT="34290" marB="34290"/>
                </a:tc>
                <a:tc>
                  <a:txBody>
                    <a:bodyPr/>
                    <a:lstStyle/>
                    <a:p>
                      <a:pPr algn="r"/>
                      <a:r>
                        <a:rPr lang="en-ZA" sz="1400" dirty="0" smtClean="0"/>
                        <a:t>1 500</a:t>
                      </a:r>
                      <a:endParaRPr lang="en-ZA" sz="1400" b="0" dirty="0">
                        <a:solidFill>
                          <a:schemeClr val="tx1"/>
                        </a:solidFill>
                      </a:endParaRPr>
                    </a:p>
                  </a:txBody>
                  <a:tcPr marL="68580" marR="68580" marT="34290" marB="34290"/>
                </a:tc>
                <a:tc>
                  <a:txBody>
                    <a:bodyPr/>
                    <a:lstStyle/>
                    <a:p>
                      <a:pPr algn="r"/>
                      <a:r>
                        <a:rPr lang="en-ZA" sz="1400" dirty="0" smtClean="0"/>
                        <a:t>528</a:t>
                      </a:r>
                      <a:endParaRPr lang="en-ZA" sz="1400" b="0" dirty="0">
                        <a:solidFill>
                          <a:schemeClr val="tx1"/>
                        </a:solidFill>
                      </a:endParaRPr>
                    </a:p>
                  </a:txBody>
                  <a:tcPr marL="68580" marR="68580" marT="34290" marB="34290"/>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ZA" sz="1400" kern="1200" dirty="0" smtClean="0">
                          <a:effectLst/>
                        </a:rPr>
                        <a:t>972</a:t>
                      </a:r>
                      <a:endParaRPr lang="en-ZA" sz="1400" kern="1200" dirty="0" smtClean="0">
                        <a:solidFill>
                          <a:schemeClr val="dk1"/>
                        </a:solidFill>
                        <a:effectLst/>
                        <a:latin typeface="+mn-lt"/>
                        <a:ea typeface="+mn-ea"/>
                        <a:cs typeface="+mn-cs"/>
                      </a:endParaRPr>
                    </a:p>
                  </a:txBody>
                  <a:tcPr marL="68580" marR="68580" marT="34290" marB="3429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ZA" sz="1400" kern="1200" dirty="0" smtClean="0">
                          <a:effectLst/>
                        </a:rPr>
                        <a:t>35.2%</a:t>
                      </a:r>
                      <a:endParaRPr lang="en-ZA" sz="1400" kern="1200" dirty="0" smtClean="0">
                        <a:solidFill>
                          <a:schemeClr val="dk1"/>
                        </a:solidFill>
                        <a:effectLst/>
                        <a:latin typeface="+mn-lt"/>
                        <a:ea typeface="+mn-ea"/>
                        <a:cs typeface="+mn-cs"/>
                      </a:endParaRPr>
                    </a:p>
                  </a:txBody>
                  <a:tcPr marL="68580" marR="68580" marT="34290" marB="34290" anchor="ctr"/>
                </a:tc>
              </a:tr>
              <a:tr h="296714">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ZA" sz="1400" baseline="0" dirty="0" smtClean="0"/>
                        <a:t>     Payment for financial assets</a:t>
                      </a:r>
                      <a:endParaRPr lang="en-ZA" sz="1400" b="0" baseline="0" dirty="0" smtClean="0">
                        <a:solidFill>
                          <a:schemeClr val="tx1"/>
                        </a:solidFill>
                      </a:endParaRPr>
                    </a:p>
                  </a:txBody>
                  <a:tcPr marL="68580" marR="68580" marT="34290" marB="34290"/>
                </a:tc>
                <a:tc>
                  <a:txBody>
                    <a:bodyPr/>
                    <a:lstStyle/>
                    <a:p>
                      <a:pPr algn="r"/>
                      <a:r>
                        <a:rPr lang="en-ZA" sz="1400" dirty="0" smtClean="0"/>
                        <a:t>12 323</a:t>
                      </a:r>
                      <a:endParaRPr lang="en-ZA" sz="1400" b="0" dirty="0">
                        <a:solidFill>
                          <a:schemeClr val="tx1"/>
                        </a:solidFill>
                      </a:endParaRPr>
                    </a:p>
                  </a:txBody>
                  <a:tcPr marL="68580" marR="68580" marT="34290" marB="34290"/>
                </a:tc>
                <a:tc>
                  <a:txBody>
                    <a:bodyPr/>
                    <a:lstStyle/>
                    <a:p>
                      <a:pPr algn="r"/>
                      <a:r>
                        <a:rPr lang="en-ZA" sz="1400" dirty="0" smtClean="0"/>
                        <a:t>12 323</a:t>
                      </a:r>
                      <a:endParaRPr lang="en-ZA" sz="1400" b="0" dirty="0">
                        <a:solidFill>
                          <a:schemeClr val="tx1"/>
                        </a:solidFill>
                      </a:endParaRPr>
                    </a:p>
                  </a:txBody>
                  <a:tcPr marL="68580" marR="68580" marT="34290" marB="34290"/>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ZA" sz="1400" kern="1200" dirty="0" smtClean="0">
                          <a:effectLst/>
                        </a:rPr>
                        <a:t>-</a:t>
                      </a:r>
                      <a:endParaRPr lang="en-ZA" sz="1400" kern="1200" dirty="0" smtClean="0">
                        <a:solidFill>
                          <a:schemeClr val="dk1"/>
                        </a:solidFill>
                        <a:effectLst/>
                        <a:latin typeface="+mn-lt"/>
                        <a:ea typeface="+mn-ea"/>
                        <a:cs typeface="+mn-cs"/>
                      </a:endParaRPr>
                    </a:p>
                  </a:txBody>
                  <a:tcPr marL="68580" marR="68580" marT="34290" marB="3429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ZA" sz="1400" kern="1200" dirty="0" smtClean="0">
                          <a:effectLst/>
                        </a:rPr>
                        <a:t>100.0%</a:t>
                      </a:r>
                      <a:endParaRPr lang="en-ZA" sz="1400" kern="1200" dirty="0" smtClean="0">
                        <a:solidFill>
                          <a:schemeClr val="dk1"/>
                        </a:solidFill>
                        <a:effectLst/>
                        <a:latin typeface="+mn-lt"/>
                        <a:ea typeface="+mn-ea"/>
                        <a:cs typeface="+mn-cs"/>
                      </a:endParaRPr>
                    </a:p>
                  </a:txBody>
                  <a:tcPr marL="68580" marR="68580" marT="34290" marB="34290" anchor="ctr"/>
                </a:tc>
              </a:tr>
              <a:tr h="338188">
                <a:tc>
                  <a:txBody>
                    <a:bodyPr/>
                    <a:lstStyle/>
                    <a:p>
                      <a:endParaRPr lang="en-ZA" sz="1400" b="1" baseline="0" dirty="0" smtClean="0">
                        <a:solidFill>
                          <a:schemeClr val="tx1"/>
                        </a:solidFill>
                      </a:endParaRPr>
                    </a:p>
                  </a:txBody>
                  <a:tcPr marL="68580" marR="68580" marT="34290" marB="34290"/>
                </a:tc>
                <a:tc>
                  <a:txBody>
                    <a:bodyPr/>
                    <a:lstStyle/>
                    <a:p>
                      <a:pPr algn="r"/>
                      <a:r>
                        <a:rPr lang="en-ZA" sz="1400" dirty="0" smtClean="0"/>
                        <a:t>46 015</a:t>
                      </a:r>
                      <a:endParaRPr lang="en-ZA" sz="1400" b="1" dirty="0">
                        <a:solidFill>
                          <a:schemeClr val="tx1"/>
                        </a:solidFill>
                      </a:endParaRPr>
                    </a:p>
                  </a:txBody>
                  <a:tcPr marL="68580" marR="68580" marT="34290" marB="34290"/>
                </a:tc>
                <a:tc>
                  <a:txBody>
                    <a:bodyPr/>
                    <a:lstStyle/>
                    <a:p>
                      <a:pPr algn="r"/>
                      <a:r>
                        <a:rPr lang="en-ZA" sz="1400" dirty="0" smtClean="0"/>
                        <a:t>44 747</a:t>
                      </a:r>
                      <a:endParaRPr lang="en-ZA" sz="1400" b="1" dirty="0">
                        <a:solidFill>
                          <a:schemeClr val="tx1"/>
                        </a:solidFill>
                      </a:endParaRPr>
                    </a:p>
                  </a:txBody>
                  <a:tcPr marL="68580" marR="68580" marT="34290" marB="34290"/>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ZA" sz="1400" kern="1200" dirty="0" smtClean="0">
                          <a:effectLst/>
                        </a:rPr>
                        <a:t>1 268</a:t>
                      </a:r>
                      <a:endParaRPr lang="en-ZA" sz="1400" b="1" kern="1200" dirty="0" smtClean="0">
                        <a:solidFill>
                          <a:schemeClr val="dk1"/>
                        </a:solidFill>
                        <a:effectLst/>
                        <a:latin typeface="+mn-lt"/>
                        <a:ea typeface="+mn-ea"/>
                        <a:cs typeface="+mn-cs"/>
                      </a:endParaRPr>
                    </a:p>
                  </a:txBody>
                  <a:tcPr marL="68580" marR="68580" marT="34290" marB="3429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ZA" sz="1400" kern="1200" dirty="0" smtClean="0">
                          <a:effectLst/>
                        </a:rPr>
                        <a:t>97.2%</a:t>
                      </a:r>
                      <a:endParaRPr lang="en-ZA" sz="1400" b="1" kern="1200" dirty="0" smtClean="0">
                        <a:solidFill>
                          <a:schemeClr val="dk1"/>
                        </a:solidFill>
                        <a:effectLst/>
                        <a:latin typeface="+mn-lt"/>
                        <a:ea typeface="+mn-ea"/>
                        <a:cs typeface="+mn-cs"/>
                      </a:endParaRPr>
                    </a:p>
                  </a:txBody>
                  <a:tcPr marL="68580" marR="68580" marT="34290" marB="34290" anchor="ctr"/>
                </a:tc>
              </a:tr>
            </a:tbl>
          </a:graphicData>
        </a:graphic>
      </p:graphicFrame>
      <p:sp>
        <p:nvSpPr>
          <p:cNvPr id="2" name="Slide Number Placeholder 1"/>
          <p:cNvSpPr>
            <a:spLocks noGrp="1"/>
          </p:cNvSpPr>
          <p:nvPr>
            <p:ph type="sldNum" sz="quarter" idx="12"/>
          </p:nvPr>
        </p:nvSpPr>
        <p:spPr/>
        <p:txBody>
          <a:bodyPr/>
          <a:lstStyle/>
          <a:p>
            <a:fld id="{06FDB8B8-F605-4586-B934-FF56C8C71DDE}" type="slidenum">
              <a:rPr lang="en-US" smtClean="0"/>
              <a:pPr/>
              <a:t>57</a:t>
            </a:fld>
            <a:endParaRPr lang="en-US" dirty="0"/>
          </a:p>
        </p:txBody>
      </p:sp>
    </p:spTree>
    <p:extLst>
      <p:ext uri="{BB962C8B-B14F-4D97-AF65-F5344CB8AC3E}">
        <p14:creationId xmlns:p14="http://schemas.microsoft.com/office/powerpoint/2010/main" xmlns="" val="388082640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251520" y="6160925"/>
            <a:ext cx="6858000" cy="0"/>
          </a:xfrm>
          <a:prstGeom prst="line">
            <a:avLst/>
          </a:prstGeom>
          <a:ln w="28575">
            <a:solidFill>
              <a:srgbClr val="FF6600"/>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08670" y="6218076"/>
            <a:ext cx="1028700" cy="49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2" name="Rectangle 11"/>
          <p:cNvSpPr/>
          <p:nvPr/>
        </p:nvSpPr>
        <p:spPr>
          <a:xfrm>
            <a:off x="-6206" y="0"/>
            <a:ext cx="9150206" cy="548680"/>
          </a:xfrm>
          <a:prstGeom prst="rect">
            <a:avLst/>
          </a:prstGeom>
          <a:pattFill prst="dkHorz">
            <a:fgClr>
              <a:srgbClr val="FF6600"/>
            </a:fgClr>
            <a:bgClr>
              <a:srgbClr val="FF9933"/>
            </a:bgClr>
          </a:patt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2100" b="1" dirty="0"/>
              <a:t>APPROPRIATION STATEMENT  (</a:t>
            </a:r>
            <a:r>
              <a:rPr lang="en-ZA" sz="2100" b="1" dirty="0" err="1"/>
              <a:t>Cont</a:t>
            </a:r>
            <a:r>
              <a:rPr lang="en-ZA" sz="2100" b="1" dirty="0"/>
              <a:t>)</a:t>
            </a:r>
            <a:endParaRPr lang="en-US" sz="2100" b="1" dirty="0"/>
          </a:p>
        </p:txBody>
      </p:sp>
      <p:graphicFrame>
        <p:nvGraphicFramePr>
          <p:cNvPr id="7" name="Table 6"/>
          <p:cNvGraphicFramePr>
            <a:graphicFrameLocks noGrp="1"/>
          </p:cNvGraphicFramePr>
          <p:nvPr>
            <p:extLst>
              <p:ext uri="{D42A27DB-BD31-4B8C-83A1-F6EECF244321}">
                <p14:modId xmlns:p14="http://schemas.microsoft.com/office/powerpoint/2010/main" xmlns="" val="1050823662"/>
              </p:ext>
            </p:extLst>
          </p:nvPr>
        </p:nvGraphicFramePr>
        <p:xfrm>
          <a:off x="209550" y="640267"/>
          <a:ext cx="8682931" cy="5467747"/>
        </p:xfrm>
        <a:graphic>
          <a:graphicData uri="http://schemas.openxmlformats.org/drawingml/2006/table">
            <a:tbl>
              <a:tblPr bandRow="1">
                <a:tableStyleId>{21E4AEA4-8DFA-4A89-87EB-49C32662AFE0}</a:tableStyleId>
              </a:tblPr>
              <a:tblGrid>
                <a:gridCol w="3363658"/>
                <a:gridCol w="1251594"/>
                <a:gridCol w="1408043"/>
                <a:gridCol w="1329818"/>
                <a:gridCol w="1329818"/>
              </a:tblGrid>
              <a:tr h="414932">
                <a:tc gridSpan="5">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t>ACTUAL EXPENDITURE AGAINST APPROPRIATION PER PROGRAMME (PAGE 148)</a:t>
                      </a:r>
                    </a:p>
                    <a:p>
                      <a:pPr marL="0" marR="0" indent="0" algn="ctr" defTabSz="914400" rtl="0" eaLnBrk="1" fontAlgn="auto" latinLnBrk="0" hangingPunct="1">
                        <a:lnSpc>
                          <a:spcPct val="100000"/>
                        </a:lnSpc>
                        <a:spcBef>
                          <a:spcPts val="0"/>
                        </a:spcBef>
                        <a:spcAft>
                          <a:spcPts val="0"/>
                        </a:spcAft>
                        <a:buClrTx/>
                        <a:buSzTx/>
                        <a:buFontTx/>
                        <a:buNone/>
                        <a:tabLst/>
                        <a:defRPr/>
                      </a:pPr>
                      <a:r>
                        <a:rPr lang="en-GB" sz="1200" kern="1200" dirty="0" smtClean="0">
                          <a:effectLst/>
                        </a:rPr>
                        <a:t>2015/16  (R’000)</a:t>
                      </a:r>
                      <a:endParaRPr lang="en-ZA" sz="1200" b="1" kern="1200" dirty="0" smtClean="0">
                        <a:solidFill>
                          <a:schemeClr val="dk1"/>
                        </a:solidFill>
                        <a:effectLst/>
                        <a:latin typeface="+mn-lt"/>
                        <a:ea typeface="+mn-ea"/>
                        <a:cs typeface="+mn-cs"/>
                      </a:endParaRPr>
                    </a:p>
                  </a:txBody>
                  <a:tcPr marL="46072" marR="46072" marT="0" marB="0"/>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ZA" sz="1300" b="1" kern="1200" dirty="0" smtClean="0">
                        <a:solidFill>
                          <a:schemeClr val="dk1"/>
                        </a:solidFill>
                        <a:effectLst/>
                        <a:latin typeface="+mn-lt"/>
                        <a:ea typeface="+mn-ea"/>
                        <a:cs typeface="+mn-cs"/>
                      </a:endParaRPr>
                    </a:p>
                  </a:txBody>
                  <a:tcPr marL="61429" marR="61429" marT="0" marB="0"/>
                </a:tc>
                <a:tc hMerge="1">
                  <a:txBody>
                    <a:bodyPr/>
                    <a:lstStyle/>
                    <a:p>
                      <a:endParaRPr lang="en-ZA"/>
                    </a:p>
                  </a:txBody>
                  <a:tcPr/>
                </a:tc>
                <a:tc hMerge="1">
                  <a:txBody>
                    <a:bodyPr/>
                    <a:lstStyle/>
                    <a:p>
                      <a:endParaRPr lang="en-ZA"/>
                    </a:p>
                  </a:txBody>
                  <a:tcPr/>
                </a:tc>
                <a:tc hMerge="1">
                  <a:txBody>
                    <a:bodyPr/>
                    <a:lstStyle/>
                    <a:p>
                      <a:endParaRPr lang="en-ZA"/>
                    </a:p>
                  </a:txBody>
                  <a:tcPr/>
                </a:tc>
              </a:tr>
              <a:tr h="790346">
                <a:tc>
                  <a:txBody>
                    <a:bodyPr/>
                    <a:lstStyle/>
                    <a:p>
                      <a:pPr>
                        <a:spcAft>
                          <a:spcPts val="0"/>
                        </a:spcAft>
                      </a:pPr>
                      <a:r>
                        <a:rPr lang="en-GB" sz="1200" dirty="0">
                          <a:effectLst/>
                        </a:rPr>
                        <a:t>APPROPRIATION STATEMENT</a:t>
                      </a:r>
                      <a:endParaRPr lang="en-ZA" sz="1200" b="1" i="1" dirty="0">
                        <a:solidFill>
                          <a:srgbClr val="FFFFFF"/>
                        </a:solidFill>
                        <a:effectLst/>
                        <a:latin typeface="Times New Roman"/>
                      </a:endParaRPr>
                    </a:p>
                  </a:txBody>
                  <a:tcPr marL="46072" marR="46072" marT="0" marB="0"/>
                </a:tc>
                <a:tc>
                  <a:txBody>
                    <a:bodyPr/>
                    <a:lstStyle/>
                    <a:p>
                      <a:pPr algn="r">
                        <a:lnSpc>
                          <a:spcPts val="1200"/>
                        </a:lnSpc>
                        <a:spcBef>
                          <a:spcPts val="650"/>
                        </a:spcBef>
                        <a:spcAft>
                          <a:spcPts val="0"/>
                        </a:spcAft>
                      </a:pPr>
                      <a:r>
                        <a:rPr lang="en-GB" sz="1200" dirty="0">
                          <a:effectLst/>
                        </a:rPr>
                        <a:t>Final</a:t>
                      </a:r>
                      <a:br>
                        <a:rPr lang="en-GB" sz="1200" dirty="0">
                          <a:effectLst/>
                        </a:rPr>
                      </a:br>
                      <a:r>
                        <a:rPr lang="en-GB" sz="1200" dirty="0">
                          <a:effectLst/>
                        </a:rPr>
                        <a:t>Appropriation</a:t>
                      </a:r>
                      <a:endParaRPr lang="en-ZA" sz="1200" b="1" dirty="0">
                        <a:effectLst/>
                        <a:latin typeface="Times New Roman"/>
                        <a:ea typeface="Times New Roman"/>
                      </a:endParaRPr>
                    </a:p>
                  </a:txBody>
                  <a:tcPr marL="46072" marR="46072" marT="0" marB="0"/>
                </a:tc>
                <a:tc>
                  <a:txBody>
                    <a:bodyPr/>
                    <a:lstStyle/>
                    <a:p>
                      <a:pPr algn="r">
                        <a:lnSpc>
                          <a:spcPts val="1200"/>
                        </a:lnSpc>
                        <a:spcBef>
                          <a:spcPts val="650"/>
                        </a:spcBef>
                        <a:spcAft>
                          <a:spcPts val="0"/>
                        </a:spcAft>
                      </a:pPr>
                      <a:r>
                        <a:rPr lang="en-GB" sz="1200" dirty="0">
                          <a:effectLst/>
                        </a:rPr>
                        <a:t>Actual</a:t>
                      </a:r>
                      <a:br>
                        <a:rPr lang="en-GB" sz="1200" dirty="0">
                          <a:effectLst/>
                        </a:rPr>
                      </a:br>
                      <a:r>
                        <a:rPr lang="en-GB" sz="1200" dirty="0">
                          <a:effectLst/>
                        </a:rPr>
                        <a:t>Expenditure</a:t>
                      </a:r>
                      <a:endParaRPr lang="en-ZA" sz="1200" b="1" dirty="0">
                        <a:effectLst/>
                        <a:latin typeface="Times New Roman"/>
                        <a:ea typeface="Times New Roman"/>
                      </a:endParaRPr>
                    </a:p>
                  </a:txBody>
                  <a:tcPr marL="46072" marR="46072" marT="0" marB="0"/>
                </a:tc>
                <a:tc>
                  <a:txBody>
                    <a:bodyPr/>
                    <a:lstStyle/>
                    <a:p>
                      <a:pPr algn="r">
                        <a:lnSpc>
                          <a:spcPts val="1200"/>
                        </a:lnSpc>
                        <a:spcBef>
                          <a:spcPts val="650"/>
                        </a:spcBef>
                        <a:spcAft>
                          <a:spcPts val="0"/>
                        </a:spcAft>
                      </a:pPr>
                      <a:r>
                        <a:rPr lang="en-GB" sz="1200" dirty="0">
                          <a:effectLst/>
                        </a:rPr>
                        <a:t>Variance</a:t>
                      </a:r>
                      <a:endParaRPr lang="en-ZA" sz="1200" b="1" dirty="0">
                        <a:effectLst/>
                        <a:latin typeface="Times New Roman"/>
                        <a:ea typeface="Times New Roman"/>
                      </a:endParaRPr>
                    </a:p>
                  </a:txBody>
                  <a:tcPr marL="46072" marR="46072" marT="0" marB="0"/>
                </a:tc>
                <a:tc>
                  <a:txBody>
                    <a:bodyPr/>
                    <a:lstStyle/>
                    <a:p>
                      <a:pPr algn="r">
                        <a:lnSpc>
                          <a:spcPts val="1200"/>
                        </a:lnSpc>
                        <a:spcBef>
                          <a:spcPts val="650"/>
                        </a:spcBef>
                        <a:spcAft>
                          <a:spcPts val="0"/>
                        </a:spcAft>
                      </a:pPr>
                      <a:r>
                        <a:rPr lang="en-GB" sz="1200" dirty="0">
                          <a:effectLst/>
                        </a:rPr>
                        <a:t>Expenditure</a:t>
                      </a:r>
                      <a:br>
                        <a:rPr lang="en-GB" sz="1200" dirty="0">
                          <a:effectLst/>
                        </a:rPr>
                      </a:br>
                      <a:r>
                        <a:rPr lang="en-GB" sz="1200" dirty="0">
                          <a:effectLst/>
                        </a:rPr>
                        <a:t>as % of </a:t>
                      </a:r>
                      <a:br>
                        <a:rPr lang="en-GB" sz="1200" dirty="0">
                          <a:effectLst/>
                        </a:rPr>
                      </a:br>
                      <a:r>
                        <a:rPr lang="en-GB" sz="1200" dirty="0">
                          <a:effectLst/>
                        </a:rPr>
                        <a:t>final appropriation</a:t>
                      </a:r>
                      <a:endParaRPr lang="en-ZA" sz="1200" b="1" dirty="0">
                        <a:effectLst/>
                        <a:latin typeface="Times New Roman"/>
                        <a:ea typeface="Times New Roman"/>
                      </a:endParaRPr>
                    </a:p>
                  </a:txBody>
                  <a:tcPr marL="46072" marR="46072" marT="0" marB="0"/>
                </a:tc>
              </a:tr>
              <a:tr h="251923">
                <a:tc>
                  <a:txBody>
                    <a:bodyPr/>
                    <a:lstStyle/>
                    <a:p>
                      <a:r>
                        <a:rPr lang="en-ZA" sz="1200" baseline="0" dirty="0" smtClean="0"/>
                        <a:t>3.  EXPANDED PUBLIC WORKS PROGRAMME</a:t>
                      </a:r>
                      <a:endParaRPr lang="en-ZA" sz="1200" b="1" baseline="0" dirty="0" smtClean="0">
                        <a:solidFill>
                          <a:schemeClr val="tx1"/>
                        </a:solidFill>
                      </a:endParaRPr>
                    </a:p>
                  </a:txBody>
                  <a:tcPr marL="68580" marR="68580" marT="34290" marB="34290"/>
                </a:tc>
                <a:tc>
                  <a:txBody>
                    <a:bodyPr/>
                    <a:lstStyle/>
                    <a:p>
                      <a:pPr algn="r"/>
                      <a:endParaRPr lang="en-ZA" sz="1200" b="0" dirty="0">
                        <a:solidFill>
                          <a:schemeClr val="tx1"/>
                        </a:solidFill>
                      </a:endParaRPr>
                    </a:p>
                  </a:txBody>
                  <a:tcPr marL="68580" marR="68580" marT="34290" marB="34290"/>
                </a:tc>
                <a:tc>
                  <a:txBody>
                    <a:bodyPr/>
                    <a:lstStyle/>
                    <a:p>
                      <a:pPr algn="r"/>
                      <a:endParaRPr lang="en-ZA" sz="1200" b="0" dirty="0">
                        <a:solidFill>
                          <a:schemeClr val="tx1"/>
                        </a:solidFill>
                      </a:endParaRPr>
                    </a:p>
                  </a:txBody>
                  <a:tcPr marL="68580" marR="68580" marT="34290" marB="34290"/>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ZA" sz="1200" kern="1200" dirty="0" smtClean="0">
                        <a:solidFill>
                          <a:schemeClr val="dk1"/>
                        </a:solidFill>
                        <a:effectLst/>
                        <a:latin typeface="+mn-lt"/>
                        <a:ea typeface="+mn-ea"/>
                        <a:cs typeface="+mn-cs"/>
                      </a:endParaRPr>
                    </a:p>
                  </a:txBody>
                  <a:tcPr marL="68580" marR="68580" marT="34290" marB="3429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ZA" sz="1200" kern="1200" dirty="0" smtClean="0">
                        <a:solidFill>
                          <a:schemeClr val="dk1"/>
                        </a:solidFill>
                        <a:effectLst/>
                        <a:latin typeface="+mn-lt"/>
                        <a:ea typeface="+mn-ea"/>
                        <a:cs typeface="+mn-cs"/>
                      </a:endParaRPr>
                    </a:p>
                  </a:txBody>
                  <a:tcPr marL="68580" marR="68580" marT="34290" marB="34290" anchor="ctr"/>
                </a:tc>
              </a:tr>
              <a:tr h="251923">
                <a:tc>
                  <a:txBody>
                    <a:bodyPr/>
                    <a:lstStyle/>
                    <a:p>
                      <a:pPr lvl="1"/>
                      <a:r>
                        <a:rPr lang="en-ZA" sz="1200" dirty="0" smtClean="0"/>
                        <a:t>     Current payments</a:t>
                      </a:r>
                      <a:endParaRPr lang="en-ZA" sz="1200" b="1" baseline="0" dirty="0" smtClean="0">
                        <a:solidFill>
                          <a:srgbClr val="FF0000"/>
                        </a:solidFill>
                      </a:endParaRPr>
                    </a:p>
                  </a:txBody>
                  <a:tcPr marL="68580" marR="68580" marT="34290" marB="34290"/>
                </a:tc>
                <a:tc>
                  <a:txBody>
                    <a:bodyPr/>
                    <a:lstStyle/>
                    <a:p>
                      <a:pPr algn="r"/>
                      <a:r>
                        <a:rPr lang="en-ZA" sz="1200" dirty="0" smtClean="0"/>
                        <a:t>275 985</a:t>
                      </a:r>
                      <a:endParaRPr lang="en-ZA" sz="1200" b="0" dirty="0">
                        <a:solidFill>
                          <a:schemeClr val="tx1"/>
                        </a:solidFill>
                      </a:endParaRPr>
                    </a:p>
                  </a:txBody>
                  <a:tcPr marL="68580" marR="68580" marT="34290" marB="34290"/>
                </a:tc>
                <a:tc>
                  <a:txBody>
                    <a:bodyPr/>
                    <a:lstStyle/>
                    <a:p>
                      <a:pPr algn="r"/>
                      <a:r>
                        <a:rPr lang="en-ZA" sz="1200" dirty="0" smtClean="0"/>
                        <a:t>263 309</a:t>
                      </a:r>
                      <a:endParaRPr lang="en-ZA" sz="1200" b="0" dirty="0">
                        <a:solidFill>
                          <a:schemeClr val="tx1"/>
                        </a:solidFill>
                      </a:endParaRPr>
                    </a:p>
                  </a:txBody>
                  <a:tcPr marL="68580" marR="68580" marT="34290" marB="34290"/>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ZA" sz="1200" kern="1200" dirty="0" smtClean="0">
                          <a:effectLst/>
                        </a:rPr>
                        <a:t>12 676</a:t>
                      </a:r>
                      <a:endParaRPr lang="en-ZA" sz="1200" kern="1200" dirty="0" smtClean="0">
                        <a:solidFill>
                          <a:schemeClr val="dk1"/>
                        </a:solidFill>
                        <a:effectLst/>
                        <a:latin typeface="+mn-lt"/>
                        <a:ea typeface="+mn-ea"/>
                        <a:cs typeface="+mn-cs"/>
                      </a:endParaRPr>
                    </a:p>
                  </a:txBody>
                  <a:tcPr marL="68580" marR="68580" marT="34290" marB="3429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ZA" sz="1200" kern="1200" dirty="0" smtClean="0">
                          <a:effectLst/>
                        </a:rPr>
                        <a:t>95.4%</a:t>
                      </a:r>
                      <a:endParaRPr lang="en-ZA" sz="1200" kern="1200" dirty="0" smtClean="0">
                        <a:solidFill>
                          <a:schemeClr val="dk1"/>
                        </a:solidFill>
                        <a:effectLst/>
                        <a:latin typeface="+mn-lt"/>
                        <a:ea typeface="+mn-ea"/>
                        <a:cs typeface="+mn-cs"/>
                      </a:endParaRPr>
                    </a:p>
                  </a:txBody>
                  <a:tcPr marL="68580" marR="68580" marT="34290" marB="34290" anchor="ctr"/>
                </a:tc>
              </a:tr>
              <a:tr h="251923">
                <a:tc>
                  <a:txBody>
                    <a:bodyPr/>
                    <a:lstStyle/>
                    <a:p>
                      <a:pPr marL="457200" lvl="1" algn="l" defTabSz="914400" rtl="0" eaLnBrk="1" latinLnBrk="0" hangingPunct="1"/>
                      <a:r>
                        <a:rPr lang="en-ZA" sz="1200" kern="1200" baseline="0" dirty="0" smtClean="0"/>
                        <a:t>     Transfers and subsidies</a:t>
                      </a:r>
                      <a:endParaRPr lang="en-ZA" sz="1200" b="0" kern="1200" baseline="0" dirty="0" smtClean="0">
                        <a:solidFill>
                          <a:schemeClr val="tx1"/>
                        </a:solidFill>
                        <a:latin typeface="+mn-lt"/>
                        <a:ea typeface="+mn-ea"/>
                        <a:cs typeface="+mn-cs"/>
                      </a:endParaRPr>
                    </a:p>
                  </a:txBody>
                  <a:tcPr marL="68580" marR="68580" marT="34290" marB="34290"/>
                </a:tc>
                <a:tc>
                  <a:txBody>
                    <a:bodyPr/>
                    <a:lstStyle/>
                    <a:p>
                      <a:pPr algn="r"/>
                      <a:r>
                        <a:rPr lang="en-ZA" sz="1200" dirty="0" smtClean="0"/>
                        <a:t>1 675 024</a:t>
                      </a:r>
                      <a:endParaRPr lang="en-ZA" sz="1200" b="0" dirty="0">
                        <a:solidFill>
                          <a:schemeClr val="tx1"/>
                        </a:solidFill>
                      </a:endParaRPr>
                    </a:p>
                  </a:txBody>
                  <a:tcPr marL="68580" marR="68580" marT="34290" marB="34290"/>
                </a:tc>
                <a:tc>
                  <a:txBody>
                    <a:bodyPr/>
                    <a:lstStyle/>
                    <a:p>
                      <a:pPr algn="r"/>
                      <a:r>
                        <a:rPr lang="en-ZA" sz="1200" dirty="0" smtClean="0"/>
                        <a:t>1 674 424</a:t>
                      </a:r>
                      <a:endParaRPr lang="en-ZA" sz="1200" b="0" dirty="0">
                        <a:solidFill>
                          <a:schemeClr val="tx1"/>
                        </a:solidFill>
                      </a:endParaRPr>
                    </a:p>
                  </a:txBody>
                  <a:tcPr marL="68580" marR="68580" marT="34290" marB="34290"/>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ZA" sz="1200" kern="1200" dirty="0" smtClean="0">
                          <a:effectLst/>
                        </a:rPr>
                        <a:t>600</a:t>
                      </a:r>
                      <a:endParaRPr lang="en-ZA" sz="1200" kern="1200" dirty="0" smtClean="0">
                        <a:solidFill>
                          <a:schemeClr val="dk1"/>
                        </a:solidFill>
                        <a:effectLst/>
                        <a:latin typeface="+mn-lt"/>
                        <a:ea typeface="+mn-ea"/>
                        <a:cs typeface="+mn-cs"/>
                      </a:endParaRPr>
                    </a:p>
                  </a:txBody>
                  <a:tcPr marL="68580" marR="68580" marT="34290" marB="3429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ZA" sz="1200" kern="1200" dirty="0" smtClean="0">
                          <a:effectLst/>
                        </a:rPr>
                        <a:t>100.0%</a:t>
                      </a:r>
                      <a:endParaRPr lang="en-ZA" sz="1200" kern="1200" dirty="0" smtClean="0">
                        <a:solidFill>
                          <a:schemeClr val="dk1"/>
                        </a:solidFill>
                        <a:effectLst/>
                        <a:latin typeface="+mn-lt"/>
                        <a:ea typeface="+mn-ea"/>
                        <a:cs typeface="+mn-cs"/>
                      </a:endParaRPr>
                    </a:p>
                  </a:txBody>
                  <a:tcPr marL="68580" marR="68580" marT="34290" marB="34290" anchor="ctr"/>
                </a:tc>
              </a:tr>
              <a:tr h="251923">
                <a:tc>
                  <a:txBody>
                    <a:bodyPr/>
                    <a:lstStyle/>
                    <a:p>
                      <a:pPr lvl="1"/>
                      <a:r>
                        <a:rPr lang="en-ZA" sz="1200" baseline="0" dirty="0" smtClean="0"/>
                        <a:t>     Payment for capital assets</a:t>
                      </a:r>
                      <a:endParaRPr lang="en-ZA" sz="1200" b="1" baseline="0" dirty="0" smtClean="0">
                        <a:solidFill>
                          <a:srgbClr val="FF0000"/>
                        </a:solidFill>
                      </a:endParaRPr>
                    </a:p>
                  </a:txBody>
                  <a:tcPr marL="68580" marR="68580" marT="34290" marB="34290"/>
                </a:tc>
                <a:tc>
                  <a:txBody>
                    <a:bodyPr/>
                    <a:lstStyle/>
                    <a:p>
                      <a:pPr algn="r"/>
                      <a:r>
                        <a:rPr lang="en-ZA" sz="1200" dirty="0" smtClean="0"/>
                        <a:t>2 360</a:t>
                      </a:r>
                      <a:endParaRPr lang="en-ZA" sz="1200" b="0" dirty="0">
                        <a:solidFill>
                          <a:schemeClr val="tx1"/>
                        </a:solidFill>
                      </a:endParaRPr>
                    </a:p>
                  </a:txBody>
                  <a:tcPr marL="68580" marR="68580" marT="34290" marB="34290"/>
                </a:tc>
                <a:tc>
                  <a:txBody>
                    <a:bodyPr/>
                    <a:lstStyle/>
                    <a:p>
                      <a:pPr algn="r"/>
                      <a:r>
                        <a:rPr lang="en-ZA" sz="1200" dirty="0" smtClean="0"/>
                        <a:t>2 176</a:t>
                      </a:r>
                      <a:endParaRPr lang="en-ZA" sz="1200" b="0" dirty="0">
                        <a:solidFill>
                          <a:schemeClr val="tx1"/>
                        </a:solidFill>
                      </a:endParaRPr>
                    </a:p>
                  </a:txBody>
                  <a:tcPr marL="68580" marR="68580" marT="34290" marB="34290"/>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ZA" sz="1200" kern="1200" dirty="0" smtClean="0">
                          <a:effectLst/>
                        </a:rPr>
                        <a:t>184</a:t>
                      </a:r>
                      <a:endParaRPr lang="en-ZA" sz="1200" kern="1200" dirty="0" smtClean="0">
                        <a:solidFill>
                          <a:schemeClr val="dk1"/>
                        </a:solidFill>
                        <a:effectLst/>
                        <a:latin typeface="+mn-lt"/>
                        <a:ea typeface="+mn-ea"/>
                        <a:cs typeface="+mn-cs"/>
                      </a:endParaRPr>
                    </a:p>
                  </a:txBody>
                  <a:tcPr marL="68580" marR="68580" marT="34290" marB="3429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ZA" sz="1200" kern="1200" dirty="0" smtClean="0">
                          <a:effectLst/>
                        </a:rPr>
                        <a:t>92.2%</a:t>
                      </a:r>
                      <a:endParaRPr lang="en-ZA" sz="1200" kern="1200" dirty="0" smtClean="0">
                        <a:solidFill>
                          <a:schemeClr val="dk1"/>
                        </a:solidFill>
                        <a:effectLst/>
                        <a:latin typeface="+mn-lt"/>
                        <a:ea typeface="+mn-ea"/>
                        <a:cs typeface="+mn-cs"/>
                      </a:endParaRPr>
                    </a:p>
                  </a:txBody>
                  <a:tcPr marL="68580" marR="68580" marT="34290" marB="34290" anchor="ctr"/>
                </a:tc>
              </a:tr>
              <a:tr h="251923">
                <a:tc>
                  <a:txBody>
                    <a:bodyPr/>
                    <a:lstStyle/>
                    <a:p>
                      <a:endParaRPr lang="en-ZA" sz="1200" b="1" baseline="0" dirty="0" smtClean="0">
                        <a:solidFill>
                          <a:schemeClr val="tx1"/>
                        </a:solidFill>
                      </a:endParaRPr>
                    </a:p>
                  </a:txBody>
                  <a:tcPr marL="68580" marR="68580" marT="34290" marB="34290"/>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ZA" sz="1200" kern="1200" dirty="0" smtClean="0">
                          <a:effectLst/>
                        </a:rPr>
                        <a:t>1 953 369</a:t>
                      </a:r>
                      <a:endParaRPr lang="en-ZA" sz="1200" b="1" kern="1200" dirty="0">
                        <a:solidFill>
                          <a:schemeClr val="dk1"/>
                        </a:solidFill>
                        <a:effectLst/>
                        <a:latin typeface="+mn-lt"/>
                        <a:ea typeface="+mn-ea"/>
                        <a:cs typeface="+mn-cs"/>
                      </a:endParaRPr>
                    </a:p>
                  </a:txBody>
                  <a:tcPr marL="68580" marR="68580" marT="34290" marB="34290"/>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ZA" sz="1200" kern="1200" dirty="0" smtClean="0">
                          <a:effectLst/>
                        </a:rPr>
                        <a:t>1 939 909</a:t>
                      </a:r>
                      <a:endParaRPr lang="en-ZA" sz="1200" b="1" kern="1200" dirty="0">
                        <a:solidFill>
                          <a:schemeClr val="dk1"/>
                        </a:solidFill>
                        <a:effectLst/>
                        <a:latin typeface="+mn-lt"/>
                        <a:ea typeface="+mn-ea"/>
                        <a:cs typeface="+mn-cs"/>
                      </a:endParaRPr>
                    </a:p>
                  </a:txBody>
                  <a:tcPr marL="68580" marR="68580" marT="34290" marB="34290"/>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ZA" sz="1200" kern="1200" dirty="0" smtClean="0">
                          <a:effectLst/>
                        </a:rPr>
                        <a:t>13 460</a:t>
                      </a:r>
                      <a:endParaRPr lang="en-ZA" sz="1200" b="1" kern="1200" dirty="0">
                        <a:solidFill>
                          <a:schemeClr val="dk1"/>
                        </a:solidFill>
                        <a:effectLst/>
                        <a:latin typeface="+mn-lt"/>
                        <a:ea typeface="+mn-ea"/>
                        <a:cs typeface="+mn-cs"/>
                      </a:endParaRPr>
                    </a:p>
                  </a:txBody>
                  <a:tcPr marL="68580" marR="68580" marT="34290" marB="34290"/>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ZA" sz="1200" kern="1200" dirty="0" smtClean="0">
                          <a:effectLst/>
                        </a:rPr>
                        <a:t>99.3%</a:t>
                      </a:r>
                      <a:endParaRPr lang="en-ZA" sz="1200" b="1" kern="1200" dirty="0">
                        <a:solidFill>
                          <a:schemeClr val="dk1"/>
                        </a:solidFill>
                        <a:effectLst/>
                        <a:latin typeface="+mn-lt"/>
                        <a:ea typeface="+mn-ea"/>
                        <a:cs typeface="+mn-cs"/>
                      </a:endParaRPr>
                    </a:p>
                  </a:txBody>
                  <a:tcPr marL="68580" marR="68580" marT="34290" marB="34290"/>
                </a:tc>
              </a:tr>
              <a:tr h="484087">
                <a:tc>
                  <a:txBody>
                    <a:bodyPr/>
                    <a:lstStyle/>
                    <a:p>
                      <a:pPr marL="232410" indent="-232410" algn="just">
                        <a:lnSpc>
                          <a:spcPts val="1200"/>
                        </a:lnSpc>
                        <a:spcBef>
                          <a:spcPts val="650"/>
                        </a:spcBef>
                        <a:spcAft>
                          <a:spcPts val="0"/>
                        </a:spcAft>
                        <a:tabLst>
                          <a:tab pos="232410" algn="l"/>
                        </a:tabLst>
                      </a:pPr>
                      <a:r>
                        <a:rPr lang="en-GB" sz="1200" dirty="0" smtClean="0">
                          <a:effectLst/>
                        </a:rPr>
                        <a:t> 4.	PROPERTY AND CONSTRUCTION INDUSTRY POLICY AND RESEARCH</a:t>
                      </a:r>
                      <a:endParaRPr lang="en-ZA" sz="1200" b="1" dirty="0" smtClean="0">
                        <a:effectLst/>
                        <a:latin typeface="Times New Roman"/>
                        <a:ea typeface="Times New Roman"/>
                      </a:endParaRPr>
                    </a:p>
                  </a:txBody>
                  <a:tcPr marL="68580" marR="68580" marT="34290" marB="34290"/>
                </a:tc>
                <a:tc>
                  <a:txBody>
                    <a:bodyPr/>
                    <a:lstStyle/>
                    <a:p>
                      <a:pPr algn="r"/>
                      <a:r>
                        <a:rPr lang="en-ZA" sz="1200" dirty="0" smtClean="0"/>
                        <a:t>-</a:t>
                      </a:r>
                      <a:endParaRPr lang="en-ZA" sz="1200" b="0" dirty="0">
                        <a:solidFill>
                          <a:schemeClr val="tx1"/>
                        </a:solidFill>
                      </a:endParaRPr>
                    </a:p>
                  </a:txBody>
                  <a:tcPr marL="68580" marR="68580" marT="34290" marB="34290"/>
                </a:tc>
                <a:tc>
                  <a:txBody>
                    <a:bodyPr/>
                    <a:lstStyle/>
                    <a:p>
                      <a:pPr algn="r"/>
                      <a:r>
                        <a:rPr lang="en-ZA" sz="1200" dirty="0" smtClean="0"/>
                        <a:t>-</a:t>
                      </a:r>
                      <a:endParaRPr lang="en-ZA" sz="1200" b="0" dirty="0">
                        <a:solidFill>
                          <a:schemeClr val="tx1"/>
                        </a:solidFill>
                      </a:endParaRPr>
                    </a:p>
                  </a:txBody>
                  <a:tcPr marL="68580" marR="68580" marT="34290" marB="34290"/>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ZA" sz="1200" kern="1200" dirty="0" smtClean="0">
                          <a:effectLst/>
                        </a:rPr>
                        <a:t>-</a:t>
                      </a:r>
                      <a:endParaRPr lang="en-ZA" sz="1200" kern="1200" dirty="0" smtClean="0">
                        <a:solidFill>
                          <a:schemeClr val="dk1"/>
                        </a:solidFill>
                        <a:effectLst/>
                        <a:latin typeface="+mn-lt"/>
                        <a:ea typeface="+mn-ea"/>
                        <a:cs typeface="+mn-cs"/>
                      </a:endParaRPr>
                    </a:p>
                  </a:txBody>
                  <a:tcPr marL="68580" marR="68580" marT="34290" marB="3429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ZA" sz="1200" kern="1200" dirty="0" smtClean="0">
                          <a:effectLst/>
                        </a:rPr>
                        <a:t>-</a:t>
                      </a:r>
                      <a:endParaRPr lang="en-ZA" sz="1200" kern="1200" dirty="0" smtClean="0">
                        <a:solidFill>
                          <a:schemeClr val="dk1"/>
                        </a:solidFill>
                        <a:effectLst/>
                        <a:latin typeface="+mn-lt"/>
                        <a:ea typeface="+mn-ea"/>
                        <a:cs typeface="+mn-cs"/>
                      </a:endParaRPr>
                    </a:p>
                  </a:txBody>
                  <a:tcPr marL="68580" marR="68580" marT="34290" marB="34290" anchor="ctr"/>
                </a:tc>
              </a:tr>
              <a:tr h="251923">
                <a:tc>
                  <a:txBody>
                    <a:bodyPr/>
                    <a:lstStyle/>
                    <a:p>
                      <a:pPr lvl="1"/>
                      <a:r>
                        <a:rPr lang="en-ZA" sz="1200" dirty="0" smtClean="0"/>
                        <a:t>     Current payments</a:t>
                      </a:r>
                      <a:endParaRPr lang="en-ZA" sz="1200" b="1" baseline="0" dirty="0" smtClean="0">
                        <a:solidFill>
                          <a:srgbClr val="FF0000"/>
                        </a:solidFill>
                      </a:endParaRPr>
                    </a:p>
                  </a:txBody>
                  <a:tcPr marL="68580" marR="68580" marT="34290" marB="34290"/>
                </a:tc>
                <a:tc>
                  <a:txBody>
                    <a:bodyPr/>
                    <a:lstStyle/>
                    <a:p>
                      <a:pPr algn="r"/>
                      <a:r>
                        <a:rPr lang="en-ZA" sz="1200" dirty="0" smtClean="0"/>
                        <a:t>24 617</a:t>
                      </a:r>
                      <a:endParaRPr lang="en-ZA" sz="1200" b="0" dirty="0">
                        <a:solidFill>
                          <a:schemeClr val="tx1"/>
                        </a:solidFill>
                      </a:endParaRPr>
                    </a:p>
                  </a:txBody>
                  <a:tcPr marL="68580" marR="68580" marT="34290" marB="34290"/>
                </a:tc>
                <a:tc>
                  <a:txBody>
                    <a:bodyPr/>
                    <a:lstStyle/>
                    <a:p>
                      <a:pPr algn="r"/>
                      <a:r>
                        <a:rPr lang="en-ZA" sz="1200" dirty="0" smtClean="0"/>
                        <a:t>17 086</a:t>
                      </a:r>
                      <a:endParaRPr lang="en-ZA" sz="1200" b="0" dirty="0">
                        <a:solidFill>
                          <a:schemeClr val="tx1"/>
                        </a:solidFill>
                      </a:endParaRPr>
                    </a:p>
                  </a:txBody>
                  <a:tcPr marL="68580" marR="68580" marT="34290" marB="34290"/>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ZA" sz="1200" kern="1200" dirty="0" smtClean="0">
                          <a:effectLst/>
                        </a:rPr>
                        <a:t>7 531</a:t>
                      </a:r>
                      <a:endParaRPr lang="en-ZA" sz="1200" kern="1200" dirty="0" smtClean="0">
                        <a:solidFill>
                          <a:schemeClr val="dk1"/>
                        </a:solidFill>
                        <a:effectLst/>
                        <a:latin typeface="+mn-lt"/>
                        <a:ea typeface="+mn-ea"/>
                        <a:cs typeface="+mn-cs"/>
                      </a:endParaRPr>
                    </a:p>
                  </a:txBody>
                  <a:tcPr marL="68580" marR="68580" marT="34290" marB="3429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ZA" sz="1200" kern="1200" dirty="0" smtClean="0">
                          <a:effectLst/>
                        </a:rPr>
                        <a:t>69.4%</a:t>
                      </a:r>
                      <a:endParaRPr lang="en-ZA" sz="1200" kern="1200" dirty="0" smtClean="0">
                        <a:solidFill>
                          <a:schemeClr val="dk1"/>
                        </a:solidFill>
                        <a:effectLst/>
                        <a:latin typeface="+mn-lt"/>
                        <a:ea typeface="+mn-ea"/>
                        <a:cs typeface="+mn-cs"/>
                      </a:endParaRPr>
                    </a:p>
                  </a:txBody>
                  <a:tcPr marL="68580" marR="68580" marT="34290" marB="34290" anchor="ctr"/>
                </a:tc>
              </a:tr>
              <a:tr h="251923">
                <a:tc>
                  <a:txBody>
                    <a:bodyPr/>
                    <a:lstStyle/>
                    <a:p>
                      <a:pPr marL="457200" lvl="1" algn="l" defTabSz="914400" rtl="0" eaLnBrk="1" latinLnBrk="0" hangingPunct="1"/>
                      <a:r>
                        <a:rPr lang="en-ZA" sz="1200" kern="1200" baseline="0" dirty="0" smtClean="0"/>
                        <a:t>     Transfers and subsidies</a:t>
                      </a:r>
                      <a:endParaRPr lang="en-ZA" sz="1200" b="0" kern="1200" baseline="0" dirty="0" smtClean="0">
                        <a:solidFill>
                          <a:schemeClr val="tx1"/>
                        </a:solidFill>
                        <a:latin typeface="+mn-lt"/>
                        <a:ea typeface="+mn-ea"/>
                        <a:cs typeface="+mn-cs"/>
                      </a:endParaRPr>
                    </a:p>
                  </a:txBody>
                  <a:tcPr marL="68580" marR="68580" marT="34290" marB="34290"/>
                </a:tc>
                <a:tc>
                  <a:txBody>
                    <a:bodyPr/>
                    <a:lstStyle/>
                    <a:p>
                      <a:pPr algn="r"/>
                      <a:r>
                        <a:rPr lang="en-ZA" sz="1200" dirty="0" smtClean="0"/>
                        <a:t>3 718 233</a:t>
                      </a:r>
                      <a:endParaRPr lang="en-ZA" sz="1200" b="0" dirty="0">
                        <a:solidFill>
                          <a:schemeClr val="tx1"/>
                        </a:solidFill>
                      </a:endParaRPr>
                    </a:p>
                  </a:txBody>
                  <a:tcPr marL="68580" marR="68580" marT="34290" marB="34290"/>
                </a:tc>
                <a:tc>
                  <a:txBody>
                    <a:bodyPr/>
                    <a:lstStyle/>
                    <a:p>
                      <a:pPr algn="r"/>
                      <a:r>
                        <a:rPr lang="en-ZA" sz="1200" dirty="0" smtClean="0"/>
                        <a:t>3</a:t>
                      </a:r>
                      <a:r>
                        <a:rPr lang="en-ZA" sz="1200" baseline="0" dirty="0" smtClean="0"/>
                        <a:t> 718 166</a:t>
                      </a:r>
                      <a:endParaRPr lang="en-ZA" sz="1200" b="0" dirty="0">
                        <a:solidFill>
                          <a:schemeClr val="tx1"/>
                        </a:solidFill>
                      </a:endParaRPr>
                    </a:p>
                  </a:txBody>
                  <a:tcPr marL="68580" marR="68580" marT="34290" marB="34290"/>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ZA" sz="1200" kern="1200" dirty="0" smtClean="0">
                          <a:effectLst/>
                        </a:rPr>
                        <a:t>67</a:t>
                      </a:r>
                      <a:endParaRPr lang="en-ZA" sz="1200" kern="1200" dirty="0" smtClean="0">
                        <a:solidFill>
                          <a:schemeClr val="dk1"/>
                        </a:solidFill>
                        <a:effectLst/>
                        <a:latin typeface="+mn-lt"/>
                        <a:ea typeface="+mn-ea"/>
                        <a:cs typeface="+mn-cs"/>
                      </a:endParaRPr>
                    </a:p>
                  </a:txBody>
                  <a:tcPr marL="68580" marR="68580" marT="34290" marB="3429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ZA" sz="1200" kern="1200" dirty="0" smtClean="0">
                          <a:effectLst/>
                        </a:rPr>
                        <a:t>100.0%</a:t>
                      </a:r>
                      <a:endParaRPr lang="en-ZA" sz="1200" kern="1200" dirty="0" smtClean="0">
                        <a:solidFill>
                          <a:schemeClr val="dk1"/>
                        </a:solidFill>
                        <a:effectLst/>
                        <a:latin typeface="+mn-lt"/>
                        <a:ea typeface="+mn-ea"/>
                        <a:cs typeface="+mn-cs"/>
                      </a:endParaRPr>
                    </a:p>
                  </a:txBody>
                  <a:tcPr marL="68580" marR="68580" marT="34290" marB="34290" anchor="ctr"/>
                </a:tc>
              </a:tr>
              <a:tr h="251923">
                <a:tc>
                  <a:txBody>
                    <a:bodyPr/>
                    <a:lstStyle/>
                    <a:p>
                      <a:pPr lvl="1"/>
                      <a:r>
                        <a:rPr lang="en-ZA" sz="1200" baseline="0" dirty="0" smtClean="0"/>
                        <a:t>     Payment for capital assets</a:t>
                      </a:r>
                      <a:endParaRPr lang="en-ZA" sz="1200" b="1" baseline="0" dirty="0" smtClean="0">
                        <a:solidFill>
                          <a:srgbClr val="FF0000"/>
                        </a:solidFill>
                      </a:endParaRPr>
                    </a:p>
                  </a:txBody>
                  <a:tcPr marL="68580" marR="68580" marT="34290" marB="34290"/>
                </a:tc>
                <a:tc>
                  <a:txBody>
                    <a:bodyPr/>
                    <a:lstStyle/>
                    <a:p>
                      <a:pPr algn="r"/>
                      <a:r>
                        <a:rPr lang="en-ZA" sz="1200" dirty="0" smtClean="0"/>
                        <a:t>135</a:t>
                      </a:r>
                      <a:endParaRPr lang="en-ZA" sz="1200" b="0" dirty="0">
                        <a:solidFill>
                          <a:schemeClr val="tx1"/>
                        </a:solidFill>
                      </a:endParaRPr>
                    </a:p>
                  </a:txBody>
                  <a:tcPr marL="68580" marR="68580" marT="34290" marB="34290"/>
                </a:tc>
                <a:tc>
                  <a:txBody>
                    <a:bodyPr/>
                    <a:lstStyle/>
                    <a:p>
                      <a:pPr algn="r"/>
                      <a:r>
                        <a:rPr lang="en-ZA" sz="1200" dirty="0" smtClean="0"/>
                        <a:t>135</a:t>
                      </a:r>
                      <a:endParaRPr lang="en-ZA" sz="1200" b="0" dirty="0">
                        <a:solidFill>
                          <a:schemeClr val="tx1"/>
                        </a:solidFill>
                      </a:endParaRPr>
                    </a:p>
                  </a:txBody>
                  <a:tcPr marL="68580" marR="68580" marT="34290" marB="34290"/>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ZA" sz="1200" kern="1200" dirty="0" smtClean="0">
                          <a:effectLst/>
                        </a:rPr>
                        <a:t>-</a:t>
                      </a:r>
                      <a:endParaRPr lang="en-ZA" sz="1200" kern="1200" dirty="0" smtClean="0">
                        <a:solidFill>
                          <a:schemeClr val="dk1"/>
                        </a:solidFill>
                        <a:effectLst/>
                        <a:latin typeface="+mn-lt"/>
                        <a:ea typeface="+mn-ea"/>
                        <a:cs typeface="+mn-cs"/>
                      </a:endParaRPr>
                    </a:p>
                  </a:txBody>
                  <a:tcPr marL="68580" marR="68580" marT="34290" marB="3429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ZA" sz="1200" kern="1200" dirty="0" smtClean="0">
                          <a:effectLst/>
                        </a:rPr>
                        <a:t>100.0%</a:t>
                      </a:r>
                      <a:endParaRPr lang="en-ZA" sz="1200" kern="1200" dirty="0" smtClean="0">
                        <a:solidFill>
                          <a:schemeClr val="dk1"/>
                        </a:solidFill>
                        <a:effectLst/>
                        <a:latin typeface="+mn-lt"/>
                        <a:ea typeface="+mn-ea"/>
                        <a:cs typeface="+mn-cs"/>
                      </a:endParaRPr>
                    </a:p>
                  </a:txBody>
                  <a:tcPr marL="68580" marR="68580" marT="34290" marB="34290" anchor="ctr"/>
                </a:tc>
              </a:tr>
              <a:tr h="251923">
                <a:tc>
                  <a:txBody>
                    <a:bodyPr/>
                    <a:lstStyle/>
                    <a:p>
                      <a:pPr lvl="1"/>
                      <a:endParaRPr lang="en-ZA" sz="1200" b="1" baseline="0" dirty="0" smtClean="0">
                        <a:solidFill>
                          <a:srgbClr val="FF0000"/>
                        </a:solidFill>
                      </a:endParaRPr>
                    </a:p>
                  </a:txBody>
                  <a:tcPr marL="68580" marR="68580" marT="34290" marB="34290"/>
                </a:tc>
                <a:tc>
                  <a:txBody>
                    <a:bodyPr/>
                    <a:lstStyle/>
                    <a:p>
                      <a:pPr algn="r"/>
                      <a:r>
                        <a:rPr lang="en-ZA" sz="1200" dirty="0" smtClean="0"/>
                        <a:t>3 742</a:t>
                      </a:r>
                      <a:r>
                        <a:rPr lang="en-ZA" sz="1200" baseline="0" dirty="0" smtClean="0"/>
                        <a:t> 985</a:t>
                      </a:r>
                      <a:endParaRPr lang="en-ZA" sz="1200" b="1" dirty="0">
                        <a:solidFill>
                          <a:schemeClr val="tx1"/>
                        </a:solidFill>
                      </a:endParaRPr>
                    </a:p>
                  </a:txBody>
                  <a:tcPr marL="68580" marR="68580" marT="34290" marB="34290"/>
                </a:tc>
                <a:tc>
                  <a:txBody>
                    <a:bodyPr/>
                    <a:lstStyle/>
                    <a:p>
                      <a:pPr algn="r"/>
                      <a:r>
                        <a:rPr lang="en-ZA" sz="1200" dirty="0" smtClean="0"/>
                        <a:t>3 735 387</a:t>
                      </a:r>
                      <a:endParaRPr lang="en-ZA" sz="1200" b="1" dirty="0">
                        <a:solidFill>
                          <a:schemeClr val="tx1"/>
                        </a:solidFill>
                      </a:endParaRPr>
                    </a:p>
                  </a:txBody>
                  <a:tcPr marL="68580" marR="68580" marT="34290" marB="34290"/>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ZA" sz="1200" kern="1200" dirty="0" smtClean="0">
                          <a:effectLst/>
                        </a:rPr>
                        <a:t>7 598</a:t>
                      </a:r>
                      <a:endParaRPr lang="en-ZA" sz="1200" b="1" kern="1200" dirty="0" smtClean="0">
                        <a:solidFill>
                          <a:schemeClr val="dk1"/>
                        </a:solidFill>
                        <a:effectLst/>
                        <a:latin typeface="+mn-lt"/>
                        <a:ea typeface="+mn-ea"/>
                        <a:cs typeface="+mn-cs"/>
                      </a:endParaRPr>
                    </a:p>
                  </a:txBody>
                  <a:tcPr marL="68580" marR="68580" marT="34290" marB="3429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ZA" sz="1200" kern="1200" dirty="0" smtClean="0">
                          <a:effectLst/>
                        </a:rPr>
                        <a:t>99.8%</a:t>
                      </a:r>
                      <a:endParaRPr lang="en-ZA" sz="1200" b="1" kern="1200" dirty="0" smtClean="0">
                        <a:solidFill>
                          <a:schemeClr val="dk1"/>
                        </a:solidFill>
                        <a:effectLst/>
                        <a:latin typeface="+mn-lt"/>
                        <a:ea typeface="+mn-ea"/>
                        <a:cs typeface="+mn-cs"/>
                      </a:endParaRPr>
                    </a:p>
                  </a:txBody>
                  <a:tcPr marL="68580" marR="68580" marT="34290" marB="34290" anchor="ctr"/>
                </a:tc>
              </a:tr>
              <a:tr h="251923">
                <a:tc>
                  <a:txBody>
                    <a:bodyPr/>
                    <a:lstStyle/>
                    <a:p>
                      <a:r>
                        <a:rPr lang="en-ZA" sz="1200" baseline="0" dirty="0" smtClean="0"/>
                        <a:t>5.  PRESTIGE POLICY</a:t>
                      </a:r>
                      <a:endParaRPr lang="en-ZA" sz="1200" b="1" baseline="0" dirty="0" smtClean="0">
                        <a:solidFill>
                          <a:schemeClr val="tx1"/>
                        </a:solidFill>
                      </a:endParaRPr>
                    </a:p>
                  </a:txBody>
                  <a:tcPr marL="68580" marR="68580" marT="34290" marB="34290"/>
                </a:tc>
                <a:tc>
                  <a:txBody>
                    <a:bodyPr/>
                    <a:lstStyle/>
                    <a:p>
                      <a:pPr algn="r"/>
                      <a:endParaRPr lang="en-ZA" sz="1200" b="0" dirty="0">
                        <a:solidFill>
                          <a:schemeClr val="tx1"/>
                        </a:solidFill>
                      </a:endParaRPr>
                    </a:p>
                  </a:txBody>
                  <a:tcPr marL="68580" marR="68580" marT="34290" marB="34290"/>
                </a:tc>
                <a:tc>
                  <a:txBody>
                    <a:bodyPr/>
                    <a:lstStyle/>
                    <a:p>
                      <a:pPr algn="r"/>
                      <a:endParaRPr lang="en-ZA" sz="1200" b="0" dirty="0">
                        <a:solidFill>
                          <a:schemeClr val="tx1"/>
                        </a:solidFill>
                      </a:endParaRPr>
                    </a:p>
                  </a:txBody>
                  <a:tcPr marL="68580" marR="68580" marT="34290" marB="34290"/>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ZA" sz="1200" kern="1200" dirty="0" smtClean="0">
                        <a:solidFill>
                          <a:schemeClr val="dk1"/>
                        </a:solidFill>
                        <a:effectLst/>
                        <a:latin typeface="+mn-lt"/>
                        <a:ea typeface="+mn-ea"/>
                        <a:cs typeface="+mn-cs"/>
                      </a:endParaRPr>
                    </a:p>
                  </a:txBody>
                  <a:tcPr marL="68580" marR="68580" marT="34290" marB="3429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ZA" sz="1200" kern="1200" dirty="0" smtClean="0">
                        <a:solidFill>
                          <a:schemeClr val="dk1"/>
                        </a:solidFill>
                        <a:effectLst/>
                        <a:latin typeface="+mn-lt"/>
                        <a:ea typeface="+mn-ea"/>
                        <a:cs typeface="+mn-cs"/>
                      </a:endParaRPr>
                    </a:p>
                  </a:txBody>
                  <a:tcPr marL="68580" marR="68580" marT="34290" marB="34290" anchor="ctr"/>
                </a:tc>
              </a:tr>
              <a:tr h="247223">
                <a:tc>
                  <a:txBody>
                    <a:bodyPr/>
                    <a:lstStyle/>
                    <a:p>
                      <a:pPr lvl="1"/>
                      <a:r>
                        <a:rPr lang="en-ZA" sz="1200" dirty="0" smtClean="0"/>
                        <a:t>     Current payments</a:t>
                      </a:r>
                      <a:endParaRPr lang="en-ZA" sz="1200" b="1" baseline="0" dirty="0" smtClean="0">
                        <a:solidFill>
                          <a:srgbClr val="FF0000"/>
                        </a:solidFill>
                      </a:endParaRPr>
                    </a:p>
                  </a:txBody>
                  <a:tcPr marL="68580" marR="68580" marT="34290" marB="34290"/>
                </a:tc>
                <a:tc>
                  <a:txBody>
                    <a:bodyPr/>
                    <a:lstStyle/>
                    <a:p>
                      <a:pPr algn="r"/>
                      <a:r>
                        <a:rPr lang="en-ZA" sz="1200" dirty="0" smtClean="0"/>
                        <a:t>67 441</a:t>
                      </a:r>
                      <a:endParaRPr lang="en-ZA" sz="1200" b="0" dirty="0">
                        <a:solidFill>
                          <a:schemeClr val="tx1"/>
                        </a:solidFill>
                      </a:endParaRPr>
                    </a:p>
                  </a:txBody>
                  <a:tcPr marL="68580" marR="68580" marT="34290" marB="34290"/>
                </a:tc>
                <a:tc>
                  <a:txBody>
                    <a:bodyPr/>
                    <a:lstStyle/>
                    <a:p>
                      <a:pPr algn="r"/>
                      <a:r>
                        <a:rPr lang="en-ZA" sz="1200" dirty="0" smtClean="0"/>
                        <a:t>62 189</a:t>
                      </a:r>
                      <a:endParaRPr lang="en-ZA" sz="1200" b="0" dirty="0">
                        <a:solidFill>
                          <a:schemeClr val="tx1"/>
                        </a:solidFill>
                      </a:endParaRPr>
                    </a:p>
                  </a:txBody>
                  <a:tcPr marL="68580" marR="68580" marT="34290" marB="34290"/>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ZA" sz="1200" kern="1200" dirty="0" smtClean="0">
                          <a:effectLst/>
                        </a:rPr>
                        <a:t>5 252</a:t>
                      </a:r>
                      <a:endParaRPr lang="en-ZA" sz="1200" kern="1200" dirty="0" smtClean="0">
                        <a:solidFill>
                          <a:schemeClr val="dk1"/>
                        </a:solidFill>
                        <a:effectLst/>
                        <a:latin typeface="+mn-lt"/>
                        <a:ea typeface="+mn-ea"/>
                        <a:cs typeface="+mn-cs"/>
                      </a:endParaRPr>
                    </a:p>
                  </a:txBody>
                  <a:tcPr marL="68580" marR="68580" marT="34290" marB="3429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ZA" sz="1200" kern="1200" dirty="0" smtClean="0">
                          <a:effectLst/>
                        </a:rPr>
                        <a:t>92.2%</a:t>
                      </a:r>
                      <a:endParaRPr lang="en-ZA" sz="1200" kern="1200" dirty="0" smtClean="0">
                        <a:solidFill>
                          <a:schemeClr val="dk1"/>
                        </a:solidFill>
                        <a:effectLst/>
                        <a:latin typeface="+mn-lt"/>
                        <a:ea typeface="+mn-ea"/>
                        <a:cs typeface="+mn-cs"/>
                      </a:endParaRPr>
                    </a:p>
                  </a:txBody>
                  <a:tcPr marL="68580" marR="68580" marT="34290" marB="34290" anchor="ctr"/>
                </a:tc>
              </a:tr>
              <a:tr h="251923">
                <a:tc>
                  <a:txBody>
                    <a:bodyPr/>
                    <a:lstStyle/>
                    <a:p>
                      <a:pPr marL="457200" lvl="1" algn="l" defTabSz="914400" rtl="0" eaLnBrk="1" latinLnBrk="0" hangingPunct="1"/>
                      <a:r>
                        <a:rPr lang="en-ZA" sz="1200" kern="1200" baseline="0" dirty="0" smtClean="0"/>
                        <a:t>     Transfers and subsidies</a:t>
                      </a:r>
                      <a:endParaRPr lang="en-ZA" sz="1200" b="0" kern="1200" baseline="0" dirty="0" smtClean="0">
                        <a:solidFill>
                          <a:schemeClr val="tx1"/>
                        </a:solidFill>
                        <a:latin typeface="+mn-lt"/>
                        <a:ea typeface="+mn-ea"/>
                        <a:cs typeface="+mn-cs"/>
                      </a:endParaRPr>
                    </a:p>
                  </a:txBody>
                  <a:tcPr marL="68580" marR="68580" marT="34290" marB="34290"/>
                </a:tc>
                <a:tc>
                  <a:txBody>
                    <a:bodyPr/>
                    <a:lstStyle/>
                    <a:p>
                      <a:pPr algn="r"/>
                      <a:r>
                        <a:rPr lang="en-ZA" sz="1200" dirty="0" smtClean="0"/>
                        <a:t>9 240</a:t>
                      </a:r>
                      <a:endParaRPr lang="en-ZA" sz="1200" b="0" dirty="0">
                        <a:solidFill>
                          <a:schemeClr val="tx1"/>
                        </a:solidFill>
                      </a:endParaRPr>
                    </a:p>
                  </a:txBody>
                  <a:tcPr marL="68580" marR="68580" marT="34290" marB="34290"/>
                </a:tc>
                <a:tc>
                  <a:txBody>
                    <a:bodyPr/>
                    <a:lstStyle/>
                    <a:p>
                      <a:pPr algn="r"/>
                      <a:r>
                        <a:rPr lang="en-ZA" sz="1200" dirty="0" smtClean="0"/>
                        <a:t>9 112</a:t>
                      </a:r>
                      <a:endParaRPr lang="en-ZA" sz="1200" b="0" dirty="0">
                        <a:solidFill>
                          <a:schemeClr val="tx1"/>
                        </a:solidFill>
                      </a:endParaRPr>
                    </a:p>
                  </a:txBody>
                  <a:tcPr marL="68580" marR="68580" marT="34290" marB="34290"/>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ZA" sz="1200" kern="1200" dirty="0" smtClean="0">
                          <a:effectLst/>
                        </a:rPr>
                        <a:t>128</a:t>
                      </a:r>
                      <a:endParaRPr lang="en-ZA" sz="1200" kern="1200" dirty="0" smtClean="0">
                        <a:solidFill>
                          <a:schemeClr val="dk1"/>
                        </a:solidFill>
                        <a:effectLst/>
                        <a:latin typeface="+mn-lt"/>
                        <a:ea typeface="+mn-ea"/>
                        <a:cs typeface="+mn-cs"/>
                      </a:endParaRPr>
                    </a:p>
                  </a:txBody>
                  <a:tcPr marL="68580" marR="68580" marT="34290" marB="3429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ZA" sz="1200" kern="1200" dirty="0" smtClean="0">
                          <a:effectLst/>
                        </a:rPr>
                        <a:t>98.6%</a:t>
                      </a:r>
                      <a:endParaRPr lang="en-ZA" sz="1200" kern="1200" dirty="0" smtClean="0">
                        <a:solidFill>
                          <a:schemeClr val="dk1"/>
                        </a:solidFill>
                        <a:effectLst/>
                        <a:latin typeface="+mn-lt"/>
                        <a:ea typeface="+mn-ea"/>
                        <a:cs typeface="+mn-cs"/>
                      </a:endParaRPr>
                    </a:p>
                  </a:txBody>
                  <a:tcPr marL="68580" marR="68580" marT="34290" marB="34290" anchor="ctr"/>
                </a:tc>
              </a:tr>
              <a:tr h="251923">
                <a:tc>
                  <a:txBody>
                    <a:bodyPr/>
                    <a:lstStyle/>
                    <a:p>
                      <a:pPr marL="457200" lvl="1" algn="l" defTabSz="914400" rtl="0" eaLnBrk="1" latinLnBrk="0" hangingPunct="1"/>
                      <a:r>
                        <a:rPr lang="en-ZA" sz="1200" baseline="0" dirty="0" smtClean="0"/>
                        <a:t>    Payment for capital assets</a:t>
                      </a:r>
                      <a:endParaRPr lang="en-ZA" sz="1200" b="0" kern="1200" baseline="0" dirty="0" smtClean="0">
                        <a:solidFill>
                          <a:schemeClr val="tx1"/>
                        </a:solidFill>
                        <a:latin typeface="+mn-lt"/>
                        <a:ea typeface="+mn-ea"/>
                        <a:cs typeface="+mn-cs"/>
                      </a:endParaRPr>
                    </a:p>
                  </a:txBody>
                  <a:tcPr marL="68580" marR="68580" marT="34290" marB="34290"/>
                </a:tc>
                <a:tc>
                  <a:txBody>
                    <a:bodyPr/>
                    <a:lstStyle/>
                    <a:p>
                      <a:pPr algn="r"/>
                      <a:r>
                        <a:rPr lang="en-ZA" sz="1200" dirty="0" smtClean="0"/>
                        <a:t>12 838</a:t>
                      </a:r>
                      <a:endParaRPr lang="en-ZA" sz="1200" b="0" dirty="0">
                        <a:solidFill>
                          <a:schemeClr val="tx1"/>
                        </a:solidFill>
                      </a:endParaRPr>
                    </a:p>
                  </a:txBody>
                  <a:tcPr marL="68580" marR="68580" marT="34290" marB="34290"/>
                </a:tc>
                <a:tc>
                  <a:txBody>
                    <a:bodyPr/>
                    <a:lstStyle/>
                    <a:p>
                      <a:pPr algn="r"/>
                      <a:r>
                        <a:rPr lang="en-ZA" sz="1200" dirty="0" smtClean="0"/>
                        <a:t>10 653</a:t>
                      </a:r>
                      <a:endParaRPr lang="en-ZA" sz="1200" b="0" dirty="0">
                        <a:solidFill>
                          <a:schemeClr val="tx1"/>
                        </a:solidFill>
                      </a:endParaRPr>
                    </a:p>
                  </a:txBody>
                  <a:tcPr marL="68580" marR="68580" marT="34290" marB="34290"/>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ZA" sz="1200" kern="1200" dirty="0" smtClean="0">
                          <a:effectLst/>
                        </a:rPr>
                        <a:t>2 185</a:t>
                      </a:r>
                      <a:endParaRPr lang="en-ZA" sz="1200" kern="1200" dirty="0" smtClean="0">
                        <a:solidFill>
                          <a:schemeClr val="dk1"/>
                        </a:solidFill>
                        <a:effectLst/>
                        <a:latin typeface="+mn-lt"/>
                        <a:ea typeface="+mn-ea"/>
                        <a:cs typeface="+mn-cs"/>
                      </a:endParaRPr>
                    </a:p>
                  </a:txBody>
                  <a:tcPr marL="68580" marR="68580" marT="34290" marB="3429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ZA" sz="1200" kern="1200" dirty="0" smtClean="0">
                          <a:effectLst/>
                        </a:rPr>
                        <a:t>83.0%</a:t>
                      </a:r>
                      <a:endParaRPr lang="en-ZA" sz="1200" kern="1200" dirty="0" smtClean="0">
                        <a:solidFill>
                          <a:schemeClr val="dk1"/>
                        </a:solidFill>
                        <a:effectLst/>
                        <a:latin typeface="+mn-lt"/>
                        <a:ea typeface="+mn-ea"/>
                        <a:cs typeface="+mn-cs"/>
                      </a:endParaRPr>
                    </a:p>
                  </a:txBody>
                  <a:tcPr marL="68580" marR="68580" marT="34290" marB="34290" anchor="ctr"/>
                </a:tc>
              </a:tr>
              <a:tr h="251923">
                <a:tc>
                  <a:txBody>
                    <a:bodyPr/>
                    <a:lstStyle/>
                    <a:p>
                      <a:pPr lvl="1"/>
                      <a:endParaRPr lang="en-ZA" sz="1200" b="0" baseline="0" dirty="0" smtClean="0">
                        <a:solidFill>
                          <a:schemeClr val="tx1"/>
                        </a:solidFill>
                      </a:endParaRPr>
                    </a:p>
                  </a:txBody>
                  <a:tcPr marL="68580" marR="68580" marT="34290" marB="34290"/>
                </a:tc>
                <a:tc>
                  <a:txBody>
                    <a:bodyPr/>
                    <a:lstStyle/>
                    <a:p>
                      <a:pPr algn="r"/>
                      <a:r>
                        <a:rPr lang="en-ZA" sz="1200" dirty="0" smtClean="0"/>
                        <a:t>89 519</a:t>
                      </a:r>
                      <a:endParaRPr lang="en-ZA" sz="1200" b="1" dirty="0">
                        <a:solidFill>
                          <a:schemeClr val="tx1"/>
                        </a:solidFill>
                      </a:endParaRPr>
                    </a:p>
                  </a:txBody>
                  <a:tcPr marL="68580" marR="68580" marT="34290" marB="34290"/>
                </a:tc>
                <a:tc>
                  <a:txBody>
                    <a:bodyPr/>
                    <a:lstStyle/>
                    <a:p>
                      <a:pPr algn="r"/>
                      <a:r>
                        <a:rPr lang="en-ZA" sz="1200" dirty="0" smtClean="0"/>
                        <a:t>81 954</a:t>
                      </a:r>
                      <a:endParaRPr lang="en-ZA" sz="1200" b="1" dirty="0">
                        <a:solidFill>
                          <a:schemeClr val="tx1"/>
                        </a:solidFill>
                      </a:endParaRPr>
                    </a:p>
                  </a:txBody>
                  <a:tcPr marL="68580" marR="68580" marT="34290" marB="34290"/>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ZA" sz="1200" kern="1200" dirty="0" smtClean="0">
                          <a:effectLst/>
                        </a:rPr>
                        <a:t>7 565</a:t>
                      </a:r>
                      <a:endParaRPr lang="en-ZA" sz="1200" b="1" kern="1200" dirty="0" smtClean="0">
                        <a:solidFill>
                          <a:schemeClr val="dk1"/>
                        </a:solidFill>
                        <a:effectLst/>
                        <a:latin typeface="+mn-lt"/>
                        <a:ea typeface="+mn-ea"/>
                        <a:cs typeface="+mn-cs"/>
                      </a:endParaRPr>
                    </a:p>
                  </a:txBody>
                  <a:tcPr marL="68580" marR="68580" marT="34290" marB="3429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ZA" sz="1200" kern="1200" dirty="0" smtClean="0">
                          <a:effectLst/>
                        </a:rPr>
                        <a:t>90.6%</a:t>
                      </a:r>
                      <a:endParaRPr lang="en-ZA" sz="1200" b="1" kern="1200" dirty="0" smtClean="0">
                        <a:solidFill>
                          <a:schemeClr val="dk1"/>
                        </a:solidFill>
                        <a:effectLst/>
                        <a:latin typeface="+mn-lt"/>
                        <a:ea typeface="+mn-ea"/>
                        <a:cs typeface="+mn-cs"/>
                      </a:endParaRPr>
                    </a:p>
                  </a:txBody>
                  <a:tcPr marL="68580" marR="68580" marT="34290" marB="34290" anchor="ctr"/>
                </a:tc>
              </a:tr>
              <a:tr h="251923">
                <a:tc>
                  <a:txBody>
                    <a:bodyPr/>
                    <a:lstStyle/>
                    <a:p>
                      <a:pPr lvl="0"/>
                      <a:r>
                        <a:rPr lang="en-ZA" sz="1200" baseline="0" dirty="0" smtClean="0"/>
                        <a:t>GRAND TOTAL</a:t>
                      </a:r>
                      <a:endParaRPr lang="en-ZA" sz="1200" b="1" baseline="0" dirty="0" smtClean="0">
                        <a:solidFill>
                          <a:schemeClr val="tx1"/>
                        </a:solidFill>
                      </a:endParaRPr>
                    </a:p>
                  </a:txBody>
                  <a:tcPr marL="68580" marR="68580" marT="34290" marB="34290"/>
                </a:tc>
                <a:tc>
                  <a:txBody>
                    <a:bodyPr/>
                    <a:lstStyle/>
                    <a:p>
                      <a:pPr algn="r"/>
                      <a:r>
                        <a:rPr lang="en-ZA" sz="1200" dirty="0" smtClean="0"/>
                        <a:t>6 312 222</a:t>
                      </a:r>
                      <a:endParaRPr lang="en-ZA" sz="1200" b="1" dirty="0">
                        <a:solidFill>
                          <a:schemeClr val="tx1"/>
                        </a:solidFill>
                      </a:endParaRPr>
                    </a:p>
                  </a:txBody>
                  <a:tcPr marL="68580" marR="68580" marT="34290" marB="34290"/>
                </a:tc>
                <a:tc>
                  <a:txBody>
                    <a:bodyPr/>
                    <a:lstStyle/>
                    <a:p>
                      <a:pPr algn="r"/>
                      <a:r>
                        <a:rPr lang="en-ZA" sz="1200" dirty="0" smtClean="0"/>
                        <a:t>6 281 147</a:t>
                      </a:r>
                      <a:endParaRPr lang="en-ZA" sz="1200" b="1" dirty="0">
                        <a:solidFill>
                          <a:schemeClr val="tx1"/>
                        </a:solidFill>
                      </a:endParaRPr>
                    </a:p>
                  </a:txBody>
                  <a:tcPr marL="68580" marR="68580" marT="34290" marB="34290"/>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ZA" sz="1200" kern="1200" dirty="0" smtClean="0">
                          <a:effectLst/>
                        </a:rPr>
                        <a:t>31 075</a:t>
                      </a:r>
                      <a:endParaRPr lang="en-ZA" sz="1200" b="1" kern="1200" dirty="0" smtClean="0">
                        <a:solidFill>
                          <a:schemeClr val="dk1"/>
                        </a:solidFill>
                        <a:effectLst/>
                        <a:latin typeface="+mn-lt"/>
                        <a:ea typeface="+mn-ea"/>
                        <a:cs typeface="+mn-cs"/>
                      </a:endParaRPr>
                    </a:p>
                  </a:txBody>
                  <a:tcPr marL="68580" marR="68580" marT="34290" marB="3429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ZA" sz="1200" kern="1200" dirty="0" smtClean="0">
                          <a:effectLst/>
                        </a:rPr>
                        <a:t>99.5%</a:t>
                      </a:r>
                      <a:endParaRPr lang="en-ZA" sz="1200" b="1" kern="1200" dirty="0" smtClean="0">
                        <a:solidFill>
                          <a:schemeClr val="dk1"/>
                        </a:solidFill>
                        <a:effectLst/>
                        <a:latin typeface="+mn-lt"/>
                        <a:ea typeface="+mn-ea"/>
                        <a:cs typeface="+mn-cs"/>
                      </a:endParaRPr>
                    </a:p>
                  </a:txBody>
                  <a:tcPr marL="68580" marR="68580" marT="34290" marB="34290" anchor="ctr"/>
                </a:tc>
              </a:tr>
            </a:tbl>
          </a:graphicData>
        </a:graphic>
      </p:graphicFrame>
      <p:sp>
        <p:nvSpPr>
          <p:cNvPr id="2" name="Slide Number Placeholder 1"/>
          <p:cNvSpPr>
            <a:spLocks noGrp="1"/>
          </p:cNvSpPr>
          <p:nvPr>
            <p:ph type="sldNum" sz="quarter" idx="12"/>
          </p:nvPr>
        </p:nvSpPr>
        <p:spPr/>
        <p:txBody>
          <a:bodyPr/>
          <a:lstStyle/>
          <a:p>
            <a:fld id="{06FDB8B8-F605-4586-B934-FF56C8C71DDE}" type="slidenum">
              <a:rPr lang="en-US" smtClean="0"/>
              <a:pPr/>
              <a:t>58</a:t>
            </a:fld>
            <a:endParaRPr lang="en-US" dirty="0"/>
          </a:p>
        </p:txBody>
      </p:sp>
    </p:spTree>
    <p:extLst>
      <p:ext uri="{BB962C8B-B14F-4D97-AF65-F5344CB8AC3E}">
        <p14:creationId xmlns:p14="http://schemas.microsoft.com/office/powerpoint/2010/main" xmlns="" val="2237309353"/>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179512" y="6118989"/>
            <a:ext cx="6858000" cy="0"/>
          </a:xfrm>
          <a:prstGeom prst="line">
            <a:avLst/>
          </a:prstGeom>
          <a:ln w="28575">
            <a:solidFill>
              <a:srgbClr val="FF6600"/>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36662" y="6176140"/>
            <a:ext cx="1028700" cy="49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2" name="Rectangle 11"/>
          <p:cNvSpPr/>
          <p:nvPr/>
        </p:nvSpPr>
        <p:spPr>
          <a:xfrm>
            <a:off x="0" y="0"/>
            <a:ext cx="9144000" cy="692696"/>
          </a:xfrm>
          <a:prstGeom prst="rect">
            <a:avLst/>
          </a:prstGeom>
          <a:pattFill prst="dkHorz">
            <a:fgClr>
              <a:srgbClr val="FF6600"/>
            </a:fgClr>
            <a:bgClr>
              <a:srgbClr val="FF9933"/>
            </a:bgClr>
          </a:patt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b="1" dirty="0"/>
              <a:t>APPROPRIATION STATEMENT  (</a:t>
            </a:r>
            <a:r>
              <a:rPr lang="en-ZA" b="1" dirty="0" err="1"/>
              <a:t>Cont</a:t>
            </a:r>
            <a:r>
              <a:rPr lang="en-ZA" b="1" dirty="0"/>
              <a:t>)</a:t>
            </a:r>
            <a:endParaRPr lang="en-US" b="1" dirty="0"/>
          </a:p>
        </p:txBody>
      </p:sp>
      <p:graphicFrame>
        <p:nvGraphicFramePr>
          <p:cNvPr id="3" name="Table 2"/>
          <p:cNvGraphicFramePr>
            <a:graphicFrameLocks noGrp="1"/>
          </p:cNvGraphicFramePr>
          <p:nvPr>
            <p:extLst>
              <p:ext uri="{D42A27DB-BD31-4B8C-83A1-F6EECF244321}">
                <p14:modId xmlns:p14="http://schemas.microsoft.com/office/powerpoint/2010/main" xmlns="" val="774761389"/>
              </p:ext>
            </p:extLst>
          </p:nvPr>
        </p:nvGraphicFramePr>
        <p:xfrm>
          <a:off x="381000" y="908720"/>
          <a:ext cx="8511480" cy="4880165"/>
        </p:xfrm>
        <a:graphic>
          <a:graphicData uri="http://schemas.openxmlformats.org/drawingml/2006/table">
            <a:tbl>
              <a:tblPr firstRow="1" bandRow="1">
                <a:tableStyleId>{21E4AEA4-8DFA-4A89-87EB-49C32662AFE0}</a:tableStyleId>
              </a:tblPr>
              <a:tblGrid>
                <a:gridCol w="3614936"/>
                <a:gridCol w="4896544"/>
              </a:tblGrid>
              <a:tr h="531640">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t>EXPLANATORY NOTES TO PROGRAMME VARIANCE (PAGE 148)</a:t>
                      </a:r>
                    </a:p>
                    <a:p>
                      <a:pPr algn="ctr"/>
                      <a:r>
                        <a:rPr lang="en-ZA" sz="1400" dirty="0" smtClean="0"/>
                        <a:t>2014/15</a:t>
                      </a:r>
                    </a:p>
                  </a:txBody>
                  <a:tcPr marL="68580" marR="68580" marT="34290" marB="34290"/>
                </a:tc>
                <a:tc hMerge="1">
                  <a:txBody>
                    <a:bodyPr/>
                    <a:lstStyle/>
                    <a:p>
                      <a:pPr algn="ctr"/>
                      <a:endParaRPr lang="en-ZA" sz="1600" dirty="0" smtClean="0"/>
                    </a:p>
                  </a:txBody>
                  <a:tcPr/>
                </a:tc>
              </a:tr>
              <a:tr h="302305">
                <a:tc>
                  <a:txBody>
                    <a:bodyPr/>
                    <a:lstStyle/>
                    <a:p>
                      <a:r>
                        <a:rPr lang="en-ZA" sz="1400" baseline="0" dirty="0" smtClean="0"/>
                        <a:t>Programme</a:t>
                      </a:r>
                      <a:endParaRPr lang="en-ZA" sz="1400" b="1" baseline="0" dirty="0" smtClean="0">
                        <a:solidFill>
                          <a:schemeClr val="tx1"/>
                        </a:solidFill>
                      </a:endParaRPr>
                    </a:p>
                  </a:txBody>
                  <a:tcPr marL="68580" marR="68580" marT="34290" marB="34290"/>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ZA" sz="1400" kern="1200" dirty="0" smtClean="0">
                          <a:effectLst/>
                        </a:rPr>
                        <a:t>Motivation</a:t>
                      </a:r>
                      <a:endParaRPr lang="en-ZA" sz="1400" b="1" kern="1200" dirty="0" smtClean="0">
                        <a:solidFill>
                          <a:schemeClr val="dk1"/>
                        </a:solidFill>
                        <a:effectLst/>
                        <a:latin typeface="+mn-lt"/>
                        <a:ea typeface="+mn-ea"/>
                        <a:cs typeface="+mn-cs"/>
                      </a:endParaRPr>
                    </a:p>
                  </a:txBody>
                  <a:tcPr marL="68580" marR="68580" marT="34290" marB="34290" anchor="ctr"/>
                </a:tc>
              </a:tr>
              <a:tr h="469094">
                <a:tc>
                  <a:txBody>
                    <a:bodyPr/>
                    <a:lstStyle/>
                    <a:p>
                      <a:pPr marL="0" indent="0" algn="just">
                        <a:lnSpc>
                          <a:spcPts val="1200"/>
                        </a:lnSpc>
                        <a:spcBef>
                          <a:spcPts val="650"/>
                        </a:spcBef>
                        <a:spcAft>
                          <a:spcPts val="0"/>
                        </a:spcAft>
                        <a:buNone/>
                        <a:tabLst>
                          <a:tab pos="232410" algn="l"/>
                        </a:tabLst>
                      </a:pPr>
                      <a:r>
                        <a:rPr lang="en-ZA" sz="1400" dirty="0" smtClean="0">
                          <a:effectLst/>
                        </a:rPr>
                        <a:t>1. Administration</a:t>
                      </a:r>
                      <a:endParaRPr lang="en-ZA" sz="1400" b="1" dirty="0" smtClean="0">
                        <a:effectLst/>
                        <a:latin typeface="+mj-lt"/>
                        <a:ea typeface="Times New Roman"/>
                      </a:endParaRPr>
                    </a:p>
                  </a:txBody>
                  <a:tcPr marL="68580" marR="68580" marT="34290" marB="34290"/>
                </a:tc>
                <a:tc>
                  <a: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kern="1200" dirty="0" smtClean="0">
                          <a:effectLst/>
                        </a:rPr>
                        <a:t>Underspending of R1.2 million which is equivalent to 0.2% under machinery and equipment for accruals.</a:t>
                      </a:r>
                      <a:endParaRPr lang="en-ZA" sz="1400" kern="1200" dirty="0" smtClean="0">
                        <a:solidFill>
                          <a:schemeClr val="dk1"/>
                        </a:solidFill>
                        <a:effectLst/>
                        <a:latin typeface="+mj-lt"/>
                        <a:ea typeface="+mn-ea"/>
                        <a:cs typeface="+mn-cs"/>
                      </a:endParaRPr>
                    </a:p>
                  </a:txBody>
                  <a:tcPr marL="68580" marR="68580" marT="34290" marB="34290" anchor="ctr"/>
                </a:tc>
              </a:tr>
              <a:tr h="1219646">
                <a:tc>
                  <a:txBody>
                    <a:bodyPr/>
                    <a:lstStyle/>
                    <a:p>
                      <a:pPr marL="232410" indent="-232410" algn="just">
                        <a:lnSpc>
                          <a:spcPts val="1200"/>
                        </a:lnSpc>
                        <a:spcBef>
                          <a:spcPts val="650"/>
                        </a:spcBef>
                        <a:spcAft>
                          <a:spcPts val="0"/>
                        </a:spcAft>
                        <a:tabLst>
                          <a:tab pos="232410" algn="l"/>
                        </a:tabLst>
                      </a:pPr>
                      <a:r>
                        <a:rPr lang="en-ZA" sz="1400" kern="1200" dirty="0" smtClean="0">
                          <a:effectLst/>
                        </a:rPr>
                        <a:t>2. Intergovernmental</a:t>
                      </a:r>
                      <a:r>
                        <a:rPr lang="en-ZA" sz="1400" kern="1200" baseline="0" dirty="0" smtClean="0">
                          <a:effectLst/>
                        </a:rPr>
                        <a:t> Coordination</a:t>
                      </a:r>
                      <a:endParaRPr lang="en-ZA" sz="1400" b="1" kern="1200" dirty="0" smtClean="0">
                        <a:solidFill>
                          <a:schemeClr val="dk1"/>
                        </a:solidFill>
                        <a:effectLst/>
                        <a:latin typeface="+mn-lt"/>
                        <a:ea typeface="Times New Roman"/>
                        <a:cs typeface="+mn-cs"/>
                      </a:endParaRPr>
                    </a:p>
                  </a:txBody>
                  <a:tcPr marL="68580" marR="68580" marT="34290" marB="34290"/>
                </a:tc>
                <a:tc>
                  <a:txBody>
                    <a:bodyPr/>
                    <a:lstStyle/>
                    <a:p>
                      <a:pPr marL="171450" marR="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kern="1200" dirty="0" smtClean="0">
                          <a:effectLst/>
                        </a:rPr>
                        <a:t>Underspending of R1.3 million equivalent</a:t>
                      </a:r>
                      <a:r>
                        <a:rPr lang="en-GB" sz="1400" kern="1200" baseline="0" dirty="0" smtClean="0">
                          <a:effectLst/>
                        </a:rPr>
                        <a:t> to 2.8% relates to </a:t>
                      </a:r>
                      <a:r>
                        <a:rPr lang="en-GB" sz="1400" kern="1200" dirty="0" smtClean="0">
                          <a:effectLst/>
                        </a:rPr>
                        <a:t>payment for capital assets (R973 000) and household (R295 000). Payment for capital assets under spent to due delay in filling of positions within Governance, Risk and Compliance branch due to delay in the approval of the revised structure for the Public</a:t>
                      </a:r>
                      <a:r>
                        <a:rPr lang="en-GB" sz="1400" kern="1200" baseline="0" dirty="0" smtClean="0">
                          <a:effectLst/>
                        </a:rPr>
                        <a:t> Works sector.</a:t>
                      </a:r>
                      <a:endParaRPr lang="en-ZA" sz="1400" kern="1200" dirty="0" smtClean="0">
                        <a:solidFill>
                          <a:schemeClr val="dk1"/>
                        </a:solidFill>
                        <a:effectLst/>
                        <a:latin typeface="+mn-lt"/>
                        <a:ea typeface="+mn-ea"/>
                        <a:cs typeface="+mn-cs"/>
                      </a:endParaRPr>
                    </a:p>
                  </a:txBody>
                  <a:tcPr marL="68580" marR="68580" marT="34290" marB="34290" anchor="ctr"/>
                </a:tc>
              </a:tr>
              <a:tr h="2157834">
                <a:tc>
                  <a:txBody>
                    <a:bodyPr/>
                    <a:lstStyle/>
                    <a:p>
                      <a:pPr marL="232410" marR="0" lvl="1" indent="-232410" algn="just" defTabSz="914400" rtl="0" eaLnBrk="1" fontAlgn="auto" latinLnBrk="0" hangingPunct="1">
                        <a:lnSpc>
                          <a:spcPts val="1200"/>
                        </a:lnSpc>
                        <a:spcBef>
                          <a:spcPts val="650"/>
                        </a:spcBef>
                        <a:spcAft>
                          <a:spcPts val="0"/>
                        </a:spcAft>
                        <a:buClrTx/>
                        <a:buSzTx/>
                        <a:buFontTx/>
                        <a:buNone/>
                        <a:tabLst>
                          <a:tab pos="232410" algn="l"/>
                        </a:tabLst>
                        <a:defRPr/>
                      </a:pPr>
                      <a:r>
                        <a:rPr lang="en-ZA" sz="1400" kern="1200" dirty="0" smtClean="0">
                          <a:effectLst/>
                        </a:rPr>
                        <a:t>3. Expanded Public Works Programme</a:t>
                      </a:r>
                      <a:endParaRPr lang="en-ZA" sz="1400" b="1" kern="1200" dirty="0" smtClean="0">
                        <a:solidFill>
                          <a:schemeClr val="dk1"/>
                        </a:solidFill>
                        <a:effectLst/>
                        <a:latin typeface="+mn-lt"/>
                        <a:ea typeface="+mn-ea"/>
                        <a:cs typeface="+mn-cs"/>
                      </a:endParaRPr>
                    </a:p>
                  </a:txBody>
                  <a:tcPr marL="68580" marR="68580" marT="34290" marB="34290"/>
                </a:tc>
                <a:tc>
                  <a:txBody>
                    <a:bodyPr/>
                    <a:lstStyle/>
                    <a:p>
                      <a:pPr marL="171450" marR="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kern="1200" dirty="0" smtClean="0">
                          <a:effectLst/>
                        </a:rPr>
                        <a:t>Underspending of R13 million equivalent to</a:t>
                      </a:r>
                      <a:r>
                        <a:rPr lang="en-GB" sz="1400" kern="1200" baseline="0" dirty="0" smtClean="0">
                          <a:effectLst/>
                        </a:rPr>
                        <a:t> 0.7</a:t>
                      </a:r>
                      <a:r>
                        <a:rPr lang="en-GB" sz="1400" kern="1200" dirty="0" smtClean="0">
                          <a:effectLst/>
                        </a:rPr>
                        <a:t>%.</a:t>
                      </a:r>
                    </a:p>
                    <a:p>
                      <a:pPr marL="171450" marR="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kern="1200" dirty="0" smtClean="0">
                          <a:effectLst/>
                        </a:rPr>
                        <a:t>Compensation of employees (R10 million) under spending is due to vacant positions within EPWP that were filled in the latter part of the financial year.</a:t>
                      </a:r>
                    </a:p>
                    <a:p>
                      <a:pPr marL="171450" marR="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kern="1200" dirty="0" smtClean="0">
                          <a:effectLst/>
                        </a:rPr>
                        <a:t>Goods and services (R3 million) is due to committed services, but not delivered before the end of the financial year.</a:t>
                      </a:r>
                    </a:p>
                    <a:p>
                      <a:pPr marL="171450" marR="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kern="1200" dirty="0" smtClean="0">
                          <a:effectLst/>
                        </a:rPr>
                        <a:t>Transfers and subsidies (R600</a:t>
                      </a:r>
                      <a:r>
                        <a:rPr lang="en-GB" sz="1400" kern="1200" baseline="0" dirty="0" smtClean="0">
                          <a:effectLst/>
                        </a:rPr>
                        <a:t> 000</a:t>
                      </a:r>
                      <a:r>
                        <a:rPr lang="en-GB" sz="1400" kern="1200" dirty="0" smtClean="0">
                          <a:effectLst/>
                        </a:rPr>
                        <a:t>) under spending is due to withheld payments to Northern</a:t>
                      </a:r>
                      <a:r>
                        <a:rPr lang="en-GB" sz="1400" kern="1200" baseline="0" dirty="0" smtClean="0">
                          <a:effectLst/>
                        </a:rPr>
                        <a:t> Cape </a:t>
                      </a:r>
                      <a:r>
                        <a:rPr lang="en-GB" sz="1400" kern="1200" dirty="0" smtClean="0">
                          <a:effectLst/>
                        </a:rPr>
                        <a:t>Provincial Department of  Health due to none compliance</a:t>
                      </a:r>
                      <a:r>
                        <a:rPr lang="en-GB" sz="1400" kern="1200" baseline="0" dirty="0" smtClean="0">
                          <a:effectLst/>
                        </a:rPr>
                        <a:t> </a:t>
                      </a:r>
                      <a:r>
                        <a:rPr lang="en-GB" sz="1400" kern="1200" dirty="0" smtClean="0">
                          <a:effectLst/>
                        </a:rPr>
                        <a:t>to the condition of the 2015 DoRA.</a:t>
                      </a:r>
                      <a:endParaRPr lang="en-GB" sz="1400" kern="1200" dirty="0" smtClean="0">
                        <a:solidFill>
                          <a:schemeClr val="tx1"/>
                        </a:solidFill>
                        <a:effectLst/>
                        <a:latin typeface="+mn-lt"/>
                        <a:ea typeface="+mn-ea"/>
                        <a:cs typeface="+mn-cs"/>
                      </a:endParaRPr>
                    </a:p>
                  </a:txBody>
                  <a:tcPr marL="68580" marR="68580" marT="34290" marB="34290" anchor="ctr"/>
                </a:tc>
              </a:tr>
            </a:tbl>
          </a:graphicData>
        </a:graphic>
      </p:graphicFrame>
      <p:sp>
        <p:nvSpPr>
          <p:cNvPr id="2" name="Slide Number Placeholder 1"/>
          <p:cNvSpPr>
            <a:spLocks noGrp="1"/>
          </p:cNvSpPr>
          <p:nvPr>
            <p:ph type="sldNum" sz="quarter" idx="12"/>
          </p:nvPr>
        </p:nvSpPr>
        <p:spPr/>
        <p:txBody>
          <a:bodyPr/>
          <a:lstStyle/>
          <a:p>
            <a:fld id="{06FDB8B8-F605-4586-B934-FF56C8C71DDE}" type="slidenum">
              <a:rPr lang="en-US" smtClean="0"/>
              <a:pPr/>
              <a:t>59</a:t>
            </a:fld>
            <a:endParaRPr lang="en-US" dirty="0"/>
          </a:p>
        </p:txBody>
      </p:sp>
    </p:spTree>
    <p:extLst>
      <p:ext uri="{BB962C8B-B14F-4D97-AF65-F5344CB8AC3E}">
        <p14:creationId xmlns:p14="http://schemas.microsoft.com/office/powerpoint/2010/main" xmlns="" val="185203634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Slide Number Placeholder 2"/>
          <p:cNvSpPr>
            <a:spLocks noGrp="1"/>
          </p:cNvSpPr>
          <p:nvPr>
            <p:ph type="sldNum" sz="quarter" idx="12"/>
          </p:nvPr>
        </p:nvSpPr>
        <p:spPr>
          <a:noFill/>
        </p:spPr>
        <p:txBody>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fld id="{B56ED39E-909D-498E-8299-064382ADB707}" type="slidenum">
              <a:rPr lang="en-US" altLang="en-US" sz="1400" smtClean="0">
                <a:latin typeface="Times" pitchFamily="18" charset="0"/>
              </a:rPr>
              <a:pPr/>
              <a:t>6</a:t>
            </a:fld>
            <a:endParaRPr lang="en-US" altLang="en-US" sz="1400" smtClean="0">
              <a:latin typeface="Times" pitchFamily="18" charset="0"/>
            </a:endParaRPr>
          </a:p>
        </p:txBody>
      </p:sp>
      <p:sp>
        <p:nvSpPr>
          <p:cNvPr id="5" name="Rectangle 4"/>
          <p:cNvSpPr/>
          <p:nvPr/>
        </p:nvSpPr>
        <p:spPr>
          <a:xfrm>
            <a:off x="0" y="0"/>
            <a:ext cx="9144000" cy="457200"/>
          </a:xfrm>
          <a:prstGeom prst="rect">
            <a:avLst/>
          </a:prstGeom>
          <a:pattFill prst="dkHorz">
            <a:fgClr>
              <a:srgbClr val="FF6600"/>
            </a:fgClr>
            <a:bgClr>
              <a:srgbClr val="FF9933"/>
            </a:bgClr>
          </a:patt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ZA" sz="2400" b="1" dirty="0"/>
          </a:p>
        </p:txBody>
      </p:sp>
      <p:cxnSp>
        <p:nvCxnSpPr>
          <p:cNvPr id="6" name="Straight Connector 5"/>
          <p:cNvCxnSpPr/>
          <p:nvPr/>
        </p:nvCxnSpPr>
        <p:spPr>
          <a:xfrm>
            <a:off x="0" y="6096000"/>
            <a:ext cx="9144000" cy="0"/>
          </a:xfrm>
          <a:prstGeom prst="line">
            <a:avLst/>
          </a:prstGeom>
          <a:ln w="28575">
            <a:solidFill>
              <a:srgbClr val="FF6600"/>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6200" y="6172200"/>
            <a:ext cx="1371600" cy="6576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extBox 1"/>
          <p:cNvSpPr txBox="1"/>
          <p:nvPr/>
        </p:nvSpPr>
        <p:spPr>
          <a:xfrm>
            <a:off x="76200" y="44624"/>
            <a:ext cx="7160096" cy="461665"/>
          </a:xfrm>
          <a:prstGeom prst="rect">
            <a:avLst/>
          </a:prstGeom>
          <a:noFill/>
        </p:spPr>
        <p:txBody>
          <a:bodyPr wrap="square" rtlCol="0">
            <a:spAutoFit/>
          </a:bodyPr>
          <a:lstStyle/>
          <a:p>
            <a:r>
              <a:rPr lang="en-ZA" sz="2400" b="1" dirty="0" smtClean="0">
                <a:solidFill>
                  <a:schemeClr val="bg1"/>
                </a:solidFill>
              </a:rPr>
              <a:t>2. Structure of the Annual Report</a:t>
            </a:r>
          </a:p>
        </p:txBody>
      </p:sp>
      <p:pic>
        <p:nvPicPr>
          <p:cNvPr id="8" name="Picture 7" descr="southafrica-flag1"/>
          <p:cNvPicPr>
            <a:picLocks noChangeAspect="1" noChangeArrowheads="1" noCrop="1"/>
          </p:cNvPicPr>
          <p:nvPr/>
        </p:nvPicPr>
        <p:blipFill>
          <a:blip r:embed="rId3" cstate="print"/>
          <a:srcRect/>
          <a:stretch>
            <a:fillRect/>
          </a:stretch>
        </p:blipFill>
        <p:spPr bwMode="auto">
          <a:xfrm>
            <a:off x="7668344" y="6263640"/>
            <a:ext cx="415052" cy="274320"/>
          </a:xfrm>
          <a:prstGeom prst="rect">
            <a:avLst/>
          </a:prstGeom>
          <a:noFill/>
          <a:ln w="9525">
            <a:noFill/>
            <a:miter lim="800000"/>
            <a:headEnd/>
            <a:tailEnd/>
          </a:ln>
        </p:spPr>
      </p:pic>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2" name="Picture 11"/>
          <p:cNvPicPr>
            <a:picLocks noChangeAspect="1"/>
          </p:cNvPicPr>
          <p:nvPr/>
        </p:nvPicPr>
        <p:blipFill>
          <a:blip r:embed="rId4" cstate="print"/>
          <a:stretch>
            <a:fillRect/>
          </a:stretch>
        </p:blipFill>
        <p:spPr>
          <a:xfrm>
            <a:off x="129834" y="920698"/>
            <a:ext cx="2635931" cy="5142755"/>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xmlns="" val="4037562148"/>
              </p:ext>
            </p:extLst>
          </p:nvPr>
        </p:nvGraphicFramePr>
        <p:xfrm>
          <a:off x="2779868" y="946634"/>
          <a:ext cx="6256627" cy="4467035"/>
        </p:xfrm>
        <a:graphic>
          <a:graphicData uri="http://schemas.openxmlformats.org/drawingml/2006/table">
            <a:tbl>
              <a:tblPr firstRow="1" bandRow="1">
                <a:tableStyleId>{10A1B5D5-9B99-4C35-A422-299274C87663}</a:tableStyleId>
              </a:tblPr>
              <a:tblGrid>
                <a:gridCol w="1395921"/>
                <a:gridCol w="4860706"/>
              </a:tblGrid>
              <a:tr h="1312140">
                <a:tc>
                  <a:txBody>
                    <a:bodyPr/>
                    <a:lstStyle/>
                    <a:p>
                      <a:r>
                        <a:rPr lang="en-GB" sz="1700" b="1" dirty="0" smtClean="0">
                          <a:solidFill>
                            <a:schemeClr val="tx1"/>
                          </a:solidFill>
                        </a:rPr>
                        <a:t>Chapter 1</a:t>
                      </a:r>
                      <a:endParaRPr lang="en-ZA" sz="1700" b="1" dirty="0">
                        <a:solidFill>
                          <a:schemeClr val="tx1"/>
                        </a:solidFill>
                      </a:endParaRPr>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700" b="0" dirty="0" smtClean="0">
                          <a:solidFill>
                            <a:schemeClr val="tx1"/>
                          </a:solidFill>
                        </a:rPr>
                        <a:t>General Information (Minister's Foreword, Deputy Minister's Statement and Accounting Officer's Overview and part A of section 2 on Overview of performance</a:t>
                      </a:r>
                      <a:endParaRPr lang="en-ZA" sz="1700" b="0" dirty="0">
                        <a:solidFill>
                          <a:schemeClr val="tx1"/>
                        </a:solidFill>
                      </a:endParaRPr>
                    </a:p>
                  </a:txBody>
                  <a:tcPr>
                    <a:noFill/>
                  </a:tcPr>
                </a:tc>
              </a:tr>
              <a:tr h="821890">
                <a:tc>
                  <a:txBody>
                    <a:bodyPr/>
                    <a:lstStyle/>
                    <a:p>
                      <a:r>
                        <a:rPr lang="en-GB" sz="1700" b="1" dirty="0" smtClean="0"/>
                        <a:t>Chapter 2 </a:t>
                      </a:r>
                      <a:endParaRPr lang="en-ZA" sz="1700" b="1" dirty="0"/>
                    </a:p>
                  </a:txBody>
                  <a:tcPr/>
                </a:tc>
                <a:tc>
                  <a:txBody>
                    <a:bodyPr/>
                    <a:lstStyle/>
                    <a:p>
                      <a:r>
                        <a:rPr lang="en-GB" sz="1700" dirty="0" smtClean="0"/>
                        <a:t>- Performance information (divided into 2 sections) - Section A - DPW and Section B - PMTE performance information </a:t>
                      </a:r>
                      <a:endParaRPr lang="en-ZA" sz="1700" dirty="0"/>
                    </a:p>
                  </a:txBody>
                  <a:tcPr/>
                </a:tc>
              </a:tr>
              <a:tr h="373554">
                <a:tc>
                  <a:txBody>
                    <a:bodyPr/>
                    <a:lstStyle/>
                    <a:p>
                      <a:r>
                        <a:rPr lang="en-GB" sz="1700" b="1" dirty="0" smtClean="0"/>
                        <a:t>Chapter 3 </a:t>
                      </a:r>
                      <a:endParaRPr lang="en-ZA" sz="17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700" dirty="0" smtClean="0"/>
                        <a:t>Governance </a:t>
                      </a:r>
                      <a:endParaRPr lang="en-ZA" sz="1700" dirty="0" smtClean="0"/>
                    </a:p>
                    <a:p>
                      <a:endParaRPr lang="en-ZA" sz="1700" dirty="0"/>
                    </a:p>
                  </a:txBody>
                  <a:tcPr/>
                </a:tc>
              </a:tr>
              <a:tr h="556042">
                <a:tc>
                  <a:txBody>
                    <a:bodyPr/>
                    <a:lstStyle/>
                    <a:p>
                      <a:r>
                        <a:rPr lang="en-GB" sz="1700" b="1" dirty="0" smtClean="0"/>
                        <a:t>Chapter 4</a:t>
                      </a:r>
                      <a:endParaRPr lang="en-ZA" sz="17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700" dirty="0" smtClean="0"/>
                        <a:t>Human Resource Management </a:t>
                      </a:r>
                      <a:endParaRPr lang="en-ZA" sz="1700" dirty="0" smtClean="0"/>
                    </a:p>
                    <a:p>
                      <a:endParaRPr lang="en-ZA" sz="1700" dirty="0"/>
                    </a:p>
                  </a:txBody>
                  <a:tcPr/>
                </a:tc>
              </a:tr>
              <a:tr h="1067015">
                <a:tc>
                  <a:txBody>
                    <a:bodyPr/>
                    <a:lstStyle/>
                    <a:p>
                      <a:r>
                        <a:rPr lang="en-GB" sz="1700" b="1" dirty="0" smtClean="0"/>
                        <a:t>Chapter 5</a:t>
                      </a:r>
                      <a:endParaRPr lang="en-ZA" sz="17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700" dirty="0" smtClean="0"/>
                        <a:t>Financial Information (Divided into 2 sections) - Section A - DPW and Section B - PMTE financial information with annexures </a:t>
                      </a:r>
                      <a:endParaRPr lang="en-ZA" sz="1700" dirty="0"/>
                    </a:p>
                  </a:txBody>
                  <a:tcPr/>
                </a:tc>
              </a:tr>
            </a:tbl>
          </a:graphicData>
        </a:graphic>
      </p:graphicFrame>
    </p:spTree>
    <p:extLst>
      <p:ext uri="{BB962C8B-B14F-4D97-AF65-F5344CB8AC3E}">
        <p14:creationId xmlns:p14="http://schemas.microsoft.com/office/powerpoint/2010/main" xmlns="" val="3175231446"/>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172172" y="6200343"/>
            <a:ext cx="6858000" cy="0"/>
          </a:xfrm>
          <a:prstGeom prst="line">
            <a:avLst/>
          </a:prstGeom>
          <a:ln w="28575">
            <a:solidFill>
              <a:srgbClr val="FF66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0" y="0"/>
            <a:ext cx="9144000" cy="764704"/>
          </a:xfrm>
          <a:prstGeom prst="rect">
            <a:avLst/>
          </a:prstGeom>
          <a:pattFill prst="dkHorz">
            <a:fgClr>
              <a:srgbClr val="FF6600"/>
            </a:fgClr>
            <a:bgClr>
              <a:srgbClr val="FF9933"/>
            </a:bgClr>
          </a:patt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b="1" dirty="0"/>
              <a:t>APPROPRIATION STATEMENT  (</a:t>
            </a:r>
            <a:r>
              <a:rPr lang="en-ZA" b="1" dirty="0" err="1"/>
              <a:t>Cont</a:t>
            </a:r>
            <a:r>
              <a:rPr lang="en-ZA" b="1" dirty="0"/>
              <a:t>)</a:t>
            </a:r>
            <a:endParaRPr lang="en-US" b="1" dirty="0"/>
          </a:p>
        </p:txBody>
      </p:sp>
      <p:graphicFrame>
        <p:nvGraphicFramePr>
          <p:cNvPr id="3" name="Table 2"/>
          <p:cNvGraphicFramePr>
            <a:graphicFrameLocks noGrp="1"/>
          </p:cNvGraphicFramePr>
          <p:nvPr>
            <p:extLst>
              <p:ext uri="{D42A27DB-BD31-4B8C-83A1-F6EECF244321}">
                <p14:modId xmlns:p14="http://schemas.microsoft.com/office/powerpoint/2010/main" xmlns="" val="3065724498"/>
              </p:ext>
            </p:extLst>
          </p:nvPr>
        </p:nvGraphicFramePr>
        <p:xfrm>
          <a:off x="184552" y="920709"/>
          <a:ext cx="8707928" cy="4700081"/>
        </p:xfrm>
        <a:graphic>
          <a:graphicData uri="http://schemas.openxmlformats.org/drawingml/2006/table">
            <a:tbl>
              <a:tblPr firstRow="1" bandRow="1">
                <a:tableStyleId>{21E4AEA4-8DFA-4A89-87EB-49C32662AFE0}</a:tableStyleId>
              </a:tblPr>
              <a:tblGrid>
                <a:gridCol w="3523352"/>
                <a:gridCol w="5184576"/>
              </a:tblGrid>
              <a:tr h="577142">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smtClean="0"/>
                        <a:t>EXPLANATORY NOTES TO PROGRAMME VARIANCE (PAGE 148)</a:t>
                      </a:r>
                    </a:p>
                    <a:p>
                      <a:pPr algn="ctr"/>
                      <a:r>
                        <a:rPr lang="en-ZA" sz="1600" dirty="0" smtClean="0"/>
                        <a:t>2014/15</a:t>
                      </a:r>
                    </a:p>
                  </a:txBody>
                  <a:tcPr marL="68580" marR="68580" marT="34290" marB="34290"/>
                </a:tc>
                <a:tc hMerge="1">
                  <a:txBody>
                    <a:bodyPr/>
                    <a:lstStyle/>
                    <a:p>
                      <a:pPr algn="ctr"/>
                      <a:endParaRPr lang="en-ZA" sz="1600" dirty="0" smtClean="0"/>
                    </a:p>
                  </a:txBody>
                  <a:tcPr/>
                </a:tc>
              </a:tr>
              <a:tr h="328179">
                <a:tc>
                  <a:txBody>
                    <a:bodyPr/>
                    <a:lstStyle/>
                    <a:p>
                      <a:r>
                        <a:rPr lang="en-ZA" sz="1600" baseline="0" dirty="0" smtClean="0"/>
                        <a:t>Programme</a:t>
                      </a:r>
                      <a:endParaRPr lang="en-ZA" sz="1600" b="1" baseline="0" dirty="0" smtClean="0">
                        <a:solidFill>
                          <a:schemeClr val="tx1"/>
                        </a:solidFill>
                      </a:endParaRPr>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600" kern="1200" dirty="0" smtClean="0">
                          <a:effectLst/>
                        </a:rPr>
                        <a:t>Motivation</a:t>
                      </a:r>
                      <a:endParaRPr lang="en-ZA" sz="1600" b="1" kern="1200" dirty="0" smtClean="0">
                        <a:solidFill>
                          <a:schemeClr val="dk1"/>
                        </a:solidFill>
                        <a:effectLst/>
                        <a:latin typeface="+mn-lt"/>
                        <a:ea typeface="+mn-ea"/>
                        <a:cs typeface="+mn-cs"/>
                      </a:endParaRPr>
                    </a:p>
                  </a:txBody>
                  <a:tcPr marL="68580" marR="68580" marT="34290" marB="34290" anchor="ctr"/>
                </a:tc>
              </a:tr>
              <a:tr h="1527728">
                <a:tc>
                  <a:txBody>
                    <a:bodyPr/>
                    <a:lstStyle/>
                    <a:p>
                      <a:pPr marL="0" indent="0" algn="l">
                        <a:lnSpc>
                          <a:spcPts val="1200"/>
                        </a:lnSpc>
                        <a:spcBef>
                          <a:spcPts val="650"/>
                        </a:spcBef>
                        <a:spcAft>
                          <a:spcPts val="0"/>
                        </a:spcAft>
                        <a:buNone/>
                        <a:tabLst>
                          <a:tab pos="232410" algn="l"/>
                        </a:tabLst>
                      </a:pPr>
                      <a:r>
                        <a:rPr lang="en-ZA" sz="1600" dirty="0" smtClean="0">
                          <a:effectLst/>
                        </a:rPr>
                        <a:t>4. Property and</a:t>
                      </a:r>
                      <a:r>
                        <a:rPr lang="en-ZA" sz="1600" baseline="0" dirty="0" smtClean="0">
                          <a:effectLst/>
                        </a:rPr>
                        <a:t> Construction Industry Policy and Research </a:t>
                      </a:r>
                      <a:endParaRPr lang="en-ZA" sz="1600" b="1" dirty="0" smtClean="0">
                        <a:effectLst/>
                        <a:latin typeface="+mn-lt"/>
                        <a:ea typeface="Times New Roman"/>
                      </a:endParaRPr>
                    </a:p>
                  </a:txBody>
                  <a:tcPr marL="68580" marR="68580" marT="34290" marB="34290"/>
                </a:tc>
                <a:tc>
                  <a:txBody>
                    <a:bodyPr/>
                    <a:lstStyle/>
                    <a:p>
                      <a:pPr marL="171450" marR="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kern="1200" dirty="0" smtClean="0">
                          <a:effectLst/>
                        </a:rPr>
                        <a:t>Underspending of R7.6 million equivalent to 0.2%.</a:t>
                      </a:r>
                    </a:p>
                    <a:p>
                      <a:pPr marL="171450" marR="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kern="1200" dirty="0" smtClean="0">
                          <a:effectLst/>
                        </a:rPr>
                        <a:t>Underspending on compensation of employees of R5.5 million underspent due to vacant positions which were not filled during the financial year.</a:t>
                      </a:r>
                    </a:p>
                    <a:p>
                      <a:pPr marL="171450" marR="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kern="1200" dirty="0" smtClean="0">
                          <a:effectLst/>
                        </a:rPr>
                        <a:t>Goods and services </a:t>
                      </a:r>
                      <a:r>
                        <a:rPr lang="en-GB" sz="1600" kern="1200" baseline="0" dirty="0" smtClean="0">
                          <a:effectLst/>
                        </a:rPr>
                        <a:t>underspending</a:t>
                      </a:r>
                      <a:r>
                        <a:rPr lang="en-GB" sz="1600" kern="1200" dirty="0" smtClean="0">
                          <a:effectLst/>
                        </a:rPr>
                        <a:t> of R2 million relates to accruals for invoices that were received late and could not be processed.</a:t>
                      </a:r>
                      <a:endParaRPr lang="en-ZA" sz="1600" kern="1200" dirty="0" smtClean="0">
                        <a:solidFill>
                          <a:schemeClr val="tx1"/>
                        </a:solidFill>
                        <a:effectLst/>
                        <a:latin typeface="+mj-lt"/>
                        <a:ea typeface="+mn-ea"/>
                        <a:cs typeface="+mn-cs"/>
                      </a:endParaRPr>
                    </a:p>
                  </a:txBody>
                  <a:tcPr marL="68580" marR="68580" marT="34290" marB="34290" anchor="ctr"/>
                </a:tc>
              </a:tr>
              <a:tr h="1731426">
                <a:tc>
                  <a:txBody>
                    <a:bodyPr/>
                    <a:lstStyle/>
                    <a:p>
                      <a:pPr marL="232410" indent="-232410" algn="l">
                        <a:lnSpc>
                          <a:spcPts val="1200"/>
                        </a:lnSpc>
                        <a:spcBef>
                          <a:spcPts val="650"/>
                        </a:spcBef>
                        <a:spcAft>
                          <a:spcPts val="0"/>
                        </a:spcAft>
                        <a:tabLst>
                          <a:tab pos="232410" algn="l"/>
                        </a:tabLst>
                      </a:pPr>
                      <a:r>
                        <a:rPr lang="en-ZA" sz="1600" kern="1200" dirty="0" smtClean="0">
                          <a:effectLst/>
                        </a:rPr>
                        <a:t>5.</a:t>
                      </a:r>
                      <a:r>
                        <a:rPr lang="en-ZA" sz="1600" kern="1200" baseline="0" dirty="0" smtClean="0">
                          <a:effectLst/>
                        </a:rPr>
                        <a:t> Prestige policy</a:t>
                      </a:r>
                      <a:endParaRPr lang="en-ZA" sz="1600" b="1" kern="1200" dirty="0" smtClean="0">
                        <a:solidFill>
                          <a:schemeClr val="dk1"/>
                        </a:solidFill>
                        <a:effectLst/>
                        <a:latin typeface="+mn-lt"/>
                        <a:ea typeface="Times New Roman"/>
                        <a:cs typeface="+mn-cs"/>
                      </a:endParaRPr>
                    </a:p>
                  </a:txBody>
                  <a:tcPr marL="68580" marR="68580" marT="34290" marB="34290"/>
                </a:tc>
                <a:tc>
                  <a:txBody>
                    <a:bodyPr/>
                    <a:lstStyle/>
                    <a:p>
                      <a:pPr marL="171450" marR="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kern="1200" dirty="0" smtClean="0">
                          <a:effectLst/>
                        </a:rPr>
                        <a:t>Underspending of R7.6 million equivalent to 9.4%.</a:t>
                      </a:r>
                    </a:p>
                    <a:p>
                      <a:pPr marL="171450" marR="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kern="1200" dirty="0" smtClean="0">
                          <a:effectLst/>
                        </a:rPr>
                        <a:t>Underspending on compensation of employees (R3.5 million) due to vacant positions which were not filled during the financial year.</a:t>
                      </a:r>
                    </a:p>
                    <a:p>
                      <a:pPr marL="171450" marR="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kern="1200" dirty="0" smtClean="0">
                          <a:effectLst/>
                        </a:rPr>
                        <a:t>Goods and services of R1.7 million </a:t>
                      </a:r>
                      <a:r>
                        <a:rPr lang="en-GB" sz="1600" kern="1200" baseline="0" dirty="0" smtClean="0">
                          <a:effectLst/>
                        </a:rPr>
                        <a:t>not spent at the end of the financial year. </a:t>
                      </a:r>
                      <a:endParaRPr lang="en-GB" sz="1600" kern="1200" dirty="0" smtClean="0">
                        <a:effectLst/>
                      </a:endParaRPr>
                    </a:p>
                    <a:p>
                      <a:pPr marL="171450" marR="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kern="1200" dirty="0" smtClean="0">
                          <a:effectLst/>
                        </a:rPr>
                        <a:t>Machinery and equipment underspending of committed but not spent at the end</a:t>
                      </a:r>
                      <a:r>
                        <a:rPr lang="en-GB" sz="1600" kern="1200" baseline="0" dirty="0" smtClean="0">
                          <a:effectLst/>
                        </a:rPr>
                        <a:t> of the financial year.</a:t>
                      </a:r>
                      <a:endParaRPr lang="en-GB" sz="1600" kern="1200" dirty="0" smtClean="0">
                        <a:solidFill>
                          <a:schemeClr val="tx1"/>
                        </a:solidFill>
                        <a:effectLst/>
                        <a:latin typeface="+mn-lt"/>
                        <a:ea typeface="+mn-ea"/>
                        <a:cs typeface="+mn-cs"/>
                      </a:endParaRPr>
                    </a:p>
                  </a:txBody>
                  <a:tcPr marL="68580" marR="68580" marT="34290" marB="34290" anchor="ctr"/>
                </a:tc>
              </a:tr>
            </a:tbl>
          </a:graphicData>
        </a:graphic>
      </p:graphicFrame>
      <p:sp>
        <p:nvSpPr>
          <p:cNvPr id="2" name="Slide Number Placeholder 1"/>
          <p:cNvSpPr>
            <a:spLocks noGrp="1"/>
          </p:cNvSpPr>
          <p:nvPr>
            <p:ph type="sldNum" sz="quarter" idx="12"/>
          </p:nvPr>
        </p:nvSpPr>
        <p:spPr/>
        <p:txBody>
          <a:bodyPr/>
          <a:lstStyle/>
          <a:p>
            <a:fld id="{06FDB8B8-F605-4586-B934-FF56C8C71DDE}" type="slidenum">
              <a:rPr lang="en-US" smtClean="0"/>
              <a:pPr/>
              <a:t>60</a:t>
            </a:fld>
            <a:endParaRPr lang="en-US" dirty="0"/>
          </a:p>
        </p:txBody>
      </p:sp>
      <p:pic>
        <p:nvPicPr>
          <p:cNvPr id="7" name="Picture 6"/>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84552" y="6224739"/>
            <a:ext cx="1028700" cy="49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44674499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179512" y="6183581"/>
            <a:ext cx="6858000" cy="0"/>
          </a:xfrm>
          <a:prstGeom prst="line">
            <a:avLst/>
          </a:prstGeom>
          <a:ln w="28575">
            <a:solidFill>
              <a:srgbClr val="FF6600"/>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36662" y="6240732"/>
            <a:ext cx="1028700" cy="49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2" name="Rectangle 11"/>
          <p:cNvSpPr/>
          <p:nvPr/>
        </p:nvSpPr>
        <p:spPr>
          <a:xfrm>
            <a:off x="7618" y="4842"/>
            <a:ext cx="9136382" cy="615845"/>
          </a:xfrm>
          <a:prstGeom prst="rect">
            <a:avLst/>
          </a:prstGeom>
          <a:pattFill prst="dkHorz">
            <a:fgClr>
              <a:srgbClr val="FF6600"/>
            </a:fgClr>
            <a:bgClr>
              <a:srgbClr val="FF9933"/>
            </a:bgClr>
          </a:patt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b="1" dirty="0"/>
              <a:t>APPROPRIATION STATEMENT  (</a:t>
            </a:r>
            <a:r>
              <a:rPr lang="en-ZA" b="1" dirty="0" err="1"/>
              <a:t>Cont</a:t>
            </a:r>
            <a:r>
              <a:rPr lang="en-ZA" b="1" dirty="0"/>
              <a:t>)</a:t>
            </a:r>
            <a:endParaRPr lang="en-US" b="1" dirty="0"/>
          </a:p>
        </p:txBody>
      </p:sp>
      <p:graphicFrame>
        <p:nvGraphicFramePr>
          <p:cNvPr id="7" name="Table 6"/>
          <p:cNvGraphicFramePr>
            <a:graphicFrameLocks noGrp="1"/>
          </p:cNvGraphicFramePr>
          <p:nvPr>
            <p:extLst>
              <p:ext uri="{D42A27DB-BD31-4B8C-83A1-F6EECF244321}">
                <p14:modId xmlns:p14="http://schemas.microsoft.com/office/powerpoint/2010/main" xmlns="" val="4069357447"/>
              </p:ext>
            </p:extLst>
          </p:nvPr>
        </p:nvGraphicFramePr>
        <p:xfrm>
          <a:off x="209549" y="764701"/>
          <a:ext cx="8477251" cy="5246111"/>
        </p:xfrm>
        <a:graphic>
          <a:graphicData uri="http://schemas.openxmlformats.org/drawingml/2006/table">
            <a:tbl>
              <a:tblPr bandRow="1">
                <a:tableStyleId>{21E4AEA4-8DFA-4A89-87EB-49C32662AFE0}</a:tableStyleId>
              </a:tblPr>
              <a:tblGrid>
                <a:gridCol w="2902124"/>
                <a:gridCol w="916459"/>
                <a:gridCol w="916459"/>
                <a:gridCol w="840088"/>
                <a:gridCol w="992831"/>
                <a:gridCol w="1022569"/>
                <a:gridCol w="886721"/>
              </a:tblGrid>
              <a:tr h="179617">
                <a:tc>
                  <a:txBody>
                    <a:bodyPr/>
                    <a:lstStyle/>
                    <a:p>
                      <a:pPr>
                        <a:lnSpc>
                          <a:spcPts val="1200"/>
                        </a:lnSpc>
                        <a:spcBef>
                          <a:spcPts val="150"/>
                        </a:spcBef>
                        <a:spcAft>
                          <a:spcPts val="150"/>
                        </a:spcAft>
                      </a:pPr>
                      <a:r>
                        <a:rPr lang="en-GB" sz="1200" dirty="0">
                          <a:effectLst/>
                        </a:rPr>
                        <a:t> </a:t>
                      </a:r>
                      <a:endParaRPr lang="en-ZA" sz="1200" dirty="0">
                        <a:effectLst/>
                        <a:latin typeface="+mn-lt"/>
                        <a:ea typeface="Times New Roman"/>
                        <a:cs typeface="Arial" panose="020B0604020202020204" pitchFamily="34" charset="0"/>
                      </a:endParaRPr>
                    </a:p>
                  </a:txBody>
                  <a:tcPr marL="47888" marR="47888" marT="0" marB="0"/>
                </a:tc>
                <a:tc gridSpan="4">
                  <a:txBody>
                    <a:bodyPr/>
                    <a:lstStyle/>
                    <a:p>
                      <a:pPr algn="ctr">
                        <a:lnSpc>
                          <a:spcPts val="1200"/>
                        </a:lnSpc>
                        <a:spcBef>
                          <a:spcPts val="150"/>
                        </a:spcBef>
                        <a:spcAft>
                          <a:spcPts val="150"/>
                        </a:spcAft>
                      </a:pPr>
                      <a:r>
                        <a:rPr lang="en-GB" sz="1200" dirty="0" smtClean="0">
                          <a:effectLst/>
                        </a:rPr>
                        <a:t>2015/16</a:t>
                      </a:r>
                      <a:endParaRPr lang="en-ZA" sz="1200" b="1" dirty="0">
                        <a:effectLst/>
                        <a:latin typeface="+mn-lt"/>
                        <a:ea typeface="Times New Roman"/>
                        <a:cs typeface="Arial" panose="020B0604020202020204" pitchFamily="34" charset="0"/>
                      </a:endParaRPr>
                    </a:p>
                  </a:txBody>
                  <a:tcPr marL="47888" marR="47888" marT="0" marB="0"/>
                </a:tc>
                <a:tc hMerge="1">
                  <a:txBody>
                    <a:bodyPr/>
                    <a:lstStyle/>
                    <a:p>
                      <a:endParaRPr lang="en-ZA"/>
                    </a:p>
                  </a:txBody>
                  <a:tcPr/>
                </a:tc>
                <a:tc hMerge="1">
                  <a:txBody>
                    <a:bodyPr/>
                    <a:lstStyle/>
                    <a:p>
                      <a:endParaRPr lang="en-ZA"/>
                    </a:p>
                  </a:txBody>
                  <a:tcPr/>
                </a:tc>
                <a:tc hMerge="1">
                  <a:txBody>
                    <a:bodyPr/>
                    <a:lstStyle/>
                    <a:p>
                      <a:endParaRPr lang="en-ZA"/>
                    </a:p>
                  </a:txBody>
                  <a:tcPr/>
                </a:tc>
                <a:tc gridSpan="2">
                  <a:txBody>
                    <a:bodyPr/>
                    <a:lstStyle/>
                    <a:p>
                      <a:pPr algn="ctr">
                        <a:lnSpc>
                          <a:spcPts val="1200"/>
                        </a:lnSpc>
                        <a:spcBef>
                          <a:spcPts val="150"/>
                        </a:spcBef>
                        <a:spcAft>
                          <a:spcPts val="150"/>
                        </a:spcAft>
                      </a:pPr>
                      <a:r>
                        <a:rPr lang="en-GB" sz="1200" dirty="0" smtClean="0">
                          <a:effectLst/>
                        </a:rPr>
                        <a:t>2014/15</a:t>
                      </a:r>
                      <a:endParaRPr lang="en-ZA" sz="1200" b="1" dirty="0">
                        <a:effectLst/>
                        <a:latin typeface="+mn-lt"/>
                        <a:ea typeface="Times New Roman"/>
                        <a:cs typeface="Arial" panose="020B0604020202020204" pitchFamily="34" charset="0"/>
                      </a:endParaRPr>
                    </a:p>
                  </a:txBody>
                  <a:tcPr marL="47888" marR="47888" marT="0" marB="0"/>
                </a:tc>
                <a:tc hMerge="1">
                  <a:txBody>
                    <a:bodyPr/>
                    <a:lstStyle/>
                    <a:p>
                      <a:endParaRPr lang="en-ZA"/>
                    </a:p>
                  </a:txBody>
                  <a:tcPr/>
                </a:tc>
              </a:tr>
              <a:tr h="778340">
                <a:tc>
                  <a:txBody>
                    <a:bodyPr/>
                    <a:lstStyle/>
                    <a:p>
                      <a:pPr marL="0" marR="0" indent="0" algn="l" defTabSz="914400" rtl="0" eaLnBrk="1" fontAlgn="auto" latinLnBrk="0" hangingPunct="1">
                        <a:lnSpc>
                          <a:spcPts val="1200"/>
                        </a:lnSpc>
                        <a:spcBef>
                          <a:spcPts val="150"/>
                        </a:spcBef>
                        <a:spcAft>
                          <a:spcPts val="150"/>
                        </a:spcAft>
                        <a:buClrTx/>
                        <a:buSzTx/>
                        <a:buFontTx/>
                        <a:buNone/>
                        <a:tabLst/>
                        <a:defRPr/>
                      </a:pPr>
                      <a:r>
                        <a:rPr lang="en-US" sz="1200" b="1" dirty="0" smtClean="0"/>
                        <a:t>ACTUAL EXPENDITURE AGAINST APPROPRIATION PER ECONOMIC CLASSIFICATION (PAGE 149 - 151)</a:t>
                      </a:r>
                    </a:p>
                    <a:p>
                      <a:pPr>
                        <a:lnSpc>
                          <a:spcPts val="1200"/>
                        </a:lnSpc>
                        <a:spcBef>
                          <a:spcPts val="150"/>
                        </a:spcBef>
                        <a:spcAft>
                          <a:spcPts val="150"/>
                        </a:spcAft>
                      </a:pPr>
                      <a:endParaRPr lang="en-ZA" sz="1200" dirty="0">
                        <a:effectLst/>
                        <a:latin typeface="+mn-lt"/>
                        <a:ea typeface="Times New Roman"/>
                        <a:cs typeface="Arial" panose="020B0604020202020204" pitchFamily="34" charset="0"/>
                      </a:endParaRPr>
                    </a:p>
                  </a:txBody>
                  <a:tcPr marL="47888" marR="47888" marT="0" marB="0"/>
                </a:tc>
                <a:tc>
                  <a:txBody>
                    <a:bodyPr/>
                    <a:lstStyle/>
                    <a:p>
                      <a:pPr algn="r">
                        <a:lnSpc>
                          <a:spcPts val="1200"/>
                        </a:lnSpc>
                        <a:spcBef>
                          <a:spcPts val="150"/>
                        </a:spcBef>
                        <a:spcAft>
                          <a:spcPts val="150"/>
                        </a:spcAft>
                      </a:pPr>
                      <a:r>
                        <a:rPr lang="en-GB" sz="1200" dirty="0">
                          <a:effectLst/>
                        </a:rPr>
                        <a:t>Final</a:t>
                      </a:r>
                      <a:br>
                        <a:rPr lang="en-GB" sz="1200" dirty="0">
                          <a:effectLst/>
                        </a:rPr>
                      </a:br>
                      <a:r>
                        <a:rPr lang="en-GB" sz="1200" dirty="0">
                          <a:effectLst/>
                        </a:rPr>
                        <a:t>Appropriation</a:t>
                      </a:r>
                      <a:endParaRPr lang="en-ZA" sz="1200" b="1" dirty="0">
                        <a:effectLst/>
                        <a:latin typeface="+mn-lt"/>
                        <a:ea typeface="Times New Roman"/>
                        <a:cs typeface="Arial" panose="020B0604020202020204" pitchFamily="34" charset="0"/>
                      </a:endParaRPr>
                    </a:p>
                  </a:txBody>
                  <a:tcPr marL="47888" marR="47888" marT="0" marB="0"/>
                </a:tc>
                <a:tc>
                  <a:txBody>
                    <a:bodyPr/>
                    <a:lstStyle/>
                    <a:p>
                      <a:pPr algn="r">
                        <a:lnSpc>
                          <a:spcPts val="1200"/>
                        </a:lnSpc>
                        <a:spcBef>
                          <a:spcPts val="150"/>
                        </a:spcBef>
                        <a:spcAft>
                          <a:spcPts val="150"/>
                        </a:spcAft>
                      </a:pPr>
                      <a:r>
                        <a:rPr lang="en-GB" sz="1200" dirty="0">
                          <a:effectLst/>
                        </a:rPr>
                        <a:t>Actual</a:t>
                      </a:r>
                      <a:br>
                        <a:rPr lang="en-GB" sz="1200" dirty="0">
                          <a:effectLst/>
                        </a:rPr>
                      </a:br>
                      <a:r>
                        <a:rPr lang="en-GB" sz="1200" dirty="0">
                          <a:effectLst/>
                        </a:rPr>
                        <a:t>Expenditure</a:t>
                      </a:r>
                      <a:endParaRPr lang="en-ZA" sz="1200" b="1" dirty="0">
                        <a:effectLst/>
                        <a:latin typeface="+mn-lt"/>
                        <a:ea typeface="Times New Roman"/>
                        <a:cs typeface="Arial" panose="020B0604020202020204" pitchFamily="34" charset="0"/>
                      </a:endParaRPr>
                    </a:p>
                  </a:txBody>
                  <a:tcPr marL="47888" marR="47888" marT="0" marB="0"/>
                </a:tc>
                <a:tc>
                  <a:txBody>
                    <a:bodyPr/>
                    <a:lstStyle/>
                    <a:p>
                      <a:pPr algn="r">
                        <a:lnSpc>
                          <a:spcPts val="1200"/>
                        </a:lnSpc>
                        <a:spcBef>
                          <a:spcPts val="150"/>
                        </a:spcBef>
                        <a:spcAft>
                          <a:spcPts val="150"/>
                        </a:spcAft>
                      </a:pPr>
                      <a:r>
                        <a:rPr lang="en-GB" sz="1200" dirty="0">
                          <a:effectLst/>
                        </a:rPr>
                        <a:t>Variance</a:t>
                      </a:r>
                      <a:endParaRPr lang="en-ZA" sz="1200" b="1" dirty="0">
                        <a:effectLst/>
                        <a:latin typeface="+mn-lt"/>
                        <a:ea typeface="Times New Roman"/>
                        <a:cs typeface="Arial" panose="020B0604020202020204" pitchFamily="34" charset="0"/>
                      </a:endParaRPr>
                    </a:p>
                  </a:txBody>
                  <a:tcPr marL="47888" marR="47888" marT="0" marB="0"/>
                </a:tc>
                <a:tc>
                  <a:txBody>
                    <a:bodyPr/>
                    <a:lstStyle/>
                    <a:p>
                      <a:pPr algn="r">
                        <a:lnSpc>
                          <a:spcPts val="1200"/>
                        </a:lnSpc>
                        <a:spcBef>
                          <a:spcPts val="150"/>
                        </a:spcBef>
                        <a:spcAft>
                          <a:spcPts val="150"/>
                        </a:spcAft>
                      </a:pPr>
                      <a:r>
                        <a:rPr lang="en-GB" sz="1200" dirty="0">
                          <a:effectLst/>
                        </a:rPr>
                        <a:t>Expenditure</a:t>
                      </a:r>
                      <a:br>
                        <a:rPr lang="en-GB" sz="1200" dirty="0">
                          <a:effectLst/>
                        </a:rPr>
                      </a:br>
                      <a:r>
                        <a:rPr lang="en-GB" sz="1200" dirty="0">
                          <a:effectLst/>
                        </a:rPr>
                        <a:t>as % of final appropriation</a:t>
                      </a:r>
                      <a:endParaRPr lang="en-ZA" sz="1200" b="1" dirty="0">
                        <a:effectLst/>
                        <a:latin typeface="+mn-lt"/>
                        <a:ea typeface="Times New Roman"/>
                        <a:cs typeface="Arial" panose="020B0604020202020204" pitchFamily="34" charset="0"/>
                      </a:endParaRPr>
                    </a:p>
                  </a:txBody>
                  <a:tcPr marL="47888" marR="47888" marT="0" marB="0"/>
                </a:tc>
                <a:tc>
                  <a:txBody>
                    <a:bodyPr/>
                    <a:lstStyle/>
                    <a:p>
                      <a:pPr algn="r">
                        <a:lnSpc>
                          <a:spcPts val="1200"/>
                        </a:lnSpc>
                        <a:spcBef>
                          <a:spcPts val="150"/>
                        </a:spcBef>
                        <a:spcAft>
                          <a:spcPts val="150"/>
                        </a:spcAft>
                      </a:pPr>
                      <a:r>
                        <a:rPr lang="en-GB" sz="1200" dirty="0" smtClean="0">
                          <a:effectLst/>
                        </a:rPr>
                        <a:t>Final</a:t>
                      </a:r>
                      <a:r>
                        <a:rPr lang="en-GB" sz="1200" dirty="0">
                          <a:effectLst/>
                        </a:rPr>
                        <a:t/>
                      </a:r>
                      <a:br>
                        <a:rPr lang="en-GB" sz="1200" dirty="0">
                          <a:effectLst/>
                        </a:rPr>
                      </a:br>
                      <a:r>
                        <a:rPr lang="en-GB" sz="1200" dirty="0">
                          <a:effectLst/>
                        </a:rPr>
                        <a:t>Appropriation</a:t>
                      </a:r>
                      <a:endParaRPr lang="en-ZA" sz="1200" b="1" dirty="0">
                        <a:effectLst/>
                        <a:latin typeface="+mn-lt"/>
                        <a:ea typeface="Times New Roman"/>
                        <a:cs typeface="Arial" panose="020B0604020202020204" pitchFamily="34" charset="0"/>
                      </a:endParaRPr>
                    </a:p>
                  </a:txBody>
                  <a:tcPr marL="47888" marR="47888" marT="0" marB="0"/>
                </a:tc>
                <a:tc>
                  <a:txBody>
                    <a:bodyPr/>
                    <a:lstStyle/>
                    <a:p>
                      <a:pPr algn="r">
                        <a:lnSpc>
                          <a:spcPts val="1200"/>
                        </a:lnSpc>
                        <a:spcBef>
                          <a:spcPts val="150"/>
                        </a:spcBef>
                        <a:spcAft>
                          <a:spcPts val="150"/>
                        </a:spcAft>
                      </a:pPr>
                      <a:r>
                        <a:rPr lang="en-GB" sz="1200" dirty="0">
                          <a:effectLst/>
                        </a:rPr>
                        <a:t>Actual</a:t>
                      </a:r>
                      <a:br>
                        <a:rPr lang="en-GB" sz="1200" dirty="0">
                          <a:effectLst/>
                        </a:rPr>
                      </a:br>
                      <a:r>
                        <a:rPr lang="en-GB" sz="1200" dirty="0">
                          <a:effectLst/>
                        </a:rPr>
                        <a:t>expenditure</a:t>
                      </a:r>
                      <a:endParaRPr lang="en-ZA" sz="1200" b="1" dirty="0">
                        <a:effectLst/>
                        <a:latin typeface="+mn-lt"/>
                        <a:ea typeface="Times New Roman"/>
                        <a:cs typeface="Arial" panose="020B0604020202020204" pitchFamily="34" charset="0"/>
                      </a:endParaRPr>
                    </a:p>
                  </a:txBody>
                  <a:tcPr marL="47888" marR="47888" marT="0" marB="0"/>
                </a:tc>
              </a:tr>
              <a:tr h="194585">
                <a:tc>
                  <a:txBody>
                    <a:bodyPr/>
                    <a:lstStyle/>
                    <a:p>
                      <a:pPr algn="r">
                        <a:lnSpc>
                          <a:spcPts val="1300"/>
                        </a:lnSpc>
                        <a:spcBef>
                          <a:spcPts val="150"/>
                        </a:spcBef>
                        <a:spcAft>
                          <a:spcPts val="150"/>
                        </a:spcAft>
                      </a:pPr>
                      <a:r>
                        <a:rPr lang="en-GB" sz="1200" dirty="0">
                          <a:effectLst/>
                        </a:rPr>
                        <a:t> </a:t>
                      </a:r>
                      <a:endParaRPr lang="en-ZA" sz="1200" dirty="0">
                        <a:effectLst/>
                        <a:latin typeface="+mn-lt"/>
                        <a:ea typeface="Times New Roman"/>
                        <a:cs typeface="Arial" panose="020B0604020202020204" pitchFamily="34" charset="0"/>
                      </a:endParaRPr>
                    </a:p>
                  </a:txBody>
                  <a:tcPr marL="47888" marR="47888" marT="0" marB="0"/>
                </a:tc>
                <a:tc>
                  <a:txBody>
                    <a:bodyPr/>
                    <a:lstStyle/>
                    <a:p>
                      <a:pPr algn="r">
                        <a:lnSpc>
                          <a:spcPts val="1300"/>
                        </a:lnSpc>
                        <a:spcBef>
                          <a:spcPts val="150"/>
                        </a:spcBef>
                        <a:spcAft>
                          <a:spcPts val="150"/>
                        </a:spcAft>
                      </a:pPr>
                      <a:r>
                        <a:rPr lang="en-GB" sz="1200" dirty="0">
                          <a:effectLst/>
                        </a:rPr>
                        <a:t>R'000</a:t>
                      </a:r>
                      <a:endParaRPr lang="en-ZA" sz="1200" b="1" dirty="0">
                        <a:effectLst/>
                        <a:latin typeface="+mn-lt"/>
                        <a:ea typeface="Times New Roman"/>
                        <a:cs typeface="Arial" panose="020B0604020202020204" pitchFamily="34" charset="0"/>
                      </a:endParaRPr>
                    </a:p>
                  </a:txBody>
                  <a:tcPr marL="47888" marR="47888" marT="0" marB="0"/>
                </a:tc>
                <a:tc>
                  <a:txBody>
                    <a:bodyPr/>
                    <a:lstStyle/>
                    <a:p>
                      <a:pPr algn="r">
                        <a:lnSpc>
                          <a:spcPts val="1300"/>
                        </a:lnSpc>
                        <a:spcBef>
                          <a:spcPts val="150"/>
                        </a:spcBef>
                        <a:spcAft>
                          <a:spcPts val="150"/>
                        </a:spcAft>
                      </a:pPr>
                      <a:r>
                        <a:rPr lang="en-GB" sz="1200" dirty="0">
                          <a:effectLst/>
                        </a:rPr>
                        <a:t>R'000</a:t>
                      </a:r>
                      <a:endParaRPr lang="en-ZA" sz="1200" b="1" dirty="0">
                        <a:effectLst/>
                        <a:latin typeface="+mn-lt"/>
                        <a:ea typeface="Times New Roman"/>
                        <a:cs typeface="Arial" panose="020B0604020202020204" pitchFamily="34" charset="0"/>
                      </a:endParaRPr>
                    </a:p>
                  </a:txBody>
                  <a:tcPr marL="47888" marR="47888" marT="0" marB="0"/>
                </a:tc>
                <a:tc>
                  <a:txBody>
                    <a:bodyPr/>
                    <a:lstStyle/>
                    <a:p>
                      <a:pPr algn="r">
                        <a:lnSpc>
                          <a:spcPts val="1300"/>
                        </a:lnSpc>
                        <a:spcBef>
                          <a:spcPts val="150"/>
                        </a:spcBef>
                        <a:spcAft>
                          <a:spcPts val="150"/>
                        </a:spcAft>
                      </a:pPr>
                      <a:r>
                        <a:rPr lang="en-GB" sz="1200" dirty="0">
                          <a:effectLst/>
                        </a:rPr>
                        <a:t>R'000</a:t>
                      </a:r>
                      <a:endParaRPr lang="en-ZA" sz="1200" b="1" dirty="0">
                        <a:effectLst/>
                        <a:latin typeface="+mn-lt"/>
                        <a:ea typeface="Times New Roman"/>
                        <a:cs typeface="Arial" panose="020B0604020202020204" pitchFamily="34" charset="0"/>
                      </a:endParaRPr>
                    </a:p>
                  </a:txBody>
                  <a:tcPr marL="47888" marR="47888" marT="0" marB="0"/>
                </a:tc>
                <a:tc>
                  <a:txBody>
                    <a:bodyPr/>
                    <a:lstStyle/>
                    <a:p>
                      <a:pPr algn="r">
                        <a:lnSpc>
                          <a:spcPts val="1300"/>
                        </a:lnSpc>
                        <a:spcBef>
                          <a:spcPts val="150"/>
                        </a:spcBef>
                        <a:spcAft>
                          <a:spcPts val="150"/>
                        </a:spcAft>
                      </a:pPr>
                      <a:r>
                        <a:rPr lang="en-GB" sz="1200" dirty="0">
                          <a:effectLst/>
                        </a:rPr>
                        <a:t>%</a:t>
                      </a:r>
                      <a:endParaRPr lang="en-ZA" sz="1200" b="1" dirty="0">
                        <a:effectLst/>
                        <a:latin typeface="+mn-lt"/>
                        <a:ea typeface="Times New Roman"/>
                        <a:cs typeface="Arial" panose="020B0604020202020204" pitchFamily="34" charset="0"/>
                      </a:endParaRPr>
                    </a:p>
                  </a:txBody>
                  <a:tcPr marL="47888" marR="47888" marT="0" marB="0"/>
                </a:tc>
                <a:tc>
                  <a:txBody>
                    <a:bodyPr/>
                    <a:lstStyle/>
                    <a:p>
                      <a:pPr algn="r">
                        <a:lnSpc>
                          <a:spcPts val="1300"/>
                        </a:lnSpc>
                        <a:spcBef>
                          <a:spcPts val="150"/>
                        </a:spcBef>
                        <a:spcAft>
                          <a:spcPts val="150"/>
                        </a:spcAft>
                      </a:pPr>
                      <a:r>
                        <a:rPr lang="en-GB" sz="1200" dirty="0">
                          <a:effectLst/>
                        </a:rPr>
                        <a:t>R'000</a:t>
                      </a:r>
                      <a:endParaRPr lang="en-ZA" sz="1200" b="1" dirty="0">
                        <a:effectLst/>
                        <a:latin typeface="+mn-lt"/>
                        <a:ea typeface="Times New Roman"/>
                        <a:cs typeface="Arial" panose="020B0604020202020204" pitchFamily="34" charset="0"/>
                      </a:endParaRPr>
                    </a:p>
                  </a:txBody>
                  <a:tcPr marL="47888" marR="47888" marT="0" marB="0"/>
                </a:tc>
                <a:tc>
                  <a:txBody>
                    <a:bodyPr/>
                    <a:lstStyle/>
                    <a:p>
                      <a:pPr algn="r">
                        <a:lnSpc>
                          <a:spcPts val="1300"/>
                        </a:lnSpc>
                        <a:spcBef>
                          <a:spcPts val="150"/>
                        </a:spcBef>
                        <a:spcAft>
                          <a:spcPts val="150"/>
                        </a:spcAft>
                      </a:pPr>
                      <a:r>
                        <a:rPr lang="en-GB" sz="1200" dirty="0">
                          <a:effectLst/>
                        </a:rPr>
                        <a:t>R'000</a:t>
                      </a:r>
                      <a:endParaRPr lang="en-ZA" sz="1200" b="1" dirty="0">
                        <a:effectLst/>
                        <a:latin typeface="+mn-lt"/>
                        <a:ea typeface="Times New Roman"/>
                        <a:cs typeface="Arial" panose="020B0604020202020204" pitchFamily="34" charset="0"/>
                      </a:endParaRPr>
                    </a:p>
                  </a:txBody>
                  <a:tcPr marL="47888" marR="47888" marT="0" marB="0"/>
                </a:tc>
              </a:tr>
              <a:tr h="194585">
                <a:tc>
                  <a:txBody>
                    <a:bodyPr/>
                    <a:lstStyle/>
                    <a:p>
                      <a:pPr>
                        <a:lnSpc>
                          <a:spcPts val="1300"/>
                        </a:lnSpc>
                        <a:spcBef>
                          <a:spcPts val="150"/>
                        </a:spcBef>
                        <a:spcAft>
                          <a:spcPts val="150"/>
                        </a:spcAft>
                      </a:pPr>
                      <a:r>
                        <a:rPr lang="en-GB" sz="1200" dirty="0">
                          <a:effectLst/>
                        </a:rPr>
                        <a:t>Current payments</a:t>
                      </a:r>
                      <a:endParaRPr lang="en-ZA" sz="1200" b="1" dirty="0">
                        <a:effectLst/>
                        <a:latin typeface="+mn-lt"/>
                        <a:ea typeface="Times New Roman"/>
                        <a:cs typeface="Arial" panose="020B0604020202020204" pitchFamily="34" charset="0"/>
                      </a:endParaRPr>
                    </a:p>
                  </a:txBody>
                  <a:tcPr marL="47888" marR="47888" marT="0" marB="0"/>
                </a:tc>
                <a:tc>
                  <a:txBody>
                    <a:bodyPr/>
                    <a:lstStyle/>
                    <a:p>
                      <a:pPr algn="r">
                        <a:lnSpc>
                          <a:spcPts val="1300"/>
                        </a:lnSpc>
                        <a:spcBef>
                          <a:spcPts val="150"/>
                        </a:spcBef>
                        <a:spcAft>
                          <a:spcPts val="150"/>
                        </a:spcAft>
                      </a:pPr>
                      <a:r>
                        <a:rPr lang="en-GB" sz="1200" dirty="0">
                          <a:effectLst/>
                        </a:rPr>
                        <a:t> </a:t>
                      </a:r>
                      <a:endParaRPr lang="en-ZA" sz="1200" dirty="0">
                        <a:effectLst/>
                        <a:latin typeface="+mn-lt"/>
                        <a:ea typeface="Times New Roman"/>
                        <a:cs typeface="Arial" panose="020B0604020202020204" pitchFamily="34" charset="0"/>
                      </a:endParaRPr>
                    </a:p>
                  </a:txBody>
                  <a:tcPr marL="47888" marR="47888" marT="0" marB="0"/>
                </a:tc>
                <a:tc>
                  <a:txBody>
                    <a:bodyPr/>
                    <a:lstStyle/>
                    <a:p>
                      <a:pPr algn="r">
                        <a:lnSpc>
                          <a:spcPts val="1300"/>
                        </a:lnSpc>
                        <a:spcBef>
                          <a:spcPts val="150"/>
                        </a:spcBef>
                        <a:spcAft>
                          <a:spcPts val="150"/>
                        </a:spcAft>
                      </a:pPr>
                      <a:r>
                        <a:rPr lang="en-GB" sz="1200" dirty="0">
                          <a:effectLst/>
                        </a:rPr>
                        <a:t> </a:t>
                      </a:r>
                      <a:endParaRPr lang="en-ZA" sz="1200" dirty="0">
                        <a:effectLst/>
                        <a:latin typeface="+mn-lt"/>
                        <a:ea typeface="Times New Roman"/>
                        <a:cs typeface="Arial" panose="020B0604020202020204" pitchFamily="34" charset="0"/>
                      </a:endParaRPr>
                    </a:p>
                  </a:txBody>
                  <a:tcPr marL="47888" marR="47888" marT="0" marB="0"/>
                </a:tc>
                <a:tc>
                  <a:txBody>
                    <a:bodyPr/>
                    <a:lstStyle/>
                    <a:p>
                      <a:pPr algn="r">
                        <a:lnSpc>
                          <a:spcPts val="1300"/>
                        </a:lnSpc>
                        <a:spcBef>
                          <a:spcPts val="150"/>
                        </a:spcBef>
                        <a:spcAft>
                          <a:spcPts val="150"/>
                        </a:spcAft>
                      </a:pPr>
                      <a:r>
                        <a:rPr lang="en-GB" sz="1200" dirty="0">
                          <a:effectLst/>
                        </a:rPr>
                        <a:t> </a:t>
                      </a:r>
                      <a:endParaRPr lang="en-ZA" sz="1200" dirty="0">
                        <a:effectLst/>
                        <a:latin typeface="+mn-lt"/>
                        <a:ea typeface="Times New Roman"/>
                        <a:cs typeface="Arial" panose="020B0604020202020204" pitchFamily="34" charset="0"/>
                      </a:endParaRPr>
                    </a:p>
                  </a:txBody>
                  <a:tcPr marL="47888" marR="47888" marT="0" marB="0"/>
                </a:tc>
                <a:tc>
                  <a:txBody>
                    <a:bodyPr/>
                    <a:lstStyle/>
                    <a:p>
                      <a:pPr algn="r">
                        <a:lnSpc>
                          <a:spcPts val="1300"/>
                        </a:lnSpc>
                        <a:spcBef>
                          <a:spcPts val="150"/>
                        </a:spcBef>
                        <a:spcAft>
                          <a:spcPts val="150"/>
                        </a:spcAft>
                      </a:pPr>
                      <a:r>
                        <a:rPr lang="en-GB" sz="1200" dirty="0">
                          <a:effectLst/>
                        </a:rPr>
                        <a:t> </a:t>
                      </a:r>
                      <a:endParaRPr lang="en-ZA" sz="1200" dirty="0">
                        <a:effectLst/>
                        <a:latin typeface="+mn-lt"/>
                        <a:ea typeface="Times New Roman"/>
                        <a:cs typeface="Arial" panose="020B0604020202020204" pitchFamily="34" charset="0"/>
                      </a:endParaRPr>
                    </a:p>
                  </a:txBody>
                  <a:tcPr marL="47888" marR="47888" marT="0" marB="0"/>
                </a:tc>
                <a:tc>
                  <a:txBody>
                    <a:bodyPr/>
                    <a:lstStyle/>
                    <a:p>
                      <a:pPr algn="r">
                        <a:lnSpc>
                          <a:spcPts val="1300"/>
                        </a:lnSpc>
                        <a:spcBef>
                          <a:spcPts val="150"/>
                        </a:spcBef>
                        <a:spcAft>
                          <a:spcPts val="150"/>
                        </a:spcAft>
                      </a:pPr>
                      <a:r>
                        <a:rPr lang="en-GB" sz="1200" dirty="0">
                          <a:effectLst/>
                        </a:rPr>
                        <a:t> </a:t>
                      </a:r>
                      <a:endParaRPr lang="en-ZA" sz="1200" dirty="0">
                        <a:effectLst/>
                        <a:latin typeface="+mn-lt"/>
                        <a:ea typeface="Times New Roman"/>
                        <a:cs typeface="Arial" panose="020B0604020202020204" pitchFamily="34" charset="0"/>
                      </a:endParaRPr>
                    </a:p>
                  </a:txBody>
                  <a:tcPr marL="47888" marR="47888" marT="0" marB="0"/>
                </a:tc>
                <a:tc>
                  <a:txBody>
                    <a:bodyPr/>
                    <a:lstStyle/>
                    <a:p>
                      <a:pPr algn="r">
                        <a:lnSpc>
                          <a:spcPts val="1300"/>
                        </a:lnSpc>
                        <a:spcBef>
                          <a:spcPts val="150"/>
                        </a:spcBef>
                        <a:spcAft>
                          <a:spcPts val="150"/>
                        </a:spcAft>
                      </a:pPr>
                      <a:r>
                        <a:rPr lang="en-GB" sz="1200" dirty="0">
                          <a:effectLst/>
                        </a:rPr>
                        <a:t> </a:t>
                      </a:r>
                      <a:endParaRPr lang="en-ZA" sz="1200" dirty="0">
                        <a:effectLst/>
                        <a:latin typeface="+mn-lt"/>
                        <a:ea typeface="Times New Roman"/>
                        <a:cs typeface="Arial" panose="020B0604020202020204" pitchFamily="34" charset="0"/>
                      </a:endParaRPr>
                    </a:p>
                  </a:txBody>
                  <a:tcPr marL="47888" marR="47888" marT="0" marB="0"/>
                </a:tc>
              </a:tr>
              <a:tr h="194585">
                <a:tc>
                  <a:txBody>
                    <a:bodyPr/>
                    <a:lstStyle/>
                    <a:p>
                      <a:pPr lvl="1">
                        <a:lnSpc>
                          <a:spcPts val="1300"/>
                        </a:lnSpc>
                        <a:spcBef>
                          <a:spcPts val="150"/>
                        </a:spcBef>
                        <a:spcAft>
                          <a:spcPts val="150"/>
                        </a:spcAft>
                      </a:pPr>
                      <a:r>
                        <a:rPr lang="en-GB" sz="1200" dirty="0">
                          <a:effectLst/>
                        </a:rPr>
                        <a:t>Compensation of employees</a:t>
                      </a:r>
                      <a:endParaRPr lang="en-ZA" sz="1200" dirty="0">
                        <a:effectLst/>
                        <a:latin typeface="+mn-lt"/>
                        <a:ea typeface="Times New Roman"/>
                        <a:cs typeface="Arial" panose="020B0604020202020204" pitchFamily="34" charset="0"/>
                      </a:endParaRPr>
                    </a:p>
                  </a:txBody>
                  <a:tcPr marL="47888" marR="47888" marT="0" marB="0"/>
                </a:tc>
                <a:tc>
                  <a:txBody>
                    <a:bodyPr/>
                    <a:lstStyle/>
                    <a:p>
                      <a:pPr algn="r">
                        <a:lnSpc>
                          <a:spcPts val="1300"/>
                        </a:lnSpc>
                        <a:spcBef>
                          <a:spcPts val="150"/>
                        </a:spcBef>
                        <a:spcAft>
                          <a:spcPts val="150"/>
                        </a:spcAft>
                      </a:pPr>
                      <a:r>
                        <a:rPr lang="en-GB" sz="1200" dirty="0" smtClean="0">
                          <a:effectLst/>
                        </a:rPr>
                        <a:t>454 959</a:t>
                      </a:r>
                      <a:endParaRPr lang="en-ZA" sz="1200" dirty="0">
                        <a:effectLst/>
                        <a:latin typeface="+mn-lt"/>
                        <a:ea typeface="Times New Roman" panose="02020603050405020304" pitchFamily="18" charset="0"/>
                      </a:endParaRPr>
                    </a:p>
                  </a:txBody>
                  <a:tcPr marL="51435" marR="51435" marT="0" marB="0"/>
                </a:tc>
                <a:tc>
                  <a:txBody>
                    <a:bodyPr/>
                    <a:lstStyle/>
                    <a:p>
                      <a:pPr algn="r">
                        <a:lnSpc>
                          <a:spcPts val="1300"/>
                        </a:lnSpc>
                        <a:spcBef>
                          <a:spcPts val="150"/>
                        </a:spcBef>
                        <a:spcAft>
                          <a:spcPts val="150"/>
                        </a:spcAft>
                      </a:pPr>
                      <a:r>
                        <a:rPr lang="en-GB" sz="1200" dirty="0" smtClean="0">
                          <a:effectLst/>
                        </a:rPr>
                        <a:t>435 858</a:t>
                      </a:r>
                      <a:endParaRPr lang="en-ZA" sz="1200" dirty="0">
                        <a:effectLst/>
                        <a:latin typeface="+mn-lt"/>
                        <a:ea typeface="Times New Roman" panose="02020603050405020304" pitchFamily="18" charset="0"/>
                      </a:endParaRPr>
                    </a:p>
                  </a:txBody>
                  <a:tcPr marL="51435" marR="51435" marT="0" marB="0"/>
                </a:tc>
                <a:tc>
                  <a:txBody>
                    <a:bodyPr/>
                    <a:lstStyle/>
                    <a:p>
                      <a:pPr algn="r">
                        <a:lnSpc>
                          <a:spcPts val="1300"/>
                        </a:lnSpc>
                        <a:spcBef>
                          <a:spcPts val="150"/>
                        </a:spcBef>
                        <a:spcAft>
                          <a:spcPts val="150"/>
                        </a:spcAft>
                      </a:pPr>
                      <a:r>
                        <a:rPr lang="en-GB" sz="1200" dirty="0" smtClean="0">
                          <a:effectLst/>
                        </a:rPr>
                        <a:t>19 101</a:t>
                      </a:r>
                      <a:endParaRPr lang="en-ZA" sz="1200" dirty="0">
                        <a:effectLst/>
                        <a:latin typeface="+mn-lt"/>
                        <a:ea typeface="Times New Roman" panose="02020603050405020304" pitchFamily="18" charset="0"/>
                      </a:endParaRPr>
                    </a:p>
                  </a:txBody>
                  <a:tcPr marL="51435" marR="51435" marT="0" marB="0"/>
                </a:tc>
                <a:tc>
                  <a:txBody>
                    <a:bodyPr/>
                    <a:lstStyle/>
                    <a:p>
                      <a:pPr algn="r">
                        <a:lnSpc>
                          <a:spcPts val="1300"/>
                        </a:lnSpc>
                        <a:spcBef>
                          <a:spcPts val="150"/>
                        </a:spcBef>
                        <a:spcAft>
                          <a:spcPts val="150"/>
                        </a:spcAft>
                      </a:pPr>
                      <a:r>
                        <a:rPr lang="en-GB" sz="1200" dirty="0">
                          <a:effectLst/>
                        </a:rPr>
                        <a:t>95.8%</a:t>
                      </a:r>
                      <a:endParaRPr lang="en-ZA" sz="1200" dirty="0">
                        <a:effectLst/>
                        <a:latin typeface="+mn-lt"/>
                        <a:ea typeface="Times New Roman" panose="02020603050405020304" pitchFamily="18" charset="0"/>
                      </a:endParaRPr>
                    </a:p>
                  </a:txBody>
                  <a:tcPr marL="51435" marR="51435" marT="0" marB="0"/>
                </a:tc>
                <a:tc>
                  <a:txBody>
                    <a:bodyPr/>
                    <a:lstStyle/>
                    <a:p>
                      <a:pPr algn="r">
                        <a:lnSpc>
                          <a:spcPts val="1300"/>
                        </a:lnSpc>
                        <a:spcBef>
                          <a:spcPts val="150"/>
                        </a:spcBef>
                        <a:spcAft>
                          <a:spcPts val="150"/>
                        </a:spcAft>
                      </a:pPr>
                      <a:r>
                        <a:rPr lang="en-ZA" sz="1200" dirty="0" smtClean="0">
                          <a:effectLst/>
                        </a:rPr>
                        <a:t>1 613 619</a:t>
                      </a:r>
                      <a:endParaRPr lang="en-ZA" sz="1200" dirty="0">
                        <a:effectLst/>
                        <a:latin typeface="+mn-lt"/>
                        <a:ea typeface="Times New Roman"/>
                        <a:cs typeface="Arial" panose="020B0604020202020204" pitchFamily="34" charset="0"/>
                      </a:endParaRPr>
                    </a:p>
                  </a:txBody>
                  <a:tcPr marL="47888" marR="47888" marT="0" marB="0"/>
                </a:tc>
                <a:tc>
                  <a:txBody>
                    <a:bodyPr/>
                    <a:lstStyle/>
                    <a:p>
                      <a:pPr algn="r">
                        <a:lnSpc>
                          <a:spcPts val="1300"/>
                        </a:lnSpc>
                        <a:spcBef>
                          <a:spcPts val="150"/>
                        </a:spcBef>
                        <a:spcAft>
                          <a:spcPts val="150"/>
                        </a:spcAft>
                      </a:pPr>
                      <a:r>
                        <a:rPr lang="en-ZA" sz="1200" dirty="0" smtClean="0">
                          <a:effectLst/>
                        </a:rPr>
                        <a:t>1 591 775</a:t>
                      </a:r>
                      <a:endParaRPr lang="en-ZA" sz="1200" dirty="0">
                        <a:effectLst/>
                        <a:latin typeface="+mn-lt"/>
                        <a:ea typeface="Times New Roman"/>
                        <a:cs typeface="Arial" panose="020B0604020202020204" pitchFamily="34" charset="0"/>
                      </a:endParaRPr>
                    </a:p>
                  </a:txBody>
                  <a:tcPr marL="47888" marR="47888" marT="0" marB="0"/>
                </a:tc>
              </a:tr>
              <a:tr h="194585">
                <a:tc>
                  <a:txBody>
                    <a:bodyPr/>
                    <a:lstStyle/>
                    <a:p>
                      <a:pPr lvl="1">
                        <a:lnSpc>
                          <a:spcPts val="1300"/>
                        </a:lnSpc>
                        <a:spcBef>
                          <a:spcPts val="150"/>
                        </a:spcBef>
                        <a:spcAft>
                          <a:spcPts val="150"/>
                        </a:spcAft>
                      </a:pPr>
                      <a:r>
                        <a:rPr lang="en-GB" sz="1200" dirty="0">
                          <a:effectLst/>
                        </a:rPr>
                        <a:t>Goods and services</a:t>
                      </a:r>
                      <a:endParaRPr lang="en-ZA" sz="1200" dirty="0">
                        <a:effectLst/>
                        <a:latin typeface="+mn-lt"/>
                        <a:ea typeface="Times New Roman"/>
                        <a:cs typeface="Arial" panose="020B0604020202020204" pitchFamily="34" charset="0"/>
                      </a:endParaRPr>
                    </a:p>
                  </a:txBody>
                  <a:tcPr marL="47888" marR="47888" marT="0" marB="0"/>
                </a:tc>
                <a:tc>
                  <a:txBody>
                    <a:bodyPr/>
                    <a:lstStyle/>
                    <a:p>
                      <a:pPr algn="r">
                        <a:lnSpc>
                          <a:spcPts val="1300"/>
                        </a:lnSpc>
                        <a:spcBef>
                          <a:spcPts val="150"/>
                        </a:spcBef>
                        <a:spcAft>
                          <a:spcPts val="150"/>
                        </a:spcAft>
                      </a:pPr>
                      <a:r>
                        <a:rPr lang="en-GB" sz="1200" dirty="0" smtClean="0">
                          <a:effectLst/>
                        </a:rPr>
                        <a:t>370 820</a:t>
                      </a:r>
                      <a:endParaRPr lang="en-ZA" sz="1200" dirty="0">
                        <a:effectLst/>
                        <a:latin typeface="+mn-lt"/>
                        <a:ea typeface="Times New Roman" panose="02020603050405020304" pitchFamily="18" charset="0"/>
                        <a:cs typeface="Arial" panose="020B0604020202020204" pitchFamily="34" charset="0"/>
                      </a:endParaRPr>
                    </a:p>
                  </a:txBody>
                  <a:tcPr marL="51435" marR="51435" marT="0" marB="0"/>
                </a:tc>
                <a:tc>
                  <a:txBody>
                    <a:bodyPr/>
                    <a:lstStyle/>
                    <a:p>
                      <a:pPr algn="r">
                        <a:lnSpc>
                          <a:spcPts val="1300"/>
                        </a:lnSpc>
                        <a:spcBef>
                          <a:spcPts val="150"/>
                        </a:spcBef>
                        <a:spcAft>
                          <a:spcPts val="150"/>
                        </a:spcAft>
                      </a:pPr>
                      <a:r>
                        <a:rPr lang="en-GB" sz="1200" dirty="0" smtClean="0">
                          <a:effectLst/>
                        </a:rPr>
                        <a:t>364 462</a:t>
                      </a:r>
                      <a:endParaRPr lang="en-ZA" sz="1200" dirty="0">
                        <a:effectLst/>
                        <a:latin typeface="+mn-lt"/>
                        <a:ea typeface="Times New Roman" panose="02020603050405020304" pitchFamily="18" charset="0"/>
                        <a:cs typeface="Arial" panose="020B0604020202020204" pitchFamily="34" charset="0"/>
                      </a:endParaRPr>
                    </a:p>
                  </a:txBody>
                  <a:tcPr marL="51435" marR="51435" marT="0" marB="0"/>
                </a:tc>
                <a:tc>
                  <a:txBody>
                    <a:bodyPr/>
                    <a:lstStyle/>
                    <a:p>
                      <a:pPr algn="r">
                        <a:lnSpc>
                          <a:spcPts val="1300"/>
                        </a:lnSpc>
                        <a:spcBef>
                          <a:spcPts val="150"/>
                        </a:spcBef>
                        <a:spcAft>
                          <a:spcPts val="150"/>
                        </a:spcAft>
                      </a:pPr>
                      <a:r>
                        <a:rPr lang="en-GB" sz="1200" dirty="0" smtClean="0">
                          <a:effectLst/>
                        </a:rPr>
                        <a:t>6 358</a:t>
                      </a:r>
                      <a:endParaRPr lang="en-ZA" sz="1200" dirty="0">
                        <a:effectLst/>
                        <a:latin typeface="+mn-lt"/>
                        <a:ea typeface="Times New Roman" panose="02020603050405020304" pitchFamily="18" charset="0"/>
                        <a:cs typeface="Arial" panose="020B0604020202020204" pitchFamily="34" charset="0"/>
                      </a:endParaRPr>
                    </a:p>
                  </a:txBody>
                  <a:tcPr marL="51435" marR="51435" marT="0" marB="0"/>
                </a:tc>
                <a:tc>
                  <a:txBody>
                    <a:bodyPr/>
                    <a:lstStyle/>
                    <a:p>
                      <a:pPr algn="r">
                        <a:lnSpc>
                          <a:spcPts val="1300"/>
                        </a:lnSpc>
                        <a:spcBef>
                          <a:spcPts val="150"/>
                        </a:spcBef>
                        <a:spcAft>
                          <a:spcPts val="150"/>
                        </a:spcAft>
                      </a:pPr>
                      <a:r>
                        <a:rPr lang="en-GB" sz="1200" dirty="0">
                          <a:effectLst/>
                        </a:rPr>
                        <a:t>98.3%</a:t>
                      </a:r>
                      <a:endParaRPr lang="en-ZA" sz="1200" dirty="0">
                        <a:effectLst/>
                        <a:latin typeface="+mn-lt"/>
                        <a:ea typeface="Times New Roman" panose="02020603050405020304" pitchFamily="18" charset="0"/>
                        <a:cs typeface="Arial" panose="020B0604020202020204" pitchFamily="34" charset="0"/>
                      </a:endParaRPr>
                    </a:p>
                  </a:txBody>
                  <a:tcPr marL="51435" marR="51435" marT="0" marB="0"/>
                </a:tc>
                <a:tc>
                  <a:txBody>
                    <a:bodyPr/>
                    <a:lstStyle/>
                    <a:p>
                      <a:pPr algn="r" rtl="0" fontAlgn="ctr"/>
                      <a:r>
                        <a:rPr lang="en-ZA" sz="1200" u="none" strike="noStrike">
                          <a:effectLst/>
                        </a:rPr>
                        <a:t>1 444 178</a:t>
                      </a:r>
                      <a:endParaRPr lang="en-ZA" sz="1200" b="0" i="0" u="none" strike="noStrike">
                        <a:solidFill>
                          <a:srgbClr val="000000"/>
                        </a:solidFill>
                        <a:effectLst/>
                        <a:latin typeface="Calibri" panose="020F0502020204030204" pitchFamily="34" charset="0"/>
                      </a:endParaRPr>
                    </a:p>
                  </a:txBody>
                  <a:tcPr marL="7144" marR="7144" marT="7144" marB="0" anchor="ctr"/>
                </a:tc>
                <a:tc>
                  <a:txBody>
                    <a:bodyPr/>
                    <a:lstStyle/>
                    <a:p>
                      <a:pPr algn="r" rtl="0" fontAlgn="ctr"/>
                      <a:r>
                        <a:rPr lang="en-ZA" sz="1200" u="none" strike="noStrike" dirty="0">
                          <a:effectLst/>
                        </a:rPr>
                        <a:t>1 428 327</a:t>
                      </a:r>
                      <a:endParaRPr lang="en-ZA" sz="1200" b="0" i="0" u="none" strike="noStrike" dirty="0">
                        <a:solidFill>
                          <a:srgbClr val="000000"/>
                        </a:solidFill>
                        <a:effectLst/>
                        <a:latin typeface="Calibri" panose="020F0502020204030204" pitchFamily="34" charset="0"/>
                      </a:endParaRPr>
                    </a:p>
                  </a:txBody>
                  <a:tcPr marL="7144" marR="7144" marT="7144" marB="0" anchor="ctr"/>
                </a:tc>
              </a:tr>
              <a:tr h="194585">
                <a:tc>
                  <a:txBody>
                    <a:bodyPr/>
                    <a:lstStyle/>
                    <a:p>
                      <a:pPr lvl="1">
                        <a:lnSpc>
                          <a:spcPts val="1300"/>
                        </a:lnSpc>
                        <a:spcBef>
                          <a:spcPts val="150"/>
                        </a:spcBef>
                        <a:spcAft>
                          <a:spcPts val="150"/>
                        </a:spcAft>
                      </a:pPr>
                      <a:r>
                        <a:rPr lang="en-GB" sz="1200" dirty="0">
                          <a:effectLst/>
                        </a:rPr>
                        <a:t>Interest and rent on land</a:t>
                      </a:r>
                      <a:endParaRPr lang="en-ZA" sz="1200" dirty="0">
                        <a:effectLst/>
                        <a:latin typeface="+mn-lt"/>
                        <a:ea typeface="Times New Roman"/>
                        <a:cs typeface="Arial" panose="020B0604020202020204" pitchFamily="34" charset="0"/>
                      </a:endParaRPr>
                    </a:p>
                  </a:txBody>
                  <a:tcPr marL="47888" marR="47888" marT="0" marB="0"/>
                </a:tc>
                <a:tc>
                  <a:txBody>
                    <a:bodyPr/>
                    <a:lstStyle/>
                    <a:p>
                      <a:pPr marL="102870" algn="r">
                        <a:lnSpc>
                          <a:spcPts val="1300"/>
                        </a:lnSpc>
                        <a:spcBef>
                          <a:spcPts val="150"/>
                        </a:spcBef>
                        <a:spcAft>
                          <a:spcPts val="150"/>
                        </a:spcAft>
                      </a:pPr>
                      <a:r>
                        <a:rPr lang="en-GB" sz="1200" dirty="0" smtClean="0">
                          <a:effectLst/>
                        </a:rPr>
                        <a:t>1</a:t>
                      </a:r>
                      <a:r>
                        <a:rPr lang="en-GB" sz="1200" baseline="0" dirty="0" smtClean="0">
                          <a:effectLst/>
                        </a:rPr>
                        <a:t> </a:t>
                      </a:r>
                      <a:r>
                        <a:rPr lang="en-GB" sz="1200" dirty="0" smtClean="0">
                          <a:effectLst/>
                        </a:rPr>
                        <a:t>573</a:t>
                      </a:r>
                      <a:endParaRPr lang="en-ZA" sz="1200" dirty="0">
                        <a:effectLst/>
                        <a:latin typeface="+mn-lt"/>
                        <a:ea typeface="Times New Roman" panose="02020603050405020304" pitchFamily="18" charset="0"/>
                        <a:cs typeface="Arial" panose="020B0604020202020204" pitchFamily="34" charset="0"/>
                      </a:endParaRPr>
                    </a:p>
                  </a:txBody>
                  <a:tcPr marL="51435" marR="51435" marT="0" marB="0"/>
                </a:tc>
                <a:tc>
                  <a:txBody>
                    <a:bodyPr/>
                    <a:lstStyle/>
                    <a:p>
                      <a:pPr marL="102870" algn="r">
                        <a:lnSpc>
                          <a:spcPts val="1300"/>
                        </a:lnSpc>
                        <a:spcBef>
                          <a:spcPts val="150"/>
                        </a:spcBef>
                        <a:spcAft>
                          <a:spcPts val="150"/>
                        </a:spcAft>
                      </a:pPr>
                      <a:r>
                        <a:rPr lang="en-GB" sz="1200" dirty="0" smtClean="0">
                          <a:effectLst/>
                        </a:rPr>
                        <a:t>1 573</a:t>
                      </a:r>
                      <a:endParaRPr lang="en-ZA" sz="1200" dirty="0">
                        <a:effectLst/>
                        <a:latin typeface="+mn-lt"/>
                        <a:ea typeface="Times New Roman" panose="02020603050405020304" pitchFamily="18" charset="0"/>
                        <a:cs typeface="Arial" panose="020B0604020202020204" pitchFamily="34" charset="0"/>
                      </a:endParaRPr>
                    </a:p>
                  </a:txBody>
                  <a:tcPr marL="51435" marR="51435" marT="0" marB="0"/>
                </a:tc>
                <a:tc>
                  <a:txBody>
                    <a:bodyPr/>
                    <a:lstStyle/>
                    <a:p>
                      <a:pPr marL="102870" algn="r">
                        <a:lnSpc>
                          <a:spcPts val="1300"/>
                        </a:lnSpc>
                        <a:spcBef>
                          <a:spcPts val="150"/>
                        </a:spcBef>
                        <a:spcAft>
                          <a:spcPts val="150"/>
                        </a:spcAft>
                      </a:pPr>
                      <a:r>
                        <a:rPr lang="en-GB" sz="1200">
                          <a:effectLst/>
                        </a:rPr>
                        <a:t>-</a:t>
                      </a:r>
                      <a:endParaRPr lang="en-ZA" sz="1200">
                        <a:effectLst/>
                        <a:latin typeface="+mn-lt"/>
                        <a:ea typeface="Times New Roman" panose="02020603050405020304" pitchFamily="18" charset="0"/>
                        <a:cs typeface="Arial" panose="020B0604020202020204" pitchFamily="34" charset="0"/>
                      </a:endParaRPr>
                    </a:p>
                  </a:txBody>
                  <a:tcPr marL="51435" marR="51435" marT="0" marB="0"/>
                </a:tc>
                <a:tc>
                  <a:txBody>
                    <a:bodyPr/>
                    <a:lstStyle/>
                    <a:p>
                      <a:pPr algn="r">
                        <a:lnSpc>
                          <a:spcPts val="1300"/>
                        </a:lnSpc>
                        <a:spcBef>
                          <a:spcPts val="150"/>
                        </a:spcBef>
                        <a:spcAft>
                          <a:spcPts val="150"/>
                        </a:spcAft>
                        <a:tabLst>
                          <a:tab pos="604520" algn="l"/>
                        </a:tabLst>
                      </a:pPr>
                      <a:r>
                        <a:rPr lang="en-GB" sz="1200" dirty="0">
                          <a:effectLst/>
                        </a:rPr>
                        <a:t>100.0%</a:t>
                      </a:r>
                      <a:endParaRPr lang="en-ZA" sz="1200" dirty="0">
                        <a:effectLst/>
                        <a:latin typeface="+mn-lt"/>
                        <a:ea typeface="Times New Roman" panose="02020603050405020304" pitchFamily="18" charset="0"/>
                        <a:cs typeface="Arial" panose="020B0604020202020204" pitchFamily="34" charset="0"/>
                      </a:endParaRPr>
                    </a:p>
                  </a:txBody>
                  <a:tcPr marL="51435" marR="51435" marT="0" marB="0"/>
                </a:tc>
                <a:tc>
                  <a:txBody>
                    <a:bodyPr/>
                    <a:lstStyle/>
                    <a:p>
                      <a:pPr algn="r">
                        <a:lnSpc>
                          <a:spcPts val="1300"/>
                        </a:lnSpc>
                        <a:spcBef>
                          <a:spcPts val="150"/>
                        </a:spcBef>
                        <a:spcAft>
                          <a:spcPts val="150"/>
                        </a:spcAft>
                      </a:pPr>
                      <a:r>
                        <a:rPr lang="en-ZA" sz="1200" dirty="0" smtClean="0">
                          <a:effectLst/>
                        </a:rPr>
                        <a:t>9 </a:t>
                      </a:r>
                      <a:endParaRPr lang="en-ZA" sz="1200" dirty="0">
                        <a:effectLst/>
                        <a:latin typeface="+mn-lt"/>
                        <a:ea typeface="Times New Roman"/>
                        <a:cs typeface="Arial" panose="020B0604020202020204" pitchFamily="34" charset="0"/>
                      </a:endParaRPr>
                    </a:p>
                  </a:txBody>
                  <a:tcPr marL="47888" marR="47888" marT="0" marB="0"/>
                </a:tc>
                <a:tc>
                  <a:txBody>
                    <a:bodyPr/>
                    <a:lstStyle/>
                    <a:p>
                      <a:pPr algn="r">
                        <a:lnSpc>
                          <a:spcPts val="1300"/>
                        </a:lnSpc>
                        <a:spcBef>
                          <a:spcPts val="150"/>
                        </a:spcBef>
                        <a:spcAft>
                          <a:spcPts val="150"/>
                        </a:spcAft>
                      </a:pPr>
                      <a:r>
                        <a:rPr lang="en-ZA" sz="1200" dirty="0" smtClean="0">
                          <a:effectLst/>
                        </a:rPr>
                        <a:t>9</a:t>
                      </a:r>
                      <a:endParaRPr lang="en-ZA" sz="1200" dirty="0">
                        <a:effectLst/>
                        <a:latin typeface="+mn-lt"/>
                        <a:ea typeface="Times New Roman"/>
                        <a:cs typeface="Arial" panose="020B0604020202020204" pitchFamily="34" charset="0"/>
                      </a:endParaRPr>
                    </a:p>
                  </a:txBody>
                  <a:tcPr marL="47888" marR="47888" marT="0" marB="0"/>
                </a:tc>
              </a:tr>
              <a:tr h="194585">
                <a:tc>
                  <a:txBody>
                    <a:bodyPr/>
                    <a:lstStyle/>
                    <a:p>
                      <a:pPr>
                        <a:lnSpc>
                          <a:spcPts val="1300"/>
                        </a:lnSpc>
                        <a:spcBef>
                          <a:spcPts val="150"/>
                        </a:spcBef>
                        <a:spcAft>
                          <a:spcPts val="150"/>
                        </a:spcAft>
                      </a:pPr>
                      <a:r>
                        <a:rPr lang="en-GB" sz="1200" dirty="0">
                          <a:effectLst/>
                        </a:rPr>
                        <a:t> </a:t>
                      </a:r>
                      <a:endParaRPr lang="en-ZA" sz="1200" dirty="0">
                        <a:effectLst/>
                        <a:latin typeface="+mn-lt"/>
                        <a:ea typeface="Times New Roman"/>
                        <a:cs typeface="Arial" panose="020B0604020202020204" pitchFamily="34" charset="0"/>
                      </a:endParaRPr>
                    </a:p>
                  </a:txBody>
                  <a:tcPr marL="47888" marR="47888" marT="0" marB="0"/>
                </a:tc>
                <a:tc>
                  <a:txBody>
                    <a:bodyPr/>
                    <a:lstStyle/>
                    <a:p>
                      <a:pPr algn="r">
                        <a:lnSpc>
                          <a:spcPts val="1300"/>
                        </a:lnSpc>
                        <a:spcBef>
                          <a:spcPts val="150"/>
                        </a:spcBef>
                        <a:spcAft>
                          <a:spcPts val="150"/>
                        </a:spcAft>
                      </a:pPr>
                      <a:endParaRPr lang="en-ZA" sz="1200" dirty="0">
                        <a:effectLst/>
                        <a:latin typeface="+mn-lt"/>
                        <a:ea typeface="Times New Roman"/>
                        <a:cs typeface="Arial" panose="020B0604020202020204" pitchFamily="34" charset="0"/>
                      </a:endParaRPr>
                    </a:p>
                  </a:txBody>
                  <a:tcPr marL="47888" marR="47888" marT="0" marB="0"/>
                </a:tc>
                <a:tc>
                  <a:txBody>
                    <a:bodyPr/>
                    <a:lstStyle/>
                    <a:p>
                      <a:pPr algn="r">
                        <a:lnSpc>
                          <a:spcPts val="1300"/>
                        </a:lnSpc>
                        <a:spcBef>
                          <a:spcPts val="150"/>
                        </a:spcBef>
                        <a:spcAft>
                          <a:spcPts val="150"/>
                        </a:spcAft>
                      </a:pPr>
                      <a:endParaRPr lang="en-ZA" sz="1200" dirty="0">
                        <a:effectLst/>
                        <a:latin typeface="+mn-lt"/>
                        <a:ea typeface="Times New Roman"/>
                        <a:cs typeface="Arial" panose="020B0604020202020204" pitchFamily="34" charset="0"/>
                      </a:endParaRPr>
                    </a:p>
                  </a:txBody>
                  <a:tcPr marL="47888" marR="47888" marT="0" marB="0"/>
                </a:tc>
                <a:tc>
                  <a:txBody>
                    <a:bodyPr/>
                    <a:lstStyle/>
                    <a:p>
                      <a:pPr algn="r">
                        <a:lnSpc>
                          <a:spcPts val="1300"/>
                        </a:lnSpc>
                        <a:spcBef>
                          <a:spcPts val="150"/>
                        </a:spcBef>
                        <a:spcAft>
                          <a:spcPts val="150"/>
                        </a:spcAft>
                      </a:pPr>
                      <a:endParaRPr lang="en-ZA" sz="1200" dirty="0">
                        <a:effectLst/>
                        <a:latin typeface="+mn-lt"/>
                        <a:ea typeface="Times New Roman"/>
                        <a:cs typeface="Arial" panose="020B0604020202020204" pitchFamily="34" charset="0"/>
                      </a:endParaRPr>
                    </a:p>
                  </a:txBody>
                  <a:tcPr marL="47888" marR="47888" marT="0" marB="0"/>
                </a:tc>
                <a:tc>
                  <a:txBody>
                    <a:bodyPr/>
                    <a:lstStyle/>
                    <a:p>
                      <a:pPr algn="r">
                        <a:lnSpc>
                          <a:spcPts val="1300"/>
                        </a:lnSpc>
                        <a:spcBef>
                          <a:spcPts val="150"/>
                        </a:spcBef>
                        <a:spcAft>
                          <a:spcPts val="150"/>
                        </a:spcAft>
                      </a:pPr>
                      <a:endParaRPr lang="en-ZA" sz="1200" dirty="0">
                        <a:effectLst/>
                        <a:latin typeface="+mn-lt"/>
                        <a:ea typeface="Times New Roman"/>
                        <a:cs typeface="Arial" panose="020B0604020202020204" pitchFamily="34" charset="0"/>
                      </a:endParaRPr>
                    </a:p>
                  </a:txBody>
                  <a:tcPr marL="47888" marR="47888" marT="0" marB="0"/>
                </a:tc>
                <a:tc>
                  <a:txBody>
                    <a:bodyPr/>
                    <a:lstStyle/>
                    <a:p>
                      <a:pPr algn="r">
                        <a:lnSpc>
                          <a:spcPts val="1300"/>
                        </a:lnSpc>
                        <a:spcBef>
                          <a:spcPts val="150"/>
                        </a:spcBef>
                        <a:spcAft>
                          <a:spcPts val="150"/>
                        </a:spcAft>
                      </a:pPr>
                      <a:endParaRPr lang="en-ZA" sz="1200" dirty="0">
                        <a:effectLst/>
                        <a:latin typeface="+mn-lt"/>
                        <a:ea typeface="Times New Roman"/>
                        <a:cs typeface="Arial" panose="020B0604020202020204" pitchFamily="34" charset="0"/>
                      </a:endParaRPr>
                    </a:p>
                  </a:txBody>
                  <a:tcPr marL="47888" marR="47888" marT="0" marB="0"/>
                </a:tc>
                <a:tc>
                  <a:txBody>
                    <a:bodyPr/>
                    <a:lstStyle/>
                    <a:p>
                      <a:pPr algn="r">
                        <a:lnSpc>
                          <a:spcPts val="1300"/>
                        </a:lnSpc>
                        <a:spcBef>
                          <a:spcPts val="150"/>
                        </a:spcBef>
                        <a:spcAft>
                          <a:spcPts val="150"/>
                        </a:spcAft>
                      </a:pPr>
                      <a:endParaRPr lang="en-ZA" sz="1200" dirty="0">
                        <a:effectLst/>
                        <a:latin typeface="+mn-lt"/>
                        <a:ea typeface="Times New Roman"/>
                        <a:cs typeface="Arial" panose="020B0604020202020204" pitchFamily="34" charset="0"/>
                      </a:endParaRPr>
                    </a:p>
                  </a:txBody>
                  <a:tcPr marL="47888" marR="47888" marT="0" marB="0"/>
                </a:tc>
              </a:tr>
              <a:tr h="194585">
                <a:tc>
                  <a:txBody>
                    <a:bodyPr/>
                    <a:lstStyle/>
                    <a:p>
                      <a:pPr>
                        <a:lnSpc>
                          <a:spcPts val="1300"/>
                        </a:lnSpc>
                        <a:spcBef>
                          <a:spcPts val="150"/>
                        </a:spcBef>
                        <a:spcAft>
                          <a:spcPts val="150"/>
                        </a:spcAft>
                      </a:pPr>
                      <a:r>
                        <a:rPr lang="en-GB" sz="1200" dirty="0">
                          <a:effectLst/>
                        </a:rPr>
                        <a:t>Transfers and subsidies </a:t>
                      </a:r>
                      <a:endParaRPr lang="en-ZA" sz="1200" b="1" dirty="0">
                        <a:effectLst/>
                        <a:latin typeface="+mn-lt"/>
                        <a:ea typeface="Times New Roman"/>
                        <a:cs typeface="Arial" panose="020B0604020202020204" pitchFamily="34" charset="0"/>
                      </a:endParaRPr>
                    </a:p>
                  </a:txBody>
                  <a:tcPr marL="47888" marR="47888" marT="0" marB="0"/>
                </a:tc>
                <a:tc>
                  <a:txBody>
                    <a:bodyPr/>
                    <a:lstStyle/>
                    <a:p>
                      <a:pPr algn="r">
                        <a:lnSpc>
                          <a:spcPts val="1300"/>
                        </a:lnSpc>
                        <a:spcBef>
                          <a:spcPts val="150"/>
                        </a:spcBef>
                        <a:spcAft>
                          <a:spcPts val="150"/>
                        </a:spcAft>
                      </a:pPr>
                      <a:endParaRPr lang="en-ZA" sz="1200" dirty="0">
                        <a:effectLst/>
                        <a:latin typeface="+mn-lt"/>
                        <a:ea typeface="Times New Roman"/>
                        <a:cs typeface="Arial" panose="020B0604020202020204" pitchFamily="34" charset="0"/>
                      </a:endParaRPr>
                    </a:p>
                  </a:txBody>
                  <a:tcPr marL="47888" marR="47888" marT="0" marB="0"/>
                </a:tc>
                <a:tc>
                  <a:txBody>
                    <a:bodyPr/>
                    <a:lstStyle/>
                    <a:p>
                      <a:pPr algn="r">
                        <a:lnSpc>
                          <a:spcPts val="1300"/>
                        </a:lnSpc>
                        <a:spcBef>
                          <a:spcPts val="150"/>
                        </a:spcBef>
                        <a:spcAft>
                          <a:spcPts val="150"/>
                        </a:spcAft>
                      </a:pPr>
                      <a:endParaRPr lang="en-ZA" sz="1200" dirty="0">
                        <a:effectLst/>
                        <a:latin typeface="+mn-lt"/>
                        <a:ea typeface="Times New Roman"/>
                        <a:cs typeface="Arial" panose="020B0604020202020204" pitchFamily="34" charset="0"/>
                      </a:endParaRPr>
                    </a:p>
                  </a:txBody>
                  <a:tcPr marL="47888" marR="47888" marT="0" marB="0"/>
                </a:tc>
                <a:tc>
                  <a:txBody>
                    <a:bodyPr/>
                    <a:lstStyle/>
                    <a:p>
                      <a:pPr algn="r">
                        <a:lnSpc>
                          <a:spcPts val="1300"/>
                        </a:lnSpc>
                        <a:spcBef>
                          <a:spcPts val="150"/>
                        </a:spcBef>
                        <a:spcAft>
                          <a:spcPts val="150"/>
                        </a:spcAft>
                      </a:pPr>
                      <a:endParaRPr lang="en-ZA" sz="1200" dirty="0">
                        <a:effectLst/>
                        <a:latin typeface="+mn-lt"/>
                        <a:ea typeface="Times New Roman"/>
                        <a:cs typeface="Arial" panose="020B0604020202020204" pitchFamily="34" charset="0"/>
                      </a:endParaRPr>
                    </a:p>
                  </a:txBody>
                  <a:tcPr marL="47888" marR="47888" marT="0" marB="0"/>
                </a:tc>
                <a:tc>
                  <a:txBody>
                    <a:bodyPr/>
                    <a:lstStyle/>
                    <a:p>
                      <a:pPr algn="r">
                        <a:lnSpc>
                          <a:spcPts val="1300"/>
                        </a:lnSpc>
                        <a:spcBef>
                          <a:spcPts val="150"/>
                        </a:spcBef>
                        <a:spcAft>
                          <a:spcPts val="150"/>
                        </a:spcAft>
                      </a:pPr>
                      <a:endParaRPr lang="en-ZA" sz="1200" dirty="0">
                        <a:effectLst/>
                        <a:latin typeface="+mn-lt"/>
                        <a:ea typeface="Times New Roman"/>
                        <a:cs typeface="Arial" panose="020B0604020202020204" pitchFamily="34" charset="0"/>
                      </a:endParaRPr>
                    </a:p>
                  </a:txBody>
                  <a:tcPr marL="47888" marR="47888" marT="0" marB="0"/>
                </a:tc>
                <a:tc>
                  <a:txBody>
                    <a:bodyPr/>
                    <a:lstStyle/>
                    <a:p>
                      <a:pPr algn="r">
                        <a:lnSpc>
                          <a:spcPts val="1300"/>
                        </a:lnSpc>
                        <a:spcBef>
                          <a:spcPts val="150"/>
                        </a:spcBef>
                        <a:spcAft>
                          <a:spcPts val="150"/>
                        </a:spcAft>
                      </a:pPr>
                      <a:endParaRPr lang="en-ZA" sz="1200" dirty="0">
                        <a:effectLst/>
                        <a:latin typeface="+mn-lt"/>
                        <a:ea typeface="Times New Roman"/>
                        <a:cs typeface="Arial" panose="020B0604020202020204" pitchFamily="34" charset="0"/>
                      </a:endParaRPr>
                    </a:p>
                  </a:txBody>
                  <a:tcPr marL="47888" marR="47888" marT="0" marB="0"/>
                </a:tc>
                <a:tc>
                  <a:txBody>
                    <a:bodyPr/>
                    <a:lstStyle/>
                    <a:p>
                      <a:pPr algn="r">
                        <a:lnSpc>
                          <a:spcPts val="1300"/>
                        </a:lnSpc>
                        <a:spcBef>
                          <a:spcPts val="150"/>
                        </a:spcBef>
                        <a:spcAft>
                          <a:spcPts val="150"/>
                        </a:spcAft>
                      </a:pPr>
                      <a:endParaRPr lang="en-ZA" sz="1200" dirty="0">
                        <a:effectLst/>
                        <a:latin typeface="+mn-lt"/>
                        <a:ea typeface="Times New Roman"/>
                        <a:cs typeface="Arial" panose="020B0604020202020204" pitchFamily="34" charset="0"/>
                      </a:endParaRPr>
                    </a:p>
                  </a:txBody>
                  <a:tcPr marL="47888" marR="47888" marT="0" marB="0"/>
                </a:tc>
              </a:tr>
              <a:tr h="194585">
                <a:tc>
                  <a:txBody>
                    <a:bodyPr/>
                    <a:lstStyle/>
                    <a:p>
                      <a:pPr lvl="1">
                        <a:lnSpc>
                          <a:spcPts val="1300"/>
                        </a:lnSpc>
                        <a:spcBef>
                          <a:spcPts val="150"/>
                        </a:spcBef>
                        <a:spcAft>
                          <a:spcPts val="150"/>
                        </a:spcAft>
                      </a:pPr>
                      <a:r>
                        <a:rPr lang="en-GB" sz="1200" dirty="0">
                          <a:effectLst/>
                        </a:rPr>
                        <a:t>Provinces and municipalities</a:t>
                      </a:r>
                      <a:endParaRPr lang="en-ZA" sz="1200" dirty="0">
                        <a:effectLst/>
                        <a:latin typeface="+mn-lt"/>
                        <a:ea typeface="Times New Roman"/>
                        <a:cs typeface="Arial" panose="020B0604020202020204" pitchFamily="34" charset="0"/>
                      </a:endParaRPr>
                    </a:p>
                  </a:txBody>
                  <a:tcPr marL="47888" marR="47888" marT="0" marB="0"/>
                </a:tc>
                <a:tc>
                  <a:txBody>
                    <a:bodyPr/>
                    <a:lstStyle/>
                    <a:p>
                      <a:pPr algn="r">
                        <a:lnSpc>
                          <a:spcPts val="1300"/>
                        </a:lnSpc>
                        <a:spcBef>
                          <a:spcPts val="150"/>
                        </a:spcBef>
                        <a:spcAft>
                          <a:spcPts val="150"/>
                        </a:spcAft>
                      </a:pPr>
                      <a:r>
                        <a:rPr lang="en-GB" sz="1200" dirty="0" smtClean="0">
                          <a:effectLst/>
                        </a:rPr>
                        <a:t>1 140 001</a:t>
                      </a:r>
                      <a:endParaRPr lang="en-ZA" sz="1200" dirty="0">
                        <a:effectLst/>
                        <a:latin typeface="+mn-lt"/>
                        <a:ea typeface="Times New Roman" panose="02020603050405020304" pitchFamily="18" charset="0"/>
                        <a:cs typeface="Arial" panose="020B0604020202020204" pitchFamily="34" charset="0"/>
                      </a:endParaRPr>
                    </a:p>
                  </a:txBody>
                  <a:tcPr marL="51435" marR="51435" marT="0" marB="0"/>
                </a:tc>
                <a:tc>
                  <a:txBody>
                    <a:bodyPr/>
                    <a:lstStyle/>
                    <a:p>
                      <a:pPr algn="r">
                        <a:lnSpc>
                          <a:spcPts val="1300"/>
                        </a:lnSpc>
                        <a:spcBef>
                          <a:spcPts val="150"/>
                        </a:spcBef>
                        <a:spcAft>
                          <a:spcPts val="150"/>
                        </a:spcAft>
                      </a:pPr>
                      <a:r>
                        <a:rPr lang="en-GB" sz="1200" dirty="0" smtClean="0">
                          <a:effectLst/>
                        </a:rPr>
                        <a:t>1 139 399</a:t>
                      </a:r>
                      <a:endParaRPr lang="en-ZA" sz="1200" dirty="0">
                        <a:effectLst/>
                        <a:latin typeface="+mn-lt"/>
                        <a:ea typeface="Times New Roman" panose="02020603050405020304" pitchFamily="18" charset="0"/>
                        <a:cs typeface="Arial" panose="020B0604020202020204" pitchFamily="34" charset="0"/>
                      </a:endParaRPr>
                    </a:p>
                  </a:txBody>
                  <a:tcPr marL="51435" marR="51435" marT="0" marB="0"/>
                </a:tc>
                <a:tc>
                  <a:txBody>
                    <a:bodyPr/>
                    <a:lstStyle/>
                    <a:p>
                      <a:pPr algn="r">
                        <a:lnSpc>
                          <a:spcPts val="1300"/>
                        </a:lnSpc>
                        <a:spcBef>
                          <a:spcPts val="150"/>
                        </a:spcBef>
                        <a:spcAft>
                          <a:spcPts val="150"/>
                        </a:spcAft>
                      </a:pPr>
                      <a:r>
                        <a:rPr lang="en-GB" sz="1200" dirty="0">
                          <a:effectLst/>
                        </a:rPr>
                        <a:t>602</a:t>
                      </a:r>
                      <a:endParaRPr lang="en-ZA" sz="1200" dirty="0">
                        <a:effectLst/>
                        <a:latin typeface="+mn-lt"/>
                        <a:ea typeface="Times New Roman" panose="02020603050405020304" pitchFamily="18" charset="0"/>
                        <a:cs typeface="Arial" panose="020B0604020202020204" pitchFamily="34" charset="0"/>
                      </a:endParaRPr>
                    </a:p>
                  </a:txBody>
                  <a:tcPr marL="51435" marR="51435" marT="0" marB="0"/>
                </a:tc>
                <a:tc>
                  <a:txBody>
                    <a:bodyPr/>
                    <a:lstStyle/>
                    <a:p>
                      <a:pPr algn="r">
                        <a:lnSpc>
                          <a:spcPts val="1300"/>
                        </a:lnSpc>
                        <a:spcBef>
                          <a:spcPts val="150"/>
                        </a:spcBef>
                        <a:spcAft>
                          <a:spcPts val="150"/>
                        </a:spcAft>
                      </a:pPr>
                      <a:r>
                        <a:rPr lang="en-GB" sz="1200" dirty="0">
                          <a:effectLst/>
                        </a:rPr>
                        <a:t>99.9%</a:t>
                      </a:r>
                      <a:endParaRPr lang="en-ZA" sz="1200" dirty="0">
                        <a:effectLst/>
                        <a:latin typeface="+mn-lt"/>
                        <a:ea typeface="Times New Roman" panose="02020603050405020304" pitchFamily="18" charset="0"/>
                        <a:cs typeface="Arial" panose="020B0604020202020204" pitchFamily="34" charset="0"/>
                      </a:endParaRPr>
                    </a:p>
                  </a:txBody>
                  <a:tcPr marL="51435" marR="51435" marT="0" marB="0"/>
                </a:tc>
                <a:tc>
                  <a:txBody>
                    <a:bodyPr/>
                    <a:lstStyle/>
                    <a:p>
                      <a:pPr algn="r">
                        <a:lnSpc>
                          <a:spcPts val="1300"/>
                        </a:lnSpc>
                        <a:spcBef>
                          <a:spcPts val="150"/>
                        </a:spcBef>
                        <a:spcAft>
                          <a:spcPts val="150"/>
                        </a:spcAft>
                      </a:pPr>
                      <a:r>
                        <a:rPr lang="en-ZA" sz="1200" dirty="0" smtClean="0">
                          <a:effectLst/>
                        </a:rPr>
                        <a:t>1 201 520</a:t>
                      </a:r>
                      <a:endParaRPr lang="en-ZA" sz="1200" dirty="0">
                        <a:effectLst/>
                        <a:latin typeface="+mn-lt"/>
                        <a:ea typeface="Times New Roman"/>
                        <a:cs typeface="Arial" panose="020B0604020202020204" pitchFamily="34" charset="0"/>
                      </a:endParaRPr>
                    </a:p>
                  </a:txBody>
                  <a:tcPr marL="47888" marR="47888" marT="0" marB="0"/>
                </a:tc>
                <a:tc>
                  <a:txBody>
                    <a:bodyPr/>
                    <a:lstStyle/>
                    <a:p>
                      <a:pPr algn="r">
                        <a:lnSpc>
                          <a:spcPts val="1300"/>
                        </a:lnSpc>
                        <a:spcBef>
                          <a:spcPts val="150"/>
                        </a:spcBef>
                        <a:spcAft>
                          <a:spcPts val="150"/>
                        </a:spcAft>
                      </a:pPr>
                      <a:r>
                        <a:rPr lang="en-ZA" sz="1200" dirty="0" smtClean="0">
                          <a:effectLst/>
                        </a:rPr>
                        <a:t>1 200 256</a:t>
                      </a:r>
                      <a:endParaRPr lang="en-ZA" sz="1200" dirty="0">
                        <a:effectLst/>
                        <a:latin typeface="+mn-lt"/>
                        <a:ea typeface="Times New Roman"/>
                        <a:cs typeface="Arial" panose="020B0604020202020204" pitchFamily="34" charset="0"/>
                      </a:endParaRPr>
                    </a:p>
                  </a:txBody>
                  <a:tcPr marL="47888" marR="47888" marT="0" marB="0"/>
                </a:tc>
              </a:tr>
              <a:tr h="194585">
                <a:tc>
                  <a:txBody>
                    <a:bodyPr/>
                    <a:lstStyle/>
                    <a:p>
                      <a:pPr lvl="1">
                        <a:lnSpc>
                          <a:spcPts val="1300"/>
                        </a:lnSpc>
                        <a:spcBef>
                          <a:spcPts val="150"/>
                        </a:spcBef>
                        <a:spcAft>
                          <a:spcPts val="150"/>
                        </a:spcAft>
                      </a:pPr>
                      <a:r>
                        <a:rPr lang="en-GB" sz="1200" dirty="0">
                          <a:effectLst/>
                        </a:rPr>
                        <a:t>Departmental agencies and </a:t>
                      </a:r>
                      <a:r>
                        <a:rPr lang="en-GB" sz="1200" dirty="0" smtClean="0">
                          <a:effectLst/>
                        </a:rPr>
                        <a:t>accounts</a:t>
                      </a:r>
                      <a:endParaRPr lang="en-ZA" sz="1200" dirty="0">
                        <a:effectLst/>
                        <a:latin typeface="+mn-lt"/>
                        <a:ea typeface="Times New Roman"/>
                        <a:cs typeface="Arial" panose="020B0604020202020204" pitchFamily="34" charset="0"/>
                      </a:endParaRPr>
                    </a:p>
                  </a:txBody>
                  <a:tcPr marL="47888" marR="47888" marT="0" marB="0"/>
                </a:tc>
                <a:tc>
                  <a:txBody>
                    <a:bodyPr/>
                    <a:lstStyle/>
                    <a:p>
                      <a:pPr algn="r">
                        <a:lnSpc>
                          <a:spcPts val="1300"/>
                        </a:lnSpc>
                        <a:spcBef>
                          <a:spcPts val="150"/>
                        </a:spcBef>
                        <a:spcAft>
                          <a:spcPts val="150"/>
                        </a:spcAft>
                      </a:pPr>
                      <a:r>
                        <a:rPr lang="en-GB" sz="1200" dirty="0" smtClean="0">
                          <a:effectLst/>
                        </a:rPr>
                        <a:t>3 653 519</a:t>
                      </a:r>
                      <a:endParaRPr lang="en-ZA" sz="1200" dirty="0">
                        <a:effectLst/>
                        <a:latin typeface="+mn-lt"/>
                        <a:ea typeface="Times New Roman" panose="02020603050405020304" pitchFamily="18" charset="0"/>
                        <a:cs typeface="Arial" panose="020B0604020202020204" pitchFamily="34" charset="0"/>
                      </a:endParaRPr>
                    </a:p>
                  </a:txBody>
                  <a:tcPr marL="51435" marR="51435" marT="0" marB="0"/>
                </a:tc>
                <a:tc>
                  <a:txBody>
                    <a:bodyPr/>
                    <a:lstStyle/>
                    <a:p>
                      <a:pPr algn="r">
                        <a:lnSpc>
                          <a:spcPts val="1300"/>
                        </a:lnSpc>
                        <a:spcBef>
                          <a:spcPts val="150"/>
                        </a:spcBef>
                        <a:spcAft>
                          <a:spcPts val="150"/>
                        </a:spcAft>
                      </a:pPr>
                      <a:r>
                        <a:rPr lang="en-GB" sz="1200" dirty="0" smtClean="0">
                          <a:effectLst/>
                        </a:rPr>
                        <a:t>3 653</a:t>
                      </a:r>
                      <a:r>
                        <a:rPr lang="en-GB" sz="1200" baseline="0" dirty="0" smtClean="0">
                          <a:effectLst/>
                        </a:rPr>
                        <a:t> </a:t>
                      </a:r>
                      <a:r>
                        <a:rPr lang="en-GB" sz="1200" dirty="0" smtClean="0">
                          <a:effectLst/>
                        </a:rPr>
                        <a:t>519</a:t>
                      </a:r>
                      <a:endParaRPr lang="en-ZA" sz="1200" dirty="0">
                        <a:effectLst/>
                        <a:latin typeface="+mn-lt"/>
                        <a:ea typeface="Times New Roman" panose="02020603050405020304" pitchFamily="18" charset="0"/>
                        <a:cs typeface="Arial" panose="020B0604020202020204" pitchFamily="34" charset="0"/>
                      </a:endParaRPr>
                    </a:p>
                  </a:txBody>
                  <a:tcPr marL="51435" marR="51435" marT="0" marB="0"/>
                </a:tc>
                <a:tc>
                  <a:txBody>
                    <a:bodyPr/>
                    <a:lstStyle/>
                    <a:p>
                      <a:pPr algn="r">
                        <a:lnSpc>
                          <a:spcPts val="1300"/>
                        </a:lnSpc>
                        <a:spcBef>
                          <a:spcPts val="150"/>
                        </a:spcBef>
                        <a:spcAft>
                          <a:spcPts val="150"/>
                        </a:spcAft>
                      </a:pPr>
                      <a:r>
                        <a:rPr lang="en-GB" sz="1200" dirty="0">
                          <a:effectLst/>
                        </a:rPr>
                        <a:t>-</a:t>
                      </a:r>
                      <a:endParaRPr lang="en-ZA" sz="1200" dirty="0">
                        <a:effectLst/>
                        <a:latin typeface="+mn-lt"/>
                        <a:ea typeface="Times New Roman" panose="02020603050405020304" pitchFamily="18" charset="0"/>
                        <a:cs typeface="Arial" panose="020B0604020202020204" pitchFamily="34" charset="0"/>
                      </a:endParaRPr>
                    </a:p>
                  </a:txBody>
                  <a:tcPr marL="51435" marR="51435" marT="0" marB="0"/>
                </a:tc>
                <a:tc>
                  <a:txBody>
                    <a:bodyPr/>
                    <a:lstStyle/>
                    <a:p>
                      <a:pPr algn="r">
                        <a:lnSpc>
                          <a:spcPts val="1300"/>
                        </a:lnSpc>
                        <a:spcBef>
                          <a:spcPts val="150"/>
                        </a:spcBef>
                        <a:spcAft>
                          <a:spcPts val="150"/>
                        </a:spcAft>
                      </a:pPr>
                      <a:r>
                        <a:rPr lang="en-GB" sz="1200" dirty="0">
                          <a:effectLst/>
                        </a:rPr>
                        <a:t>100.0%</a:t>
                      </a:r>
                      <a:endParaRPr lang="en-ZA" sz="1200" dirty="0">
                        <a:effectLst/>
                        <a:latin typeface="+mn-lt"/>
                        <a:ea typeface="Times New Roman" panose="02020603050405020304" pitchFamily="18" charset="0"/>
                        <a:cs typeface="Arial" panose="020B0604020202020204" pitchFamily="34" charset="0"/>
                      </a:endParaRPr>
                    </a:p>
                  </a:txBody>
                  <a:tcPr marL="51435" marR="51435" marT="0" marB="0"/>
                </a:tc>
                <a:tc>
                  <a:txBody>
                    <a:bodyPr/>
                    <a:lstStyle/>
                    <a:p>
                      <a:pPr algn="r">
                        <a:lnSpc>
                          <a:spcPts val="1300"/>
                        </a:lnSpc>
                        <a:spcBef>
                          <a:spcPts val="150"/>
                        </a:spcBef>
                        <a:spcAft>
                          <a:spcPts val="150"/>
                        </a:spcAft>
                      </a:pPr>
                      <a:r>
                        <a:rPr lang="en-ZA" sz="1200" dirty="0" smtClean="0">
                          <a:effectLst/>
                        </a:rPr>
                        <a:t>802 506</a:t>
                      </a:r>
                      <a:endParaRPr lang="en-ZA" sz="1200" dirty="0">
                        <a:effectLst/>
                        <a:latin typeface="+mn-lt"/>
                        <a:ea typeface="Times New Roman"/>
                        <a:cs typeface="Arial" panose="020B0604020202020204" pitchFamily="34" charset="0"/>
                      </a:endParaRPr>
                    </a:p>
                  </a:txBody>
                  <a:tcPr marL="47888" marR="47888" marT="0" marB="0"/>
                </a:tc>
                <a:tc>
                  <a:txBody>
                    <a:bodyPr/>
                    <a:lstStyle/>
                    <a:p>
                      <a:pPr algn="r">
                        <a:lnSpc>
                          <a:spcPts val="1300"/>
                        </a:lnSpc>
                        <a:spcBef>
                          <a:spcPts val="150"/>
                        </a:spcBef>
                        <a:spcAft>
                          <a:spcPts val="150"/>
                        </a:spcAft>
                      </a:pPr>
                      <a:r>
                        <a:rPr lang="en-ZA" sz="1200" dirty="0" smtClean="0">
                          <a:effectLst/>
                        </a:rPr>
                        <a:t>802 476</a:t>
                      </a:r>
                      <a:endParaRPr lang="en-ZA" sz="1200" dirty="0">
                        <a:effectLst/>
                        <a:latin typeface="+mn-lt"/>
                        <a:ea typeface="Times New Roman"/>
                        <a:cs typeface="Arial" panose="020B0604020202020204" pitchFamily="34" charset="0"/>
                      </a:endParaRPr>
                    </a:p>
                  </a:txBody>
                  <a:tcPr marL="47888" marR="47888" marT="0" marB="0"/>
                </a:tc>
              </a:tr>
              <a:tr h="389170">
                <a:tc>
                  <a:txBody>
                    <a:bodyPr/>
                    <a:lstStyle/>
                    <a:p>
                      <a:pPr lvl="1">
                        <a:lnSpc>
                          <a:spcPts val="1300"/>
                        </a:lnSpc>
                        <a:spcBef>
                          <a:spcPts val="150"/>
                        </a:spcBef>
                        <a:spcAft>
                          <a:spcPts val="150"/>
                        </a:spcAft>
                      </a:pPr>
                      <a:r>
                        <a:rPr lang="en-GB" sz="1200" dirty="0">
                          <a:effectLst/>
                        </a:rPr>
                        <a:t>Foreign governments and international organisations </a:t>
                      </a:r>
                      <a:endParaRPr lang="en-ZA" sz="1200" dirty="0">
                        <a:effectLst/>
                        <a:latin typeface="+mn-lt"/>
                        <a:ea typeface="Times New Roman"/>
                        <a:cs typeface="Arial" panose="020B0604020202020204" pitchFamily="34" charset="0"/>
                      </a:endParaRPr>
                    </a:p>
                  </a:txBody>
                  <a:tcPr marL="47888" marR="47888" marT="0" marB="0"/>
                </a:tc>
                <a:tc>
                  <a:txBody>
                    <a:bodyPr/>
                    <a:lstStyle/>
                    <a:p>
                      <a:pPr algn="r">
                        <a:lnSpc>
                          <a:spcPts val="1300"/>
                        </a:lnSpc>
                        <a:spcBef>
                          <a:spcPts val="150"/>
                        </a:spcBef>
                        <a:spcAft>
                          <a:spcPts val="150"/>
                        </a:spcAft>
                      </a:pPr>
                      <a:r>
                        <a:rPr lang="en-GB" sz="1200" dirty="0" smtClean="0">
                          <a:effectLst/>
                        </a:rPr>
                        <a:t>23 273</a:t>
                      </a:r>
                      <a:endParaRPr lang="en-ZA" sz="1200" dirty="0">
                        <a:effectLst/>
                        <a:latin typeface="+mn-lt"/>
                        <a:ea typeface="Times New Roman" panose="02020603050405020304" pitchFamily="18" charset="0"/>
                        <a:cs typeface="Arial" panose="020B0604020202020204" pitchFamily="34" charset="0"/>
                      </a:endParaRPr>
                    </a:p>
                  </a:txBody>
                  <a:tcPr marL="51435" marR="51435" marT="0" marB="0"/>
                </a:tc>
                <a:tc>
                  <a:txBody>
                    <a:bodyPr/>
                    <a:lstStyle/>
                    <a:p>
                      <a:pPr algn="r">
                        <a:lnSpc>
                          <a:spcPts val="1300"/>
                        </a:lnSpc>
                        <a:spcBef>
                          <a:spcPts val="150"/>
                        </a:spcBef>
                        <a:spcAft>
                          <a:spcPts val="150"/>
                        </a:spcAft>
                      </a:pPr>
                      <a:r>
                        <a:rPr lang="en-GB" sz="1200" dirty="0" smtClean="0">
                          <a:effectLst/>
                        </a:rPr>
                        <a:t>23 363</a:t>
                      </a:r>
                      <a:endParaRPr lang="en-ZA" sz="1200" dirty="0">
                        <a:effectLst/>
                        <a:latin typeface="+mn-lt"/>
                        <a:ea typeface="Times New Roman" panose="02020603050405020304" pitchFamily="18" charset="0"/>
                        <a:cs typeface="Arial" panose="020B0604020202020204" pitchFamily="34" charset="0"/>
                      </a:endParaRPr>
                    </a:p>
                  </a:txBody>
                  <a:tcPr marL="51435" marR="51435" marT="0" marB="0"/>
                </a:tc>
                <a:tc>
                  <a:txBody>
                    <a:bodyPr/>
                    <a:lstStyle/>
                    <a:p>
                      <a:pPr algn="r">
                        <a:lnSpc>
                          <a:spcPts val="1300"/>
                        </a:lnSpc>
                        <a:spcBef>
                          <a:spcPts val="150"/>
                        </a:spcBef>
                        <a:spcAft>
                          <a:spcPts val="150"/>
                        </a:spcAft>
                      </a:pPr>
                      <a:r>
                        <a:rPr lang="en-GB" sz="1200" dirty="0">
                          <a:effectLst/>
                        </a:rPr>
                        <a:t>(90)</a:t>
                      </a:r>
                      <a:endParaRPr lang="en-ZA" sz="1200" dirty="0">
                        <a:effectLst/>
                        <a:latin typeface="+mn-lt"/>
                        <a:ea typeface="Times New Roman" panose="02020603050405020304" pitchFamily="18" charset="0"/>
                        <a:cs typeface="Arial" panose="020B0604020202020204" pitchFamily="34" charset="0"/>
                      </a:endParaRPr>
                    </a:p>
                  </a:txBody>
                  <a:tcPr marL="51435" marR="51435" marT="0" marB="0"/>
                </a:tc>
                <a:tc>
                  <a:txBody>
                    <a:bodyPr/>
                    <a:lstStyle/>
                    <a:p>
                      <a:pPr algn="r">
                        <a:lnSpc>
                          <a:spcPts val="1300"/>
                        </a:lnSpc>
                        <a:spcBef>
                          <a:spcPts val="150"/>
                        </a:spcBef>
                        <a:spcAft>
                          <a:spcPts val="150"/>
                        </a:spcAft>
                      </a:pPr>
                      <a:r>
                        <a:rPr lang="en-GB" sz="1200" dirty="0">
                          <a:effectLst/>
                        </a:rPr>
                        <a:t>100.4%</a:t>
                      </a:r>
                      <a:endParaRPr lang="en-ZA" sz="1200" dirty="0">
                        <a:effectLst/>
                        <a:latin typeface="+mn-lt"/>
                        <a:ea typeface="Times New Roman" panose="02020603050405020304" pitchFamily="18" charset="0"/>
                        <a:cs typeface="Arial" panose="020B0604020202020204" pitchFamily="34" charset="0"/>
                      </a:endParaRPr>
                    </a:p>
                  </a:txBody>
                  <a:tcPr marL="51435" marR="51435" marT="0" marB="0"/>
                </a:tc>
                <a:tc>
                  <a:txBody>
                    <a:bodyPr/>
                    <a:lstStyle/>
                    <a:p>
                      <a:pPr algn="r">
                        <a:lnSpc>
                          <a:spcPts val="1300"/>
                        </a:lnSpc>
                        <a:spcBef>
                          <a:spcPts val="150"/>
                        </a:spcBef>
                        <a:spcAft>
                          <a:spcPts val="150"/>
                        </a:spcAft>
                      </a:pPr>
                      <a:r>
                        <a:rPr lang="en-ZA" sz="1200" dirty="0" smtClean="0">
                          <a:effectLst/>
                        </a:rPr>
                        <a:t>22 548</a:t>
                      </a:r>
                      <a:endParaRPr lang="en-ZA" sz="1200" dirty="0">
                        <a:effectLst/>
                        <a:latin typeface="+mn-lt"/>
                        <a:ea typeface="Times New Roman"/>
                        <a:cs typeface="Arial" panose="020B0604020202020204" pitchFamily="34" charset="0"/>
                      </a:endParaRPr>
                    </a:p>
                  </a:txBody>
                  <a:tcPr marL="47888" marR="47888" marT="0" marB="0" anchor="ctr"/>
                </a:tc>
                <a:tc>
                  <a:txBody>
                    <a:bodyPr/>
                    <a:lstStyle/>
                    <a:p>
                      <a:pPr algn="r">
                        <a:lnSpc>
                          <a:spcPts val="1300"/>
                        </a:lnSpc>
                        <a:spcBef>
                          <a:spcPts val="150"/>
                        </a:spcBef>
                        <a:spcAft>
                          <a:spcPts val="150"/>
                        </a:spcAft>
                      </a:pPr>
                      <a:r>
                        <a:rPr lang="en-ZA" sz="1200" dirty="0" smtClean="0">
                          <a:effectLst/>
                        </a:rPr>
                        <a:t>22 548</a:t>
                      </a:r>
                      <a:endParaRPr lang="en-ZA" sz="1200" dirty="0">
                        <a:effectLst/>
                        <a:latin typeface="+mn-lt"/>
                        <a:ea typeface="Times New Roman"/>
                        <a:cs typeface="Arial" panose="020B0604020202020204" pitchFamily="34" charset="0"/>
                      </a:endParaRPr>
                    </a:p>
                  </a:txBody>
                  <a:tcPr marL="47888" marR="47888" marT="0" marB="0" anchor="ctr"/>
                </a:tc>
              </a:tr>
              <a:tr h="389170">
                <a:tc>
                  <a:txBody>
                    <a:bodyPr/>
                    <a:lstStyle/>
                    <a:p>
                      <a:pPr lvl="1">
                        <a:lnSpc>
                          <a:spcPts val="1300"/>
                        </a:lnSpc>
                        <a:spcBef>
                          <a:spcPts val="150"/>
                        </a:spcBef>
                        <a:spcAft>
                          <a:spcPts val="150"/>
                        </a:spcAft>
                      </a:pPr>
                      <a:r>
                        <a:rPr lang="en-GB" sz="1200" dirty="0">
                          <a:effectLst/>
                        </a:rPr>
                        <a:t>Public corporations and private enterprises</a:t>
                      </a:r>
                      <a:endParaRPr lang="en-ZA" sz="1200" dirty="0">
                        <a:effectLst/>
                        <a:latin typeface="+mn-lt"/>
                        <a:ea typeface="Times New Roman"/>
                        <a:cs typeface="Arial" panose="020B0604020202020204" pitchFamily="34" charset="0"/>
                      </a:endParaRPr>
                    </a:p>
                  </a:txBody>
                  <a:tcPr marL="47888" marR="47888" marT="0" marB="0"/>
                </a:tc>
                <a:tc>
                  <a:txBody>
                    <a:bodyPr/>
                    <a:lstStyle/>
                    <a:p>
                      <a:pPr algn="r">
                        <a:lnSpc>
                          <a:spcPts val="1300"/>
                        </a:lnSpc>
                        <a:spcBef>
                          <a:spcPts val="150"/>
                        </a:spcBef>
                        <a:spcAft>
                          <a:spcPts val="150"/>
                        </a:spcAft>
                      </a:pPr>
                      <a:r>
                        <a:rPr lang="en-GB" sz="1200" dirty="0" smtClean="0">
                          <a:effectLst/>
                        </a:rPr>
                        <a:t>50 000</a:t>
                      </a:r>
                      <a:endParaRPr lang="en-ZA" sz="1200" dirty="0">
                        <a:effectLst/>
                        <a:latin typeface="+mn-lt"/>
                        <a:ea typeface="Times New Roman" panose="02020603050405020304" pitchFamily="18" charset="0"/>
                        <a:cs typeface="Arial" panose="020B0604020202020204" pitchFamily="34" charset="0"/>
                      </a:endParaRPr>
                    </a:p>
                  </a:txBody>
                  <a:tcPr marL="51435" marR="51435" marT="0" marB="0"/>
                </a:tc>
                <a:tc>
                  <a:txBody>
                    <a:bodyPr/>
                    <a:lstStyle/>
                    <a:p>
                      <a:pPr algn="r">
                        <a:lnSpc>
                          <a:spcPts val="1300"/>
                        </a:lnSpc>
                        <a:spcBef>
                          <a:spcPts val="150"/>
                        </a:spcBef>
                        <a:spcAft>
                          <a:spcPts val="150"/>
                        </a:spcAft>
                      </a:pPr>
                      <a:r>
                        <a:rPr lang="en-GB" sz="1200" dirty="0" smtClean="0">
                          <a:effectLst/>
                        </a:rPr>
                        <a:t>50 000</a:t>
                      </a:r>
                      <a:endParaRPr lang="en-ZA" sz="1200" dirty="0">
                        <a:effectLst/>
                        <a:latin typeface="+mn-lt"/>
                        <a:ea typeface="Times New Roman" panose="02020603050405020304" pitchFamily="18" charset="0"/>
                        <a:cs typeface="Arial" panose="020B0604020202020204" pitchFamily="34" charset="0"/>
                      </a:endParaRPr>
                    </a:p>
                  </a:txBody>
                  <a:tcPr marL="51435" marR="51435" marT="0" marB="0"/>
                </a:tc>
                <a:tc>
                  <a:txBody>
                    <a:bodyPr/>
                    <a:lstStyle/>
                    <a:p>
                      <a:pPr algn="r">
                        <a:lnSpc>
                          <a:spcPts val="1300"/>
                        </a:lnSpc>
                        <a:spcBef>
                          <a:spcPts val="150"/>
                        </a:spcBef>
                        <a:spcAft>
                          <a:spcPts val="150"/>
                        </a:spcAft>
                      </a:pPr>
                      <a:r>
                        <a:rPr lang="en-GB" sz="1200" dirty="0">
                          <a:effectLst/>
                        </a:rPr>
                        <a:t>-</a:t>
                      </a:r>
                      <a:endParaRPr lang="en-ZA" sz="1200" dirty="0">
                        <a:effectLst/>
                        <a:latin typeface="+mn-lt"/>
                        <a:ea typeface="Times New Roman" panose="02020603050405020304" pitchFamily="18" charset="0"/>
                        <a:cs typeface="Arial" panose="020B0604020202020204" pitchFamily="34" charset="0"/>
                      </a:endParaRPr>
                    </a:p>
                  </a:txBody>
                  <a:tcPr marL="51435" marR="51435" marT="0" marB="0"/>
                </a:tc>
                <a:tc>
                  <a:txBody>
                    <a:bodyPr/>
                    <a:lstStyle/>
                    <a:p>
                      <a:pPr algn="r">
                        <a:lnSpc>
                          <a:spcPts val="1300"/>
                        </a:lnSpc>
                        <a:spcBef>
                          <a:spcPts val="150"/>
                        </a:spcBef>
                        <a:spcAft>
                          <a:spcPts val="150"/>
                        </a:spcAft>
                      </a:pPr>
                      <a:r>
                        <a:rPr lang="en-GB" sz="1200" dirty="0">
                          <a:effectLst/>
                        </a:rPr>
                        <a:t>100.0%</a:t>
                      </a:r>
                      <a:endParaRPr lang="en-ZA" sz="1200" dirty="0">
                        <a:effectLst/>
                        <a:latin typeface="+mn-lt"/>
                        <a:ea typeface="Times New Roman" panose="02020603050405020304" pitchFamily="18" charset="0"/>
                        <a:cs typeface="Arial" panose="020B0604020202020204" pitchFamily="34" charset="0"/>
                      </a:endParaRPr>
                    </a:p>
                  </a:txBody>
                  <a:tcPr marL="51435" marR="51435" marT="0" marB="0"/>
                </a:tc>
                <a:tc>
                  <a:txBody>
                    <a:bodyPr/>
                    <a:lstStyle/>
                    <a:p>
                      <a:pPr algn="r">
                        <a:lnSpc>
                          <a:spcPts val="1300"/>
                        </a:lnSpc>
                        <a:spcBef>
                          <a:spcPts val="150"/>
                        </a:spcBef>
                        <a:spcAft>
                          <a:spcPts val="150"/>
                        </a:spcAft>
                      </a:pPr>
                      <a:r>
                        <a:rPr lang="en-ZA" sz="1200" dirty="0" smtClean="0">
                          <a:effectLst/>
                        </a:rPr>
                        <a:t>50 000</a:t>
                      </a:r>
                      <a:endParaRPr lang="en-ZA" sz="1200" dirty="0">
                        <a:effectLst/>
                        <a:latin typeface="+mn-lt"/>
                        <a:ea typeface="Times New Roman"/>
                        <a:cs typeface="Arial" panose="020B0604020202020204" pitchFamily="34" charset="0"/>
                      </a:endParaRPr>
                    </a:p>
                  </a:txBody>
                  <a:tcPr marL="47888" marR="47888" marT="0" marB="0" anchor="ctr"/>
                </a:tc>
                <a:tc>
                  <a:txBody>
                    <a:bodyPr/>
                    <a:lstStyle/>
                    <a:p>
                      <a:pPr algn="r">
                        <a:lnSpc>
                          <a:spcPts val="1300"/>
                        </a:lnSpc>
                        <a:spcBef>
                          <a:spcPts val="150"/>
                        </a:spcBef>
                        <a:spcAft>
                          <a:spcPts val="150"/>
                        </a:spcAft>
                      </a:pPr>
                      <a:r>
                        <a:rPr lang="en-ZA" sz="1200" dirty="0" smtClean="0">
                          <a:effectLst/>
                        </a:rPr>
                        <a:t>50 000</a:t>
                      </a:r>
                      <a:endParaRPr lang="en-ZA" sz="1200" dirty="0">
                        <a:effectLst/>
                        <a:latin typeface="+mn-lt"/>
                        <a:ea typeface="Times New Roman"/>
                        <a:cs typeface="Arial" panose="020B0604020202020204" pitchFamily="34" charset="0"/>
                      </a:endParaRPr>
                    </a:p>
                  </a:txBody>
                  <a:tcPr marL="47888" marR="47888" marT="0" marB="0" anchor="ctr"/>
                </a:tc>
              </a:tr>
              <a:tr h="194585">
                <a:tc>
                  <a:txBody>
                    <a:bodyPr/>
                    <a:lstStyle/>
                    <a:p>
                      <a:pPr lvl="1">
                        <a:lnSpc>
                          <a:spcPts val="1300"/>
                        </a:lnSpc>
                        <a:spcBef>
                          <a:spcPts val="150"/>
                        </a:spcBef>
                        <a:spcAft>
                          <a:spcPts val="150"/>
                        </a:spcAft>
                      </a:pPr>
                      <a:r>
                        <a:rPr lang="en-GB" sz="1200" dirty="0">
                          <a:effectLst/>
                        </a:rPr>
                        <a:t>Non-profit institutions </a:t>
                      </a:r>
                      <a:endParaRPr lang="en-ZA" sz="1200" dirty="0">
                        <a:effectLst/>
                        <a:latin typeface="+mn-lt"/>
                        <a:ea typeface="Times New Roman"/>
                        <a:cs typeface="Arial" panose="020B0604020202020204" pitchFamily="34" charset="0"/>
                      </a:endParaRPr>
                    </a:p>
                  </a:txBody>
                  <a:tcPr marL="47888" marR="47888" marT="0" marB="0"/>
                </a:tc>
                <a:tc>
                  <a:txBody>
                    <a:bodyPr/>
                    <a:lstStyle/>
                    <a:p>
                      <a:pPr algn="r">
                        <a:lnSpc>
                          <a:spcPts val="1300"/>
                        </a:lnSpc>
                        <a:spcBef>
                          <a:spcPts val="150"/>
                        </a:spcBef>
                        <a:spcAft>
                          <a:spcPts val="150"/>
                        </a:spcAft>
                      </a:pPr>
                      <a:r>
                        <a:rPr lang="en-GB" sz="1200" dirty="0" smtClean="0">
                          <a:effectLst/>
                        </a:rPr>
                        <a:t>535 147</a:t>
                      </a:r>
                      <a:endParaRPr lang="en-ZA" sz="1200" dirty="0">
                        <a:effectLst/>
                        <a:latin typeface="+mn-lt"/>
                        <a:ea typeface="Times New Roman" panose="02020603050405020304" pitchFamily="18" charset="0"/>
                        <a:cs typeface="Arial" panose="020B0604020202020204" pitchFamily="34" charset="0"/>
                      </a:endParaRPr>
                    </a:p>
                  </a:txBody>
                  <a:tcPr marL="51435" marR="51435" marT="0" marB="0"/>
                </a:tc>
                <a:tc>
                  <a:txBody>
                    <a:bodyPr/>
                    <a:lstStyle/>
                    <a:p>
                      <a:pPr algn="r">
                        <a:lnSpc>
                          <a:spcPts val="1300"/>
                        </a:lnSpc>
                        <a:spcBef>
                          <a:spcPts val="150"/>
                        </a:spcBef>
                        <a:spcAft>
                          <a:spcPts val="150"/>
                        </a:spcAft>
                      </a:pPr>
                      <a:r>
                        <a:rPr lang="en-GB" sz="1200" dirty="0" smtClean="0">
                          <a:effectLst/>
                        </a:rPr>
                        <a:t>535 147</a:t>
                      </a:r>
                      <a:endParaRPr lang="en-ZA" sz="1200" dirty="0">
                        <a:effectLst/>
                        <a:latin typeface="+mn-lt"/>
                        <a:ea typeface="Times New Roman" panose="02020603050405020304" pitchFamily="18" charset="0"/>
                        <a:cs typeface="Arial" panose="020B0604020202020204" pitchFamily="34" charset="0"/>
                      </a:endParaRPr>
                    </a:p>
                  </a:txBody>
                  <a:tcPr marL="51435" marR="51435" marT="0" marB="0"/>
                </a:tc>
                <a:tc>
                  <a:txBody>
                    <a:bodyPr/>
                    <a:lstStyle/>
                    <a:p>
                      <a:pPr algn="r">
                        <a:lnSpc>
                          <a:spcPts val="1300"/>
                        </a:lnSpc>
                        <a:spcBef>
                          <a:spcPts val="150"/>
                        </a:spcBef>
                        <a:spcAft>
                          <a:spcPts val="150"/>
                        </a:spcAft>
                      </a:pPr>
                      <a:r>
                        <a:rPr lang="en-GB" sz="1200">
                          <a:effectLst/>
                        </a:rPr>
                        <a:t>-</a:t>
                      </a:r>
                      <a:endParaRPr lang="en-ZA" sz="1200">
                        <a:effectLst/>
                        <a:latin typeface="+mn-lt"/>
                        <a:ea typeface="Times New Roman" panose="02020603050405020304" pitchFamily="18" charset="0"/>
                        <a:cs typeface="Arial" panose="020B0604020202020204" pitchFamily="34" charset="0"/>
                      </a:endParaRPr>
                    </a:p>
                  </a:txBody>
                  <a:tcPr marL="51435" marR="51435" marT="0" marB="0"/>
                </a:tc>
                <a:tc>
                  <a:txBody>
                    <a:bodyPr/>
                    <a:lstStyle/>
                    <a:p>
                      <a:pPr algn="r">
                        <a:lnSpc>
                          <a:spcPts val="1300"/>
                        </a:lnSpc>
                        <a:spcBef>
                          <a:spcPts val="150"/>
                        </a:spcBef>
                        <a:spcAft>
                          <a:spcPts val="150"/>
                        </a:spcAft>
                      </a:pPr>
                      <a:r>
                        <a:rPr lang="en-GB" sz="1200" dirty="0">
                          <a:effectLst/>
                        </a:rPr>
                        <a:t>100.0%</a:t>
                      </a:r>
                      <a:endParaRPr lang="en-ZA" sz="1200" dirty="0">
                        <a:effectLst/>
                        <a:latin typeface="+mn-lt"/>
                        <a:ea typeface="Times New Roman" panose="02020603050405020304" pitchFamily="18" charset="0"/>
                        <a:cs typeface="Arial" panose="020B0604020202020204" pitchFamily="34" charset="0"/>
                      </a:endParaRPr>
                    </a:p>
                  </a:txBody>
                  <a:tcPr marL="51435" marR="51435" marT="0" marB="0"/>
                </a:tc>
                <a:tc>
                  <a:txBody>
                    <a:bodyPr/>
                    <a:lstStyle/>
                    <a:p>
                      <a:pPr algn="r">
                        <a:lnSpc>
                          <a:spcPts val="1300"/>
                        </a:lnSpc>
                        <a:spcBef>
                          <a:spcPts val="150"/>
                        </a:spcBef>
                        <a:spcAft>
                          <a:spcPts val="150"/>
                        </a:spcAft>
                      </a:pPr>
                      <a:r>
                        <a:rPr lang="en-ZA" sz="1200" dirty="0" smtClean="0">
                          <a:effectLst/>
                        </a:rPr>
                        <a:t>477 481</a:t>
                      </a:r>
                      <a:endParaRPr lang="en-ZA" sz="1200" dirty="0">
                        <a:effectLst/>
                        <a:latin typeface="+mn-lt"/>
                        <a:ea typeface="Times New Roman"/>
                        <a:cs typeface="Arial" panose="020B0604020202020204" pitchFamily="34" charset="0"/>
                      </a:endParaRPr>
                    </a:p>
                  </a:txBody>
                  <a:tcPr marL="47888" marR="47888" marT="0" marB="0"/>
                </a:tc>
                <a:tc>
                  <a:txBody>
                    <a:bodyPr/>
                    <a:lstStyle/>
                    <a:p>
                      <a:pPr algn="r">
                        <a:lnSpc>
                          <a:spcPts val="1300"/>
                        </a:lnSpc>
                        <a:spcBef>
                          <a:spcPts val="150"/>
                        </a:spcBef>
                        <a:spcAft>
                          <a:spcPts val="150"/>
                        </a:spcAft>
                      </a:pPr>
                      <a:r>
                        <a:rPr lang="en-ZA" sz="1200" dirty="0" smtClean="0">
                          <a:effectLst/>
                        </a:rPr>
                        <a:t>488 502</a:t>
                      </a:r>
                      <a:endParaRPr lang="en-ZA" sz="1200" dirty="0">
                        <a:effectLst/>
                        <a:latin typeface="+mn-lt"/>
                        <a:ea typeface="Times New Roman"/>
                        <a:cs typeface="Arial" panose="020B0604020202020204" pitchFamily="34" charset="0"/>
                      </a:endParaRPr>
                    </a:p>
                  </a:txBody>
                  <a:tcPr marL="47888" marR="47888" marT="0" marB="0"/>
                </a:tc>
              </a:tr>
              <a:tr h="194585">
                <a:tc>
                  <a:txBody>
                    <a:bodyPr/>
                    <a:lstStyle/>
                    <a:p>
                      <a:pPr lvl="1">
                        <a:lnSpc>
                          <a:spcPts val="1300"/>
                        </a:lnSpc>
                        <a:spcBef>
                          <a:spcPts val="150"/>
                        </a:spcBef>
                        <a:spcAft>
                          <a:spcPts val="150"/>
                        </a:spcAft>
                      </a:pPr>
                      <a:r>
                        <a:rPr lang="en-GB" sz="1200" dirty="0">
                          <a:effectLst/>
                        </a:rPr>
                        <a:t>Households </a:t>
                      </a:r>
                      <a:endParaRPr lang="en-ZA" sz="1200" dirty="0">
                        <a:effectLst/>
                        <a:latin typeface="+mn-lt"/>
                        <a:ea typeface="Times New Roman"/>
                        <a:cs typeface="Arial" panose="020B0604020202020204" pitchFamily="34" charset="0"/>
                      </a:endParaRPr>
                    </a:p>
                  </a:txBody>
                  <a:tcPr marL="47888" marR="47888" marT="0" marB="0"/>
                </a:tc>
                <a:tc>
                  <a:txBody>
                    <a:bodyPr/>
                    <a:lstStyle/>
                    <a:p>
                      <a:pPr algn="r">
                        <a:lnSpc>
                          <a:spcPts val="1300"/>
                        </a:lnSpc>
                        <a:spcBef>
                          <a:spcPts val="150"/>
                        </a:spcBef>
                        <a:spcAft>
                          <a:spcPts val="150"/>
                        </a:spcAft>
                      </a:pPr>
                      <a:r>
                        <a:rPr lang="en-GB" sz="1200" dirty="0" smtClean="0">
                          <a:effectLst/>
                        </a:rPr>
                        <a:t>10 467</a:t>
                      </a:r>
                      <a:endParaRPr lang="en-ZA" sz="1200" dirty="0">
                        <a:effectLst/>
                        <a:latin typeface="+mn-lt"/>
                        <a:ea typeface="Times New Roman" panose="02020603050405020304" pitchFamily="18" charset="0"/>
                        <a:cs typeface="Arial" panose="020B0604020202020204" pitchFamily="34" charset="0"/>
                      </a:endParaRPr>
                    </a:p>
                  </a:txBody>
                  <a:tcPr marL="51435" marR="51435" marT="0" marB="0"/>
                </a:tc>
                <a:tc>
                  <a:txBody>
                    <a:bodyPr/>
                    <a:lstStyle/>
                    <a:p>
                      <a:pPr algn="r">
                        <a:lnSpc>
                          <a:spcPts val="1300"/>
                        </a:lnSpc>
                        <a:spcBef>
                          <a:spcPts val="150"/>
                        </a:spcBef>
                        <a:spcAft>
                          <a:spcPts val="150"/>
                        </a:spcAft>
                      </a:pPr>
                      <a:r>
                        <a:rPr lang="en-GB" sz="1200" dirty="0" smtClean="0">
                          <a:effectLst/>
                        </a:rPr>
                        <a:t>9 886</a:t>
                      </a:r>
                      <a:endParaRPr lang="en-ZA" sz="1200" dirty="0">
                        <a:effectLst/>
                        <a:latin typeface="+mn-lt"/>
                        <a:ea typeface="Times New Roman" panose="02020603050405020304" pitchFamily="18" charset="0"/>
                        <a:cs typeface="Arial" panose="020B0604020202020204" pitchFamily="34" charset="0"/>
                      </a:endParaRPr>
                    </a:p>
                  </a:txBody>
                  <a:tcPr marL="51435" marR="51435" marT="0" marB="0"/>
                </a:tc>
                <a:tc>
                  <a:txBody>
                    <a:bodyPr/>
                    <a:lstStyle/>
                    <a:p>
                      <a:pPr algn="r">
                        <a:lnSpc>
                          <a:spcPts val="1300"/>
                        </a:lnSpc>
                        <a:spcBef>
                          <a:spcPts val="150"/>
                        </a:spcBef>
                        <a:spcAft>
                          <a:spcPts val="150"/>
                        </a:spcAft>
                      </a:pPr>
                      <a:r>
                        <a:rPr lang="en-GB" sz="1200">
                          <a:effectLst/>
                        </a:rPr>
                        <a:t>581</a:t>
                      </a:r>
                      <a:endParaRPr lang="en-ZA" sz="1200">
                        <a:effectLst/>
                        <a:latin typeface="+mn-lt"/>
                        <a:ea typeface="Times New Roman" panose="02020603050405020304" pitchFamily="18" charset="0"/>
                        <a:cs typeface="Arial" panose="020B0604020202020204" pitchFamily="34" charset="0"/>
                      </a:endParaRPr>
                    </a:p>
                  </a:txBody>
                  <a:tcPr marL="51435" marR="51435" marT="0" marB="0"/>
                </a:tc>
                <a:tc>
                  <a:txBody>
                    <a:bodyPr/>
                    <a:lstStyle/>
                    <a:p>
                      <a:pPr algn="r">
                        <a:lnSpc>
                          <a:spcPts val="1300"/>
                        </a:lnSpc>
                        <a:spcBef>
                          <a:spcPts val="150"/>
                        </a:spcBef>
                        <a:spcAft>
                          <a:spcPts val="150"/>
                        </a:spcAft>
                      </a:pPr>
                      <a:r>
                        <a:rPr lang="en-GB" sz="1200" dirty="0">
                          <a:effectLst/>
                        </a:rPr>
                        <a:t>94.4%</a:t>
                      </a:r>
                      <a:endParaRPr lang="en-ZA" sz="1200" dirty="0">
                        <a:effectLst/>
                        <a:latin typeface="+mn-lt"/>
                        <a:ea typeface="Times New Roman" panose="02020603050405020304" pitchFamily="18" charset="0"/>
                        <a:cs typeface="Arial" panose="020B0604020202020204" pitchFamily="34" charset="0"/>
                      </a:endParaRPr>
                    </a:p>
                  </a:txBody>
                  <a:tcPr marL="51435" marR="51435" marT="0" marB="0"/>
                </a:tc>
                <a:tc>
                  <a:txBody>
                    <a:bodyPr/>
                    <a:lstStyle/>
                    <a:p>
                      <a:pPr algn="r">
                        <a:lnSpc>
                          <a:spcPts val="1300"/>
                        </a:lnSpc>
                        <a:spcBef>
                          <a:spcPts val="150"/>
                        </a:spcBef>
                        <a:spcAft>
                          <a:spcPts val="150"/>
                        </a:spcAft>
                      </a:pPr>
                      <a:r>
                        <a:rPr lang="en-ZA" sz="1200" dirty="0" smtClean="0">
                          <a:effectLst/>
                        </a:rPr>
                        <a:t>14 619</a:t>
                      </a:r>
                      <a:endParaRPr lang="en-ZA" sz="1200" dirty="0">
                        <a:effectLst/>
                        <a:latin typeface="+mn-lt"/>
                        <a:ea typeface="Times New Roman"/>
                        <a:cs typeface="Arial" panose="020B0604020202020204" pitchFamily="34" charset="0"/>
                      </a:endParaRPr>
                    </a:p>
                  </a:txBody>
                  <a:tcPr marL="47888" marR="47888" marT="0" marB="0"/>
                </a:tc>
                <a:tc>
                  <a:txBody>
                    <a:bodyPr/>
                    <a:lstStyle/>
                    <a:p>
                      <a:pPr algn="r">
                        <a:lnSpc>
                          <a:spcPts val="1300"/>
                        </a:lnSpc>
                        <a:spcBef>
                          <a:spcPts val="150"/>
                        </a:spcBef>
                        <a:spcAft>
                          <a:spcPts val="150"/>
                        </a:spcAft>
                      </a:pPr>
                      <a:r>
                        <a:rPr lang="en-ZA" sz="1200" dirty="0" smtClean="0">
                          <a:effectLst/>
                        </a:rPr>
                        <a:t>13 992</a:t>
                      </a:r>
                      <a:endParaRPr lang="en-ZA" sz="1200" dirty="0">
                        <a:effectLst/>
                        <a:latin typeface="+mn-lt"/>
                        <a:ea typeface="Times New Roman"/>
                        <a:cs typeface="Arial" panose="020B0604020202020204" pitchFamily="34" charset="0"/>
                      </a:endParaRPr>
                    </a:p>
                  </a:txBody>
                  <a:tcPr marL="47888" marR="47888" marT="0" marB="0"/>
                </a:tc>
              </a:tr>
              <a:tr h="194585">
                <a:tc>
                  <a:txBody>
                    <a:bodyPr/>
                    <a:lstStyle/>
                    <a:p>
                      <a:pPr>
                        <a:lnSpc>
                          <a:spcPts val="1300"/>
                        </a:lnSpc>
                        <a:spcBef>
                          <a:spcPts val="150"/>
                        </a:spcBef>
                        <a:spcAft>
                          <a:spcPts val="150"/>
                        </a:spcAft>
                      </a:pPr>
                      <a:r>
                        <a:rPr lang="en-GB" sz="1200" dirty="0">
                          <a:effectLst/>
                        </a:rPr>
                        <a:t> </a:t>
                      </a:r>
                      <a:endParaRPr lang="en-ZA" sz="1200" dirty="0">
                        <a:effectLst/>
                        <a:latin typeface="+mn-lt"/>
                        <a:ea typeface="Times New Roman"/>
                        <a:cs typeface="Arial" panose="020B0604020202020204" pitchFamily="34" charset="0"/>
                      </a:endParaRPr>
                    </a:p>
                  </a:txBody>
                  <a:tcPr marL="47888" marR="47888" marT="0" marB="0"/>
                </a:tc>
                <a:tc>
                  <a:txBody>
                    <a:bodyPr/>
                    <a:lstStyle/>
                    <a:p>
                      <a:pPr algn="r">
                        <a:lnSpc>
                          <a:spcPts val="1300"/>
                        </a:lnSpc>
                        <a:spcBef>
                          <a:spcPts val="150"/>
                        </a:spcBef>
                        <a:spcAft>
                          <a:spcPts val="150"/>
                        </a:spcAft>
                      </a:pPr>
                      <a:endParaRPr lang="en-ZA" sz="1200" dirty="0">
                        <a:effectLst/>
                        <a:latin typeface="+mn-lt"/>
                        <a:ea typeface="Times New Roman"/>
                        <a:cs typeface="Arial" panose="020B0604020202020204" pitchFamily="34" charset="0"/>
                      </a:endParaRPr>
                    </a:p>
                  </a:txBody>
                  <a:tcPr marL="47888" marR="47888" marT="0" marB="0"/>
                </a:tc>
                <a:tc>
                  <a:txBody>
                    <a:bodyPr/>
                    <a:lstStyle/>
                    <a:p>
                      <a:pPr algn="r">
                        <a:lnSpc>
                          <a:spcPts val="1300"/>
                        </a:lnSpc>
                        <a:spcBef>
                          <a:spcPts val="150"/>
                        </a:spcBef>
                        <a:spcAft>
                          <a:spcPts val="150"/>
                        </a:spcAft>
                      </a:pPr>
                      <a:endParaRPr lang="en-ZA" sz="1200" dirty="0">
                        <a:effectLst/>
                        <a:latin typeface="+mn-lt"/>
                        <a:ea typeface="Times New Roman"/>
                        <a:cs typeface="Arial" panose="020B0604020202020204" pitchFamily="34" charset="0"/>
                      </a:endParaRPr>
                    </a:p>
                  </a:txBody>
                  <a:tcPr marL="47888" marR="47888" marT="0" marB="0"/>
                </a:tc>
                <a:tc>
                  <a:txBody>
                    <a:bodyPr/>
                    <a:lstStyle/>
                    <a:p>
                      <a:pPr algn="r">
                        <a:lnSpc>
                          <a:spcPts val="1300"/>
                        </a:lnSpc>
                        <a:spcBef>
                          <a:spcPts val="150"/>
                        </a:spcBef>
                        <a:spcAft>
                          <a:spcPts val="150"/>
                        </a:spcAft>
                      </a:pPr>
                      <a:endParaRPr lang="en-ZA" sz="1200" dirty="0">
                        <a:effectLst/>
                        <a:latin typeface="+mn-lt"/>
                        <a:ea typeface="Times New Roman"/>
                        <a:cs typeface="Arial" panose="020B0604020202020204" pitchFamily="34" charset="0"/>
                      </a:endParaRPr>
                    </a:p>
                  </a:txBody>
                  <a:tcPr marL="47888" marR="47888" marT="0" marB="0"/>
                </a:tc>
                <a:tc>
                  <a:txBody>
                    <a:bodyPr/>
                    <a:lstStyle/>
                    <a:p>
                      <a:pPr algn="r">
                        <a:lnSpc>
                          <a:spcPts val="1300"/>
                        </a:lnSpc>
                        <a:spcBef>
                          <a:spcPts val="150"/>
                        </a:spcBef>
                        <a:spcAft>
                          <a:spcPts val="150"/>
                        </a:spcAft>
                      </a:pPr>
                      <a:endParaRPr lang="en-ZA" sz="1200" dirty="0">
                        <a:effectLst/>
                        <a:latin typeface="+mn-lt"/>
                        <a:ea typeface="Times New Roman"/>
                        <a:cs typeface="Arial" panose="020B0604020202020204" pitchFamily="34" charset="0"/>
                      </a:endParaRPr>
                    </a:p>
                  </a:txBody>
                  <a:tcPr marL="47888" marR="47888" marT="0" marB="0"/>
                </a:tc>
                <a:tc>
                  <a:txBody>
                    <a:bodyPr/>
                    <a:lstStyle/>
                    <a:p>
                      <a:pPr algn="r">
                        <a:lnSpc>
                          <a:spcPts val="1300"/>
                        </a:lnSpc>
                        <a:spcBef>
                          <a:spcPts val="150"/>
                        </a:spcBef>
                        <a:spcAft>
                          <a:spcPts val="150"/>
                        </a:spcAft>
                      </a:pPr>
                      <a:endParaRPr lang="en-ZA" sz="1200" dirty="0">
                        <a:effectLst/>
                        <a:latin typeface="+mn-lt"/>
                        <a:ea typeface="Times New Roman"/>
                        <a:cs typeface="Arial" panose="020B0604020202020204" pitchFamily="34" charset="0"/>
                      </a:endParaRPr>
                    </a:p>
                  </a:txBody>
                  <a:tcPr marL="47888" marR="47888" marT="0" marB="0"/>
                </a:tc>
                <a:tc>
                  <a:txBody>
                    <a:bodyPr/>
                    <a:lstStyle/>
                    <a:p>
                      <a:pPr algn="r">
                        <a:lnSpc>
                          <a:spcPts val="1300"/>
                        </a:lnSpc>
                        <a:spcBef>
                          <a:spcPts val="150"/>
                        </a:spcBef>
                        <a:spcAft>
                          <a:spcPts val="150"/>
                        </a:spcAft>
                      </a:pPr>
                      <a:endParaRPr lang="en-ZA" sz="1200" dirty="0">
                        <a:effectLst/>
                        <a:latin typeface="+mn-lt"/>
                        <a:ea typeface="Times New Roman"/>
                        <a:cs typeface="Arial" panose="020B0604020202020204" pitchFamily="34" charset="0"/>
                      </a:endParaRPr>
                    </a:p>
                  </a:txBody>
                  <a:tcPr marL="47888" marR="47888" marT="0" marB="0"/>
                </a:tc>
              </a:tr>
              <a:tr h="194585">
                <a:tc>
                  <a:txBody>
                    <a:bodyPr/>
                    <a:lstStyle/>
                    <a:p>
                      <a:pPr>
                        <a:lnSpc>
                          <a:spcPts val="1300"/>
                        </a:lnSpc>
                        <a:spcBef>
                          <a:spcPts val="150"/>
                        </a:spcBef>
                        <a:spcAft>
                          <a:spcPts val="150"/>
                        </a:spcAft>
                      </a:pPr>
                      <a:r>
                        <a:rPr lang="en-GB" sz="1200" dirty="0">
                          <a:effectLst/>
                        </a:rPr>
                        <a:t>Payments for capital assets</a:t>
                      </a:r>
                      <a:endParaRPr lang="en-ZA" sz="1200" b="1" dirty="0">
                        <a:effectLst/>
                        <a:latin typeface="+mn-lt"/>
                        <a:ea typeface="Times New Roman"/>
                        <a:cs typeface="Arial" panose="020B0604020202020204" pitchFamily="34" charset="0"/>
                      </a:endParaRPr>
                    </a:p>
                  </a:txBody>
                  <a:tcPr marL="47888" marR="47888" marT="0" marB="0"/>
                </a:tc>
                <a:tc>
                  <a:txBody>
                    <a:bodyPr/>
                    <a:lstStyle/>
                    <a:p>
                      <a:pPr algn="r">
                        <a:lnSpc>
                          <a:spcPts val="1300"/>
                        </a:lnSpc>
                        <a:spcBef>
                          <a:spcPts val="150"/>
                        </a:spcBef>
                        <a:spcAft>
                          <a:spcPts val="150"/>
                        </a:spcAft>
                      </a:pPr>
                      <a:endParaRPr lang="en-ZA" sz="1200" dirty="0">
                        <a:effectLst/>
                        <a:latin typeface="+mn-lt"/>
                        <a:ea typeface="Times New Roman"/>
                        <a:cs typeface="Arial" panose="020B0604020202020204" pitchFamily="34" charset="0"/>
                      </a:endParaRPr>
                    </a:p>
                  </a:txBody>
                  <a:tcPr marL="47888" marR="47888" marT="0" marB="0"/>
                </a:tc>
                <a:tc>
                  <a:txBody>
                    <a:bodyPr/>
                    <a:lstStyle/>
                    <a:p>
                      <a:pPr algn="r">
                        <a:lnSpc>
                          <a:spcPts val="1300"/>
                        </a:lnSpc>
                        <a:spcBef>
                          <a:spcPts val="150"/>
                        </a:spcBef>
                        <a:spcAft>
                          <a:spcPts val="150"/>
                        </a:spcAft>
                      </a:pPr>
                      <a:endParaRPr lang="en-ZA" sz="1200" dirty="0">
                        <a:effectLst/>
                        <a:latin typeface="+mn-lt"/>
                        <a:ea typeface="Times New Roman"/>
                        <a:cs typeface="Arial" panose="020B0604020202020204" pitchFamily="34" charset="0"/>
                      </a:endParaRPr>
                    </a:p>
                  </a:txBody>
                  <a:tcPr marL="47888" marR="47888" marT="0" marB="0"/>
                </a:tc>
                <a:tc>
                  <a:txBody>
                    <a:bodyPr/>
                    <a:lstStyle/>
                    <a:p>
                      <a:pPr algn="r">
                        <a:lnSpc>
                          <a:spcPts val="1300"/>
                        </a:lnSpc>
                        <a:spcBef>
                          <a:spcPts val="150"/>
                        </a:spcBef>
                        <a:spcAft>
                          <a:spcPts val="150"/>
                        </a:spcAft>
                      </a:pPr>
                      <a:endParaRPr lang="en-ZA" sz="1200" dirty="0">
                        <a:effectLst/>
                        <a:latin typeface="+mn-lt"/>
                        <a:ea typeface="Times New Roman"/>
                        <a:cs typeface="Arial" panose="020B0604020202020204" pitchFamily="34" charset="0"/>
                      </a:endParaRPr>
                    </a:p>
                  </a:txBody>
                  <a:tcPr marL="47888" marR="47888" marT="0" marB="0"/>
                </a:tc>
                <a:tc>
                  <a:txBody>
                    <a:bodyPr/>
                    <a:lstStyle/>
                    <a:p>
                      <a:pPr algn="r">
                        <a:lnSpc>
                          <a:spcPts val="1300"/>
                        </a:lnSpc>
                        <a:spcBef>
                          <a:spcPts val="150"/>
                        </a:spcBef>
                        <a:spcAft>
                          <a:spcPts val="150"/>
                        </a:spcAft>
                      </a:pPr>
                      <a:endParaRPr lang="en-ZA" sz="1200" dirty="0">
                        <a:effectLst/>
                        <a:latin typeface="+mn-lt"/>
                        <a:ea typeface="Times New Roman"/>
                        <a:cs typeface="Arial" panose="020B0604020202020204" pitchFamily="34" charset="0"/>
                      </a:endParaRPr>
                    </a:p>
                  </a:txBody>
                  <a:tcPr marL="47888" marR="47888" marT="0" marB="0"/>
                </a:tc>
                <a:tc>
                  <a:txBody>
                    <a:bodyPr/>
                    <a:lstStyle/>
                    <a:p>
                      <a:pPr algn="r">
                        <a:lnSpc>
                          <a:spcPts val="1300"/>
                        </a:lnSpc>
                        <a:spcBef>
                          <a:spcPts val="150"/>
                        </a:spcBef>
                        <a:spcAft>
                          <a:spcPts val="150"/>
                        </a:spcAft>
                      </a:pPr>
                      <a:endParaRPr lang="en-ZA" sz="1200" dirty="0">
                        <a:effectLst/>
                        <a:latin typeface="+mn-lt"/>
                        <a:ea typeface="Times New Roman"/>
                        <a:cs typeface="Arial" panose="020B0604020202020204" pitchFamily="34" charset="0"/>
                      </a:endParaRPr>
                    </a:p>
                  </a:txBody>
                  <a:tcPr marL="47888" marR="47888" marT="0" marB="0"/>
                </a:tc>
                <a:tc>
                  <a:txBody>
                    <a:bodyPr/>
                    <a:lstStyle/>
                    <a:p>
                      <a:pPr algn="r">
                        <a:lnSpc>
                          <a:spcPts val="1300"/>
                        </a:lnSpc>
                        <a:spcBef>
                          <a:spcPts val="150"/>
                        </a:spcBef>
                        <a:spcAft>
                          <a:spcPts val="150"/>
                        </a:spcAft>
                      </a:pPr>
                      <a:endParaRPr lang="en-ZA" sz="1200" dirty="0">
                        <a:effectLst/>
                        <a:latin typeface="+mn-lt"/>
                        <a:ea typeface="Times New Roman"/>
                        <a:cs typeface="Arial" panose="020B0604020202020204" pitchFamily="34" charset="0"/>
                      </a:endParaRPr>
                    </a:p>
                  </a:txBody>
                  <a:tcPr marL="47888" marR="47888" marT="0" marB="0"/>
                </a:tc>
              </a:tr>
              <a:tr h="194585">
                <a:tc>
                  <a:txBody>
                    <a:bodyPr/>
                    <a:lstStyle/>
                    <a:p>
                      <a:pPr lvl="1">
                        <a:lnSpc>
                          <a:spcPts val="1300"/>
                        </a:lnSpc>
                        <a:spcBef>
                          <a:spcPts val="150"/>
                        </a:spcBef>
                        <a:spcAft>
                          <a:spcPts val="150"/>
                        </a:spcAft>
                      </a:pPr>
                      <a:r>
                        <a:rPr lang="en-GB" sz="1200" dirty="0">
                          <a:effectLst/>
                        </a:rPr>
                        <a:t>Buildings and other fixed structures</a:t>
                      </a:r>
                      <a:endParaRPr lang="en-ZA" sz="1200" dirty="0">
                        <a:effectLst/>
                        <a:latin typeface="+mn-lt"/>
                        <a:ea typeface="Times New Roman"/>
                        <a:cs typeface="Arial" panose="020B0604020202020204" pitchFamily="34" charset="0"/>
                      </a:endParaRPr>
                    </a:p>
                  </a:txBody>
                  <a:tcPr marL="47888" marR="47888" marT="0" marB="0"/>
                </a:tc>
                <a:tc>
                  <a:txBody>
                    <a:bodyPr/>
                    <a:lstStyle/>
                    <a:p>
                      <a:pPr algn="r">
                        <a:lnSpc>
                          <a:spcPts val="1300"/>
                        </a:lnSpc>
                        <a:spcBef>
                          <a:spcPts val="150"/>
                        </a:spcBef>
                        <a:spcAft>
                          <a:spcPts val="150"/>
                        </a:spcAft>
                      </a:pPr>
                      <a:r>
                        <a:rPr lang="en-ZA" sz="1200" dirty="0" smtClean="0">
                          <a:effectLst/>
                        </a:rPr>
                        <a:t>-</a:t>
                      </a:r>
                      <a:endParaRPr lang="en-ZA" sz="1200" dirty="0">
                        <a:effectLst/>
                        <a:latin typeface="+mn-lt"/>
                        <a:ea typeface="Times New Roman"/>
                        <a:cs typeface="Arial" panose="020B0604020202020204" pitchFamily="34" charset="0"/>
                      </a:endParaRPr>
                    </a:p>
                  </a:txBody>
                  <a:tcPr marL="47888" marR="47888" marT="0" marB="0"/>
                </a:tc>
                <a:tc>
                  <a:txBody>
                    <a:bodyPr/>
                    <a:lstStyle/>
                    <a:p>
                      <a:pPr algn="r">
                        <a:lnSpc>
                          <a:spcPts val="1300"/>
                        </a:lnSpc>
                        <a:spcBef>
                          <a:spcPts val="150"/>
                        </a:spcBef>
                        <a:spcAft>
                          <a:spcPts val="150"/>
                        </a:spcAft>
                      </a:pPr>
                      <a:r>
                        <a:rPr lang="en-ZA" sz="1200" dirty="0" smtClean="0">
                          <a:effectLst/>
                        </a:rPr>
                        <a:t>-</a:t>
                      </a:r>
                      <a:endParaRPr lang="en-ZA" sz="1200" dirty="0">
                        <a:effectLst/>
                        <a:latin typeface="+mn-lt"/>
                        <a:ea typeface="Times New Roman"/>
                        <a:cs typeface="Arial" panose="020B0604020202020204" pitchFamily="34" charset="0"/>
                      </a:endParaRPr>
                    </a:p>
                  </a:txBody>
                  <a:tcPr marL="47888" marR="47888" marT="0" marB="0"/>
                </a:tc>
                <a:tc>
                  <a:txBody>
                    <a:bodyPr/>
                    <a:lstStyle/>
                    <a:p>
                      <a:pPr algn="r">
                        <a:lnSpc>
                          <a:spcPts val="1300"/>
                        </a:lnSpc>
                        <a:spcBef>
                          <a:spcPts val="150"/>
                        </a:spcBef>
                        <a:spcAft>
                          <a:spcPts val="150"/>
                        </a:spcAft>
                      </a:pPr>
                      <a:r>
                        <a:rPr lang="en-ZA" sz="1200" dirty="0" smtClean="0">
                          <a:effectLst/>
                        </a:rPr>
                        <a:t>-</a:t>
                      </a:r>
                      <a:endParaRPr lang="en-ZA" sz="1200" dirty="0">
                        <a:effectLst/>
                        <a:latin typeface="+mn-lt"/>
                        <a:ea typeface="Times New Roman"/>
                        <a:cs typeface="Arial" panose="020B0604020202020204" pitchFamily="34" charset="0"/>
                      </a:endParaRPr>
                    </a:p>
                  </a:txBody>
                  <a:tcPr marL="47888" marR="47888" marT="0" marB="0"/>
                </a:tc>
                <a:tc>
                  <a:txBody>
                    <a:bodyPr/>
                    <a:lstStyle/>
                    <a:p>
                      <a:pPr algn="r">
                        <a:lnSpc>
                          <a:spcPts val="1300"/>
                        </a:lnSpc>
                        <a:spcBef>
                          <a:spcPts val="150"/>
                        </a:spcBef>
                        <a:spcAft>
                          <a:spcPts val="150"/>
                        </a:spcAft>
                      </a:pPr>
                      <a:r>
                        <a:rPr lang="en-ZA" sz="1200" dirty="0" smtClean="0">
                          <a:effectLst/>
                        </a:rPr>
                        <a:t>-</a:t>
                      </a:r>
                      <a:endParaRPr lang="en-ZA" sz="1200" dirty="0">
                        <a:effectLst/>
                        <a:latin typeface="+mn-lt"/>
                        <a:ea typeface="Times New Roman"/>
                        <a:cs typeface="Arial" panose="020B0604020202020204" pitchFamily="34" charset="0"/>
                      </a:endParaRPr>
                    </a:p>
                  </a:txBody>
                  <a:tcPr marL="47888" marR="47888" marT="0" marB="0"/>
                </a:tc>
                <a:tc>
                  <a:txBody>
                    <a:bodyPr/>
                    <a:lstStyle/>
                    <a:p>
                      <a:pPr algn="r">
                        <a:lnSpc>
                          <a:spcPts val="1300"/>
                        </a:lnSpc>
                        <a:spcBef>
                          <a:spcPts val="150"/>
                        </a:spcBef>
                        <a:spcAft>
                          <a:spcPts val="150"/>
                        </a:spcAft>
                      </a:pPr>
                      <a:r>
                        <a:rPr lang="en-ZA" sz="1200" dirty="0" smtClean="0">
                          <a:effectLst/>
                        </a:rPr>
                        <a:t>386 552</a:t>
                      </a:r>
                      <a:endParaRPr lang="en-ZA" sz="1200" dirty="0">
                        <a:effectLst/>
                        <a:latin typeface="+mn-lt"/>
                        <a:ea typeface="Times New Roman"/>
                        <a:cs typeface="Arial" panose="020B0604020202020204" pitchFamily="34" charset="0"/>
                      </a:endParaRPr>
                    </a:p>
                  </a:txBody>
                  <a:tcPr marL="47888" marR="47888" marT="0" marB="0"/>
                </a:tc>
                <a:tc>
                  <a:txBody>
                    <a:bodyPr/>
                    <a:lstStyle/>
                    <a:p>
                      <a:pPr algn="r">
                        <a:lnSpc>
                          <a:spcPts val="1300"/>
                        </a:lnSpc>
                        <a:spcBef>
                          <a:spcPts val="150"/>
                        </a:spcBef>
                        <a:spcAft>
                          <a:spcPts val="150"/>
                        </a:spcAft>
                      </a:pPr>
                      <a:r>
                        <a:rPr lang="en-ZA" sz="1200" dirty="0" smtClean="0">
                          <a:effectLst/>
                        </a:rPr>
                        <a:t>315 914</a:t>
                      </a:r>
                      <a:endParaRPr lang="en-ZA" sz="1200" dirty="0">
                        <a:effectLst/>
                        <a:latin typeface="+mn-lt"/>
                        <a:ea typeface="Times New Roman"/>
                        <a:cs typeface="Arial" panose="020B0604020202020204" pitchFamily="34" charset="0"/>
                      </a:endParaRPr>
                    </a:p>
                  </a:txBody>
                  <a:tcPr marL="47888" marR="47888" marT="0" marB="0"/>
                </a:tc>
              </a:tr>
              <a:tr h="194585">
                <a:tc>
                  <a:txBody>
                    <a:bodyPr/>
                    <a:lstStyle/>
                    <a:p>
                      <a:pPr lvl="1">
                        <a:lnSpc>
                          <a:spcPts val="1300"/>
                        </a:lnSpc>
                        <a:spcBef>
                          <a:spcPts val="150"/>
                        </a:spcBef>
                        <a:spcAft>
                          <a:spcPts val="150"/>
                        </a:spcAft>
                      </a:pPr>
                      <a:r>
                        <a:rPr lang="en-GB" sz="1200" dirty="0">
                          <a:effectLst/>
                        </a:rPr>
                        <a:t>Machinery and equipment</a:t>
                      </a:r>
                      <a:endParaRPr lang="en-ZA" sz="1200" dirty="0">
                        <a:effectLst/>
                        <a:latin typeface="+mn-lt"/>
                        <a:ea typeface="Times New Roman"/>
                        <a:cs typeface="Arial" panose="020B0604020202020204" pitchFamily="34" charset="0"/>
                      </a:endParaRPr>
                    </a:p>
                  </a:txBody>
                  <a:tcPr marL="47888" marR="47888" marT="0" marB="0"/>
                </a:tc>
                <a:tc>
                  <a:txBody>
                    <a:bodyPr/>
                    <a:lstStyle/>
                    <a:p>
                      <a:pPr algn="r">
                        <a:lnSpc>
                          <a:spcPts val="1300"/>
                        </a:lnSpc>
                        <a:spcBef>
                          <a:spcPts val="150"/>
                        </a:spcBef>
                        <a:spcAft>
                          <a:spcPts val="150"/>
                        </a:spcAft>
                      </a:pPr>
                      <a:r>
                        <a:rPr lang="en-GB" sz="1200" dirty="0" smtClean="0">
                          <a:effectLst/>
                        </a:rPr>
                        <a:t>27 703</a:t>
                      </a:r>
                      <a:endParaRPr lang="en-ZA" sz="1200" dirty="0">
                        <a:effectLst/>
                        <a:latin typeface="+mn-lt"/>
                        <a:ea typeface="Times New Roman" panose="02020603050405020304" pitchFamily="18" charset="0"/>
                        <a:cs typeface="Arial" panose="020B0604020202020204" pitchFamily="34" charset="0"/>
                      </a:endParaRPr>
                    </a:p>
                  </a:txBody>
                  <a:tcPr marL="51435" marR="51435" marT="0" marB="0"/>
                </a:tc>
                <a:tc>
                  <a:txBody>
                    <a:bodyPr/>
                    <a:lstStyle/>
                    <a:p>
                      <a:pPr algn="r">
                        <a:lnSpc>
                          <a:spcPts val="1300"/>
                        </a:lnSpc>
                        <a:spcBef>
                          <a:spcPts val="150"/>
                        </a:spcBef>
                        <a:spcAft>
                          <a:spcPts val="150"/>
                        </a:spcAft>
                      </a:pPr>
                      <a:r>
                        <a:rPr lang="en-GB" sz="1200" dirty="0" smtClean="0">
                          <a:effectLst/>
                        </a:rPr>
                        <a:t>23 180</a:t>
                      </a:r>
                      <a:endParaRPr lang="en-ZA" sz="1200" dirty="0">
                        <a:effectLst/>
                        <a:latin typeface="+mn-lt"/>
                        <a:ea typeface="Times New Roman" panose="02020603050405020304" pitchFamily="18" charset="0"/>
                        <a:cs typeface="Arial" panose="020B0604020202020204" pitchFamily="34" charset="0"/>
                      </a:endParaRPr>
                    </a:p>
                  </a:txBody>
                  <a:tcPr marL="51435" marR="51435" marT="0" marB="0"/>
                </a:tc>
                <a:tc>
                  <a:txBody>
                    <a:bodyPr/>
                    <a:lstStyle/>
                    <a:p>
                      <a:pPr algn="r">
                        <a:lnSpc>
                          <a:spcPts val="1300"/>
                        </a:lnSpc>
                        <a:spcBef>
                          <a:spcPts val="150"/>
                        </a:spcBef>
                        <a:spcAft>
                          <a:spcPts val="150"/>
                        </a:spcAft>
                      </a:pPr>
                      <a:r>
                        <a:rPr lang="en-GB" sz="1200" dirty="0" smtClean="0">
                          <a:effectLst/>
                        </a:rPr>
                        <a:t>4 523</a:t>
                      </a:r>
                      <a:endParaRPr lang="en-ZA" sz="1200" dirty="0">
                        <a:effectLst/>
                        <a:latin typeface="+mn-lt"/>
                        <a:ea typeface="Times New Roman" panose="02020603050405020304" pitchFamily="18" charset="0"/>
                        <a:cs typeface="Arial" panose="020B0604020202020204" pitchFamily="34" charset="0"/>
                      </a:endParaRPr>
                    </a:p>
                  </a:txBody>
                  <a:tcPr marL="51435" marR="51435" marT="0" marB="0"/>
                </a:tc>
                <a:tc>
                  <a:txBody>
                    <a:bodyPr/>
                    <a:lstStyle/>
                    <a:p>
                      <a:pPr algn="r">
                        <a:lnSpc>
                          <a:spcPts val="1300"/>
                        </a:lnSpc>
                        <a:spcBef>
                          <a:spcPts val="150"/>
                        </a:spcBef>
                        <a:spcAft>
                          <a:spcPts val="150"/>
                        </a:spcAft>
                      </a:pPr>
                      <a:r>
                        <a:rPr lang="en-GB" sz="1200" dirty="0">
                          <a:effectLst/>
                        </a:rPr>
                        <a:t>83.7%</a:t>
                      </a:r>
                      <a:endParaRPr lang="en-ZA" sz="1200" dirty="0">
                        <a:effectLst/>
                        <a:latin typeface="+mn-lt"/>
                        <a:ea typeface="Times New Roman" panose="02020603050405020304" pitchFamily="18" charset="0"/>
                        <a:cs typeface="Arial" panose="020B0604020202020204" pitchFamily="34" charset="0"/>
                      </a:endParaRPr>
                    </a:p>
                  </a:txBody>
                  <a:tcPr marL="51435" marR="51435" marT="0" marB="0"/>
                </a:tc>
                <a:tc>
                  <a:txBody>
                    <a:bodyPr/>
                    <a:lstStyle/>
                    <a:p>
                      <a:pPr algn="r">
                        <a:lnSpc>
                          <a:spcPts val="1300"/>
                        </a:lnSpc>
                        <a:spcBef>
                          <a:spcPts val="150"/>
                        </a:spcBef>
                        <a:spcAft>
                          <a:spcPts val="150"/>
                        </a:spcAft>
                      </a:pPr>
                      <a:r>
                        <a:rPr lang="en-ZA" sz="1200" dirty="0" smtClean="0">
                          <a:effectLst/>
                        </a:rPr>
                        <a:t>103</a:t>
                      </a:r>
                      <a:r>
                        <a:rPr lang="en-ZA" sz="1200" baseline="0" dirty="0" smtClean="0">
                          <a:effectLst/>
                        </a:rPr>
                        <a:t> 626</a:t>
                      </a:r>
                      <a:endParaRPr lang="en-ZA" sz="1200" dirty="0">
                        <a:effectLst/>
                        <a:latin typeface="+mn-lt"/>
                        <a:ea typeface="Times New Roman"/>
                        <a:cs typeface="Arial" panose="020B0604020202020204" pitchFamily="34" charset="0"/>
                      </a:endParaRPr>
                    </a:p>
                  </a:txBody>
                  <a:tcPr marL="47888" marR="47888" marT="0" marB="0"/>
                </a:tc>
                <a:tc>
                  <a:txBody>
                    <a:bodyPr/>
                    <a:lstStyle/>
                    <a:p>
                      <a:pPr algn="r">
                        <a:lnSpc>
                          <a:spcPts val="1300"/>
                        </a:lnSpc>
                        <a:spcBef>
                          <a:spcPts val="150"/>
                        </a:spcBef>
                        <a:spcAft>
                          <a:spcPts val="150"/>
                        </a:spcAft>
                      </a:pPr>
                      <a:r>
                        <a:rPr lang="en-ZA" sz="1200" dirty="0" smtClean="0">
                          <a:effectLst/>
                        </a:rPr>
                        <a:t>103 577 </a:t>
                      </a:r>
                      <a:endParaRPr lang="en-ZA" sz="1200" dirty="0">
                        <a:effectLst/>
                        <a:latin typeface="+mn-lt"/>
                        <a:ea typeface="Times New Roman"/>
                        <a:cs typeface="Arial" panose="020B0604020202020204" pitchFamily="34" charset="0"/>
                      </a:endParaRPr>
                    </a:p>
                  </a:txBody>
                  <a:tcPr marL="47888" marR="47888" marT="0" marB="0"/>
                </a:tc>
              </a:tr>
              <a:tr h="201869">
                <a:tc>
                  <a:txBody>
                    <a:bodyPr/>
                    <a:lstStyle/>
                    <a:p>
                      <a:pPr lvl="1">
                        <a:lnSpc>
                          <a:spcPts val="1300"/>
                        </a:lnSpc>
                        <a:spcBef>
                          <a:spcPts val="150"/>
                        </a:spcBef>
                        <a:spcAft>
                          <a:spcPts val="150"/>
                        </a:spcAft>
                      </a:pPr>
                      <a:r>
                        <a:rPr lang="en-GB" sz="1200" dirty="0">
                          <a:effectLst/>
                        </a:rPr>
                        <a:t>Software and other intangible assets</a:t>
                      </a:r>
                      <a:endParaRPr lang="en-ZA" sz="1200" dirty="0">
                        <a:effectLst/>
                        <a:latin typeface="+mn-lt"/>
                        <a:ea typeface="Times New Roman"/>
                        <a:cs typeface="Arial" panose="020B0604020202020204" pitchFamily="34" charset="0"/>
                      </a:endParaRPr>
                    </a:p>
                  </a:txBody>
                  <a:tcPr marL="47888" marR="47888" marT="0" marB="0"/>
                </a:tc>
                <a:tc>
                  <a:txBody>
                    <a:bodyPr/>
                    <a:lstStyle/>
                    <a:p>
                      <a:pPr marL="0" algn="r" defTabSz="914400" rtl="0" eaLnBrk="1" latinLnBrk="0" hangingPunct="1">
                        <a:lnSpc>
                          <a:spcPts val="1300"/>
                        </a:lnSpc>
                        <a:spcBef>
                          <a:spcPts val="150"/>
                        </a:spcBef>
                        <a:spcAft>
                          <a:spcPts val="150"/>
                        </a:spcAft>
                      </a:pPr>
                      <a:r>
                        <a:rPr lang="en-GB" sz="1200" kern="1200" dirty="0">
                          <a:effectLst/>
                        </a:rPr>
                        <a:t>357</a:t>
                      </a:r>
                      <a:endParaRPr lang="en-ZA" sz="1200" kern="1200" dirty="0">
                        <a:solidFill>
                          <a:schemeClr val="dk1"/>
                        </a:solidFill>
                        <a:effectLst/>
                        <a:latin typeface="+mn-lt"/>
                        <a:ea typeface="Times New Roman" panose="02020603050405020304" pitchFamily="18" charset="0"/>
                        <a:cs typeface="Arial" panose="020B0604020202020204" pitchFamily="34" charset="0"/>
                      </a:endParaRPr>
                    </a:p>
                  </a:txBody>
                  <a:tcPr marL="51435" marR="51435" marT="0" marB="0"/>
                </a:tc>
                <a:tc>
                  <a:txBody>
                    <a:bodyPr/>
                    <a:lstStyle/>
                    <a:p>
                      <a:pPr marL="0" algn="r" defTabSz="914400" rtl="0" eaLnBrk="1" latinLnBrk="0" hangingPunct="1">
                        <a:lnSpc>
                          <a:spcPts val="1300"/>
                        </a:lnSpc>
                        <a:spcBef>
                          <a:spcPts val="150"/>
                        </a:spcBef>
                        <a:spcAft>
                          <a:spcPts val="150"/>
                        </a:spcAft>
                      </a:pPr>
                      <a:r>
                        <a:rPr lang="en-GB" sz="1200" kern="1200" dirty="0">
                          <a:effectLst/>
                        </a:rPr>
                        <a:t>357</a:t>
                      </a:r>
                      <a:endParaRPr lang="en-ZA" sz="1200" kern="1200" dirty="0">
                        <a:solidFill>
                          <a:schemeClr val="dk1"/>
                        </a:solidFill>
                        <a:effectLst/>
                        <a:latin typeface="+mn-lt"/>
                        <a:ea typeface="Times New Roman" panose="02020603050405020304" pitchFamily="18" charset="0"/>
                        <a:cs typeface="Arial" panose="020B0604020202020204" pitchFamily="34" charset="0"/>
                      </a:endParaRPr>
                    </a:p>
                  </a:txBody>
                  <a:tcPr marL="51435" marR="51435" marT="0" marB="0"/>
                </a:tc>
                <a:tc>
                  <a:txBody>
                    <a:bodyPr/>
                    <a:lstStyle/>
                    <a:p>
                      <a:pPr marL="0" algn="r" defTabSz="914400" rtl="0" eaLnBrk="1" latinLnBrk="0" hangingPunct="1">
                        <a:lnSpc>
                          <a:spcPts val="1300"/>
                        </a:lnSpc>
                        <a:spcBef>
                          <a:spcPts val="150"/>
                        </a:spcBef>
                        <a:spcAft>
                          <a:spcPts val="150"/>
                        </a:spcAft>
                      </a:pPr>
                      <a:r>
                        <a:rPr lang="en-GB" sz="1200" kern="1200" dirty="0">
                          <a:effectLst/>
                        </a:rPr>
                        <a:t>-</a:t>
                      </a:r>
                      <a:endParaRPr lang="en-ZA" sz="1200" kern="1200" dirty="0">
                        <a:solidFill>
                          <a:schemeClr val="dk1"/>
                        </a:solidFill>
                        <a:effectLst/>
                        <a:latin typeface="+mn-lt"/>
                        <a:ea typeface="Times New Roman" panose="02020603050405020304" pitchFamily="18" charset="0"/>
                        <a:cs typeface="Arial" panose="020B0604020202020204" pitchFamily="34" charset="0"/>
                      </a:endParaRPr>
                    </a:p>
                  </a:txBody>
                  <a:tcPr marL="51435" marR="51435" marT="0" marB="0"/>
                </a:tc>
                <a:tc>
                  <a:txBody>
                    <a:bodyPr/>
                    <a:lstStyle/>
                    <a:p>
                      <a:pPr marL="0" algn="r" defTabSz="914400" rtl="0" eaLnBrk="1" latinLnBrk="0" hangingPunct="1">
                        <a:lnSpc>
                          <a:spcPts val="1300"/>
                        </a:lnSpc>
                        <a:spcBef>
                          <a:spcPts val="150"/>
                        </a:spcBef>
                        <a:spcAft>
                          <a:spcPts val="150"/>
                        </a:spcAft>
                      </a:pPr>
                      <a:r>
                        <a:rPr lang="en-GB" sz="1200" kern="1200" dirty="0">
                          <a:effectLst/>
                        </a:rPr>
                        <a:t>100.0%</a:t>
                      </a:r>
                      <a:endParaRPr lang="en-ZA" sz="1200" kern="1200" dirty="0">
                        <a:solidFill>
                          <a:schemeClr val="dk1"/>
                        </a:solidFill>
                        <a:effectLst/>
                        <a:latin typeface="+mn-lt"/>
                        <a:ea typeface="Times New Roman" panose="02020603050405020304" pitchFamily="18" charset="0"/>
                        <a:cs typeface="Arial" panose="020B0604020202020204" pitchFamily="34" charset="0"/>
                      </a:endParaRPr>
                    </a:p>
                  </a:txBody>
                  <a:tcPr marL="51435" marR="51435" marT="0" marB="0"/>
                </a:tc>
                <a:tc>
                  <a:txBody>
                    <a:bodyPr/>
                    <a:lstStyle/>
                    <a:p>
                      <a:pPr algn="r">
                        <a:lnSpc>
                          <a:spcPts val="1300"/>
                        </a:lnSpc>
                        <a:spcBef>
                          <a:spcPts val="150"/>
                        </a:spcBef>
                        <a:spcAft>
                          <a:spcPts val="150"/>
                        </a:spcAft>
                      </a:pPr>
                      <a:r>
                        <a:rPr lang="en-ZA" sz="1200" dirty="0" smtClean="0">
                          <a:effectLst/>
                        </a:rPr>
                        <a:t>1</a:t>
                      </a:r>
                      <a:r>
                        <a:rPr lang="en-ZA" sz="1200" baseline="0" dirty="0" smtClean="0">
                          <a:effectLst/>
                        </a:rPr>
                        <a:t> 223</a:t>
                      </a:r>
                      <a:endParaRPr lang="en-ZA" sz="1200" dirty="0">
                        <a:effectLst/>
                        <a:latin typeface="+mn-lt"/>
                        <a:ea typeface="Times New Roman"/>
                        <a:cs typeface="Arial" panose="020B0604020202020204" pitchFamily="34" charset="0"/>
                      </a:endParaRPr>
                    </a:p>
                  </a:txBody>
                  <a:tcPr marL="47888" marR="47888" marT="0" marB="0"/>
                </a:tc>
                <a:tc>
                  <a:txBody>
                    <a:bodyPr/>
                    <a:lstStyle/>
                    <a:p>
                      <a:pPr algn="r">
                        <a:lnSpc>
                          <a:spcPts val="1300"/>
                        </a:lnSpc>
                        <a:spcBef>
                          <a:spcPts val="150"/>
                        </a:spcBef>
                        <a:spcAft>
                          <a:spcPts val="150"/>
                        </a:spcAft>
                      </a:pPr>
                      <a:r>
                        <a:rPr lang="en-ZA" sz="1200" dirty="0" smtClean="0">
                          <a:effectLst/>
                        </a:rPr>
                        <a:t>1 223</a:t>
                      </a:r>
                      <a:endParaRPr lang="en-ZA" sz="1200" dirty="0">
                        <a:effectLst/>
                        <a:latin typeface="+mn-lt"/>
                        <a:ea typeface="Times New Roman"/>
                        <a:cs typeface="Arial" panose="020B0604020202020204" pitchFamily="34" charset="0"/>
                      </a:endParaRPr>
                    </a:p>
                  </a:txBody>
                  <a:tcPr marL="47888" marR="47888" marT="0" marB="0"/>
                </a:tc>
              </a:tr>
              <a:tr h="194585">
                <a:tc>
                  <a:txBody>
                    <a:bodyPr/>
                    <a:lstStyle/>
                    <a:p>
                      <a:pPr>
                        <a:lnSpc>
                          <a:spcPts val="1300"/>
                        </a:lnSpc>
                        <a:spcBef>
                          <a:spcPts val="150"/>
                        </a:spcBef>
                        <a:spcAft>
                          <a:spcPts val="150"/>
                        </a:spcAft>
                      </a:pPr>
                      <a:r>
                        <a:rPr lang="en-GB" sz="1200" dirty="0">
                          <a:effectLst/>
                        </a:rPr>
                        <a:t>Payments for financial assets</a:t>
                      </a:r>
                      <a:endParaRPr lang="en-ZA" sz="1200" b="1" dirty="0">
                        <a:effectLst/>
                        <a:latin typeface="+mn-lt"/>
                        <a:ea typeface="Times New Roman"/>
                        <a:cs typeface="Arial" panose="020B0604020202020204" pitchFamily="34" charset="0"/>
                      </a:endParaRPr>
                    </a:p>
                  </a:txBody>
                  <a:tcPr marL="47888" marR="47888" marT="0" marB="0"/>
                </a:tc>
                <a:tc>
                  <a:txBody>
                    <a:bodyPr/>
                    <a:lstStyle/>
                    <a:p>
                      <a:pPr marL="0" algn="r" defTabSz="914400" rtl="0" eaLnBrk="1" latinLnBrk="0" hangingPunct="1">
                        <a:lnSpc>
                          <a:spcPts val="1300"/>
                        </a:lnSpc>
                        <a:spcBef>
                          <a:spcPts val="150"/>
                        </a:spcBef>
                        <a:spcAft>
                          <a:spcPts val="150"/>
                        </a:spcAft>
                      </a:pPr>
                      <a:r>
                        <a:rPr lang="en-ZA" sz="1200" kern="1200" dirty="0" smtClean="0">
                          <a:effectLst/>
                        </a:rPr>
                        <a:t>44 403</a:t>
                      </a:r>
                      <a:endParaRPr lang="en-ZA" sz="1200" kern="1200" dirty="0">
                        <a:solidFill>
                          <a:schemeClr val="dk1"/>
                        </a:solidFill>
                        <a:effectLst/>
                        <a:latin typeface="+mn-lt"/>
                        <a:ea typeface="Times New Roman" panose="02020603050405020304" pitchFamily="18" charset="0"/>
                        <a:cs typeface="Arial" panose="020B0604020202020204" pitchFamily="34" charset="0"/>
                      </a:endParaRPr>
                    </a:p>
                  </a:txBody>
                  <a:tcPr marL="47888" marR="47888" marT="0" marB="0"/>
                </a:tc>
                <a:tc>
                  <a:txBody>
                    <a:bodyPr/>
                    <a:lstStyle/>
                    <a:p>
                      <a:pPr marL="0" algn="r" defTabSz="914400" rtl="0" eaLnBrk="1" latinLnBrk="0" hangingPunct="1">
                        <a:lnSpc>
                          <a:spcPts val="1300"/>
                        </a:lnSpc>
                        <a:spcBef>
                          <a:spcPts val="150"/>
                        </a:spcBef>
                        <a:spcAft>
                          <a:spcPts val="150"/>
                        </a:spcAft>
                      </a:pPr>
                      <a:r>
                        <a:rPr lang="en-ZA" sz="1200" kern="1200" dirty="0" smtClean="0">
                          <a:effectLst/>
                        </a:rPr>
                        <a:t>44 403</a:t>
                      </a:r>
                      <a:endParaRPr lang="en-ZA" sz="1200" kern="1200" dirty="0">
                        <a:solidFill>
                          <a:schemeClr val="dk1"/>
                        </a:solidFill>
                        <a:effectLst/>
                        <a:latin typeface="+mn-lt"/>
                        <a:ea typeface="Times New Roman" panose="02020603050405020304" pitchFamily="18" charset="0"/>
                        <a:cs typeface="Arial" panose="020B0604020202020204" pitchFamily="34" charset="0"/>
                      </a:endParaRPr>
                    </a:p>
                  </a:txBody>
                  <a:tcPr marL="47888" marR="47888" marT="0" marB="0"/>
                </a:tc>
                <a:tc>
                  <a:txBody>
                    <a:bodyPr/>
                    <a:lstStyle/>
                    <a:p>
                      <a:pPr marL="0" algn="r" defTabSz="914400" rtl="0" eaLnBrk="1" latinLnBrk="0" hangingPunct="1">
                        <a:lnSpc>
                          <a:spcPts val="1300"/>
                        </a:lnSpc>
                        <a:spcBef>
                          <a:spcPts val="150"/>
                        </a:spcBef>
                        <a:spcAft>
                          <a:spcPts val="150"/>
                        </a:spcAft>
                      </a:pPr>
                      <a:r>
                        <a:rPr lang="en-ZA" sz="1200" kern="1200" dirty="0" smtClean="0">
                          <a:effectLst/>
                        </a:rPr>
                        <a:t>-</a:t>
                      </a:r>
                      <a:endParaRPr lang="en-ZA" sz="1200" kern="1200" dirty="0">
                        <a:solidFill>
                          <a:schemeClr val="dk1"/>
                        </a:solidFill>
                        <a:effectLst/>
                        <a:latin typeface="+mn-lt"/>
                        <a:ea typeface="Times New Roman" panose="02020603050405020304" pitchFamily="18" charset="0"/>
                        <a:cs typeface="Arial" panose="020B0604020202020204" pitchFamily="34" charset="0"/>
                      </a:endParaRPr>
                    </a:p>
                  </a:txBody>
                  <a:tcPr marL="47888" marR="47888" marT="0" marB="0"/>
                </a:tc>
                <a:tc>
                  <a:txBody>
                    <a:bodyPr/>
                    <a:lstStyle/>
                    <a:p>
                      <a:pPr marL="0" algn="r" defTabSz="914400" rtl="0" eaLnBrk="1" latinLnBrk="0" hangingPunct="1">
                        <a:lnSpc>
                          <a:spcPts val="1300"/>
                        </a:lnSpc>
                        <a:spcBef>
                          <a:spcPts val="150"/>
                        </a:spcBef>
                        <a:spcAft>
                          <a:spcPts val="150"/>
                        </a:spcAft>
                      </a:pPr>
                      <a:r>
                        <a:rPr lang="en-ZA" sz="1200" kern="1200" dirty="0" smtClean="0">
                          <a:effectLst/>
                        </a:rPr>
                        <a:t>100.0%</a:t>
                      </a:r>
                      <a:endParaRPr lang="en-ZA" sz="1200" kern="1200" dirty="0">
                        <a:solidFill>
                          <a:schemeClr val="dk1"/>
                        </a:solidFill>
                        <a:effectLst/>
                        <a:latin typeface="+mn-lt"/>
                        <a:ea typeface="Times New Roman" panose="02020603050405020304" pitchFamily="18" charset="0"/>
                        <a:cs typeface="Arial" panose="020B0604020202020204" pitchFamily="34" charset="0"/>
                      </a:endParaRPr>
                    </a:p>
                  </a:txBody>
                  <a:tcPr marL="47888" marR="47888" marT="0" marB="0"/>
                </a:tc>
                <a:tc>
                  <a:txBody>
                    <a:bodyPr/>
                    <a:lstStyle/>
                    <a:p>
                      <a:pPr algn="r">
                        <a:lnSpc>
                          <a:spcPts val="1300"/>
                        </a:lnSpc>
                        <a:spcBef>
                          <a:spcPts val="150"/>
                        </a:spcBef>
                        <a:spcAft>
                          <a:spcPts val="150"/>
                        </a:spcAft>
                      </a:pPr>
                      <a:r>
                        <a:rPr lang="en-ZA" sz="1200" dirty="0" smtClean="0">
                          <a:effectLst/>
                        </a:rPr>
                        <a:t>3 439</a:t>
                      </a:r>
                      <a:endParaRPr lang="en-ZA" sz="1200" dirty="0">
                        <a:effectLst/>
                        <a:latin typeface="+mn-lt"/>
                        <a:ea typeface="Times New Roman"/>
                        <a:cs typeface="Arial" panose="020B0604020202020204" pitchFamily="34" charset="0"/>
                      </a:endParaRPr>
                    </a:p>
                  </a:txBody>
                  <a:tcPr marL="47888" marR="47888" marT="0" marB="0"/>
                </a:tc>
                <a:tc>
                  <a:txBody>
                    <a:bodyPr/>
                    <a:lstStyle/>
                    <a:p>
                      <a:pPr algn="r">
                        <a:lnSpc>
                          <a:spcPts val="1300"/>
                        </a:lnSpc>
                        <a:spcBef>
                          <a:spcPts val="150"/>
                        </a:spcBef>
                        <a:spcAft>
                          <a:spcPts val="150"/>
                        </a:spcAft>
                      </a:pPr>
                      <a:r>
                        <a:rPr lang="en-ZA" sz="1200" dirty="0" smtClean="0">
                          <a:effectLst/>
                        </a:rPr>
                        <a:t>3 439</a:t>
                      </a:r>
                      <a:endParaRPr lang="en-ZA" sz="1200" dirty="0">
                        <a:effectLst/>
                        <a:latin typeface="+mn-lt"/>
                        <a:ea typeface="Times New Roman"/>
                        <a:cs typeface="Arial" panose="020B0604020202020204" pitchFamily="34" charset="0"/>
                      </a:endParaRPr>
                    </a:p>
                  </a:txBody>
                  <a:tcPr marL="47888" marR="47888" marT="0" marB="0"/>
                </a:tc>
              </a:tr>
              <a:tr h="194585">
                <a:tc>
                  <a:txBody>
                    <a:bodyPr/>
                    <a:lstStyle/>
                    <a:p>
                      <a:pPr>
                        <a:lnSpc>
                          <a:spcPts val="1300"/>
                        </a:lnSpc>
                        <a:spcBef>
                          <a:spcPts val="150"/>
                        </a:spcBef>
                        <a:spcAft>
                          <a:spcPts val="150"/>
                        </a:spcAft>
                      </a:pPr>
                      <a:r>
                        <a:rPr lang="en-GB" sz="1200" dirty="0">
                          <a:effectLst/>
                        </a:rPr>
                        <a:t>Total</a:t>
                      </a:r>
                      <a:endParaRPr lang="en-ZA" sz="1200" b="1" dirty="0">
                        <a:effectLst/>
                        <a:latin typeface="+mn-lt"/>
                        <a:ea typeface="Times New Roman"/>
                        <a:cs typeface="Arial" panose="020B0604020202020204" pitchFamily="34" charset="0"/>
                      </a:endParaRPr>
                    </a:p>
                  </a:txBody>
                  <a:tcPr marL="47888" marR="47888" marT="0" marB="0"/>
                </a:tc>
                <a:tc>
                  <a:txBody>
                    <a:bodyPr/>
                    <a:lstStyle/>
                    <a:p>
                      <a:pPr algn="r">
                        <a:lnSpc>
                          <a:spcPts val="1300"/>
                        </a:lnSpc>
                        <a:spcBef>
                          <a:spcPts val="150"/>
                        </a:spcBef>
                        <a:spcAft>
                          <a:spcPts val="150"/>
                        </a:spcAft>
                      </a:pPr>
                      <a:r>
                        <a:rPr lang="en-GB" sz="1200" dirty="0" smtClean="0">
                          <a:effectLst/>
                        </a:rPr>
                        <a:t>6 312 222</a:t>
                      </a:r>
                      <a:endParaRPr lang="en-ZA" sz="1200" dirty="0">
                        <a:effectLst/>
                        <a:latin typeface="+mn-lt"/>
                        <a:ea typeface="Times New Roman" panose="02020603050405020304" pitchFamily="18" charset="0"/>
                        <a:cs typeface="Arial" panose="020B0604020202020204" pitchFamily="34" charset="0"/>
                      </a:endParaRPr>
                    </a:p>
                  </a:txBody>
                  <a:tcPr marL="51435" marR="51435" marT="0" marB="0"/>
                </a:tc>
                <a:tc>
                  <a:txBody>
                    <a:bodyPr/>
                    <a:lstStyle/>
                    <a:p>
                      <a:pPr algn="r">
                        <a:lnSpc>
                          <a:spcPts val="1300"/>
                        </a:lnSpc>
                        <a:spcBef>
                          <a:spcPts val="150"/>
                        </a:spcBef>
                        <a:spcAft>
                          <a:spcPts val="150"/>
                        </a:spcAft>
                      </a:pPr>
                      <a:r>
                        <a:rPr lang="en-GB" sz="1200" dirty="0" smtClean="0">
                          <a:effectLst/>
                        </a:rPr>
                        <a:t>6 281 147</a:t>
                      </a:r>
                      <a:endParaRPr lang="en-ZA" sz="1200" dirty="0">
                        <a:effectLst/>
                        <a:latin typeface="+mn-lt"/>
                        <a:ea typeface="Times New Roman" panose="02020603050405020304" pitchFamily="18" charset="0"/>
                        <a:cs typeface="Arial" panose="020B0604020202020204" pitchFamily="34" charset="0"/>
                      </a:endParaRPr>
                    </a:p>
                  </a:txBody>
                  <a:tcPr marL="51435" marR="51435" marT="0" marB="0"/>
                </a:tc>
                <a:tc>
                  <a:txBody>
                    <a:bodyPr/>
                    <a:lstStyle/>
                    <a:p>
                      <a:pPr algn="r">
                        <a:lnSpc>
                          <a:spcPts val="1300"/>
                        </a:lnSpc>
                        <a:spcBef>
                          <a:spcPts val="150"/>
                        </a:spcBef>
                        <a:spcAft>
                          <a:spcPts val="150"/>
                        </a:spcAft>
                      </a:pPr>
                      <a:r>
                        <a:rPr lang="en-GB" sz="1200" dirty="0" smtClean="0">
                          <a:effectLst/>
                        </a:rPr>
                        <a:t>31 075</a:t>
                      </a:r>
                      <a:endParaRPr lang="en-ZA" sz="1200" dirty="0">
                        <a:effectLst/>
                        <a:latin typeface="+mn-lt"/>
                        <a:ea typeface="Times New Roman" panose="02020603050405020304" pitchFamily="18" charset="0"/>
                        <a:cs typeface="Arial" panose="020B0604020202020204" pitchFamily="34" charset="0"/>
                      </a:endParaRPr>
                    </a:p>
                  </a:txBody>
                  <a:tcPr marL="51435" marR="51435" marT="0" marB="0"/>
                </a:tc>
                <a:tc>
                  <a:txBody>
                    <a:bodyPr/>
                    <a:lstStyle/>
                    <a:p>
                      <a:pPr algn="r">
                        <a:lnSpc>
                          <a:spcPts val="1300"/>
                        </a:lnSpc>
                        <a:spcBef>
                          <a:spcPts val="150"/>
                        </a:spcBef>
                        <a:spcAft>
                          <a:spcPts val="150"/>
                        </a:spcAft>
                      </a:pPr>
                      <a:r>
                        <a:rPr lang="en-GB" sz="1200" dirty="0">
                          <a:effectLst/>
                        </a:rPr>
                        <a:t>99.5%</a:t>
                      </a:r>
                      <a:endParaRPr lang="en-ZA" sz="1200" dirty="0">
                        <a:effectLst/>
                        <a:latin typeface="+mn-lt"/>
                        <a:ea typeface="Times New Roman" panose="02020603050405020304" pitchFamily="18" charset="0"/>
                        <a:cs typeface="Arial" panose="020B0604020202020204" pitchFamily="34" charset="0"/>
                      </a:endParaRPr>
                    </a:p>
                  </a:txBody>
                  <a:tcPr marL="51435" marR="51435" marT="0" marB="0"/>
                </a:tc>
                <a:tc>
                  <a:txBody>
                    <a:bodyPr/>
                    <a:lstStyle/>
                    <a:p>
                      <a:pPr algn="r">
                        <a:lnSpc>
                          <a:spcPts val="1300"/>
                        </a:lnSpc>
                        <a:spcBef>
                          <a:spcPts val="150"/>
                        </a:spcBef>
                        <a:spcAft>
                          <a:spcPts val="150"/>
                        </a:spcAft>
                      </a:pPr>
                      <a:r>
                        <a:rPr lang="en-ZA" sz="1200" dirty="0" smtClean="0">
                          <a:effectLst/>
                        </a:rPr>
                        <a:t>6 121 320</a:t>
                      </a:r>
                      <a:endParaRPr lang="en-ZA" sz="1200" b="1" dirty="0">
                        <a:effectLst/>
                        <a:latin typeface="+mn-lt"/>
                        <a:ea typeface="Times New Roman"/>
                        <a:cs typeface="Arial" panose="020B0604020202020204" pitchFamily="34" charset="0"/>
                      </a:endParaRPr>
                    </a:p>
                  </a:txBody>
                  <a:tcPr marL="47888" marR="47888" marT="0" marB="0"/>
                </a:tc>
                <a:tc>
                  <a:txBody>
                    <a:bodyPr/>
                    <a:lstStyle/>
                    <a:p>
                      <a:pPr algn="r">
                        <a:lnSpc>
                          <a:spcPts val="1300"/>
                        </a:lnSpc>
                        <a:spcBef>
                          <a:spcPts val="150"/>
                        </a:spcBef>
                        <a:spcAft>
                          <a:spcPts val="150"/>
                        </a:spcAft>
                      </a:pPr>
                      <a:r>
                        <a:rPr lang="en-ZA" sz="1200" dirty="0" smtClean="0">
                          <a:effectLst/>
                        </a:rPr>
                        <a:t>6 022 038</a:t>
                      </a:r>
                      <a:endParaRPr lang="en-ZA" sz="1200" b="1" dirty="0">
                        <a:effectLst/>
                        <a:latin typeface="+mn-lt"/>
                        <a:ea typeface="Times New Roman"/>
                        <a:cs typeface="Arial" panose="020B0604020202020204" pitchFamily="34" charset="0"/>
                      </a:endParaRPr>
                    </a:p>
                  </a:txBody>
                  <a:tcPr marL="47888" marR="47888" marT="0" marB="0"/>
                </a:tc>
              </a:tr>
            </a:tbl>
          </a:graphicData>
        </a:graphic>
      </p:graphicFrame>
      <p:sp>
        <p:nvSpPr>
          <p:cNvPr id="2" name="Slide Number Placeholder 1"/>
          <p:cNvSpPr>
            <a:spLocks noGrp="1"/>
          </p:cNvSpPr>
          <p:nvPr>
            <p:ph type="sldNum" sz="quarter" idx="12"/>
          </p:nvPr>
        </p:nvSpPr>
        <p:spPr/>
        <p:txBody>
          <a:bodyPr/>
          <a:lstStyle/>
          <a:p>
            <a:fld id="{06FDB8B8-F605-4586-B934-FF56C8C71DDE}" type="slidenum">
              <a:rPr lang="en-US" smtClean="0"/>
              <a:pPr/>
              <a:t>61</a:t>
            </a:fld>
            <a:endParaRPr lang="en-US" dirty="0"/>
          </a:p>
        </p:txBody>
      </p:sp>
    </p:spTree>
    <p:extLst>
      <p:ext uri="{BB962C8B-B14F-4D97-AF65-F5344CB8AC3E}">
        <p14:creationId xmlns:p14="http://schemas.microsoft.com/office/powerpoint/2010/main" xmlns="" val="399268159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114300" y="6171104"/>
            <a:ext cx="6858000" cy="0"/>
          </a:xfrm>
          <a:prstGeom prst="line">
            <a:avLst/>
          </a:prstGeom>
          <a:ln w="28575">
            <a:solidFill>
              <a:srgbClr val="FF6600"/>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179512" y="908720"/>
            <a:ext cx="8712968" cy="5205234"/>
          </a:xfrm>
        </p:spPr>
        <p:txBody>
          <a:bodyPr>
            <a:normAutofit/>
          </a:bodyPr>
          <a:lstStyle/>
          <a:p>
            <a:pPr algn="just">
              <a:buFont typeface="Wingdings" pitchFamily="2" charset="2"/>
              <a:buChar char="q"/>
            </a:pPr>
            <a:r>
              <a:rPr lang="en-ZA" sz="1600" b="1" dirty="0"/>
              <a:t>Compensation of employees</a:t>
            </a:r>
          </a:p>
          <a:p>
            <a:pPr lvl="1" algn="just">
              <a:buFont typeface="Wingdings" pitchFamily="2" charset="2"/>
              <a:buChar char="§"/>
            </a:pPr>
            <a:r>
              <a:rPr lang="en-GB" sz="1600" dirty="0"/>
              <a:t>Compensation of employees underspending of R19 million is mainly due to delay in filling of vacant positions for Programme 3: Expanded Public Works Programme (R10 million), Programme 4: Property and Construction Industry Policy and Research (R5.5 million) as well as Programme 5: Prestige Policy (R3.5 million). </a:t>
            </a:r>
          </a:p>
          <a:p>
            <a:pPr marL="257175" lvl="1" indent="-257175" algn="just">
              <a:buFont typeface="Wingdings" pitchFamily="2" charset="2"/>
              <a:buChar char="q"/>
            </a:pPr>
            <a:r>
              <a:rPr lang="en-ZA" sz="1600" b="1" dirty="0"/>
              <a:t>Goods and services</a:t>
            </a:r>
          </a:p>
          <a:p>
            <a:pPr lvl="1" algn="just">
              <a:buFont typeface="Wingdings" pitchFamily="2" charset="2"/>
              <a:buChar char="§"/>
            </a:pPr>
            <a:r>
              <a:rPr lang="en-GB" sz="1600" dirty="0"/>
              <a:t>Goods and services underspending of R6.3 million is due to late receipt of invoices that could not be processed before financial the year end. This will now be spent in the new financial year. </a:t>
            </a:r>
          </a:p>
          <a:p>
            <a:pPr marL="257175" lvl="1" indent="-257175" algn="just">
              <a:buFont typeface="Wingdings" pitchFamily="2" charset="2"/>
              <a:buChar char="q"/>
            </a:pPr>
            <a:r>
              <a:rPr lang="en-ZA" sz="1600" b="1" dirty="0"/>
              <a:t>Transfer and subsidies </a:t>
            </a:r>
          </a:p>
          <a:p>
            <a:pPr lvl="1" algn="just">
              <a:buFont typeface="Wingdings" pitchFamily="2" charset="2"/>
              <a:buChar char="§"/>
            </a:pPr>
            <a:r>
              <a:rPr lang="en-ZA" sz="1600" dirty="0"/>
              <a:t>Provinces and municipalities under spending of R600 000 relates to withheld funds for EPWP Integrated Grant for Provinces (Northern Cape Provincial Department of Health) due to non-compliance to DORA requirements.</a:t>
            </a:r>
          </a:p>
          <a:p>
            <a:pPr lvl="1" algn="just">
              <a:buFont typeface="Wingdings" pitchFamily="2" charset="2"/>
              <a:buChar char="§"/>
            </a:pPr>
            <a:r>
              <a:rPr lang="en-ZA" sz="1600" dirty="0"/>
              <a:t>Household budgeted for leave gratuities under spent by R580 000 in Programme 2, 4 and 5. spending for leave gratuities is linked to resignations and retirements. </a:t>
            </a:r>
          </a:p>
          <a:p>
            <a:pPr algn="just">
              <a:buFont typeface="Wingdings" pitchFamily="2" charset="2"/>
              <a:buChar char="q"/>
            </a:pPr>
            <a:r>
              <a:rPr lang="en-ZA" sz="1600" b="1" dirty="0"/>
              <a:t>Payments for capital assets</a:t>
            </a:r>
          </a:p>
          <a:p>
            <a:pPr lvl="1" algn="just">
              <a:buFont typeface="Wingdings" pitchFamily="2" charset="2"/>
              <a:buChar char="§"/>
            </a:pPr>
            <a:r>
              <a:rPr lang="en-ZA" sz="1600" dirty="0"/>
              <a:t>Machinery and equipment underspending of R4.5 million due to funds committed, but not spent at the end of the financial year. The Department has disclosed  accruals in the financial statements.</a:t>
            </a:r>
          </a:p>
        </p:txBody>
      </p:sp>
      <p:pic>
        <p:nvPicPr>
          <p:cNvPr id="9" name="Picture 8"/>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1450" y="6228255"/>
            <a:ext cx="1028700" cy="49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2" name="Rectangle 11"/>
          <p:cNvSpPr/>
          <p:nvPr/>
        </p:nvSpPr>
        <p:spPr>
          <a:xfrm>
            <a:off x="0" y="4842"/>
            <a:ext cx="9144000" cy="687853"/>
          </a:xfrm>
          <a:prstGeom prst="rect">
            <a:avLst/>
          </a:prstGeom>
          <a:pattFill prst="dkHorz">
            <a:fgClr>
              <a:srgbClr val="FF6600"/>
            </a:fgClr>
            <a:bgClr>
              <a:srgbClr val="FF9933"/>
            </a:bgClr>
          </a:patt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t>EXPLANATORY NOTES TO EXPENDITURE VARIANCE (PAGE 149 - 151)</a:t>
            </a:r>
          </a:p>
        </p:txBody>
      </p:sp>
      <p:sp>
        <p:nvSpPr>
          <p:cNvPr id="2" name="Slide Number Placeholder 1"/>
          <p:cNvSpPr>
            <a:spLocks noGrp="1"/>
          </p:cNvSpPr>
          <p:nvPr>
            <p:ph type="sldNum" sz="quarter" idx="12"/>
          </p:nvPr>
        </p:nvSpPr>
        <p:spPr/>
        <p:txBody>
          <a:bodyPr/>
          <a:lstStyle/>
          <a:p>
            <a:fld id="{06FDB8B8-F605-4586-B934-FF56C8C71DDE}" type="slidenum">
              <a:rPr lang="en-US" smtClean="0"/>
              <a:pPr/>
              <a:t>62</a:t>
            </a:fld>
            <a:endParaRPr lang="en-US" dirty="0"/>
          </a:p>
        </p:txBody>
      </p:sp>
    </p:spTree>
    <p:extLst>
      <p:ext uri="{BB962C8B-B14F-4D97-AF65-F5344CB8AC3E}">
        <p14:creationId xmlns:p14="http://schemas.microsoft.com/office/powerpoint/2010/main" xmlns="" val="2454697160"/>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194370" y="6171104"/>
            <a:ext cx="6858000" cy="0"/>
          </a:xfrm>
          <a:prstGeom prst="line">
            <a:avLst/>
          </a:prstGeom>
          <a:ln w="28575">
            <a:solidFill>
              <a:srgbClr val="FF6600"/>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1520" y="6228255"/>
            <a:ext cx="1028700" cy="49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2" name="Rectangle 11"/>
          <p:cNvSpPr/>
          <p:nvPr/>
        </p:nvSpPr>
        <p:spPr>
          <a:xfrm>
            <a:off x="14776" y="0"/>
            <a:ext cx="9129224" cy="692696"/>
          </a:xfrm>
          <a:prstGeom prst="rect">
            <a:avLst/>
          </a:prstGeom>
          <a:pattFill prst="dkHorz">
            <a:fgClr>
              <a:srgbClr val="FF6600"/>
            </a:fgClr>
            <a:bgClr>
              <a:srgbClr val="FF9933"/>
            </a:bgClr>
          </a:patt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500" b="1" dirty="0">
                <a:solidFill>
                  <a:schemeClr val="bg1"/>
                </a:solidFill>
              </a:rPr>
              <a:t>ACTUAL EXPENDITURE AGAINST APPROPRIATION PER ECONOMIC CLASSIFICATION (RESTATEMENT OF 2014/15 PER ECONOMIC CLASSIFICATION</a:t>
            </a:r>
          </a:p>
        </p:txBody>
      </p:sp>
      <p:graphicFrame>
        <p:nvGraphicFramePr>
          <p:cNvPr id="7" name="Table 6"/>
          <p:cNvGraphicFramePr>
            <a:graphicFrameLocks noGrp="1"/>
          </p:cNvGraphicFramePr>
          <p:nvPr>
            <p:extLst>
              <p:ext uri="{D42A27DB-BD31-4B8C-83A1-F6EECF244321}">
                <p14:modId xmlns:p14="http://schemas.microsoft.com/office/powerpoint/2010/main" xmlns="" val="77585563"/>
              </p:ext>
            </p:extLst>
          </p:nvPr>
        </p:nvGraphicFramePr>
        <p:xfrm>
          <a:off x="209549" y="752276"/>
          <a:ext cx="8682932" cy="5361672"/>
        </p:xfrm>
        <a:graphic>
          <a:graphicData uri="http://schemas.openxmlformats.org/drawingml/2006/table">
            <a:tbl>
              <a:tblPr bandRow="1">
                <a:tableStyleId>{21E4AEA4-8DFA-4A89-87EB-49C32662AFE0}</a:tableStyleId>
              </a:tblPr>
              <a:tblGrid>
                <a:gridCol w="2972537"/>
                <a:gridCol w="938695"/>
                <a:gridCol w="938695"/>
                <a:gridCol w="860471"/>
                <a:gridCol w="1016920"/>
                <a:gridCol w="1047379"/>
                <a:gridCol w="908235"/>
              </a:tblGrid>
              <a:tr h="187889">
                <a:tc>
                  <a:txBody>
                    <a:bodyPr/>
                    <a:lstStyle/>
                    <a:p>
                      <a:pPr>
                        <a:lnSpc>
                          <a:spcPts val="1200"/>
                        </a:lnSpc>
                        <a:spcBef>
                          <a:spcPts val="150"/>
                        </a:spcBef>
                        <a:spcAft>
                          <a:spcPts val="150"/>
                        </a:spcAft>
                      </a:pPr>
                      <a:r>
                        <a:rPr lang="en-GB" sz="1200" dirty="0">
                          <a:effectLst/>
                        </a:rPr>
                        <a:t> </a:t>
                      </a:r>
                      <a:endParaRPr lang="en-ZA" sz="1200" dirty="0">
                        <a:effectLst/>
                        <a:latin typeface="+mn-lt"/>
                        <a:ea typeface="Times New Roman"/>
                        <a:cs typeface="Arial" panose="020B0604020202020204" pitchFamily="34" charset="0"/>
                      </a:endParaRPr>
                    </a:p>
                  </a:txBody>
                  <a:tcPr marL="47888" marR="47888" marT="0" marB="0"/>
                </a:tc>
                <a:tc gridSpan="4">
                  <a:txBody>
                    <a:bodyPr/>
                    <a:lstStyle/>
                    <a:p>
                      <a:pPr algn="ctr">
                        <a:lnSpc>
                          <a:spcPts val="1200"/>
                        </a:lnSpc>
                        <a:spcBef>
                          <a:spcPts val="150"/>
                        </a:spcBef>
                        <a:spcAft>
                          <a:spcPts val="150"/>
                        </a:spcAft>
                      </a:pPr>
                      <a:r>
                        <a:rPr lang="en-GB" sz="1200" dirty="0" smtClean="0">
                          <a:effectLst/>
                        </a:rPr>
                        <a:t>2015/16</a:t>
                      </a:r>
                      <a:endParaRPr lang="en-ZA" sz="1200" b="1" dirty="0">
                        <a:effectLst/>
                        <a:latin typeface="+mn-lt"/>
                        <a:ea typeface="Times New Roman"/>
                        <a:cs typeface="Arial" panose="020B0604020202020204" pitchFamily="34" charset="0"/>
                      </a:endParaRPr>
                    </a:p>
                  </a:txBody>
                  <a:tcPr marL="47888" marR="47888" marT="0" marB="0"/>
                </a:tc>
                <a:tc hMerge="1">
                  <a:txBody>
                    <a:bodyPr/>
                    <a:lstStyle/>
                    <a:p>
                      <a:endParaRPr lang="en-ZA"/>
                    </a:p>
                  </a:txBody>
                  <a:tcPr/>
                </a:tc>
                <a:tc hMerge="1">
                  <a:txBody>
                    <a:bodyPr/>
                    <a:lstStyle/>
                    <a:p>
                      <a:endParaRPr lang="en-ZA"/>
                    </a:p>
                  </a:txBody>
                  <a:tcPr/>
                </a:tc>
                <a:tc hMerge="1">
                  <a:txBody>
                    <a:bodyPr/>
                    <a:lstStyle/>
                    <a:p>
                      <a:endParaRPr lang="en-ZA"/>
                    </a:p>
                  </a:txBody>
                  <a:tcPr/>
                </a:tc>
                <a:tc gridSpan="2">
                  <a:txBody>
                    <a:bodyPr/>
                    <a:lstStyle/>
                    <a:p>
                      <a:pPr algn="ctr">
                        <a:lnSpc>
                          <a:spcPts val="1200"/>
                        </a:lnSpc>
                        <a:spcBef>
                          <a:spcPts val="150"/>
                        </a:spcBef>
                        <a:spcAft>
                          <a:spcPts val="150"/>
                        </a:spcAft>
                      </a:pPr>
                      <a:r>
                        <a:rPr lang="en-GB" sz="1200" dirty="0" smtClean="0">
                          <a:effectLst/>
                        </a:rPr>
                        <a:t>2014/15</a:t>
                      </a:r>
                      <a:endParaRPr lang="en-ZA" sz="1200" b="1" dirty="0">
                        <a:effectLst/>
                        <a:latin typeface="+mn-lt"/>
                        <a:ea typeface="Times New Roman"/>
                        <a:cs typeface="Arial" panose="020B0604020202020204" pitchFamily="34" charset="0"/>
                      </a:endParaRPr>
                    </a:p>
                  </a:txBody>
                  <a:tcPr marL="47888" marR="47888" marT="0" marB="0"/>
                </a:tc>
                <a:tc hMerge="1">
                  <a:txBody>
                    <a:bodyPr/>
                    <a:lstStyle/>
                    <a:p>
                      <a:endParaRPr lang="en-ZA"/>
                    </a:p>
                  </a:txBody>
                  <a:tcPr/>
                </a:tc>
              </a:tr>
              <a:tr h="563666">
                <a:tc>
                  <a:txBody>
                    <a:bodyPr/>
                    <a:lstStyle/>
                    <a:p>
                      <a:pPr>
                        <a:lnSpc>
                          <a:spcPts val="1200"/>
                        </a:lnSpc>
                        <a:spcBef>
                          <a:spcPts val="150"/>
                        </a:spcBef>
                        <a:spcAft>
                          <a:spcPts val="150"/>
                        </a:spcAft>
                      </a:pPr>
                      <a:r>
                        <a:rPr lang="en-GB" sz="1200" dirty="0">
                          <a:effectLst/>
                        </a:rPr>
                        <a:t> </a:t>
                      </a:r>
                      <a:endParaRPr lang="en-ZA" sz="1200" dirty="0">
                        <a:effectLst/>
                        <a:latin typeface="+mn-lt"/>
                        <a:ea typeface="Times New Roman"/>
                        <a:cs typeface="Arial" panose="020B0604020202020204" pitchFamily="34" charset="0"/>
                      </a:endParaRPr>
                    </a:p>
                  </a:txBody>
                  <a:tcPr marL="47888" marR="47888" marT="0" marB="0"/>
                </a:tc>
                <a:tc>
                  <a:txBody>
                    <a:bodyPr/>
                    <a:lstStyle/>
                    <a:p>
                      <a:pPr algn="r">
                        <a:lnSpc>
                          <a:spcPts val="1200"/>
                        </a:lnSpc>
                        <a:spcBef>
                          <a:spcPts val="150"/>
                        </a:spcBef>
                        <a:spcAft>
                          <a:spcPts val="150"/>
                        </a:spcAft>
                      </a:pPr>
                      <a:r>
                        <a:rPr lang="en-GB" sz="1200" dirty="0">
                          <a:effectLst/>
                        </a:rPr>
                        <a:t>Final</a:t>
                      </a:r>
                      <a:br>
                        <a:rPr lang="en-GB" sz="1200" dirty="0">
                          <a:effectLst/>
                        </a:rPr>
                      </a:br>
                      <a:r>
                        <a:rPr lang="en-GB" sz="1200" dirty="0">
                          <a:effectLst/>
                        </a:rPr>
                        <a:t>Appropriation</a:t>
                      </a:r>
                      <a:endParaRPr lang="en-ZA" sz="1200" b="1" dirty="0">
                        <a:effectLst/>
                        <a:latin typeface="+mn-lt"/>
                        <a:ea typeface="Times New Roman"/>
                        <a:cs typeface="Arial" panose="020B0604020202020204" pitchFamily="34" charset="0"/>
                      </a:endParaRPr>
                    </a:p>
                  </a:txBody>
                  <a:tcPr marL="47888" marR="47888" marT="0" marB="0"/>
                </a:tc>
                <a:tc>
                  <a:txBody>
                    <a:bodyPr/>
                    <a:lstStyle/>
                    <a:p>
                      <a:pPr algn="r">
                        <a:lnSpc>
                          <a:spcPts val="1200"/>
                        </a:lnSpc>
                        <a:spcBef>
                          <a:spcPts val="150"/>
                        </a:spcBef>
                        <a:spcAft>
                          <a:spcPts val="150"/>
                        </a:spcAft>
                      </a:pPr>
                      <a:r>
                        <a:rPr lang="en-GB" sz="1200" dirty="0">
                          <a:effectLst/>
                        </a:rPr>
                        <a:t>Actual</a:t>
                      </a:r>
                      <a:br>
                        <a:rPr lang="en-GB" sz="1200" dirty="0">
                          <a:effectLst/>
                        </a:rPr>
                      </a:br>
                      <a:r>
                        <a:rPr lang="en-GB" sz="1200" dirty="0">
                          <a:effectLst/>
                        </a:rPr>
                        <a:t>Expenditure</a:t>
                      </a:r>
                      <a:endParaRPr lang="en-ZA" sz="1200" b="1" dirty="0">
                        <a:effectLst/>
                        <a:latin typeface="+mn-lt"/>
                        <a:ea typeface="Times New Roman"/>
                        <a:cs typeface="Arial" panose="020B0604020202020204" pitchFamily="34" charset="0"/>
                      </a:endParaRPr>
                    </a:p>
                  </a:txBody>
                  <a:tcPr marL="47888" marR="47888" marT="0" marB="0"/>
                </a:tc>
                <a:tc>
                  <a:txBody>
                    <a:bodyPr/>
                    <a:lstStyle/>
                    <a:p>
                      <a:pPr algn="r">
                        <a:lnSpc>
                          <a:spcPts val="1200"/>
                        </a:lnSpc>
                        <a:spcBef>
                          <a:spcPts val="150"/>
                        </a:spcBef>
                        <a:spcAft>
                          <a:spcPts val="150"/>
                        </a:spcAft>
                      </a:pPr>
                      <a:r>
                        <a:rPr lang="en-GB" sz="1200" dirty="0">
                          <a:effectLst/>
                        </a:rPr>
                        <a:t>Variance</a:t>
                      </a:r>
                      <a:endParaRPr lang="en-ZA" sz="1200" b="1" dirty="0">
                        <a:effectLst/>
                        <a:latin typeface="+mn-lt"/>
                        <a:ea typeface="Times New Roman"/>
                        <a:cs typeface="Arial" panose="020B0604020202020204" pitchFamily="34" charset="0"/>
                      </a:endParaRPr>
                    </a:p>
                  </a:txBody>
                  <a:tcPr marL="47888" marR="47888" marT="0" marB="0"/>
                </a:tc>
                <a:tc>
                  <a:txBody>
                    <a:bodyPr/>
                    <a:lstStyle/>
                    <a:p>
                      <a:pPr algn="r">
                        <a:lnSpc>
                          <a:spcPts val="1200"/>
                        </a:lnSpc>
                        <a:spcBef>
                          <a:spcPts val="150"/>
                        </a:spcBef>
                        <a:spcAft>
                          <a:spcPts val="150"/>
                        </a:spcAft>
                      </a:pPr>
                      <a:r>
                        <a:rPr lang="en-GB" sz="1200" dirty="0">
                          <a:effectLst/>
                        </a:rPr>
                        <a:t>Expenditure</a:t>
                      </a:r>
                      <a:br>
                        <a:rPr lang="en-GB" sz="1200" dirty="0">
                          <a:effectLst/>
                        </a:rPr>
                      </a:br>
                      <a:r>
                        <a:rPr lang="en-GB" sz="1200" dirty="0">
                          <a:effectLst/>
                        </a:rPr>
                        <a:t>as % of final appropriation</a:t>
                      </a:r>
                      <a:endParaRPr lang="en-ZA" sz="1200" b="1" dirty="0">
                        <a:effectLst/>
                        <a:latin typeface="+mn-lt"/>
                        <a:ea typeface="Times New Roman"/>
                        <a:cs typeface="Arial" panose="020B0604020202020204" pitchFamily="34" charset="0"/>
                      </a:endParaRPr>
                    </a:p>
                  </a:txBody>
                  <a:tcPr marL="47888" marR="47888" marT="0" marB="0"/>
                </a:tc>
                <a:tc>
                  <a:txBody>
                    <a:bodyPr/>
                    <a:lstStyle/>
                    <a:p>
                      <a:pPr algn="r">
                        <a:lnSpc>
                          <a:spcPts val="1200"/>
                        </a:lnSpc>
                        <a:spcBef>
                          <a:spcPts val="150"/>
                        </a:spcBef>
                        <a:spcAft>
                          <a:spcPts val="150"/>
                        </a:spcAft>
                      </a:pPr>
                      <a:r>
                        <a:rPr lang="en-GB" sz="1200" dirty="0" smtClean="0">
                          <a:effectLst/>
                        </a:rPr>
                        <a:t>Final</a:t>
                      </a:r>
                      <a:r>
                        <a:rPr lang="en-GB" sz="1200" dirty="0">
                          <a:effectLst/>
                        </a:rPr>
                        <a:t/>
                      </a:r>
                      <a:br>
                        <a:rPr lang="en-GB" sz="1200" dirty="0">
                          <a:effectLst/>
                        </a:rPr>
                      </a:br>
                      <a:r>
                        <a:rPr lang="en-GB" sz="1200" dirty="0">
                          <a:effectLst/>
                        </a:rPr>
                        <a:t>Appropriation</a:t>
                      </a:r>
                      <a:endParaRPr lang="en-ZA" sz="1200" b="1" dirty="0">
                        <a:effectLst/>
                        <a:latin typeface="+mn-lt"/>
                        <a:ea typeface="Times New Roman"/>
                        <a:cs typeface="Arial" panose="020B0604020202020204" pitchFamily="34" charset="0"/>
                      </a:endParaRPr>
                    </a:p>
                  </a:txBody>
                  <a:tcPr marL="47888" marR="47888" marT="0" marB="0"/>
                </a:tc>
                <a:tc>
                  <a:txBody>
                    <a:bodyPr/>
                    <a:lstStyle/>
                    <a:p>
                      <a:pPr algn="r">
                        <a:lnSpc>
                          <a:spcPts val="1200"/>
                        </a:lnSpc>
                        <a:spcBef>
                          <a:spcPts val="150"/>
                        </a:spcBef>
                        <a:spcAft>
                          <a:spcPts val="150"/>
                        </a:spcAft>
                      </a:pPr>
                      <a:r>
                        <a:rPr lang="en-GB" sz="1200" dirty="0">
                          <a:effectLst/>
                        </a:rPr>
                        <a:t>Actual</a:t>
                      </a:r>
                      <a:br>
                        <a:rPr lang="en-GB" sz="1200" dirty="0">
                          <a:effectLst/>
                        </a:rPr>
                      </a:br>
                      <a:r>
                        <a:rPr lang="en-GB" sz="1200" dirty="0">
                          <a:effectLst/>
                        </a:rPr>
                        <a:t>expenditure</a:t>
                      </a:r>
                      <a:endParaRPr lang="en-ZA" sz="1200" b="1" dirty="0">
                        <a:effectLst/>
                        <a:latin typeface="+mn-lt"/>
                        <a:ea typeface="Times New Roman"/>
                        <a:cs typeface="Arial" panose="020B0604020202020204" pitchFamily="34" charset="0"/>
                      </a:endParaRPr>
                    </a:p>
                  </a:txBody>
                  <a:tcPr marL="47888" marR="47888" marT="0" marB="0"/>
                </a:tc>
              </a:tr>
              <a:tr h="203546">
                <a:tc>
                  <a:txBody>
                    <a:bodyPr/>
                    <a:lstStyle/>
                    <a:p>
                      <a:pPr algn="r">
                        <a:lnSpc>
                          <a:spcPts val="1300"/>
                        </a:lnSpc>
                        <a:spcBef>
                          <a:spcPts val="150"/>
                        </a:spcBef>
                        <a:spcAft>
                          <a:spcPts val="150"/>
                        </a:spcAft>
                      </a:pPr>
                      <a:r>
                        <a:rPr lang="en-GB" sz="1200" dirty="0">
                          <a:effectLst/>
                        </a:rPr>
                        <a:t> </a:t>
                      </a:r>
                      <a:endParaRPr lang="en-ZA" sz="1200" dirty="0">
                        <a:effectLst/>
                        <a:latin typeface="+mn-lt"/>
                        <a:ea typeface="Times New Roman"/>
                        <a:cs typeface="Arial" panose="020B0604020202020204" pitchFamily="34" charset="0"/>
                      </a:endParaRPr>
                    </a:p>
                  </a:txBody>
                  <a:tcPr marL="47888" marR="47888" marT="0" marB="0"/>
                </a:tc>
                <a:tc>
                  <a:txBody>
                    <a:bodyPr/>
                    <a:lstStyle/>
                    <a:p>
                      <a:pPr algn="r">
                        <a:lnSpc>
                          <a:spcPts val="1300"/>
                        </a:lnSpc>
                        <a:spcBef>
                          <a:spcPts val="150"/>
                        </a:spcBef>
                        <a:spcAft>
                          <a:spcPts val="150"/>
                        </a:spcAft>
                      </a:pPr>
                      <a:r>
                        <a:rPr lang="en-GB" sz="1200" dirty="0">
                          <a:effectLst/>
                        </a:rPr>
                        <a:t>R'000</a:t>
                      </a:r>
                      <a:endParaRPr lang="en-ZA" sz="1200" b="1" dirty="0">
                        <a:effectLst/>
                        <a:latin typeface="+mn-lt"/>
                        <a:ea typeface="Times New Roman"/>
                        <a:cs typeface="Arial" panose="020B0604020202020204" pitchFamily="34" charset="0"/>
                      </a:endParaRPr>
                    </a:p>
                  </a:txBody>
                  <a:tcPr marL="47888" marR="47888" marT="0" marB="0"/>
                </a:tc>
                <a:tc>
                  <a:txBody>
                    <a:bodyPr/>
                    <a:lstStyle/>
                    <a:p>
                      <a:pPr algn="r">
                        <a:lnSpc>
                          <a:spcPts val="1300"/>
                        </a:lnSpc>
                        <a:spcBef>
                          <a:spcPts val="150"/>
                        </a:spcBef>
                        <a:spcAft>
                          <a:spcPts val="150"/>
                        </a:spcAft>
                      </a:pPr>
                      <a:r>
                        <a:rPr lang="en-GB" sz="1200" dirty="0">
                          <a:effectLst/>
                        </a:rPr>
                        <a:t>R'000</a:t>
                      </a:r>
                      <a:endParaRPr lang="en-ZA" sz="1200" b="1" dirty="0">
                        <a:effectLst/>
                        <a:latin typeface="+mn-lt"/>
                        <a:ea typeface="Times New Roman"/>
                        <a:cs typeface="Arial" panose="020B0604020202020204" pitchFamily="34" charset="0"/>
                      </a:endParaRPr>
                    </a:p>
                  </a:txBody>
                  <a:tcPr marL="47888" marR="47888" marT="0" marB="0"/>
                </a:tc>
                <a:tc>
                  <a:txBody>
                    <a:bodyPr/>
                    <a:lstStyle/>
                    <a:p>
                      <a:pPr algn="r">
                        <a:lnSpc>
                          <a:spcPts val="1300"/>
                        </a:lnSpc>
                        <a:spcBef>
                          <a:spcPts val="150"/>
                        </a:spcBef>
                        <a:spcAft>
                          <a:spcPts val="150"/>
                        </a:spcAft>
                      </a:pPr>
                      <a:r>
                        <a:rPr lang="en-GB" sz="1200" dirty="0">
                          <a:effectLst/>
                        </a:rPr>
                        <a:t>R'000</a:t>
                      </a:r>
                      <a:endParaRPr lang="en-ZA" sz="1200" b="1" dirty="0">
                        <a:effectLst/>
                        <a:latin typeface="+mn-lt"/>
                        <a:ea typeface="Times New Roman"/>
                        <a:cs typeface="Arial" panose="020B0604020202020204" pitchFamily="34" charset="0"/>
                      </a:endParaRPr>
                    </a:p>
                  </a:txBody>
                  <a:tcPr marL="47888" marR="47888" marT="0" marB="0"/>
                </a:tc>
                <a:tc>
                  <a:txBody>
                    <a:bodyPr/>
                    <a:lstStyle/>
                    <a:p>
                      <a:pPr algn="r">
                        <a:lnSpc>
                          <a:spcPts val="1300"/>
                        </a:lnSpc>
                        <a:spcBef>
                          <a:spcPts val="150"/>
                        </a:spcBef>
                        <a:spcAft>
                          <a:spcPts val="150"/>
                        </a:spcAft>
                      </a:pPr>
                      <a:r>
                        <a:rPr lang="en-GB" sz="1200" dirty="0">
                          <a:effectLst/>
                        </a:rPr>
                        <a:t>%</a:t>
                      </a:r>
                      <a:endParaRPr lang="en-ZA" sz="1200" b="1" dirty="0">
                        <a:effectLst/>
                        <a:latin typeface="+mn-lt"/>
                        <a:ea typeface="Times New Roman"/>
                        <a:cs typeface="Arial" panose="020B0604020202020204" pitchFamily="34" charset="0"/>
                      </a:endParaRPr>
                    </a:p>
                  </a:txBody>
                  <a:tcPr marL="47888" marR="47888" marT="0" marB="0"/>
                </a:tc>
                <a:tc>
                  <a:txBody>
                    <a:bodyPr/>
                    <a:lstStyle/>
                    <a:p>
                      <a:pPr algn="r">
                        <a:lnSpc>
                          <a:spcPts val="1300"/>
                        </a:lnSpc>
                        <a:spcBef>
                          <a:spcPts val="150"/>
                        </a:spcBef>
                        <a:spcAft>
                          <a:spcPts val="150"/>
                        </a:spcAft>
                      </a:pPr>
                      <a:r>
                        <a:rPr lang="en-GB" sz="1200" dirty="0">
                          <a:effectLst/>
                        </a:rPr>
                        <a:t>R'000</a:t>
                      </a:r>
                      <a:endParaRPr lang="en-ZA" sz="1200" b="1" dirty="0">
                        <a:effectLst/>
                        <a:latin typeface="+mn-lt"/>
                        <a:ea typeface="Times New Roman"/>
                        <a:cs typeface="Arial" panose="020B0604020202020204" pitchFamily="34" charset="0"/>
                      </a:endParaRPr>
                    </a:p>
                  </a:txBody>
                  <a:tcPr marL="47888" marR="47888" marT="0" marB="0"/>
                </a:tc>
                <a:tc>
                  <a:txBody>
                    <a:bodyPr/>
                    <a:lstStyle/>
                    <a:p>
                      <a:pPr algn="r">
                        <a:lnSpc>
                          <a:spcPts val="1300"/>
                        </a:lnSpc>
                        <a:spcBef>
                          <a:spcPts val="150"/>
                        </a:spcBef>
                        <a:spcAft>
                          <a:spcPts val="150"/>
                        </a:spcAft>
                      </a:pPr>
                      <a:r>
                        <a:rPr lang="en-GB" sz="1200" dirty="0">
                          <a:effectLst/>
                        </a:rPr>
                        <a:t>R'000</a:t>
                      </a:r>
                      <a:endParaRPr lang="en-ZA" sz="1200" b="1" dirty="0">
                        <a:effectLst/>
                        <a:latin typeface="+mn-lt"/>
                        <a:ea typeface="Times New Roman"/>
                        <a:cs typeface="Arial" panose="020B0604020202020204" pitchFamily="34" charset="0"/>
                      </a:endParaRPr>
                    </a:p>
                  </a:txBody>
                  <a:tcPr marL="47888" marR="47888" marT="0" marB="0"/>
                </a:tc>
              </a:tr>
              <a:tr h="203546">
                <a:tc>
                  <a:txBody>
                    <a:bodyPr/>
                    <a:lstStyle/>
                    <a:p>
                      <a:pPr>
                        <a:lnSpc>
                          <a:spcPts val="1300"/>
                        </a:lnSpc>
                        <a:spcBef>
                          <a:spcPts val="150"/>
                        </a:spcBef>
                        <a:spcAft>
                          <a:spcPts val="150"/>
                        </a:spcAft>
                      </a:pPr>
                      <a:r>
                        <a:rPr lang="en-GB" sz="1200" dirty="0">
                          <a:effectLst/>
                        </a:rPr>
                        <a:t>Current payments</a:t>
                      </a:r>
                      <a:endParaRPr lang="en-ZA" sz="1200" b="1" dirty="0">
                        <a:effectLst/>
                        <a:latin typeface="+mn-lt"/>
                        <a:ea typeface="Times New Roman"/>
                        <a:cs typeface="Arial" panose="020B0604020202020204" pitchFamily="34" charset="0"/>
                      </a:endParaRPr>
                    </a:p>
                  </a:txBody>
                  <a:tcPr marL="47888" marR="47888" marT="0" marB="0"/>
                </a:tc>
                <a:tc>
                  <a:txBody>
                    <a:bodyPr/>
                    <a:lstStyle/>
                    <a:p>
                      <a:pPr algn="r">
                        <a:lnSpc>
                          <a:spcPts val="1300"/>
                        </a:lnSpc>
                        <a:spcBef>
                          <a:spcPts val="150"/>
                        </a:spcBef>
                        <a:spcAft>
                          <a:spcPts val="150"/>
                        </a:spcAft>
                      </a:pPr>
                      <a:r>
                        <a:rPr lang="en-GB" sz="1200" dirty="0">
                          <a:effectLst/>
                        </a:rPr>
                        <a:t> </a:t>
                      </a:r>
                      <a:endParaRPr lang="en-ZA" sz="1200" dirty="0">
                        <a:effectLst/>
                        <a:latin typeface="+mn-lt"/>
                        <a:ea typeface="Times New Roman"/>
                        <a:cs typeface="Arial" panose="020B0604020202020204" pitchFamily="34" charset="0"/>
                      </a:endParaRPr>
                    </a:p>
                  </a:txBody>
                  <a:tcPr marL="47888" marR="47888" marT="0" marB="0"/>
                </a:tc>
                <a:tc>
                  <a:txBody>
                    <a:bodyPr/>
                    <a:lstStyle/>
                    <a:p>
                      <a:pPr algn="r">
                        <a:lnSpc>
                          <a:spcPts val="1300"/>
                        </a:lnSpc>
                        <a:spcBef>
                          <a:spcPts val="150"/>
                        </a:spcBef>
                        <a:spcAft>
                          <a:spcPts val="150"/>
                        </a:spcAft>
                      </a:pPr>
                      <a:r>
                        <a:rPr lang="en-GB" sz="1200" dirty="0">
                          <a:effectLst/>
                        </a:rPr>
                        <a:t> </a:t>
                      </a:r>
                      <a:endParaRPr lang="en-ZA" sz="1200" dirty="0">
                        <a:effectLst/>
                        <a:latin typeface="+mn-lt"/>
                        <a:ea typeface="Times New Roman"/>
                        <a:cs typeface="Arial" panose="020B0604020202020204" pitchFamily="34" charset="0"/>
                      </a:endParaRPr>
                    </a:p>
                  </a:txBody>
                  <a:tcPr marL="47888" marR="47888" marT="0" marB="0"/>
                </a:tc>
                <a:tc>
                  <a:txBody>
                    <a:bodyPr/>
                    <a:lstStyle/>
                    <a:p>
                      <a:pPr algn="r">
                        <a:lnSpc>
                          <a:spcPts val="1300"/>
                        </a:lnSpc>
                        <a:spcBef>
                          <a:spcPts val="150"/>
                        </a:spcBef>
                        <a:spcAft>
                          <a:spcPts val="150"/>
                        </a:spcAft>
                      </a:pPr>
                      <a:r>
                        <a:rPr lang="en-GB" sz="1200" dirty="0">
                          <a:effectLst/>
                        </a:rPr>
                        <a:t> </a:t>
                      </a:r>
                      <a:endParaRPr lang="en-ZA" sz="1200" dirty="0">
                        <a:effectLst/>
                        <a:latin typeface="+mn-lt"/>
                        <a:ea typeface="Times New Roman"/>
                        <a:cs typeface="Arial" panose="020B0604020202020204" pitchFamily="34" charset="0"/>
                      </a:endParaRPr>
                    </a:p>
                  </a:txBody>
                  <a:tcPr marL="47888" marR="47888" marT="0" marB="0"/>
                </a:tc>
                <a:tc>
                  <a:txBody>
                    <a:bodyPr/>
                    <a:lstStyle/>
                    <a:p>
                      <a:pPr algn="r">
                        <a:lnSpc>
                          <a:spcPts val="1300"/>
                        </a:lnSpc>
                        <a:spcBef>
                          <a:spcPts val="150"/>
                        </a:spcBef>
                        <a:spcAft>
                          <a:spcPts val="150"/>
                        </a:spcAft>
                      </a:pPr>
                      <a:r>
                        <a:rPr lang="en-GB" sz="1200" dirty="0">
                          <a:effectLst/>
                        </a:rPr>
                        <a:t> </a:t>
                      </a:r>
                      <a:endParaRPr lang="en-ZA" sz="1200" dirty="0">
                        <a:effectLst/>
                        <a:latin typeface="+mn-lt"/>
                        <a:ea typeface="Times New Roman"/>
                        <a:cs typeface="Arial" panose="020B0604020202020204" pitchFamily="34" charset="0"/>
                      </a:endParaRPr>
                    </a:p>
                  </a:txBody>
                  <a:tcPr marL="47888" marR="47888" marT="0" marB="0"/>
                </a:tc>
                <a:tc>
                  <a:txBody>
                    <a:bodyPr/>
                    <a:lstStyle/>
                    <a:p>
                      <a:pPr algn="r">
                        <a:lnSpc>
                          <a:spcPts val="1300"/>
                        </a:lnSpc>
                        <a:spcBef>
                          <a:spcPts val="150"/>
                        </a:spcBef>
                        <a:spcAft>
                          <a:spcPts val="150"/>
                        </a:spcAft>
                      </a:pPr>
                      <a:r>
                        <a:rPr lang="en-GB" sz="1200" dirty="0">
                          <a:effectLst/>
                        </a:rPr>
                        <a:t> </a:t>
                      </a:r>
                      <a:endParaRPr lang="en-ZA" sz="1200" dirty="0">
                        <a:effectLst/>
                        <a:latin typeface="+mn-lt"/>
                        <a:ea typeface="Times New Roman"/>
                        <a:cs typeface="Arial" panose="020B0604020202020204" pitchFamily="34" charset="0"/>
                      </a:endParaRPr>
                    </a:p>
                  </a:txBody>
                  <a:tcPr marL="47888" marR="47888" marT="0" marB="0"/>
                </a:tc>
                <a:tc>
                  <a:txBody>
                    <a:bodyPr/>
                    <a:lstStyle/>
                    <a:p>
                      <a:pPr algn="r">
                        <a:lnSpc>
                          <a:spcPts val="1300"/>
                        </a:lnSpc>
                        <a:spcBef>
                          <a:spcPts val="150"/>
                        </a:spcBef>
                        <a:spcAft>
                          <a:spcPts val="150"/>
                        </a:spcAft>
                      </a:pPr>
                      <a:r>
                        <a:rPr lang="en-GB" sz="1200" dirty="0">
                          <a:effectLst/>
                        </a:rPr>
                        <a:t> </a:t>
                      </a:r>
                      <a:endParaRPr lang="en-ZA" sz="1200" dirty="0">
                        <a:effectLst/>
                        <a:latin typeface="+mn-lt"/>
                        <a:ea typeface="Times New Roman"/>
                        <a:cs typeface="Arial" panose="020B0604020202020204" pitchFamily="34" charset="0"/>
                      </a:endParaRPr>
                    </a:p>
                  </a:txBody>
                  <a:tcPr marL="47888" marR="47888" marT="0" marB="0"/>
                </a:tc>
              </a:tr>
              <a:tr h="212353">
                <a:tc>
                  <a:txBody>
                    <a:bodyPr/>
                    <a:lstStyle/>
                    <a:p>
                      <a:pPr lvl="1">
                        <a:lnSpc>
                          <a:spcPts val="1300"/>
                        </a:lnSpc>
                        <a:spcBef>
                          <a:spcPts val="150"/>
                        </a:spcBef>
                        <a:spcAft>
                          <a:spcPts val="150"/>
                        </a:spcAft>
                      </a:pPr>
                      <a:r>
                        <a:rPr lang="en-GB" sz="1200" dirty="0">
                          <a:effectLst/>
                        </a:rPr>
                        <a:t>Compensation of employees</a:t>
                      </a:r>
                      <a:endParaRPr lang="en-ZA" sz="1200" dirty="0">
                        <a:effectLst/>
                        <a:latin typeface="+mn-lt"/>
                        <a:ea typeface="Times New Roman"/>
                        <a:cs typeface="Arial" panose="020B0604020202020204" pitchFamily="34" charset="0"/>
                      </a:endParaRPr>
                    </a:p>
                  </a:txBody>
                  <a:tcPr marL="47888" marR="47888" marT="0" marB="0"/>
                </a:tc>
                <a:tc>
                  <a:txBody>
                    <a:bodyPr/>
                    <a:lstStyle/>
                    <a:p>
                      <a:pPr algn="r">
                        <a:lnSpc>
                          <a:spcPts val="1300"/>
                        </a:lnSpc>
                        <a:spcBef>
                          <a:spcPts val="150"/>
                        </a:spcBef>
                        <a:spcAft>
                          <a:spcPts val="150"/>
                        </a:spcAft>
                      </a:pPr>
                      <a:r>
                        <a:rPr lang="en-GB" sz="1200" dirty="0" smtClean="0">
                          <a:effectLst/>
                        </a:rPr>
                        <a:t>454 959</a:t>
                      </a:r>
                      <a:endParaRPr lang="en-ZA" sz="1200" dirty="0">
                        <a:effectLst/>
                        <a:latin typeface="+mn-lt"/>
                        <a:ea typeface="Times New Roman" panose="02020603050405020304" pitchFamily="18" charset="0"/>
                      </a:endParaRPr>
                    </a:p>
                  </a:txBody>
                  <a:tcPr marL="51435" marR="51435" marT="0" marB="0"/>
                </a:tc>
                <a:tc>
                  <a:txBody>
                    <a:bodyPr/>
                    <a:lstStyle/>
                    <a:p>
                      <a:pPr algn="r">
                        <a:lnSpc>
                          <a:spcPts val="1300"/>
                        </a:lnSpc>
                        <a:spcBef>
                          <a:spcPts val="150"/>
                        </a:spcBef>
                        <a:spcAft>
                          <a:spcPts val="150"/>
                        </a:spcAft>
                      </a:pPr>
                      <a:r>
                        <a:rPr lang="en-GB" sz="1200" dirty="0" smtClean="0">
                          <a:effectLst/>
                        </a:rPr>
                        <a:t>435 858</a:t>
                      </a:r>
                      <a:endParaRPr lang="en-ZA" sz="1200" dirty="0">
                        <a:effectLst/>
                        <a:latin typeface="+mn-lt"/>
                        <a:ea typeface="Times New Roman" panose="02020603050405020304" pitchFamily="18" charset="0"/>
                      </a:endParaRPr>
                    </a:p>
                  </a:txBody>
                  <a:tcPr marL="51435" marR="51435" marT="0" marB="0"/>
                </a:tc>
                <a:tc>
                  <a:txBody>
                    <a:bodyPr/>
                    <a:lstStyle/>
                    <a:p>
                      <a:pPr algn="r">
                        <a:lnSpc>
                          <a:spcPts val="1300"/>
                        </a:lnSpc>
                        <a:spcBef>
                          <a:spcPts val="150"/>
                        </a:spcBef>
                        <a:spcAft>
                          <a:spcPts val="150"/>
                        </a:spcAft>
                      </a:pPr>
                      <a:r>
                        <a:rPr lang="en-GB" sz="1200" dirty="0" smtClean="0">
                          <a:effectLst/>
                        </a:rPr>
                        <a:t>19 101</a:t>
                      </a:r>
                      <a:endParaRPr lang="en-ZA" sz="1200" dirty="0">
                        <a:effectLst/>
                        <a:latin typeface="+mn-lt"/>
                        <a:ea typeface="Times New Roman" panose="02020603050405020304" pitchFamily="18" charset="0"/>
                      </a:endParaRPr>
                    </a:p>
                  </a:txBody>
                  <a:tcPr marL="51435" marR="51435" marT="0" marB="0"/>
                </a:tc>
                <a:tc>
                  <a:txBody>
                    <a:bodyPr/>
                    <a:lstStyle/>
                    <a:p>
                      <a:pPr algn="r">
                        <a:lnSpc>
                          <a:spcPts val="1300"/>
                        </a:lnSpc>
                        <a:spcBef>
                          <a:spcPts val="150"/>
                        </a:spcBef>
                        <a:spcAft>
                          <a:spcPts val="150"/>
                        </a:spcAft>
                      </a:pPr>
                      <a:r>
                        <a:rPr lang="en-GB" sz="1200" dirty="0">
                          <a:effectLst/>
                        </a:rPr>
                        <a:t>95.8%</a:t>
                      </a:r>
                      <a:endParaRPr lang="en-ZA" sz="1200" dirty="0">
                        <a:effectLst/>
                        <a:latin typeface="+mn-lt"/>
                        <a:ea typeface="Times New Roman" panose="02020603050405020304" pitchFamily="18" charset="0"/>
                      </a:endParaRPr>
                    </a:p>
                  </a:txBody>
                  <a:tcPr marL="51435" marR="51435" marT="0" marB="0"/>
                </a:tc>
                <a:tc>
                  <a:txBody>
                    <a:bodyPr/>
                    <a:lstStyle/>
                    <a:p>
                      <a:pPr marL="0" algn="r" defTabSz="914400" rtl="0" eaLnBrk="1" fontAlgn="b" latinLnBrk="0" hangingPunct="1">
                        <a:lnSpc>
                          <a:spcPts val="1300"/>
                        </a:lnSpc>
                        <a:spcBef>
                          <a:spcPts val="150"/>
                        </a:spcBef>
                        <a:spcAft>
                          <a:spcPts val="150"/>
                        </a:spcAft>
                      </a:pPr>
                      <a:r>
                        <a:rPr lang="en-ZA" sz="1200" kern="1200" dirty="0">
                          <a:effectLst/>
                        </a:rPr>
                        <a:t>391 124</a:t>
                      </a:r>
                      <a:endParaRPr lang="en-ZA" sz="1200" kern="1200" dirty="0">
                        <a:solidFill>
                          <a:schemeClr val="dk1"/>
                        </a:solidFill>
                        <a:effectLst/>
                        <a:latin typeface="+mn-lt"/>
                        <a:ea typeface="Times New Roman" panose="02020603050405020304" pitchFamily="18" charset="0"/>
                        <a:cs typeface="+mn-cs"/>
                      </a:endParaRPr>
                    </a:p>
                  </a:txBody>
                  <a:tcPr marL="7144" marR="7144" marT="7144" marB="0"/>
                </a:tc>
                <a:tc>
                  <a:txBody>
                    <a:bodyPr/>
                    <a:lstStyle/>
                    <a:p>
                      <a:pPr marL="0" algn="r" defTabSz="914400" rtl="0" eaLnBrk="1" fontAlgn="b" latinLnBrk="0" hangingPunct="1">
                        <a:lnSpc>
                          <a:spcPts val="1300"/>
                        </a:lnSpc>
                        <a:spcBef>
                          <a:spcPts val="150"/>
                        </a:spcBef>
                        <a:spcAft>
                          <a:spcPts val="150"/>
                        </a:spcAft>
                      </a:pPr>
                      <a:r>
                        <a:rPr lang="en-ZA" sz="1200" kern="1200">
                          <a:effectLst/>
                        </a:rPr>
                        <a:t>369 533</a:t>
                      </a:r>
                      <a:endParaRPr lang="en-ZA" sz="1200" kern="1200">
                        <a:solidFill>
                          <a:schemeClr val="dk1"/>
                        </a:solidFill>
                        <a:effectLst/>
                        <a:latin typeface="+mn-lt"/>
                        <a:ea typeface="Times New Roman" panose="02020603050405020304" pitchFamily="18" charset="0"/>
                        <a:cs typeface="+mn-cs"/>
                      </a:endParaRPr>
                    </a:p>
                  </a:txBody>
                  <a:tcPr marL="7144" marR="7144" marT="7144" marB="0"/>
                </a:tc>
              </a:tr>
              <a:tr h="212353">
                <a:tc>
                  <a:txBody>
                    <a:bodyPr/>
                    <a:lstStyle/>
                    <a:p>
                      <a:pPr lvl="1">
                        <a:lnSpc>
                          <a:spcPts val="1300"/>
                        </a:lnSpc>
                        <a:spcBef>
                          <a:spcPts val="150"/>
                        </a:spcBef>
                        <a:spcAft>
                          <a:spcPts val="150"/>
                        </a:spcAft>
                      </a:pPr>
                      <a:r>
                        <a:rPr lang="en-GB" sz="1200" dirty="0">
                          <a:effectLst/>
                        </a:rPr>
                        <a:t>Goods and services</a:t>
                      </a:r>
                      <a:endParaRPr lang="en-ZA" sz="1200" dirty="0">
                        <a:effectLst/>
                        <a:latin typeface="+mn-lt"/>
                        <a:ea typeface="Times New Roman"/>
                        <a:cs typeface="Arial" panose="020B0604020202020204" pitchFamily="34" charset="0"/>
                      </a:endParaRPr>
                    </a:p>
                  </a:txBody>
                  <a:tcPr marL="47888" marR="47888" marT="0" marB="0"/>
                </a:tc>
                <a:tc>
                  <a:txBody>
                    <a:bodyPr/>
                    <a:lstStyle/>
                    <a:p>
                      <a:pPr algn="r">
                        <a:lnSpc>
                          <a:spcPts val="1300"/>
                        </a:lnSpc>
                        <a:spcBef>
                          <a:spcPts val="150"/>
                        </a:spcBef>
                        <a:spcAft>
                          <a:spcPts val="150"/>
                        </a:spcAft>
                      </a:pPr>
                      <a:r>
                        <a:rPr lang="en-GB" sz="1200" dirty="0" smtClean="0">
                          <a:effectLst/>
                        </a:rPr>
                        <a:t>370 820</a:t>
                      </a:r>
                      <a:endParaRPr lang="en-ZA" sz="1200" dirty="0">
                        <a:effectLst/>
                        <a:latin typeface="+mn-lt"/>
                        <a:ea typeface="Times New Roman" panose="02020603050405020304" pitchFamily="18" charset="0"/>
                        <a:cs typeface="Arial" panose="020B0604020202020204" pitchFamily="34" charset="0"/>
                      </a:endParaRPr>
                    </a:p>
                  </a:txBody>
                  <a:tcPr marL="51435" marR="51435" marT="0" marB="0"/>
                </a:tc>
                <a:tc>
                  <a:txBody>
                    <a:bodyPr/>
                    <a:lstStyle/>
                    <a:p>
                      <a:pPr algn="r">
                        <a:lnSpc>
                          <a:spcPts val="1300"/>
                        </a:lnSpc>
                        <a:spcBef>
                          <a:spcPts val="150"/>
                        </a:spcBef>
                        <a:spcAft>
                          <a:spcPts val="150"/>
                        </a:spcAft>
                      </a:pPr>
                      <a:r>
                        <a:rPr lang="en-GB" sz="1200" dirty="0" smtClean="0">
                          <a:effectLst/>
                        </a:rPr>
                        <a:t>364 462</a:t>
                      </a:r>
                      <a:endParaRPr lang="en-ZA" sz="1200" dirty="0">
                        <a:effectLst/>
                        <a:latin typeface="+mn-lt"/>
                        <a:ea typeface="Times New Roman" panose="02020603050405020304" pitchFamily="18" charset="0"/>
                        <a:cs typeface="Arial" panose="020B0604020202020204" pitchFamily="34" charset="0"/>
                      </a:endParaRPr>
                    </a:p>
                  </a:txBody>
                  <a:tcPr marL="51435" marR="51435" marT="0" marB="0"/>
                </a:tc>
                <a:tc>
                  <a:txBody>
                    <a:bodyPr/>
                    <a:lstStyle/>
                    <a:p>
                      <a:pPr algn="r">
                        <a:lnSpc>
                          <a:spcPts val="1300"/>
                        </a:lnSpc>
                        <a:spcBef>
                          <a:spcPts val="150"/>
                        </a:spcBef>
                        <a:spcAft>
                          <a:spcPts val="150"/>
                        </a:spcAft>
                      </a:pPr>
                      <a:r>
                        <a:rPr lang="en-GB" sz="1200" dirty="0" smtClean="0">
                          <a:effectLst/>
                        </a:rPr>
                        <a:t>6 358</a:t>
                      </a:r>
                      <a:endParaRPr lang="en-ZA" sz="1200" dirty="0">
                        <a:effectLst/>
                        <a:latin typeface="+mn-lt"/>
                        <a:ea typeface="Times New Roman" panose="02020603050405020304" pitchFamily="18" charset="0"/>
                        <a:cs typeface="Arial" panose="020B0604020202020204" pitchFamily="34" charset="0"/>
                      </a:endParaRPr>
                    </a:p>
                  </a:txBody>
                  <a:tcPr marL="51435" marR="51435" marT="0" marB="0"/>
                </a:tc>
                <a:tc>
                  <a:txBody>
                    <a:bodyPr/>
                    <a:lstStyle/>
                    <a:p>
                      <a:pPr algn="r">
                        <a:lnSpc>
                          <a:spcPts val="1300"/>
                        </a:lnSpc>
                        <a:spcBef>
                          <a:spcPts val="150"/>
                        </a:spcBef>
                        <a:spcAft>
                          <a:spcPts val="150"/>
                        </a:spcAft>
                      </a:pPr>
                      <a:r>
                        <a:rPr lang="en-GB" sz="1200" dirty="0">
                          <a:effectLst/>
                        </a:rPr>
                        <a:t>98.3%</a:t>
                      </a:r>
                      <a:endParaRPr lang="en-ZA" sz="1200" dirty="0">
                        <a:effectLst/>
                        <a:latin typeface="+mn-lt"/>
                        <a:ea typeface="Times New Roman" panose="02020603050405020304" pitchFamily="18" charset="0"/>
                        <a:cs typeface="Arial" panose="020B0604020202020204" pitchFamily="34" charset="0"/>
                      </a:endParaRPr>
                    </a:p>
                  </a:txBody>
                  <a:tcPr marL="51435" marR="51435" marT="0" marB="0"/>
                </a:tc>
                <a:tc>
                  <a:txBody>
                    <a:bodyPr/>
                    <a:lstStyle/>
                    <a:p>
                      <a:pPr marL="0" algn="r" defTabSz="914400" rtl="0" eaLnBrk="1" fontAlgn="b" latinLnBrk="0" hangingPunct="1">
                        <a:lnSpc>
                          <a:spcPts val="1300"/>
                        </a:lnSpc>
                        <a:spcBef>
                          <a:spcPts val="150"/>
                        </a:spcBef>
                        <a:spcAft>
                          <a:spcPts val="150"/>
                        </a:spcAft>
                      </a:pPr>
                      <a:r>
                        <a:rPr lang="en-ZA" sz="1200" kern="1200" dirty="0">
                          <a:effectLst/>
                        </a:rPr>
                        <a:t>637 633</a:t>
                      </a:r>
                      <a:endParaRPr lang="en-ZA" sz="1200" kern="1200" dirty="0">
                        <a:solidFill>
                          <a:schemeClr val="dk1"/>
                        </a:solidFill>
                        <a:effectLst/>
                        <a:latin typeface="+mn-lt"/>
                        <a:ea typeface="Times New Roman" panose="02020603050405020304" pitchFamily="18" charset="0"/>
                        <a:cs typeface="+mn-cs"/>
                      </a:endParaRPr>
                    </a:p>
                  </a:txBody>
                  <a:tcPr marL="7144" marR="7144" marT="7144" marB="0"/>
                </a:tc>
                <a:tc>
                  <a:txBody>
                    <a:bodyPr/>
                    <a:lstStyle/>
                    <a:p>
                      <a:pPr marL="0" algn="r" defTabSz="914400" rtl="0" eaLnBrk="1" fontAlgn="b" latinLnBrk="0" hangingPunct="1">
                        <a:lnSpc>
                          <a:spcPts val="1300"/>
                        </a:lnSpc>
                        <a:spcBef>
                          <a:spcPts val="150"/>
                        </a:spcBef>
                        <a:spcAft>
                          <a:spcPts val="150"/>
                        </a:spcAft>
                      </a:pPr>
                      <a:r>
                        <a:rPr lang="en-ZA" sz="1200" kern="1200" dirty="0">
                          <a:effectLst/>
                        </a:rPr>
                        <a:t>621 789</a:t>
                      </a:r>
                      <a:endParaRPr lang="en-ZA" sz="1200" kern="1200" dirty="0">
                        <a:solidFill>
                          <a:schemeClr val="dk1"/>
                        </a:solidFill>
                        <a:effectLst/>
                        <a:latin typeface="+mn-lt"/>
                        <a:ea typeface="Times New Roman" panose="02020603050405020304" pitchFamily="18" charset="0"/>
                        <a:cs typeface="+mn-cs"/>
                      </a:endParaRPr>
                    </a:p>
                  </a:txBody>
                  <a:tcPr marL="7144" marR="7144" marT="7144" marB="0"/>
                </a:tc>
              </a:tr>
              <a:tr h="212353">
                <a:tc>
                  <a:txBody>
                    <a:bodyPr/>
                    <a:lstStyle/>
                    <a:p>
                      <a:pPr lvl="1">
                        <a:lnSpc>
                          <a:spcPts val="1300"/>
                        </a:lnSpc>
                        <a:spcBef>
                          <a:spcPts val="150"/>
                        </a:spcBef>
                        <a:spcAft>
                          <a:spcPts val="150"/>
                        </a:spcAft>
                      </a:pPr>
                      <a:r>
                        <a:rPr lang="en-GB" sz="1200" dirty="0">
                          <a:effectLst/>
                        </a:rPr>
                        <a:t>Interest and rent on land</a:t>
                      </a:r>
                      <a:endParaRPr lang="en-ZA" sz="1200" dirty="0">
                        <a:effectLst/>
                        <a:latin typeface="+mn-lt"/>
                        <a:ea typeface="Times New Roman"/>
                        <a:cs typeface="Arial" panose="020B0604020202020204" pitchFamily="34" charset="0"/>
                      </a:endParaRPr>
                    </a:p>
                  </a:txBody>
                  <a:tcPr marL="47888" marR="47888" marT="0" marB="0"/>
                </a:tc>
                <a:tc>
                  <a:txBody>
                    <a:bodyPr/>
                    <a:lstStyle/>
                    <a:p>
                      <a:pPr marL="102870" algn="r">
                        <a:lnSpc>
                          <a:spcPts val="1300"/>
                        </a:lnSpc>
                        <a:spcBef>
                          <a:spcPts val="150"/>
                        </a:spcBef>
                        <a:spcAft>
                          <a:spcPts val="150"/>
                        </a:spcAft>
                      </a:pPr>
                      <a:r>
                        <a:rPr lang="en-GB" sz="1200" dirty="0" smtClean="0">
                          <a:effectLst/>
                        </a:rPr>
                        <a:t>1</a:t>
                      </a:r>
                      <a:r>
                        <a:rPr lang="en-GB" sz="1200" baseline="0" dirty="0" smtClean="0">
                          <a:effectLst/>
                        </a:rPr>
                        <a:t> </a:t>
                      </a:r>
                      <a:r>
                        <a:rPr lang="en-GB" sz="1200" dirty="0" smtClean="0">
                          <a:effectLst/>
                        </a:rPr>
                        <a:t>573</a:t>
                      </a:r>
                      <a:endParaRPr lang="en-ZA" sz="1200" dirty="0">
                        <a:effectLst/>
                        <a:latin typeface="+mn-lt"/>
                        <a:ea typeface="Times New Roman" panose="02020603050405020304" pitchFamily="18" charset="0"/>
                        <a:cs typeface="Arial" panose="020B0604020202020204" pitchFamily="34" charset="0"/>
                      </a:endParaRPr>
                    </a:p>
                  </a:txBody>
                  <a:tcPr marL="51435" marR="51435" marT="0" marB="0"/>
                </a:tc>
                <a:tc>
                  <a:txBody>
                    <a:bodyPr/>
                    <a:lstStyle/>
                    <a:p>
                      <a:pPr marL="102870" algn="r">
                        <a:lnSpc>
                          <a:spcPts val="1300"/>
                        </a:lnSpc>
                        <a:spcBef>
                          <a:spcPts val="150"/>
                        </a:spcBef>
                        <a:spcAft>
                          <a:spcPts val="150"/>
                        </a:spcAft>
                      </a:pPr>
                      <a:r>
                        <a:rPr lang="en-GB" sz="1200" dirty="0" smtClean="0">
                          <a:effectLst/>
                        </a:rPr>
                        <a:t>1 573</a:t>
                      </a:r>
                      <a:endParaRPr lang="en-ZA" sz="1200" dirty="0">
                        <a:effectLst/>
                        <a:latin typeface="+mn-lt"/>
                        <a:ea typeface="Times New Roman" panose="02020603050405020304" pitchFamily="18" charset="0"/>
                        <a:cs typeface="Arial" panose="020B0604020202020204" pitchFamily="34" charset="0"/>
                      </a:endParaRPr>
                    </a:p>
                  </a:txBody>
                  <a:tcPr marL="51435" marR="51435" marT="0" marB="0"/>
                </a:tc>
                <a:tc>
                  <a:txBody>
                    <a:bodyPr/>
                    <a:lstStyle/>
                    <a:p>
                      <a:pPr marL="102870" algn="r">
                        <a:lnSpc>
                          <a:spcPts val="1300"/>
                        </a:lnSpc>
                        <a:spcBef>
                          <a:spcPts val="150"/>
                        </a:spcBef>
                        <a:spcAft>
                          <a:spcPts val="150"/>
                        </a:spcAft>
                      </a:pPr>
                      <a:r>
                        <a:rPr lang="en-GB" sz="1200">
                          <a:effectLst/>
                        </a:rPr>
                        <a:t>-</a:t>
                      </a:r>
                      <a:endParaRPr lang="en-ZA" sz="1200">
                        <a:effectLst/>
                        <a:latin typeface="+mn-lt"/>
                        <a:ea typeface="Times New Roman" panose="02020603050405020304" pitchFamily="18" charset="0"/>
                        <a:cs typeface="Arial" panose="020B0604020202020204" pitchFamily="34" charset="0"/>
                      </a:endParaRPr>
                    </a:p>
                  </a:txBody>
                  <a:tcPr marL="51435" marR="51435" marT="0" marB="0"/>
                </a:tc>
                <a:tc>
                  <a:txBody>
                    <a:bodyPr/>
                    <a:lstStyle/>
                    <a:p>
                      <a:pPr algn="r">
                        <a:lnSpc>
                          <a:spcPts val="1300"/>
                        </a:lnSpc>
                        <a:spcBef>
                          <a:spcPts val="150"/>
                        </a:spcBef>
                        <a:spcAft>
                          <a:spcPts val="150"/>
                        </a:spcAft>
                        <a:tabLst>
                          <a:tab pos="604520" algn="l"/>
                        </a:tabLst>
                      </a:pPr>
                      <a:r>
                        <a:rPr lang="en-GB" sz="1200" dirty="0">
                          <a:effectLst/>
                        </a:rPr>
                        <a:t>100.0%</a:t>
                      </a:r>
                      <a:endParaRPr lang="en-ZA" sz="1200" dirty="0">
                        <a:effectLst/>
                        <a:latin typeface="+mn-lt"/>
                        <a:ea typeface="Times New Roman" panose="02020603050405020304" pitchFamily="18" charset="0"/>
                        <a:cs typeface="Arial" panose="020B0604020202020204" pitchFamily="34" charset="0"/>
                      </a:endParaRPr>
                    </a:p>
                  </a:txBody>
                  <a:tcPr marL="51435" marR="51435" marT="0" marB="0"/>
                </a:tc>
                <a:tc>
                  <a:txBody>
                    <a:bodyPr/>
                    <a:lstStyle/>
                    <a:p>
                      <a:pPr marL="0" algn="r" defTabSz="914400" rtl="0" eaLnBrk="1" fontAlgn="b" latinLnBrk="0" hangingPunct="1">
                        <a:lnSpc>
                          <a:spcPts val="1300"/>
                        </a:lnSpc>
                        <a:spcBef>
                          <a:spcPts val="150"/>
                        </a:spcBef>
                        <a:spcAft>
                          <a:spcPts val="150"/>
                        </a:spcAft>
                      </a:pPr>
                      <a:r>
                        <a:rPr lang="en-ZA" sz="1200" kern="1200" dirty="0" smtClean="0">
                          <a:effectLst/>
                        </a:rPr>
                        <a:t>-</a:t>
                      </a:r>
                      <a:endParaRPr lang="en-ZA" sz="1200" kern="1200" dirty="0">
                        <a:solidFill>
                          <a:schemeClr val="dk1"/>
                        </a:solidFill>
                        <a:effectLst/>
                        <a:latin typeface="+mn-lt"/>
                        <a:ea typeface="Times New Roman" panose="02020603050405020304" pitchFamily="18" charset="0"/>
                        <a:cs typeface="+mn-cs"/>
                      </a:endParaRPr>
                    </a:p>
                  </a:txBody>
                  <a:tcPr marL="7144" marR="7144" marT="7144" marB="0"/>
                </a:tc>
                <a:tc>
                  <a:txBody>
                    <a:bodyPr/>
                    <a:lstStyle/>
                    <a:p>
                      <a:pPr marL="0" algn="r" defTabSz="914400" rtl="0" eaLnBrk="1" fontAlgn="b" latinLnBrk="0" hangingPunct="1">
                        <a:lnSpc>
                          <a:spcPts val="1300"/>
                        </a:lnSpc>
                        <a:spcBef>
                          <a:spcPts val="150"/>
                        </a:spcBef>
                        <a:spcAft>
                          <a:spcPts val="150"/>
                        </a:spcAft>
                      </a:pPr>
                      <a:r>
                        <a:rPr lang="en-ZA" sz="1200" kern="1200" dirty="0" smtClean="0">
                          <a:effectLst/>
                        </a:rPr>
                        <a:t>-</a:t>
                      </a:r>
                      <a:endParaRPr lang="en-ZA" sz="1200" kern="1200" dirty="0">
                        <a:solidFill>
                          <a:schemeClr val="dk1"/>
                        </a:solidFill>
                        <a:effectLst/>
                        <a:latin typeface="+mn-lt"/>
                        <a:ea typeface="Times New Roman" panose="02020603050405020304" pitchFamily="18" charset="0"/>
                        <a:cs typeface="+mn-cs"/>
                      </a:endParaRPr>
                    </a:p>
                  </a:txBody>
                  <a:tcPr marL="7144" marR="7144" marT="7144" marB="0"/>
                </a:tc>
              </a:tr>
              <a:tr h="212353">
                <a:tc>
                  <a:txBody>
                    <a:bodyPr/>
                    <a:lstStyle/>
                    <a:p>
                      <a:pPr>
                        <a:lnSpc>
                          <a:spcPts val="1300"/>
                        </a:lnSpc>
                        <a:spcBef>
                          <a:spcPts val="150"/>
                        </a:spcBef>
                        <a:spcAft>
                          <a:spcPts val="150"/>
                        </a:spcAft>
                      </a:pPr>
                      <a:r>
                        <a:rPr lang="en-GB" sz="1200" dirty="0">
                          <a:effectLst/>
                        </a:rPr>
                        <a:t> </a:t>
                      </a:r>
                      <a:endParaRPr lang="en-ZA" sz="1200" dirty="0">
                        <a:effectLst/>
                        <a:latin typeface="+mn-lt"/>
                        <a:ea typeface="Times New Roman"/>
                        <a:cs typeface="Arial" panose="020B0604020202020204" pitchFamily="34" charset="0"/>
                      </a:endParaRPr>
                    </a:p>
                  </a:txBody>
                  <a:tcPr marL="47888" marR="47888" marT="0" marB="0"/>
                </a:tc>
                <a:tc>
                  <a:txBody>
                    <a:bodyPr/>
                    <a:lstStyle/>
                    <a:p>
                      <a:pPr algn="r">
                        <a:lnSpc>
                          <a:spcPts val="1300"/>
                        </a:lnSpc>
                        <a:spcBef>
                          <a:spcPts val="150"/>
                        </a:spcBef>
                        <a:spcAft>
                          <a:spcPts val="150"/>
                        </a:spcAft>
                      </a:pPr>
                      <a:endParaRPr lang="en-ZA" sz="1200" dirty="0">
                        <a:effectLst/>
                        <a:latin typeface="+mn-lt"/>
                        <a:ea typeface="Times New Roman"/>
                        <a:cs typeface="Arial" panose="020B0604020202020204" pitchFamily="34" charset="0"/>
                      </a:endParaRPr>
                    </a:p>
                  </a:txBody>
                  <a:tcPr marL="47888" marR="47888" marT="0" marB="0"/>
                </a:tc>
                <a:tc>
                  <a:txBody>
                    <a:bodyPr/>
                    <a:lstStyle/>
                    <a:p>
                      <a:pPr algn="r">
                        <a:lnSpc>
                          <a:spcPts val="1300"/>
                        </a:lnSpc>
                        <a:spcBef>
                          <a:spcPts val="150"/>
                        </a:spcBef>
                        <a:spcAft>
                          <a:spcPts val="150"/>
                        </a:spcAft>
                      </a:pPr>
                      <a:endParaRPr lang="en-ZA" sz="1200" dirty="0">
                        <a:effectLst/>
                        <a:latin typeface="+mn-lt"/>
                        <a:ea typeface="Times New Roman"/>
                        <a:cs typeface="Arial" panose="020B0604020202020204" pitchFamily="34" charset="0"/>
                      </a:endParaRPr>
                    </a:p>
                  </a:txBody>
                  <a:tcPr marL="47888" marR="47888" marT="0" marB="0"/>
                </a:tc>
                <a:tc>
                  <a:txBody>
                    <a:bodyPr/>
                    <a:lstStyle/>
                    <a:p>
                      <a:pPr algn="r">
                        <a:lnSpc>
                          <a:spcPts val="1300"/>
                        </a:lnSpc>
                        <a:spcBef>
                          <a:spcPts val="150"/>
                        </a:spcBef>
                        <a:spcAft>
                          <a:spcPts val="150"/>
                        </a:spcAft>
                      </a:pPr>
                      <a:endParaRPr lang="en-ZA" sz="1200" dirty="0">
                        <a:effectLst/>
                        <a:latin typeface="+mn-lt"/>
                        <a:ea typeface="Times New Roman"/>
                        <a:cs typeface="Arial" panose="020B0604020202020204" pitchFamily="34" charset="0"/>
                      </a:endParaRPr>
                    </a:p>
                  </a:txBody>
                  <a:tcPr marL="47888" marR="47888" marT="0" marB="0"/>
                </a:tc>
                <a:tc>
                  <a:txBody>
                    <a:bodyPr/>
                    <a:lstStyle/>
                    <a:p>
                      <a:pPr algn="r">
                        <a:lnSpc>
                          <a:spcPts val="1300"/>
                        </a:lnSpc>
                        <a:spcBef>
                          <a:spcPts val="150"/>
                        </a:spcBef>
                        <a:spcAft>
                          <a:spcPts val="150"/>
                        </a:spcAft>
                      </a:pPr>
                      <a:endParaRPr lang="en-ZA" sz="1200" dirty="0">
                        <a:effectLst/>
                        <a:latin typeface="+mn-lt"/>
                        <a:ea typeface="Times New Roman"/>
                        <a:cs typeface="Arial" panose="020B0604020202020204" pitchFamily="34" charset="0"/>
                      </a:endParaRPr>
                    </a:p>
                  </a:txBody>
                  <a:tcPr marL="47888" marR="47888" marT="0" marB="0"/>
                </a:tc>
                <a:tc>
                  <a:txBody>
                    <a:bodyPr/>
                    <a:lstStyle/>
                    <a:p>
                      <a:pPr marL="0" algn="r" defTabSz="914400" rtl="0" eaLnBrk="1" fontAlgn="b" latinLnBrk="0" hangingPunct="1">
                        <a:lnSpc>
                          <a:spcPts val="1300"/>
                        </a:lnSpc>
                        <a:spcBef>
                          <a:spcPts val="150"/>
                        </a:spcBef>
                        <a:spcAft>
                          <a:spcPts val="150"/>
                        </a:spcAft>
                      </a:pPr>
                      <a:endParaRPr lang="en-ZA" sz="1200" kern="1200">
                        <a:solidFill>
                          <a:schemeClr val="dk1"/>
                        </a:solidFill>
                        <a:effectLst/>
                        <a:latin typeface="+mn-lt"/>
                        <a:ea typeface="Times New Roman" panose="02020603050405020304" pitchFamily="18" charset="0"/>
                        <a:cs typeface="+mn-cs"/>
                      </a:endParaRPr>
                    </a:p>
                  </a:txBody>
                  <a:tcPr marL="7144" marR="7144" marT="7144" marB="0"/>
                </a:tc>
                <a:tc>
                  <a:txBody>
                    <a:bodyPr/>
                    <a:lstStyle/>
                    <a:p>
                      <a:pPr marL="0" algn="r" defTabSz="914400" rtl="0" eaLnBrk="1" fontAlgn="b" latinLnBrk="0" hangingPunct="1">
                        <a:lnSpc>
                          <a:spcPts val="1300"/>
                        </a:lnSpc>
                        <a:spcBef>
                          <a:spcPts val="150"/>
                        </a:spcBef>
                        <a:spcAft>
                          <a:spcPts val="150"/>
                        </a:spcAft>
                      </a:pPr>
                      <a:endParaRPr lang="en-ZA" sz="1200" kern="1200" dirty="0">
                        <a:solidFill>
                          <a:schemeClr val="dk1"/>
                        </a:solidFill>
                        <a:effectLst/>
                        <a:latin typeface="+mn-lt"/>
                        <a:ea typeface="Times New Roman" panose="02020603050405020304" pitchFamily="18" charset="0"/>
                        <a:cs typeface="+mn-cs"/>
                      </a:endParaRPr>
                    </a:p>
                  </a:txBody>
                  <a:tcPr marL="7144" marR="7144" marT="7144" marB="0"/>
                </a:tc>
              </a:tr>
              <a:tr h="212353">
                <a:tc>
                  <a:txBody>
                    <a:bodyPr/>
                    <a:lstStyle/>
                    <a:p>
                      <a:pPr>
                        <a:lnSpc>
                          <a:spcPts val="1300"/>
                        </a:lnSpc>
                        <a:spcBef>
                          <a:spcPts val="150"/>
                        </a:spcBef>
                        <a:spcAft>
                          <a:spcPts val="150"/>
                        </a:spcAft>
                      </a:pPr>
                      <a:r>
                        <a:rPr lang="en-GB" sz="1200" dirty="0">
                          <a:effectLst/>
                        </a:rPr>
                        <a:t>Transfers and subsidies </a:t>
                      </a:r>
                      <a:endParaRPr lang="en-ZA" sz="1200" b="1" dirty="0">
                        <a:effectLst/>
                        <a:latin typeface="+mn-lt"/>
                        <a:ea typeface="Times New Roman"/>
                        <a:cs typeface="Arial" panose="020B0604020202020204" pitchFamily="34" charset="0"/>
                      </a:endParaRPr>
                    </a:p>
                  </a:txBody>
                  <a:tcPr marL="47888" marR="47888" marT="0" marB="0"/>
                </a:tc>
                <a:tc>
                  <a:txBody>
                    <a:bodyPr/>
                    <a:lstStyle/>
                    <a:p>
                      <a:pPr algn="r">
                        <a:lnSpc>
                          <a:spcPts val="1300"/>
                        </a:lnSpc>
                        <a:spcBef>
                          <a:spcPts val="150"/>
                        </a:spcBef>
                        <a:spcAft>
                          <a:spcPts val="150"/>
                        </a:spcAft>
                      </a:pPr>
                      <a:endParaRPr lang="en-ZA" sz="1200" dirty="0">
                        <a:effectLst/>
                        <a:latin typeface="+mn-lt"/>
                        <a:ea typeface="Times New Roman"/>
                        <a:cs typeface="Arial" panose="020B0604020202020204" pitchFamily="34" charset="0"/>
                      </a:endParaRPr>
                    </a:p>
                  </a:txBody>
                  <a:tcPr marL="47888" marR="47888" marT="0" marB="0"/>
                </a:tc>
                <a:tc>
                  <a:txBody>
                    <a:bodyPr/>
                    <a:lstStyle/>
                    <a:p>
                      <a:pPr algn="r">
                        <a:lnSpc>
                          <a:spcPts val="1300"/>
                        </a:lnSpc>
                        <a:spcBef>
                          <a:spcPts val="150"/>
                        </a:spcBef>
                        <a:spcAft>
                          <a:spcPts val="150"/>
                        </a:spcAft>
                      </a:pPr>
                      <a:endParaRPr lang="en-ZA" sz="1200" dirty="0">
                        <a:effectLst/>
                        <a:latin typeface="+mn-lt"/>
                        <a:ea typeface="Times New Roman"/>
                        <a:cs typeface="Arial" panose="020B0604020202020204" pitchFamily="34" charset="0"/>
                      </a:endParaRPr>
                    </a:p>
                  </a:txBody>
                  <a:tcPr marL="47888" marR="47888" marT="0" marB="0"/>
                </a:tc>
                <a:tc>
                  <a:txBody>
                    <a:bodyPr/>
                    <a:lstStyle/>
                    <a:p>
                      <a:pPr algn="r">
                        <a:lnSpc>
                          <a:spcPts val="1300"/>
                        </a:lnSpc>
                        <a:spcBef>
                          <a:spcPts val="150"/>
                        </a:spcBef>
                        <a:spcAft>
                          <a:spcPts val="150"/>
                        </a:spcAft>
                      </a:pPr>
                      <a:endParaRPr lang="en-ZA" sz="1200" dirty="0">
                        <a:effectLst/>
                        <a:latin typeface="+mn-lt"/>
                        <a:ea typeface="Times New Roman"/>
                        <a:cs typeface="Arial" panose="020B0604020202020204" pitchFamily="34" charset="0"/>
                      </a:endParaRPr>
                    </a:p>
                  </a:txBody>
                  <a:tcPr marL="47888" marR="47888" marT="0" marB="0"/>
                </a:tc>
                <a:tc>
                  <a:txBody>
                    <a:bodyPr/>
                    <a:lstStyle/>
                    <a:p>
                      <a:pPr algn="r">
                        <a:lnSpc>
                          <a:spcPts val="1300"/>
                        </a:lnSpc>
                        <a:spcBef>
                          <a:spcPts val="150"/>
                        </a:spcBef>
                        <a:spcAft>
                          <a:spcPts val="150"/>
                        </a:spcAft>
                      </a:pPr>
                      <a:endParaRPr lang="en-ZA" sz="1200" dirty="0">
                        <a:effectLst/>
                        <a:latin typeface="+mn-lt"/>
                        <a:ea typeface="Times New Roman"/>
                        <a:cs typeface="Arial" panose="020B0604020202020204" pitchFamily="34" charset="0"/>
                      </a:endParaRPr>
                    </a:p>
                  </a:txBody>
                  <a:tcPr marL="47888" marR="47888" marT="0" marB="0"/>
                </a:tc>
                <a:tc>
                  <a:txBody>
                    <a:bodyPr/>
                    <a:lstStyle/>
                    <a:p>
                      <a:pPr marL="0" algn="r" defTabSz="914400" rtl="0" eaLnBrk="1" fontAlgn="b" latinLnBrk="0" hangingPunct="1">
                        <a:lnSpc>
                          <a:spcPts val="1300"/>
                        </a:lnSpc>
                        <a:spcBef>
                          <a:spcPts val="150"/>
                        </a:spcBef>
                        <a:spcAft>
                          <a:spcPts val="150"/>
                        </a:spcAft>
                      </a:pPr>
                      <a:endParaRPr lang="en-ZA" sz="1200" kern="1200" dirty="0">
                        <a:solidFill>
                          <a:schemeClr val="dk1"/>
                        </a:solidFill>
                        <a:effectLst/>
                        <a:latin typeface="+mn-lt"/>
                        <a:ea typeface="Times New Roman" panose="02020603050405020304" pitchFamily="18" charset="0"/>
                        <a:cs typeface="+mn-cs"/>
                      </a:endParaRPr>
                    </a:p>
                  </a:txBody>
                  <a:tcPr marL="7144" marR="7144" marT="7144" marB="0"/>
                </a:tc>
                <a:tc>
                  <a:txBody>
                    <a:bodyPr/>
                    <a:lstStyle/>
                    <a:p>
                      <a:pPr marL="0" algn="r" defTabSz="914400" rtl="0" eaLnBrk="1" fontAlgn="b" latinLnBrk="0" hangingPunct="1">
                        <a:lnSpc>
                          <a:spcPts val="1300"/>
                        </a:lnSpc>
                        <a:spcBef>
                          <a:spcPts val="150"/>
                        </a:spcBef>
                        <a:spcAft>
                          <a:spcPts val="150"/>
                        </a:spcAft>
                      </a:pPr>
                      <a:endParaRPr lang="en-ZA" sz="1200" kern="1200" dirty="0">
                        <a:solidFill>
                          <a:schemeClr val="dk1"/>
                        </a:solidFill>
                        <a:effectLst/>
                        <a:latin typeface="+mn-lt"/>
                        <a:ea typeface="Times New Roman" panose="02020603050405020304" pitchFamily="18" charset="0"/>
                        <a:cs typeface="+mn-cs"/>
                      </a:endParaRPr>
                    </a:p>
                  </a:txBody>
                  <a:tcPr marL="7144" marR="7144" marT="7144" marB="0"/>
                </a:tc>
              </a:tr>
              <a:tr h="212353">
                <a:tc>
                  <a:txBody>
                    <a:bodyPr/>
                    <a:lstStyle/>
                    <a:p>
                      <a:pPr lvl="1">
                        <a:lnSpc>
                          <a:spcPts val="1300"/>
                        </a:lnSpc>
                        <a:spcBef>
                          <a:spcPts val="150"/>
                        </a:spcBef>
                        <a:spcAft>
                          <a:spcPts val="150"/>
                        </a:spcAft>
                      </a:pPr>
                      <a:r>
                        <a:rPr lang="en-GB" sz="1200" dirty="0">
                          <a:effectLst/>
                        </a:rPr>
                        <a:t>Provinces and municipalities</a:t>
                      </a:r>
                      <a:endParaRPr lang="en-ZA" sz="1200" dirty="0">
                        <a:effectLst/>
                        <a:latin typeface="+mn-lt"/>
                        <a:ea typeface="Times New Roman"/>
                        <a:cs typeface="Arial" panose="020B0604020202020204" pitchFamily="34" charset="0"/>
                      </a:endParaRPr>
                    </a:p>
                  </a:txBody>
                  <a:tcPr marL="47888" marR="47888" marT="0" marB="0"/>
                </a:tc>
                <a:tc>
                  <a:txBody>
                    <a:bodyPr/>
                    <a:lstStyle/>
                    <a:p>
                      <a:pPr algn="r">
                        <a:lnSpc>
                          <a:spcPts val="1300"/>
                        </a:lnSpc>
                        <a:spcBef>
                          <a:spcPts val="150"/>
                        </a:spcBef>
                        <a:spcAft>
                          <a:spcPts val="150"/>
                        </a:spcAft>
                      </a:pPr>
                      <a:r>
                        <a:rPr lang="en-GB" sz="1200" dirty="0" smtClean="0">
                          <a:effectLst/>
                        </a:rPr>
                        <a:t>1 140 001</a:t>
                      </a:r>
                      <a:endParaRPr lang="en-ZA" sz="1200" dirty="0">
                        <a:effectLst/>
                        <a:latin typeface="+mn-lt"/>
                        <a:ea typeface="Times New Roman" panose="02020603050405020304" pitchFamily="18" charset="0"/>
                        <a:cs typeface="Arial" panose="020B0604020202020204" pitchFamily="34" charset="0"/>
                      </a:endParaRPr>
                    </a:p>
                  </a:txBody>
                  <a:tcPr marL="51435" marR="51435" marT="0" marB="0"/>
                </a:tc>
                <a:tc>
                  <a:txBody>
                    <a:bodyPr/>
                    <a:lstStyle/>
                    <a:p>
                      <a:pPr algn="r">
                        <a:lnSpc>
                          <a:spcPts val="1300"/>
                        </a:lnSpc>
                        <a:spcBef>
                          <a:spcPts val="150"/>
                        </a:spcBef>
                        <a:spcAft>
                          <a:spcPts val="150"/>
                        </a:spcAft>
                      </a:pPr>
                      <a:r>
                        <a:rPr lang="en-GB" sz="1200" dirty="0" smtClean="0">
                          <a:effectLst/>
                        </a:rPr>
                        <a:t>1 139 399</a:t>
                      </a:r>
                      <a:endParaRPr lang="en-ZA" sz="1200" dirty="0">
                        <a:effectLst/>
                        <a:latin typeface="+mn-lt"/>
                        <a:ea typeface="Times New Roman" panose="02020603050405020304" pitchFamily="18" charset="0"/>
                        <a:cs typeface="Arial" panose="020B0604020202020204" pitchFamily="34" charset="0"/>
                      </a:endParaRPr>
                    </a:p>
                  </a:txBody>
                  <a:tcPr marL="51435" marR="51435" marT="0" marB="0"/>
                </a:tc>
                <a:tc>
                  <a:txBody>
                    <a:bodyPr/>
                    <a:lstStyle/>
                    <a:p>
                      <a:pPr algn="r">
                        <a:lnSpc>
                          <a:spcPts val="1300"/>
                        </a:lnSpc>
                        <a:spcBef>
                          <a:spcPts val="150"/>
                        </a:spcBef>
                        <a:spcAft>
                          <a:spcPts val="150"/>
                        </a:spcAft>
                      </a:pPr>
                      <a:r>
                        <a:rPr lang="en-GB" sz="1200" dirty="0">
                          <a:effectLst/>
                        </a:rPr>
                        <a:t>602</a:t>
                      </a:r>
                      <a:endParaRPr lang="en-ZA" sz="1200" dirty="0">
                        <a:effectLst/>
                        <a:latin typeface="+mn-lt"/>
                        <a:ea typeface="Times New Roman" panose="02020603050405020304" pitchFamily="18" charset="0"/>
                        <a:cs typeface="Arial" panose="020B0604020202020204" pitchFamily="34" charset="0"/>
                      </a:endParaRPr>
                    </a:p>
                  </a:txBody>
                  <a:tcPr marL="51435" marR="51435" marT="0" marB="0"/>
                </a:tc>
                <a:tc>
                  <a:txBody>
                    <a:bodyPr/>
                    <a:lstStyle/>
                    <a:p>
                      <a:pPr algn="r">
                        <a:lnSpc>
                          <a:spcPts val="1300"/>
                        </a:lnSpc>
                        <a:spcBef>
                          <a:spcPts val="150"/>
                        </a:spcBef>
                        <a:spcAft>
                          <a:spcPts val="150"/>
                        </a:spcAft>
                      </a:pPr>
                      <a:r>
                        <a:rPr lang="en-GB" sz="1200" dirty="0">
                          <a:effectLst/>
                        </a:rPr>
                        <a:t>99.9%</a:t>
                      </a:r>
                      <a:endParaRPr lang="en-ZA" sz="1200" dirty="0">
                        <a:effectLst/>
                        <a:latin typeface="+mn-lt"/>
                        <a:ea typeface="Times New Roman" panose="02020603050405020304" pitchFamily="18" charset="0"/>
                        <a:cs typeface="Arial" panose="020B0604020202020204" pitchFamily="34" charset="0"/>
                      </a:endParaRPr>
                    </a:p>
                  </a:txBody>
                  <a:tcPr marL="51435" marR="51435" marT="0" marB="0"/>
                </a:tc>
                <a:tc>
                  <a:txBody>
                    <a:bodyPr/>
                    <a:lstStyle/>
                    <a:p>
                      <a:pPr marL="0" algn="r" defTabSz="914400" rtl="0" eaLnBrk="1" fontAlgn="b" latinLnBrk="0" hangingPunct="1">
                        <a:lnSpc>
                          <a:spcPts val="1300"/>
                        </a:lnSpc>
                        <a:spcBef>
                          <a:spcPts val="150"/>
                        </a:spcBef>
                        <a:spcAft>
                          <a:spcPts val="150"/>
                        </a:spcAft>
                      </a:pPr>
                      <a:r>
                        <a:rPr lang="en-ZA" sz="1200" kern="1200" dirty="0">
                          <a:effectLst/>
                        </a:rPr>
                        <a:t>1 201 505</a:t>
                      </a:r>
                      <a:endParaRPr lang="en-ZA" sz="1200" kern="1200" dirty="0">
                        <a:solidFill>
                          <a:schemeClr val="dk1"/>
                        </a:solidFill>
                        <a:effectLst/>
                        <a:latin typeface="+mn-lt"/>
                        <a:ea typeface="Times New Roman" panose="02020603050405020304" pitchFamily="18" charset="0"/>
                        <a:cs typeface="+mn-cs"/>
                      </a:endParaRPr>
                    </a:p>
                  </a:txBody>
                  <a:tcPr marL="7144" marR="7144" marT="7144" marB="0"/>
                </a:tc>
                <a:tc>
                  <a:txBody>
                    <a:bodyPr/>
                    <a:lstStyle/>
                    <a:p>
                      <a:pPr marL="0" algn="r" defTabSz="914400" rtl="0" eaLnBrk="1" fontAlgn="b" latinLnBrk="0" hangingPunct="1">
                        <a:lnSpc>
                          <a:spcPts val="1300"/>
                        </a:lnSpc>
                        <a:spcBef>
                          <a:spcPts val="150"/>
                        </a:spcBef>
                        <a:spcAft>
                          <a:spcPts val="150"/>
                        </a:spcAft>
                      </a:pPr>
                      <a:r>
                        <a:rPr lang="en-ZA" sz="1200" kern="1200" dirty="0">
                          <a:effectLst/>
                        </a:rPr>
                        <a:t>1 200 254</a:t>
                      </a:r>
                      <a:endParaRPr lang="en-ZA" sz="1200" kern="1200" dirty="0">
                        <a:solidFill>
                          <a:schemeClr val="dk1"/>
                        </a:solidFill>
                        <a:effectLst/>
                        <a:latin typeface="+mn-lt"/>
                        <a:ea typeface="Times New Roman" panose="02020603050405020304" pitchFamily="18" charset="0"/>
                        <a:cs typeface="+mn-cs"/>
                      </a:endParaRPr>
                    </a:p>
                  </a:txBody>
                  <a:tcPr marL="7144" marR="7144" marT="7144" marB="0"/>
                </a:tc>
              </a:tr>
              <a:tr h="212353">
                <a:tc>
                  <a:txBody>
                    <a:bodyPr/>
                    <a:lstStyle/>
                    <a:p>
                      <a:pPr lvl="1">
                        <a:lnSpc>
                          <a:spcPts val="1300"/>
                        </a:lnSpc>
                        <a:spcBef>
                          <a:spcPts val="150"/>
                        </a:spcBef>
                        <a:spcAft>
                          <a:spcPts val="150"/>
                        </a:spcAft>
                      </a:pPr>
                      <a:r>
                        <a:rPr lang="en-GB" sz="1200" dirty="0">
                          <a:effectLst/>
                        </a:rPr>
                        <a:t>Departmental agencies and </a:t>
                      </a:r>
                      <a:r>
                        <a:rPr lang="en-GB" sz="1200" dirty="0" smtClean="0">
                          <a:effectLst/>
                        </a:rPr>
                        <a:t>accounts</a:t>
                      </a:r>
                      <a:endParaRPr lang="en-ZA" sz="1200" dirty="0">
                        <a:effectLst/>
                        <a:latin typeface="+mn-lt"/>
                        <a:ea typeface="Times New Roman"/>
                        <a:cs typeface="Arial" panose="020B0604020202020204" pitchFamily="34" charset="0"/>
                      </a:endParaRPr>
                    </a:p>
                  </a:txBody>
                  <a:tcPr marL="47888" marR="47888" marT="0" marB="0"/>
                </a:tc>
                <a:tc>
                  <a:txBody>
                    <a:bodyPr/>
                    <a:lstStyle/>
                    <a:p>
                      <a:pPr algn="r">
                        <a:lnSpc>
                          <a:spcPts val="1300"/>
                        </a:lnSpc>
                        <a:spcBef>
                          <a:spcPts val="150"/>
                        </a:spcBef>
                        <a:spcAft>
                          <a:spcPts val="150"/>
                        </a:spcAft>
                      </a:pPr>
                      <a:r>
                        <a:rPr lang="en-GB" sz="1200" dirty="0" smtClean="0">
                          <a:effectLst/>
                        </a:rPr>
                        <a:t>3 653 519</a:t>
                      </a:r>
                      <a:endParaRPr lang="en-ZA" sz="1200" dirty="0">
                        <a:effectLst/>
                        <a:latin typeface="+mn-lt"/>
                        <a:ea typeface="Times New Roman" panose="02020603050405020304" pitchFamily="18" charset="0"/>
                        <a:cs typeface="Arial" panose="020B0604020202020204" pitchFamily="34" charset="0"/>
                      </a:endParaRPr>
                    </a:p>
                  </a:txBody>
                  <a:tcPr marL="51435" marR="51435" marT="0" marB="0"/>
                </a:tc>
                <a:tc>
                  <a:txBody>
                    <a:bodyPr/>
                    <a:lstStyle/>
                    <a:p>
                      <a:pPr algn="r">
                        <a:lnSpc>
                          <a:spcPts val="1300"/>
                        </a:lnSpc>
                        <a:spcBef>
                          <a:spcPts val="150"/>
                        </a:spcBef>
                        <a:spcAft>
                          <a:spcPts val="150"/>
                        </a:spcAft>
                      </a:pPr>
                      <a:r>
                        <a:rPr lang="en-GB" sz="1200" dirty="0" smtClean="0">
                          <a:effectLst/>
                        </a:rPr>
                        <a:t>3 653</a:t>
                      </a:r>
                      <a:r>
                        <a:rPr lang="en-GB" sz="1200" baseline="0" dirty="0" smtClean="0">
                          <a:effectLst/>
                        </a:rPr>
                        <a:t> </a:t>
                      </a:r>
                      <a:r>
                        <a:rPr lang="en-GB" sz="1200" dirty="0" smtClean="0">
                          <a:effectLst/>
                        </a:rPr>
                        <a:t>519</a:t>
                      </a:r>
                      <a:endParaRPr lang="en-ZA" sz="1200" dirty="0">
                        <a:effectLst/>
                        <a:latin typeface="+mn-lt"/>
                        <a:ea typeface="Times New Roman" panose="02020603050405020304" pitchFamily="18" charset="0"/>
                        <a:cs typeface="Arial" panose="020B0604020202020204" pitchFamily="34" charset="0"/>
                      </a:endParaRPr>
                    </a:p>
                  </a:txBody>
                  <a:tcPr marL="51435" marR="51435" marT="0" marB="0"/>
                </a:tc>
                <a:tc>
                  <a:txBody>
                    <a:bodyPr/>
                    <a:lstStyle/>
                    <a:p>
                      <a:pPr algn="r">
                        <a:lnSpc>
                          <a:spcPts val="1300"/>
                        </a:lnSpc>
                        <a:spcBef>
                          <a:spcPts val="150"/>
                        </a:spcBef>
                        <a:spcAft>
                          <a:spcPts val="150"/>
                        </a:spcAft>
                      </a:pPr>
                      <a:r>
                        <a:rPr lang="en-GB" sz="1200" dirty="0">
                          <a:effectLst/>
                        </a:rPr>
                        <a:t>-</a:t>
                      </a:r>
                      <a:endParaRPr lang="en-ZA" sz="1200" dirty="0">
                        <a:effectLst/>
                        <a:latin typeface="+mn-lt"/>
                        <a:ea typeface="Times New Roman" panose="02020603050405020304" pitchFamily="18" charset="0"/>
                        <a:cs typeface="Arial" panose="020B0604020202020204" pitchFamily="34" charset="0"/>
                      </a:endParaRPr>
                    </a:p>
                  </a:txBody>
                  <a:tcPr marL="51435" marR="51435" marT="0" marB="0"/>
                </a:tc>
                <a:tc>
                  <a:txBody>
                    <a:bodyPr/>
                    <a:lstStyle/>
                    <a:p>
                      <a:pPr algn="r">
                        <a:lnSpc>
                          <a:spcPts val="1300"/>
                        </a:lnSpc>
                        <a:spcBef>
                          <a:spcPts val="150"/>
                        </a:spcBef>
                        <a:spcAft>
                          <a:spcPts val="150"/>
                        </a:spcAft>
                      </a:pPr>
                      <a:r>
                        <a:rPr lang="en-GB" sz="1200" dirty="0">
                          <a:effectLst/>
                        </a:rPr>
                        <a:t>100.0%</a:t>
                      </a:r>
                      <a:endParaRPr lang="en-ZA" sz="1200" dirty="0">
                        <a:effectLst/>
                        <a:latin typeface="+mn-lt"/>
                        <a:ea typeface="Times New Roman" panose="02020603050405020304" pitchFamily="18" charset="0"/>
                        <a:cs typeface="Arial" panose="020B0604020202020204" pitchFamily="34" charset="0"/>
                      </a:endParaRPr>
                    </a:p>
                  </a:txBody>
                  <a:tcPr marL="51435" marR="51435" marT="0" marB="0"/>
                </a:tc>
                <a:tc>
                  <a:txBody>
                    <a:bodyPr/>
                    <a:lstStyle/>
                    <a:p>
                      <a:pPr marL="0" algn="r" defTabSz="914400" rtl="0" eaLnBrk="1" fontAlgn="b" latinLnBrk="0" hangingPunct="1">
                        <a:lnSpc>
                          <a:spcPts val="1300"/>
                        </a:lnSpc>
                        <a:spcBef>
                          <a:spcPts val="150"/>
                        </a:spcBef>
                        <a:spcAft>
                          <a:spcPts val="150"/>
                        </a:spcAft>
                      </a:pPr>
                      <a:r>
                        <a:rPr lang="en-ZA" sz="1200" kern="1200">
                          <a:effectLst/>
                        </a:rPr>
                        <a:t>3 244 013</a:t>
                      </a:r>
                      <a:endParaRPr lang="en-ZA" sz="1200" kern="1200">
                        <a:solidFill>
                          <a:schemeClr val="dk1"/>
                        </a:solidFill>
                        <a:effectLst/>
                        <a:latin typeface="+mn-lt"/>
                        <a:ea typeface="Times New Roman" panose="02020603050405020304" pitchFamily="18" charset="0"/>
                        <a:cs typeface="+mn-cs"/>
                      </a:endParaRPr>
                    </a:p>
                  </a:txBody>
                  <a:tcPr marL="7144" marR="7144" marT="7144" marB="0"/>
                </a:tc>
                <a:tc>
                  <a:txBody>
                    <a:bodyPr/>
                    <a:lstStyle/>
                    <a:p>
                      <a:pPr marL="0" algn="r" defTabSz="914400" rtl="0" eaLnBrk="1" fontAlgn="b" latinLnBrk="0" hangingPunct="1">
                        <a:lnSpc>
                          <a:spcPts val="1300"/>
                        </a:lnSpc>
                        <a:spcBef>
                          <a:spcPts val="150"/>
                        </a:spcBef>
                        <a:spcAft>
                          <a:spcPts val="150"/>
                        </a:spcAft>
                      </a:pPr>
                      <a:r>
                        <a:rPr lang="en-ZA" sz="1200" kern="1200">
                          <a:effectLst/>
                        </a:rPr>
                        <a:t>3 173 071</a:t>
                      </a:r>
                      <a:endParaRPr lang="en-ZA" sz="1200" kern="1200">
                        <a:solidFill>
                          <a:schemeClr val="dk1"/>
                        </a:solidFill>
                        <a:effectLst/>
                        <a:latin typeface="+mn-lt"/>
                        <a:ea typeface="Times New Roman" panose="02020603050405020304" pitchFamily="18" charset="0"/>
                        <a:cs typeface="+mn-cs"/>
                      </a:endParaRPr>
                    </a:p>
                  </a:txBody>
                  <a:tcPr marL="7144" marR="7144" marT="7144" marB="0"/>
                </a:tc>
              </a:tr>
              <a:tr h="407092">
                <a:tc>
                  <a:txBody>
                    <a:bodyPr/>
                    <a:lstStyle/>
                    <a:p>
                      <a:pPr lvl="1">
                        <a:lnSpc>
                          <a:spcPts val="1300"/>
                        </a:lnSpc>
                        <a:spcBef>
                          <a:spcPts val="150"/>
                        </a:spcBef>
                        <a:spcAft>
                          <a:spcPts val="150"/>
                        </a:spcAft>
                      </a:pPr>
                      <a:r>
                        <a:rPr lang="en-GB" sz="1200" dirty="0">
                          <a:effectLst/>
                        </a:rPr>
                        <a:t>Foreign governments and international organisations </a:t>
                      </a:r>
                      <a:endParaRPr lang="en-ZA" sz="1200" dirty="0">
                        <a:effectLst/>
                        <a:latin typeface="+mn-lt"/>
                        <a:ea typeface="Times New Roman"/>
                        <a:cs typeface="Arial" panose="020B0604020202020204" pitchFamily="34" charset="0"/>
                      </a:endParaRPr>
                    </a:p>
                  </a:txBody>
                  <a:tcPr marL="47888" marR="47888" marT="0" marB="0"/>
                </a:tc>
                <a:tc>
                  <a:txBody>
                    <a:bodyPr/>
                    <a:lstStyle/>
                    <a:p>
                      <a:pPr algn="r">
                        <a:lnSpc>
                          <a:spcPts val="1300"/>
                        </a:lnSpc>
                        <a:spcBef>
                          <a:spcPts val="150"/>
                        </a:spcBef>
                        <a:spcAft>
                          <a:spcPts val="150"/>
                        </a:spcAft>
                      </a:pPr>
                      <a:r>
                        <a:rPr lang="en-GB" sz="1200" dirty="0" smtClean="0">
                          <a:effectLst/>
                        </a:rPr>
                        <a:t>23 273</a:t>
                      </a:r>
                      <a:endParaRPr lang="en-ZA" sz="1200" dirty="0">
                        <a:effectLst/>
                        <a:latin typeface="+mn-lt"/>
                        <a:ea typeface="Times New Roman" panose="02020603050405020304" pitchFamily="18" charset="0"/>
                        <a:cs typeface="Arial" panose="020B0604020202020204" pitchFamily="34" charset="0"/>
                      </a:endParaRPr>
                    </a:p>
                  </a:txBody>
                  <a:tcPr marL="51435" marR="51435" marT="0" marB="0"/>
                </a:tc>
                <a:tc>
                  <a:txBody>
                    <a:bodyPr/>
                    <a:lstStyle/>
                    <a:p>
                      <a:pPr algn="r">
                        <a:lnSpc>
                          <a:spcPts val="1300"/>
                        </a:lnSpc>
                        <a:spcBef>
                          <a:spcPts val="150"/>
                        </a:spcBef>
                        <a:spcAft>
                          <a:spcPts val="150"/>
                        </a:spcAft>
                      </a:pPr>
                      <a:r>
                        <a:rPr lang="en-GB" sz="1200" dirty="0" smtClean="0">
                          <a:effectLst/>
                        </a:rPr>
                        <a:t>23 363</a:t>
                      </a:r>
                      <a:endParaRPr lang="en-ZA" sz="1200" dirty="0">
                        <a:effectLst/>
                        <a:latin typeface="+mn-lt"/>
                        <a:ea typeface="Times New Roman" panose="02020603050405020304" pitchFamily="18" charset="0"/>
                        <a:cs typeface="Arial" panose="020B0604020202020204" pitchFamily="34" charset="0"/>
                      </a:endParaRPr>
                    </a:p>
                  </a:txBody>
                  <a:tcPr marL="51435" marR="51435" marT="0" marB="0"/>
                </a:tc>
                <a:tc>
                  <a:txBody>
                    <a:bodyPr/>
                    <a:lstStyle/>
                    <a:p>
                      <a:pPr algn="r">
                        <a:lnSpc>
                          <a:spcPts val="1300"/>
                        </a:lnSpc>
                        <a:spcBef>
                          <a:spcPts val="150"/>
                        </a:spcBef>
                        <a:spcAft>
                          <a:spcPts val="150"/>
                        </a:spcAft>
                      </a:pPr>
                      <a:r>
                        <a:rPr lang="en-GB" sz="1200" dirty="0">
                          <a:effectLst/>
                        </a:rPr>
                        <a:t>(90)</a:t>
                      </a:r>
                      <a:endParaRPr lang="en-ZA" sz="1200" dirty="0">
                        <a:effectLst/>
                        <a:latin typeface="+mn-lt"/>
                        <a:ea typeface="Times New Roman" panose="02020603050405020304" pitchFamily="18" charset="0"/>
                        <a:cs typeface="Arial" panose="020B0604020202020204" pitchFamily="34" charset="0"/>
                      </a:endParaRPr>
                    </a:p>
                  </a:txBody>
                  <a:tcPr marL="51435" marR="51435" marT="0" marB="0"/>
                </a:tc>
                <a:tc>
                  <a:txBody>
                    <a:bodyPr/>
                    <a:lstStyle/>
                    <a:p>
                      <a:pPr algn="r">
                        <a:lnSpc>
                          <a:spcPts val="1300"/>
                        </a:lnSpc>
                        <a:spcBef>
                          <a:spcPts val="150"/>
                        </a:spcBef>
                        <a:spcAft>
                          <a:spcPts val="150"/>
                        </a:spcAft>
                      </a:pPr>
                      <a:r>
                        <a:rPr lang="en-GB" sz="1200" dirty="0">
                          <a:effectLst/>
                        </a:rPr>
                        <a:t>100.4%</a:t>
                      </a:r>
                      <a:endParaRPr lang="en-ZA" sz="1200" dirty="0">
                        <a:effectLst/>
                        <a:latin typeface="+mn-lt"/>
                        <a:ea typeface="Times New Roman" panose="02020603050405020304" pitchFamily="18" charset="0"/>
                        <a:cs typeface="Arial" panose="020B0604020202020204" pitchFamily="34" charset="0"/>
                      </a:endParaRPr>
                    </a:p>
                  </a:txBody>
                  <a:tcPr marL="51435" marR="51435" marT="0" marB="0"/>
                </a:tc>
                <a:tc>
                  <a:txBody>
                    <a:bodyPr/>
                    <a:lstStyle/>
                    <a:p>
                      <a:pPr marL="0" algn="r" defTabSz="914400" rtl="0" eaLnBrk="1" fontAlgn="b" latinLnBrk="0" hangingPunct="1">
                        <a:lnSpc>
                          <a:spcPts val="1300"/>
                        </a:lnSpc>
                        <a:spcBef>
                          <a:spcPts val="150"/>
                        </a:spcBef>
                        <a:spcAft>
                          <a:spcPts val="150"/>
                        </a:spcAft>
                      </a:pPr>
                      <a:r>
                        <a:rPr lang="en-ZA" sz="1200" kern="1200" dirty="0">
                          <a:effectLst/>
                        </a:rPr>
                        <a:t>22 548</a:t>
                      </a:r>
                      <a:endParaRPr lang="en-ZA" sz="1200" kern="1200" dirty="0">
                        <a:solidFill>
                          <a:schemeClr val="dk1"/>
                        </a:solidFill>
                        <a:effectLst/>
                        <a:latin typeface="+mn-lt"/>
                        <a:ea typeface="Times New Roman" panose="02020603050405020304" pitchFamily="18" charset="0"/>
                        <a:cs typeface="+mn-cs"/>
                      </a:endParaRPr>
                    </a:p>
                  </a:txBody>
                  <a:tcPr marL="7144" marR="7144" marT="7144" marB="0"/>
                </a:tc>
                <a:tc>
                  <a:txBody>
                    <a:bodyPr/>
                    <a:lstStyle/>
                    <a:p>
                      <a:pPr marL="0" algn="r" defTabSz="914400" rtl="0" eaLnBrk="1" fontAlgn="b" latinLnBrk="0" hangingPunct="1">
                        <a:lnSpc>
                          <a:spcPts val="1300"/>
                        </a:lnSpc>
                        <a:spcBef>
                          <a:spcPts val="150"/>
                        </a:spcBef>
                        <a:spcAft>
                          <a:spcPts val="150"/>
                        </a:spcAft>
                      </a:pPr>
                      <a:r>
                        <a:rPr lang="en-ZA" sz="1200" kern="1200" dirty="0">
                          <a:effectLst/>
                        </a:rPr>
                        <a:t>22 548</a:t>
                      </a:r>
                      <a:endParaRPr lang="en-ZA" sz="1200" kern="1200" dirty="0">
                        <a:solidFill>
                          <a:schemeClr val="dk1"/>
                        </a:solidFill>
                        <a:effectLst/>
                        <a:latin typeface="+mn-lt"/>
                        <a:ea typeface="Times New Roman" panose="02020603050405020304" pitchFamily="18" charset="0"/>
                        <a:cs typeface="+mn-cs"/>
                      </a:endParaRPr>
                    </a:p>
                  </a:txBody>
                  <a:tcPr marL="7144" marR="7144" marT="7144" marB="0"/>
                </a:tc>
              </a:tr>
              <a:tr h="407092">
                <a:tc>
                  <a:txBody>
                    <a:bodyPr/>
                    <a:lstStyle/>
                    <a:p>
                      <a:pPr lvl="1">
                        <a:lnSpc>
                          <a:spcPts val="1300"/>
                        </a:lnSpc>
                        <a:spcBef>
                          <a:spcPts val="150"/>
                        </a:spcBef>
                        <a:spcAft>
                          <a:spcPts val="150"/>
                        </a:spcAft>
                      </a:pPr>
                      <a:r>
                        <a:rPr lang="en-GB" sz="1200" dirty="0">
                          <a:effectLst/>
                        </a:rPr>
                        <a:t>Public corporations and private enterprises</a:t>
                      </a:r>
                      <a:endParaRPr lang="en-ZA" sz="1200" dirty="0">
                        <a:effectLst/>
                        <a:latin typeface="+mn-lt"/>
                        <a:ea typeface="Times New Roman"/>
                        <a:cs typeface="Arial" panose="020B0604020202020204" pitchFamily="34" charset="0"/>
                      </a:endParaRPr>
                    </a:p>
                  </a:txBody>
                  <a:tcPr marL="47888" marR="47888" marT="0" marB="0"/>
                </a:tc>
                <a:tc>
                  <a:txBody>
                    <a:bodyPr/>
                    <a:lstStyle/>
                    <a:p>
                      <a:pPr algn="r">
                        <a:lnSpc>
                          <a:spcPts val="1300"/>
                        </a:lnSpc>
                        <a:spcBef>
                          <a:spcPts val="150"/>
                        </a:spcBef>
                        <a:spcAft>
                          <a:spcPts val="150"/>
                        </a:spcAft>
                      </a:pPr>
                      <a:r>
                        <a:rPr lang="en-GB" sz="1200" dirty="0" smtClean="0">
                          <a:effectLst/>
                        </a:rPr>
                        <a:t>50 000</a:t>
                      </a:r>
                      <a:endParaRPr lang="en-ZA" sz="1200" dirty="0">
                        <a:effectLst/>
                        <a:latin typeface="+mn-lt"/>
                        <a:ea typeface="Times New Roman" panose="02020603050405020304" pitchFamily="18" charset="0"/>
                        <a:cs typeface="Arial" panose="020B0604020202020204" pitchFamily="34" charset="0"/>
                      </a:endParaRPr>
                    </a:p>
                  </a:txBody>
                  <a:tcPr marL="51435" marR="51435" marT="0" marB="0"/>
                </a:tc>
                <a:tc>
                  <a:txBody>
                    <a:bodyPr/>
                    <a:lstStyle/>
                    <a:p>
                      <a:pPr algn="r">
                        <a:lnSpc>
                          <a:spcPts val="1300"/>
                        </a:lnSpc>
                        <a:spcBef>
                          <a:spcPts val="150"/>
                        </a:spcBef>
                        <a:spcAft>
                          <a:spcPts val="150"/>
                        </a:spcAft>
                      </a:pPr>
                      <a:r>
                        <a:rPr lang="en-GB" sz="1200" dirty="0" smtClean="0">
                          <a:effectLst/>
                        </a:rPr>
                        <a:t>50 000</a:t>
                      </a:r>
                      <a:endParaRPr lang="en-ZA" sz="1200" dirty="0">
                        <a:effectLst/>
                        <a:latin typeface="+mn-lt"/>
                        <a:ea typeface="Times New Roman" panose="02020603050405020304" pitchFamily="18" charset="0"/>
                        <a:cs typeface="Arial" panose="020B0604020202020204" pitchFamily="34" charset="0"/>
                      </a:endParaRPr>
                    </a:p>
                  </a:txBody>
                  <a:tcPr marL="51435" marR="51435" marT="0" marB="0"/>
                </a:tc>
                <a:tc>
                  <a:txBody>
                    <a:bodyPr/>
                    <a:lstStyle/>
                    <a:p>
                      <a:pPr algn="r">
                        <a:lnSpc>
                          <a:spcPts val="1300"/>
                        </a:lnSpc>
                        <a:spcBef>
                          <a:spcPts val="150"/>
                        </a:spcBef>
                        <a:spcAft>
                          <a:spcPts val="150"/>
                        </a:spcAft>
                      </a:pPr>
                      <a:r>
                        <a:rPr lang="en-GB" sz="1200">
                          <a:effectLst/>
                        </a:rPr>
                        <a:t>-</a:t>
                      </a:r>
                      <a:endParaRPr lang="en-ZA" sz="1200">
                        <a:effectLst/>
                        <a:latin typeface="+mn-lt"/>
                        <a:ea typeface="Times New Roman" panose="02020603050405020304" pitchFamily="18" charset="0"/>
                        <a:cs typeface="Arial" panose="020B0604020202020204" pitchFamily="34" charset="0"/>
                      </a:endParaRPr>
                    </a:p>
                  </a:txBody>
                  <a:tcPr marL="51435" marR="51435" marT="0" marB="0"/>
                </a:tc>
                <a:tc>
                  <a:txBody>
                    <a:bodyPr/>
                    <a:lstStyle/>
                    <a:p>
                      <a:pPr algn="r">
                        <a:lnSpc>
                          <a:spcPts val="1300"/>
                        </a:lnSpc>
                        <a:spcBef>
                          <a:spcPts val="150"/>
                        </a:spcBef>
                        <a:spcAft>
                          <a:spcPts val="150"/>
                        </a:spcAft>
                      </a:pPr>
                      <a:r>
                        <a:rPr lang="en-GB" sz="1200" dirty="0">
                          <a:effectLst/>
                        </a:rPr>
                        <a:t>100.0%</a:t>
                      </a:r>
                      <a:endParaRPr lang="en-ZA" sz="1200" dirty="0">
                        <a:effectLst/>
                        <a:latin typeface="+mn-lt"/>
                        <a:ea typeface="Times New Roman" panose="02020603050405020304" pitchFamily="18" charset="0"/>
                        <a:cs typeface="Arial" panose="020B0604020202020204" pitchFamily="34" charset="0"/>
                      </a:endParaRPr>
                    </a:p>
                  </a:txBody>
                  <a:tcPr marL="51435" marR="51435" marT="0" marB="0"/>
                </a:tc>
                <a:tc>
                  <a:txBody>
                    <a:bodyPr/>
                    <a:lstStyle/>
                    <a:p>
                      <a:pPr marL="0" algn="r" defTabSz="914400" rtl="0" eaLnBrk="1" fontAlgn="b" latinLnBrk="0" hangingPunct="1">
                        <a:lnSpc>
                          <a:spcPts val="1300"/>
                        </a:lnSpc>
                        <a:spcBef>
                          <a:spcPts val="150"/>
                        </a:spcBef>
                        <a:spcAft>
                          <a:spcPts val="150"/>
                        </a:spcAft>
                      </a:pPr>
                      <a:r>
                        <a:rPr lang="en-ZA" sz="1200" kern="1200">
                          <a:effectLst/>
                        </a:rPr>
                        <a:t>50 000</a:t>
                      </a:r>
                      <a:endParaRPr lang="en-ZA" sz="1200" kern="1200">
                        <a:solidFill>
                          <a:schemeClr val="dk1"/>
                        </a:solidFill>
                        <a:effectLst/>
                        <a:latin typeface="+mn-lt"/>
                        <a:ea typeface="Times New Roman" panose="02020603050405020304" pitchFamily="18" charset="0"/>
                        <a:cs typeface="+mn-cs"/>
                      </a:endParaRPr>
                    </a:p>
                  </a:txBody>
                  <a:tcPr marL="7144" marR="7144" marT="7144" marB="0"/>
                </a:tc>
                <a:tc>
                  <a:txBody>
                    <a:bodyPr/>
                    <a:lstStyle/>
                    <a:p>
                      <a:pPr marL="0" algn="r" defTabSz="914400" rtl="0" eaLnBrk="1" fontAlgn="b" latinLnBrk="0" hangingPunct="1">
                        <a:lnSpc>
                          <a:spcPts val="1300"/>
                        </a:lnSpc>
                        <a:spcBef>
                          <a:spcPts val="150"/>
                        </a:spcBef>
                        <a:spcAft>
                          <a:spcPts val="150"/>
                        </a:spcAft>
                      </a:pPr>
                      <a:r>
                        <a:rPr lang="en-ZA" sz="1200" kern="1200" dirty="0">
                          <a:effectLst/>
                        </a:rPr>
                        <a:t>50 000</a:t>
                      </a:r>
                      <a:endParaRPr lang="en-ZA" sz="1200" kern="1200" dirty="0">
                        <a:solidFill>
                          <a:schemeClr val="dk1"/>
                        </a:solidFill>
                        <a:effectLst/>
                        <a:latin typeface="+mn-lt"/>
                        <a:ea typeface="Times New Roman" panose="02020603050405020304" pitchFamily="18" charset="0"/>
                        <a:cs typeface="+mn-cs"/>
                      </a:endParaRPr>
                    </a:p>
                  </a:txBody>
                  <a:tcPr marL="7144" marR="7144" marT="7144" marB="0"/>
                </a:tc>
              </a:tr>
              <a:tr h="212353">
                <a:tc>
                  <a:txBody>
                    <a:bodyPr/>
                    <a:lstStyle/>
                    <a:p>
                      <a:pPr lvl="1">
                        <a:lnSpc>
                          <a:spcPts val="1300"/>
                        </a:lnSpc>
                        <a:spcBef>
                          <a:spcPts val="150"/>
                        </a:spcBef>
                        <a:spcAft>
                          <a:spcPts val="150"/>
                        </a:spcAft>
                      </a:pPr>
                      <a:r>
                        <a:rPr lang="en-GB" sz="1200" dirty="0">
                          <a:effectLst/>
                        </a:rPr>
                        <a:t>Non-profit institutions </a:t>
                      </a:r>
                      <a:endParaRPr lang="en-ZA" sz="1200" dirty="0">
                        <a:effectLst/>
                        <a:latin typeface="+mn-lt"/>
                        <a:ea typeface="Times New Roman"/>
                        <a:cs typeface="Arial" panose="020B0604020202020204" pitchFamily="34" charset="0"/>
                      </a:endParaRPr>
                    </a:p>
                  </a:txBody>
                  <a:tcPr marL="47888" marR="47888" marT="0" marB="0"/>
                </a:tc>
                <a:tc>
                  <a:txBody>
                    <a:bodyPr/>
                    <a:lstStyle/>
                    <a:p>
                      <a:pPr algn="r">
                        <a:lnSpc>
                          <a:spcPts val="1300"/>
                        </a:lnSpc>
                        <a:spcBef>
                          <a:spcPts val="150"/>
                        </a:spcBef>
                        <a:spcAft>
                          <a:spcPts val="150"/>
                        </a:spcAft>
                      </a:pPr>
                      <a:r>
                        <a:rPr lang="en-GB" sz="1200" dirty="0" smtClean="0">
                          <a:effectLst/>
                        </a:rPr>
                        <a:t>535 147</a:t>
                      </a:r>
                      <a:endParaRPr lang="en-ZA" sz="1200" dirty="0">
                        <a:effectLst/>
                        <a:latin typeface="+mn-lt"/>
                        <a:ea typeface="Times New Roman" panose="02020603050405020304" pitchFamily="18" charset="0"/>
                        <a:cs typeface="Arial" panose="020B0604020202020204" pitchFamily="34" charset="0"/>
                      </a:endParaRPr>
                    </a:p>
                  </a:txBody>
                  <a:tcPr marL="51435" marR="51435" marT="0" marB="0"/>
                </a:tc>
                <a:tc>
                  <a:txBody>
                    <a:bodyPr/>
                    <a:lstStyle/>
                    <a:p>
                      <a:pPr algn="r">
                        <a:lnSpc>
                          <a:spcPts val="1300"/>
                        </a:lnSpc>
                        <a:spcBef>
                          <a:spcPts val="150"/>
                        </a:spcBef>
                        <a:spcAft>
                          <a:spcPts val="150"/>
                        </a:spcAft>
                      </a:pPr>
                      <a:r>
                        <a:rPr lang="en-GB" sz="1200" dirty="0" smtClean="0">
                          <a:effectLst/>
                        </a:rPr>
                        <a:t>535 147</a:t>
                      </a:r>
                      <a:endParaRPr lang="en-ZA" sz="1200" dirty="0">
                        <a:effectLst/>
                        <a:latin typeface="+mn-lt"/>
                        <a:ea typeface="Times New Roman" panose="02020603050405020304" pitchFamily="18" charset="0"/>
                        <a:cs typeface="Arial" panose="020B0604020202020204" pitchFamily="34" charset="0"/>
                      </a:endParaRPr>
                    </a:p>
                  </a:txBody>
                  <a:tcPr marL="51435" marR="51435" marT="0" marB="0"/>
                </a:tc>
                <a:tc>
                  <a:txBody>
                    <a:bodyPr/>
                    <a:lstStyle/>
                    <a:p>
                      <a:pPr algn="r">
                        <a:lnSpc>
                          <a:spcPts val="1300"/>
                        </a:lnSpc>
                        <a:spcBef>
                          <a:spcPts val="150"/>
                        </a:spcBef>
                        <a:spcAft>
                          <a:spcPts val="150"/>
                        </a:spcAft>
                      </a:pPr>
                      <a:r>
                        <a:rPr lang="en-GB" sz="1200">
                          <a:effectLst/>
                        </a:rPr>
                        <a:t>-</a:t>
                      </a:r>
                      <a:endParaRPr lang="en-ZA" sz="1200">
                        <a:effectLst/>
                        <a:latin typeface="+mn-lt"/>
                        <a:ea typeface="Times New Roman" panose="02020603050405020304" pitchFamily="18" charset="0"/>
                        <a:cs typeface="Arial" panose="020B0604020202020204" pitchFamily="34" charset="0"/>
                      </a:endParaRPr>
                    </a:p>
                  </a:txBody>
                  <a:tcPr marL="51435" marR="51435" marT="0" marB="0"/>
                </a:tc>
                <a:tc>
                  <a:txBody>
                    <a:bodyPr/>
                    <a:lstStyle/>
                    <a:p>
                      <a:pPr algn="r">
                        <a:lnSpc>
                          <a:spcPts val="1300"/>
                        </a:lnSpc>
                        <a:spcBef>
                          <a:spcPts val="150"/>
                        </a:spcBef>
                        <a:spcAft>
                          <a:spcPts val="150"/>
                        </a:spcAft>
                      </a:pPr>
                      <a:r>
                        <a:rPr lang="en-GB" sz="1200" dirty="0">
                          <a:effectLst/>
                        </a:rPr>
                        <a:t>100.0%</a:t>
                      </a:r>
                      <a:endParaRPr lang="en-ZA" sz="1200" dirty="0">
                        <a:effectLst/>
                        <a:latin typeface="+mn-lt"/>
                        <a:ea typeface="Times New Roman" panose="02020603050405020304" pitchFamily="18" charset="0"/>
                        <a:cs typeface="Arial" panose="020B0604020202020204" pitchFamily="34" charset="0"/>
                      </a:endParaRPr>
                    </a:p>
                  </a:txBody>
                  <a:tcPr marL="51435" marR="51435" marT="0" marB="0"/>
                </a:tc>
                <a:tc>
                  <a:txBody>
                    <a:bodyPr/>
                    <a:lstStyle/>
                    <a:p>
                      <a:pPr marL="0" algn="r" defTabSz="914400" rtl="0" eaLnBrk="1" fontAlgn="b" latinLnBrk="0" hangingPunct="1">
                        <a:lnSpc>
                          <a:spcPts val="1300"/>
                        </a:lnSpc>
                        <a:spcBef>
                          <a:spcPts val="150"/>
                        </a:spcBef>
                        <a:spcAft>
                          <a:spcPts val="150"/>
                        </a:spcAft>
                      </a:pPr>
                      <a:r>
                        <a:rPr lang="en-ZA" sz="1200" kern="1200" dirty="0">
                          <a:effectLst/>
                        </a:rPr>
                        <a:t>477 481</a:t>
                      </a:r>
                      <a:endParaRPr lang="en-ZA" sz="1200" kern="1200" dirty="0">
                        <a:solidFill>
                          <a:schemeClr val="dk1"/>
                        </a:solidFill>
                        <a:effectLst/>
                        <a:latin typeface="+mn-lt"/>
                        <a:ea typeface="Times New Roman" panose="02020603050405020304" pitchFamily="18" charset="0"/>
                        <a:cs typeface="+mn-cs"/>
                      </a:endParaRPr>
                    </a:p>
                  </a:txBody>
                  <a:tcPr marL="7144" marR="7144" marT="7144" marB="0"/>
                </a:tc>
                <a:tc>
                  <a:txBody>
                    <a:bodyPr/>
                    <a:lstStyle/>
                    <a:p>
                      <a:pPr marL="0" algn="r" defTabSz="914400" rtl="0" eaLnBrk="1" fontAlgn="b" latinLnBrk="0" hangingPunct="1">
                        <a:lnSpc>
                          <a:spcPts val="1300"/>
                        </a:lnSpc>
                        <a:spcBef>
                          <a:spcPts val="150"/>
                        </a:spcBef>
                        <a:spcAft>
                          <a:spcPts val="150"/>
                        </a:spcAft>
                      </a:pPr>
                      <a:r>
                        <a:rPr lang="en-ZA" sz="1200" kern="1200" dirty="0">
                          <a:effectLst/>
                        </a:rPr>
                        <a:t>488 502</a:t>
                      </a:r>
                      <a:endParaRPr lang="en-ZA" sz="1200" kern="1200" dirty="0">
                        <a:solidFill>
                          <a:schemeClr val="dk1"/>
                        </a:solidFill>
                        <a:effectLst/>
                        <a:latin typeface="+mn-lt"/>
                        <a:ea typeface="Times New Roman" panose="02020603050405020304" pitchFamily="18" charset="0"/>
                        <a:cs typeface="+mn-cs"/>
                      </a:endParaRPr>
                    </a:p>
                  </a:txBody>
                  <a:tcPr marL="7144" marR="7144" marT="7144" marB="0"/>
                </a:tc>
              </a:tr>
              <a:tr h="212353">
                <a:tc>
                  <a:txBody>
                    <a:bodyPr/>
                    <a:lstStyle/>
                    <a:p>
                      <a:pPr lvl="1">
                        <a:lnSpc>
                          <a:spcPts val="1300"/>
                        </a:lnSpc>
                        <a:spcBef>
                          <a:spcPts val="150"/>
                        </a:spcBef>
                        <a:spcAft>
                          <a:spcPts val="150"/>
                        </a:spcAft>
                      </a:pPr>
                      <a:r>
                        <a:rPr lang="en-GB" sz="1200" dirty="0">
                          <a:effectLst/>
                        </a:rPr>
                        <a:t>Households </a:t>
                      </a:r>
                      <a:endParaRPr lang="en-ZA" sz="1200" dirty="0">
                        <a:effectLst/>
                        <a:latin typeface="+mn-lt"/>
                        <a:ea typeface="Times New Roman"/>
                        <a:cs typeface="Arial" panose="020B0604020202020204" pitchFamily="34" charset="0"/>
                      </a:endParaRPr>
                    </a:p>
                  </a:txBody>
                  <a:tcPr marL="47888" marR="47888" marT="0" marB="0"/>
                </a:tc>
                <a:tc>
                  <a:txBody>
                    <a:bodyPr/>
                    <a:lstStyle/>
                    <a:p>
                      <a:pPr algn="r">
                        <a:lnSpc>
                          <a:spcPts val="1300"/>
                        </a:lnSpc>
                        <a:spcBef>
                          <a:spcPts val="150"/>
                        </a:spcBef>
                        <a:spcAft>
                          <a:spcPts val="150"/>
                        </a:spcAft>
                      </a:pPr>
                      <a:r>
                        <a:rPr lang="en-GB" sz="1200" dirty="0" smtClean="0">
                          <a:effectLst/>
                        </a:rPr>
                        <a:t>10 467</a:t>
                      </a:r>
                      <a:endParaRPr lang="en-ZA" sz="1200" dirty="0">
                        <a:effectLst/>
                        <a:latin typeface="+mn-lt"/>
                        <a:ea typeface="Times New Roman" panose="02020603050405020304" pitchFamily="18" charset="0"/>
                        <a:cs typeface="Arial" panose="020B0604020202020204" pitchFamily="34" charset="0"/>
                      </a:endParaRPr>
                    </a:p>
                  </a:txBody>
                  <a:tcPr marL="51435" marR="51435" marT="0" marB="0"/>
                </a:tc>
                <a:tc>
                  <a:txBody>
                    <a:bodyPr/>
                    <a:lstStyle/>
                    <a:p>
                      <a:pPr algn="r">
                        <a:lnSpc>
                          <a:spcPts val="1300"/>
                        </a:lnSpc>
                        <a:spcBef>
                          <a:spcPts val="150"/>
                        </a:spcBef>
                        <a:spcAft>
                          <a:spcPts val="150"/>
                        </a:spcAft>
                      </a:pPr>
                      <a:r>
                        <a:rPr lang="en-GB" sz="1200" dirty="0" smtClean="0">
                          <a:effectLst/>
                        </a:rPr>
                        <a:t>9 886</a:t>
                      </a:r>
                      <a:endParaRPr lang="en-ZA" sz="1200" dirty="0">
                        <a:effectLst/>
                        <a:latin typeface="+mn-lt"/>
                        <a:ea typeface="Times New Roman" panose="02020603050405020304" pitchFamily="18" charset="0"/>
                        <a:cs typeface="Arial" panose="020B0604020202020204" pitchFamily="34" charset="0"/>
                      </a:endParaRPr>
                    </a:p>
                  </a:txBody>
                  <a:tcPr marL="51435" marR="51435" marT="0" marB="0"/>
                </a:tc>
                <a:tc>
                  <a:txBody>
                    <a:bodyPr/>
                    <a:lstStyle/>
                    <a:p>
                      <a:pPr algn="r">
                        <a:lnSpc>
                          <a:spcPts val="1300"/>
                        </a:lnSpc>
                        <a:spcBef>
                          <a:spcPts val="150"/>
                        </a:spcBef>
                        <a:spcAft>
                          <a:spcPts val="150"/>
                        </a:spcAft>
                      </a:pPr>
                      <a:r>
                        <a:rPr lang="en-GB" sz="1200">
                          <a:effectLst/>
                        </a:rPr>
                        <a:t>581</a:t>
                      </a:r>
                      <a:endParaRPr lang="en-ZA" sz="1200">
                        <a:effectLst/>
                        <a:latin typeface="+mn-lt"/>
                        <a:ea typeface="Times New Roman" panose="02020603050405020304" pitchFamily="18" charset="0"/>
                        <a:cs typeface="Arial" panose="020B0604020202020204" pitchFamily="34" charset="0"/>
                      </a:endParaRPr>
                    </a:p>
                  </a:txBody>
                  <a:tcPr marL="51435" marR="51435" marT="0" marB="0"/>
                </a:tc>
                <a:tc>
                  <a:txBody>
                    <a:bodyPr/>
                    <a:lstStyle/>
                    <a:p>
                      <a:pPr algn="r">
                        <a:lnSpc>
                          <a:spcPts val="1300"/>
                        </a:lnSpc>
                        <a:spcBef>
                          <a:spcPts val="150"/>
                        </a:spcBef>
                        <a:spcAft>
                          <a:spcPts val="150"/>
                        </a:spcAft>
                      </a:pPr>
                      <a:r>
                        <a:rPr lang="en-GB" sz="1200" dirty="0">
                          <a:effectLst/>
                        </a:rPr>
                        <a:t>94.4%</a:t>
                      </a:r>
                      <a:endParaRPr lang="en-ZA" sz="1200" dirty="0">
                        <a:effectLst/>
                        <a:latin typeface="+mn-lt"/>
                        <a:ea typeface="Times New Roman" panose="02020603050405020304" pitchFamily="18" charset="0"/>
                        <a:cs typeface="Arial" panose="020B0604020202020204" pitchFamily="34" charset="0"/>
                      </a:endParaRPr>
                    </a:p>
                  </a:txBody>
                  <a:tcPr marL="51435" marR="51435" marT="0" marB="0"/>
                </a:tc>
                <a:tc>
                  <a:txBody>
                    <a:bodyPr/>
                    <a:lstStyle/>
                    <a:p>
                      <a:pPr marL="0" algn="r" defTabSz="914400" rtl="0" eaLnBrk="1" fontAlgn="b" latinLnBrk="0" hangingPunct="1">
                        <a:lnSpc>
                          <a:spcPts val="1300"/>
                        </a:lnSpc>
                        <a:spcBef>
                          <a:spcPts val="150"/>
                        </a:spcBef>
                        <a:spcAft>
                          <a:spcPts val="150"/>
                        </a:spcAft>
                      </a:pPr>
                      <a:r>
                        <a:rPr lang="en-ZA" sz="1200" kern="1200" dirty="0">
                          <a:effectLst/>
                        </a:rPr>
                        <a:t>6 060</a:t>
                      </a:r>
                      <a:endParaRPr lang="en-ZA" sz="1200" kern="1200" dirty="0">
                        <a:solidFill>
                          <a:schemeClr val="dk1"/>
                        </a:solidFill>
                        <a:effectLst/>
                        <a:latin typeface="+mn-lt"/>
                        <a:ea typeface="Times New Roman" panose="02020603050405020304" pitchFamily="18" charset="0"/>
                        <a:cs typeface="+mn-cs"/>
                      </a:endParaRPr>
                    </a:p>
                  </a:txBody>
                  <a:tcPr marL="7144" marR="7144" marT="7144" marB="0"/>
                </a:tc>
                <a:tc>
                  <a:txBody>
                    <a:bodyPr/>
                    <a:lstStyle/>
                    <a:p>
                      <a:pPr marL="0" algn="r" defTabSz="914400" rtl="0" eaLnBrk="1" fontAlgn="b" latinLnBrk="0" hangingPunct="1">
                        <a:lnSpc>
                          <a:spcPts val="1300"/>
                        </a:lnSpc>
                        <a:spcBef>
                          <a:spcPts val="150"/>
                        </a:spcBef>
                        <a:spcAft>
                          <a:spcPts val="150"/>
                        </a:spcAft>
                      </a:pPr>
                      <a:r>
                        <a:rPr lang="en-ZA" sz="1200" kern="1200" dirty="0">
                          <a:effectLst/>
                        </a:rPr>
                        <a:t>5 434</a:t>
                      </a:r>
                      <a:endParaRPr lang="en-ZA" sz="1200" kern="1200" dirty="0">
                        <a:solidFill>
                          <a:schemeClr val="dk1"/>
                        </a:solidFill>
                        <a:effectLst/>
                        <a:latin typeface="+mn-lt"/>
                        <a:ea typeface="Times New Roman" panose="02020603050405020304" pitchFamily="18" charset="0"/>
                        <a:cs typeface="+mn-cs"/>
                      </a:endParaRPr>
                    </a:p>
                  </a:txBody>
                  <a:tcPr marL="7144" marR="7144" marT="7144" marB="0"/>
                </a:tc>
              </a:tr>
              <a:tr h="212353">
                <a:tc>
                  <a:txBody>
                    <a:bodyPr/>
                    <a:lstStyle/>
                    <a:p>
                      <a:pPr>
                        <a:lnSpc>
                          <a:spcPts val="1300"/>
                        </a:lnSpc>
                        <a:spcBef>
                          <a:spcPts val="150"/>
                        </a:spcBef>
                        <a:spcAft>
                          <a:spcPts val="150"/>
                        </a:spcAft>
                      </a:pPr>
                      <a:r>
                        <a:rPr lang="en-GB" sz="1200" dirty="0">
                          <a:effectLst/>
                        </a:rPr>
                        <a:t> </a:t>
                      </a:r>
                      <a:endParaRPr lang="en-ZA" sz="1200" dirty="0">
                        <a:effectLst/>
                        <a:latin typeface="+mn-lt"/>
                        <a:ea typeface="Times New Roman"/>
                        <a:cs typeface="Arial" panose="020B0604020202020204" pitchFamily="34" charset="0"/>
                      </a:endParaRPr>
                    </a:p>
                  </a:txBody>
                  <a:tcPr marL="47888" marR="47888" marT="0" marB="0"/>
                </a:tc>
                <a:tc>
                  <a:txBody>
                    <a:bodyPr/>
                    <a:lstStyle/>
                    <a:p>
                      <a:pPr algn="r">
                        <a:lnSpc>
                          <a:spcPts val="1300"/>
                        </a:lnSpc>
                        <a:spcBef>
                          <a:spcPts val="150"/>
                        </a:spcBef>
                        <a:spcAft>
                          <a:spcPts val="150"/>
                        </a:spcAft>
                      </a:pPr>
                      <a:endParaRPr lang="en-ZA" sz="1200" dirty="0">
                        <a:effectLst/>
                        <a:latin typeface="+mn-lt"/>
                        <a:ea typeface="Times New Roman"/>
                        <a:cs typeface="Arial" panose="020B0604020202020204" pitchFamily="34" charset="0"/>
                      </a:endParaRPr>
                    </a:p>
                  </a:txBody>
                  <a:tcPr marL="47888" marR="47888" marT="0" marB="0"/>
                </a:tc>
                <a:tc>
                  <a:txBody>
                    <a:bodyPr/>
                    <a:lstStyle/>
                    <a:p>
                      <a:pPr algn="r">
                        <a:lnSpc>
                          <a:spcPts val="1300"/>
                        </a:lnSpc>
                        <a:spcBef>
                          <a:spcPts val="150"/>
                        </a:spcBef>
                        <a:spcAft>
                          <a:spcPts val="150"/>
                        </a:spcAft>
                      </a:pPr>
                      <a:endParaRPr lang="en-ZA" sz="1200" dirty="0">
                        <a:effectLst/>
                        <a:latin typeface="+mn-lt"/>
                        <a:ea typeface="Times New Roman"/>
                        <a:cs typeface="Arial" panose="020B0604020202020204" pitchFamily="34" charset="0"/>
                      </a:endParaRPr>
                    </a:p>
                  </a:txBody>
                  <a:tcPr marL="47888" marR="47888" marT="0" marB="0"/>
                </a:tc>
                <a:tc>
                  <a:txBody>
                    <a:bodyPr/>
                    <a:lstStyle/>
                    <a:p>
                      <a:pPr algn="r">
                        <a:lnSpc>
                          <a:spcPts val="1300"/>
                        </a:lnSpc>
                        <a:spcBef>
                          <a:spcPts val="150"/>
                        </a:spcBef>
                        <a:spcAft>
                          <a:spcPts val="150"/>
                        </a:spcAft>
                      </a:pPr>
                      <a:endParaRPr lang="en-ZA" sz="1200" dirty="0">
                        <a:effectLst/>
                        <a:latin typeface="+mn-lt"/>
                        <a:ea typeface="Times New Roman"/>
                        <a:cs typeface="Arial" panose="020B0604020202020204" pitchFamily="34" charset="0"/>
                      </a:endParaRPr>
                    </a:p>
                  </a:txBody>
                  <a:tcPr marL="47888" marR="47888" marT="0" marB="0"/>
                </a:tc>
                <a:tc>
                  <a:txBody>
                    <a:bodyPr/>
                    <a:lstStyle/>
                    <a:p>
                      <a:pPr algn="r">
                        <a:lnSpc>
                          <a:spcPts val="1300"/>
                        </a:lnSpc>
                        <a:spcBef>
                          <a:spcPts val="150"/>
                        </a:spcBef>
                        <a:spcAft>
                          <a:spcPts val="150"/>
                        </a:spcAft>
                      </a:pPr>
                      <a:endParaRPr lang="en-ZA" sz="1200" dirty="0">
                        <a:effectLst/>
                        <a:latin typeface="+mn-lt"/>
                        <a:ea typeface="Times New Roman"/>
                        <a:cs typeface="Arial" panose="020B0604020202020204" pitchFamily="34" charset="0"/>
                      </a:endParaRPr>
                    </a:p>
                  </a:txBody>
                  <a:tcPr marL="47888" marR="47888" marT="0" marB="0"/>
                </a:tc>
                <a:tc>
                  <a:txBody>
                    <a:bodyPr/>
                    <a:lstStyle/>
                    <a:p>
                      <a:pPr marL="0" algn="r" defTabSz="914400" rtl="0" eaLnBrk="1" fontAlgn="b" latinLnBrk="0" hangingPunct="1">
                        <a:lnSpc>
                          <a:spcPts val="1300"/>
                        </a:lnSpc>
                        <a:spcBef>
                          <a:spcPts val="150"/>
                        </a:spcBef>
                        <a:spcAft>
                          <a:spcPts val="150"/>
                        </a:spcAft>
                      </a:pPr>
                      <a:endParaRPr lang="en-ZA" sz="1200" kern="1200" dirty="0">
                        <a:solidFill>
                          <a:schemeClr val="dk1"/>
                        </a:solidFill>
                        <a:effectLst/>
                        <a:latin typeface="+mn-lt"/>
                        <a:ea typeface="Times New Roman" panose="02020603050405020304" pitchFamily="18" charset="0"/>
                        <a:cs typeface="+mn-cs"/>
                      </a:endParaRPr>
                    </a:p>
                  </a:txBody>
                  <a:tcPr marL="7144" marR="7144" marT="7144" marB="0"/>
                </a:tc>
                <a:tc>
                  <a:txBody>
                    <a:bodyPr/>
                    <a:lstStyle/>
                    <a:p>
                      <a:pPr marL="0" algn="r" defTabSz="914400" rtl="0" eaLnBrk="1" fontAlgn="b" latinLnBrk="0" hangingPunct="1">
                        <a:lnSpc>
                          <a:spcPts val="1300"/>
                        </a:lnSpc>
                        <a:spcBef>
                          <a:spcPts val="150"/>
                        </a:spcBef>
                        <a:spcAft>
                          <a:spcPts val="150"/>
                        </a:spcAft>
                      </a:pPr>
                      <a:endParaRPr lang="en-ZA" sz="1200" kern="1200" dirty="0">
                        <a:solidFill>
                          <a:schemeClr val="dk1"/>
                        </a:solidFill>
                        <a:effectLst/>
                        <a:latin typeface="+mn-lt"/>
                        <a:ea typeface="Times New Roman" panose="02020603050405020304" pitchFamily="18" charset="0"/>
                        <a:cs typeface="+mn-cs"/>
                      </a:endParaRPr>
                    </a:p>
                  </a:txBody>
                  <a:tcPr marL="7144" marR="7144" marT="7144" marB="0"/>
                </a:tc>
              </a:tr>
              <a:tr h="212353">
                <a:tc>
                  <a:txBody>
                    <a:bodyPr/>
                    <a:lstStyle/>
                    <a:p>
                      <a:pPr>
                        <a:lnSpc>
                          <a:spcPts val="1300"/>
                        </a:lnSpc>
                        <a:spcBef>
                          <a:spcPts val="150"/>
                        </a:spcBef>
                        <a:spcAft>
                          <a:spcPts val="150"/>
                        </a:spcAft>
                      </a:pPr>
                      <a:r>
                        <a:rPr lang="en-GB" sz="1200" dirty="0">
                          <a:effectLst/>
                        </a:rPr>
                        <a:t>Payments for capital assets</a:t>
                      </a:r>
                      <a:endParaRPr lang="en-ZA" sz="1200" b="1" dirty="0">
                        <a:effectLst/>
                        <a:latin typeface="+mn-lt"/>
                        <a:ea typeface="Times New Roman"/>
                        <a:cs typeface="Arial" panose="020B0604020202020204" pitchFamily="34" charset="0"/>
                      </a:endParaRPr>
                    </a:p>
                  </a:txBody>
                  <a:tcPr marL="47888" marR="47888" marT="0" marB="0"/>
                </a:tc>
                <a:tc>
                  <a:txBody>
                    <a:bodyPr/>
                    <a:lstStyle/>
                    <a:p>
                      <a:pPr algn="r">
                        <a:lnSpc>
                          <a:spcPts val="1300"/>
                        </a:lnSpc>
                        <a:spcBef>
                          <a:spcPts val="150"/>
                        </a:spcBef>
                        <a:spcAft>
                          <a:spcPts val="150"/>
                        </a:spcAft>
                      </a:pPr>
                      <a:endParaRPr lang="en-ZA" sz="1200" dirty="0">
                        <a:effectLst/>
                        <a:latin typeface="+mn-lt"/>
                        <a:ea typeface="Times New Roman"/>
                        <a:cs typeface="Arial" panose="020B0604020202020204" pitchFamily="34" charset="0"/>
                      </a:endParaRPr>
                    </a:p>
                  </a:txBody>
                  <a:tcPr marL="47888" marR="47888" marT="0" marB="0"/>
                </a:tc>
                <a:tc>
                  <a:txBody>
                    <a:bodyPr/>
                    <a:lstStyle/>
                    <a:p>
                      <a:pPr algn="r">
                        <a:lnSpc>
                          <a:spcPts val="1300"/>
                        </a:lnSpc>
                        <a:spcBef>
                          <a:spcPts val="150"/>
                        </a:spcBef>
                        <a:spcAft>
                          <a:spcPts val="150"/>
                        </a:spcAft>
                      </a:pPr>
                      <a:endParaRPr lang="en-ZA" sz="1200" dirty="0">
                        <a:effectLst/>
                        <a:latin typeface="+mn-lt"/>
                        <a:ea typeface="Times New Roman"/>
                        <a:cs typeface="Arial" panose="020B0604020202020204" pitchFamily="34" charset="0"/>
                      </a:endParaRPr>
                    </a:p>
                  </a:txBody>
                  <a:tcPr marL="47888" marR="47888" marT="0" marB="0"/>
                </a:tc>
                <a:tc>
                  <a:txBody>
                    <a:bodyPr/>
                    <a:lstStyle/>
                    <a:p>
                      <a:pPr algn="r">
                        <a:lnSpc>
                          <a:spcPts val="1300"/>
                        </a:lnSpc>
                        <a:spcBef>
                          <a:spcPts val="150"/>
                        </a:spcBef>
                        <a:spcAft>
                          <a:spcPts val="150"/>
                        </a:spcAft>
                      </a:pPr>
                      <a:endParaRPr lang="en-ZA" sz="1200" dirty="0">
                        <a:effectLst/>
                        <a:latin typeface="+mn-lt"/>
                        <a:ea typeface="Times New Roman"/>
                        <a:cs typeface="Arial" panose="020B0604020202020204" pitchFamily="34" charset="0"/>
                      </a:endParaRPr>
                    </a:p>
                  </a:txBody>
                  <a:tcPr marL="47888" marR="47888" marT="0" marB="0"/>
                </a:tc>
                <a:tc>
                  <a:txBody>
                    <a:bodyPr/>
                    <a:lstStyle/>
                    <a:p>
                      <a:pPr algn="r">
                        <a:lnSpc>
                          <a:spcPts val="1300"/>
                        </a:lnSpc>
                        <a:spcBef>
                          <a:spcPts val="150"/>
                        </a:spcBef>
                        <a:spcAft>
                          <a:spcPts val="150"/>
                        </a:spcAft>
                      </a:pPr>
                      <a:endParaRPr lang="en-ZA" sz="1200" dirty="0">
                        <a:effectLst/>
                        <a:latin typeface="+mn-lt"/>
                        <a:ea typeface="Times New Roman"/>
                        <a:cs typeface="Arial" panose="020B0604020202020204" pitchFamily="34" charset="0"/>
                      </a:endParaRPr>
                    </a:p>
                  </a:txBody>
                  <a:tcPr marL="47888" marR="47888" marT="0" marB="0"/>
                </a:tc>
                <a:tc>
                  <a:txBody>
                    <a:bodyPr/>
                    <a:lstStyle/>
                    <a:p>
                      <a:pPr marL="0" algn="r" defTabSz="914400" rtl="0" eaLnBrk="1" fontAlgn="b" latinLnBrk="0" hangingPunct="1">
                        <a:lnSpc>
                          <a:spcPts val="1300"/>
                        </a:lnSpc>
                        <a:spcBef>
                          <a:spcPts val="150"/>
                        </a:spcBef>
                        <a:spcAft>
                          <a:spcPts val="150"/>
                        </a:spcAft>
                      </a:pPr>
                      <a:endParaRPr lang="en-ZA" sz="1200" kern="1200" dirty="0">
                        <a:solidFill>
                          <a:schemeClr val="dk1"/>
                        </a:solidFill>
                        <a:effectLst/>
                        <a:latin typeface="+mn-lt"/>
                        <a:ea typeface="Times New Roman" panose="02020603050405020304" pitchFamily="18" charset="0"/>
                        <a:cs typeface="+mn-cs"/>
                      </a:endParaRPr>
                    </a:p>
                  </a:txBody>
                  <a:tcPr marL="7144" marR="7144" marT="7144" marB="0"/>
                </a:tc>
                <a:tc>
                  <a:txBody>
                    <a:bodyPr/>
                    <a:lstStyle/>
                    <a:p>
                      <a:pPr marL="0" algn="r" defTabSz="914400" rtl="0" eaLnBrk="1" fontAlgn="b" latinLnBrk="0" hangingPunct="1">
                        <a:lnSpc>
                          <a:spcPts val="1300"/>
                        </a:lnSpc>
                        <a:spcBef>
                          <a:spcPts val="150"/>
                        </a:spcBef>
                        <a:spcAft>
                          <a:spcPts val="150"/>
                        </a:spcAft>
                      </a:pPr>
                      <a:endParaRPr lang="en-ZA" sz="1200" kern="1200" dirty="0">
                        <a:solidFill>
                          <a:schemeClr val="dk1"/>
                        </a:solidFill>
                        <a:effectLst/>
                        <a:latin typeface="+mn-lt"/>
                        <a:ea typeface="Times New Roman" panose="02020603050405020304" pitchFamily="18" charset="0"/>
                        <a:cs typeface="+mn-cs"/>
                      </a:endParaRPr>
                    </a:p>
                  </a:txBody>
                  <a:tcPr marL="7144" marR="7144" marT="7144" marB="0"/>
                </a:tc>
              </a:tr>
              <a:tr h="212353">
                <a:tc>
                  <a:txBody>
                    <a:bodyPr/>
                    <a:lstStyle/>
                    <a:p>
                      <a:pPr lvl="1">
                        <a:lnSpc>
                          <a:spcPts val="1300"/>
                        </a:lnSpc>
                        <a:spcBef>
                          <a:spcPts val="150"/>
                        </a:spcBef>
                        <a:spcAft>
                          <a:spcPts val="150"/>
                        </a:spcAft>
                      </a:pPr>
                      <a:r>
                        <a:rPr lang="en-GB" sz="1200" dirty="0">
                          <a:effectLst/>
                        </a:rPr>
                        <a:t>Buildings and other fixed structures</a:t>
                      </a:r>
                      <a:endParaRPr lang="en-ZA" sz="1200" dirty="0">
                        <a:effectLst/>
                        <a:latin typeface="+mn-lt"/>
                        <a:ea typeface="Times New Roman"/>
                        <a:cs typeface="Arial" panose="020B0604020202020204" pitchFamily="34" charset="0"/>
                      </a:endParaRPr>
                    </a:p>
                  </a:txBody>
                  <a:tcPr marL="47888" marR="47888" marT="0" marB="0"/>
                </a:tc>
                <a:tc>
                  <a:txBody>
                    <a:bodyPr/>
                    <a:lstStyle/>
                    <a:p>
                      <a:pPr algn="r">
                        <a:lnSpc>
                          <a:spcPts val="1300"/>
                        </a:lnSpc>
                        <a:spcBef>
                          <a:spcPts val="150"/>
                        </a:spcBef>
                        <a:spcAft>
                          <a:spcPts val="150"/>
                        </a:spcAft>
                      </a:pPr>
                      <a:r>
                        <a:rPr lang="en-ZA" sz="1200" dirty="0" smtClean="0">
                          <a:effectLst/>
                        </a:rPr>
                        <a:t>-</a:t>
                      </a:r>
                      <a:endParaRPr lang="en-ZA" sz="1200" dirty="0">
                        <a:effectLst/>
                        <a:latin typeface="+mn-lt"/>
                        <a:ea typeface="Times New Roman"/>
                        <a:cs typeface="Arial" panose="020B0604020202020204" pitchFamily="34" charset="0"/>
                      </a:endParaRPr>
                    </a:p>
                  </a:txBody>
                  <a:tcPr marL="47888" marR="47888" marT="0" marB="0"/>
                </a:tc>
                <a:tc>
                  <a:txBody>
                    <a:bodyPr/>
                    <a:lstStyle/>
                    <a:p>
                      <a:pPr algn="r">
                        <a:lnSpc>
                          <a:spcPts val="1300"/>
                        </a:lnSpc>
                        <a:spcBef>
                          <a:spcPts val="150"/>
                        </a:spcBef>
                        <a:spcAft>
                          <a:spcPts val="150"/>
                        </a:spcAft>
                      </a:pPr>
                      <a:r>
                        <a:rPr lang="en-ZA" sz="1200" dirty="0" smtClean="0">
                          <a:effectLst/>
                        </a:rPr>
                        <a:t>-</a:t>
                      </a:r>
                      <a:endParaRPr lang="en-ZA" sz="1200" dirty="0">
                        <a:effectLst/>
                        <a:latin typeface="+mn-lt"/>
                        <a:ea typeface="Times New Roman"/>
                        <a:cs typeface="Arial" panose="020B0604020202020204" pitchFamily="34" charset="0"/>
                      </a:endParaRPr>
                    </a:p>
                  </a:txBody>
                  <a:tcPr marL="47888" marR="47888" marT="0" marB="0"/>
                </a:tc>
                <a:tc>
                  <a:txBody>
                    <a:bodyPr/>
                    <a:lstStyle/>
                    <a:p>
                      <a:pPr algn="r">
                        <a:lnSpc>
                          <a:spcPts val="1300"/>
                        </a:lnSpc>
                        <a:spcBef>
                          <a:spcPts val="150"/>
                        </a:spcBef>
                        <a:spcAft>
                          <a:spcPts val="150"/>
                        </a:spcAft>
                      </a:pPr>
                      <a:r>
                        <a:rPr lang="en-ZA" sz="1200" dirty="0" smtClean="0">
                          <a:effectLst/>
                        </a:rPr>
                        <a:t>-</a:t>
                      </a:r>
                      <a:endParaRPr lang="en-ZA" sz="1200" dirty="0">
                        <a:effectLst/>
                        <a:latin typeface="+mn-lt"/>
                        <a:ea typeface="Times New Roman"/>
                        <a:cs typeface="Arial" panose="020B0604020202020204" pitchFamily="34" charset="0"/>
                      </a:endParaRPr>
                    </a:p>
                  </a:txBody>
                  <a:tcPr marL="47888" marR="47888" marT="0" marB="0"/>
                </a:tc>
                <a:tc>
                  <a:txBody>
                    <a:bodyPr/>
                    <a:lstStyle/>
                    <a:p>
                      <a:pPr algn="r">
                        <a:lnSpc>
                          <a:spcPts val="1300"/>
                        </a:lnSpc>
                        <a:spcBef>
                          <a:spcPts val="150"/>
                        </a:spcBef>
                        <a:spcAft>
                          <a:spcPts val="150"/>
                        </a:spcAft>
                      </a:pPr>
                      <a:r>
                        <a:rPr lang="en-ZA" sz="1200" dirty="0" smtClean="0">
                          <a:effectLst/>
                        </a:rPr>
                        <a:t>-</a:t>
                      </a:r>
                      <a:endParaRPr lang="en-ZA" sz="1200" dirty="0">
                        <a:effectLst/>
                        <a:latin typeface="+mn-lt"/>
                        <a:ea typeface="Times New Roman"/>
                        <a:cs typeface="Arial" panose="020B0604020202020204" pitchFamily="34" charset="0"/>
                      </a:endParaRPr>
                    </a:p>
                  </a:txBody>
                  <a:tcPr marL="47888" marR="47888" marT="0" marB="0"/>
                </a:tc>
                <a:tc>
                  <a:txBody>
                    <a:bodyPr/>
                    <a:lstStyle/>
                    <a:p>
                      <a:pPr marL="0" algn="r" defTabSz="914400" rtl="0" eaLnBrk="1" fontAlgn="b" latinLnBrk="0" hangingPunct="1">
                        <a:lnSpc>
                          <a:spcPts val="1300"/>
                        </a:lnSpc>
                        <a:spcBef>
                          <a:spcPts val="150"/>
                        </a:spcBef>
                        <a:spcAft>
                          <a:spcPts val="150"/>
                        </a:spcAft>
                      </a:pPr>
                      <a:r>
                        <a:rPr lang="en-ZA" sz="1200" kern="1200" dirty="0" smtClean="0">
                          <a:effectLst/>
                        </a:rPr>
                        <a:t>-</a:t>
                      </a:r>
                      <a:endParaRPr lang="en-ZA" sz="1200" kern="1200" dirty="0">
                        <a:solidFill>
                          <a:schemeClr val="dk1"/>
                        </a:solidFill>
                        <a:effectLst/>
                        <a:latin typeface="+mn-lt"/>
                        <a:ea typeface="Times New Roman" panose="02020603050405020304" pitchFamily="18" charset="0"/>
                        <a:cs typeface="+mn-cs"/>
                      </a:endParaRPr>
                    </a:p>
                  </a:txBody>
                  <a:tcPr marL="7144" marR="7144" marT="7144" marB="0"/>
                </a:tc>
                <a:tc>
                  <a:txBody>
                    <a:bodyPr/>
                    <a:lstStyle/>
                    <a:p>
                      <a:pPr marL="0" algn="r" defTabSz="914400" rtl="0" eaLnBrk="1" fontAlgn="b" latinLnBrk="0" hangingPunct="1">
                        <a:lnSpc>
                          <a:spcPts val="1300"/>
                        </a:lnSpc>
                        <a:spcBef>
                          <a:spcPts val="150"/>
                        </a:spcBef>
                        <a:spcAft>
                          <a:spcPts val="150"/>
                        </a:spcAft>
                      </a:pPr>
                      <a:r>
                        <a:rPr lang="en-ZA" sz="1200" kern="1200" dirty="0" smtClean="0">
                          <a:effectLst/>
                        </a:rPr>
                        <a:t>-</a:t>
                      </a:r>
                      <a:endParaRPr lang="en-ZA" sz="1200" kern="1200" dirty="0">
                        <a:solidFill>
                          <a:schemeClr val="dk1"/>
                        </a:solidFill>
                        <a:effectLst/>
                        <a:latin typeface="+mn-lt"/>
                        <a:ea typeface="Times New Roman" panose="02020603050405020304" pitchFamily="18" charset="0"/>
                        <a:cs typeface="+mn-cs"/>
                      </a:endParaRPr>
                    </a:p>
                  </a:txBody>
                  <a:tcPr marL="7144" marR="7144" marT="7144" marB="0"/>
                </a:tc>
              </a:tr>
              <a:tr h="212353">
                <a:tc>
                  <a:txBody>
                    <a:bodyPr/>
                    <a:lstStyle/>
                    <a:p>
                      <a:pPr lvl="1">
                        <a:lnSpc>
                          <a:spcPts val="1300"/>
                        </a:lnSpc>
                        <a:spcBef>
                          <a:spcPts val="150"/>
                        </a:spcBef>
                        <a:spcAft>
                          <a:spcPts val="150"/>
                        </a:spcAft>
                      </a:pPr>
                      <a:r>
                        <a:rPr lang="en-GB" sz="1200" dirty="0">
                          <a:effectLst/>
                        </a:rPr>
                        <a:t>Machinery and equipment</a:t>
                      </a:r>
                      <a:endParaRPr lang="en-ZA" sz="1200" dirty="0">
                        <a:effectLst/>
                        <a:latin typeface="+mn-lt"/>
                        <a:ea typeface="Times New Roman"/>
                        <a:cs typeface="Arial" panose="020B0604020202020204" pitchFamily="34" charset="0"/>
                      </a:endParaRPr>
                    </a:p>
                  </a:txBody>
                  <a:tcPr marL="47888" marR="47888" marT="0" marB="0"/>
                </a:tc>
                <a:tc>
                  <a:txBody>
                    <a:bodyPr/>
                    <a:lstStyle/>
                    <a:p>
                      <a:pPr algn="r">
                        <a:lnSpc>
                          <a:spcPts val="1300"/>
                        </a:lnSpc>
                        <a:spcBef>
                          <a:spcPts val="150"/>
                        </a:spcBef>
                        <a:spcAft>
                          <a:spcPts val="150"/>
                        </a:spcAft>
                      </a:pPr>
                      <a:r>
                        <a:rPr lang="en-GB" sz="1200" dirty="0" smtClean="0">
                          <a:effectLst/>
                        </a:rPr>
                        <a:t>27 703</a:t>
                      </a:r>
                      <a:endParaRPr lang="en-ZA" sz="1200" dirty="0">
                        <a:effectLst/>
                        <a:latin typeface="+mn-lt"/>
                        <a:ea typeface="Times New Roman" panose="02020603050405020304" pitchFamily="18" charset="0"/>
                        <a:cs typeface="Arial" panose="020B0604020202020204" pitchFamily="34" charset="0"/>
                      </a:endParaRPr>
                    </a:p>
                  </a:txBody>
                  <a:tcPr marL="51435" marR="51435" marT="0" marB="0"/>
                </a:tc>
                <a:tc>
                  <a:txBody>
                    <a:bodyPr/>
                    <a:lstStyle/>
                    <a:p>
                      <a:pPr algn="r">
                        <a:lnSpc>
                          <a:spcPts val="1300"/>
                        </a:lnSpc>
                        <a:spcBef>
                          <a:spcPts val="150"/>
                        </a:spcBef>
                        <a:spcAft>
                          <a:spcPts val="150"/>
                        </a:spcAft>
                      </a:pPr>
                      <a:r>
                        <a:rPr lang="en-GB" sz="1200" dirty="0" smtClean="0">
                          <a:effectLst/>
                        </a:rPr>
                        <a:t>23 180</a:t>
                      </a:r>
                      <a:endParaRPr lang="en-ZA" sz="1200" dirty="0">
                        <a:effectLst/>
                        <a:latin typeface="+mn-lt"/>
                        <a:ea typeface="Times New Roman" panose="02020603050405020304" pitchFamily="18" charset="0"/>
                        <a:cs typeface="Arial" panose="020B0604020202020204" pitchFamily="34" charset="0"/>
                      </a:endParaRPr>
                    </a:p>
                  </a:txBody>
                  <a:tcPr marL="51435" marR="51435" marT="0" marB="0"/>
                </a:tc>
                <a:tc>
                  <a:txBody>
                    <a:bodyPr/>
                    <a:lstStyle/>
                    <a:p>
                      <a:pPr algn="r">
                        <a:lnSpc>
                          <a:spcPts val="1300"/>
                        </a:lnSpc>
                        <a:spcBef>
                          <a:spcPts val="150"/>
                        </a:spcBef>
                        <a:spcAft>
                          <a:spcPts val="150"/>
                        </a:spcAft>
                      </a:pPr>
                      <a:r>
                        <a:rPr lang="en-GB" sz="1200" dirty="0" smtClean="0">
                          <a:effectLst/>
                        </a:rPr>
                        <a:t>4 523</a:t>
                      </a:r>
                      <a:endParaRPr lang="en-ZA" sz="1200" dirty="0">
                        <a:effectLst/>
                        <a:latin typeface="+mn-lt"/>
                        <a:ea typeface="Times New Roman" panose="02020603050405020304" pitchFamily="18" charset="0"/>
                        <a:cs typeface="Arial" panose="020B0604020202020204" pitchFamily="34" charset="0"/>
                      </a:endParaRPr>
                    </a:p>
                  </a:txBody>
                  <a:tcPr marL="51435" marR="51435" marT="0" marB="0"/>
                </a:tc>
                <a:tc>
                  <a:txBody>
                    <a:bodyPr/>
                    <a:lstStyle/>
                    <a:p>
                      <a:pPr algn="r">
                        <a:lnSpc>
                          <a:spcPts val="1300"/>
                        </a:lnSpc>
                        <a:spcBef>
                          <a:spcPts val="150"/>
                        </a:spcBef>
                        <a:spcAft>
                          <a:spcPts val="150"/>
                        </a:spcAft>
                      </a:pPr>
                      <a:r>
                        <a:rPr lang="en-GB" sz="1200" dirty="0">
                          <a:effectLst/>
                        </a:rPr>
                        <a:t>83.7%</a:t>
                      </a:r>
                      <a:endParaRPr lang="en-ZA" sz="1200" dirty="0">
                        <a:effectLst/>
                        <a:latin typeface="+mn-lt"/>
                        <a:ea typeface="Times New Roman" panose="02020603050405020304" pitchFamily="18" charset="0"/>
                        <a:cs typeface="Arial" panose="020B0604020202020204" pitchFamily="34" charset="0"/>
                      </a:endParaRPr>
                    </a:p>
                  </a:txBody>
                  <a:tcPr marL="51435" marR="51435" marT="0" marB="0"/>
                </a:tc>
                <a:tc>
                  <a:txBody>
                    <a:bodyPr/>
                    <a:lstStyle/>
                    <a:p>
                      <a:pPr marL="0" algn="r" defTabSz="914400" rtl="0" eaLnBrk="1" fontAlgn="b" latinLnBrk="0" hangingPunct="1">
                        <a:lnSpc>
                          <a:spcPts val="1300"/>
                        </a:lnSpc>
                        <a:spcBef>
                          <a:spcPts val="150"/>
                        </a:spcBef>
                        <a:spcAft>
                          <a:spcPts val="150"/>
                        </a:spcAft>
                      </a:pPr>
                      <a:r>
                        <a:rPr lang="en-ZA" sz="1200" kern="1200" dirty="0">
                          <a:effectLst/>
                        </a:rPr>
                        <a:t>89 554</a:t>
                      </a:r>
                      <a:endParaRPr lang="en-ZA" sz="1200" kern="1200" dirty="0">
                        <a:solidFill>
                          <a:schemeClr val="dk1"/>
                        </a:solidFill>
                        <a:effectLst/>
                        <a:latin typeface="+mn-lt"/>
                        <a:ea typeface="Times New Roman" panose="02020603050405020304" pitchFamily="18" charset="0"/>
                        <a:cs typeface="+mn-cs"/>
                      </a:endParaRPr>
                    </a:p>
                  </a:txBody>
                  <a:tcPr marL="7144" marR="7144" marT="7144" marB="0"/>
                </a:tc>
                <a:tc>
                  <a:txBody>
                    <a:bodyPr/>
                    <a:lstStyle/>
                    <a:p>
                      <a:pPr marL="0" algn="r" defTabSz="914400" rtl="0" eaLnBrk="1" fontAlgn="b" latinLnBrk="0" hangingPunct="1">
                        <a:lnSpc>
                          <a:spcPts val="1300"/>
                        </a:lnSpc>
                        <a:spcBef>
                          <a:spcPts val="150"/>
                        </a:spcBef>
                        <a:spcAft>
                          <a:spcPts val="150"/>
                        </a:spcAft>
                      </a:pPr>
                      <a:r>
                        <a:rPr lang="en-ZA" sz="1200" kern="1200" dirty="0">
                          <a:effectLst/>
                        </a:rPr>
                        <a:t>89 505</a:t>
                      </a:r>
                      <a:endParaRPr lang="en-ZA" sz="1200" kern="1200" dirty="0">
                        <a:solidFill>
                          <a:schemeClr val="dk1"/>
                        </a:solidFill>
                        <a:effectLst/>
                        <a:latin typeface="+mn-lt"/>
                        <a:ea typeface="Times New Roman" panose="02020603050405020304" pitchFamily="18" charset="0"/>
                        <a:cs typeface="+mn-cs"/>
                      </a:endParaRPr>
                    </a:p>
                  </a:txBody>
                  <a:tcPr marL="7144" marR="7144" marT="7144" marB="0"/>
                </a:tc>
              </a:tr>
              <a:tr h="212353">
                <a:tc>
                  <a:txBody>
                    <a:bodyPr/>
                    <a:lstStyle/>
                    <a:p>
                      <a:pPr lvl="1">
                        <a:lnSpc>
                          <a:spcPts val="1300"/>
                        </a:lnSpc>
                        <a:spcBef>
                          <a:spcPts val="150"/>
                        </a:spcBef>
                        <a:spcAft>
                          <a:spcPts val="150"/>
                        </a:spcAft>
                      </a:pPr>
                      <a:r>
                        <a:rPr lang="en-GB" sz="1200" dirty="0">
                          <a:effectLst/>
                        </a:rPr>
                        <a:t>Software and other intangible assets</a:t>
                      </a:r>
                      <a:endParaRPr lang="en-ZA" sz="1200" dirty="0">
                        <a:effectLst/>
                        <a:latin typeface="+mn-lt"/>
                        <a:ea typeface="Times New Roman"/>
                        <a:cs typeface="Arial" panose="020B0604020202020204" pitchFamily="34" charset="0"/>
                      </a:endParaRPr>
                    </a:p>
                  </a:txBody>
                  <a:tcPr marL="47888" marR="47888" marT="0" marB="0"/>
                </a:tc>
                <a:tc>
                  <a:txBody>
                    <a:bodyPr/>
                    <a:lstStyle/>
                    <a:p>
                      <a:pPr marL="0" algn="r" defTabSz="914400" rtl="0" eaLnBrk="1" latinLnBrk="0" hangingPunct="1">
                        <a:lnSpc>
                          <a:spcPts val="1300"/>
                        </a:lnSpc>
                        <a:spcBef>
                          <a:spcPts val="150"/>
                        </a:spcBef>
                        <a:spcAft>
                          <a:spcPts val="150"/>
                        </a:spcAft>
                      </a:pPr>
                      <a:r>
                        <a:rPr lang="en-GB" sz="1200" kern="1200" dirty="0">
                          <a:effectLst/>
                        </a:rPr>
                        <a:t>357</a:t>
                      </a:r>
                      <a:endParaRPr lang="en-ZA" sz="1200" kern="1200" dirty="0">
                        <a:solidFill>
                          <a:schemeClr val="dk1"/>
                        </a:solidFill>
                        <a:effectLst/>
                        <a:latin typeface="+mn-lt"/>
                        <a:ea typeface="Times New Roman" panose="02020603050405020304" pitchFamily="18" charset="0"/>
                        <a:cs typeface="Arial" panose="020B0604020202020204" pitchFamily="34" charset="0"/>
                      </a:endParaRPr>
                    </a:p>
                  </a:txBody>
                  <a:tcPr marL="51435" marR="51435" marT="0" marB="0"/>
                </a:tc>
                <a:tc>
                  <a:txBody>
                    <a:bodyPr/>
                    <a:lstStyle/>
                    <a:p>
                      <a:pPr marL="0" algn="r" defTabSz="914400" rtl="0" eaLnBrk="1" latinLnBrk="0" hangingPunct="1">
                        <a:lnSpc>
                          <a:spcPts val="1300"/>
                        </a:lnSpc>
                        <a:spcBef>
                          <a:spcPts val="150"/>
                        </a:spcBef>
                        <a:spcAft>
                          <a:spcPts val="150"/>
                        </a:spcAft>
                      </a:pPr>
                      <a:r>
                        <a:rPr lang="en-GB" sz="1200" kern="1200" dirty="0">
                          <a:effectLst/>
                        </a:rPr>
                        <a:t>357</a:t>
                      </a:r>
                      <a:endParaRPr lang="en-ZA" sz="1200" kern="1200" dirty="0">
                        <a:solidFill>
                          <a:schemeClr val="dk1"/>
                        </a:solidFill>
                        <a:effectLst/>
                        <a:latin typeface="+mn-lt"/>
                        <a:ea typeface="Times New Roman" panose="02020603050405020304" pitchFamily="18" charset="0"/>
                        <a:cs typeface="Arial" panose="020B0604020202020204" pitchFamily="34" charset="0"/>
                      </a:endParaRPr>
                    </a:p>
                  </a:txBody>
                  <a:tcPr marL="51435" marR="51435" marT="0" marB="0"/>
                </a:tc>
                <a:tc>
                  <a:txBody>
                    <a:bodyPr/>
                    <a:lstStyle/>
                    <a:p>
                      <a:pPr marL="0" algn="r" defTabSz="914400" rtl="0" eaLnBrk="1" latinLnBrk="0" hangingPunct="1">
                        <a:lnSpc>
                          <a:spcPts val="1300"/>
                        </a:lnSpc>
                        <a:spcBef>
                          <a:spcPts val="150"/>
                        </a:spcBef>
                        <a:spcAft>
                          <a:spcPts val="150"/>
                        </a:spcAft>
                      </a:pPr>
                      <a:r>
                        <a:rPr lang="en-GB" sz="1200" kern="1200" dirty="0">
                          <a:effectLst/>
                        </a:rPr>
                        <a:t>-</a:t>
                      </a:r>
                      <a:endParaRPr lang="en-ZA" sz="1200" kern="1200" dirty="0">
                        <a:solidFill>
                          <a:schemeClr val="dk1"/>
                        </a:solidFill>
                        <a:effectLst/>
                        <a:latin typeface="+mn-lt"/>
                        <a:ea typeface="Times New Roman" panose="02020603050405020304" pitchFamily="18" charset="0"/>
                        <a:cs typeface="Arial" panose="020B0604020202020204" pitchFamily="34" charset="0"/>
                      </a:endParaRPr>
                    </a:p>
                  </a:txBody>
                  <a:tcPr marL="51435" marR="51435" marT="0" marB="0"/>
                </a:tc>
                <a:tc>
                  <a:txBody>
                    <a:bodyPr/>
                    <a:lstStyle/>
                    <a:p>
                      <a:pPr marL="0" algn="r" defTabSz="914400" rtl="0" eaLnBrk="1" latinLnBrk="0" hangingPunct="1">
                        <a:lnSpc>
                          <a:spcPts val="1300"/>
                        </a:lnSpc>
                        <a:spcBef>
                          <a:spcPts val="150"/>
                        </a:spcBef>
                        <a:spcAft>
                          <a:spcPts val="150"/>
                        </a:spcAft>
                      </a:pPr>
                      <a:r>
                        <a:rPr lang="en-GB" sz="1200" kern="1200" dirty="0">
                          <a:effectLst/>
                        </a:rPr>
                        <a:t>100.0%</a:t>
                      </a:r>
                      <a:endParaRPr lang="en-ZA" sz="1200" kern="1200" dirty="0">
                        <a:solidFill>
                          <a:schemeClr val="dk1"/>
                        </a:solidFill>
                        <a:effectLst/>
                        <a:latin typeface="+mn-lt"/>
                        <a:ea typeface="Times New Roman" panose="02020603050405020304" pitchFamily="18" charset="0"/>
                        <a:cs typeface="Arial" panose="020B0604020202020204" pitchFamily="34" charset="0"/>
                      </a:endParaRPr>
                    </a:p>
                  </a:txBody>
                  <a:tcPr marL="51435" marR="51435" marT="0" marB="0"/>
                </a:tc>
                <a:tc>
                  <a:txBody>
                    <a:bodyPr/>
                    <a:lstStyle/>
                    <a:p>
                      <a:pPr marL="0" algn="r" defTabSz="914400" rtl="0" eaLnBrk="1" fontAlgn="b" latinLnBrk="0" hangingPunct="1">
                        <a:lnSpc>
                          <a:spcPts val="1300"/>
                        </a:lnSpc>
                        <a:spcBef>
                          <a:spcPts val="150"/>
                        </a:spcBef>
                        <a:spcAft>
                          <a:spcPts val="150"/>
                        </a:spcAft>
                      </a:pPr>
                      <a:r>
                        <a:rPr lang="en-ZA" sz="1200" kern="1200" dirty="0">
                          <a:effectLst/>
                        </a:rPr>
                        <a:t>1 188</a:t>
                      </a:r>
                      <a:endParaRPr lang="en-ZA" sz="1200" kern="1200" dirty="0">
                        <a:solidFill>
                          <a:schemeClr val="dk1"/>
                        </a:solidFill>
                        <a:effectLst/>
                        <a:latin typeface="+mn-lt"/>
                        <a:ea typeface="Times New Roman" panose="02020603050405020304" pitchFamily="18" charset="0"/>
                        <a:cs typeface="+mn-cs"/>
                      </a:endParaRPr>
                    </a:p>
                  </a:txBody>
                  <a:tcPr marL="7144" marR="7144" marT="7144" marB="0"/>
                </a:tc>
                <a:tc>
                  <a:txBody>
                    <a:bodyPr/>
                    <a:lstStyle/>
                    <a:p>
                      <a:pPr marL="0" algn="r" defTabSz="914400" rtl="0" eaLnBrk="1" fontAlgn="b" latinLnBrk="0" hangingPunct="1">
                        <a:lnSpc>
                          <a:spcPts val="1300"/>
                        </a:lnSpc>
                        <a:spcBef>
                          <a:spcPts val="150"/>
                        </a:spcBef>
                        <a:spcAft>
                          <a:spcPts val="150"/>
                        </a:spcAft>
                      </a:pPr>
                      <a:r>
                        <a:rPr lang="en-ZA" sz="1200" kern="1200" dirty="0">
                          <a:effectLst/>
                        </a:rPr>
                        <a:t>1 188</a:t>
                      </a:r>
                      <a:endParaRPr lang="en-ZA" sz="1200" kern="1200" dirty="0">
                        <a:solidFill>
                          <a:schemeClr val="dk1"/>
                        </a:solidFill>
                        <a:effectLst/>
                        <a:latin typeface="+mn-lt"/>
                        <a:ea typeface="Times New Roman" panose="02020603050405020304" pitchFamily="18" charset="0"/>
                        <a:cs typeface="+mn-cs"/>
                      </a:endParaRPr>
                    </a:p>
                  </a:txBody>
                  <a:tcPr marL="7144" marR="7144" marT="7144" marB="0"/>
                </a:tc>
              </a:tr>
              <a:tr h="212353">
                <a:tc>
                  <a:txBody>
                    <a:bodyPr/>
                    <a:lstStyle/>
                    <a:p>
                      <a:pPr>
                        <a:lnSpc>
                          <a:spcPts val="1300"/>
                        </a:lnSpc>
                        <a:spcBef>
                          <a:spcPts val="150"/>
                        </a:spcBef>
                        <a:spcAft>
                          <a:spcPts val="150"/>
                        </a:spcAft>
                      </a:pPr>
                      <a:r>
                        <a:rPr lang="en-GB" sz="1200" dirty="0">
                          <a:effectLst/>
                        </a:rPr>
                        <a:t>Payments for financial assets</a:t>
                      </a:r>
                      <a:endParaRPr lang="en-ZA" sz="1200" b="1" dirty="0">
                        <a:effectLst/>
                        <a:latin typeface="+mn-lt"/>
                        <a:ea typeface="Times New Roman"/>
                        <a:cs typeface="Arial" panose="020B0604020202020204" pitchFamily="34" charset="0"/>
                      </a:endParaRPr>
                    </a:p>
                  </a:txBody>
                  <a:tcPr marL="47888" marR="47888" marT="0" marB="0"/>
                </a:tc>
                <a:tc>
                  <a:txBody>
                    <a:bodyPr/>
                    <a:lstStyle/>
                    <a:p>
                      <a:pPr marL="0" algn="r" defTabSz="914400" rtl="0" eaLnBrk="1" latinLnBrk="0" hangingPunct="1">
                        <a:lnSpc>
                          <a:spcPts val="1300"/>
                        </a:lnSpc>
                        <a:spcBef>
                          <a:spcPts val="150"/>
                        </a:spcBef>
                        <a:spcAft>
                          <a:spcPts val="150"/>
                        </a:spcAft>
                      </a:pPr>
                      <a:r>
                        <a:rPr lang="en-ZA" sz="1200" kern="1200" dirty="0" smtClean="0">
                          <a:effectLst/>
                        </a:rPr>
                        <a:t>44 403</a:t>
                      </a:r>
                      <a:endParaRPr lang="en-ZA" sz="1200" kern="1200" dirty="0">
                        <a:solidFill>
                          <a:schemeClr val="dk1"/>
                        </a:solidFill>
                        <a:effectLst/>
                        <a:latin typeface="+mn-lt"/>
                        <a:ea typeface="Times New Roman" panose="02020603050405020304" pitchFamily="18" charset="0"/>
                        <a:cs typeface="Arial" panose="020B0604020202020204" pitchFamily="34" charset="0"/>
                      </a:endParaRPr>
                    </a:p>
                  </a:txBody>
                  <a:tcPr marL="47888" marR="47888" marT="0" marB="0"/>
                </a:tc>
                <a:tc>
                  <a:txBody>
                    <a:bodyPr/>
                    <a:lstStyle/>
                    <a:p>
                      <a:pPr marL="0" algn="r" defTabSz="914400" rtl="0" eaLnBrk="1" latinLnBrk="0" hangingPunct="1">
                        <a:lnSpc>
                          <a:spcPts val="1300"/>
                        </a:lnSpc>
                        <a:spcBef>
                          <a:spcPts val="150"/>
                        </a:spcBef>
                        <a:spcAft>
                          <a:spcPts val="150"/>
                        </a:spcAft>
                      </a:pPr>
                      <a:r>
                        <a:rPr lang="en-ZA" sz="1200" kern="1200" dirty="0" smtClean="0">
                          <a:effectLst/>
                        </a:rPr>
                        <a:t>44 403</a:t>
                      </a:r>
                      <a:endParaRPr lang="en-ZA" sz="1200" kern="1200" dirty="0">
                        <a:solidFill>
                          <a:schemeClr val="dk1"/>
                        </a:solidFill>
                        <a:effectLst/>
                        <a:latin typeface="+mn-lt"/>
                        <a:ea typeface="Times New Roman" panose="02020603050405020304" pitchFamily="18" charset="0"/>
                        <a:cs typeface="Arial" panose="020B0604020202020204" pitchFamily="34" charset="0"/>
                      </a:endParaRPr>
                    </a:p>
                  </a:txBody>
                  <a:tcPr marL="47888" marR="47888" marT="0" marB="0"/>
                </a:tc>
                <a:tc>
                  <a:txBody>
                    <a:bodyPr/>
                    <a:lstStyle/>
                    <a:p>
                      <a:pPr marL="0" algn="r" defTabSz="914400" rtl="0" eaLnBrk="1" latinLnBrk="0" hangingPunct="1">
                        <a:lnSpc>
                          <a:spcPts val="1300"/>
                        </a:lnSpc>
                        <a:spcBef>
                          <a:spcPts val="150"/>
                        </a:spcBef>
                        <a:spcAft>
                          <a:spcPts val="150"/>
                        </a:spcAft>
                      </a:pPr>
                      <a:r>
                        <a:rPr lang="en-ZA" sz="1200" kern="1200" dirty="0" smtClean="0">
                          <a:effectLst/>
                        </a:rPr>
                        <a:t>-</a:t>
                      </a:r>
                      <a:endParaRPr lang="en-ZA" sz="1200" kern="1200" dirty="0">
                        <a:solidFill>
                          <a:schemeClr val="dk1"/>
                        </a:solidFill>
                        <a:effectLst/>
                        <a:latin typeface="+mn-lt"/>
                        <a:ea typeface="Times New Roman" panose="02020603050405020304" pitchFamily="18" charset="0"/>
                        <a:cs typeface="Arial" panose="020B0604020202020204" pitchFamily="34" charset="0"/>
                      </a:endParaRPr>
                    </a:p>
                  </a:txBody>
                  <a:tcPr marL="47888" marR="47888" marT="0" marB="0"/>
                </a:tc>
                <a:tc>
                  <a:txBody>
                    <a:bodyPr/>
                    <a:lstStyle/>
                    <a:p>
                      <a:pPr marL="0" algn="r" defTabSz="914400" rtl="0" eaLnBrk="1" latinLnBrk="0" hangingPunct="1">
                        <a:lnSpc>
                          <a:spcPts val="1300"/>
                        </a:lnSpc>
                        <a:spcBef>
                          <a:spcPts val="150"/>
                        </a:spcBef>
                        <a:spcAft>
                          <a:spcPts val="150"/>
                        </a:spcAft>
                      </a:pPr>
                      <a:r>
                        <a:rPr lang="en-ZA" sz="1200" kern="1200" dirty="0" smtClean="0">
                          <a:effectLst/>
                        </a:rPr>
                        <a:t>100.0%</a:t>
                      </a:r>
                      <a:endParaRPr lang="en-ZA" sz="1200" kern="1200" dirty="0">
                        <a:solidFill>
                          <a:schemeClr val="dk1"/>
                        </a:solidFill>
                        <a:effectLst/>
                        <a:latin typeface="+mn-lt"/>
                        <a:ea typeface="Times New Roman" panose="02020603050405020304" pitchFamily="18" charset="0"/>
                        <a:cs typeface="Arial" panose="020B0604020202020204" pitchFamily="34" charset="0"/>
                      </a:endParaRPr>
                    </a:p>
                  </a:txBody>
                  <a:tcPr marL="47888" marR="47888" marT="0" marB="0"/>
                </a:tc>
                <a:tc>
                  <a:txBody>
                    <a:bodyPr/>
                    <a:lstStyle/>
                    <a:p>
                      <a:pPr marL="0" algn="r" defTabSz="914400" rtl="0" eaLnBrk="1" fontAlgn="b" latinLnBrk="0" hangingPunct="1">
                        <a:lnSpc>
                          <a:spcPts val="1300"/>
                        </a:lnSpc>
                        <a:spcBef>
                          <a:spcPts val="150"/>
                        </a:spcBef>
                        <a:spcAft>
                          <a:spcPts val="150"/>
                        </a:spcAft>
                      </a:pPr>
                      <a:r>
                        <a:rPr lang="en-ZA" sz="1200" kern="1200" dirty="0">
                          <a:effectLst/>
                        </a:rPr>
                        <a:t>214</a:t>
                      </a:r>
                      <a:endParaRPr lang="en-ZA" sz="1200" kern="1200" dirty="0">
                        <a:solidFill>
                          <a:schemeClr val="dk1"/>
                        </a:solidFill>
                        <a:effectLst/>
                        <a:latin typeface="+mn-lt"/>
                        <a:ea typeface="Times New Roman" panose="02020603050405020304" pitchFamily="18" charset="0"/>
                        <a:cs typeface="+mn-cs"/>
                      </a:endParaRPr>
                    </a:p>
                  </a:txBody>
                  <a:tcPr marL="7144" marR="7144" marT="7144" marB="0"/>
                </a:tc>
                <a:tc>
                  <a:txBody>
                    <a:bodyPr/>
                    <a:lstStyle/>
                    <a:p>
                      <a:pPr marL="0" algn="r" defTabSz="914400" rtl="0" eaLnBrk="1" fontAlgn="b" latinLnBrk="0" hangingPunct="1">
                        <a:lnSpc>
                          <a:spcPts val="1300"/>
                        </a:lnSpc>
                        <a:spcBef>
                          <a:spcPts val="150"/>
                        </a:spcBef>
                        <a:spcAft>
                          <a:spcPts val="150"/>
                        </a:spcAft>
                      </a:pPr>
                      <a:r>
                        <a:rPr lang="en-ZA" sz="1200" kern="1200" dirty="0">
                          <a:effectLst/>
                        </a:rPr>
                        <a:t>214</a:t>
                      </a:r>
                      <a:endParaRPr lang="en-ZA" sz="1200" kern="1200" dirty="0">
                        <a:solidFill>
                          <a:schemeClr val="dk1"/>
                        </a:solidFill>
                        <a:effectLst/>
                        <a:latin typeface="+mn-lt"/>
                        <a:ea typeface="Times New Roman" panose="02020603050405020304" pitchFamily="18" charset="0"/>
                        <a:cs typeface="+mn-cs"/>
                      </a:endParaRPr>
                    </a:p>
                  </a:txBody>
                  <a:tcPr marL="7144" marR="7144" marT="7144" marB="0"/>
                </a:tc>
              </a:tr>
              <a:tr h="203546">
                <a:tc>
                  <a:txBody>
                    <a:bodyPr/>
                    <a:lstStyle/>
                    <a:p>
                      <a:pPr>
                        <a:lnSpc>
                          <a:spcPts val="1300"/>
                        </a:lnSpc>
                        <a:spcBef>
                          <a:spcPts val="150"/>
                        </a:spcBef>
                        <a:spcAft>
                          <a:spcPts val="150"/>
                        </a:spcAft>
                      </a:pPr>
                      <a:r>
                        <a:rPr lang="en-GB" sz="1200" dirty="0">
                          <a:effectLst/>
                        </a:rPr>
                        <a:t>Total</a:t>
                      </a:r>
                      <a:endParaRPr lang="en-ZA" sz="1200" b="1" dirty="0">
                        <a:effectLst/>
                        <a:latin typeface="+mn-lt"/>
                        <a:ea typeface="Times New Roman"/>
                        <a:cs typeface="Arial" panose="020B0604020202020204" pitchFamily="34" charset="0"/>
                      </a:endParaRPr>
                    </a:p>
                  </a:txBody>
                  <a:tcPr marL="47888" marR="47888" marT="0" marB="0"/>
                </a:tc>
                <a:tc>
                  <a:txBody>
                    <a:bodyPr/>
                    <a:lstStyle/>
                    <a:p>
                      <a:pPr algn="r">
                        <a:lnSpc>
                          <a:spcPts val="1300"/>
                        </a:lnSpc>
                        <a:spcBef>
                          <a:spcPts val="150"/>
                        </a:spcBef>
                        <a:spcAft>
                          <a:spcPts val="150"/>
                        </a:spcAft>
                      </a:pPr>
                      <a:r>
                        <a:rPr lang="en-GB" sz="1200" dirty="0" smtClean="0">
                          <a:effectLst/>
                        </a:rPr>
                        <a:t>6 312 222</a:t>
                      </a:r>
                      <a:endParaRPr lang="en-ZA" sz="1200" dirty="0">
                        <a:effectLst/>
                        <a:latin typeface="+mn-lt"/>
                        <a:ea typeface="Times New Roman" panose="02020603050405020304" pitchFamily="18" charset="0"/>
                        <a:cs typeface="Arial" panose="020B0604020202020204" pitchFamily="34" charset="0"/>
                      </a:endParaRPr>
                    </a:p>
                  </a:txBody>
                  <a:tcPr marL="51435" marR="51435" marT="0" marB="0"/>
                </a:tc>
                <a:tc>
                  <a:txBody>
                    <a:bodyPr/>
                    <a:lstStyle/>
                    <a:p>
                      <a:pPr algn="r">
                        <a:lnSpc>
                          <a:spcPts val="1300"/>
                        </a:lnSpc>
                        <a:spcBef>
                          <a:spcPts val="150"/>
                        </a:spcBef>
                        <a:spcAft>
                          <a:spcPts val="150"/>
                        </a:spcAft>
                      </a:pPr>
                      <a:r>
                        <a:rPr lang="en-GB" sz="1200" dirty="0" smtClean="0">
                          <a:effectLst/>
                        </a:rPr>
                        <a:t>6 281 147</a:t>
                      </a:r>
                      <a:endParaRPr lang="en-ZA" sz="1200" dirty="0">
                        <a:effectLst/>
                        <a:latin typeface="+mn-lt"/>
                        <a:ea typeface="Times New Roman" panose="02020603050405020304" pitchFamily="18" charset="0"/>
                        <a:cs typeface="Arial" panose="020B0604020202020204" pitchFamily="34" charset="0"/>
                      </a:endParaRPr>
                    </a:p>
                  </a:txBody>
                  <a:tcPr marL="51435" marR="51435" marT="0" marB="0"/>
                </a:tc>
                <a:tc>
                  <a:txBody>
                    <a:bodyPr/>
                    <a:lstStyle/>
                    <a:p>
                      <a:pPr algn="r">
                        <a:lnSpc>
                          <a:spcPts val="1300"/>
                        </a:lnSpc>
                        <a:spcBef>
                          <a:spcPts val="150"/>
                        </a:spcBef>
                        <a:spcAft>
                          <a:spcPts val="150"/>
                        </a:spcAft>
                      </a:pPr>
                      <a:r>
                        <a:rPr lang="en-GB" sz="1200" dirty="0" smtClean="0">
                          <a:effectLst/>
                        </a:rPr>
                        <a:t>31 075</a:t>
                      </a:r>
                      <a:endParaRPr lang="en-ZA" sz="1200" dirty="0">
                        <a:effectLst/>
                        <a:latin typeface="+mn-lt"/>
                        <a:ea typeface="Times New Roman" panose="02020603050405020304" pitchFamily="18" charset="0"/>
                        <a:cs typeface="Arial" panose="020B0604020202020204" pitchFamily="34" charset="0"/>
                      </a:endParaRPr>
                    </a:p>
                  </a:txBody>
                  <a:tcPr marL="51435" marR="51435" marT="0" marB="0"/>
                </a:tc>
                <a:tc>
                  <a:txBody>
                    <a:bodyPr/>
                    <a:lstStyle/>
                    <a:p>
                      <a:pPr algn="r">
                        <a:lnSpc>
                          <a:spcPts val="1300"/>
                        </a:lnSpc>
                        <a:spcBef>
                          <a:spcPts val="150"/>
                        </a:spcBef>
                        <a:spcAft>
                          <a:spcPts val="150"/>
                        </a:spcAft>
                      </a:pPr>
                      <a:r>
                        <a:rPr lang="en-GB" sz="1200" dirty="0">
                          <a:effectLst/>
                        </a:rPr>
                        <a:t>99.5%</a:t>
                      </a:r>
                      <a:endParaRPr lang="en-ZA" sz="1200" dirty="0">
                        <a:effectLst/>
                        <a:latin typeface="+mn-lt"/>
                        <a:ea typeface="Times New Roman" panose="02020603050405020304" pitchFamily="18" charset="0"/>
                        <a:cs typeface="Arial" panose="020B0604020202020204" pitchFamily="34" charset="0"/>
                      </a:endParaRPr>
                    </a:p>
                  </a:txBody>
                  <a:tcPr marL="51435" marR="51435" marT="0" marB="0"/>
                </a:tc>
                <a:tc>
                  <a:txBody>
                    <a:bodyPr/>
                    <a:lstStyle/>
                    <a:p>
                      <a:pPr algn="r">
                        <a:lnSpc>
                          <a:spcPts val="1300"/>
                        </a:lnSpc>
                        <a:spcBef>
                          <a:spcPts val="150"/>
                        </a:spcBef>
                        <a:spcAft>
                          <a:spcPts val="150"/>
                        </a:spcAft>
                      </a:pPr>
                      <a:r>
                        <a:rPr lang="en-ZA" sz="1200" dirty="0" smtClean="0">
                          <a:effectLst/>
                        </a:rPr>
                        <a:t>6 121 320</a:t>
                      </a:r>
                      <a:endParaRPr lang="en-ZA" sz="1200" b="1" dirty="0">
                        <a:effectLst/>
                        <a:latin typeface="+mn-lt"/>
                        <a:ea typeface="Times New Roman"/>
                        <a:cs typeface="Arial" panose="020B0604020202020204" pitchFamily="34" charset="0"/>
                      </a:endParaRPr>
                    </a:p>
                  </a:txBody>
                  <a:tcPr marL="47888" marR="47888" marT="0" marB="0"/>
                </a:tc>
                <a:tc>
                  <a:txBody>
                    <a:bodyPr/>
                    <a:lstStyle/>
                    <a:p>
                      <a:pPr algn="r">
                        <a:lnSpc>
                          <a:spcPts val="1300"/>
                        </a:lnSpc>
                        <a:spcBef>
                          <a:spcPts val="150"/>
                        </a:spcBef>
                        <a:spcAft>
                          <a:spcPts val="150"/>
                        </a:spcAft>
                      </a:pPr>
                      <a:r>
                        <a:rPr lang="en-ZA" sz="1200" dirty="0" smtClean="0">
                          <a:effectLst/>
                        </a:rPr>
                        <a:t>6 022 038</a:t>
                      </a:r>
                      <a:endParaRPr lang="en-ZA" sz="1200" b="1" dirty="0">
                        <a:effectLst/>
                        <a:latin typeface="+mn-lt"/>
                        <a:ea typeface="Times New Roman"/>
                        <a:cs typeface="Arial" panose="020B0604020202020204" pitchFamily="34" charset="0"/>
                      </a:endParaRPr>
                    </a:p>
                  </a:txBody>
                  <a:tcPr marL="47888" marR="47888" marT="0" marB="0"/>
                </a:tc>
              </a:tr>
            </a:tbl>
          </a:graphicData>
        </a:graphic>
      </p:graphicFrame>
      <p:sp>
        <p:nvSpPr>
          <p:cNvPr id="2" name="Slide Number Placeholder 1"/>
          <p:cNvSpPr>
            <a:spLocks noGrp="1"/>
          </p:cNvSpPr>
          <p:nvPr>
            <p:ph type="sldNum" sz="quarter" idx="12"/>
          </p:nvPr>
        </p:nvSpPr>
        <p:spPr/>
        <p:txBody>
          <a:bodyPr/>
          <a:lstStyle/>
          <a:p>
            <a:fld id="{06FDB8B8-F605-4586-B934-FF56C8C71DDE}" type="slidenum">
              <a:rPr lang="en-US" smtClean="0"/>
              <a:pPr/>
              <a:t>63</a:t>
            </a:fld>
            <a:endParaRPr lang="en-US" dirty="0"/>
          </a:p>
        </p:txBody>
      </p:sp>
    </p:spTree>
    <p:extLst>
      <p:ext uri="{BB962C8B-B14F-4D97-AF65-F5344CB8AC3E}">
        <p14:creationId xmlns:p14="http://schemas.microsoft.com/office/powerpoint/2010/main" xmlns="" val="141632617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266378" y="6171104"/>
            <a:ext cx="6858000" cy="0"/>
          </a:xfrm>
          <a:prstGeom prst="line">
            <a:avLst/>
          </a:prstGeom>
          <a:ln w="28575">
            <a:solidFill>
              <a:srgbClr val="FF6600"/>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179512" y="695766"/>
            <a:ext cx="8784976" cy="5475337"/>
          </a:xfrm>
        </p:spPr>
        <p:txBody>
          <a:bodyPr>
            <a:normAutofit/>
          </a:bodyPr>
          <a:lstStyle/>
          <a:p>
            <a:pPr algn="just">
              <a:buFont typeface="Wingdings" pitchFamily="2" charset="2"/>
              <a:buChar char="q"/>
            </a:pPr>
            <a:r>
              <a:rPr lang="en-ZA" sz="1400" b="1" dirty="0"/>
              <a:t>Compensation of employees</a:t>
            </a:r>
          </a:p>
          <a:p>
            <a:pPr lvl="1" algn="just">
              <a:buFont typeface="Wingdings" pitchFamily="2" charset="2"/>
              <a:buChar char="§"/>
            </a:pPr>
            <a:r>
              <a:rPr lang="en-GB" sz="1400" dirty="0"/>
              <a:t>Increase in compensation of employees expenditure relates to:</a:t>
            </a:r>
          </a:p>
          <a:p>
            <a:pPr lvl="2" algn="just"/>
            <a:r>
              <a:rPr lang="en-GB" sz="1400" dirty="0"/>
              <a:t>Insourcing of security and ICT services</a:t>
            </a:r>
          </a:p>
          <a:p>
            <a:pPr lvl="2" algn="just"/>
            <a:r>
              <a:rPr lang="en-GB" sz="1400" dirty="0"/>
              <a:t>Additional capacity within Business Improvement Unit (BIU)</a:t>
            </a:r>
          </a:p>
          <a:p>
            <a:pPr lvl="2" algn="just"/>
            <a:r>
              <a:rPr lang="en-GB" sz="1400" dirty="0"/>
              <a:t>Filling of the vacant position with EPWP and other branches </a:t>
            </a:r>
          </a:p>
          <a:p>
            <a:pPr marL="257175" lvl="1" indent="-257175" algn="just">
              <a:buFont typeface="Wingdings" pitchFamily="2" charset="2"/>
              <a:buChar char="q"/>
            </a:pPr>
            <a:r>
              <a:rPr lang="en-ZA" sz="1400" b="1" dirty="0"/>
              <a:t>Goods and services</a:t>
            </a:r>
          </a:p>
          <a:p>
            <a:pPr lvl="1" algn="just">
              <a:buFont typeface="Wingdings" pitchFamily="2" charset="2"/>
              <a:buChar char="§"/>
            </a:pPr>
            <a:r>
              <a:rPr lang="en-GB" sz="1400" dirty="0"/>
              <a:t>Decrease in expenditure for goods and services compared to 2014/15 financial year due to:</a:t>
            </a:r>
          </a:p>
          <a:p>
            <a:pPr lvl="2" algn="just"/>
            <a:r>
              <a:rPr lang="en-GB" sz="1400" dirty="0"/>
              <a:t>Completed projected for the Turnaround programme (Clean Audit Project) </a:t>
            </a:r>
          </a:p>
          <a:p>
            <a:pPr lvl="2" algn="just"/>
            <a:r>
              <a:rPr lang="en-GB" sz="1400" dirty="0"/>
              <a:t>Once off expenditure for the 2014 Presidential inauguration and state funerals</a:t>
            </a:r>
          </a:p>
          <a:p>
            <a:pPr lvl="2" algn="just"/>
            <a:r>
              <a:rPr lang="en-GB" sz="1400" dirty="0"/>
              <a:t>Transferred Turnaround programme budget (Immovable Asset Register, Lease Review and SIU)</a:t>
            </a:r>
          </a:p>
          <a:p>
            <a:pPr marL="257175" lvl="1" indent="-257175" algn="just">
              <a:buFont typeface="Wingdings" pitchFamily="2" charset="2"/>
              <a:buChar char="q"/>
            </a:pPr>
            <a:r>
              <a:rPr lang="en-ZA" sz="1400" b="1" dirty="0"/>
              <a:t>Transfer and subsidies </a:t>
            </a:r>
          </a:p>
          <a:p>
            <a:pPr lvl="1" algn="just">
              <a:buFont typeface="Wingdings" pitchFamily="2" charset="2"/>
              <a:buChar char="§"/>
            </a:pPr>
            <a:r>
              <a:rPr lang="en-ZA" sz="1400" dirty="0"/>
              <a:t>Expenditure increase in line with the inflationary adjustment</a:t>
            </a:r>
          </a:p>
          <a:p>
            <a:pPr lvl="1" algn="just">
              <a:buFont typeface="Wingdings" pitchFamily="2" charset="2"/>
              <a:buChar char="§"/>
            </a:pPr>
            <a:r>
              <a:rPr lang="en-ZA" sz="1400" dirty="0"/>
              <a:t>Included in the transfers is the PMTE spending functions</a:t>
            </a:r>
          </a:p>
          <a:p>
            <a:pPr algn="just">
              <a:buFont typeface="Wingdings" pitchFamily="2" charset="2"/>
              <a:buChar char="q"/>
            </a:pPr>
            <a:r>
              <a:rPr lang="en-ZA" sz="1400" b="1" dirty="0"/>
              <a:t>Payments for capital assets</a:t>
            </a:r>
          </a:p>
          <a:p>
            <a:pPr lvl="1" algn="just">
              <a:buFont typeface="Wingdings" pitchFamily="2" charset="2"/>
              <a:buChar char="§"/>
            </a:pPr>
            <a:r>
              <a:rPr lang="en-ZA" sz="1400" dirty="0"/>
              <a:t>Decrease in machinery and equipment expenditure in 2015/17 relates to:</a:t>
            </a:r>
          </a:p>
          <a:p>
            <a:pPr lvl="1" algn="just">
              <a:buFont typeface="Wingdings" pitchFamily="2" charset="2"/>
              <a:buChar char="§"/>
            </a:pPr>
            <a:r>
              <a:rPr lang="en-ZA" sz="1400" dirty="0"/>
              <a:t>Once off procurement of furniture for the Prestige Management (Ministerial house and Parliamentary Villages) in 2014/15</a:t>
            </a:r>
          </a:p>
          <a:p>
            <a:pPr lvl="1" algn="just">
              <a:buFont typeface="Wingdings" pitchFamily="2" charset="2"/>
              <a:buChar char="§"/>
            </a:pPr>
            <a:r>
              <a:rPr lang="en-ZA" sz="1400" dirty="0"/>
              <a:t>Transfer of the budget to PMTE in line with transfer of function</a:t>
            </a:r>
          </a:p>
          <a:p>
            <a:pPr lvl="1" algn="just">
              <a:buFont typeface="Wingdings" pitchFamily="2" charset="2"/>
              <a:buChar char="§"/>
            </a:pPr>
            <a:r>
              <a:rPr lang="en-ZA" sz="1400" dirty="0"/>
              <a:t>Procurement of the IT Serves and the accruals of computer hardware equipment (R16 million) for expenditure relating to 2013/14 </a:t>
            </a:r>
          </a:p>
        </p:txBody>
      </p:sp>
      <p:pic>
        <p:nvPicPr>
          <p:cNvPr id="9" name="Picture 8"/>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23528" y="6228255"/>
            <a:ext cx="1028700" cy="49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2" name="Rectangle 11"/>
          <p:cNvSpPr/>
          <p:nvPr/>
        </p:nvSpPr>
        <p:spPr>
          <a:xfrm>
            <a:off x="12592" y="0"/>
            <a:ext cx="9131408" cy="620688"/>
          </a:xfrm>
          <a:prstGeom prst="rect">
            <a:avLst/>
          </a:prstGeom>
          <a:pattFill prst="dkHorz">
            <a:fgClr>
              <a:srgbClr val="FF6600"/>
            </a:fgClr>
            <a:bgClr>
              <a:srgbClr val="FF9933"/>
            </a:bgClr>
          </a:patt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t>EXPLANATORY NOTES TO EXPENDITURE</a:t>
            </a:r>
          </a:p>
        </p:txBody>
      </p:sp>
      <p:sp>
        <p:nvSpPr>
          <p:cNvPr id="2" name="Slide Number Placeholder 1"/>
          <p:cNvSpPr>
            <a:spLocks noGrp="1"/>
          </p:cNvSpPr>
          <p:nvPr>
            <p:ph type="sldNum" sz="quarter" idx="12"/>
          </p:nvPr>
        </p:nvSpPr>
        <p:spPr/>
        <p:txBody>
          <a:bodyPr/>
          <a:lstStyle/>
          <a:p>
            <a:fld id="{06FDB8B8-F605-4586-B934-FF56C8C71DDE}" type="slidenum">
              <a:rPr lang="en-US" smtClean="0"/>
              <a:pPr/>
              <a:t>64</a:t>
            </a:fld>
            <a:endParaRPr lang="en-US" dirty="0"/>
          </a:p>
        </p:txBody>
      </p:sp>
    </p:spTree>
    <p:extLst>
      <p:ext uri="{BB962C8B-B14F-4D97-AF65-F5344CB8AC3E}">
        <p14:creationId xmlns:p14="http://schemas.microsoft.com/office/powerpoint/2010/main" xmlns="" val="3586624719"/>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179512" y="6113954"/>
            <a:ext cx="6858000" cy="0"/>
          </a:xfrm>
          <a:prstGeom prst="line">
            <a:avLst/>
          </a:prstGeom>
          <a:ln w="28575">
            <a:solidFill>
              <a:srgbClr val="FF6600"/>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36662" y="6171105"/>
            <a:ext cx="1028700" cy="49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2" name="Rectangle 11"/>
          <p:cNvSpPr/>
          <p:nvPr/>
        </p:nvSpPr>
        <p:spPr>
          <a:xfrm>
            <a:off x="0" y="0"/>
            <a:ext cx="9144000" cy="548680"/>
          </a:xfrm>
          <a:prstGeom prst="rect">
            <a:avLst/>
          </a:prstGeom>
          <a:pattFill prst="dkHorz">
            <a:fgClr>
              <a:srgbClr val="FF6600"/>
            </a:fgClr>
            <a:bgClr>
              <a:srgbClr val="FF9933"/>
            </a:bgClr>
          </a:patt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100" b="1" dirty="0">
                <a:solidFill>
                  <a:prstClr val="white"/>
                </a:solidFill>
              </a:rPr>
              <a:t>Consultants, contractors and agency/outsourced services (PAGE 149)</a:t>
            </a:r>
          </a:p>
        </p:txBody>
      </p:sp>
      <p:graphicFrame>
        <p:nvGraphicFramePr>
          <p:cNvPr id="8" name="Table 7"/>
          <p:cNvGraphicFramePr>
            <a:graphicFrameLocks noGrp="1"/>
          </p:cNvGraphicFramePr>
          <p:nvPr>
            <p:extLst>
              <p:ext uri="{D42A27DB-BD31-4B8C-83A1-F6EECF244321}">
                <p14:modId xmlns:p14="http://schemas.microsoft.com/office/powerpoint/2010/main" xmlns="" val="1252431324"/>
              </p:ext>
            </p:extLst>
          </p:nvPr>
        </p:nvGraphicFramePr>
        <p:xfrm>
          <a:off x="90084" y="686762"/>
          <a:ext cx="8802395" cy="5370043"/>
        </p:xfrm>
        <a:graphic>
          <a:graphicData uri="http://schemas.openxmlformats.org/drawingml/2006/table">
            <a:tbl>
              <a:tblPr firstRow="1" bandRow="1">
                <a:tableStyleId>{21E4AEA4-8DFA-4A89-87EB-49C32662AFE0}</a:tableStyleId>
              </a:tblPr>
              <a:tblGrid>
                <a:gridCol w="4270472"/>
                <a:gridCol w="1224067"/>
                <a:gridCol w="1653928"/>
                <a:gridCol w="1653928"/>
              </a:tblGrid>
              <a:tr h="1283489">
                <a:tc>
                  <a:txBody>
                    <a:bodyPr/>
                    <a:lstStyle/>
                    <a:p>
                      <a:endParaRPr lang="en-ZA" sz="1600" dirty="0"/>
                    </a:p>
                  </a:txBody>
                  <a:tcPr marL="68580" marR="68580" marT="34290" marB="34290"/>
                </a:tc>
                <a:tc>
                  <a:txBody>
                    <a:bodyPr/>
                    <a:lstStyle/>
                    <a:p>
                      <a:pPr algn="r"/>
                      <a:r>
                        <a:rPr lang="en-ZA" sz="1600" dirty="0" smtClean="0"/>
                        <a:t>2015/16</a:t>
                      </a:r>
                    </a:p>
                    <a:p>
                      <a:pPr algn="r"/>
                      <a:r>
                        <a:rPr lang="en-ZA" sz="1600" dirty="0" smtClean="0"/>
                        <a:t>R’000</a:t>
                      </a:r>
                      <a:endParaRPr lang="en-ZA" sz="1600" dirty="0"/>
                    </a:p>
                  </a:txBody>
                  <a:tcPr marL="68580" marR="68580" marT="34290" marB="34290"/>
                </a:tc>
                <a:tc>
                  <a:txBody>
                    <a:bodyPr/>
                    <a:lstStyle/>
                    <a:p>
                      <a:pPr marL="0" algn="r" defTabSz="914400" rtl="0" eaLnBrk="1" latinLnBrk="0" hangingPunct="1"/>
                      <a:r>
                        <a:rPr lang="en-ZA" sz="1600" kern="1200" dirty="0" smtClean="0"/>
                        <a:t>2014/15</a:t>
                      </a:r>
                    </a:p>
                    <a:p>
                      <a:pPr marL="0" algn="r" defTabSz="914400" rtl="0" eaLnBrk="1" latinLnBrk="0" hangingPunct="1"/>
                      <a:endParaRPr lang="en-ZA" sz="1600" kern="1200" dirty="0" smtClean="0"/>
                    </a:p>
                    <a:p>
                      <a:pPr marL="0" algn="r" defTabSz="914400" rtl="0" eaLnBrk="1" latinLnBrk="0" hangingPunct="1"/>
                      <a:r>
                        <a:rPr lang="en-ZA" sz="1600" kern="1200" dirty="0" smtClean="0"/>
                        <a:t>R’000</a:t>
                      </a:r>
                      <a:endParaRPr lang="en-ZA" sz="1600" b="1" kern="1200" dirty="0" smtClean="0">
                        <a:solidFill>
                          <a:schemeClr val="lt1"/>
                        </a:solidFill>
                        <a:latin typeface="+mn-lt"/>
                        <a:ea typeface="+mn-ea"/>
                        <a:cs typeface="+mn-cs"/>
                      </a:endParaRPr>
                    </a:p>
                  </a:txBody>
                  <a:tcPr marL="68580" marR="68580" marT="34290" marB="34290"/>
                </a:tc>
                <a:tc>
                  <a:txBody>
                    <a:bodyPr/>
                    <a:lstStyle/>
                    <a:p>
                      <a:pPr marL="0" algn="r" defTabSz="914400" rtl="0" eaLnBrk="1" latinLnBrk="0" hangingPunct="1"/>
                      <a:r>
                        <a:rPr lang="en-ZA" sz="1600" kern="1200" dirty="0" smtClean="0"/>
                        <a:t>Year on Year comparative</a:t>
                      </a:r>
                    </a:p>
                    <a:p>
                      <a:pPr marL="0" algn="r" defTabSz="914400" rtl="0" eaLnBrk="1" latinLnBrk="0" hangingPunct="1"/>
                      <a:r>
                        <a:rPr lang="en-ZA" sz="1600" kern="1200" dirty="0" smtClean="0"/>
                        <a:t>R’000</a:t>
                      </a:r>
                      <a:endParaRPr lang="en-ZA" sz="1600" b="1" kern="1200" dirty="0" smtClean="0">
                        <a:solidFill>
                          <a:schemeClr val="lt1"/>
                        </a:solidFill>
                        <a:latin typeface="+mn-lt"/>
                        <a:ea typeface="+mn-ea"/>
                        <a:cs typeface="+mn-cs"/>
                      </a:endParaRPr>
                    </a:p>
                  </a:txBody>
                  <a:tcPr marL="68580" marR="68580" marT="34290" marB="34290"/>
                </a:tc>
              </a:tr>
              <a:tr h="567644">
                <a:tc>
                  <a:txBody>
                    <a:bodyPr/>
                    <a:lstStyle/>
                    <a:p>
                      <a:endParaRPr lang="en-ZA" sz="1600" b="1" baseline="0" dirty="0" smtClean="0">
                        <a:solidFill>
                          <a:schemeClr val="tx1"/>
                        </a:solidFill>
                      </a:endParaRPr>
                    </a:p>
                  </a:txBody>
                  <a:tcPr marL="68580" marR="68580" marT="34290" marB="34290"/>
                </a:tc>
                <a:tc>
                  <a:txBody>
                    <a:bodyPr/>
                    <a:lstStyle/>
                    <a:p>
                      <a:pPr algn="r" fontAlgn="t"/>
                      <a:endParaRPr lang="en-US" sz="1600" b="1" i="0" u="none" strike="noStrike" dirty="0">
                        <a:solidFill>
                          <a:srgbClr val="000000"/>
                        </a:solidFill>
                        <a:effectLst/>
                        <a:latin typeface="Calibri"/>
                      </a:endParaRPr>
                    </a:p>
                  </a:txBody>
                  <a:tcPr marL="7144" marR="64294" marT="7144" marB="0"/>
                </a:tc>
                <a:tc>
                  <a:txBody>
                    <a:bodyPr/>
                    <a:lstStyle/>
                    <a:p>
                      <a:pPr algn="r" fontAlgn="t"/>
                      <a:endParaRPr lang="en-US" sz="1600" b="1" i="0" u="none" strike="noStrike" dirty="0">
                        <a:solidFill>
                          <a:srgbClr val="000000"/>
                        </a:solidFill>
                        <a:effectLst/>
                        <a:latin typeface="Calibri"/>
                      </a:endParaRPr>
                    </a:p>
                  </a:txBody>
                  <a:tcPr marL="7144" marR="64294" marT="7144" marB="0"/>
                </a:tc>
                <a:tc>
                  <a:txBody>
                    <a:bodyPr/>
                    <a:lstStyle/>
                    <a:p>
                      <a:pPr algn="r" fontAlgn="t"/>
                      <a:endParaRPr lang="en-US" sz="1600" b="1" i="0" u="none" strike="noStrike" dirty="0">
                        <a:solidFill>
                          <a:srgbClr val="000000"/>
                        </a:solidFill>
                        <a:effectLst/>
                        <a:latin typeface="Calibri"/>
                      </a:endParaRPr>
                    </a:p>
                  </a:txBody>
                  <a:tcPr marL="7144" marR="64294" marT="7144" marB="0"/>
                </a:tc>
              </a:tr>
              <a:tr h="505617">
                <a:tc>
                  <a:txBody>
                    <a:bodyPr/>
                    <a:lstStyle/>
                    <a:p>
                      <a:pPr lvl="0"/>
                      <a:r>
                        <a:rPr lang="en-ZA" sz="1600" baseline="0" dirty="0" smtClean="0"/>
                        <a:t>Business and advisory services</a:t>
                      </a:r>
                      <a:endParaRPr lang="en-ZA" sz="1600" b="0" baseline="0" dirty="0" smtClean="0">
                        <a:solidFill>
                          <a:schemeClr val="tx1"/>
                        </a:solidFill>
                      </a:endParaRPr>
                    </a:p>
                  </a:txBody>
                  <a:tcPr marL="68580" marR="68580" marT="34290" marB="34290"/>
                </a:tc>
                <a:tc>
                  <a:txBody>
                    <a:bodyPr/>
                    <a:lstStyle/>
                    <a:p>
                      <a:pPr algn="r"/>
                      <a:r>
                        <a:rPr lang="en-US" sz="1600" dirty="0" smtClean="0"/>
                        <a:t>26 214</a:t>
                      </a:r>
                      <a:endParaRPr lang="en-US" sz="1600" dirty="0"/>
                    </a:p>
                  </a:txBody>
                  <a:tcPr marL="68580" marR="68580" marT="34290" marB="34290"/>
                </a:tc>
                <a:tc>
                  <a:txBody>
                    <a:bodyPr/>
                    <a:lstStyle/>
                    <a:p>
                      <a:pPr algn="r"/>
                      <a:r>
                        <a:rPr lang="en-ZA" sz="1600" dirty="0" smtClean="0"/>
                        <a:t>48 169</a:t>
                      </a:r>
                      <a:endParaRPr lang="en-US" sz="1600" dirty="0"/>
                    </a:p>
                  </a:txBody>
                  <a:tcPr marL="68580" marR="68580" marT="34290" marB="34290"/>
                </a:tc>
                <a:tc>
                  <a:txBody>
                    <a:bodyPr/>
                    <a:lstStyle/>
                    <a:p>
                      <a:pPr marL="0" algn="r" defTabSz="914400" rtl="0" eaLnBrk="1" fontAlgn="b" latinLnBrk="0" hangingPunct="1"/>
                      <a:r>
                        <a:rPr lang="en-ZA" sz="1600" kern="1200" dirty="0"/>
                        <a:t>    -21 </a:t>
                      </a:r>
                      <a:r>
                        <a:rPr lang="en-ZA" sz="1600" kern="1200" dirty="0" smtClean="0"/>
                        <a:t>955</a:t>
                      </a:r>
                      <a:endParaRPr lang="en-ZA" sz="1600" kern="1200" dirty="0">
                        <a:solidFill>
                          <a:schemeClr val="dk1"/>
                        </a:solidFill>
                        <a:latin typeface="+mn-lt"/>
                        <a:ea typeface="+mn-ea"/>
                        <a:cs typeface="+mn-cs"/>
                      </a:endParaRPr>
                    </a:p>
                  </a:txBody>
                  <a:tcPr marL="64294" marR="7144" marT="7144" marB="0" anchor="b"/>
                </a:tc>
              </a:tr>
              <a:tr h="505617">
                <a:tc>
                  <a:txBody>
                    <a:bodyPr/>
                    <a:lstStyle/>
                    <a:p>
                      <a:pPr lvl="0"/>
                      <a:r>
                        <a:rPr lang="en-ZA" sz="1600" baseline="0" dirty="0" smtClean="0"/>
                        <a:t>Infrastructure and planning </a:t>
                      </a:r>
                      <a:endParaRPr lang="en-ZA" sz="1600" b="1" baseline="0" dirty="0" smtClean="0">
                        <a:solidFill>
                          <a:srgbClr val="FF0000"/>
                        </a:solidFill>
                      </a:endParaRPr>
                    </a:p>
                  </a:txBody>
                  <a:tcPr marL="68580" marR="68580" marT="34290" marB="34290"/>
                </a:tc>
                <a:tc>
                  <a:txBody>
                    <a:bodyPr/>
                    <a:lstStyle/>
                    <a:p>
                      <a:pPr algn="r"/>
                      <a:r>
                        <a:rPr lang="en-US" sz="1600" dirty="0" smtClean="0"/>
                        <a:t>25 340</a:t>
                      </a:r>
                      <a:endParaRPr lang="en-US" sz="1600" dirty="0"/>
                    </a:p>
                  </a:txBody>
                  <a:tcPr marL="68580" marR="68580" marT="34290" marB="34290"/>
                </a:tc>
                <a:tc>
                  <a:txBody>
                    <a:bodyPr/>
                    <a:lstStyle/>
                    <a:p>
                      <a:pPr algn="r"/>
                      <a:r>
                        <a:rPr lang="en-ZA" sz="1600" dirty="0" smtClean="0"/>
                        <a:t>22</a:t>
                      </a:r>
                      <a:r>
                        <a:rPr lang="en-ZA" sz="1600" baseline="0" dirty="0" smtClean="0"/>
                        <a:t> 866</a:t>
                      </a:r>
                      <a:endParaRPr lang="en-US" sz="1600" dirty="0"/>
                    </a:p>
                  </a:txBody>
                  <a:tcPr marL="68580" marR="68580" marT="34290" marB="34290"/>
                </a:tc>
                <a:tc>
                  <a:txBody>
                    <a:bodyPr/>
                    <a:lstStyle/>
                    <a:p>
                      <a:pPr marL="0" algn="r" defTabSz="914400" rtl="0" eaLnBrk="1" fontAlgn="b" latinLnBrk="0" hangingPunct="1"/>
                      <a:r>
                        <a:rPr lang="en-ZA" sz="1600" kern="1200" dirty="0"/>
                        <a:t>        2 </a:t>
                      </a:r>
                      <a:r>
                        <a:rPr lang="en-ZA" sz="1600" kern="1200" dirty="0" smtClean="0"/>
                        <a:t>474</a:t>
                      </a:r>
                      <a:endParaRPr lang="en-ZA" sz="1600" kern="1200" dirty="0">
                        <a:solidFill>
                          <a:schemeClr val="dk1"/>
                        </a:solidFill>
                        <a:latin typeface="+mn-lt"/>
                        <a:ea typeface="+mn-ea"/>
                        <a:cs typeface="+mn-cs"/>
                      </a:endParaRPr>
                    </a:p>
                  </a:txBody>
                  <a:tcPr marL="64294" marR="7144" marT="7144" marB="0" anchor="b"/>
                </a:tc>
              </a:tr>
              <a:tr h="505617">
                <a:tc>
                  <a:txBody>
                    <a:bodyPr/>
                    <a:lstStyle/>
                    <a:p>
                      <a:pPr lvl="0"/>
                      <a:r>
                        <a:rPr lang="en-ZA" sz="1600" baseline="0" dirty="0" smtClean="0"/>
                        <a:t>Legal services</a:t>
                      </a:r>
                      <a:endParaRPr lang="en-ZA" sz="1600" b="0" baseline="0" dirty="0" smtClean="0"/>
                    </a:p>
                  </a:txBody>
                  <a:tcPr marL="68580" marR="68580" marT="34290" marB="34290" anchor="ctr"/>
                </a:tc>
                <a:tc>
                  <a:txBody>
                    <a:bodyPr/>
                    <a:lstStyle/>
                    <a:p>
                      <a:pPr algn="r"/>
                      <a:r>
                        <a:rPr lang="en-US" sz="1600" dirty="0" smtClean="0"/>
                        <a:t>14 987</a:t>
                      </a:r>
                      <a:endParaRPr lang="en-US" sz="1600" dirty="0"/>
                    </a:p>
                  </a:txBody>
                  <a:tcPr marL="68580" marR="68580" marT="34290" marB="34290"/>
                </a:tc>
                <a:tc>
                  <a:txBody>
                    <a:bodyPr/>
                    <a:lstStyle/>
                    <a:p>
                      <a:pPr algn="r"/>
                      <a:r>
                        <a:rPr lang="en-ZA" sz="1600" dirty="0" smtClean="0"/>
                        <a:t>22</a:t>
                      </a:r>
                      <a:r>
                        <a:rPr lang="en-ZA" sz="1600" baseline="0" dirty="0" smtClean="0"/>
                        <a:t> 466</a:t>
                      </a:r>
                      <a:endParaRPr lang="en-US" sz="1600" dirty="0"/>
                    </a:p>
                  </a:txBody>
                  <a:tcPr marL="68580" marR="68580" marT="34290" marB="34290"/>
                </a:tc>
                <a:tc>
                  <a:txBody>
                    <a:bodyPr/>
                    <a:lstStyle/>
                    <a:p>
                      <a:pPr marL="0" algn="r" defTabSz="914400" rtl="0" eaLnBrk="1" fontAlgn="b" latinLnBrk="0" hangingPunct="1"/>
                      <a:r>
                        <a:rPr lang="en-ZA" sz="1600" kern="1200" dirty="0"/>
                        <a:t>       -7 </a:t>
                      </a:r>
                      <a:r>
                        <a:rPr lang="en-ZA" sz="1600" kern="1200" dirty="0" smtClean="0"/>
                        <a:t>479</a:t>
                      </a:r>
                      <a:endParaRPr lang="en-ZA" sz="1600" kern="1200" dirty="0">
                        <a:solidFill>
                          <a:schemeClr val="dk1"/>
                        </a:solidFill>
                        <a:latin typeface="+mn-lt"/>
                        <a:ea typeface="+mn-ea"/>
                        <a:cs typeface="+mn-cs"/>
                      </a:endParaRPr>
                    </a:p>
                  </a:txBody>
                  <a:tcPr marL="64294" marR="7144" marT="7144" marB="0" anchor="b"/>
                </a:tc>
              </a:tr>
              <a:tr h="508377">
                <a:tc>
                  <a:txBody>
                    <a:bodyPr/>
                    <a:lstStyle/>
                    <a:p>
                      <a:pPr lvl="0"/>
                      <a:r>
                        <a:rPr lang="en-ZA" sz="1600" baseline="0" dirty="0" smtClean="0"/>
                        <a:t>Contractors</a:t>
                      </a:r>
                      <a:endParaRPr lang="en-ZA" sz="1600" b="0" baseline="0" dirty="0" smtClean="0"/>
                    </a:p>
                  </a:txBody>
                  <a:tcPr marL="68580" marR="68580" marT="34290" marB="34290" anchor="ctr"/>
                </a:tc>
                <a:tc>
                  <a:txBody>
                    <a:bodyPr/>
                    <a:lstStyle/>
                    <a:p>
                      <a:pPr algn="r"/>
                      <a:r>
                        <a:rPr lang="en-US" sz="1600" dirty="0" smtClean="0"/>
                        <a:t>43 599</a:t>
                      </a:r>
                      <a:endParaRPr lang="en-US" sz="1600" dirty="0"/>
                    </a:p>
                  </a:txBody>
                  <a:tcPr marL="68580" marR="68580" marT="34290" marB="34290"/>
                </a:tc>
                <a:tc>
                  <a:txBody>
                    <a:bodyPr/>
                    <a:lstStyle/>
                    <a:p>
                      <a:pPr algn="r"/>
                      <a:r>
                        <a:rPr lang="en-ZA" sz="1600" dirty="0" smtClean="0"/>
                        <a:t>116</a:t>
                      </a:r>
                      <a:r>
                        <a:rPr lang="en-ZA" sz="1600" baseline="0" dirty="0" smtClean="0"/>
                        <a:t> 259</a:t>
                      </a:r>
                      <a:endParaRPr lang="en-US" sz="1600" dirty="0"/>
                    </a:p>
                  </a:txBody>
                  <a:tcPr marL="68580" marR="68580" marT="34290" marB="34290"/>
                </a:tc>
                <a:tc>
                  <a:txBody>
                    <a:bodyPr/>
                    <a:lstStyle/>
                    <a:p>
                      <a:pPr marL="0" algn="r" defTabSz="914400" rtl="0" eaLnBrk="1" fontAlgn="b" latinLnBrk="0" hangingPunct="1"/>
                      <a:r>
                        <a:rPr lang="en-ZA" sz="1600" kern="1200" dirty="0"/>
                        <a:t>    -72 </a:t>
                      </a:r>
                      <a:r>
                        <a:rPr lang="en-ZA" sz="1600" kern="1200" dirty="0" smtClean="0"/>
                        <a:t>660</a:t>
                      </a:r>
                      <a:endParaRPr lang="en-ZA" sz="1600" kern="1200" dirty="0">
                        <a:solidFill>
                          <a:schemeClr val="dk1"/>
                        </a:solidFill>
                        <a:latin typeface="+mn-lt"/>
                        <a:ea typeface="+mn-ea"/>
                        <a:cs typeface="+mn-cs"/>
                      </a:endParaRPr>
                    </a:p>
                  </a:txBody>
                  <a:tcPr marL="64294" marR="7144" marT="7144" marB="0" anchor="b"/>
                </a:tc>
              </a:tr>
              <a:tr h="505617">
                <a:tc>
                  <a:txBody>
                    <a:bodyPr/>
                    <a:lstStyle/>
                    <a:p>
                      <a:pPr lvl="0"/>
                      <a:r>
                        <a:rPr lang="en-ZA" sz="1600" baseline="0" dirty="0" smtClean="0"/>
                        <a:t>Agency and support/ outsourced services</a:t>
                      </a:r>
                      <a:endParaRPr lang="en-ZA" sz="1600" b="0" baseline="0" dirty="0" smtClean="0"/>
                    </a:p>
                  </a:txBody>
                  <a:tcPr marL="68580" marR="68580" marT="34290" marB="34290" anchor="ctr"/>
                </a:tc>
                <a:tc>
                  <a:txBody>
                    <a:bodyPr/>
                    <a:lstStyle/>
                    <a:p>
                      <a:pPr algn="r"/>
                      <a:r>
                        <a:rPr lang="en-US" sz="1600" dirty="0" smtClean="0"/>
                        <a:t>98 892</a:t>
                      </a:r>
                      <a:endParaRPr lang="en-US" sz="1600" dirty="0"/>
                    </a:p>
                  </a:txBody>
                  <a:tcPr marL="68580" marR="68580" marT="34290" marB="34290"/>
                </a:tc>
                <a:tc>
                  <a:txBody>
                    <a:bodyPr/>
                    <a:lstStyle/>
                    <a:p>
                      <a:pPr algn="r"/>
                      <a:r>
                        <a:rPr lang="en-ZA" sz="1600" dirty="0" smtClean="0"/>
                        <a:t>256</a:t>
                      </a:r>
                      <a:r>
                        <a:rPr lang="en-ZA" sz="1600" baseline="0" dirty="0" smtClean="0"/>
                        <a:t> 997</a:t>
                      </a:r>
                      <a:endParaRPr lang="en-US" sz="1600" dirty="0"/>
                    </a:p>
                  </a:txBody>
                  <a:tcPr marL="68580" marR="68580" marT="34290" marB="34290"/>
                </a:tc>
                <a:tc>
                  <a:txBody>
                    <a:bodyPr/>
                    <a:lstStyle/>
                    <a:p>
                      <a:pPr marL="0" algn="r" defTabSz="914400" rtl="0" eaLnBrk="1" fontAlgn="b" latinLnBrk="0" hangingPunct="1"/>
                      <a:r>
                        <a:rPr lang="en-ZA" sz="1600" kern="1200" dirty="0"/>
                        <a:t>  -158 </a:t>
                      </a:r>
                      <a:r>
                        <a:rPr lang="en-ZA" sz="1600" kern="1200" dirty="0" smtClean="0"/>
                        <a:t>105</a:t>
                      </a:r>
                      <a:endParaRPr lang="en-ZA" sz="1600" kern="1200" dirty="0">
                        <a:solidFill>
                          <a:schemeClr val="dk1"/>
                        </a:solidFill>
                        <a:latin typeface="+mn-lt"/>
                        <a:ea typeface="+mn-ea"/>
                        <a:cs typeface="+mn-cs"/>
                      </a:endParaRPr>
                    </a:p>
                  </a:txBody>
                  <a:tcPr marL="64294" marR="7144" marT="7144" marB="0" anchor="b"/>
                </a:tc>
              </a:tr>
              <a:tr h="50837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ZA" sz="1600" b="0" baseline="0" dirty="0" smtClean="0"/>
                    </a:p>
                  </a:txBody>
                  <a:tcPr marL="68580" marR="68580" marT="34290" marB="34290" anchor="ctr"/>
                </a:tc>
                <a:tc>
                  <a:txBody>
                    <a:bodyPr/>
                    <a:lstStyle/>
                    <a:p>
                      <a:pPr marL="0" algn="r" defTabSz="914400" rtl="0" eaLnBrk="1" fontAlgn="b" latinLnBrk="0" hangingPunct="1"/>
                      <a:endParaRPr lang="en-ZA" sz="1600" b="0" kern="1200" baseline="0" dirty="0">
                        <a:solidFill>
                          <a:schemeClr val="dk1"/>
                        </a:solidFill>
                        <a:latin typeface="+mn-lt"/>
                        <a:ea typeface="+mn-ea"/>
                        <a:cs typeface="+mn-cs"/>
                      </a:endParaRPr>
                    </a:p>
                  </a:txBody>
                  <a:tcPr marL="67500" marR="67500" marT="0" marB="0"/>
                </a:tc>
                <a:tc>
                  <a:txBody>
                    <a:bodyPr/>
                    <a:lstStyle/>
                    <a:p>
                      <a:pPr marL="0" algn="r" defTabSz="914400" rtl="0" eaLnBrk="1" fontAlgn="b" latinLnBrk="0" hangingPunct="1"/>
                      <a:endParaRPr lang="en-ZA" sz="1600" b="0" kern="1200" baseline="0" dirty="0">
                        <a:solidFill>
                          <a:schemeClr val="dk1"/>
                        </a:solidFill>
                        <a:latin typeface="+mn-lt"/>
                        <a:ea typeface="+mn-ea"/>
                        <a:cs typeface="+mn-cs"/>
                      </a:endParaRPr>
                    </a:p>
                  </a:txBody>
                  <a:tcPr marL="67500" marR="67500" marT="0" marB="0"/>
                </a:tc>
                <a:tc>
                  <a:txBody>
                    <a:bodyPr/>
                    <a:lstStyle/>
                    <a:p>
                      <a:pPr marL="0" algn="r" defTabSz="914400" rtl="0" eaLnBrk="1" fontAlgn="b" latinLnBrk="0" hangingPunct="1"/>
                      <a:endParaRPr lang="en-ZA" sz="1600" b="0" kern="1200" baseline="0" dirty="0">
                        <a:solidFill>
                          <a:schemeClr val="dk1"/>
                        </a:solidFill>
                        <a:latin typeface="+mn-lt"/>
                        <a:ea typeface="+mn-ea"/>
                        <a:cs typeface="+mn-cs"/>
                      </a:endParaRPr>
                    </a:p>
                  </a:txBody>
                  <a:tcPr marL="67500" marR="67500" marT="0" marB="0"/>
                </a:tc>
              </a:tr>
              <a:tr h="479688">
                <a:tc>
                  <a:txBody>
                    <a:bodyPr/>
                    <a:lstStyle/>
                    <a:p>
                      <a:r>
                        <a:rPr lang="en-ZA" sz="1600" baseline="0" dirty="0" smtClean="0"/>
                        <a:t>Total</a:t>
                      </a:r>
                      <a:endParaRPr lang="en-ZA" sz="1600" b="1" baseline="0" dirty="0" smtClean="0"/>
                    </a:p>
                  </a:txBody>
                  <a:tcPr marL="68580" marR="68580" marT="34290" marB="34290" anchor="ctr"/>
                </a:tc>
                <a:tc>
                  <a:txBody>
                    <a:bodyPr/>
                    <a:lstStyle/>
                    <a:p>
                      <a:pPr marL="0" algn="r" defTabSz="914400" rtl="0" eaLnBrk="1" fontAlgn="b" latinLnBrk="0" hangingPunct="1"/>
                      <a:r>
                        <a:rPr lang="en-ZA" sz="1600" kern="1200" baseline="0" dirty="0" smtClean="0"/>
                        <a:t>209 032</a:t>
                      </a:r>
                      <a:endParaRPr lang="en-ZA" sz="1600" b="1" kern="1200" baseline="0" dirty="0">
                        <a:solidFill>
                          <a:schemeClr val="dk1"/>
                        </a:solidFill>
                        <a:latin typeface="+mn-lt"/>
                        <a:ea typeface="+mn-ea"/>
                        <a:cs typeface="+mn-cs"/>
                      </a:endParaRPr>
                    </a:p>
                  </a:txBody>
                  <a:tcPr marL="67500" marR="67500" marT="0" marB="0"/>
                </a:tc>
                <a:tc>
                  <a:txBody>
                    <a:bodyPr/>
                    <a:lstStyle/>
                    <a:p>
                      <a:pPr marL="0" algn="r" defTabSz="914400" rtl="0" eaLnBrk="1" fontAlgn="b" latinLnBrk="0" hangingPunct="1"/>
                      <a:r>
                        <a:rPr lang="en-ZA" sz="1600" kern="1200" baseline="0" dirty="0" smtClean="0"/>
                        <a:t>466 757</a:t>
                      </a:r>
                      <a:endParaRPr lang="en-ZA" sz="1600" b="1" kern="1200" baseline="0" dirty="0">
                        <a:solidFill>
                          <a:schemeClr val="dk1"/>
                        </a:solidFill>
                        <a:latin typeface="+mn-lt"/>
                        <a:ea typeface="+mn-ea"/>
                        <a:cs typeface="+mn-cs"/>
                      </a:endParaRPr>
                    </a:p>
                  </a:txBody>
                  <a:tcPr marL="67500" marR="67500" marT="0" marB="0"/>
                </a:tc>
                <a:tc>
                  <a:txBody>
                    <a:bodyPr/>
                    <a:lstStyle/>
                    <a:p>
                      <a:pPr marL="0" algn="r" defTabSz="914400" rtl="0" eaLnBrk="1" fontAlgn="b" latinLnBrk="0" hangingPunct="1"/>
                      <a:r>
                        <a:rPr lang="en-ZA" sz="1600" kern="1200" baseline="0" dirty="0" smtClean="0"/>
                        <a:t>-257 725</a:t>
                      </a:r>
                      <a:endParaRPr lang="en-ZA" sz="1600" b="1" kern="1200" baseline="0" dirty="0">
                        <a:solidFill>
                          <a:schemeClr val="dk1"/>
                        </a:solidFill>
                        <a:latin typeface="+mn-lt"/>
                        <a:ea typeface="+mn-ea"/>
                        <a:cs typeface="+mn-cs"/>
                      </a:endParaRPr>
                    </a:p>
                  </a:txBody>
                  <a:tcPr marL="67500" marR="67500" marT="0" marB="0"/>
                </a:tc>
              </a:tr>
            </a:tbl>
          </a:graphicData>
        </a:graphic>
      </p:graphicFrame>
      <p:sp>
        <p:nvSpPr>
          <p:cNvPr id="2" name="Slide Number Placeholder 1"/>
          <p:cNvSpPr>
            <a:spLocks noGrp="1"/>
          </p:cNvSpPr>
          <p:nvPr>
            <p:ph type="sldNum" sz="quarter" idx="12"/>
          </p:nvPr>
        </p:nvSpPr>
        <p:spPr/>
        <p:txBody>
          <a:bodyPr/>
          <a:lstStyle/>
          <a:p>
            <a:fld id="{06FDB8B8-F605-4586-B934-FF56C8C71DDE}" type="slidenum">
              <a:rPr lang="en-US" smtClean="0">
                <a:solidFill>
                  <a:prstClr val="black">
                    <a:tint val="75000"/>
                  </a:prstClr>
                </a:solidFill>
              </a:rPr>
              <a:pPr/>
              <a:t>65</a:t>
            </a:fld>
            <a:endParaRPr lang="en-US" dirty="0">
              <a:solidFill>
                <a:prstClr val="black">
                  <a:tint val="75000"/>
                </a:prstClr>
              </a:solidFill>
            </a:endParaRPr>
          </a:p>
        </p:txBody>
      </p:sp>
    </p:spTree>
    <p:extLst>
      <p:ext uri="{BB962C8B-B14F-4D97-AF65-F5344CB8AC3E}">
        <p14:creationId xmlns:p14="http://schemas.microsoft.com/office/powerpoint/2010/main" xmlns="" val="3050495626"/>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179512" y="6093296"/>
            <a:ext cx="6858000" cy="0"/>
          </a:xfrm>
          <a:prstGeom prst="line">
            <a:avLst/>
          </a:prstGeom>
          <a:ln w="28575">
            <a:solidFill>
              <a:srgbClr val="FF6600"/>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179512" y="677838"/>
            <a:ext cx="8712968" cy="5358308"/>
          </a:xfrm>
        </p:spPr>
        <p:txBody>
          <a:bodyPr>
            <a:noAutofit/>
          </a:bodyPr>
          <a:lstStyle/>
          <a:p>
            <a:pPr algn="just">
              <a:buFont typeface="Wingdings" pitchFamily="2" charset="2"/>
              <a:buChar char="q"/>
            </a:pPr>
            <a:r>
              <a:rPr lang="en-ZA" sz="1800" b="1" dirty="0"/>
              <a:t>Business and advisory services</a:t>
            </a:r>
          </a:p>
          <a:p>
            <a:pPr lvl="1" algn="just">
              <a:buFont typeface="Wingdings" pitchFamily="2" charset="2"/>
              <a:buChar char="§"/>
            </a:pPr>
            <a:r>
              <a:rPr lang="en-ZA" sz="1800" dirty="0"/>
              <a:t>Reduced expenditure in 2015/16 due to transferred of budget allocation relating to the PMTE Turnaround Projects (Immovable asset register and Irregular expenditure project ).</a:t>
            </a:r>
          </a:p>
          <a:p>
            <a:pPr lvl="1" algn="just">
              <a:buFont typeface="Wingdings" pitchFamily="2" charset="2"/>
              <a:buChar char="§"/>
            </a:pPr>
            <a:r>
              <a:rPr lang="en-ZA" sz="1800" dirty="0"/>
              <a:t>Reduced number of secondments in 2015/16.</a:t>
            </a:r>
          </a:p>
          <a:p>
            <a:pPr algn="just">
              <a:buFont typeface="Wingdings" pitchFamily="2" charset="2"/>
              <a:buChar char="q"/>
            </a:pPr>
            <a:r>
              <a:rPr lang="en-ZA" sz="1800" b="1" dirty="0">
                <a:solidFill>
                  <a:schemeClr val="dk1"/>
                </a:solidFill>
              </a:rPr>
              <a:t>Infrastructure and planning</a:t>
            </a:r>
          </a:p>
          <a:p>
            <a:pPr lvl="1" algn="just">
              <a:buFont typeface="Wingdings" pitchFamily="2" charset="2"/>
              <a:buChar char="§"/>
            </a:pPr>
            <a:r>
              <a:rPr lang="en-ZA" sz="1800" dirty="0"/>
              <a:t>2015/16 expenditure for continuous support to provinces and municipalities implementing EPWP projects.</a:t>
            </a:r>
          </a:p>
          <a:p>
            <a:pPr algn="just">
              <a:buFont typeface="Wingdings" pitchFamily="2" charset="2"/>
              <a:buChar char="q"/>
            </a:pPr>
            <a:r>
              <a:rPr lang="en-ZA" sz="1800" b="1" dirty="0">
                <a:solidFill>
                  <a:schemeClr val="dk1"/>
                </a:solidFill>
              </a:rPr>
              <a:t>Legal services</a:t>
            </a:r>
          </a:p>
          <a:p>
            <a:pPr lvl="1" algn="just">
              <a:buFont typeface="Wingdings" pitchFamily="2" charset="2"/>
              <a:buChar char="§"/>
            </a:pPr>
            <a:r>
              <a:rPr lang="en-ZA" sz="1800" dirty="0"/>
              <a:t>Decreased number of cases  in 2015/16 compare to the previous financial year.</a:t>
            </a:r>
          </a:p>
          <a:p>
            <a:pPr algn="just">
              <a:buFont typeface="Wingdings" pitchFamily="2" charset="2"/>
              <a:buChar char="q"/>
            </a:pPr>
            <a:r>
              <a:rPr lang="en-ZA" sz="1800" b="1" dirty="0">
                <a:solidFill>
                  <a:schemeClr val="dk1"/>
                </a:solidFill>
              </a:rPr>
              <a:t>Contractors</a:t>
            </a:r>
          </a:p>
          <a:p>
            <a:pPr lvl="1" algn="just">
              <a:buFont typeface="Wingdings" pitchFamily="2" charset="2"/>
              <a:buChar char="§"/>
            </a:pPr>
            <a:r>
              <a:rPr lang="en-ZA" sz="1800" dirty="0"/>
              <a:t>Expenditure low due to fewer state functions and state funerals compare to 2014/15 financial year.</a:t>
            </a:r>
          </a:p>
          <a:p>
            <a:pPr lvl="1" algn="just">
              <a:buFont typeface="Wingdings" pitchFamily="2" charset="2"/>
              <a:buChar char="§"/>
            </a:pPr>
            <a:r>
              <a:rPr lang="en-ZA" sz="1800" dirty="0"/>
              <a:t>High expenditure in 2014/15 relates </a:t>
            </a:r>
            <a:r>
              <a:rPr lang="en-ZA" sz="1800" dirty="0">
                <a:solidFill>
                  <a:schemeClr val="dk1"/>
                </a:solidFill>
              </a:rPr>
              <a:t>to Presidential Inauguration and 3 official state funerals.</a:t>
            </a:r>
          </a:p>
        </p:txBody>
      </p:sp>
      <p:pic>
        <p:nvPicPr>
          <p:cNvPr id="9" name="Picture 8"/>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36662" y="6150447"/>
            <a:ext cx="1028700" cy="49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2" name="Rectangle 11"/>
          <p:cNvSpPr/>
          <p:nvPr/>
        </p:nvSpPr>
        <p:spPr>
          <a:xfrm>
            <a:off x="0" y="0"/>
            <a:ext cx="9144000" cy="620688"/>
          </a:xfrm>
          <a:prstGeom prst="rect">
            <a:avLst/>
          </a:prstGeom>
          <a:pattFill prst="dkHorz">
            <a:fgClr>
              <a:srgbClr val="FF6600"/>
            </a:fgClr>
            <a:bgClr>
              <a:srgbClr val="FF9933"/>
            </a:bgClr>
          </a:patt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prstClr val="white"/>
                </a:solidFill>
              </a:rPr>
              <a:t>EXPLANATORY NOTES TO CONSULTANTS, CONTRACTORS AND AGENCY/OUTSOURCED SERVICES </a:t>
            </a:r>
            <a:endParaRPr lang="en-US" sz="2100" b="1" dirty="0">
              <a:solidFill>
                <a:prstClr val="white"/>
              </a:solidFill>
            </a:endParaRPr>
          </a:p>
        </p:txBody>
      </p:sp>
      <p:sp>
        <p:nvSpPr>
          <p:cNvPr id="2" name="Slide Number Placeholder 1"/>
          <p:cNvSpPr>
            <a:spLocks noGrp="1"/>
          </p:cNvSpPr>
          <p:nvPr>
            <p:ph type="sldNum" sz="quarter" idx="12"/>
          </p:nvPr>
        </p:nvSpPr>
        <p:spPr/>
        <p:txBody>
          <a:bodyPr/>
          <a:lstStyle/>
          <a:p>
            <a:fld id="{06FDB8B8-F605-4586-B934-FF56C8C71DDE}" type="slidenum">
              <a:rPr lang="en-US" smtClean="0">
                <a:solidFill>
                  <a:prstClr val="black">
                    <a:tint val="75000"/>
                  </a:prstClr>
                </a:solidFill>
              </a:rPr>
              <a:pPr/>
              <a:t>66</a:t>
            </a:fld>
            <a:endParaRPr lang="en-US" dirty="0">
              <a:solidFill>
                <a:prstClr val="black">
                  <a:tint val="75000"/>
                </a:prstClr>
              </a:solidFill>
            </a:endParaRPr>
          </a:p>
        </p:txBody>
      </p:sp>
    </p:spTree>
    <p:extLst>
      <p:ext uri="{BB962C8B-B14F-4D97-AF65-F5344CB8AC3E}">
        <p14:creationId xmlns:p14="http://schemas.microsoft.com/office/powerpoint/2010/main" xmlns="" val="384513464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122362" y="6200739"/>
            <a:ext cx="6858000" cy="0"/>
          </a:xfrm>
          <a:prstGeom prst="line">
            <a:avLst/>
          </a:prstGeom>
          <a:ln w="28575">
            <a:solidFill>
              <a:srgbClr val="FF6600"/>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179512" y="965201"/>
            <a:ext cx="8640960" cy="5079928"/>
          </a:xfrm>
        </p:spPr>
        <p:txBody>
          <a:bodyPr>
            <a:noAutofit/>
          </a:bodyPr>
          <a:lstStyle/>
          <a:p>
            <a:pPr lvl="0" algn="just">
              <a:buFont typeface="Wingdings" pitchFamily="2" charset="2"/>
              <a:buChar char="q"/>
            </a:pPr>
            <a:r>
              <a:rPr lang="en-ZA" sz="1800" b="1" dirty="0">
                <a:solidFill>
                  <a:schemeClr val="dk1"/>
                </a:solidFill>
              </a:rPr>
              <a:t>Agency and support/ outsourced services</a:t>
            </a:r>
          </a:p>
          <a:p>
            <a:pPr lvl="1" algn="just">
              <a:buFont typeface="Wingdings" pitchFamily="2" charset="2"/>
              <a:buChar char="§"/>
            </a:pPr>
            <a:r>
              <a:rPr lang="en-ZA" sz="1800" dirty="0"/>
              <a:t>Transfer of the budget allocation for the Turnaround projects in line with the transfer of function (SIU and Lease review). Expenditure reported under the PMTE.</a:t>
            </a:r>
          </a:p>
          <a:p>
            <a:pPr lvl="1" algn="just">
              <a:buFont typeface="Wingdings" pitchFamily="2" charset="2"/>
              <a:buChar char="§"/>
            </a:pPr>
            <a:r>
              <a:rPr lang="en-ZA" sz="1800" dirty="0"/>
              <a:t>Completion of Finance Technical Support project completed during 2014/15 resulting in reduced spending on outsourced services</a:t>
            </a:r>
          </a:p>
          <a:p>
            <a:pPr marL="342900" lvl="1" indent="0" algn="just">
              <a:buNone/>
            </a:pPr>
            <a:endParaRPr lang="en-ZA" sz="1800" dirty="0"/>
          </a:p>
        </p:txBody>
      </p:sp>
      <p:pic>
        <p:nvPicPr>
          <p:cNvPr id="9" name="Picture 8"/>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9512" y="6257890"/>
            <a:ext cx="1028700" cy="49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2" name="Rectangle 11"/>
          <p:cNvSpPr/>
          <p:nvPr/>
        </p:nvSpPr>
        <p:spPr>
          <a:xfrm>
            <a:off x="0" y="0"/>
            <a:ext cx="9144000" cy="692696"/>
          </a:xfrm>
          <a:prstGeom prst="rect">
            <a:avLst/>
          </a:prstGeom>
          <a:pattFill prst="dkHorz">
            <a:fgClr>
              <a:srgbClr val="FF6600"/>
            </a:fgClr>
            <a:bgClr>
              <a:srgbClr val="FF9933"/>
            </a:bgClr>
          </a:patt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prstClr val="white"/>
                </a:solidFill>
              </a:rPr>
              <a:t>EXPLANATORY NOTES TO CONSULTANTS, CONTRACTORS AND AGENCY/OUTSOURCED SERVICES </a:t>
            </a:r>
            <a:endParaRPr lang="en-US" sz="2100" b="1" dirty="0">
              <a:solidFill>
                <a:prstClr val="white"/>
              </a:solidFill>
            </a:endParaRPr>
          </a:p>
        </p:txBody>
      </p:sp>
      <p:sp>
        <p:nvSpPr>
          <p:cNvPr id="2" name="Slide Number Placeholder 1"/>
          <p:cNvSpPr>
            <a:spLocks noGrp="1"/>
          </p:cNvSpPr>
          <p:nvPr>
            <p:ph type="sldNum" sz="quarter" idx="12"/>
          </p:nvPr>
        </p:nvSpPr>
        <p:spPr/>
        <p:txBody>
          <a:bodyPr/>
          <a:lstStyle/>
          <a:p>
            <a:fld id="{06FDB8B8-F605-4586-B934-FF56C8C71DDE}" type="slidenum">
              <a:rPr lang="en-US" smtClean="0">
                <a:solidFill>
                  <a:prstClr val="black">
                    <a:tint val="75000"/>
                  </a:prstClr>
                </a:solidFill>
              </a:rPr>
              <a:pPr/>
              <a:t>67</a:t>
            </a:fld>
            <a:endParaRPr lang="en-US" dirty="0">
              <a:solidFill>
                <a:prstClr val="black">
                  <a:tint val="75000"/>
                </a:prstClr>
              </a:solidFill>
            </a:endParaRPr>
          </a:p>
        </p:txBody>
      </p:sp>
    </p:spTree>
    <p:extLst>
      <p:ext uri="{BB962C8B-B14F-4D97-AF65-F5344CB8AC3E}">
        <p14:creationId xmlns:p14="http://schemas.microsoft.com/office/powerpoint/2010/main" xmlns="" val="377964929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4842"/>
            <a:ext cx="9144000" cy="615845"/>
          </a:xfrm>
          <a:prstGeom prst="rect">
            <a:avLst/>
          </a:prstGeom>
          <a:pattFill prst="dkHorz">
            <a:fgClr>
              <a:srgbClr val="FF6600"/>
            </a:fgClr>
            <a:bgClr>
              <a:srgbClr val="FF9933"/>
            </a:bgClr>
          </a:patt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100" b="1" dirty="0"/>
              <a:t>FINANCIAL PERFORMANCE (PAGE 180)</a:t>
            </a:r>
          </a:p>
        </p:txBody>
      </p:sp>
      <p:graphicFrame>
        <p:nvGraphicFramePr>
          <p:cNvPr id="7" name="Table 6"/>
          <p:cNvGraphicFramePr>
            <a:graphicFrameLocks noGrp="1"/>
          </p:cNvGraphicFramePr>
          <p:nvPr>
            <p:extLst>
              <p:ext uri="{D42A27DB-BD31-4B8C-83A1-F6EECF244321}">
                <p14:modId xmlns:p14="http://schemas.microsoft.com/office/powerpoint/2010/main" xmlns="" val="2120163685"/>
              </p:ext>
            </p:extLst>
          </p:nvPr>
        </p:nvGraphicFramePr>
        <p:xfrm>
          <a:off x="209549" y="768782"/>
          <a:ext cx="8477251" cy="5345170"/>
        </p:xfrm>
        <a:graphic>
          <a:graphicData uri="http://schemas.openxmlformats.org/drawingml/2006/table">
            <a:tbl>
              <a:tblPr firstRow="1" bandRow="1">
                <a:tableStyleId>{21E4AEA4-8DFA-4A89-87EB-49C32662AFE0}</a:tableStyleId>
              </a:tblPr>
              <a:tblGrid>
                <a:gridCol w="3360351"/>
                <a:gridCol w="844899"/>
                <a:gridCol w="1401750"/>
                <a:gridCol w="1418270"/>
                <a:gridCol w="1451981"/>
              </a:tblGrid>
              <a:tr h="879483">
                <a:tc>
                  <a:txBody>
                    <a:bodyPr/>
                    <a:lstStyle/>
                    <a:p>
                      <a:endParaRPr lang="en-ZA" sz="1400" dirty="0"/>
                    </a:p>
                  </a:txBody>
                  <a:tcPr marL="68580" marR="68580" marT="34290" marB="34290"/>
                </a:tc>
                <a:tc>
                  <a:txBody>
                    <a:bodyPr/>
                    <a:lstStyle/>
                    <a:p>
                      <a:pPr algn="r"/>
                      <a:r>
                        <a:rPr lang="en-ZA" sz="1400" dirty="0" smtClean="0"/>
                        <a:t>Note </a:t>
                      </a:r>
                      <a:endParaRPr lang="en-ZA" sz="1400" dirty="0">
                        <a:solidFill>
                          <a:schemeClr val="bg1"/>
                        </a:solidFill>
                      </a:endParaRPr>
                    </a:p>
                  </a:txBody>
                  <a:tcPr marL="68580" marR="68580" marT="34290" marB="34290"/>
                </a:tc>
                <a:tc>
                  <a:txBody>
                    <a:bodyPr/>
                    <a:lstStyle/>
                    <a:p>
                      <a:pPr algn="r"/>
                      <a:r>
                        <a:rPr lang="en-ZA" sz="1400" dirty="0" smtClean="0"/>
                        <a:t>2015/16</a:t>
                      </a:r>
                    </a:p>
                    <a:p>
                      <a:pPr algn="r"/>
                      <a:r>
                        <a:rPr lang="en-ZA" sz="1400" dirty="0" smtClean="0"/>
                        <a:t>R’000</a:t>
                      </a:r>
                      <a:endParaRPr lang="en-ZA" sz="1400" dirty="0"/>
                    </a:p>
                  </a:txBody>
                  <a:tcPr marL="68580" marR="68580" marT="34290" marB="34290"/>
                </a:tc>
                <a:tc>
                  <a:txBody>
                    <a:bodyPr/>
                    <a:lstStyle/>
                    <a:p>
                      <a:pPr algn="r"/>
                      <a:r>
                        <a:rPr lang="en-ZA" sz="1400" dirty="0" smtClean="0"/>
                        <a:t>2014/15</a:t>
                      </a:r>
                    </a:p>
                    <a:p>
                      <a:pPr marL="0" algn="r" defTabSz="914400" rtl="0" eaLnBrk="1" latinLnBrk="0" hangingPunct="1"/>
                      <a:r>
                        <a:rPr lang="en-ZA" sz="1400" kern="1200" dirty="0" smtClean="0"/>
                        <a:t>R’000</a:t>
                      </a:r>
                      <a:endParaRPr lang="en-ZA" sz="1400" b="1" kern="1200" dirty="0" smtClean="0">
                        <a:solidFill>
                          <a:schemeClr val="lt1"/>
                        </a:solidFill>
                        <a:latin typeface="+mn-lt"/>
                        <a:ea typeface="+mn-ea"/>
                        <a:cs typeface="+mn-cs"/>
                      </a:endParaRPr>
                    </a:p>
                  </a:txBody>
                  <a:tcPr marL="68580" marR="68580" marT="34290" marB="34290"/>
                </a:tc>
                <a:tc>
                  <a:txBody>
                    <a:bodyPr/>
                    <a:lstStyle/>
                    <a:p>
                      <a:pPr marL="0" algn="r" defTabSz="914400" rtl="0" eaLnBrk="1" latinLnBrk="0" hangingPunct="1"/>
                      <a:r>
                        <a:rPr lang="en-ZA" sz="1400" kern="1200" dirty="0" smtClean="0"/>
                        <a:t>Year on Year comparative</a:t>
                      </a:r>
                    </a:p>
                    <a:p>
                      <a:pPr marL="0" algn="r" defTabSz="914400" rtl="0" eaLnBrk="1" latinLnBrk="0" hangingPunct="1"/>
                      <a:r>
                        <a:rPr lang="en-ZA" sz="1400" kern="1200" dirty="0" smtClean="0"/>
                        <a:t>R’000 </a:t>
                      </a:r>
                      <a:endParaRPr lang="en-ZA" sz="1400" b="1" kern="1200" dirty="0" smtClean="0">
                        <a:solidFill>
                          <a:schemeClr val="lt1"/>
                        </a:solidFill>
                        <a:latin typeface="+mn-lt"/>
                        <a:ea typeface="+mn-ea"/>
                        <a:cs typeface="+mn-cs"/>
                      </a:endParaRPr>
                    </a:p>
                  </a:txBody>
                  <a:tcPr marL="68580" marR="68580" marT="34290" marB="34290"/>
                </a:tc>
              </a:tr>
              <a:tr h="342021">
                <a:tc>
                  <a:txBody>
                    <a:bodyPr/>
                    <a:lstStyle/>
                    <a:p>
                      <a:r>
                        <a:rPr lang="en-ZA" sz="1400" baseline="0" dirty="0" smtClean="0"/>
                        <a:t>Revenue</a:t>
                      </a:r>
                      <a:endParaRPr lang="en-ZA" sz="1400" b="1" baseline="0" dirty="0" smtClean="0">
                        <a:solidFill>
                          <a:schemeClr val="tx1"/>
                        </a:solidFill>
                      </a:endParaRPr>
                    </a:p>
                  </a:txBody>
                  <a:tcPr marL="68580" marR="68580" marT="34290" marB="34290"/>
                </a:tc>
                <a:tc>
                  <a:txBody>
                    <a:bodyPr/>
                    <a:lstStyle/>
                    <a:p>
                      <a:pPr algn="r"/>
                      <a:endParaRPr lang="en-ZA" sz="1400" b="0" dirty="0">
                        <a:solidFill>
                          <a:schemeClr val="tx1"/>
                        </a:solidFill>
                      </a:endParaRPr>
                    </a:p>
                  </a:txBody>
                  <a:tcPr marL="68580" marR="68580" marT="34290" marB="34290"/>
                </a:tc>
                <a:tc>
                  <a:txBody>
                    <a:bodyPr/>
                    <a:lstStyle/>
                    <a:p>
                      <a:pPr algn="r"/>
                      <a:endParaRPr lang="en-ZA" sz="1400" b="0" dirty="0">
                        <a:solidFill>
                          <a:schemeClr val="tx1"/>
                        </a:solidFill>
                      </a:endParaRPr>
                    </a:p>
                  </a:txBody>
                  <a:tcPr marL="68580" marR="68580" marT="34290" marB="34290"/>
                </a:tc>
                <a:tc>
                  <a:txBody>
                    <a:bodyPr/>
                    <a:lstStyle/>
                    <a:p>
                      <a:pPr algn="r"/>
                      <a:endParaRPr lang="en-ZA" sz="1400" b="0" dirty="0">
                        <a:solidFill>
                          <a:schemeClr val="tx1"/>
                        </a:solidFill>
                      </a:endParaRPr>
                    </a:p>
                  </a:txBody>
                  <a:tcPr marL="68580" marR="68580" marT="34290" marB="34290"/>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ZA" sz="1400" kern="1200" dirty="0" smtClean="0">
                        <a:solidFill>
                          <a:schemeClr val="dk1"/>
                        </a:solidFill>
                        <a:effectLst/>
                        <a:latin typeface="+mn-lt"/>
                        <a:ea typeface="+mn-ea"/>
                        <a:cs typeface="+mn-cs"/>
                      </a:endParaRPr>
                    </a:p>
                  </a:txBody>
                  <a:tcPr marL="68580" marR="68580" marT="34290" marB="34290" anchor="ctr"/>
                </a:tc>
              </a:tr>
              <a:tr h="336592">
                <a:tc>
                  <a:txBody>
                    <a:bodyPr/>
                    <a:lstStyle/>
                    <a:p>
                      <a:pPr lvl="1"/>
                      <a:r>
                        <a:rPr lang="en-ZA" sz="1400" baseline="0" dirty="0" smtClean="0"/>
                        <a:t>Annual appropriation</a:t>
                      </a:r>
                      <a:endParaRPr lang="en-ZA" sz="1400" b="0" baseline="0" dirty="0" smtClean="0">
                        <a:solidFill>
                          <a:schemeClr val="tx1"/>
                        </a:solidFill>
                      </a:endParaRPr>
                    </a:p>
                  </a:txBody>
                  <a:tcPr marL="68580" marR="68580" marT="34290" marB="34290"/>
                </a:tc>
                <a:tc>
                  <a:txBody>
                    <a:bodyPr/>
                    <a:lstStyle/>
                    <a:p>
                      <a:pPr algn="r"/>
                      <a:r>
                        <a:rPr lang="en-ZA" sz="1400" dirty="0" smtClean="0"/>
                        <a:t>1</a:t>
                      </a:r>
                      <a:endParaRPr lang="en-ZA" sz="1400" b="0" dirty="0">
                        <a:solidFill>
                          <a:schemeClr val="tx1"/>
                        </a:solidFill>
                      </a:endParaRPr>
                    </a:p>
                  </a:txBody>
                  <a:tcPr marL="67500" marR="67500" marT="34290" marB="34290"/>
                </a:tc>
                <a:tc>
                  <a:txBody>
                    <a:bodyPr/>
                    <a:lstStyle/>
                    <a:p>
                      <a:pPr algn="r"/>
                      <a:r>
                        <a:rPr lang="en-ZA" sz="1400" dirty="0" smtClean="0"/>
                        <a:t>6 312 222</a:t>
                      </a:r>
                      <a:endParaRPr lang="en-ZA" sz="1400" b="0" dirty="0">
                        <a:solidFill>
                          <a:schemeClr val="tx1"/>
                        </a:solidFill>
                      </a:endParaRPr>
                    </a:p>
                  </a:txBody>
                  <a:tcPr marL="67500" marR="67500" marT="34290" marB="34290"/>
                </a:tc>
                <a:tc>
                  <a:txBody>
                    <a:bodyPr/>
                    <a:lstStyle/>
                    <a:p>
                      <a:pPr algn="r"/>
                      <a:r>
                        <a:rPr lang="en-ZA" sz="1400" dirty="0" smtClean="0"/>
                        <a:t>6 121 320</a:t>
                      </a:r>
                      <a:endParaRPr lang="en-ZA" sz="1400" b="0" dirty="0">
                        <a:solidFill>
                          <a:schemeClr val="tx1"/>
                        </a:solidFill>
                      </a:endParaRPr>
                    </a:p>
                  </a:txBody>
                  <a:tcPr marL="67500" marR="67500" marT="34290" marB="34290"/>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ZA" sz="1400" kern="1200" dirty="0" smtClean="0">
                          <a:effectLst/>
                        </a:rPr>
                        <a:t>190 902</a:t>
                      </a:r>
                      <a:endParaRPr lang="en-ZA" sz="1400" kern="1200" dirty="0" smtClean="0">
                        <a:solidFill>
                          <a:schemeClr val="dk1"/>
                        </a:solidFill>
                        <a:effectLst/>
                        <a:latin typeface="+mn-lt"/>
                        <a:ea typeface="+mn-ea"/>
                        <a:cs typeface="+mn-cs"/>
                      </a:endParaRPr>
                    </a:p>
                  </a:txBody>
                  <a:tcPr marL="67500" marR="67500" marT="34290" marB="34290"/>
                </a:tc>
              </a:tr>
              <a:tr h="423455">
                <a:tc>
                  <a:txBody>
                    <a:bodyPr/>
                    <a:lstStyle/>
                    <a:p>
                      <a:pPr lvl="1"/>
                      <a:r>
                        <a:rPr lang="en-ZA" sz="1400" dirty="0" smtClean="0"/>
                        <a:t>Departmental</a:t>
                      </a:r>
                      <a:r>
                        <a:rPr lang="en-ZA" sz="1400" baseline="0" dirty="0" smtClean="0"/>
                        <a:t> revenue</a:t>
                      </a:r>
                      <a:endParaRPr lang="en-ZA" sz="1400" b="1" baseline="0" dirty="0" smtClean="0">
                        <a:solidFill>
                          <a:srgbClr val="FF0000"/>
                        </a:solidFill>
                      </a:endParaRPr>
                    </a:p>
                  </a:txBody>
                  <a:tcPr marL="68580" marR="68580" marT="34290" marB="34290"/>
                </a:tc>
                <a:tc>
                  <a:txBody>
                    <a:bodyPr/>
                    <a:lstStyle/>
                    <a:p>
                      <a:pPr algn="r"/>
                      <a:r>
                        <a:rPr lang="en-ZA" sz="1400" dirty="0" smtClean="0"/>
                        <a:t>2</a:t>
                      </a:r>
                      <a:endParaRPr lang="en-ZA" sz="1400" b="0" dirty="0">
                        <a:solidFill>
                          <a:schemeClr val="tx1"/>
                        </a:solidFill>
                      </a:endParaRPr>
                    </a:p>
                  </a:txBody>
                  <a:tcPr marL="67500" marR="67500" marT="34290" marB="34290"/>
                </a:tc>
                <a:tc>
                  <a:txBody>
                    <a:bodyPr/>
                    <a:lstStyle/>
                    <a:p>
                      <a:pPr algn="r"/>
                      <a:r>
                        <a:rPr lang="en-ZA" sz="1400" dirty="0" smtClean="0"/>
                        <a:t>7</a:t>
                      </a:r>
                      <a:r>
                        <a:rPr lang="en-ZA" sz="1400" baseline="0" dirty="0" smtClean="0"/>
                        <a:t> 106</a:t>
                      </a:r>
                      <a:endParaRPr lang="en-ZA" sz="1400" b="0" dirty="0">
                        <a:solidFill>
                          <a:schemeClr val="tx1"/>
                        </a:solidFill>
                      </a:endParaRPr>
                    </a:p>
                  </a:txBody>
                  <a:tcPr marL="67500" marR="67500" marT="34290" marB="34290"/>
                </a:tc>
                <a:tc>
                  <a:txBody>
                    <a:bodyPr/>
                    <a:lstStyle/>
                    <a:p>
                      <a:pPr algn="r"/>
                      <a:r>
                        <a:rPr lang="en-ZA" sz="1400" dirty="0" smtClean="0"/>
                        <a:t>16</a:t>
                      </a:r>
                      <a:r>
                        <a:rPr lang="en-ZA" sz="1400" baseline="0" dirty="0" smtClean="0"/>
                        <a:t> 132</a:t>
                      </a:r>
                      <a:endParaRPr lang="en-ZA" sz="1400" b="1" dirty="0">
                        <a:solidFill>
                          <a:schemeClr val="tx1"/>
                        </a:solidFill>
                      </a:endParaRPr>
                    </a:p>
                  </a:txBody>
                  <a:tcPr marL="67500" marR="67500" marT="34290" marB="34290"/>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ZA" sz="1400" kern="1200" dirty="0" smtClean="0">
                          <a:effectLst/>
                        </a:rPr>
                        <a:t>-9 026</a:t>
                      </a:r>
                      <a:endParaRPr lang="en-ZA" sz="1400" kern="1200" dirty="0" smtClean="0">
                        <a:solidFill>
                          <a:schemeClr val="dk1"/>
                        </a:solidFill>
                        <a:effectLst/>
                        <a:latin typeface="+mn-lt"/>
                        <a:ea typeface="+mn-ea"/>
                        <a:cs typeface="+mn-cs"/>
                      </a:endParaRPr>
                    </a:p>
                  </a:txBody>
                  <a:tcPr marL="67500" marR="67500" marT="34290" marB="34290"/>
                </a:tc>
              </a:tr>
              <a:tr h="33659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400" baseline="0" dirty="0" smtClean="0"/>
                        <a:t>Expenditure</a:t>
                      </a:r>
                      <a:endParaRPr lang="en-ZA" sz="1400" b="1" baseline="0" dirty="0" smtClean="0"/>
                    </a:p>
                  </a:txBody>
                  <a:tcPr marL="68580" marR="68580" marT="34290" marB="34290"/>
                </a:tc>
                <a:tc>
                  <a:txBody>
                    <a:bodyPr/>
                    <a:lstStyle/>
                    <a:p>
                      <a:pPr algn="r"/>
                      <a:endParaRPr lang="en-ZA" sz="1400" b="0" dirty="0">
                        <a:solidFill>
                          <a:srgbClr val="FF0000"/>
                        </a:solidFill>
                      </a:endParaRPr>
                    </a:p>
                  </a:txBody>
                  <a:tcPr marL="67500" marR="67500" marT="34290" marB="34290"/>
                </a:tc>
                <a:tc>
                  <a:txBody>
                    <a:bodyPr/>
                    <a:lstStyle/>
                    <a:p>
                      <a:pPr algn="r"/>
                      <a:endParaRPr lang="en-ZA" sz="1400" b="1" dirty="0">
                        <a:solidFill>
                          <a:schemeClr val="tx1"/>
                        </a:solidFill>
                      </a:endParaRPr>
                    </a:p>
                  </a:txBody>
                  <a:tcPr marL="67500" marR="67500" marT="34290" marB="34290"/>
                </a:tc>
                <a:tc>
                  <a:txBody>
                    <a:bodyPr/>
                    <a:lstStyle/>
                    <a:p>
                      <a:pPr algn="r"/>
                      <a:endParaRPr lang="en-ZA" sz="1400" b="1" dirty="0">
                        <a:solidFill>
                          <a:schemeClr val="tx1"/>
                        </a:solidFill>
                      </a:endParaRPr>
                    </a:p>
                  </a:txBody>
                  <a:tcPr marL="67500" marR="67500" marT="34290" marB="34290"/>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ZA" sz="1400" kern="1200" dirty="0" smtClean="0">
                        <a:solidFill>
                          <a:schemeClr val="dk1"/>
                        </a:solidFill>
                        <a:effectLst/>
                        <a:latin typeface="+mn-lt"/>
                        <a:ea typeface="+mn-ea"/>
                        <a:cs typeface="+mn-cs"/>
                      </a:endParaRPr>
                    </a:p>
                  </a:txBody>
                  <a:tcPr marL="67500" marR="67500" marT="34290" marB="34290"/>
                </a:tc>
              </a:tr>
              <a:tr h="425766">
                <a:tc>
                  <a:txBody>
                    <a:bodyPr/>
                    <a:lstStyle/>
                    <a:p>
                      <a:pPr lvl="1"/>
                      <a:r>
                        <a:rPr lang="en-ZA" sz="1400" baseline="0" dirty="0" smtClean="0"/>
                        <a:t>Compensation of employees</a:t>
                      </a:r>
                      <a:endParaRPr lang="en-ZA" sz="1400" b="0" baseline="0" dirty="0" smtClean="0"/>
                    </a:p>
                  </a:txBody>
                  <a:tcPr marL="68580" marR="68580" marT="34290" marB="34290" anchor="ctr"/>
                </a:tc>
                <a:tc>
                  <a:txBody>
                    <a:bodyPr/>
                    <a:lstStyle/>
                    <a:p>
                      <a:pPr marL="0" algn="r" defTabSz="914400" rtl="0" eaLnBrk="1" fontAlgn="b" latinLnBrk="0" hangingPunct="1"/>
                      <a:r>
                        <a:rPr lang="en-ZA" sz="1400" kern="1200" baseline="0" dirty="0" smtClean="0"/>
                        <a:t>3</a:t>
                      </a:r>
                      <a:endParaRPr lang="en-ZA" sz="1400" b="0" kern="1200" baseline="0" dirty="0">
                        <a:solidFill>
                          <a:schemeClr val="tx1"/>
                        </a:solidFill>
                        <a:latin typeface="+mn-lt"/>
                        <a:ea typeface="+mn-ea"/>
                        <a:cs typeface="+mn-cs"/>
                      </a:endParaRPr>
                    </a:p>
                  </a:txBody>
                  <a:tcPr marL="67500" marR="67500" marT="0" marB="0"/>
                </a:tc>
                <a:tc>
                  <a:txBody>
                    <a:bodyPr/>
                    <a:lstStyle/>
                    <a:p>
                      <a:pPr marL="0" algn="r" defTabSz="914400" rtl="0" eaLnBrk="1" fontAlgn="b" latinLnBrk="0" hangingPunct="1">
                        <a:lnSpc>
                          <a:spcPts val="1300"/>
                        </a:lnSpc>
                        <a:spcBef>
                          <a:spcPts val="650"/>
                        </a:spcBef>
                        <a:spcAft>
                          <a:spcPts val="0"/>
                        </a:spcAft>
                      </a:pPr>
                      <a:r>
                        <a:rPr lang="en-GB" sz="1400" kern="1200" baseline="0" dirty="0" smtClean="0"/>
                        <a:t>435 858</a:t>
                      </a:r>
                      <a:endParaRPr lang="en-ZA" sz="1400" b="0" kern="1200" baseline="0" dirty="0">
                        <a:solidFill>
                          <a:schemeClr val="dk1"/>
                        </a:solidFill>
                        <a:latin typeface="+mn-lt"/>
                        <a:ea typeface="+mn-ea"/>
                        <a:cs typeface="+mn-cs"/>
                      </a:endParaRPr>
                    </a:p>
                  </a:txBody>
                  <a:tcPr marL="51435" marR="51435" marT="0" marB="0"/>
                </a:tc>
                <a:tc>
                  <a:txBody>
                    <a:bodyPr/>
                    <a:lstStyle/>
                    <a:p>
                      <a:pPr marL="0" algn="r" defTabSz="914400" rtl="0" eaLnBrk="1" fontAlgn="b" latinLnBrk="0" hangingPunct="1"/>
                      <a:r>
                        <a:rPr lang="en-ZA" sz="1400" kern="1200" baseline="0" dirty="0" smtClean="0"/>
                        <a:t>1 591 775</a:t>
                      </a:r>
                      <a:endParaRPr lang="en-ZA" sz="1400" b="0" kern="1200" baseline="0" dirty="0">
                        <a:solidFill>
                          <a:schemeClr val="dk1"/>
                        </a:solidFill>
                        <a:latin typeface="+mn-lt"/>
                        <a:ea typeface="+mn-ea"/>
                        <a:cs typeface="+mn-cs"/>
                      </a:endParaRPr>
                    </a:p>
                  </a:txBody>
                  <a:tcPr marL="67500" marR="67500" marT="0" marB="0"/>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ZA" sz="1400" kern="1200" dirty="0" smtClean="0">
                          <a:effectLst/>
                        </a:rPr>
                        <a:t>-1 155 917</a:t>
                      </a:r>
                      <a:endParaRPr lang="en-ZA" sz="1400" kern="1200" dirty="0" smtClean="0">
                        <a:solidFill>
                          <a:schemeClr val="dk1"/>
                        </a:solidFill>
                        <a:effectLst/>
                        <a:latin typeface="+mn-lt"/>
                        <a:ea typeface="+mn-ea"/>
                        <a:cs typeface="+mn-cs"/>
                      </a:endParaRPr>
                    </a:p>
                  </a:txBody>
                  <a:tcPr marL="67500" marR="67500" marT="34290" marB="34290"/>
                </a:tc>
              </a:tr>
              <a:tr h="336592">
                <a:tc>
                  <a:txBody>
                    <a:bodyPr/>
                    <a:lstStyle/>
                    <a:p>
                      <a:pPr lvl="1"/>
                      <a:r>
                        <a:rPr lang="en-ZA" sz="1400" dirty="0" smtClean="0"/>
                        <a:t>Goods and services</a:t>
                      </a:r>
                      <a:endParaRPr lang="en-ZA" sz="1400" b="0" baseline="0" dirty="0" smtClean="0"/>
                    </a:p>
                  </a:txBody>
                  <a:tcPr marL="68580" marR="68580" marT="34290" marB="34290" anchor="ctr"/>
                </a:tc>
                <a:tc>
                  <a:txBody>
                    <a:bodyPr/>
                    <a:lstStyle/>
                    <a:p>
                      <a:pPr marL="0" algn="r" defTabSz="914400" rtl="0" eaLnBrk="1" fontAlgn="b" latinLnBrk="0" hangingPunct="1"/>
                      <a:r>
                        <a:rPr lang="en-ZA" sz="1400" kern="1200" baseline="0" dirty="0" smtClean="0"/>
                        <a:t>4</a:t>
                      </a:r>
                      <a:endParaRPr lang="en-ZA" sz="1400" b="0" kern="1200" baseline="0" dirty="0">
                        <a:solidFill>
                          <a:schemeClr val="tx1"/>
                        </a:solidFill>
                        <a:latin typeface="+mn-lt"/>
                        <a:ea typeface="+mn-ea"/>
                        <a:cs typeface="+mn-cs"/>
                      </a:endParaRPr>
                    </a:p>
                  </a:txBody>
                  <a:tcPr marL="67500" marR="67500" marT="0" marB="0"/>
                </a:tc>
                <a:tc>
                  <a:txBody>
                    <a:bodyPr/>
                    <a:lstStyle/>
                    <a:p>
                      <a:pPr marL="0" algn="r" defTabSz="914400" rtl="0" eaLnBrk="1" fontAlgn="b" latinLnBrk="0" hangingPunct="1">
                        <a:lnSpc>
                          <a:spcPts val="1300"/>
                        </a:lnSpc>
                        <a:spcBef>
                          <a:spcPts val="650"/>
                        </a:spcBef>
                        <a:spcAft>
                          <a:spcPts val="0"/>
                        </a:spcAft>
                      </a:pPr>
                      <a:r>
                        <a:rPr lang="en-GB" sz="1400" kern="1200" baseline="0" dirty="0" smtClean="0"/>
                        <a:t>364 462</a:t>
                      </a:r>
                      <a:endParaRPr lang="en-ZA" sz="1400" b="0" kern="1200" baseline="0" dirty="0">
                        <a:solidFill>
                          <a:schemeClr val="dk1"/>
                        </a:solidFill>
                        <a:latin typeface="+mn-lt"/>
                        <a:ea typeface="+mn-ea"/>
                        <a:cs typeface="+mn-cs"/>
                      </a:endParaRPr>
                    </a:p>
                  </a:txBody>
                  <a:tcPr marL="51435" marR="51435" marT="0" marB="0"/>
                </a:tc>
                <a:tc>
                  <a:txBody>
                    <a:bodyPr/>
                    <a:lstStyle/>
                    <a:p>
                      <a:pPr marL="0" algn="r" defTabSz="914400" rtl="0" eaLnBrk="1" fontAlgn="b" latinLnBrk="0" hangingPunct="1"/>
                      <a:r>
                        <a:rPr lang="en-ZA" sz="1400" kern="1200" baseline="0" dirty="0" smtClean="0"/>
                        <a:t>1 430 915</a:t>
                      </a:r>
                      <a:endParaRPr lang="en-ZA" sz="1400" b="0" kern="1200" baseline="0" dirty="0">
                        <a:solidFill>
                          <a:schemeClr val="dk1"/>
                        </a:solidFill>
                        <a:latin typeface="+mn-lt"/>
                        <a:ea typeface="+mn-ea"/>
                        <a:cs typeface="+mn-cs"/>
                      </a:endParaRPr>
                    </a:p>
                  </a:txBody>
                  <a:tcPr marL="67500" marR="67500" marT="0" marB="0"/>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ZA" sz="1400" kern="1200" dirty="0" smtClean="0">
                          <a:effectLst/>
                        </a:rPr>
                        <a:t>-1</a:t>
                      </a:r>
                      <a:r>
                        <a:rPr lang="en-ZA" sz="1400" kern="1200" baseline="0" dirty="0" smtClean="0">
                          <a:effectLst/>
                        </a:rPr>
                        <a:t> 066 453</a:t>
                      </a:r>
                      <a:endParaRPr lang="en-ZA" sz="1400" kern="1200" dirty="0" smtClean="0">
                        <a:solidFill>
                          <a:schemeClr val="dk1"/>
                        </a:solidFill>
                        <a:effectLst/>
                        <a:latin typeface="+mn-lt"/>
                        <a:ea typeface="+mn-ea"/>
                        <a:cs typeface="+mn-cs"/>
                      </a:endParaRPr>
                    </a:p>
                  </a:txBody>
                  <a:tcPr marL="67500" marR="67500" marT="34290" marB="34290"/>
                </a:tc>
              </a:tr>
              <a:tr h="368029">
                <a:tc>
                  <a:txBody>
                    <a:bodyPr/>
                    <a:lstStyle/>
                    <a:p>
                      <a:pPr lvl="1"/>
                      <a:r>
                        <a:rPr lang="en-ZA" sz="1400" baseline="0" dirty="0" smtClean="0"/>
                        <a:t>Interest and rent on land</a:t>
                      </a:r>
                      <a:endParaRPr lang="en-ZA" sz="1400" b="0" baseline="0" dirty="0" smtClean="0"/>
                    </a:p>
                  </a:txBody>
                  <a:tcPr marL="68580" marR="68580" marT="34290" marB="34290" anchor="ctr"/>
                </a:tc>
                <a:tc>
                  <a:txBody>
                    <a:bodyPr/>
                    <a:lstStyle/>
                    <a:p>
                      <a:pPr marL="0" algn="r" defTabSz="914400" rtl="0" eaLnBrk="1" latinLnBrk="0" hangingPunct="1"/>
                      <a:r>
                        <a:rPr lang="en-ZA" sz="1400" kern="1200" baseline="0" dirty="0" smtClean="0"/>
                        <a:t>5</a:t>
                      </a:r>
                      <a:endParaRPr lang="en-ZA" sz="1400" b="0" kern="1200" baseline="0" dirty="0">
                        <a:solidFill>
                          <a:schemeClr val="tx1"/>
                        </a:solidFill>
                        <a:latin typeface="+mn-lt"/>
                        <a:ea typeface="+mn-ea"/>
                        <a:cs typeface="+mn-cs"/>
                      </a:endParaRPr>
                    </a:p>
                  </a:txBody>
                  <a:tcPr marL="67500" marR="67500" marT="34290" marB="34290"/>
                </a:tc>
                <a:tc>
                  <a:txBody>
                    <a:bodyPr/>
                    <a:lstStyle/>
                    <a:p>
                      <a:pPr marL="0" algn="r" defTabSz="914400" rtl="0" eaLnBrk="1" fontAlgn="b" latinLnBrk="0" hangingPunct="1">
                        <a:lnSpc>
                          <a:spcPts val="1300"/>
                        </a:lnSpc>
                        <a:spcBef>
                          <a:spcPts val="650"/>
                        </a:spcBef>
                        <a:spcAft>
                          <a:spcPts val="0"/>
                        </a:spcAft>
                      </a:pPr>
                      <a:r>
                        <a:rPr lang="en-GB" sz="1400" kern="1200" baseline="0" dirty="0" smtClean="0"/>
                        <a:t>1 573</a:t>
                      </a:r>
                      <a:endParaRPr lang="en-ZA" sz="1400" b="0" kern="1200" baseline="0" dirty="0">
                        <a:solidFill>
                          <a:schemeClr val="dk1"/>
                        </a:solidFill>
                        <a:latin typeface="+mn-lt"/>
                        <a:ea typeface="+mn-ea"/>
                        <a:cs typeface="+mn-cs"/>
                      </a:endParaRPr>
                    </a:p>
                  </a:txBody>
                  <a:tcPr marL="51435" marR="51435" marT="0" marB="0"/>
                </a:tc>
                <a:tc>
                  <a:txBody>
                    <a:bodyPr/>
                    <a:lstStyle/>
                    <a:p>
                      <a:pPr marL="0" algn="r" defTabSz="914400" rtl="0" eaLnBrk="1" latinLnBrk="0" hangingPunct="1"/>
                      <a:r>
                        <a:rPr lang="en-ZA" sz="1400" kern="1200" baseline="0" dirty="0" smtClean="0"/>
                        <a:t>9</a:t>
                      </a:r>
                      <a:endParaRPr lang="en-ZA" sz="1400" b="0" kern="1200" baseline="0" dirty="0">
                        <a:solidFill>
                          <a:schemeClr val="dk1"/>
                        </a:solidFill>
                        <a:latin typeface="+mn-lt"/>
                        <a:ea typeface="+mn-ea"/>
                        <a:cs typeface="+mn-cs"/>
                      </a:endParaRPr>
                    </a:p>
                  </a:txBody>
                  <a:tcPr marL="67500" marR="67500" marT="34290" marB="34290"/>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ZA" sz="1400" kern="1200" dirty="0" smtClean="0">
                          <a:effectLst/>
                        </a:rPr>
                        <a:t>1 564</a:t>
                      </a:r>
                      <a:endParaRPr lang="en-ZA" sz="1400" kern="1200" dirty="0" smtClean="0">
                        <a:solidFill>
                          <a:schemeClr val="dk1"/>
                        </a:solidFill>
                        <a:effectLst/>
                        <a:latin typeface="+mn-lt"/>
                        <a:ea typeface="+mn-ea"/>
                        <a:cs typeface="+mn-cs"/>
                      </a:endParaRPr>
                    </a:p>
                  </a:txBody>
                  <a:tcPr marL="67500" marR="67500" marT="34290" marB="34290"/>
                </a:tc>
              </a:tr>
              <a:tr h="398224">
                <a:tc>
                  <a:txBody>
                    <a:bodyPr/>
                    <a:lstStyle/>
                    <a:p>
                      <a:pPr lvl="1"/>
                      <a:r>
                        <a:rPr lang="en-ZA" sz="1400" baseline="0" dirty="0" smtClean="0"/>
                        <a:t>Transfers and subsidies</a:t>
                      </a:r>
                      <a:endParaRPr lang="en-ZA" sz="1400" b="0" baseline="0" dirty="0" smtClean="0"/>
                    </a:p>
                  </a:txBody>
                  <a:tcPr marL="68580" marR="68580" marT="34290" marB="34290" anchor="ctr"/>
                </a:tc>
                <a:tc>
                  <a:txBody>
                    <a:bodyPr/>
                    <a:lstStyle/>
                    <a:p>
                      <a:pPr marL="0" algn="r" defTabSz="914400" rtl="0" eaLnBrk="1" fontAlgn="b" latinLnBrk="0" hangingPunct="1"/>
                      <a:r>
                        <a:rPr lang="en-ZA" sz="1400" kern="1200" baseline="0" dirty="0" smtClean="0"/>
                        <a:t>7</a:t>
                      </a:r>
                      <a:endParaRPr lang="en-ZA" sz="1400" b="0" kern="1200" baseline="0" dirty="0">
                        <a:solidFill>
                          <a:schemeClr val="tx1"/>
                        </a:solidFill>
                        <a:latin typeface="+mn-lt"/>
                        <a:ea typeface="+mn-ea"/>
                        <a:cs typeface="+mn-cs"/>
                      </a:endParaRPr>
                    </a:p>
                  </a:txBody>
                  <a:tcPr marL="67500" marR="67500" marT="0" marB="0"/>
                </a:tc>
                <a:tc>
                  <a:txBody>
                    <a:bodyPr/>
                    <a:lstStyle/>
                    <a:p>
                      <a:pPr marL="0" algn="r" defTabSz="914400" rtl="0" eaLnBrk="1" fontAlgn="b" latinLnBrk="0" hangingPunct="1"/>
                      <a:r>
                        <a:rPr lang="en-ZA" sz="1400" kern="1200" baseline="0" dirty="0" smtClean="0"/>
                        <a:t>5 411 314</a:t>
                      </a:r>
                      <a:endParaRPr lang="en-ZA" sz="1400" b="0" kern="1200" baseline="0" dirty="0">
                        <a:solidFill>
                          <a:schemeClr val="dk1"/>
                        </a:solidFill>
                        <a:latin typeface="+mn-lt"/>
                        <a:ea typeface="+mn-ea"/>
                        <a:cs typeface="+mn-cs"/>
                      </a:endParaRPr>
                    </a:p>
                  </a:txBody>
                  <a:tcPr marL="67500" marR="67500" marT="0" marB="0"/>
                </a:tc>
                <a:tc>
                  <a:txBody>
                    <a:bodyPr/>
                    <a:lstStyle/>
                    <a:p>
                      <a:pPr marL="0" algn="r" defTabSz="914400" rtl="0" eaLnBrk="1" fontAlgn="b" latinLnBrk="0" hangingPunct="1"/>
                      <a:r>
                        <a:rPr lang="en-ZA" sz="1400" kern="1200" baseline="0" dirty="0" smtClean="0"/>
                        <a:t>2 577 774</a:t>
                      </a:r>
                      <a:endParaRPr lang="en-ZA" sz="1400" b="0" kern="1200" baseline="0" dirty="0">
                        <a:solidFill>
                          <a:schemeClr val="dk1"/>
                        </a:solidFill>
                        <a:latin typeface="+mn-lt"/>
                        <a:ea typeface="+mn-ea"/>
                        <a:cs typeface="+mn-cs"/>
                      </a:endParaRPr>
                    </a:p>
                  </a:txBody>
                  <a:tcPr marL="67500" marR="67500" marT="0" marB="0"/>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ZA" sz="1400" kern="1200" dirty="0" smtClean="0">
                          <a:effectLst/>
                        </a:rPr>
                        <a:t>2 833 540</a:t>
                      </a:r>
                      <a:endParaRPr lang="en-ZA" sz="1400" kern="1200" dirty="0" smtClean="0">
                        <a:solidFill>
                          <a:schemeClr val="dk1"/>
                        </a:solidFill>
                        <a:effectLst/>
                        <a:latin typeface="+mn-lt"/>
                        <a:ea typeface="+mn-ea"/>
                        <a:cs typeface="+mn-cs"/>
                      </a:endParaRPr>
                    </a:p>
                  </a:txBody>
                  <a:tcPr marL="67500" marR="67500" marT="34290" marB="34290"/>
                </a:tc>
              </a:tr>
              <a:tr h="425766">
                <a:tc>
                  <a:txBody>
                    <a:bodyPr/>
                    <a:lstStyle/>
                    <a:p>
                      <a:pPr lvl="1"/>
                      <a:r>
                        <a:rPr lang="en-ZA" sz="1400" baseline="0" dirty="0" smtClean="0"/>
                        <a:t>Tangible capital assets</a:t>
                      </a:r>
                      <a:endParaRPr lang="en-ZA" sz="1400" b="0" baseline="0" dirty="0" smtClean="0"/>
                    </a:p>
                  </a:txBody>
                  <a:tcPr marL="68580" marR="68580" marT="34290" marB="34290" anchor="ctr"/>
                </a:tc>
                <a:tc>
                  <a:txBody>
                    <a:bodyPr/>
                    <a:lstStyle/>
                    <a:p>
                      <a:pPr marL="0" algn="r" defTabSz="914400" rtl="0" eaLnBrk="1" fontAlgn="b" latinLnBrk="0" hangingPunct="1"/>
                      <a:r>
                        <a:rPr lang="en-ZA" sz="1400" kern="1200" baseline="0" dirty="0" smtClean="0"/>
                        <a:t>8</a:t>
                      </a:r>
                      <a:endParaRPr lang="en-ZA" sz="1400" b="0" kern="1200" baseline="0" dirty="0">
                        <a:solidFill>
                          <a:schemeClr val="tx1"/>
                        </a:solidFill>
                        <a:latin typeface="+mn-lt"/>
                        <a:ea typeface="+mn-ea"/>
                        <a:cs typeface="+mn-cs"/>
                      </a:endParaRPr>
                    </a:p>
                  </a:txBody>
                  <a:tcPr marL="67500" marR="67500" marT="0" marB="0"/>
                </a:tc>
                <a:tc>
                  <a:txBody>
                    <a:bodyPr/>
                    <a:lstStyle/>
                    <a:p>
                      <a:pPr marL="0" algn="r" defTabSz="914400" rtl="0" eaLnBrk="1" fontAlgn="b" latinLnBrk="0" hangingPunct="1">
                        <a:lnSpc>
                          <a:spcPts val="1300"/>
                        </a:lnSpc>
                        <a:spcBef>
                          <a:spcPts val="650"/>
                        </a:spcBef>
                        <a:spcAft>
                          <a:spcPts val="0"/>
                        </a:spcAft>
                      </a:pPr>
                      <a:r>
                        <a:rPr lang="en-GB" sz="1400" kern="1200" baseline="0" dirty="0" smtClean="0"/>
                        <a:t>23 180</a:t>
                      </a:r>
                      <a:endParaRPr lang="en-ZA" sz="1400" b="0" kern="1200" baseline="0" dirty="0">
                        <a:solidFill>
                          <a:schemeClr val="dk1"/>
                        </a:solidFill>
                        <a:latin typeface="+mn-lt"/>
                        <a:ea typeface="+mn-ea"/>
                        <a:cs typeface="+mn-cs"/>
                      </a:endParaRPr>
                    </a:p>
                  </a:txBody>
                  <a:tcPr marL="51435" marR="51435" marT="0" marB="0"/>
                </a:tc>
                <a:tc>
                  <a:txBody>
                    <a:bodyPr/>
                    <a:lstStyle/>
                    <a:p>
                      <a:pPr marL="0" algn="r" defTabSz="914400" rtl="0" eaLnBrk="1" fontAlgn="b" latinLnBrk="0" hangingPunct="1"/>
                      <a:r>
                        <a:rPr lang="en-ZA" sz="1400" kern="1200" baseline="0" dirty="0" smtClean="0"/>
                        <a:t>416 903</a:t>
                      </a:r>
                      <a:endParaRPr lang="en-ZA" sz="1400" b="0" kern="1200" baseline="0" dirty="0">
                        <a:solidFill>
                          <a:schemeClr val="dk1"/>
                        </a:solidFill>
                        <a:latin typeface="+mn-lt"/>
                        <a:ea typeface="+mn-ea"/>
                        <a:cs typeface="+mn-cs"/>
                      </a:endParaRPr>
                    </a:p>
                  </a:txBody>
                  <a:tcPr marL="67500" marR="67500" marT="0" marB="0"/>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ZA" sz="1400" kern="1200" dirty="0" smtClean="0">
                          <a:effectLst/>
                        </a:rPr>
                        <a:t>-393 723</a:t>
                      </a:r>
                      <a:endParaRPr lang="en-ZA" sz="1400" kern="1200" dirty="0" smtClean="0">
                        <a:solidFill>
                          <a:schemeClr val="dk1"/>
                        </a:solidFill>
                        <a:effectLst/>
                        <a:latin typeface="+mn-lt"/>
                        <a:ea typeface="+mn-ea"/>
                        <a:cs typeface="+mn-cs"/>
                      </a:endParaRPr>
                    </a:p>
                  </a:txBody>
                  <a:tcPr marL="67500" marR="67500" marT="34290" marB="34290"/>
                </a:tc>
              </a:tr>
              <a:tr h="336592">
                <a:tc>
                  <a:txBody>
                    <a:bodyPr/>
                    <a:lstStyle/>
                    <a:p>
                      <a:pPr lvl="1"/>
                      <a:r>
                        <a:rPr lang="en-ZA" sz="1400" baseline="0" dirty="0" smtClean="0"/>
                        <a:t>Intangible assets</a:t>
                      </a:r>
                      <a:endParaRPr lang="en-ZA" sz="1400" b="0" baseline="0" dirty="0" smtClean="0"/>
                    </a:p>
                  </a:txBody>
                  <a:tcPr marL="68580" marR="68580" marT="34290" marB="34290" anchor="ctr"/>
                </a:tc>
                <a:tc>
                  <a:txBody>
                    <a:bodyPr/>
                    <a:lstStyle/>
                    <a:p>
                      <a:pPr marL="0" algn="r" defTabSz="914400" rtl="0" eaLnBrk="1" fontAlgn="b" latinLnBrk="0" hangingPunct="1"/>
                      <a:r>
                        <a:rPr lang="en-ZA" sz="1400" kern="1200" baseline="0" dirty="0" smtClean="0"/>
                        <a:t>8</a:t>
                      </a:r>
                      <a:endParaRPr lang="en-ZA" sz="1400" b="0" kern="1200" baseline="0" dirty="0">
                        <a:solidFill>
                          <a:schemeClr val="tx1"/>
                        </a:solidFill>
                        <a:latin typeface="+mn-lt"/>
                        <a:ea typeface="+mn-ea"/>
                        <a:cs typeface="+mn-cs"/>
                      </a:endParaRPr>
                    </a:p>
                  </a:txBody>
                  <a:tcPr marL="67500" marR="67500" marT="0" marB="0"/>
                </a:tc>
                <a:tc>
                  <a:txBody>
                    <a:bodyPr/>
                    <a:lstStyle/>
                    <a:p>
                      <a:pPr marL="0" algn="r" defTabSz="914400" rtl="0" eaLnBrk="1" fontAlgn="b" latinLnBrk="0" hangingPunct="1">
                        <a:lnSpc>
                          <a:spcPts val="1300"/>
                        </a:lnSpc>
                        <a:spcBef>
                          <a:spcPts val="650"/>
                        </a:spcBef>
                        <a:spcAft>
                          <a:spcPts val="0"/>
                        </a:spcAft>
                      </a:pPr>
                      <a:r>
                        <a:rPr lang="en-GB" sz="1400" kern="1200" baseline="0" dirty="0"/>
                        <a:t>357</a:t>
                      </a:r>
                      <a:endParaRPr lang="en-ZA" sz="1400" b="0" kern="1200" baseline="0" dirty="0">
                        <a:solidFill>
                          <a:schemeClr val="dk1"/>
                        </a:solidFill>
                        <a:latin typeface="+mn-lt"/>
                        <a:ea typeface="+mn-ea"/>
                        <a:cs typeface="+mn-cs"/>
                      </a:endParaRPr>
                    </a:p>
                  </a:txBody>
                  <a:tcPr marL="51435" marR="51435" marT="0" marB="0"/>
                </a:tc>
                <a:tc>
                  <a:txBody>
                    <a:bodyPr/>
                    <a:lstStyle/>
                    <a:p>
                      <a:pPr marL="0" algn="r" defTabSz="914400" rtl="0" eaLnBrk="1" fontAlgn="b" latinLnBrk="0" hangingPunct="1"/>
                      <a:r>
                        <a:rPr lang="en-ZA" sz="1400" kern="1200" baseline="0" dirty="0" smtClean="0"/>
                        <a:t>1 223</a:t>
                      </a:r>
                      <a:endParaRPr lang="en-ZA" sz="1400" b="0" kern="1200" baseline="0" dirty="0">
                        <a:solidFill>
                          <a:schemeClr val="dk1"/>
                        </a:solidFill>
                        <a:latin typeface="+mn-lt"/>
                        <a:ea typeface="+mn-ea"/>
                        <a:cs typeface="+mn-cs"/>
                      </a:endParaRPr>
                    </a:p>
                  </a:txBody>
                  <a:tcPr marL="67500" marR="67500" marT="0" marB="0"/>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ZA" sz="1400" kern="1200" dirty="0" smtClean="0">
                          <a:effectLst/>
                        </a:rPr>
                        <a:t>-866</a:t>
                      </a:r>
                      <a:endParaRPr lang="en-ZA" sz="1400" kern="1200" dirty="0" smtClean="0">
                        <a:solidFill>
                          <a:schemeClr val="dk1"/>
                        </a:solidFill>
                        <a:effectLst/>
                        <a:latin typeface="+mn-lt"/>
                        <a:ea typeface="+mn-ea"/>
                        <a:cs typeface="+mn-cs"/>
                      </a:endParaRPr>
                    </a:p>
                  </a:txBody>
                  <a:tcPr marL="67500" marR="67500" marT="34290" marB="34290"/>
                </a:tc>
              </a:tr>
              <a:tr h="368029">
                <a:tc>
                  <a:txBody>
                    <a:bodyPr/>
                    <a:lstStyle/>
                    <a:p>
                      <a:pPr lvl="1"/>
                      <a:r>
                        <a:rPr lang="en-ZA" sz="1400" baseline="0" dirty="0" smtClean="0"/>
                        <a:t>Payments for financial assets</a:t>
                      </a:r>
                      <a:endParaRPr lang="en-ZA" sz="1400" b="0" baseline="0" dirty="0" smtClean="0"/>
                    </a:p>
                  </a:txBody>
                  <a:tcPr marL="68580" marR="68580" marT="34290" marB="34290" anchor="ctr"/>
                </a:tc>
                <a:tc>
                  <a:txBody>
                    <a:bodyPr/>
                    <a:lstStyle/>
                    <a:p>
                      <a:pPr marL="0" algn="r" defTabSz="914400" rtl="0" eaLnBrk="1" fontAlgn="b" latinLnBrk="0" hangingPunct="1"/>
                      <a:r>
                        <a:rPr lang="en-ZA" sz="1400" kern="1200" baseline="0" dirty="0" smtClean="0"/>
                        <a:t>6</a:t>
                      </a:r>
                      <a:endParaRPr lang="en-ZA" sz="1400" b="0" kern="1200" baseline="0" dirty="0">
                        <a:solidFill>
                          <a:schemeClr val="tx1"/>
                        </a:solidFill>
                        <a:latin typeface="+mn-lt"/>
                        <a:ea typeface="+mn-ea"/>
                        <a:cs typeface="+mn-cs"/>
                      </a:endParaRPr>
                    </a:p>
                  </a:txBody>
                  <a:tcPr marL="67500" marR="67500" marT="0" marB="0"/>
                </a:tc>
                <a:tc>
                  <a:txBody>
                    <a:bodyPr/>
                    <a:lstStyle/>
                    <a:p>
                      <a:pPr marL="0" algn="r" defTabSz="914400" rtl="0" eaLnBrk="1" fontAlgn="b" latinLnBrk="0" hangingPunct="1"/>
                      <a:r>
                        <a:rPr lang="en-ZA" sz="1400" kern="1200" baseline="0" dirty="0" smtClean="0"/>
                        <a:t>44 403</a:t>
                      </a:r>
                      <a:endParaRPr lang="en-ZA" sz="1400" b="0" kern="1200" baseline="0" dirty="0">
                        <a:solidFill>
                          <a:schemeClr val="dk1"/>
                        </a:solidFill>
                        <a:latin typeface="+mn-lt"/>
                        <a:ea typeface="+mn-ea"/>
                        <a:cs typeface="+mn-cs"/>
                      </a:endParaRPr>
                    </a:p>
                  </a:txBody>
                  <a:tcPr marL="67500" marR="67500" marT="0" marB="0"/>
                </a:tc>
                <a:tc>
                  <a:txBody>
                    <a:bodyPr/>
                    <a:lstStyle/>
                    <a:p>
                      <a:pPr marL="0" algn="r" defTabSz="914400" rtl="0" eaLnBrk="1" fontAlgn="b" latinLnBrk="0" hangingPunct="1"/>
                      <a:r>
                        <a:rPr lang="en-ZA" sz="1400" kern="1200" baseline="0" dirty="0" smtClean="0"/>
                        <a:t>3 439</a:t>
                      </a:r>
                      <a:endParaRPr lang="en-ZA" sz="1400" b="0" kern="1200" baseline="0" dirty="0">
                        <a:solidFill>
                          <a:schemeClr val="dk1"/>
                        </a:solidFill>
                        <a:latin typeface="+mn-lt"/>
                        <a:ea typeface="+mn-ea"/>
                        <a:cs typeface="+mn-cs"/>
                      </a:endParaRPr>
                    </a:p>
                  </a:txBody>
                  <a:tcPr marL="67500" marR="67500" marT="0" marB="0"/>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ZA" sz="1400" kern="1200" dirty="0" smtClean="0">
                          <a:effectLst/>
                        </a:rPr>
                        <a:t>40 964</a:t>
                      </a:r>
                      <a:endParaRPr lang="en-ZA" sz="1400" kern="1200" dirty="0" smtClean="0">
                        <a:solidFill>
                          <a:schemeClr val="dk1"/>
                        </a:solidFill>
                        <a:effectLst/>
                        <a:latin typeface="+mn-lt"/>
                        <a:ea typeface="+mn-ea"/>
                        <a:cs typeface="+mn-cs"/>
                      </a:endParaRPr>
                    </a:p>
                  </a:txBody>
                  <a:tcPr marL="67500" marR="67500" marT="34290" marB="34290"/>
                </a:tc>
              </a:tr>
              <a:tr h="368029">
                <a:tc>
                  <a:txBody>
                    <a:bodyPr/>
                    <a:lstStyle/>
                    <a:p>
                      <a:r>
                        <a:rPr lang="en-ZA" sz="1400" baseline="0" dirty="0" smtClean="0"/>
                        <a:t>Surplus for the year</a:t>
                      </a:r>
                      <a:endParaRPr lang="en-ZA" sz="1400" b="1" baseline="0" dirty="0" smtClean="0"/>
                    </a:p>
                  </a:txBody>
                  <a:tcPr marL="68580" marR="68580" marT="34290" marB="34290" anchor="ctr"/>
                </a:tc>
                <a:tc>
                  <a:txBody>
                    <a:bodyPr/>
                    <a:lstStyle/>
                    <a:p>
                      <a:pPr marL="0" algn="r" defTabSz="914400" rtl="0" eaLnBrk="1" fontAlgn="b" latinLnBrk="0" hangingPunct="1"/>
                      <a:endParaRPr lang="en-ZA" sz="1400" b="1" kern="1200" baseline="0" dirty="0">
                        <a:solidFill>
                          <a:schemeClr val="dk1"/>
                        </a:solidFill>
                        <a:latin typeface="+mn-lt"/>
                        <a:ea typeface="+mn-ea"/>
                        <a:cs typeface="+mn-cs"/>
                      </a:endParaRPr>
                    </a:p>
                  </a:txBody>
                  <a:tcPr marL="67500" marR="67500" marT="0" marB="0"/>
                </a:tc>
                <a:tc>
                  <a:txBody>
                    <a:bodyPr/>
                    <a:lstStyle/>
                    <a:p>
                      <a:pPr marL="0" algn="r" defTabSz="914400" rtl="0" eaLnBrk="1" fontAlgn="b" latinLnBrk="0" hangingPunct="1"/>
                      <a:r>
                        <a:rPr lang="en-ZA" sz="1400" kern="1200" baseline="0" dirty="0" smtClean="0"/>
                        <a:t>38 181</a:t>
                      </a:r>
                      <a:endParaRPr lang="en-ZA" sz="1400" b="1" kern="1200" baseline="0" dirty="0">
                        <a:solidFill>
                          <a:schemeClr val="dk1"/>
                        </a:solidFill>
                        <a:latin typeface="+mn-lt"/>
                        <a:ea typeface="+mn-ea"/>
                        <a:cs typeface="+mn-cs"/>
                      </a:endParaRPr>
                    </a:p>
                  </a:txBody>
                  <a:tcPr marL="67500" marR="67500" marT="0" marB="0" anchor="ctr"/>
                </a:tc>
                <a:tc>
                  <a:txBody>
                    <a:bodyPr/>
                    <a:lstStyle/>
                    <a:p>
                      <a:pPr marL="0" algn="r" defTabSz="914400" rtl="0" eaLnBrk="1" fontAlgn="b" latinLnBrk="0" hangingPunct="1"/>
                      <a:r>
                        <a:rPr lang="en-ZA" sz="1400" kern="1200" baseline="0" dirty="0" smtClean="0"/>
                        <a:t>115 414</a:t>
                      </a:r>
                      <a:endParaRPr lang="en-ZA" sz="1400" b="1" kern="1200" baseline="0" dirty="0">
                        <a:solidFill>
                          <a:schemeClr val="dk1"/>
                        </a:solidFill>
                        <a:latin typeface="+mn-lt"/>
                        <a:ea typeface="+mn-ea"/>
                        <a:cs typeface="+mn-cs"/>
                      </a:endParaRPr>
                    </a:p>
                  </a:txBody>
                  <a:tcPr marL="67500" marR="67500" marT="0" marB="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ZA" sz="1400" kern="1200" dirty="0" smtClean="0">
                          <a:effectLst/>
                        </a:rPr>
                        <a:t>-77 233</a:t>
                      </a:r>
                      <a:endParaRPr lang="en-ZA" sz="1400" b="1" kern="1200" dirty="0" smtClean="0">
                        <a:solidFill>
                          <a:schemeClr val="dk1"/>
                        </a:solidFill>
                        <a:effectLst/>
                        <a:latin typeface="+mn-lt"/>
                        <a:ea typeface="+mn-ea"/>
                        <a:cs typeface="+mn-cs"/>
                      </a:endParaRPr>
                    </a:p>
                  </a:txBody>
                  <a:tcPr marL="67500" marR="67500" marT="34290" marB="34290" anchor="ctr"/>
                </a:tc>
              </a:tr>
            </a:tbl>
          </a:graphicData>
        </a:graphic>
      </p:graphicFrame>
      <p:sp>
        <p:nvSpPr>
          <p:cNvPr id="2" name="Slide Number Placeholder 1"/>
          <p:cNvSpPr>
            <a:spLocks noGrp="1"/>
          </p:cNvSpPr>
          <p:nvPr>
            <p:ph type="sldNum" sz="quarter" idx="12"/>
          </p:nvPr>
        </p:nvSpPr>
        <p:spPr/>
        <p:txBody>
          <a:bodyPr/>
          <a:lstStyle/>
          <a:p>
            <a:fld id="{06FDB8B8-F605-4586-B934-FF56C8C71DDE}" type="slidenum">
              <a:rPr lang="en-US" smtClean="0"/>
              <a:pPr/>
              <a:t>68</a:t>
            </a:fld>
            <a:endParaRPr lang="en-US" dirty="0"/>
          </a:p>
        </p:txBody>
      </p:sp>
      <p:cxnSp>
        <p:nvCxnSpPr>
          <p:cNvPr id="8" name="Straight Connector 7"/>
          <p:cNvCxnSpPr/>
          <p:nvPr/>
        </p:nvCxnSpPr>
        <p:spPr>
          <a:xfrm>
            <a:off x="91464" y="6171104"/>
            <a:ext cx="6858000" cy="0"/>
          </a:xfrm>
          <a:prstGeom prst="line">
            <a:avLst/>
          </a:prstGeom>
          <a:ln w="28575">
            <a:solidFill>
              <a:srgbClr val="FF6600"/>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48614" y="6228255"/>
            <a:ext cx="1028700" cy="49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36781421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293073" y="6144951"/>
            <a:ext cx="6858000" cy="0"/>
          </a:xfrm>
          <a:prstGeom prst="line">
            <a:avLst/>
          </a:prstGeom>
          <a:ln w="28575">
            <a:solidFill>
              <a:srgbClr val="FF6600"/>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23528" y="908720"/>
            <a:ext cx="8363272" cy="5024833"/>
          </a:xfrm>
        </p:spPr>
        <p:txBody>
          <a:bodyPr>
            <a:noAutofit/>
          </a:bodyPr>
          <a:lstStyle/>
          <a:p>
            <a:pPr marL="0" indent="0" algn="just">
              <a:buNone/>
            </a:pPr>
            <a:r>
              <a:rPr lang="en-ZA" sz="1400" b="1" u="sng" dirty="0"/>
              <a:t>Revenue</a:t>
            </a:r>
          </a:p>
          <a:p>
            <a:pPr algn="just">
              <a:buFont typeface="Wingdings" pitchFamily="2" charset="2"/>
              <a:buChar char="q"/>
            </a:pPr>
            <a:r>
              <a:rPr lang="en-ZA" sz="1400" b="1" dirty="0"/>
              <a:t>Annual appropriation </a:t>
            </a:r>
          </a:p>
          <a:p>
            <a:pPr lvl="1" algn="just">
              <a:buFont typeface="Wingdings" pitchFamily="2" charset="2"/>
              <a:buChar char="§"/>
            </a:pPr>
            <a:r>
              <a:rPr lang="en-ZA" sz="1400" dirty="0"/>
              <a:t>Increase of R191 million in the budget allocation relates to year-on-year annual inflationary increase for salary adjustments and increase in price for goods and services.</a:t>
            </a:r>
          </a:p>
          <a:p>
            <a:pPr lvl="1" algn="just">
              <a:buFont typeface="Wingdings" pitchFamily="2" charset="2"/>
              <a:buChar char="§"/>
            </a:pPr>
            <a:r>
              <a:rPr lang="en-ZA" sz="1400" dirty="0"/>
              <a:t>Departmental revenue decreased in 2015/16 due to rental and tender documents revenue being transferred to the PMTE in line with transfer of function.</a:t>
            </a:r>
          </a:p>
          <a:p>
            <a:pPr marL="0" indent="0" algn="just">
              <a:buNone/>
            </a:pPr>
            <a:r>
              <a:rPr lang="en-ZA" sz="1400" b="1" u="sng" dirty="0"/>
              <a:t>Expenditure</a:t>
            </a:r>
          </a:p>
          <a:p>
            <a:pPr algn="just">
              <a:buFont typeface="Wingdings" pitchFamily="2" charset="2"/>
              <a:buChar char="q"/>
            </a:pPr>
            <a:r>
              <a:rPr lang="en-ZA" sz="1400" b="1" dirty="0"/>
              <a:t>Compensation of employees</a:t>
            </a:r>
          </a:p>
          <a:p>
            <a:pPr lvl="1" algn="just">
              <a:buFont typeface="Wingdings" pitchFamily="2" charset="2"/>
              <a:buChar char="§"/>
            </a:pPr>
            <a:r>
              <a:rPr lang="en-ZA" sz="1400" dirty="0"/>
              <a:t>Total allocation for compensation of employees decreased with the transfer of function to the PMTE. </a:t>
            </a:r>
          </a:p>
          <a:p>
            <a:pPr lvl="1" algn="just">
              <a:buFont typeface="Wingdings" pitchFamily="2" charset="2"/>
              <a:buChar char="§"/>
            </a:pPr>
            <a:r>
              <a:rPr lang="en-ZA" sz="1400" dirty="0"/>
              <a:t>R1.3 billion budget allocation for compensation of employees was transferred to the PMTE.</a:t>
            </a:r>
          </a:p>
          <a:p>
            <a:pPr marL="257175" lvl="1" indent="-257175" algn="just">
              <a:buFont typeface="Wingdings" pitchFamily="2" charset="2"/>
              <a:buChar char="q"/>
            </a:pPr>
            <a:r>
              <a:rPr lang="en-ZA" sz="1400" b="1" dirty="0"/>
              <a:t>Goods &amp; Services</a:t>
            </a:r>
          </a:p>
          <a:p>
            <a:pPr lvl="1" algn="just">
              <a:buFont typeface="Wingdings" pitchFamily="2" charset="2"/>
              <a:buChar char="§"/>
            </a:pPr>
            <a:r>
              <a:rPr lang="en-ZA" sz="1400" dirty="0"/>
              <a:t>Total allocation for goods and services decreased with the transfer of function to the PMTE. Transferred goods and services budget allocation includes R522 million for Office Accommodation.</a:t>
            </a:r>
          </a:p>
          <a:p>
            <a:pPr lvl="1" algn="just">
              <a:buFont typeface="Wingdings" pitchFamily="2" charset="2"/>
              <a:buChar char="§"/>
            </a:pPr>
            <a:r>
              <a:rPr lang="en-ZA" sz="1400" dirty="0"/>
              <a:t>Turnaround projects (IE, Lease review, SIU and IAR) relating to the PMTE were transferred with the budget. Spending reported under the PMTE.</a:t>
            </a:r>
          </a:p>
          <a:p>
            <a:pPr lvl="1" algn="just">
              <a:buFont typeface="Wingdings" pitchFamily="2" charset="2"/>
              <a:buChar char="§"/>
            </a:pPr>
            <a:r>
              <a:rPr lang="en-ZA" sz="1400" dirty="0"/>
              <a:t>Some of the Turnaround project (Finance Technical Support) were completed in 2014/15, therefore resulting in decreased spending for 2015/16.</a:t>
            </a:r>
            <a:endParaRPr lang="en-ZA" sz="1400" b="1" dirty="0"/>
          </a:p>
          <a:p>
            <a:pPr marL="257175" lvl="1" indent="-257175" algn="just">
              <a:buFont typeface="Wingdings" pitchFamily="2" charset="2"/>
              <a:buChar char="q"/>
            </a:pPr>
            <a:r>
              <a:rPr lang="en-ZA" sz="1400" b="1" dirty="0"/>
              <a:t>Interest and rent on land </a:t>
            </a:r>
          </a:p>
          <a:p>
            <a:pPr marL="557213" lvl="2" indent="-257175" algn="just">
              <a:buFont typeface="Wingdings" pitchFamily="2" charset="2"/>
              <a:buChar char="§"/>
            </a:pPr>
            <a:r>
              <a:rPr lang="en-ZA" sz="1400" dirty="0"/>
              <a:t>Fruitless and wasteful expenditure of R1.573 million incurred relates to interest on late payments.</a:t>
            </a:r>
          </a:p>
        </p:txBody>
      </p:sp>
      <p:pic>
        <p:nvPicPr>
          <p:cNvPr id="9" name="Picture 8"/>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50223" y="6202102"/>
            <a:ext cx="1028700" cy="49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2" name="Rectangle 11"/>
          <p:cNvSpPr/>
          <p:nvPr/>
        </p:nvSpPr>
        <p:spPr>
          <a:xfrm>
            <a:off x="0" y="0"/>
            <a:ext cx="9144000" cy="692696"/>
          </a:xfrm>
          <a:prstGeom prst="rect">
            <a:avLst/>
          </a:prstGeom>
          <a:pattFill prst="dkHorz">
            <a:fgClr>
              <a:srgbClr val="FF6600"/>
            </a:fgClr>
            <a:bgClr>
              <a:srgbClr val="FF9933"/>
            </a:bgClr>
          </a:patt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950" b="1" dirty="0"/>
              <a:t>EXPLANATORY NOTES TO EXPENDITURE VARIANCE (PAGE 180)</a:t>
            </a:r>
          </a:p>
        </p:txBody>
      </p:sp>
      <p:sp>
        <p:nvSpPr>
          <p:cNvPr id="2" name="Slide Number Placeholder 1"/>
          <p:cNvSpPr>
            <a:spLocks noGrp="1"/>
          </p:cNvSpPr>
          <p:nvPr>
            <p:ph type="sldNum" sz="quarter" idx="12"/>
          </p:nvPr>
        </p:nvSpPr>
        <p:spPr/>
        <p:txBody>
          <a:bodyPr/>
          <a:lstStyle/>
          <a:p>
            <a:fld id="{06FDB8B8-F605-4586-B934-FF56C8C71DDE}" type="slidenum">
              <a:rPr lang="en-US" smtClean="0"/>
              <a:pPr/>
              <a:t>69</a:t>
            </a:fld>
            <a:endParaRPr lang="en-US" dirty="0"/>
          </a:p>
        </p:txBody>
      </p:sp>
    </p:spTree>
    <p:extLst>
      <p:ext uri="{BB962C8B-B14F-4D97-AF65-F5344CB8AC3E}">
        <p14:creationId xmlns:p14="http://schemas.microsoft.com/office/powerpoint/2010/main" xmlns="" val="123787102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Slide Number Placeholder 2"/>
          <p:cNvSpPr>
            <a:spLocks noGrp="1"/>
          </p:cNvSpPr>
          <p:nvPr>
            <p:ph type="sldNum" sz="quarter" idx="12"/>
          </p:nvPr>
        </p:nvSpPr>
        <p:spPr>
          <a:noFill/>
        </p:spPr>
        <p:txBody>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fld id="{B56ED39E-909D-498E-8299-064382ADB707}" type="slidenum">
              <a:rPr lang="en-US" altLang="en-US" sz="1400" smtClean="0">
                <a:latin typeface="Times" pitchFamily="18" charset="0"/>
              </a:rPr>
              <a:pPr/>
              <a:t>7</a:t>
            </a:fld>
            <a:endParaRPr lang="en-US" altLang="en-US" sz="1400" smtClean="0">
              <a:latin typeface="Times" pitchFamily="18" charset="0"/>
            </a:endParaRPr>
          </a:p>
        </p:txBody>
      </p:sp>
      <p:sp>
        <p:nvSpPr>
          <p:cNvPr id="5" name="Rectangle 4"/>
          <p:cNvSpPr/>
          <p:nvPr/>
        </p:nvSpPr>
        <p:spPr>
          <a:xfrm>
            <a:off x="2635930" y="2276872"/>
            <a:ext cx="4240325" cy="1944216"/>
          </a:xfrm>
          <a:prstGeom prst="rect">
            <a:avLst/>
          </a:prstGeom>
          <a:pattFill prst="dkHorz">
            <a:fgClr>
              <a:srgbClr val="FF6600"/>
            </a:fgClr>
            <a:bgClr>
              <a:srgbClr val="FF9933"/>
            </a:bgClr>
          </a:patt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ZA" sz="2400" b="1" dirty="0"/>
          </a:p>
        </p:txBody>
      </p:sp>
      <p:cxnSp>
        <p:nvCxnSpPr>
          <p:cNvPr id="6" name="Straight Connector 5"/>
          <p:cNvCxnSpPr/>
          <p:nvPr/>
        </p:nvCxnSpPr>
        <p:spPr>
          <a:xfrm>
            <a:off x="0" y="6096000"/>
            <a:ext cx="9144000" cy="0"/>
          </a:xfrm>
          <a:prstGeom prst="line">
            <a:avLst/>
          </a:prstGeom>
          <a:ln w="28575">
            <a:solidFill>
              <a:srgbClr val="FF6600"/>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6200" y="6172200"/>
            <a:ext cx="1371600" cy="6576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extBox 1"/>
          <p:cNvSpPr txBox="1"/>
          <p:nvPr/>
        </p:nvSpPr>
        <p:spPr>
          <a:xfrm>
            <a:off x="2635931" y="2325496"/>
            <a:ext cx="3808278" cy="830997"/>
          </a:xfrm>
          <a:prstGeom prst="rect">
            <a:avLst/>
          </a:prstGeom>
          <a:noFill/>
        </p:spPr>
        <p:txBody>
          <a:bodyPr wrap="square" rtlCol="0">
            <a:spAutoFit/>
          </a:bodyPr>
          <a:lstStyle/>
          <a:p>
            <a:r>
              <a:rPr lang="en-ZA" sz="2400" b="1" dirty="0" smtClean="0">
                <a:solidFill>
                  <a:schemeClr val="bg1"/>
                </a:solidFill>
              </a:rPr>
              <a:t>3. Structure of the Department and PMTE </a:t>
            </a:r>
            <a:endParaRPr lang="en-ZA" sz="2400" b="1" dirty="0">
              <a:solidFill>
                <a:schemeClr val="bg1"/>
              </a:solidFill>
            </a:endParaRPr>
          </a:p>
        </p:txBody>
      </p:sp>
      <p:pic>
        <p:nvPicPr>
          <p:cNvPr id="8" name="Picture 7" descr="southafrica-flag1"/>
          <p:cNvPicPr>
            <a:picLocks noChangeAspect="1" noChangeArrowheads="1" noCrop="1"/>
          </p:cNvPicPr>
          <p:nvPr/>
        </p:nvPicPr>
        <p:blipFill>
          <a:blip r:embed="rId3" cstate="print"/>
          <a:srcRect/>
          <a:stretch>
            <a:fillRect/>
          </a:stretch>
        </p:blipFill>
        <p:spPr bwMode="auto">
          <a:xfrm>
            <a:off x="7668344" y="6263640"/>
            <a:ext cx="415052" cy="274320"/>
          </a:xfrm>
          <a:prstGeom prst="rect">
            <a:avLst/>
          </a:prstGeom>
          <a:noFill/>
          <a:ln w="9525">
            <a:noFill/>
            <a:miter lim="800000"/>
            <a:headEnd/>
            <a:tailEnd/>
          </a:ln>
        </p:spPr>
      </p:pic>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9" name="Picture 8"/>
          <p:cNvPicPr>
            <a:picLocks noChangeAspect="1"/>
          </p:cNvPicPr>
          <p:nvPr/>
        </p:nvPicPr>
        <p:blipFill>
          <a:blip r:embed="rId4" cstate="print"/>
          <a:stretch>
            <a:fillRect/>
          </a:stretch>
        </p:blipFill>
        <p:spPr>
          <a:xfrm>
            <a:off x="0" y="606947"/>
            <a:ext cx="2635931" cy="5142755"/>
          </a:xfrm>
          <a:prstGeom prst="rect">
            <a:avLst/>
          </a:prstGeom>
        </p:spPr>
      </p:pic>
    </p:spTree>
    <p:extLst>
      <p:ext uri="{BB962C8B-B14F-4D97-AF65-F5344CB8AC3E}">
        <p14:creationId xmlns:p14="http://schemas.microsoft.com/office/powerpoint/2010/main" xmlns="" val="124849271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395536" y="6021288"/>
            <a:ext cx="6858000" cy="0"/>
          </a:xfrm>
          <a:prstGeom prst="line">
            <a:avLst/>
          </a:prstGeom>
          <a:ln w="28575">
            <a:solidFill>
              <a:srgbClr val="FF6600"/>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179512" y="908720"/>
            <a:ext cx="8712968" cy="5112568"/>
          </a:xfrm>
        </p:spPr>
        <p:txBody>
          <a:bodyPr>
            <a:noAutofit/>
          </a:bodyPr>
          <a:lstStyle/>
          <a:p>
            <a:pPr marL="257175" lvl="1" indent="-257175" algn="just">
              <a:buFont typeface="Wingdings" pitchFamily="2" charset="2"/>
              <a:buChar char="q"/>
            </a:pPr>
            <a:r>
              <a:rPr lang="en-ZA" sz="1600" b="1" dirty="0"/>
              <a:t>Transfers and subsidies</a:t>
            </a:r>
          </a:p>
          <a:p>
            <a:pPr marL="557213" lvl="2" indent="-257175" algn="just">
              <a:buFont typeface="Wingdings" pitchFamily="2" charset="2"/>
              <a:buChar char="§"/>
            </a:pPr>
            <a:r>
              <a:rPr lang="en-ZA" sz="1600" dirty="0"/>
              <a:t>Increased expenditure in transfers and subsidies relates to reclassification of the PMTE budget to transfers. R3.525 billion transferred to the PMTE.</a:t>
            </a:r>
          </a:p>
          <a:p>
            <a:pPr marL="557213" lvl="2" indent="-257175" algn="just">
              <a:buFont typeface="Wingdings" pitchFamily="2" charset="2"/>
              <a:buChar char="§"/>
            </a:pPr>
            <a:r>
              <a:rPr lang="en-ZA" sz="1600" dirty="0"/>
              <a:t>Agrėment South Africa budget now classified under transfers and subsidies with the approval of the Agrėment South Africa Act in December 2015. </a:t>
            </a:r>
          </a:p>
          <a:p>
            <a:pPr marL="257175" lvl="1" indent="-257175" algn="just">
              <a:buFont typeface="Wingdings" pitchFamily="2" charset="2"/>
              <a:buChar char="q"/>
            </a:pPr>
            <a:r>
              <a:rPr lang="en-ZA" sz="1600" b="1" dirty="0"/>
              <a:t>Tangible capital assets</a:t>
            </a:r>
          </a:p>
          <a:p>
            <a:pPr marL="557213" lvl="2" indent="-257175" algn="just">
              <a:buFont typeface="Wingdings" pitchFamily="2" charset="2"/>
              <a:buChar char="§"/>
            </a:pPr>
            <a:r>
              <a:rPr lang="en-ZA" sz="1600" dirty="0"/>
              <a:t>Budget allocation for buildings and other fixtures structures (Infrastructure) transferred the PMTE. The budget for the infrastructure is included in the R3.525 billion transfer to the PMTE.</a:t>
            </a:r>
          </a:p>
          <a:p>
            <a:pPr marL="557213" lvl="2" indent="-257175" algn="just">
              <a:buFont typeface="Wingdings" pitchFamily="2" charset="2"/>
              <a:buChar char="§"/>
            </a:pPr>
            <a:r>
              <a:rPr lang="en-ZA" sz="1600" dirty="0"/>
              <a:t>Machinery and equipment expenditure decreased with the transfer of function.</a:t>
            </a:r>
          </a:p>
          <a:p>
            <a:pPr marL="557213" lvl="2" indent="-257175" algn="just">
              <a:buFont typeface="Wingdings" pitchFamily="2" charset="2"/>
              <a:buChar char="§"/>
            </a:pPr>
            <a:r>
              <a:rPr lang="en-ZA" sz="1600" dirty="0"/>
              <a:t>High expenditure in 2014/15 includes R23.8 million for Prestige Management ( Ministers, Deputy Ministers and Parliamentary Villages) for the new administration. </a:t>
            </a:r>
          </a:p>
          <a:p>
            <a:pPr marL="257175" lvl="1" indent="-257175" algn="just">
              <a:buFont typeface="Wingdings" pitchFamily="2" charset="2"/>
              <a:buChar char="q"/>
            </a:pPr>
            <a:r>
              <a:rPr lang="en-ZA" sz="1600" b="1" dirty="0"/>
              <a:t>Software and intangible assets</a:t>
            </a:r>
          </a:p>
          <a:p>
            <a:pPr marL="557213" lvl="2" indent="-257175" algn="just">
              <a:buFont typeface="Wingdings" pitchFamily="2" charset="2"/>
              <a:buChar char="§"/>
            </a:pPr>
            <a:r>
              <a:rPr lang="en-ZA" sz="1600" dirty="0"/>
              <a:t>Less spending on software and intangible assets due to transfer of function to the PMTE.</a:t>
            </a:r>
          </a:p>
          <a:p>
            <a:pPr marL="257175" lvl="1" indent="-257175" algn="just">
              <a:buFont typeface="Wingdings" pitchFamily="2" charset="2"/>
              <a:buChar char="q"/>
            </a:pPr>
            <a:r>
              <a:rPr lang="en-ZA" sz="1600" b="1" dirty="0"/>
              <a:t>Payments for financial assets</a:t>
            </a:r>
          </a:p>
          <a:p>
            <a:pPr marL="557213" lvl="2" indent="-257175" algn="just">
              <a:buFont typeface="Wingdings" pitchFamily="2" charset="2"/>
              <a:buChar char="§"/>
            </a:pPr>
            <a:r>
              <a:rPr lang="en-ZA" sz="1600" dirty="0"/>
              <a:t>Expenditure increase relates to approval granted for the write offs of Isivuno Building (R30 million) and R8.7 million for guarantee for South African Institute for Architects (SAIA) as they were irrecoverable. The balance relates to bursaries (non employees) and debts for the former employees.</a:t>
            </a:r>
            <a:endParaRPr lang="en-ZA" sz="1600" b="1" dirty="0"/>
          </a:p>
        </p:txBody>
      </p:sp>
      <p:pic>
        <p:nvPicPr>
          <p:cNvPr id="9" name="Picture 8"/>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52686" y="6078439"/>
            <a:ext cx="1028700" cy="49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2" name="Rectangle 11"/>
          <p:cNvSpPr/>
          <p:nvPr/>
        </p:nvSpPr>
        <p:spPr>
          <a:xfrm>
            <a:off x="-18404" y="0"/>
            <a:ext cx="9162404" cy="692696"/>
          </a:xfrm>
          <a:prstGeom prst="rect">
            <a:avLst/>
          </a:prstGeom>
          <a:pattFill prst="dkHorz">
            <a:fgClr>
              <a:srgbClr val="FF6600"/>
            </a:fgClr>
            <a:bgClr>
              <a:srgbClr val="FF9933"/>
            </a:bgClr>
          </a:patt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950" b="1" dirty="0"/>
              <a:t>EXPLANATORY NOTES TO EXPENDITURE VARIANCE (PAGE 180)</a:t>
            </a:r>
          </a:p>
        </p:txBody>
      </p:sp>
      <p:sp>
        <p:nvSpPr>
          <p:cNvPr id="2" name="Slide Number Placeholder 1"/>
          <p:cNvSpPr>
            <a:spLocks noGrp="1"/>
          </p:cNvSpPr>
          <p:nvPr>
            <p:ph type="sldNum" sz="quarter" idx="12"/>
          </p:nvPr>
        </p:nvSpPr>
        <p:spPr/>
        <p:txBody>
          <a:bodyPr/>
          <a:lstStyle/>
          <a:p>
            <a:fld id="{06FDB8B8-F605-4586-B934-FF56C8C71DDE}" type="slidenum">
              <a:rPr lang="en-US" smtClean="0"/>
              <a:pPr/>
              <a:t>70</a:t>
            </a:fld>
            <a:endParaRPr lang="en-US" dirty="0"/>
          </a:p>
        </p:txBody>
      </p:sp>
    </p:spTree>
    <p:extLst>
      <p:ext uri="{BB962C8B-B14F-4D97-AF65-F5344CB8AC3E}">
        <p14:creationId xmlns:p14="http://schemas.microsoft.com/office/powerpoint/2010/main" xmlns="" val="110922947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266378" y="6052589"/>
            <a:ext cx="6858000" cy="0"/>
          </a:xfrm>
          <a:prstGeom prst="line">
            <a:avLst/>
          </a:prstGeom>
          <a:ln w="28575">
            <a:solidFill>
              <a:srgbClr val="FF6600"/>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23528" y="6109740"/>
            <a:ext cx="1028700" cy="49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2" name="Rectangle 11"/>
          <p:cNvSpPr/>
          <p:nvPr/>
        </p:nvSpPr>
        <p:spPr>
          <a:xfrm>
            <a:off x="0" y="-26154"/>
            <a:ext cx="9144000" cy="574833"/>
          </a:xfrm>
          <a:prstGeom prst="rect">
            <a:avLst/>
          </a:prstGeom>
          <a:pattFill prst="dkHorz">
            <a:fgClr>
              <a:srgbClr val="FF6600"/>
            </a:fgClr>
            <a:bgClr>
              <a:srgbClr val="FF9933"/>
            </a:bgClr>
          </a:patt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100" b="1" dirty="0"/>
              <a:t>DPW FINANCIAL POSITION (PAGE 181)</a:t>
            </a:r>
          </a:p>
        </p:txBody>
      </p:sp>
      <p:graphicFrame>
        <p:nvGraphicFramePr>
          <p:cNvPr id="8" name="Table 7"/>
          <p:cNvGraphicFramePr>
            <a:graphicFrameLocks noGrp="1"/>
          </p:cNvGraphicFramePr>
          <p:nvPr>
            <p:extLst>
              <p:ext uri="{D42A27DB-BD31-4B8C-83A1-F6EECF244321}">
                <p14:modId xmlns:p14="http://schemas.microsoft.com/office/powerpoint/2010/main" xmlns="" val="567537036"/>
              </p:ext>
            </p:extLst>
          </p:nvPr>
        </p:nvGraphicFramePr>
        <p:xfrm>
          <a:off x="179512" y="764704"/>
          <a:ext cx="8784976" cy="5007950"/>
        </p:xfrm>
        <a:graphic>
          <a:graphicData uri="http://schemas.openxmlformats.org/drawingml/2006/table">
            <a:tbl>
              <a:tblPr firstRow="1" bandRow="1">
                <a:tableStyleId>{21E4AEA4-8DFA-4A89-87EB-49C32662AFE0}</a:tableStyleId>
              </a:tblPr>
              <a:tblGrid>
                <a:gridCol w="3707420"/>
                <a:gridCol w="644769"/>
                <a:gridCol w="1373775"/>
                <a:gridCol w="1529506"/>
                <a:gridCol w="1529506"/>
              </a:tblGrid>
              <a:tr h="541001">
                <a:tc>
                  <a:txBody>
                    <a:bodyPr/>
                    <a:lstStyle/>
                    <a:p>
                      <a:endParaRPr lang="en-ZA" sz="1400" dirty="0"/>
                    </a:p>
                  </a:txBody>
                  <a:tcPr marL="68580" marR="68580" marT="34290" marB="34290"/>
                </a:tc>
                <a:tc>
                  <a:txBody>
                    <a:bodyPr/>
                    <a:lstStyle/>
                    <a:p>
                      <a:pPr algn="r"/>
                      <a:r>
                        <a:rPr lang="en-ZA" sz="1400" kern="1200" dirty="0" smtClean="0"/>
                        <a:t>Note</a:t>
                      </a:r>
                      <a:endParaRPr lang="en-ZA" sz="1400" b="1" kern="1200" dirty="0">
                        <a:solidFill>
                          <a:schemeClr val="lt1"/>
                        </a:solidFill>
                        <a:latin typeface="+mn-lt"/>
                        <a:ea typeface="+mn-ea"/>
                        <a:cs typeface="+mn-cs"/>
                      </a:endParaRPr>
                    </a:p>
                  </a:txBody>
                  <a:tcPr marL="68580" marR="68580" marT="34290" marB="34290"/>
                </a:tc>
                <a:tc>
                  <a:txBody>
                    <a:bodyPr/>
                    <a:lstStyle/>
                    <a:p>
                      <a:pPr algn="r"/>
                      <a:r>
                        <a:rPr lang="en-ZA" sz="1400" dirty="0" smtClean="0"/>
                        <a:t>2015/16</a:t>
                      </a:r>
                    </a:p>
                    <a:p>
                      <a:pPr algn="r"/>
                      <a:r>
                        <a:rPr lang="en-ZA" sz="1400" dirty="0" smtClean="0"/>
                        <a:t>R’000</a:t>
                      </a:r>
                      <a:endParaRPr lang="en-ZA" sz="1400" dirty="0"/>
                    </a:p>
                  </a:txBody>
                  <a:tcPr marL="68580" marR="68580" marT="34290" marB="34290"/>
                </a:tc>
                <a:tc>
                  <a:txBody>
                    <a:bodyPr/>
                    <a:lstStyle/>
                    <a:p>
                      <a:pPr algn="r"/>
                      <a:r>
                        <a:rPr lang="en-ZA" sz="1400" dirty="0" smtClean="0"/>
                        <a:t>2014/15</a:t>
                      </a:r>
                    </a:p>
                    <a:p>
                      <a:pPr marL="0" algn="r" defTabSz="914400" rtl="0" eaLnBrk="1" latinLnBrk="0" hangingPunct="1"/>
                      <a:r>
                        <a:rPr lang="en-ZA" sz="1400" kern="1200" dirty="0" smtClean="0"/>
                        <a:t>R’000</a:t>
                      </a:r>
                      <a:endParaRPr lang="en-ZA" sz="1400" b="1" kern="1200" dirty="0" smtClean="0">
                        <a:solidFill>
                          <a:schemeClr val="lt1"/>
                        </a:solidFill>
                        <a:latin typeface="+mn-lt"/>
                        <a:ea typeface="+mn-ea"/>
                        <a:cs typeface="+mn-cs"/>
                      </a:endParaRPr>
                    </a:p>
                  </a:txBody>
                  <a:tcPr marL="68580" marR="68580" marT="34290" marB="34290"/>
                </a:tc>
                <a:tc>
                  <a:txBody>
                    <a:bodyPr/>
                    <a:lstStyle/>
                    <a:p>
                      <a:pPr marL="0" algn="r" defTabSz="914400" rtl="0" eaLnBrk="1" latinLnBrk="0" hangingPunct="1"/>
                      <a:r>
                        <a:rPr lang="en-ZA" sz="1400" kern="1200" dirty="0" smtClean="0"/>
                        <a:t>Year on Year comparative</a:t>
                      </a:r>
                      <a:endParaRPr lang="en-ZA" sz="1400" b="1" kern="1200" dirty="0" smtClean="0">
                        <a:solidFill>
                          <a:schemeClr val="lt1"/>
                        </a:solidFill>
                        <a:latin typeface="+mn-lt"/>
                        <a:ea typeface="+mn-ea"/>
                        <a:cs typeface="+mn-cs"/>
                      </a:endParaRPr>
                    </a:p>
                  </a:txBody>
                  <a:tcPr marL="68580" marR="68580" marT="34290" marB="34290"/>
                </a:tc>
              </a:tr>
              <a:tr h="282737">
                <a:tc>
                  <a:txBody>
                    <a:bodyPr/>
                    <a:lstStyle/>
                    <a:p>
                      <a:r>
                        <a:rPr lang="en-ZA" sz="1400" baseline="0" dirty="0" smtClean="0"/>
                        <a:t>Assets</a:t>
                      </a:r>
                      <a:endParaRPr lang="en-ZA" sz="1400" b="1" baseline="0" dirty="0" smtClean="0">
                        <a:solidFill>
                          <a:schemeClr val="tx1"/>
                        </a:solidFill>
                      </a:endParaRPr>
                    </a:p>
                  </a:txBody>
                  <a:tcPr marL="68580" marR="68580" marT="34290" marB="34290"/>
                </a:tc>
                <a:tc>
                  <a:txBody>
                    <a:bodyPr/>
                    <a:lstStyle/>
                    <a:p>
                      <a:pPr algn="r"/>
                      <a:endParaRPr lang="en-ZA" sz="1400" b="0" dirty="0">
                        <a:solidFill>
                          <a:schemeClr val="tx1"/>
                        </a:solidFill>
                      </a:endParaRPr>
                    </a:p>
                  </a:txBody>
                  <a:tcPr marL="68580" marR="68580" marT="34290" marB="34290"/>
                </a:tc>
                <a:tc>
                  <a:txBody>
                    <a:bodyPr/>
                    <a:lstStyle/>
                    <a:p>
                      <a:pPr marL="0" marR="0" indent="0" algn="r" defTabSz="914400" rtl="0" eaLnBrk="1" fontAlgn="t" latinLnBrk="0" hangingPunct="1">
                        <a:lnSpc>
                          <a:spcPct val="100000"/>
                        </a:lnSpc>
                        <a:spcBef>
                          <a:spcPts val="0"/>
                        </a:spcBef>
                        <a:spcAft>
                          <a:spcPts val="0"/>
                        </a:spcAft>
                        <a:buClrTx/>
                        <a:buSzTx/>
                        <a:buFontTx/>
                        <a:buNone/>
                        <a:tabLst/>
                        <a:defRPr/>
                      </a:pPr>
                      <a:r>
                        <a:rPr lang="en-US" sz="1400" u="none" strike="noStrike" dirty="0" smtClean="0">
                          <a:effectLst/>
                        </a:rPr>
                        <a:t>773 707 </a:t>
                      </a:r>
                      <a:endParaRPr lang="en-US" sz="1400" b="1" i="0" u="none" strike="noStrike" dirty="0" smtClean="0">
                        <a:solidFill>
                          <a:srgbClr val="000000"/>
                        </a:solidFill>
                        <a:effectLst/>
                        <a:latin typeface="+mn-lt"/>
                      </a:endParaRPr>
                    </a:p>
                  </a:txBody>
                  <a:tcPr marL="7144" marR="64294" marT="7144" marB="0"/>
                </a:tc>
                <a:tc>
                  <a:txBody>
                    <a:bodyPr/>
                    <a:lstStyle/>
                    <a:p>
                      <a:pPr algn="r" fontAlgn="t"/>
                      <a:r>
                        <a:rPr lang="en-US" sz="1400" u="none" strike="noStrike" dirty="0" smtClean="0">
                          <a:effectLst/>
                        </a:rPr>
                        <a:t>358 527</a:t>
                      </a:r>
                      <a:endParaRPr lang="en-US" sz="1400" b="1" i="0" u="none" strike="noStrike" dirty="0">
                        <a:solidFill>
                          <a:srgbClr val="000000"/>
                        </a:solidFill>
                        <a:effectLst/>
                        <a:latin typeface="+mn-lt"/>
                      </a:endParaRPr>
                    </a:p>
                  </a:txBody>
                  <a:tcPr marL="7144" marR="64294" marT="7144" marB="0"/>
                </a:tc>
                <a:tc>
                  <a:txBody>
                    <a:bodyPr/>
                    <a:lstStyle/>
                    <a:p>
                      <a:pPr algn="r" fontAlgn="t"/>
                      <a:r>
                        <a:rPr lang="en-US" sz="1400" u="none" strike="noStrike" dirty="0" smtClean="0">
                          <a:effectLst/>
                        </a:rPr>
                        <a:t>415 180</a:t>
                      </a:r>
                      <a:endParaRPr lang="en-US" sz="1400" b="1" i="0" u="none" strike="noStrike" dirty="0">
                        <a:solidFill>
                          <a:srgbClr val="000000"/>
                        </a:solidFill>
                        <a:effectLst/>
                        <a:latin typeface="Calibri"/>
                      </a:endParaRPr>
                    </a:p>
                  </a:txBody>
                  <a:tcPr marL="7144" marR="64294" marT="7144" marB="0"/>
                </a:tc>
              </a:tr>
              <a:tr h="282737">
                <a:tc>
                  <a:txBody>
                    <a:bodyPr/>
                    <a:lstStyle/>
                    <a:p>
                      <a:r>
                        <a:rPr lang="en-ZA" sz="1400" baseline="0" dirty="0" smtClean="0"/>
                        <a:t>Current Assets </a:t>
                      </a:r>
                      <a:endParaRPr lang="en-ZA" sz="1400" b="1" baseline="0" dirty="0" smtClean="0">
                        <a:solidFill>
                          <a:schemeClr val="tx1"/>
                        </a:solidFill>
                      </a:endParaRPr>
                    </a:p>
                  </a:txBody>
                  <a:tcPr marL="68580" marR="68580" marT="34290" marB="34290"/>
                </a:tc>
                <a:tc>
                  <a:txBody>
                    <a:bodyPr/>
                    <a:lstStyle/>
                    <a:p>
                      <a:pPr algn="r"/>
                      <a:endParaRPr lang="en-ZA" sz="1400" b="0" dirty="0">
                        <a:solidFill>
                          <a:schemeClr val="tx1"/>
                        </a:solidFill>
                      </a:endParaRPr>
                    </a:p>
                  </a:txBody>
                  <a:tcPr marL="68580" marR="68580" marT="34290" marB="34290"/>
                </a:tc>
                <a:tc>
                  <a:txBody>
                    <a:bodyPr/>
                    <a:lstStyle/>
                    <a:p>
                      <a:pPr algn="r" fontAlgn="t"/>
                      <a:r>
                        <a:rPr lang="en-US" sz="1400" u="none" strike="noStrike" dirty="0" smtClean="0">
                          <a:effectLst/>
                        </a:rPr>
                        <a:t>730 770</a:t>
                      </a:r>
                      <a:endParaRPr lang="en-US" sz="1400" b="1" i="0" u="none" strike="noStrike" dirty="0">
                        <a:solidFill>
                          <a:srgbClr val="000000"/>
                        </a:solidFill>
                        <a:effectLst/>
                        <a:latin typeface="Calibri"/>
                      </a:endParaRPr>
                    </a:p>
                  </a:txBody>
                  <a:tcPr marL="7144" marR="64294" marT="7144" marB="0"/>
                </a:tc>
                <a:tc>
                  <a:txBody>
                    <a:bodyPr/>
                    <a:lstStyle/>
                    <a:p>
                      <a:pPr algn="r" fontAlgn="t"/>
                      <a:r>
                        <a:rPr lang="en-US" sz="1400" u="none" strike="noStrike" dirty="0" smtClean="0">
                          <a:effectLst/>
                        </a:rPr>
                        <a:t>282 962</a:t>
                      </a:r>
                      <a:endParaRPr lang="en-US" sz="1400" b="1" i="0" u="none" strike="noStrike" dirty="0">
                        <a:solidFill>
                          <a:srgbClr val="000000"/>
                        </a:solidFill>
                        <a:effectLst/>
                        <a:latin typeface="Calibri"/>
                      </a:endParaRPr>
                    </a:p>
                  </a:txBody>
                  <a:tcPr marL="7144" marR="64294" marT="7144" marB="0"/>
                </a:tc>
                <a:tc>
                  <a:txBody>
                    <a:bodyPr/>
                    <a:lstStyle/>
                    <a:p>
                      <a:pPr algn="r" fontAlgn="t"/>
                      <a:r>
                        <a:rPr lang="en-US" sz="1400" u="none" strike="noStrike" dirty="0" smtClean="0">
                          <a:effectLst/>
                        </a:rPr>
                        <a:t>447 808</a:t>
                      </a:r>
                      <a:endParaRPr lang="en-US" sz="1400" b="1" i="0" u="none" strike="noStrike" dirty="0">
                        <a:solidFill>
                          <a:srgbClr val="000000"/>
                        </a:solidFill>
                        <a:effectLst/>
                        <a:latin typeface="Calibri"/>
                      </a:endParaRPr>
                    </a:p>
                  </a:txBody>
                  <a:tcPr marL="7144" marR="64294" marT="7144" marB="0"/>
                </a:tc>
              </a:tr>
              <a:tr h="282737">
                <a:tc>
                  <a:txBody>
                    <a:bodyPr/>
                    <a:lstStyle/>
                    <a:p>
                      <a:pPr lvl="1"/>
                      <a:r>
                        <a:rPr lang="en-ZA" sz="1400" baseline="0" dirty="0" smtClean="0"/>
                        <a:t>Unauthorised expenditure</a:t>
                      </a:r>
                      <a:endParaRPr lang="en-ZA" sz="1400" b="0" baseline="0" dirty="0" smtClean="0">
                        <a:solidFill>
                          <a:schemeClr val="tx1"/>
                        </a:solidFill>
                      </a:endParaRPr>
                    </a:p>
                  </a:txBody>
                  <a:tcPr marL="68580" marR="68580" marT="34290" marB="34290"/>
                </a:tc>
                <a:tc>
                  <a:txBody>
                    <a:bodyPr/>
                    <a:lstStyle/>
                    <a:p>
                      <a:pPr algn="r"/>
                      <a:r>
                        <a:rPr lang="en-ZA" sz="1400" dirty="0" smtClean="0"/>
                        <a:t>9</a:t>
                      </a:r>
                      <a:endParaRPr lang="en-ZA" sz="1400" b="0" dirty="0">
                        <a:solidFill>
                          <a:schemeClr val="tx1"/>
                        </a:solidFill>
                      </a:endParaRPr>
                    </a:p>
                  </a:txBody>
                  <a:tcPr marL="67500" marR="67500" marT="34290" marB="34290"/>
                </a:tc>
                <a:tc>
                  <a:txBody>
                    <a:bodyPr/>
                    <a:lstStyle/>
                    <a:p>
                      <a:pPr algn="r"/>
                      <a:r>
                        <a:rPr lang="en-ZA" sz="1400" dirty="0" smtClean="0"/>
                        <a:t>261 169</a:t>
                      </a:r>
                      <a:endParaRPr lang="en-ZA" sz="1400" b="0" dirty="0">
                        <a:solidFill>
                          <a:schemeClr val="tx1"/>
                        </a:solidFill>
                      </a:endParaRPr>
                    </a:p>
                  </a:txBody>
                  <a:tcPr marL="67500" marR="67500" marT="34290" marB="34290"/>
                </a:tc>
                <a:tc>
                  <a:txBody>
                    <a:bodyPr/>
                    <a:lstStyle/>
                    <a:p>
                      <a:pPr algn="r"/>
                      <a:r>
                        <a:rPr lang="en-ZA" sz="1400" dirty="0" smtClean="0"/>
                        <a:t>261 169</a:t>
                      </a:r>
                      <a:endParaRPr lang="en-ZA" sz="1400" b="0" dirty="0">
                        <a:solidFill>
                          <a:schemeClr val="tx1"/>
                        </a:solidFill>
                      </a:endParaRPr>
                    </a:p>
                  </a:txBody>
                  <a:tcPr marL="67500" marR="67500" marT="34290" marB="34290"/>
                </a:tc>
                <a:tc>
                  <a:txBody>
                    <a:bodyPr/>
                    <a:lstStyle/>
                    <a:p>
                      <a:pPr algn="r"/>
                      <a:r>
                        <a:rPr lang="en-ZA" sz="1400" dirty="0" smtClean="0"/>
                        <a:t>-</a:t>
                      </a:r>
                      <a:endParaRPr lang="en-ZA" sz="1400" b="0" dirty="0">
                        <a:solidFill>
                          <a:schemeClr val="tx1"/>
                        </a:solidFill>
                      </a:endParaRPr>
                    </a:p>
                  </a:txBody>
                  <a:tcPr marL="67500" marR="67500" marT="34290" marB="34290"/>
                </a:tc>
              </a:tr>
              <a:tr h="282737">
                <a:tc>
                  <a:txBody>
                    <a:bodyPr/>
                    <a:lstStyle/>
                    <a:p>
                      <a:pPr lvl="1"/>
                      <a:r>
                        <a:rPr lang="en-ZA" sz="1400" baseline="0" dirty="0" smtClean="0"/>
                        <a:t>Cash and cash equivalents</a:t>
                      </a:r>
                      <a:endParaRPr lang="en-ZA" sz="1400" b="1" baseline="0" dirty="0" smtClean="0">
                        <a:solidFill>
                          <a:srgbClr val="FF0000"/>
                        </a:solidFill>
                      </a:endParaRPr>
                    </a:p>
                  </a:txBody>
                  <a:tcPr marL="68580" marR="68580" marT="34290" marB="34290"/>
                </a:tc>
                <a:tc>
                  <a:txBody>
                    <a:bodyPr/>
                    <a:lstStyle/>
                    <a:p>
                      <a:pPr marL="0" algn="r" defTabSz="914400" rtl="0" eaLnBrk="1" latinLnBrk="0" hangingPunct="1"/>
                      <a:r>
                        <a:rPr lang="en-ZA" sz="1400" kern="1200" dirty="0" smtClean="0"/>
                        <a:t>10</a:t>
                      </a:r>
                      <a:endParaRPr lang="en-ZA" sz="1400" b="0" kern="1200" dirty="0">
                        <a:solidFill>
                          <a:schemeClr val="tx1"/>
                        </a:solidFill>
                        <a:latin typeface="+mn-lt"/>
                        <a:ea typeface="+mn-ea"/>
                        <a:cs typeface="+mn-cs"/>
                      </a:endParaRPr>
                    </a:p>
                  </a:txBody>
                  <a:tcPr marL="67500" marR="67500" marT="34290" marB="34290"/>
                </a:tc>
                <a:tc>
                  <a:txBody>
                    <a:bodyPr/>
                    <a:lstStyle/>
                    <a:p>
                      <a:pPr marL="0" algn="r" defTabSz="914400" rtl="0" eaLnBrk="1" latinLnBrk="0" hangingPunct="1"/>
                      <a:r>
                        <a:rPr lang="en-ZA" sz="1400" kern="1200" dirty="0" smtClean="0"/>
                        <a:t>167</a:t>
                      </a:r>
                      <a:endParaRPr lang="en-ZA" sz="1400" b="0" kern="1200" dirty="0">
                        <a:solidFill>
                          <a:schemeClr val="tx1"/>
                        </a:solidFill>
                        <a:latin typeface="+mn-lt"/>
                        <a:ea typeface="+mn-ea"/>
                        <a:cs typeface="+mn-cs"/>
                      </a:endParaRPr>
                    </a:p>
                  </a:txBody>
                  <a:tcPr marL="67500" marR="67500" marT="34290" marB="34290"/>
                </a:tc>
                <a:tc>
                  <a:txBody>
                    <a:bodyPr/>
                    <a:lstStyle/>
                    <a:p>
                      <a:pPr marL="0" algn="r" defTabSz="914400" rtl="0" eaLnBrk="1" latinLnBrk="0" hangingPunct="1"/>
                      <a:r>
                        <a:rPr lang="en-ZA" sz="1400" kern="1200" dirty="0" smtClean="0"/>
                        <a:t>182</a:t>
                      </a:r>
                      <a:endParaRPr lang="en-ZA" sz="1400" b="0" kern="1200" dirty="0">
                        <a:solidFill>
                          <a:schemeClr val="tx1"/>
                        </a:solidFill>
                        <a:latin typeface="+mn-lt"/>
                        <a:ea typeface="+mn-ea"/>
                        <a:cs typeface="+mn-cs"/>
                      </a:endParaRPr>
                    </a:p>
                  </a:txBody>
                  <a:tcPr marL="67500" marR="67500" marT="34290" marB="34290"/>
                </a:tc>
                <a:tc>
                  <a:txBody>
                    <a:bodyPr/>
                    <a:lstStyle/>
                    <a:p>
                      <a:pPr algn="r"/>
                      <a:r>
                        <a:rPr lang="en-ZA" sz="1400" dirty="0" smtClean="0"/>
                        <a:t>-15</a:t>
                      </a:r>
                      <a:endParaRPr lang="en-ZA" sz="1400" b="0" dirty="0">
                        <a:solidFill>
                          <a:schemeClr val="tx1"/>
                        </a:solidFill>
                      </a:endParaRPr>
                    </a:p>
                  </a:txBody>
                  <a:tcPr marL="67500" marR="67500" marT="34290" marB="34290"/>
                </a:tc>
              </a:tr>
              <a:tr h="290936">
                <a:tc>
                  <a:txBody>
                    <a:bodyPr/>
                    <a:lstStyle/>
                    <a:p>
                      <a:pPr lvl="1"/>
                      <a:r>
                        <a:rPr lang="en-ZA" sz="1400" baseline="0" dirty="0" smtClean="0"/>
                        <a:t>Prepayments and advances</a:t>
                      </a:r>
                      <a:endParaRPr lang="en-ZA" sz="1400" b="0" baseline="0" dirty="0" smtClean="0"/>
                    </a:p>
                  </a:txBody>
                  <a:tcPr marL="68580" marR="68580" marT="34290" marB="34290" anchor="ctr"/>
                </a:tc>
                <a:tc>
                  <a:txBody>
                    <a:bodyPr/>
                    <a:lstStyle/>
                    <a:p>
                      <a:pPr marL="0" algn="r" defTabSz="914400" rtl="0" eaLnBrk="1" fontAlgn="b" latinLnBrk="0" hangingPunct="1"/>
                      <a:r>
                        <a:rPr lang="en-ZA" sz="1400" kern="1200" dirty="0" smtClean="0"/>
                        <a:t>11</a:t>
                      </a:r>
                      <a:endParaRPr lang="en-ZA" sz="1400" b="0" kern="1200" dirty="0">
                        <a:solidFill>
                          <a:schemeClr val="tx1"/>
                        </a:solidFill>
                        <a:latin typeface="+mn-lt"/>
                        <a:ea typeface="+mn-ea"/>
                        <a:cs typeface="+mn-cs"/>
                      </a:endParaRPr>
                    </a:p>
                  </a:txBody>
                  <a:tcPr marL="67500" marR="67500" marT="0" marB="0"/>
                </a:tc>
                <a:tc>
                  <a:txBody>
                    <a:bodyPr/>
                    <a:lstStyle/>
                    <a:p>
                      <a:pPr marL="0" algn="r" defTabSz="914400" rtl="0" eaLnBrk="1" fontAlgn="b" latinLnBrk="0" hangingPunct="1"/>
                      <a:r>
                        <a:rPr lang="en-ZA" sz="1400" kern="1200" dirty="0" smtClean="0"/>
                        <a:t>11 417</a:t>
                      </a:r>
                      <a:endParaRPr lang="en-ZA" sz="1400" b="0" kern="1200" dirty="0">
                        <a:solidFill>
                          <a:schemeClr val="tx1"/>
                        </a:solidFill>
                        <a:latin typeface="+mn-lt"/>
                        <a:ea typeface="+mn-ea"/>
                        <a:cs typeface="+mn-cs"/>
                      </a:endParaRPr>
                    </a:p>
                  </a:txBody>
                  <a:tcPr marL="67500" marR="67500" marT="0" marB="0"/>
                </a:tc>
                <a:tc>
                  <a:txBody>
                    <a:bodyPr/>
                    <a:lstStyle/>
                    <a:p>
                      <a:pPr marL="0" algn="r" defTabSz="914400" rtl="0" eaLnBrk="1" fontAlgn="b" latinLnBrk="0" hangingPunct="1"/>
                      <a:r>
                        <a:rPr lang="en-ZA" sz="1400" kern="1200" dirty="0" smtClean="0"/>
                        <a:t>12 876</a:t>
                      </a:r>
                      <a:endParaRPr lang="en-ZA" sz="1400" b="0" kern="1200" dirty="0">
                        <a:solidFill>
                          <a:schemeClr val="tx1"/>
                        </a:solidFill>
                        <a:latin typeface="+mn-lt"/>
                        <a:ea typeface="+mn-ea"/>
                        <a:cs typeface="+mn-cs"/>
                      </a:endParaRPr>
                    </a:p>
                  </a:txBody>
                  <a:tcPr marL="67500" marR="67500" marT="0" marB="0"/>
                </a:tc>
                <a:tc>
                  <a:txBody>
                    <a:bodyPr/>
                    <a:lstStyle/>
                    <a:p>
                      <a:pPr marL="0" algn="r" defTabSz="914400" rtl="0" eaLnBrk="1" fontAlgn="b" latinLnBrk="0" hangingPunct="1"/>
                      <a:r>
                        <a:rPr lang="en-ZA" sz="1400" kern="1200" baseline="0" dirty="0" smtClean="0"/>
                        <a:t>-1 459</a:t>
                      </a:r>
                      <a:endParaRPr lang="en-ZA" sz="1400" b="0" kern="1200" baseline="0" dirty="0">
                        <a:solidFill>
                          <a:schemeClr val="dk1"/>
                        </a:solidFill>
                        <a:latin typeface="+mn-lt"/>
                        <a:ea typeface="+mn-ea"/>
                        <a:cs typeface="+mn-cs"/>
                      </a:endParaRPr>
                    </a:p>
                  </a:txBody>
                  <a:tcPr marL="67500" marR="67500" marT="0" marB="0"/>
                </a:tc>
              </a:tr>
              <a:tr h="282737">
                <a:tc>
                  <a:txBody>
                    <a:bodyPr/>
                    <a:lstStyle/>
                    <a:p>
                      <a:pPr lvl="1"/>
                      <a:r>
                        <a:rPr lang="en-ZA" sz="1400" baseline="0" dirty="0" smtClean="0"/>
                        <a:t>Receivables</a:t>
                      </a:r>
                      <a:endParaRPr lang="en-ZA" sz="1400" b="0" baseline="0" dirty="0" smtClean="0"/>
                    </a:p>
                  </a:txBody>
                  <a:tcPr marL="68580" marR="68580" marT="34290" marB="34290" anchor="ctr"/>
                </a:tc>
                <a:tc>
                  <a:txBody>
                    <a:bodyPr/>
                    <a:lstStyle/>
                    <a:p>
                      <a:pPr marL="0" algn="r" defTabSz="914400" rtl="0" eaLnBrk="1" fontAlgn="b" latinLnBrk="0" hangingPunct="1"/>
                      <a:r>
                        <a:rPr lang="en-ZA" sz="1400" kern="1200" dirty="0" smtClean="0"/>
                        <a:t>12</a:t>
                      </a:r>
                      <a:endParaRPr lang="en-ZA" sz="1400" b="0" kern="1200" dirty="0">
                        <a:solidFill>
                          <a:schemeClr val="tx1"/>
                        </a:solidFill>
                        <a:latin typeface="+mn-lt"/>
                        <a:ea typeface="+mn-ea"/>
                        <a:cs typeface="+mn-cs"/>
                      </a:endParaRPr>
                    </a:p>
                  </a:txBody>
                  <a:tcPr marL="67500" marR="67500" marT="0" marB="0"/>
                </a:tc>
                <a:tc>
                  <a:txBody>
                    <a:bodyPr/>
                    <a:lstStyle/>
                    <a:p>
                      <a:pPr marL="0" algn="r" defTabSz="914400" rtl="0" eaLnBrk="1" fontAlgn="b" latinLnBrk="0" hangingPunct="1"/>
                      <a:r>
                        <a:rPr lang="en-ZA" sz="1400" kern="1200" dirty="0" smtClean="0"/>
                        <a:t>458</a:t>
                      </a:r>
                      <a:r>
                        <a:rPr lang="en-ZA" sz="1400" kern="1200" baseline="0" dirty="0" smtClean="0"/>
                        <a:t> 017</a:t>
                      </a:r>
                      <a:endParaRPr lang="en-ZA" sz="1400" b="0" kern="1200" dirty="0">
                        <a:solidFill>
                          <a:schemeClr val="tx1"/>
                        </a:solidFill>
                        <a:latin typeface="+mn-lt"/>
                        <a:ea typeface="+mn-ea"/>
                        <a:cs typeface="+mn-cs"/>
                      </a:endParaRPr>
                    </a:p>
                  </a:txBody>
                  <a:tcPr marL="67500" marR="67500" marT="0" marB="0"/>
                </a:tc>
                <a:tc>
                  <a:txBody>
                    <a:bodyPr/>
                    <a:lstStyle/>
                    <a:p>
                      <a:pPr marL="0" algn="r" defTabSz="914400" rtl="0" eaLnBrk="1" fontAlgn="b" latinLnBrk="0" hangingPunct="1"/>
                      <a:r>
                        <a:rPr lang="en-ZA" sz="1400" kern="1200" dirty="0" smtClean="0"/>
                        <a:t>8 735</a:t>
                      </a:r>
                      <a:endParaRPr lang="en-ZA" sz="1400" b="0" kern="1200" dirty="0">
                        <a:solidFill>
                          <a:schemeClr val="tx1"/>
                        </a:solidFill>
                        <a:latin typeface="+mn-lt"/>
                        <a:ea typeface="+mn-ea"/>
                        <a:cs typeface="+mn-cs"/>
                      </a:endParaRPr>
                    </a:p>
                  </a:txBody>
                  <a:tcPr marL="67500" marR="67500" marT="0" marB="0"/>
                </a:tc>
                <a:tc>
                  <a:txBody>
                    <a:bodyPr/>
                    <a:lstStyle/>
                    <a:p>
                      <a:pPr marL="0" algn="r" defTabSz="914400" rtl="0" eaLnBrk="1" fontAlgn="b" latinLnBrk="0" hangingPunct="1"/>
                      <a:r>
                        <a:rPr lang="en-ZA" sz="1400" kern="1200" baseline="0" dirty="0" smtClean="0"/>
                        <a:t>449 282</a:t>
                      </a:r>
                      <a:endParaRPr lang="en-ZA" sz="1400" b="0" kern="1200" baseline="0" dirty="0">
                        <a:solidFill>
                          <a:schemeClr val="dk1"/>
                        </a:solidFill>
                        <a:latin typeface="+mn-lt"/>
                        <a:ea typeface="+mn-ea"/>
                        <a:cs typeface="+mn-cs"/>
                      </a:endParaRPr>
                    </a:p>
                  </a:txBody>
                  <a:tcPr marL="67500" marR="67500" marT="0" marB="0"/>
                </a:tc>
              </a:tr>
              <a:tr h="299037">
                <a:tc>
                  <a:txBody>
                    <a:bodyPr/>
                    <a:lstStyle/>
                    <a:p>
                      <a:r>
                        <a:rPr lang="en-ZA" sz="1400" baseline="0" dirty="0" smtClean="0"/>
                        <a:t>Non-current assets</a:t>
                      </a:r>
                      <a:endParaRPr lang="en-ZA" sz="1400" b="1" baseline="0" dirty="0" smtClean="0"/>
                    </a:p>
                  </a:txBody>
                  <a:tcPr marL="68580" marR="68580" marT="34290" marB="34290" anchor="ctr"/>
                </a:tc>
                <a:tc>
                  <a:txBody>
                    <a:bodyPr/>
                    <a:lstStyle/>
                    <a:p>
                      <a:pPr marL="0" algn="r" defTabSz="914400" rtl="0" eaLnBrk="1" fontAlgn="b" latinLnBrk="0" hangingPunct="1"/>
                      <a:endParaRPr lang="en-ZA" sz="1400" b="0" kern="1200" dirty="0">
                        <a:solidFill>
                          <a:schemeClr val="tx1"/>
                        </a:solidFill>
                        <a:latin typeface="+mn-lt"/>
                        <a:ea typeface="+mn-ea"/>
                        <a:cs typeface="+mn-cs"/>
                      </a:endParaRPr>
                    </a:p>
                  </a:txBody>
                  <a:tcPr marL="67500" marR="67500" marT="0" marB="0"/>
                </a:tc>
                <a:tc>
                  <a:txBody>
                    <a:bodyPr/>
                    <a:lstStyle/>
                    <a:p>
                      <a:pPr algn="r" fontAlgn="t"/>
                      <a:endParaRPr lang="en-US" sz="1400" b="1" i="0" u="none" strike="noStrike" dirty="0">
                        <a:solidFill>
                          <a:srgbClr val="000000"/>
                        </a:solidFill>
                        <a:effectLst/>
                        <a:latin typeface="Calibri"/>
                      </a:endParaRPr>
                    </a:p>
                  </a:txBody>
                  <a:tcPr marL="7144" marR="64294" marT="7144" marB="0"/>
                </a:tc>
                <a:tc>
                  <a:txBody>
                    <a:bodyPr/>
                    <a:lstStyle/>
                    <a:p>
                      <a:pPr algn="r" fontAlgn="t"/>
                      <a:endParaRPr lang="en-US" sz="1400" b="1" i="0" u="none" strike="noStrike" dirty="0">
                        <a:solidFill>
                          <a:srgbClr val="000000"/>
                        </a:solidFill>
                        <a:effectLst/>
                        <a:latin typeface="Calibri"/>
                      </a:endParaRPr>
                    </a:p>
                  </a:txBody>
                  <a:tcPr marL="7144" marR="64294" marT="7144" marB="0"/>
                </a:tc>
                <a:tc>
                  <a:txBody>
                    <a:bodyPr/>
                    <a:lstStyle/>
                    <a:p>
                      <a:pPr algn="r" fontAlgn="t"/>
                      <a:endParaRPr lang="en-US" sz="1400" b="1" i="0" u="none" strike="noStrike" dirty="0">
                        <a:solidFill>
                          <a:srgbClr val="000000"/>
                        </a:solidFill>
                        <a:effectLst/>
                        <a:latin typeface="Calibri"/>
                      </a:endParaRPr>
                    </a:p>
                  </a:txBody>
                  <a:tcPr marL="7144" marR="64294" marT="7144" marB="0"/>
                </a:tc>
              </a:tr>
              <a:tr h="299037">
                <a:tc>
                  <a:txBody>
                    <a:bodyPr/>
                    <a:lstStyle/>
                    <a:p>
                      <a:r>
                        <a:rPr lang="en-ZA" sz="1400" baseline="0" dirty="0" smtClean="0"/>
                        <a:t>          Receivables</a:t>
                      </a:r>
                      <a:endParaRPr lang="en-ZA" sz="1400" b="0" baseline="0" dirty="0" smtClean="0"/>
                    </a:p>
                  </a:txBody>
                  <a:tcPr marL="68580" marR="68580" marT="34290" marB="34290" anchor="ctr"/>
                </a:tc>
                <a:tc>
                  <a:txBody>
                    <a:bodyPr/>
                    <a:lstStyle/>
                    <a:p>
                      <a:pPr marL="0" algn="r" defTabSz="914400" rtl="0" eaLnBrk="1" fontAlgn="b" latinLnBrk="0" hangingPunct="1"/>
                      <a:endParaRPr lang="en-ZA" sz="1400" b="0" kern="1200" dirty="0">
                        <a:solidFill>
                          <a:schemeClr val="tx1"/>
                        </a:solidFill>
                        <a:latin typeface="+mn-lt"/>
                        <a:ea typeface="+mn-ea"/>
                        <a:cs typeface="+mn-cs"/>
                      </a:endParaRPr>
                    </a:p>
                  </a:txBody>
                  <a:tcPr marL="67500" marR="67500" marT="0" marB="0"/>
                </a:tc>
                <a:tc>
                  <a:txBody>
                    <a:bodyPr/>
                    <a:lstStyle/>
                    <a:p>
                      <a:pPr algn="r" fontAlgn="t"/>
                      <a:r>
                        <a:rPr lang="en-US" sz="1400" u="none" strike="noStrike" dirty="0" smtClean="0">
                          <a:effectLst/>
                        </a:rPr>
                        <a:t>42 937</a:t>
                      </a:r>
                      <a:endParaRPr lang="en-US" sz="1400" b="0" i="0" u="none" strike="noStrike" dirty="0">
                        <a:solidFill>
                          <a:srgbClr val="000000"/>
                        </a:solidFill>
                        <a:effectLst/>
                        <a:latin typeface="Calibri"/>
                      </a:endParaRPr>
                    </a:p>
                  </a:txBody>
                  <a:tcPr marL="7144" marR="64294" marT="7144" marB="0"/>
                </a:tc>
                <a:tc>
                  <a:txBody>
                    <a:bodyPr/>
                    <a:lstStyle/>
                    <a:p>
                      <a:pPr algn="r" fontAlgn="t"/>
                      <a:r>
                        <a:rPr lang="en-US" sz="1400" u="none" strike="noStrike" dirty="0" smtClean="0">
                          <a:effectLst/>
                        </a:rPr>
                        <a:t>75 566</a:t>
                      </a:r>
                      <a:endParaRPr lang="en-US" sz="1400" b="0" i="0" u="none" strike="noStrike" dirty="0">
                        <a:solidFill>
                          <a:srgbClr val="000000"/>
                        </a:solidFill>
                        <a:effectLst/>
                        <a:latin typeface="Calibri"/>
                      </a:endParaRPr>
                    </a:p>
                  </a:txBody>
                  <a:tcPr marL="7144" marR="64294" marT="7144" marB="0"/>
                </a:tc>
                <a:tc>
                  <a:txBody>
                    <a:bodyPr/>
                    <a:lstStyle/>
                    <a:p>
                      <a:pPr algn="r" fontAlgn="t"/>
                      <a:r>
                        <a:rPr lang="en-US" sz="1400" u="none" strike="noStrike" dirty="0" smtClean="0">
                          <a:effectLst/>
                        </a:rPr>
                        <a:t>-32</a:t>
                      </a:r>
                      <a:r>
                        <a:rPr lang="en-US" sz="1400" u="none" strike="noStrike" baseline="0" dirty="0" smtClean="0">
                          <a:effectLst/>
                        </a:rPr>
                        <a:t> 629</a:t>
                      </a:r>
                      <a:endParaRPr lang="en-US" sz="1400" b="0" i="0" u="none" strike="noStrike" dirty="0">
                        <a:solidFill>
                          <a:srgbClr val="000000"/>
                        </a:solidFill>
                        <a:effectLst/>
                        <a:latin typeface="Calibri"/>
                      </a:endParaRPr>
                    </a:p>
                  </a:txBody>
                  <a:tcPr marL="7144" marR="64294" marT="7144" marB="0"/>
                </a:tc>
              </a:tr>
              <a:tr h="299037">
                <a:tc>
                  <a:txBody>
                    <a:bodyPr/>
                    <a:lstStyle/>
                    <a:p>
                      <a:r>
                        <a:rPr lang="en-ZA" sz="1400" baseline="0" dirty="0" smtClean="0"/>
                        <a:t>Liabilities</a:t>
                      </a:r>
                      <a:endParaRPr lang="en-ZA" sz="1400" b="1" baseline="0" dirty="0" smtClean="0"/>
                    </a:p>
                  </a:txBody>
                  <a:tcPr marL="68580" marR="68580" marT="34290" marB="34290" anchor="ctr"/>
                </a:tc>
                <a:tc>
                  <a:txBody>
                    <a:bodyPr/>
                    <a:lstStyle/>
                    <a:p>
                      <a:pPr marL="0" algn="r" defTabSz="914400" rtl="0" eaLnBrk="1" fontAlgn="b" latinLnBrk="0" hangingPunct="1"/>
                      <a:endParaRPr lang="en-ZA" sz="1400" b="0" kern="1200" dirty="0">
                        <a:solidFill>
                          <a:schemeClr val="tx1"/>
                        </a:solidFill>
                        <a:latin typeface="+mn-lt"/>
                        <a:ea typeface="+mn-ea"/>
                        <a:cs typeface="+mn-cs"/>
                      </a:endParaRPr>
                    </a:p>
                  </a:txBody>
                  <a:tcPr marL="67500" marR="67500" marT="0" marB="0"/>
                </a:tc>
                <a:tc>
                  <a:txBody>
                    <a:bodyPr/>
                    <a:lstStyle/>
                    <a:p>
                      <a:pPr algn="r" fontAlgn="t"/>
                      <a:r>
                        <a:rPr lang="en-US" sz="1400" u="none" strike="noStrike" dirty="0" smtClean="0">
                          <a:effectLst/>
                        </a:rPr>
                        <a:t>768 709</a:t>
                      </a:r>
                      <a:endParaRPr lang="en-US" sz="1400" b="1" i="0" u="none" strike="noStrike" dirty="0">
                        <a:solidFill>
                          <a:srgbClr val="000000"/>
                        </a:solidFill>
                        <a:effectLst/>
                        <a:latin typeface="Calibri"/>
                      </a:endParaRPr>
                    </a:p>
                  </a:txBody>
                  <a:tcPr marL="7144" marR="64294" marT="7144" marB="0"/>
                </a:tc>
                <a:tc>
                  <a:txBody>
                    <a:bodyPr/>
                    <a:lstStyle/>
                    <a:p>
                      <a:pPr algn="r" fontAlgn="t"/>
                      <a:r>
                        <a:rPr lang="en-US" sz="1400" u="none" strike="noStrike" dirty="0" smtClean="0">
                          <a:effectLst/>
                        </a:rPr>
                        <a:t>347 884</a:t>
                      </a:r>
                      <a:endParaRPr lang="en-US" sz="1400" b="1" i="0" u="none" strike="noStrike" dirty="0">
                        <a:solidFill>
                          <a:srgbClr val="000000"/>
                        </a:solidFill>
                        <a:effectLst/>
                        <a:latin typeface="Calibri"/>
                      </a:endParaRPr>
                    </a:p>
                  </a:txBody>
                  <a:tcPr marL="7144" marR="64294" marT="7144" marB="0"/>
                </a:tc>
                <a:tc>
                  <a:txBody>
                    <a:bodyPr/>
                    <a:lstStyle/>
                    <a:p>
                      <a:pPr algn="r" fontAlgn="t"/>
                      <a:r>
                        <a:rPr lang="en-US" sz="1400" u="none" strike="noStrike" dirty="0" smtClean="0">
                          <a:effectLst/>
                        </a:rPr>
                        <a:t>420 825</a:t>
                      </a:r>
                      <a:endParaRPr lang="en-US" sz="1400" b="1" i="0" u="none" strike="noStrike" dirty="0">
                        <a:solidFill>
                          <a:srgbClr val="000000"/>
                        </a:solidFill>
                        <a:effectLst/>
                        <a:latin typeface="Calibri"/>
                      </a:endParaRPr>
                    </a:p>
                  </a:txBody>
                  <a:tcPr marL="7144" marR="64294" marT="7144" marB="0"/>
                </a:tc>
              </a:tr>
              <a:tr h="483388">
                <a:tc>
                  <a:txBody>
                    <a:bodyPr/>
                    <a:lstStyle/>
                    <a:p>
                      <a:pPr lvl="1"/>
                      <a:r>
                        <a:rPr lang="en-ZA" sz="1400" baseline="0" dirty="0" smtClean="0"/>
                        <a:t>Voted funds to be surrendered to the Revenue Fund</a:t>
                      </a:r>
                      <a:endParaRPr lang="en-ZA" sz="1400" b="0" baseline="0" dirty="0" smtClean="0"/>
                    </a:p>
                  </a:txBody>
                  <a:tcPr marL="68580" marR="68580" marT="34290" marB="34290" anchor="ctr"/>
                </a:tc>
                <a:tc>
                  <a:txBody>
                    <a:bodyPr/>
                    <a:lstStyle/>
                    <a:p>
                      <a:pPr marL="0" algn="r" defTabSz="914400" rtl="0" eaLnBrk="1" latinLnBrk="0" hangingPunct="1"/>
                      <a:r>
                        <a:rPr lang="en-ZA" sz="1400" kern="1200" baseline="0" dirty="0" smtClean="0"/>
                        <a:t>13</a:t>
                      </a:r>
                      <a:endParaRPr lang="en-ZA" sz="1400" b="0" kern="1200" baseline="0" dirty="0">
                        <a:solidFill>
                          <a:schemeClr val="dk1"/>
                        </a:solidFill>
                        <a:latin typeface="+mn-lt"/>
                        <a:ea typeface="+mn-ea"/>
                        <a:cs typeface="+mn-cs"/>
                      </a:endParaRPr>
                    </a:p>
                  </a:txBody>
                  <a:tcPr marL="67500" marR="67500" marT="34290" marB="34290"/>
                </a:tc>
                <a:tc>
                  <a:txBody>
                    <a:bodyPr/>
                    <a:lstStyle/>
                    <a:p>
                      <a:pPr marL="0" algn="r" defTabSz="914400" rtl="0" eaLnBrk="1" latinLnBrk="0" hangingPunct="1"/>
                      <a:r>
                        <a:rPr lang="en-ZA" sz="1400" kern="1200" baseline="0" dirty="0" smtClean="0"/>
                        <a:t>31 078</a:t>
                      </a:r>
                      <a:endParaRPr lang="en-ZA" sz="1400" b="0" kern="1200" baseline="0" dirty="0">
                        <a:solidFill>
                          <a:schemeClr val="dk1"/>
                        </a:solidFill>
                        <a:latin typeface="+mn-lt"/>
                        <a:ea typeface="+mn-ea"/>
                        <a:cs typeface="+mn-cs"/>
                      </a:endParaRPr>
                    </a:p>
                  </a:txBody>
                  <a:tcPr marL="67500" marR="67500" marT="34290" marB="34290"/>
                </a:tc>
                <a:tc>
                  <a:txBody>
                    <a:bodyPr/>
                    <a:lstStyle/>
                    <a:p>
                      <a:pPr marL="0" algn="r" defTabSz="914400" rtl="0" eaLnBrk="1" latinLnBrk="0" hangingPunct="1"/>
                      <a:r>
                        <a:rPr lang="en-ZA" sz="1400" kern="1200" baseline="0" dirty="0" smtClean="0"/>
                        <a:t>104 798</a:t>
                      </a:r>
                      <a:endParaRPr lang="en-ZA" sz="1400" b="0" kern="1200" baseline="0" dirty="0">
                        <a:solidFill>
                          <a:schemeClr val="dk1"/>
                        </a:solidFill>
                        <a:latin typeface="+mn-lt"/>
                        <a:ea typeface="+mn-ea"/>
                        <a:cs typeface="+mn-cs"/>
                      </a:endParaRPr>
                    </a:p>
                  </a:txBody>
                  <a:tcPr marL="67500" marR="67500" marT="34290" marB="34290"/>
                </a:tc>
                <a:tc>
                  <a:txBody>
                    <a:bodyPr/>
                    <a:lstStyle/>
                    <a:p>
                      <a:pPr marL="0" algn="r" defTabSz="914400" rtl="0" eaLnBrk="1" fontAlgn="b" latinLnBrk="0" hangingPunct="1"/>
                      <a:r>
                        <a:rPr lang="en-ZA" sz="1400" kern="1200" baseline="0" dirty="0" smtClean="0"/>
                        <a:t>-73 720</a:t>
                      </a:r>
                      <a:endParaRPr lang="en-ZA" sz="1400" b="0" kern="1200" baseline="0" dirty="0">
                        <a:solidFill>
                          <a:schemeClr val="dk1"/>
                        </a:solidFill>
                        <a:latin typeface="+mn-lt"/>
                        <a:ea typeface="+mn-ea"/>
                        <a:cs typeface="+mn-cs"/>
                      </a:endParaRPr>
                    </a:p>
                  </a:txBody>
                  <a:tcPr marL="67500" marR="67500" marT="0" marB="0"/>
                </a:tc>
              </a:tr>
              <a:tr h="483388">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ZA" sz="1400" baseline="0" dirty="0" smtClean="0"/>
                        <a:t>Departmental revenue to be surrendered to the Revenue Fund</a:t>
                      </a:r>
                      <a:endParaRPr lang="en-ZA" sz="1400" b="0" baseline="0" dirty="0" smtClean="0"/>
                    </a:p>
                  </a:txBody>
                  <a:tcPr marL="68580" marR="68580" marT="34290" marB="34290" anchor="ctr"/>
                </a:tc>
                <a:tc>
                  <a:txBody>
                    <a:bodyPr/>
                    <a:lstStyle/>
                    <a:p>
                      <a:pPr marL="0" algn="r" defTabSz="914400" rtl="0" eaLnBrk="1" fontAlgn="b" latinLnBrk="0" hangingPunct="1"/>
                      <a:r>
                        <a:rPr lang="en-ZA" sz="1400" kern="1200" baseline="0" dirty="0" smtClean="0"/>
                        <a:t>14</a:t>
                      </a:r>
                      <a:endParaRPr lang="en-ZA" sz="1400" b="0" kern="1200" baseline="0" dirty="0">
                        <a:solidFill>
                          <a:schemeClr val="dk1"/>
                        </a:solidFill>
                        <a:latin typeface="+mn-lt"/>
                        <a:ea typeface="+mn-ea"/>
                        <a:cs typeface="+mn-cs"/>
                      </a:endParaRPr>
                    </a:p>
                  </a:txBody>
                  <a:tcPr marL="67500" marR="67500" marT="0" marB="0"/>
                </a:tc>
                <a:tc>
                  <a:txBody>
                    <a:bodyPr/>
                    <a:lstStyle/>
                    <a:p>
                      <a:pPr marL="0" algn="r" defTabSz="914400" rtl="0" eaLnBrk="1" fontAlgn="b" latinLnBrk="0" hangingPunct="1"/>
                      <a:r>
                        <a:rPr lang="en-GB" sz="1400" kern="1200" baseline="0" dirty="0" smtClean="0"/>
                        <a:t>5 338</a:t>
                      </a:r>
                      <a:endParaRPr lang="en-ZA" sz="1400" b="0" kern="1200" baseline="0" dirty="0">
                        <a:solidFill>
                          <a:schemeClr val="dk1"/>
                        </a:solidFill>
                        <a:latin typeface="+mn-lt"/>
                        <a:ea typeface="+mn-ea"/>
                        <a:cs typeface="+mn-cs"/>
                      </a:endParaRPr>
                    </a:p>
                  </a:txBody>
                  <a:tcPr marL="67500" marR="67500" marT="0" marB="0"/>
                </a:tc>
                <a:tc>
                  <a:txBody>
                    <a:bodyPr/>
                    <a:lstStyle/>
                    <a:p>
                      <a:pPr marL="0" algn="r" defTabSz="914400" rtl="0" eaLnBrk="1" fontAlgn="b" latinLnBrk="0" hangingPunct="1"/>
                      <a:r>
                        <a:rPr lang="en-ZA" sz="1400" kern="1200" baseline="0" dirty="0" smtClean="0"/>
                        <a:t>5 375</a:t>
                      </a:r>
                      <a:endParaRPr lang="en-ZA" sz="1400" b="0" kern="1200" baseline="0" dirty="0">
                        <a:solidFill>
                          <a:schemeClr val="dk1"/>
                        </a:solidFill>
                        <a:latin typeface="+mn-lt"/>
                        <a:ea typeface="+mn-ea"/>
                        <a:cs typeface="+mn-cs"/>
                      </a:endParaRPr>
                    </a:p>
                  </a:txBody>
                  <a:tcPr marL="67500" marR="67500" marT="0" marB="0"/>
                </a:tc>
                <a:tc>
                  <a:txBody>
                    <a:bodyPr/>
                    <a:lstStyle/>
                    <a:p>
                      <a:pPr marL="0" algn="r" defTabSz="914400" rtl="0" eaLnBrk="1" fontAlgn="b" latinLnBrk="0" hangingPunct="1"/>
                      <a:r>
                        <a:rPr lang="en-ZA" sz="1400" kern="1200" baseline="0" dirty="0" smtClean="0"/>
                        <a:t>-37</a:t>
                      </a:r>
                      <a:endParaRPr lang="en-ZA" sz="1400" b="0" kern="1200" baseline="0" dirty="0">
                        <a:solidFill>
                          <a:schemeClr val="dk1"/>
                        </a:solidFill>
                        <a:latin typeface="+mn-lt"/>
                        <a:ea typeface="+mn-ea"/>
                        <a:cs typeface="+mn-cs"/>
                      </a:endParaRPr>
                    </a:p>
                  </a:txBody>
                  <a:tcPr marL="67500" marR="67500" marT="0" marB="0"/>
                </a:tc>
              </a:tr>
              <a:tr h="282737">
                <a:tc>
                  <a:txBody>
                    <a:bodyPr/>
                    <a:lstStyle/>
                    <a:p>
                      <a:pPr lvl="1"/>
                      <a:r>
                        <a:rPr lang="en-ZA" sz="1400" baseline="0" dirty="0" smtClean="0"/>
                        <a:t>Bank overdraft</a:t>
                      </a:r>
                      <a:endParaRPr lang="en-ZA" sz="1400" b="0" baseline="0" dirty="0" smtClean="0"/>
                    </a:p>
                  </a:txBody>
                  <a:tcPr marL="68580" marR="68580" marT="34290" marB="34290" anchor="ctr"/>
                </a:tc>
                <a:tc>
                  <a:txBody>
                    <a:bodyPr/>
                    <a:lstStyle/>
                    <a:p>
                      <a:pPr marL="0" algn="r" defTabSz="914400" rtl="0" eaLnBrk="1" fontAlgn="b" latinLnBrk="0" hangingPunct="1"/>
                      <a:r>
                        <a:rPr lang="en-ZA" sz="1400" kern="1200" baseline="0" dirty="0" smtClean="0"/>
                        <a:t>15</a:t>
                      </a:r>
                      <a:endParaRPr lang="en-ZA" sz="1400" b="0" kern="1200" baseline="0" dirty="0">
                        <a:solidFill>
                          <a:schemeClr val="dk1"/>
                        </a:solidFill>
                        <a:latin typeface="+mn-lt"/>
                        <a:ea typeface="+mn-ea"/>
                        <a:cs typeface="+mn-cs"/>
                      </a:endParaRPr>
                    </a:p>
                  </a:txBody>
                  <a:tcPr marL="67500" marR="67500" marT="0" marB="0"/>
                </a:tc>
                <a:tc>
                  <a:txBody>
                    <a:bodyPr/>
                    <a:lstStyle/>
                    <a:p>
                      <a:pPr marL="0" algn="r" defTabSz="914400" rtl="0" eaLnBrk="1" fontAlgn="b" latinLnBrk="0" hangingPunct="1"/>
                      <a:r>
                        <a:rPr lang="en-GB" sz="1400" kern="1200" baseline="0" dirty="0" smtClean="0"/>
                        <a:t>648 528</a:t>
                      </a:r>
                      <a:endParaRPr lang="en-ZA" sz="1400" b="0" kern="1200" baseline="0" dirty="0">
                        <a:solidFill>
                          <a:schemeClr val="dk1"/>
                        </a:solidFill>
                        <a:latin typeface="+mn-lt"/>
                        <a:ea typeface="+mn-ea"/>
                        <a:cs typeface="+mn-cs"/>
                      </a:endParaRPr>
                    </a:p>
                  </a:txBody>
                  <a:tcPr marL="67500" marR="67500" marT="0" marB="0"/>
                </a:tc>
                <a:tc>
                  <a:txBody>
                    <a:bodyPr/>
                    <a:lstStyle/>
                    <a:p>
                      <a:pPr marL="0" algn="r" defTabSz="914400" rtl="0" eaLnBrk="1" fontAlgn="b" latinLnBrk="0" hangingPunct="1"/>
                      <a:r>
                        <a:rPr lang="en-ZA" sz="1400" kern="1200" baseline="0" dirty="0" smtClean="0"/>
                        <a:t>159 373</a:t>
                      </a:r>
                      <a:endParaRPr lang="en-ZA" sz="1400" b="0" kern="1200" baseline="0" dirty="0">
                        <a:solidFill>
                          <a:schemeClr val="dk1"/>
                        </a:solidFill>
                        <a:latin typeface="+mn-lt"/>
                        <a:ea typeface="+mn-ea"/>
                        <a:cs typeface="+mn-cs"/>
                      </a:endParaRPr>
                    </a:p>
                  </a:txBody>
                  <a:tcPr marL="67500" marR="67500" marT="0" marB="0"/>
                </a:tc>
                <a:tc>
                  <a:txBody>
                    <a:bodyPr/>
                    <a:lstStyle/>
                    <a:p>
                      <a:pPr marL="0" algn="r" defTabSz="914400" rtl="0" eaLnBrk="1" fontAlgn="b" latinLnBrk="0" hangingPunct="1"/>
                      <a:r>
                        <a:rPr lang="en-ZA" sz="1400" kern="1200" baseline="0" dirty="0" smtClean="0"/>
                        <a:t>489 155</a:t>
                      </a:r>
                      <a:endParaRPr lang="en-ZA" sz="1400" b="0" kern="1200" baseline="0" dirty="0">
                        <a:solidFill>
                          <a:schemeClr val="dk1"/>
                        </a:solidFill>
                        <a:latin typeface="+mn-lt"/>
                        <a:ea typeface="+mn-ea"/>
                        <a:cs typeface="+mn-cs"/>
                      </a:endParaRPr>
                    </a:p>
                  </a:txBody>
                  <a:tcPr marL="67500" marR="67500" marT="0" marB="0"/>
                </a:tc>
              </a:tr>
              <a:tr h="282737">
                <a:tc>
                  <a:txBody>
                    <a:bodyPr/>
                    <a:lstStyle/>
                    <a:p>
                      <a:pPr lvl="1"/>
                      <a:r>
                        <a:rPr lang="en-ZA" sz="1400" baseline="0" dirty="0" smtClean="0"/>
                        <a:t>Payables</a:t>
                      </a:r>
                      <a:endParaRPr lang="en-ZA" sz="1400" b="0" baseline="0" dirty="0" smtClean="0"/>
                    </a:p>
                  </a:txBody>
                  <a:tcPr marL="68580" marR="68580" marT="34290" marB="34290" anchor="ctr"/>
                </a:tc>
                <a:tc>
                  <a:txBody>
                    <a:bodyPr/>
                    <a:lstStyle/>
                    <a:p>
                      <a:pPr marL="0" algn="r" defTabSz="914400" rtl="0" eaLnBrk="1" fontAlgn="b" latinLnBrk="0" hangingPunct="1"/>
                      <a:r>
                        <a:rPr lang="en-ZA" sz="1400" kern="1200" baseline="0" dirty="0" smtClean="0"/>
                        <a:t>16</a:t>
                      </a:r>
                      <a:endParaRPr lang="en-ZA" sz="1400" b="0" kern="1200" baseline="0" dirty="0">
                        <a:solidFill>
                          <a:schemeClr val="dk1"/>
                        </a:solidFill>
                        <a:latin typeface="+mn-lt"/>
                        <a:ea typeface="+mn-ea"/>
                        <a:cs typeface="+mn-cs"/>
                      </a:endParaRPr>
                    </a:p>
                  </a:txBody>
                  <a:tcPr marL="67500" marR="67500" marT="0" marB="0"/>
                </a:tc>
                <a:tc>
                  <a:txBody>
                    <a:bodyPr/>
                    <a:lstStyle/>
                    <a:p>
                      <a:pPr marL="0" algn="r" defTabSz="914400" rtl="0" eaLnBrk="1" fontAlgn="b" latinLnBrk="0" hangingPunct="1"/>
                      <a:r>
                        <a:rPr lang="en-GB" sz="1400" kern="1200" baseline="0" dirty="0" smtClean="0"/>
                        <a:t>83 765</a:t>
                      </a:r>
                      <a:endParaRPr lang="en-ZA" sz="1400" b="0" kern="1200" baseline="0" dirty="0">
                        <a:solidFill>
                          <a:schemeClr val="dk1"/>
                        </a:solidFill>
                        <a:latin typeface="+mn-lt"/>
                        <a:ea typeface="+mn-ea"/>
                        <a:cs typeface="+mn-cs"/>
                      </a:endParaRPr>
                    </a:p>
                  </a:txBody>
                  <a:tcPr marL="67500" marR="67500" marT="0" marB="0"/>
                </a:tc>
                <a:tc>
                  <a:txBody>
                    <a:bodyPr/>
                    <a:lstStyle/>
                    <a:p>
                      <a:pPr marL="0" algn="r" defTabSz="914400" rtl="0" eaLnBrk="1" fontAlgn="b" latinLnBrk="0" hangingPunct="1"/>
                      <a:r>
                        <a:rPr lang="en-ZA" sz="1400" kern="1200" baseline="0" dirty="0" smtClean="0"/>
                        <a:t>78 338</a:t>
                      </a:r>
                      <a:endParaRPr lang="en-ZA" sz="1400" b="0" kern="1200" baseline="0" dirty="0">
                        <a:solidFill>
                          <a:schemeClr val="dk1"/>
                        </a:solidFill>
                        <a:latin typeface="+mn-lt"/>
                        <a:ea typeface="+mn-ea"/>
                        <a:cs typeface="+mn-cs"/>
                      </a:endParaRPr>
                    </a:p>
                  </a:txBody>
                  <a:tcPr marL="67500" marR="67500" marT="0" marB="0"/>
                </a:tc>
                <a:tc>
                  <a:txBody>
                    <a:bodyPr/>
                    <a:lstStyle/>
                    <a:p>
                      <a:pPr marL="0" algn="r" defTabSz="914400" rtl="0" eaLnBrk="1" fontAlgn="b" latinLnBrk="0" hangingPunct="1"/>
                      <a:r>
                        <a:rPr lang="en-ZA" sz="1400" kern="1200" baseline="0" dirty="0" smtClean="0"/>
                        <a:t>5 427</a:t>
                      </a:r>
                      <a:endParaRPr lang="en-ZA" sz="1400" b="0" kern="1200" baseline="0" dirty="0">
                        <a:solidFill>
                          <a:schemeClr val="dk1"/>
                        </a:solidFill>
                        <a:latin typeface="+mn-lt"/>
                        <a:ea typeface="+mn-ea"/>
                        <a:cs typeface="+mn-cs"/>
                      </a:endParaRPr>
                    </a:p>
                  </a:txBody>
                  <a:tcPr marL="67500" marR="67500" marT="0" marB="0"/>
                </a:tc>
              </a:tr>
              <a:tr h="309143">
                <a:tc>
                  <a:txBody>
                    <a:bodyPr/>
                    <a:lstStyle/>
                    <a:p>
                      <a:r>
                        <a:rPr lang="en-ZA" sz="1400" baseline="0" dirty="0" smtClean="0"/>
                        <a:t>Net assets</a:t>
                      </a:r>
                      <a:endParaRPr lang="en-ZA" sz="1400" b="1" baseline="0" dirty="0" smtClean="0"/>
                    </a:p>
                  </a:txBody>
                  <a:tcPr marL="68580" marR="68580" marT="34290" marB="34290" anchor="ctr"/>
                </a:tc>
                <a:tc>
                  <a:txBody>
                    <a:bodyPr/>
                    <a:lstStyle/>
                    <a:p>
                      <a:pPr marL="0" algn="r" defTabSz="914400" rtl="0" eaLnBrk="1" fontAlgn="b" latinLnBrk="0" hangingPunct="1"/>
                      <a:endParaRPr lang="en-ZA" sz="1400" b="1" kern="1200" baseline="0" dirty="0">
                        <a:solidFill>
                          <a:schemeClr val="dk1"/>
                        </a:solidFill>
                        <a:latin typeface="+mn-lt"/>
                        <a:ea typeface="+mn-ea"/>
                        <a:cs typeface="+mn-cs"/>
                      </a:endParaRPr>
                    </a:p>
                  </a:txBody>
                  <a:tcPr marL="67500" marR="67500" marT="0" marB="0"/>
                </a:tc>
                <a:tc>
                  <a:txBody>
                    <a:bodyPr/>
                    <a:lstStyle/>
                    <a:p>
                      <a:pPr marL="0" algn="r" defTabSz="914400" rtl="0" eaLnBrk="1" fontAlgn="b" latinLnBrk="0" hangingPunct="1"/>
                      <a:r>
                        <a:rPr lang="en-GB" sz="1400" kern="1200" baseline="0" dirty="0" smtClean="0"/>
                        <a:t>4 998</a:t>
                      </a:r>
                      <a:endParaRPr lang="en-ZA" sz="1400" b="1" kern="1200" baseline="0" dirty="0">
                        <a:solidFill>
                          <a:schemeClr val="dk1"/>
                        </a:solidFill>
                        <a:latin typeface="+mn-lt"/>
                        <a:ea typeface="+mn-ea"/>
                        <a:cs typeface="+mn-cs"/>
                      </a:endParaRPr>
                    </a:p>
                  </a:txBody>
                  <a:tcPr marL="67500" marR="67500" marT="0" marB="0"/>
                </a:tc>
                <a:tc>
                  <a:txBody>
                    <a:bodyPr/>
                    <a:lstStyle/>
                    <a:p>
                      <a:pPr marL="0" algn="r" defTabSz="914400" rtl="0" eaLnBrk="1" fontAlgn="b" latinLnBrk="0" hangingPunct="1"/>
                      <a:r>
                        <a:rPr lang="en-ZA" sz="1400" kern="1200" baseline="0" dirty="0" smtClean="0"/>
                        <a:t>10 643</a:t>
                      </a:r>
                      <a:endParaRPr lang="en-ZA" sz="1400" b="1" kern="1200" baseline="0" dirty="0">
                        <a:solidFill>
                          <a:schemeClr val="dk1"/>
                        </a:solidFill>
                        <a:latin typeface="+mn-lt"/>
                        <a:ea typeface="+mn-ea"/>
                        <a:cs typeface="+mn-cs"/>
                      </a:endParaRPr>
                    </a:p>
                  </a:txBody>
                  <a:tcPr marL="67500" marR="67500" marT="0" marB="0"/>
                </a:tc>
                <a:tc>
                  <a:txBody>
                    <a:bodyPr/>
                    <a:lstStyle/>
                    <a:p>
                      <a:pPr marL="0" algn="r" defTabSz="914400" rtl="0" eaLnBrk="1" fontAlgn="b" latinLnBrk="0" hangingPunct="1"/>
                      <a:r>
                        <a:rPr lang="en-ZA" sz="1400" kern="1200" baseline="0" dirty="0" smtClean="0"/>
                        <a:t>-5 645</a:t>
                      </a:r>
                      <a:endParaRPr lang="en-ZA" sz="1400" b="1" kern="1200" baseline="0" dirty="0">
                        <a:solidFill>
                          <a:schemeClr val="dk1"/>
                        </a:solidFill>
                        <a:latin typeface="+mn-lt"/>
                        <a:ea typeface="+mn-ea"/>
                        <a:cs typeface="+mn-cs"/>
                      </a:endParaRPr>
                    </a:p>
                  </a:txBody>
                  <a:tcPr marL="67500" marR="67500" marT="0" marB="0"/>
                </a:tc>
              </a:tr>
            </a:tbl>
          </a:graphicData>
        </a:graphic>
      </p:graphicFrame>
      <p:sp>
        <p:nvSpPr>
          <p:cNvPr id="2" name="Slide Number Placeholder 1"/>
          <p:cNvSpPr>
            <a:spLocks noGrp="1"/>
          </p:cNvSpPr>
          <p:nvPr>
            <p:ph type="sldNum" sz="quarter" idx="12"/>
          </p:nvPr>
        </p:nvSpPr>
        <p:spPr/>
        <p:txBody>
          <a:bodyPr/>
          <a:lstStyle/>
          <a:p>
            <a:fld id="{06FDB8B8-F605-4586-B934-FF56C8C71DDE}" type="slidenum">
              <a:rPr lang="en-US" smtClean="0"/>
              <a:pPr/>
              <a:t>71</a:t>
            </a:fld>
            <a:endParaRPr lang="en-US" dirty="0"/>
          </a:p>
        </p:txBody>
      </p:sp>
    </p:spTree>
    <p:extLst>
      <p:ext uri="{BB962C8B-B14F-4D97-AF65-F5344CB8AC3E}">
        <p14:creationId xmlns:p14="http://schemas.microsoft.com/office/powerpoint/2010/main" xmlns="" val="3678090324"/>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226779" y="6247234"/>
            <a:ext cx="6858000" cy="0"/>
          </a:xfrm>
          <a:prstGeom prst="line">
            <a:avLst/>
          </a:prstGeom>
          <a:ln w="28575">
            <a:solidFill>
              <a:srgbClr val="FF6600"/>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251520" y="836712"/>
            <a:ext cx="8640960" cy="4968552"/>
          </a:xfrm>
        </p:spPr>
        <p:txBody>
          <a:bodyPr>
            <a:noAutofit/>
          </a:bodyPr>
          <a:lstStyle/>
          <a:p>
            <a:pPr algn="just">
              <a:buFont typeface="Wingdings" pitchFamily="2" charset="2"/>
              <a:buChar char="q"/>
            </a:pPr>
            <a:r>
              <a:rPr lang="en-ZA" sz="1600" b="1" dirty="0"/>
              <a:t>Unauthorised expenditure</a:t>
            </a:r>
          </a:p>
          <a:p>
            <a:pPr lvl="1" algn="just">
              <a:buFont typeface="Wingdings" pitchFamily="2" charset="2"/>
              <a:buChar char="§"/>
            </a:pPr>
            <a:r>
              <a:rPr lang="en-ZA" sz="1600" dirty="0"/>
              <a:t>No unauthorised expenditure reported in 2015/16</a:t>
            </a:r>
            <a:r>
              <a:rPr lang="en-ZA" sz="1600" b="1" dirty="0"/>
              <a:t>.</a:t>
            </a:r>
          </a:p>
          <a:p>
            <a:pPr>
              <a:buFont typeface="Wingdings" pitchFamily="2" charset="2"/>
              <a:buChar char="q"/>
            </a:pPr>
            <a:r>
              <a:rPr lang="en-ZA" sz="1600" b="1" dirty="0">
                <a:solidFill>
                  <a:schemeClr val="dk1"/>
                </a:solidFill>
              </a:rPr>
              <a:t>Cash and cash equivalents including Bank Overdraft</a:t>
            </a:r>
          </a:p>
          <a:p>
            <a:pPr lvl="1">
              <a:buFont typeface="Wingdings" pitchFamily="2" charset="2"/>
              <a:buChar char="§"/>
            </a:pPr>
            <a:r>
              <a:rPr lang="en-ZA" sz="1600" dirty="0">
                <a:solidFill>
                  <a:schemeClr val="dk1"/>
                </a:solidFill>
              </a:rPr>
              <a:t>Bank overdraft increased due to recoverable expenditure from the PMTE(R448 million). Reconciliation of expenditure delayed the processing of claims for expenses incurred on behalf of the PMTE.</a:t>
            </a:r>
          </a:p>
          <a:p>
            <a:pPr lvl="1">
              <a:buFont typeface="Wingdings" pitchFamily="2" charset="2"/>
              <a:buChar char="§"/>
            </a:pPr>
            <a:r>
              <a:rPr lang="en-ZA" sz="1600" dirty="0">
                <a:solidFill>
                  <a:schemeClr val="dk1"/>
                </a:solidFill>
              </a:rPr>
              <a:t>Unauthorised  expenditure of R261 million reported to National Treasury not yet condoned, and therefore contributing to the bank overdraft.</a:t>
            </a:r>
            <a:endParaRPr lang="en-ZA" sz="1600" dirty="0">
              <a:solidFill>
                <a:srgbClr val="FF0000"/>
              </a:solidFill>
            </a:endParaRPr>
          </a:p>
          <a:p>
            <a:pPr>
              <a:buFont typeface="Wingdings" pitchFamily="2" charset="2"/>
              <a:buChar char="q"/>
            </a:pPr>
            <a:r>
              <a:rPr lang="en-ZA" sz="1600" b="1" dirty="0"/>
              <a:t>Receivables</a:t>
            </a:r>
          </a:p>
          <a:p>
            <a:pPr lvl="1" algn="just">
              <a:buFont typeface="Wingdings" pitchFamily="2" charset="2"/>
              <a:buChar char="§"/>
            </a:pPr>
            <a:r>
              <a:rPr lang="en-ZA" sz="1600" dirty="0"/>
              <a:t>Year-on-year balance increase due to PMTE recoverable (R448 million) and DBE recoverable (R40 million)  </a:t>
            </a:r>
          </a:p>
          <a:p>
            <a:pPr>
              <a:buFont typeface="Wingdings" pitchFamily="2" charset="2"/>
              <a:buChar char="q"/>
            </a:pPr>
            <a:r>
              <a:rPr lang="en-ZA" sz="1600" b="1" dirty="0"/>
              <a:t>Voted funds to be surrendered to the Revenue Fund</a:t>
            </a:r>
          </a:p>
          <a:p>
            <a:pPr marL="557213" lvl="2" indent="-257175" algn="just">
              <a:buFont typeface="Wingdings" pitchFamily="2" charset="2"/>
              <a:buChar char="§"/>
            </a:pPr>
            <a:r>
              <a:rPr lang="en-ZA" sz="1600" dirty="0"/>
              <a:t>Current year surplus of R31 million (2014/15 – R105 million)</a:t>
            </a:r>
          </a:p>
          <a:p>
            <a:pPr marL="300038" lvl="2" indent="0" algn="just">
              <a:buNone/>
            </a:pPr>
            <a:endParaRPr lang="en-ZA" sz="1600" b="1" dirty="0"/>
          </a:p>
          <a:p>
            <a:pPr>
              <a:spcBef>
                <a:spcPts val="0"/>
              </a:spcBef>
              <a:buFont typeface="Wingdings" pitchFamily="2" charset="2"/>
              <a:buChar char="q"/>
              <a:defRPr/>
            </a:pPr>
            <a:r>
              <a:rPr lang="en-ZA" sz="1600" b="1" dirty="0"/>
              <a:t>Departmental revenue to be surrendered to the Revenue Fund</a:t>
            </a:r>
          </a:p>
          <a:p>
            <a:pPr lvl="1" algn="just">
              <a:buFont typeface="Wingdings" pitchFamily="2" charset="2"/>
              <a:buChar char="§"/>
            </a:pPr>
            <a:r>
              <a:rPr lang="en-ZA" sz="1600" dirty="0"/>
              <a:t>Revenue collected from sales of tender document , interest on advances to IDT, Receipt on prior year expenditure not disallowed and staff parking.  </a:t>
            </a:r>
          </a:p>
          <a:p>
            <a:pPr lvl="1" algn="just">
              <a:buFont typeface="Wingdings" pitchFamily="2" charset="2"/>
              <a:buChar char="§"/>
            </a:pPr>
            <a:r>
              <a:rPr lang="en-ZA" sz="1600" dirty="0"/>
              <a:t>Parking rental revenue transferred to the PMTE hence lower collection in the current financial year.</a:t>
            </a:r>
          </a:p>
          <a:p>
            <a:pPr marL="342900" lvl="1" indent="0" algn="just">
              <a:buNone/>
            </a:pPr>
            <a:endParaRPr lang="en-ZA" sz="1600" dirty="0"/>
          </a:p>
        </p:txBody>
      </p:sp>
      <p:pic>
        <p:nvPicPr>
          <p:cNvPr id="9" name="Picture 8"/>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83929" y="6304385"/>
            <a:ext cx="1028700" cy="49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2" name="Rectangle 11"/>
          <p:cNvSpPr/>
          <p:nvPr/>
        </p:nvSpPr>
        <p:spPr>
          <a:xfrm>
            <a:off x="3316" y="9818"/>
            <a:ext cx="9140683" cy="682878"/>
          </a:xfrm>
          <a:prstGeom prst="rect">
            <a:avLst/>
          </a:prstGeom>
          <a:pattFill prst="dkHorz">
            <a:fgClr>
              <a:srgbClr val="FF6600"/>
            </a:fgClr>
            <a:bgClr>
              <a:srgbClr val="FF9933"/>
            </a:bgClr>
          </a:patt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t>EXPLANATORY NOTES TO THE STATEMENT OF THE FINANCIAL POSITION VARIANCE (PAGE 181)</a:t>
            </a:r>
          </a:p>
        </p:txBody>
      </p:sp>
      <p:sp>
        <p:nvSpPr>
          <p:cNvPr id="2" name="Slide Number Placeholder 1"/>
          <p:cNvSpPr>
            <a:spLocks noGrp="1"/>
          </p:cNvSpPr>
          <p:nvPr>
            <p:ph type="sldNum" sz="quarter" idx="12"/>
          </p:nvPr>
        </p:nvSpPr>
        <p:spPr/>
        <p:txBody>
          <a:bodyPr/>
          <a:lstStyle/>
          <a:p>
            <a:fld id="{06FDB8B8-F605-4586-B934-FF56C8C71DDE}" type="slidenum">
              <a:rPr lang="en-US" smtClean="0"/>
              <a:pPr/>
              <a:t>72</a:t>
            </a:fld>
            <a:endParaRPr lang="en-US" dirty="0"/>
          </a:p>
        </p:txBody>
      </p:sp>
    </p:spTree>
    <p:extLst>
      <p:ext uri="{BB962C8B-B14F-4D97-AF65-F5344CB8AC3E}">
        <p14:creationId xmlns:p14="http://schemas.microsoft.com/office/powerpoint/2010/main" xmlns="" val="289301209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122362" y="6169987"/>
            <a:ext cx="6858000" cy="0"/>
          </a:xfrm>
          <a:prstGeom prst="line">
            <a:avLst/>
          </a:prstGeom>
          <a:ln w="28575">
            <a:solidFill>
              <a:srgbClr val="FF6600"/>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9512" y="6227138"/>
            <a:ext cx="1028700" cy="49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2" name="Rectangle 11"/>
          <p:cNvSpPr/>
          <p:nvPr/>
        </p:nvSpPr>
        <p:spPr>
          <a:xfrm>
            <a:off x="0" y="0"/>
            <a:ext cx="9144000" cy="692696"/>
          </a:xfrm>
          <a:prstGeom prst="rect">
            <a:avLst/>
          </a:prstGeom>
          <a:pattFill prst="dkHorz">
            <a:fgClr>
              <a:srgbClr val="FF6600"/>
            </a:fgClr>
            <a:bgClr>
              <a:srgbClr val="FF9933"/>
            </a:bgClr>
          </a:patt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950" b="1" dirty="0"/>
              <a:t> UNAUTHORISED EXPENDITURE (PAGE 196)</a:t>
            </a:r>
          </a:p>
        </p:txBody>
      </p:sp>
      <p:graphicFrame>
        <p:nvGraphicFramePr>
          <p:cNvPr id="7" name="Table 6"/>
          <p:cNvGraphicFramePr>
            <a:graphicFrameLocks noGrp="1"/>
          </p:cNvGraphicFramePr>
          <p:nvPr>
            <p:extLst>
              <p:ext uri="{D42A27DB-BD31-4B8C-83A1-F6EECF244321}">
                <p14:modId xmlns:p14="http://schemas.microsoft.com/office/powerpoint/2010/main" xmlns="" val="1361269844"/>
              </p:ext>
            </p:extLst>
          </p:nvPr>
        </p:nvGraphicFramePr>
        <p:xfrm>
          <a:off x="179512" y="764704"/>
          <a:ext cx="8568952" cy="4832520"/>
        </p:xfrm>
        <a:graphic>
          <a:graphicData uri="http://schemas.openxmlformats.org/drawingml/2006/table">
            <a:tbl>
              <a:tblPr firstRow="1" bandRow="1">
                <a:tableStyleId>{21E4AEA4-8DFA-4A89-87EB-49C32662AFE0}</a:tableStyleId>
              </a:tblPr>
              <a:tblGrid>
                <a:gridCol w="4695316"/>
                <a:gridCol w="1878127"/>
                <a:gridCol w="1995509"/>
              </a:tblGrid>
              <a:tr h="888756">
                <a:tc>
                  <a:txBody>
                    <a:bodyPr/>
                    <a:lstStyle/>
                    <a:p>
                      <a:endParaRPr lang="en-ZA" sz="1400" dirty="0"/>
                    </a:p>
                  </a:txBody>
                  <a:tcPr marL="68580" marR="68580" marT="34290" marB="34290"/>
                </a:tc>
                <a:tc>
                  <a:txBody>
                    <a:bodyPr/>
                    <a:lstStyle/>
                    <a:p>
                      <a:pPr algn="r"/>
                      <a:r>
                        <a:rPr lang="en-ZA" sz="1400" dirty="0" smtClean="0"/>
                        <a:t>2015/16</a:t>
                      </a:r>
                    </a:p>
                    <a:p>
                      <a:pPr algn="r"/>
                      <a:r>
                        <a:rPr lang="en-ZA" sz="1400" dirty="0" smtClean="0"/>
                        <a:t>R’000</a:t>
                      </a:r>
                      <a:endParaRPr lang="en-ZA" sz="1400" dirty="0"/>
                    </a:p>
                  </a:txBody>
                  <a:tcPr marL="68580" marR="68580" marT="34290" marB="34290"/>
                </a:tc>
                <a:tc>
                  <a:txBody>
                    <a:bodyPr/>
                    <a:lstStyle/>
                    <a:p>
                      <a:pPr marL="0" algn="r" defTabSz="914400" rtl="0" eaLnBrk="1" latinLnBrk="0" hangingPunct="1"/>
                      <a:r>
                        <a:rPr lang="en-ZA" sz="1400" kern="1200" dirty="0" smtClean="0"/>
                        <a:t>Prior</a:t>
                      </a:r>
                      <a:r>
                        <a:rPr lang="en-ZA" sz="1400" kern="1200" baseline="0" dirty="0" smtClean="0"/>
                        <a:t> years</a:t>
                      </a:r>
                      <a:r>
                        <a:rPr lang="en-ZA" sz="1400" kern="1200" dirty="0" smtClean="0"/>
                        <a:t> </a:t>
                      </a:r>
                    </a:p>
                    <a:p>
                      <a:pPr marL="0" algn="r" defTabSz="914400" rtl="0" eaLnBrk="1" latinLnBrk="0" hangingPunct="1"/>
                      <a:r>
                        <a:rPr lang="en-ZA" sz="1400" kern="1200" dirty="0" smtClean="0"/>
                        <a:t>R’000</a:t>
                      </a:r>
                      <a:endParaRPr lang="en-ZA" sz="1400" b="1" kern="1200" dirty="0" smtClean="0">
                        <a:solidFill>
                          <a:schemeClr val="lt1"/>
                        </a:solidFill>
                        <a:latin typeface="+mn-lt"/>
                        <a:ea typeface="+mn-ea"/>
                        <a:cs typeface="+mn-cs"/>
                      </a:endParaRPr>
                    </a:p>
                  </a:txBody>
                  <a:tcPr marL="68580" marR="68580" marT="34290" marB="34290"/>
                </a:tc>
              </a:tr>
              <a:tr h="50916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400" dirty="0" smtClean="0"/>
                        <a:t>Overspending</a:t>
                      </a:r>
                      <a:r>
                        <a:rPr lang="en-ZA" sz="1400" baseline="0" dirty="0" smtClean="0"/>
                        <a:t> on compensation of employees</a:t>
                      </a:r>
                      <a:endParaRPr lang="en-ZA" sz="1400" b="0" dirty="0" smtClean="0"/>
                    </a:p>
                  </a:txBody>
                  <a:tcPr marL="68580" marR="68580" marT="34290" marB="34290" anchor="ctr"/>
                </a:tc>
                <a:tc>
                  <a:txBody>
                    <a:bodyPr/>
                    <a:lstStyle/>
                    <a:p>
                      <a:pPr marL="0" algn="r" defTabSz="914400" rtl="0" eaLnBrk="1" fontAlgn="b" latinLnBrk="0" hangingPunct="1"/>
                      <a:r>
                        <a:rPr lang="en-ZA" sz="1400" kern="1200" dirty="0" smtClean="0"/>
                        <a:t>67 135</a:t>
                      </a:r>
                      <a:endParaRPr lang="en-ZA" sz="1400" b="0" kern="1200" dirty="0">
                        <a:solidFill>
                          <a:schemeClr val="dk1"/>
                        </a:solidFill>
                        <a:latin typeface="+mn-lt"/>
                        <a:ea typeface="+mn-ea"/>
                        <a:cs typeface="+mn-cs"/>
                      </a:endParaRPr>
                    </a:p>
                  </a:txBody>
                  <a:tcPr marL="0" marR="0" marT="0" marB="0" anchor="ctr"/>
                </a:tc>
                <a:tc>
                  <a:txBody>
                    <a:bodyPr/>
                    <a:lstStyle/>
                    <a:p>
                      <a:pPr marL="0" algn="r" defTabSz="914400" rtl="0" eaLnBrk="1" fontAlgn="b" latinLnBrk="0" hangingPunct="1"/>
                      <a:r>
                        <a:rPr lang="en-ZA" sz="1400" kern="1200" dirty="0" smtClean="0"/>
                        <a:t>67 135</a:t>
                      </a:r>
                      <a:endParaRPr lang="en-ZA" sz="1400" b="0" kern="1200" dirty="0">
                        <a:solidFill>
                          <a:schemeClr val="dk1"/>
                        </a:solidFill>
                        <a:latin typeface="+mn-lt"/>
                        <a:ea typeface="+mn-ea"/>
                        <a:cs typeface="+mn-cs"/>
                      </a:endParaRPr>
                    </a:p>
                  </a:txBody>
                  <a:tcPr marL="0" marR="0" marT="0" marB="0" anchor="ctr"/>
                </a:tc>
              </a:tr>
              <a:tr h="509168">
                <a:tc>
                  <a:txBody>
                    <a:bodyPr/>
                    <a:lstStyle/>
                    <a:p>
                      <a:r>
                        <a:rPr lang="en-ZA" sz="1400" dirty="0" smtClean="0"/>
                        <a:t>Overspending</a:t>
                      </a:r>
                      <a:r>
                        <a:rPr lang="en-ZA" sz="1400" baseline="0" dirty="0" smtClean="0"/>
                        <a:t> on goods and services</a:t>
                      </a:r>
                      <a:endParaRPr lang="en-ZA" sz="1400" b="0" dirty="0" smtClean="0"/>
                    </a:p>
                  </a:txBody>
                  <a:tcPr marL="68580" marR="68580" marT="34290" marB="34290" anchor="ctr"/>
                </a:tc>
                <a:tc>
                  <a:txBody>
                    <a:bodyPr/>
                    <a:lstStyle/>
                    <a:p>
                      <a:pPr marL="0" algn="r" defTabSz="914400" rtl="0" eaLnBrk="1" fontAlgn="b" latinLnBrk="0" hangingPunct="1"/>
                      <a:r>
                        <a:rPr lang="en-ZA" sz="1400" kern="1200" dirty="0" smtClean="0"/>
                        <a:t>13 620</a:t>
                      </a:r>
                      <a:endParaRPr lang="en-ZA" sz="1400" b="0" kern="1200" dirty="0">
                        <a:solidFill>
                          <a:schemeClr val="dk1"/>
                        </a:solidFill>
                        <a:latin typeface="+mn-lt"/>
                        <a:ea typeface="+mn-ea"/>
                        <a:cs typeface="+mn-cs"/>
                      </a:endParaRPr>
                    </a:p>
                  </a:txBody>
                  <a:tcPr marL="0" marR="0" marT="0" marB="0" anchor="ctr"/>
                </a:tc>
                <a:tc>
                  <a:txBody>
                    <a:bodyPr/>
                    <a:lstStyle/>
                    <a:p>
                      <a:pPr marL="0" algn="r" defTabSz="914400" rtl="0" eaLnBrk="1" fontAlgn="b" latinLnBrk="0" hangingPunct="1"/>
                      <a:r>
                        <a:rPr lang="en-ZA" sz="1400" kern="1200" dirty="0" smtClean="0"/>
                        <a:t>13 620</a:t>
                      </a:r>
                      <a:endParaRPr lang="en-ZA" sz="1400" b="0" kern="1200" dirty="0">
                        <a:solidFill>
                          <a:schemeClr val="dk1"/>
                        </a:solidFill>
                        <a:latin typeface="+mn-lt"/>
                        <a:ea typeface="+mn-ea"/>
                        <a:cs typeface="+mn-cs"/>
                      </a:endParaRPr>
                    </a:p>
                  </a:txBody>
                  <a:tcPr marL="0" marR="0" marT="0" marB="0" anchor="ctr"/>
                </a:tc>
              </a:tr>
              <a:tr h="888756">
                <a:tc>
                  <a:txBody>
                    <a:bodyPr/>
                    <a:lstStyle/>
                    <a:p>
                      <a:r>
                        <a:rPr lang="en-ZA" sz="1400" dirty="0" smtClean="0"/>
                        <a:t>Unauthorised expenditure as a result of capital expenditure on schools </a:t>
                      </a:r>
                      <a:endParaRPr lang="en-ZA" sz="1400" b="0" dirty="0" smtClean="0"/>
                    </a:p>
                  </a:txBody>
                  <a:tcPr marL="68580" marR="68580" marT="34290" marB="34290" anchor="ctr"/>
                </a:tc>
                <a:tc>
                  <a:txBody>
                    <a:bodyPr/>
                    <a:lstStyle/>
                    <a:p>
                      <a:pPr marL="0" algn="r" defTabSz="914400" rtl="0" eaLnBrk="1" fontAlgn="b" latinLnBrk="0" hangingPunct="1"/>
                      <a:r>
                        <a:rPr lang="en-ZA" sz="1400" kern="1200" dirty="0" smtClean="0"/>
                        <a:t>178 087</a:t>
                      </a:r>
                      <a:endParaRPr lang="en-ZA" sz="1400" b="0" kern="1200" dirty="0">
                        <a:solidFill>
                          <a:schemeClr val="dk1"/>
                        </a:solidFill>
                        <a:latin typeface="+mn-lt"/>
                        <a:ea typeface="+mn-ea"/>
                        <a:cs typeface="+mn-cs"/>
                      </a:endParaRPr>
                    </a:p>
                  </a:txBody>
                  <a:tcPr marL="0" marR="0" marT="0" marB="0" anchor="ctr"/>
                </a:tc>
                <a:tc>
                  <a:txBody>
                    <a:bodyPr/>
                    <a:lstStyle/>
                    <a:p>
                      <a:pPr marL="0" algn="r" defTabSz="914400" rtl="0" eaLnBrk="1" fontAlgn="b" latinLnBrk="0" hangingPunct="1"/>
                      <a:r>
                        <a:rPr lang="en-ZA" sz="1400" kern="1200" dirty="0" smtClean="0"/>
                        <a:t>178 087</a:t>
                      </a:r>
                      <a:endParaRPr lang="en-ZA" sz="1400" b="0" kern="1200" dirty="0">
                        <a:solidFill>
                          <a:schemeClr val="dk1"/>
                        </a:solidFill>
                        <a:latin typeface="+mn-lt"/>
                        <a:ea typeface="+mn-ea"/>
                        <a:cs typeface="+mn-cs"/>
                      </a:endParaRPr>
                    </a:p>
                  </a:txBody>
                  <a:tcPr marL="0" marR="0" marT="0" marB="0" anchor="ctr"/>
                </a:tc>
              </a:tr>
              <a:tr h="509168">
                <a:tc>
                  <a:txBody>
                    <a:bodyPr/>
                    <a:lstStyle/>
                    <a:p>
                      <a:r>
                        <a:rPr lang="en-ZA" sz="1400" dirty="0" smtClean="0"/>
                        <a:t>Overspending on capital assets </a:t>
                      </a:r>
                      <a:endParaRPr lang="en-ZA" sz="1400" b="0" dirty="0" smtClean="0"/>
                    </a:p>
                  </a:txBody>
                  <a:tcPr marL="68580" marR="68580" marT="34290" marB="34290" anchor="ctr"/>
                </a:tc>
                <a:tc>
                  <a:txBody>
                    <a:bodyPr/>
                    <a:lstStyle/>
                    <a:p>
                      <a:pPr marL="0" algn="r" defTabSz="914400" rtl="0" eaLnBrk="1" fontAlgn="b" latinLnBrk="0" hangingPunct="1"/>
                      <a:r>
                        <a:rPr lang="en-ZA" sz="1400" kern="1200" dirty="0" smtClean="0"/>
                        <a:t>3 985</a:t>
                      </a:r>
                      <a:endParaRPr lang="en-ZA" sz="1400" b="0" kern="1200" dirty="0">
                        <a:solidFill>
                          <a:schemeClr val="dk1"/>
                        </a:solidFill>
                        <a:latin typeface="+mn-lt"/>
                        <a:ea typeface="+mn-ea"/>
                        <a:cs typeface="+mn-cs"/>
                      </a:endParaRPr>
                    </a:p>
                  </a:txBody>
                  <a:tcPr marL="0" marR="0" marT="0" marB="0" anchor="ctr"/>
                </a:tc>
                <a:tc>
                  <a:txBody>
                    <a:bodyPr/>
                    <a:lstStyle/>
                    <a:p>
                      <a:pPr marL="0" algn="r" defTabSz="914400" rtl="0" eaLnBrk="1" fontAlgn="b" latinLnBrk="0" hangingPunct="1"/>
                      <a:r>
                        <a:rPr lang="en-ZA" sz="1400" kern="1200" dirty="0" smtClean="0"/>
                        <a:t>3 985</a:t>
                      </a:r>
                      <a:endParaRPr lang="en-ZA" sz="1400" b="0" kern="1200" dirty="0">
                        <a:solidFill>
                          <a:schemeClr val="dk1"/>
                        </a:solidFill>
                        <a:latin typeface="+mn-lt"/>
                        <a:ea typeface="+mn-ea"/>
                        <a:cs typeface="+mn-cs"/>
                      </a:endParaRPr>
                    </a:p>
                  </a:txBody>
                  <a:tcPr marL="0" marR="0" marT="0" marB="0" anchor="ctr"/>
                </a:tc>
              </a:tr>
              <a:tr h="509168">
                <a:tc>
                  <a:txBody>
                    <a:bodyPr/>
                    <a:lstStyle/>
                    <a:p>
                      <a:r>
                        <a:rPr lang="en-ZA" sz="1400" dirty="0" smtClean="0"/>
                        <a:t>Overspending on transfer and</a:t>
                      </a:r>
                      <a:r>
                        <a:rPr lang="en-ZA" sz="1400" baseline="0" dirty="0" smtClean="0"/>
                        <a:t> subsidies</a:t>
                      </a:r>
                      <a:endParaRPr lang="en-ZA" sz="1400" b="0" dirty="0" smtClean="0"/>
                    </a:p>
                  </a:txBody>
                  <a:tcPr marL="68580" marR="68580" marT="34290" marB="34290" anchor="ctr"/>
                </a:tc>
                <a:tc>
                  <a:txBody>
                    <a:bodyPr/>
                    <a:lstStyle/>
                    <a:p>
                      <a:pPr marL="0" algn="r" defTabSz="914400" rtl="0" eaLnBrk="1" fontAlgn="b" latinLnBrk="0" hangingPunct="1"/>
                      <a:r>
                        <a:rPr lang="en-ZA" sz="1400" kern="1200" dirty="0" smtClean="0"/>
                        <a:t>2 327</a:t>
                      </a:r>
                      <a:endParaRPr lang="en-ZA" sz="1400" b="0" kern="1200" dirty="0">
                        <a:solidFill>
                          <a:schemeClr val="dk1"/>
                        </a:solidFill>
                        <a:latin typeface="+mn-lt"/>
                        <a:ea typeface="+mn-ea"/>
                        <a:cs typeface="+mn-cs"/>
                      </a:endParaRPr>
                    </a:p>
                  </a:txBody>
                  <a:tcPr marL="0" marR="0" marT="0" marB="0" anchor="ctr"/>
                </a:tc>
                <a:tc>
                  <a:txBody>
                    <a:bodyPr/>
                    <a:lstStyle/>
                    <a:p>
                      <a:pPr marL="0" algn="r" defTabSz="914400" rtl="0" eaLnBrk="1" fontAlgn="b" latinLnBrk="0" hangingPunct="1"/>
                      <a:r>
                        <a:rPr lang="en-ZA" sz="1400" kern="1200" dirty="0" smtClean="0"/>
                        <a:t>2 327</a:t>
                      </a:r>
                      <a:endParaRPr lang="en-ZA" sz="1400" b="0" kern="1200" dirty="0">
                        <a:solidFill>
                          <a:schemeClr val="dk1"/>
                        </a:solidFill>
                        <a:latin typeface="+mn-lt"/>
                        <a:ea typeface="+mn-ea"/>
                        <a:cs typeface="+mn-cs"/>
                      </a:endParaRPr>
                    </a:p>
                  </a:txBody>
                  <a:tcPr marL="0" marR="0" marT="0" marB="0" anchor="ctr"/>
                </a:tc>
              </a:tr>
              <a:tr h="509168">
                <a:tc>
                  <a:txBody>
                    <a:bodyPr/>
                    <a:lstStyle/>
                    <a:p>
                      <a:endParaRPr lang="en-ZA" sz="1400" b="1" dirty="0" smtClean="0"/>
                    </a:p>
                  </a:txBody>
                  <a:tcPr marL="68580" marR="68580" marT="34290" marB="34290" anchor="ctr"/>
                </a:tc>
                <a:tc>
                  <a:txBody>
                    <a:bodyPr/>
                    <a:lstStyle/>
                    <a:p>
                      <a:pPr marL="0" algn="r" defTabSz="914400" rtl="0" eaLnBrk="1" fontAlgn="b" latinLnBrk="0" hangingPunct="1"/>
                      <a:endParaRPr lang="en-ZA" sz="1400" b="1" kern="1200" dirty="0">
                        <a:solidFill>
                          <a:schemeClr val="dk1"/>
                        </a:solidFill>
                        <a:latin typeface="+mn-lt"/>
                        <a:ea typeface="+mn-ea"/>
                        <a:cs typeface="+mn-cs"/>
                      </a:endParaRPr>
                    </a:p>
                  </a:txBody>
                  <a:tcPr marL="0" marR="0" marT="0" marB="0" anchor="ctr"/>
                </a:tc>
                <a:tc>
                  <a:txBody>
                    <a:bodyPr/>
                    <a:lstStyle/>
                    <a:p>
                      <a:pPr marL="0" algn="r" defTabSz="914400" rtl="0" eaLnBrk="1" fontAlgn="b" latinLnBrk="0" hangingPunct="1"/>
                      <a:endParaRPr lang="en-ZA" sz="1400" b="1" kern="1200" dirty="0">
                        <a:solidFill>
                          <a:schemeClr val="dk1"/>
                        </a:solidFill>
                        <a:latin typeface="+mn-lt"/>
                        <a:ea typeface="+mn-ea"/>
                        <a:cs typeface="+mn-cs"/>
                      </a:endParaRPr>
                    </a:p>
                  </a:txBody>
                  <a:tcPr marL="0" marR="0" marT="0" marB="0" anchor="ctr"/>
                </a:tc>
              </a:tr>
              <a:tr h="509168">
                <a:tc>
                  <a:txBody>
                    <a:bodyPr/>
                    <a:lstStyle/>
                    <a:p>
                      <a:r>
                        <a:rPr lang="en-ZA" sz="1400" dirty="0" smtClean="0"/>
                        <a:t>Closing balance </a:t>
                      </a:r>
                      <a:endParaRPr lang="en-ZA" sz="1400" b="1" dirty="0" smtClean="0"/>
                    </a:p>
                  </a:txBody>
                  <a:tcPr marL="68580" marR="68580" marT="34290" marB="34290" anchor="ctr"/>
                </a:tc>
                <a:tc>
                  <a:txBody>
                    <a:bodyPr/>
                    <a:lstStyle/>
                    <a:p>
                      <a:pPr marL="0" algn="r" defTabSz="914400" rtl="0" eaLnBrk="1" fontAlgn="b" latinLnBrk="0" hangingPunct="1"/>
                      <a:r>
                        <a:rPr lang="en-ZA" sz="1400" kern="1200" dirty="0" smtClean="0"/>
                        <a:t> 261 169 </a:t>
                      </a:r>
                      <a:endParaRPr lang="en-ZA" sz="1400" b="1" kern="1200" dirty="0">
                        <a:solidFill>
                          <a:schemeClr val="dk1"/>
                        </a:solidFill>
                        <a:latin typeface="+mn-lt"/>
                        <a:ea typeface="+mn-ea"/>
                        <a:cs typeface="+mn-cs"/>
                      </a:endParaRPr>
                    </a:p>
                  </a:txBody>
                  <a:tcPr marL="0" marR="0" marT="0" marB="0" anchor="ctr"/>
                </a:tc>
                <a:tc>
                  <a:txBody>
                    <a:bodyPr/>
                    <a:lstStyle/>
                    <a:p>
                      <a:pPr marL="0" algn="r" defTabSz="914400" rtl="0" eaLnBrk="1" fontAlgn="b" latinLnBrk="0" hangingPunct="1"/>
                      <a:r>
                        <a:rPr lang="en-ZA" sz="1400" kern="1200" dirty="0" smtClean="0"/>
                        <a:t>261 169 </a:t>
                      </a:r>
                      <a:endParaRPr lang="en-ZA" sz="1400" b="1" kern="1200" dirty="0">
                        <a:solidFill>
                          <a:schemeClr val="dk1"/>
                        </a:solidFill>
                        <a:latin typeface="+mn-lt"/>
                        <a:ea typeface="+mn-ea"/>
                        <a:cs typeface="+mn-cs"/>
                      </a:endParaRPr>
                    </a:p>
                  </a:txBody>
                  <a:tcPr marL="0" marR="0" marT="0" marB="0" anchor="ctr"/>
                </a:tc>
              </a:tr>
            </a:tbl>
          </a:graphicData>
        </a:graphic>
      </p:graphicFrame>
      <p:sp>
        <p:nvSpPr>
          <p:cNvPr id="2" name="Slide Number Placeholder 1"/>
          <p:cNvSpPr>
            <a:spLocks noGrp="1"/>
          </p:cNvSpPr>
          <p:nvPr>
            <p:ph type="sldNum" sz="quarter" idx="12"/>
          </p:nvPr>
        </p:nvSpPr>
        <p:spPr/>
        <p:txBody>
          <a:bodyPr/>
          <a:lstStyle/>
          <a:p>
            <a:fld id="{06FDB8B8-F605-4586-B934-FF56C8C71DDE}" type="slidenum">
              <a:rPr lang="en-US" smtClean="0"/>
              <a:pPr/>
              <a:t>73</a:t>
            </a:fld>
            <a:endParaRPr lang="en-US" dirty="0"/>
          </a:p>
        </p:txBody>
      </p:sp>
      <p:sp>
        <p:nvSpPr>
          <p:cNvPr id="3" name="TextBox 2"/>
          <p:cNvSpPr txBox="1"/>
          <p:nvPr/>
        </p:nvSpPr>
        <p:spPr>
          <a:xfrm>
            <a:off x="127353" y="5727129"/>
            <a:ext cx="6172200" cy="300082"/>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marL="214313" indent="-214313">
              <a:buFont typeface="Wingdings" pitchFamily="2" charset="2"/>
              <a:buChar char="q"/>
            </a:pPr>
            <a:r>
              <a:rPr lang="en-US" sz="1350" dirty="0"/>
              <a:t>No </a:t>
            </a:r>
            <a:r>
              <a:rPr lang="en-ZA" sz="1350" dirty="0"/>
              <a:t>unauthorised</a:t>
            </a:r>
            <a:r>
              <a:rPr lang="en-US" sz="1350" dirty="0"/>
              <a:t> expenditure incurred in the current financial year.</a:t>
            </a:r>
          </a:p>
        </p:txBody>
      </p:sp>
    </p:spTree>
    <p:extLst>
      <p:ext uri="{BB962C8B-B14F-4D97-AF65-F5344CB8AC3E}">
        <p14:creationId xmlns:p14="http://schemas.microsoft.com/office/powerpoint/2010/main" xmlns="" val="3765372426"/>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122362" y="6171104"/>
            <a:ext cx="6858000" cy="0"/>
          </a:xfrm>
          <a:prstGeom prst="line">
            <a:avLst/>
          </a:prstGeom>
          <a:ln w="28575">
            <a:solidFill>
              <a:srgbClr val="FF6600"/>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23528" y="695766"/>
            <a:ext cx="8363272" cy="4504683"/>
          </a:xfrm>
        </p:spPr>
        <p:txBody>
          <a:bodyPr>
            <a:noAutofit/>
          </a:bodyPr>
          <a:lstStyle/>
          <a:p>
            <a:pPr lvl="1">
              <a:buFont typeface="Wingdings" pitchFamily="2" charset="2"/>
              <a:buChar char="q"/>
            </a:pPr>
            <a:r>
              <a:rPr lang="en-ZA" sz="1400" b="1" dirty="0"/>
              <a:t>Compensation of employees	Total R67.135 million</a:t>
            </a:r>
            <a:endParaRPr lang="en-US" sz="1400" dirty="0"/>
          </a:p>
          <a:p>
            <a:pPr lvl="2"/>
            <a:r>
              <a:rPr lang="en-ZA" sz="1400" dirty="0"/>
              <a:t>2008/09			R48.84 million (Programme 1)</a:t>
            </a:r>
            <a:endParaRPr lang="en-US" sz="1400" dirty="0"/>
          </a:p>
          <a:p>
            <a:pPr lvl="2"/>
            <a:r>
              <a:rPr lang="en-ZA" sz="1400" dirty="0"/>
              <a:t>2011/12			R18.294 million (Programme 1 and 2)</a:t>
            </a:r>
            <a:endParaRPr lang="en-US" sz="1400" dirty="0"/>
          </a:p>
          <a:p>
            <a:pPr marL="342900" lvl="1" indent="0">
              <a:buNone/>
            </a:pPr>
            <a:r>
              <a:rPr lang="en-ZA" sz="1400" dirty="0"/>
              <a:t>		</a:t>
            </a:r>
            <a:endParaRPr lang="en-US" sz="1400" dirty="0"/>
          </a:p>
          <a:p>
            <a:pPr lvl="1">
              <a:buFont typeface="Wingdings" pitchFamily="2" charset="2"/>
              <a:buChar char="q"/>
            </a:pPr>
            <a:r>
              <a:rPr lang="en-ZA" sz="1400" b="1" dirty="0"/>
              <a:t>Goods and services		Total R13.62 million</a:t>
            </a:r>
            <a:endParaRPr lang="en-US" sz="1400" dirty="0"/>
          </a:p>
          <a:p>
            <a:pPr lvl="2"/>
            <a:r>
              <a:rPr lang="en-ZA" sz="1400" dirty="0"/>
              <a:t>2007/08			R9.653 million (Programme 3 – EPWP)</a:t>
            </a:r>
          </a:p>
          <a:p>
            <a:pPr lvl="2"/>
            <a:r>
              <a:rPr lang="en-ZA" sz="1400" dirty="0"/>
              <a:t>2011/12			R3.966 million (Programme 2 - Energy Efficiency Project)</a:t>
            </a:r>
            <a:endParaRPr lang="en-US" sz="1400" dirty="0"/>
          </a:p>
          <a:p>
            <a:pPr marL="685800" lvl="2" indent="0">
              <a:buNone/>
            </a:pPr>
            <a:r>
              <a:rPr lang="en-ZA" sz="1400" dirty="0"/>
              <a:t> </a:t>
            </a:r>
            <a:endParaRPr lang="en-US" sz="1400" dirty="0"/>
          </a:p>
          <a:p>
            <a:pPr lvl="1">
              <a:buFont typeface="Wingdings" pitchFamily="2" charset="2"/>
              <a:buChar char="q"/>
            </a:pPr>
            <a:r>
              <a:rPr lang="en-ZA" sz="1400" b="1" dirty="0"/>
              <a:t>Transfers and subsidies		Total R2.327 million</a:t>
            </a:r>
            <a:endParaRPr lang="en-US" sz="1400" dirty="0"/>
          </a:p>
          <a:p>
            <a:pPr lvl="2"/>
            <a:r>
              <a:rPr lang="en-ZA" sz="1400" dirty="0"/>
              <a:t>2011/12			R82 000 (Programme 2 – Household)</a:t>
            </a:r>
            <a:endParaRPr lang="en-US" sz="1400" dirty="0"/>
          </a:p>
          <a:p>
            <a:pPr lvl="2"/>
            <a:r>
              <a:rPr lang="en-ZA" sz="1400" dirty="0"/>
              <a:t>2011/12			R2.245 million (Programme 4 – Agrement SA)				</a:t>
            </a:r>
            <a:endParaRPr lang="en-US" sz="1400" dirty="0"/>
          </a:p>
          <a:p>
            <a:pPr lvl="1">
              <a:buFont typeface="Wingdings" pitchFamily="2" charset="2"/>
              <a:buChar char="q"/>
            </a:pPr>
            <a:r>
              <a:rPr lang="en-ZA" sz="1400" b="1" dirty="0"/>
              <a:t>Payments for capital assets 	Total R178.587 million</a:t>
            </a:r>
            <a:r>
              <a:rPr lang="en-ZA" sz="1400" b="1" dirty="0">
                <a:solidFill>
                  <a:srgbClr val="FF0000"/>
                </a:solidFill>
              </a:rPr>
              <a:t>*</a:t>
            </a:r>
            <a:endParaRPr lang="en-US" sz="1400" dirty="0">
              <a:solidFill>
                <a:srgbClr val="FF0000"/>
              </a:solidFill>
            </a:endParaRPr>
          </a:p>
          <a:p>
            <a:pPr lvl="2"/>
            <a:r>
              <a:rPr lang="en-ZA" sz="1400" dirty="0"/>
              <a:t>2012/13	                                            R3.985 million (Furniture for constructed schools in EC &amp; NW)</a:t>
            </a:r>
          </a:p>
          <a:p>
            <a:pPr lvl="2"/>
            <a:r>
              <a:rPr lang="en-ZA" sz="1400" dirty="0"/>
              <a:t>2012/13	                                            R162.386 million (Construction of schools in EC &amp; NW)</a:t>
            </a:r>
          </a:p>
          <a:p>
            <a:pPr lvl="2"/>
            <a:r>
              <a:rPr lang="en-ZA" sz="1400" dirty="0"/>
              <a:t>2013/14			R6.215 million (Construction of schools in EC &amp; NW)</a:t>
            </a:r>
          </a:p>
          <a:p>
            <a:pPr lvl="2"/>
            <a:r>
              <a:rPr lang="en-ZA" sz="1400" dirty="0"/>
              <a:t>2014/15			R5.501 million (Construction of schools in EC &amp; NW)</a:t>
            </a:r>
          </a:p>
        </p:txBody>
      </p:sp>
      <p:pic>
        <p:nvPicPr>
          <p:cNvPr id="9" name="Picture 8"/>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9512" y="6228255"/>
            <a:ext cx="1028700" cy="49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2" name="Rectangle 11"/>
          <p:cNvSpPr/>
          <p:nvPr/>
        </p:nvSpPr>
        <p:spPr>
          <a:xfrm>
            <a:off x="0" y="0"/>
            <a:ext cx="9144000" cy="620688"/>
          </a:xfrm>
          <a:prstGeom prst="rect">
            <a:avLst/>
          </a:prstGeom>
          <a:pattFill prst="dkHorz">
            <a:fgClr>
              <a:srgbClr val="FF6600"/>
            </a:fgClr>
            <a:bgClr>
              <a:srgbClr val="FF9933"/>
            </a:bgClr>
          </a:patt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ZA" sz="1950" b="1" dirty="0"/>
              <a:t>Unauthorised expenditure per financial year and economic classifications (Page 196)</a:t>
            </a:r>
            <a:endParaRPr lang="en-US" sz="1950" dirty="0"/>
          </a:p>
        </p:txBody>
      </p:sp>
      <p:sp>
        <p:nvSpPr>
          <p:cNvPr id="2" name="Slide Number Placeholder 1"/>
          <p:cNvSpPr>
            <a:spLocks noGrp="1"/>
          </p:cNvSpPr>
          <p:nvPr>
            <p:ph type="sldNum" sz="quarter" idx="12"/>
          </p:nvPr>
        </p:nvSpPr>
        <p:spPr/>
        <p:txBody>
          <a:bodyPr/>
          <a:lstStyle/>
          <a:p>
            <a:fld id="{06FDB8B8-F605-4586-B934-FF56C8C71DDE}" type="slidenum">
              <a:rPr lang="en-US" smtClean="0"/>
              <a:pPr/>
              <a:t>74</a:t>
            </a:fld>
            <a:endParaRPr lang="en-US" dirty="0"/>
          </a:p>
        </p:txBody>
      </p:sp>
      <p:sp>
        <p:nvSpPr>
          <p:cNvPr id="4" name="TextBox 3"/>
          <p:cNvSpPr txBox="1"/>
          <p:nvPr/>
        </p:nvSpPr>
        <p:spPr>
          <a:xfrm>
            <a:off x="294896" y="5385695"/>
            <a:ext cx="6172200" cy="600164"/>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marL="214313" indent="-214313">
              <a:buFont typeface="Wingdings" pitchFamily="2" charset="2"/>
              <a:buChar char="q"/>
            </a:pPr>
            <a:r>
              <a:rPr lang="en-US" sz="1200" dirty="0">
                <a:solidFill>
                  <a:srgbClr val="FF0000"/>
                </a:solidFill>
              </a:rPr>
              <a:t>*</a:t>
            </a:r>
            <a:r>
              <a:rPr lang="en-US" sz="1050" dirty="0"/>
              <a:t>Amounts spent in response to the call for the eradication of mud schools </a:t>
            </a:r>
          </a:p>
          <a:p>
            <a:pPr marL="214313" indent="-214313">
              <a:buFont typeface="Wingdings" pitchFamily="2" charset="2"/>
              <a:buChar char="q"/>
            </a:pPr>
            <a:r>
              <a:rPr lang="en-ZA" sz="1050" dirty="0"/>
              <a:t>Request submitted to National Treasury for the condonement of the unauthorised expenditure by the Parliament.</a:t>
            </a:r>
          </a:p>
        </p:txBody>
      </p:sp>
    </p:spTree>
    <p:extLst>
      <p:ext uri="{BB962C8B-B14F-4D97-AF65-F5344CB8AC3E}">
        <p14:creationId xmlns:p14="http://schemas.microsoft.com/office/powerpoint/2010/main" xmlns="" val="18074854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194370" y="6086322"/>
            <a:ext cx="6858000" cy="0"/>
          </a:xfrm>
          <a:prstGeom prst="line">
            <a:avLst/>
          </a:prstGeom>
          <a:ln w="28575">
            <a:solidFill>
              <a:srgbClr val="FF6600"/>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0CD0AED-B4D5-4032-9A76-11BCD2D1BB13}" type="slidenum">
              <a:rPr lang="en-US" smtClean="0">
                <a:solidFill>
                  <a:prstClr val="black">
                    <a:tint val="75000"/>
                  </a:prstClr>
                </a:solidFill>
              </a:rPr>
              <a:pPr/>
              <a:t>75</a:t>
            </a:fld>
            <a:endParaRPr lang="en-US">
              <a:solidFill>
                <a:prstClr val="black">
                  <a:tint val="75000"/>
                </a:prstClr>
              </a:solidFill>
            </a:endParaRPr>
          </a:p>
        </p:txBody>
      </p:sp>
      <p:pic>
        <p:nvPicPr>
          <p:cNvPr id="9" name="Picture 8"/>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1520" y="6143473"/>
            <a:ext cx="1028700" cy="49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2" name="Rectangle 11"/>
          <p:cNvSpPr/>
          <p:nvPr/>
        </p:nvSpPr>
        <p:spPr>
          <a:xfrm>
            <a:off x="-3120" y="0"/>
            <a:ext cx="9147119" cy="620688"/>
          </a:xfrm>
          <a:prstGeom prst="rect">
            <a:avLst/>
          </a:prstGeom>
          <a:pattFill prst="dkHorz">
            <a:fgClr>
              <a:srgbClr val="FF6600"/>
            </a:fgClr>
            <a:bgClr>
              <a:srgbClr val="FF9933"/>
            </a:bgClr>
          </a:patt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prstClr val="white"/>
                </a:solidFill>
              </a:rPr>
              <a:t>MAJOR ACCOUNTS – FINANCIAL POSITION (PAGE 199)  </a:t>
            </a:r>
          </a:p>
        </p:txBody>
      </p:sp>
      <p:graphicFrame>
        <p:nvGraphicFramePr>
          <p:cNvPr id="8" name="Table 7"/>
          <p:cNvGraphicFramePr>
            <a:graphicFrameLocks noGrp="1"/>
          </p:cNvGraphicFramePr>
          <p:nvPr>
            <p:extLst>
              <p:ext uri="{D42A27DB-BD31-4B8C-83A1-F6EECF244321}">
                <p14:modId xmlns:p14="http://schemas.microsoft.com/office/powerpoint/2010/main" xmlns="" val="2075556799"/>
              </p:ext>
            </p:extLst>
          </p:nvPr>
        </p:nvGraphicFramePr>
        <p:xfrm>
          <a:off x="395536" y="836712"/>
          <a:ext cx="7992888" cy="4752527"/>
        </p:xfrm>
        <a:graphic>
          <a:graphicData uri="http://schemas.openxmlformats.org/drawingml/2006/table">
            <a:tbl>
              <a:tblPr firstRow="1" bandRow="1">
                <a:tableStyleId>{21E4AEA4-8DFA-4A89-87EB-49C32662AFE0}</a:tableStyleId>
              </a:tblPr>
              <a:tblGrid>
                <a:gridCol w="3282794"/>
                <a:gridCol w="1570031"/>
                <a:gridCol w="1355936"/>
                <a:gridCol w="1784127"/>
              </a:tblGrid>
              <a:tr h="62612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1400" dirty="0"/>
                    </a:p>
                  </a:txBody>
                  <a:tcPr marL="68580" marR="68580" marT="34290" marB="34290"/>
                </a:tc>
                <a:tc>
                  <a:txBody>
                    <a:bodyPr/>
                    <a:lstStyle/>
                    <a:p>
                      <a:pPr algn="r"/>
                      <a:r>
                        <a:rPr lang="en-ZA" sz="1200" dirty="0" smtClean="0"/>
                        <a:t>2015/16</a:t>
                      </a:r>
                    </a:p>
                    <a:p>
                      <a:pPr algn="r"/>
                      <a:r>
                        <a:rPr lang="en-ZA" sz="1200" dirty="0" smtClean="0"/>
                        <a:t>R’000</a:t>
                      </a:r>
                      <a:endParaRPr lang="en-ZA" sz="1200" dirty="0"/>
                    </a:p>
                  </a:txBody>
                  <a:tcPr marL="68580" marR="68580" marT="34290" marB="34290"/>
                </a:tc>
                <a:tc>
                  <a:txBody>
                    <a:bodyPr/>
                    <a:lstStyle/>
                    <a:p>
                      <a:pPr marL="0" algn="r" defTabSz="914400" rtl="0" eaLnBrk="1" latinLnBrk="0" hangingPunct="1"/>
                      <a:r>
                        <a:rPr lang="en-ZA" sz="1200" kern="1200" dirty="0" smtClean="0"/>
                        <a:t>2014/15</a:t>
                      </a:r>
                    </a:p>
                    <a:p>
                      <a:pPr marL="0" algn="r" defTabSz="914400" rtl="0" eaLnBrk="1" latinLnBrk="0" hangingPunct="1"/>
                      <a:r>
                        <a:rPr lang="en-ZA" sz="1200" kern="1200" dirty="0" smtClean="0"/>
                        <a:t>R’000</a:t>
                      </a:r>
                      <a:endParaRPr lang="en-ZA" sz="1200" b="1" kern="1200" dirty="0" smtClean="0">
                        <a:solidFill>
                          <a:schemeClr val="lt1"/>
                        </a:solidFill>
                        <a:latin typeface="+mn-lt"/>
                        <a:ea typeface="+mn-ea"/>
                        <a:cs typeface="+mn-cs"/>
                      </a:endParaRPr>
                    </a:p>
                  </a:txBody>
                  <a:tcPr marL="68580" marR="68580" marT="34290" marB="34290"/>
                </a:tc>
                <a:tc>
                  <a:txBody>
                    <a:bodyPr/>
                    <a:lstStyle/>
                    <a:p>
                      <a:r>
                        <a:rPr lang="en-ZA" sz="1400" kern="1200" dirty="0" smtClean="0"/>
                        <a:t>increase / (decrease)</a:t>
                      </a:r>
                      <a:endParaRPr lang="en-ZA" sz="1400" b="1" kern="1200" dirty="0">
                        <a:solidFill>
                          <a:schemeClr val="lt1"/>
                        </a:solidFill>
                        <a:latin typeface="+mn-lt"/>
                        <a:ea typeface="+mn-ea"/>
                        <a:cs typeface="+mn-cs"/>
                      </a:endParaRPr>
                    </a:p>
                  </a:txBody>
                  <a:tcPr marL="68580" marR="68580" marT="34290" marB="34290"/>
                </a:tc>
              </a:tr>
              <a:tr h="327633">
                <a:tc>
                  <a:txBody>
                    <a:bodyPr/>
                    <a:lstStyle/>
                    <a:p>
                      <a:r>
                        <a:rPr lang="en-ZA" sz="1400" dirty="0" smtClean="0"/>
                        <a:t>Bank overdraft </a:t>
                      </a:r>
                      <a:endParaRPr lang="en-ZA" sz="1400" b="1" dirty="0" smtClean="0"/>
                    </a:p>
                  </a:txBody>
                  <a:tcPr marL="68580" marR="68580" marT="34290" marB="34290" anchor="ctr"/>
                </a:tc>
                <a:tc>
                  <a:txBody>
                    <a:bodyPr/>
                    <a:lstStyle/>
                    <a:p>
                      <a:pPr marL="0" algn="r" defTabSz="914400" rtl="0" eaLnBrk="1" fontAlgn="b" latinLnBrk="0" hangingPunct="1"/>
                      <a:r>
                        <a:rPr lang="en-ZA" sz="1400" kern="1200" dirty="0" smtClean="0"/>
                        <a:t>648 528</a:t>
                      </a:r>
                      <a:endParaRPr lang="en-ZA" sz="1400" b="1" kern="1200" dirty="0">
                        <a:solidFill>
                          <a:schemeClr val="dk1"/>
                        </a:solidFill>
                        <a:latin typeface="+mn-lt"/>
                        <a:ea typeface="+mn-ea"/>
                        <a:cs typeface="+mn-cs"/>
                      </a:endParaRPr>
                    </a:p>
                  </a:txBody>
                  <a:tcPr marL="0" marR="0" marT="0" marB="0" anchor="ctr"/>
                </a:tc>
                <a:tc>
                  <a:txBody>
                    <a:bodyPr/>
                    <a:lstStyle/>
                    <a:p>
                      <a:pPr marL="0" algn="r" defTabSz="914400" rtl="0" eaLnBrk="1" fontAlgn="b" latinLnBrk="0" hangingPunct="1"/>
                      <a:r>
                        <a:rPr lang="en-ZA" sz="1400" kern="1200" dirty="0" smtClean="0"/>
                        <a:t>159 373</a:t>
                      </a:r>
                      <a:endParaRPr lang="en-ZA" sz="1400" b="1" kern="1200" dirty="0">
                        <a:solidFill>
                          <a:schemeClr val="dk1"/>
                        </a:solidFill>
                        <a:latin typeface="+mn-lt"/>
                        <a:ea typeface="+mn-ea"/>
                        <a:cs typeface="+mn-cs"/>
                      </a:endParaRPr>
                    </a:p>
                  </a:txBody>
                  <a:tcPr marL="0" marR="0" marT="0" marB="0" anchor="ctr"/>
                </a:tc>
                <a:tc>
                  <a:txBody>
                    <a:bodyPr/>
                    <a:lstStyle/>
                    <a:p>
                      <a:pPr algn="r"/>
                      <a:r>
                        <a:rPr lang="en-ZA" sz="1400" dirty="0" smtClean="0"/>
                        <a:t>489</a:t>
                      </a:r>
                      <a:r>
                        <a:rPr lang="en-ZA" sz="1400" baseline="0" dirty="0" smtClean="0"/>
                        <a:t> 155</a:t>
                      </a:r>
                      <a:endParaRPr lang="en-ZA" sz="1400" b="1" dirty="0">
                        <a:solidFill>
                          <a:schemeClr val="tx1"/>
                        </a:solidFill>
                      </a:endParaRPr>
                    </a:p>
                  </a:txBody>
                  <a:tcPr marL="68580" marR="68580" marT="34290" marB="34290" anchor="ctr"/>
                </a:tc>
              </a:tr>
              <a:tr h="3798770">
                <a:tc grid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1400" kern="12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ZA" sz="1400" kern="12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ZA" sz="1400" kern="12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ZA" sz="1400" kern="12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ZA" sz="1400" kern="12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ZA" sz="1400" kern="12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ZA" sz="1400" kern="12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ZA" sz="1400" kern="12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ZA" sz="1400" kern="12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ZA" sz="1400" kern="12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ZA" sz="1400" kern="12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ZA" sz="1400" kern="12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ZA" sz="1400" kern="12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ZA" sz="1400" kern="1200" baseline="0" dirty="0" smtClean="0"/>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400" kern="1200" baseline="0" dirty="0" smtClean="0"/>
                        <a:t>Overdraft will increase by the amounts to be surrendered to NT later in the year</a:t>
                      </a:r>
                      <a:endParaRPr lang="en-ZA" sz="1400" i="1" kern="1200" baseline="0" dirty="0" smtClean="0">
                        <a:solidFill>
                          <a:schemeClr val="tx1"/>
                        </a:solidFill>
                        <a:latin typeface="+mn-lt"/>
                        <a:ea typeface="+mn-ea"/>
                        <a:cs typeface="+mn-cs"/>
                      </a:endParaRPr>
                    </a:p>
                  </a:txBody>
                  <a:tcPr marL="68580" marR="68580" marT="34290" marB="34290"/>
                </a:tc>
                <a:tc hMerge="1">
                  <a:txBody>
                    <a:bodyPr/>
                    <a:lstStyle/>
                    <a:p>
                      <a:endParaRPr lang="en-ZA"/>
                    </a:p>
                  </a:txBody>
                  <a:tcPr/>
                </a:tc>
                <a:tc hMerge="1">
                  <a:txBody>
                    <a:bodyPr/>
                    <a:lstStyle/>
                    <a:p>
                      <a:endParaRPr lang="en-ZA"/>
                    </a:p>
                  </a:txBody>
                  <a:tcPr/>
                </a:tc>
                <a:tc hMerge="1">
                  <a:txBody>
                    <a:bodyPr/>
                    <a:lstStyle/>
                    <a:p>
                      <a:endParaRPr lang="en-ZA"/>
                    </a:p>
                  </a:txBody>
                  <a:tcPr/>
                </a:tc>
              </a:tr>
            </a:tbl>
          </a:graphicData>
        </a:graphic>
      </p:graphicFrame>
      <p:pic>
        <p:nvPicPr>
          <p:cNvPr id="2" name="Picture 1"/>
          <p:cNvPicPr>
            <a:picLocks noChangeAspect="1"/>
          </p:cNvPicPr>
          <p:nvPr/>
        </p:nvPicPr>
        <p:blipFill>
          <a:blip r:embed="rId3" cstate="print"/>
          <a:stretch>
            <a:fillRect/>
          </a:stretch>
        </p:blipFill>
        <p:spPr>
          <a:xfrm>
            <a:off x="467544" y="1907024"/>
            <a:ext cx="7898499" cy="2892961"/>
          </a:xfrm>
          <a:prstGeom prst="rect">
            <a:avLst/>
          </a:prstGeom>
        </p:spPr>
      </p:pic>
    </p:spTree>
    <p:extLst>
      <p:ext uri="{BB962C8B-B14F-4D97-AF65-F5344CB8AC3E}">
        <p14:creationId xmlns:p14="http://schemas.microsoft.com/office/powerpoint/2010/main" xmlns="" val="3832732126"/>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114300" y="6171104"/>
            <a:ext cx="6858000" cy="0"/>
          </a:xfrm>
          <a:prstGeom prst="line">
            <a:avLst/>
          </a:prstGeom>
          <a:ln w="28575">
            <a:solidFill>
              <a:srgbClr val="FF6600"/>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1450" y="6228255"/>
            <a:ext cx="1028700" cy="49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2" name="Rectangle 11"/>
          <p:cNvSpPr/>
          <p:nvPr/>
        </p:nvSpPr>
        <p:spPr>
          <a:xfrm>
            <a:off x="0" y="0"/>
            <a:ext cx="9144000" cy="692696"/>
          </a:xfrm>
          <a:prstGeom prst="rect">
            <a:avLst/>
          </a:prstGeom>
          <a:pattFill prst="dkHorz">
            <a:fgClr>
              <a:srgbClr val="FF6600"/>
            </a:fgClr>
            <a:bgClr>
              <a:srgbClr val="FF9933"/>
            </a:bgClr>
          </a:patt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2100" b="1" dirty="0">
                <a:solidFill>
                  <a:prstClr val="white"/>
                </a:solidFill>
              </a:rPr>
              <a:t>NOTES TO THE ANNUAL FINANCIAL STATEMENTS (PAGE 201)</a:t>
            </a:r>
            <a:endParaRPr lang="en-US" sz="2100" b="1" dirty="0">
              <a:solidFill>
                <a:prstClr val="white"/>
              </a:solidFill>
            </a:endParaRPr>
          </a:p>
        </p:txBody>
      </p:sp>
      <p:graphicFrame>
        <p:nvGraphicFramePr>
          <p:cNvPr id="8" name="Table 7"/>
          <p:cNvGraphicFramePr>
            <a:graphicFrameLocks noGrp="1"/>
          </p:cNvGraphicFramePr>
          <p:nvPr>
            <p:extLst>
              <p:ext uri="{D42A27DB-BD31-4B8C-83A1-F6EECF244321}">
                <p14:modId xmlns:p14="http://schemas.microsoft.com/office/powerpoint/2010/main" xmlns="" val="3990927350"/>
              </p:ext>
            </p:extLst>
          </p:nvPr>
        </p:nvGraphicFramePr>
        <p:xfrm>
          <a:off x="179512" y="847321"/>
          <a:ext cx="8784977" cy="3805816"/>
        </p:xfrm>
        <a:graphic>
          <a:graphicData uri="http://schemas.openxmlformats.org/drawingml/2006/table">
            <a:tbl>
              <a:tblPr firstRow="1" bandRow="1">
                <a:tableStyleId>{21E4AEA4-8DFA-4A89-87EB-49C32662AFE0}</a:tableStyleId>
              </a:tblPr>
              <a:tblGrid>
                <a:gridCol w="4262020"/>
                <a:gridCol w="1221645"/>
                <a:gridCol w="1650656"/>
                <a:gridCol w="1650656"/>
              </a:tblGrid>
              <a:tr h="890913">
                <a:tc>
                  <a:txBody>
                    <a:bodyPr/>
                    <a:lstStyle/>
                    <a:p>
                      <a:endParaRPr lang="en-ZA" sz="1400" dirty="0"/>
                    </a:p>
                  </a:txBody>
                  <a:tcPr marL="68580" marR="68580" marT="34290" marB="34290"/>
                </a:tc>
                <a:tc>
                  <a:txBody>
                    <a:bodyPr/>
                    <a:lstStyle/>
                    <a:p>
                      <a:pPr algn="r"/>
                      <a:r>
                        <a:rPr lang="en-ZA" sz="1400" dirty="0" smtClean="0"/>
                        <a:t>2015/16</a:t>
                      </a:r>
                    </a:p>
                    <a:p>
                      <a:pPr algn="r"/>
                      <a:r>
                        <a:rPr lang="en-ZA" sz="1400" dirty="0" smtClean="0"/>
                        <a:t>R’000</a:t>
                      </a:r>
                      <a:endParaRPr lang="en-ZA" sz="1400" dirty="0"/>
                    </a:p>
                  </a:txBody>
                  <a:tcPr marL="68580" marR="68580" marT="34290" marB="34290"/>
                </a:tc>
                <a:tc>
                  <a:txBody>
                    <a:bodyPr/>
                    <a:lstStyle/>
                    <a:p>
                      <a:pPr marL="0" algn="r" defTabSz="914400" rtl="0" eaLnBrk="1" latinLnBrk="0" hangingPunct="1"/>
                      <a:r>
                        <a:rPr lang="en-ZA" sz="1400" kern="1200" dirty="0" smtClean="0"/>
                        <a:t>2014/15</a:t>
                      </a:r>
                    </a:p>
                    <a:p>
                      <a:pPr marL="0" algn="r" defTabSz="914400" rtl="0" eaLnBrk="1" latinLnBrk="0" hangingPunct="1"/>
                      <a:endParaRPr lang="en-ZA" sz="1400" kern="1200" dirty="0" smtClean="0"/>
                    </a:p>
                    <a:p>
                      <a:pPr marL="0" algn="r" defTabSz="914400" rtl="0" eaLnBrk="1" latinLnBrk="0" hangingPunct="1"/>
                      <a:r>
                        <a:rPr lang="en-ZA" sz="1400" kern="1200" dirty="0" smtClean="0"/>
                        <a:t>R’000</a:t>
                      </a:r>
                      <a:endParaRPr lang="en-ZA" sz="1400" b="1" kern="1200" dirty="0" smtClean="0">
                        <a:solidFill>
                          <a:schemeClr val="lt1"/>
                        </a:solidFill>
                        <a:latin typeface="+mn-lt"/>
                        <a:ea typeface="+mn-ea"/>
                        <a:cs typeface="+mn-cs"/>
                      </a:endParaRPr>
                    </a:p>
                  </a:txBody>
                  <a:tcPr marL="68580" marR="68580" marT="34290" marB="34290"/>
                </a:tc>
                <a:tc>
                  <a:txBody>
                    <a:bodyPr/>
                    <a:lstStyle/>
                    <a:p>
                      <a:pPr marL="0" algn="r" defTabSz="914400" rtl="0" eaLnBrk="1" latinLnBrk="0" hangingPunct="1"/>
                      <a:r>
                        <a:rPr lang="en-ZA" sz="1400" kern="1200" dirty="0" smtClean="0"/>
                        <a:t>Year on Year comparative</a:t>
                      </a:r>
                    </a:p>
                    <a:p>
                      <a:pPr marL="0" algn="r" defTabSz="914400" rtl="0" eaLnBrk="1" latinLnBrk="0" hangingPunct="1"/>
                      <a:r>
                        <a:rPr lang="en-ZA" sz="1400" kern="1200" dirty="0" smtClean="0"/>
                        <a:t>R’000</a:t>
                      </a:r>
                      <a:endParaRPr lang="en-ZA" sz="1400" b="1" kern="1200" dirty="0" smtClean="0">
                        <a:solidFill>
                          <a:schemeClr val="lt1"/>
                        </a:solidFill>
                        <a:latin typeface="+mn-lt"/>
                        <a:ea typeface="+mn-ea"/>
                        <a:cs typeface="+mn-cs"/>
                      </a:endParaRPr>
                    </a:p>
                  </a:txBody>
                  <a:tcPr marL="68580" marR="68580" marT="34290" marB="34290"/>
                </a:tc>
              </a:tr>
              <a:tr h="477286">
                <a:tc>
                  <a:txBody>
                    <a:bodyPr/>
                    <a:lstStyle/>
                    <a:p>
                      <a:r>
                        <a:rPr lang="en-ZA" sz="1400" dirty="0" smtClean="0"/>
                        <a:t>Contingent liabilities</a:t>
                      </a:r>
                      <a:endParaRPr lang="en-ZA" sz="1400" b="0" dirty="0" smtClean="0"/>
                    </a:p>
                  </a:txBody>
                  <a:tcPr marL="68580" marR="68580" marT="34290" marB="34290" anchor="ctr"/>
                </a:tc>
                <a:tc>
                  <a:txBody>
                    <a:bodyPr/>
                    <a:lstStyle/>
                    <a:p>
                      <a:pPr marL="0" algn="r" defTabSz="914400" rtl="0" eaLnBrk="1" fontAlgn="b" latinLnBrk="0" hangingPunct="1"/>
                      <a:r>
                        <a:rPr lang="en-ZA" sz="1400" kern="1200" dirty="0" smtClean="0"/>
                        <a:t>6 451</a:t>
                      </a:r>
                      <a:endParaRPr lang="en-ZA" sz="1400" b="0" kern="1200" dirty="0">
                        <a:solidFill>
                          <a:schemeClr val="dk1"/>
                        </a:solidFill>
                        <a:latin typeface="+mn-lt"/>
                        <a:ea typeface="+mn-ea"/>
                        <a:cs typeface="+mn-cs"/>
                      </a:endParaRPr>
                    </a:p>
                  </a:txBody>
                  <a:tcPr marL="0" marR="0" marT="0" marB="0" anchor="ctr"/>
                </a:tc>
                <a:tc>
                  <a:txBody>
                    <a:bodyPr/>
                    <a:lstStyle/>
                    <a:p>
                      <a:pPr marL="0" algn="r" defTabSz="914400" rtl="0" eaLnBrk="1" fontAlgn="b" latinLnBrk="0" hangingPunct="1"/>
                      <a:r>
                        <a:rPr lang="en-ZA" sz="1400" kern="1200" dirty="0" smtClean="0"/>
                        <a:t>242</a:t>
                      </a:r>
                      <a:endParaRPr lang="en-ZA" sz="1400" b="0" kern="1200" dirty="0">
                        <a:solidFill>
                          <a:schemeClr val="dk1"/>
                        </a:solidFill>
                        <a:latin typeface="+mn-lt"/>
                        <a:ea typeface="+mn-ea"/>
                        <a:cs typeface="+mn-cs"/>
                      </a:endParaRPr>
                    </a:p>
                  </a:txBody>
                  <a:tcPr marL="0" marR="0" marT="0" marB="0" anchor="ctr"/>
                </a:tc>
                <a:tc>
                  <a:txBody>
                    <a:bodyPr/>
                    <a:lstStyle/>
                    <a:p>
                      <a:pPr algn="r" fontAlgn="t"/>
                      <a:r>
                        <a:rPr lang="en-US" sz="1400" u="none" strike="noStrike" dirty="0" smtClean="0">
                          <a:effectLst/>
                        </a:rPr>
                        <a:t>6 209</a:t>
                      </a:r>
                      <a:endParaRPr lang="en-US" sz="1400" b="0" i="0" u="none" strike="noStrike" dirty="0">
                        <a:solidFill>
                          <a:srgbClr val="000000"/>
                        </a:solidFill>
                        <a:effectLst/>
                        <a:latin typeface="Calibri"/>
                      </a:endParaRPr>
                    </a:p>
                  </a:txBody>
                  <a:tcPr marL="7144" marR="64294" marT="7144" marB="0" anchor="ctr"/>
                </a:tc>
              </a:tr>
              <a:tr h="362965">
                <a:tc>
                  <a:txBody>
                    <a:bodyPr/>
                    <a:lstStyle/>
                    <a:p>
                      <a:pPr marL="0" lvl="0" algn="l" defTabSz="914400" rtl="0" eaLnBrk="1" latinLnBrk="0" hangingPunct="1"/>
                      <a:r>
                        <a:rPr lang="en-ZA" sz="1400" kern="1200" dirty="0" smtClean="0"/>
                        <a:t>Contingent  assets </a:t>
                      </a:r>
                      <a:endParaRPr lang="en-ZA" sz="1400" b="0" kern="1200" dirty="0" smtClean="0">
                        <a:solidFill>
                          <a:schemeClr val="tx1"/>
                        </a:solidFill>
                        <a:latin typeface="+mn-lt"/>
                        <a:ea typeface="+mn-ea"/>
                        <a:cs typeface="+mn-cs"/>
                      </a:endParaRPr>
                    </a:p>
                  </a:txBody>
                  <a:tcPr marL="68580" marR="68580" marT="34290" marB="34290"/>
                </a:tc>
                <a:tc>
                  <a:txBody>
                    <a:bodyPr/>
                    <a:lstStyle/>
                    <a:p>
                      <a:pPr marL="0" algn="r" defTabSz="914400" rtl="0" eaLnBrk="1" fontAlgn="b" latinLnBrk="0" hangingPunct="1"/>
                      <a:r>
                        <a:rPr lang="en-US" sz="1400" kern="1200" dirty="0" smtClean="0"/>
                        <a:t>7 814</a:t>
                      </a:r>
                      <a:endParaRPr lang="en-US" sz="1400" b="0" kern="1200" dirty="0">
                        <a:solidFill>
                          <a:schemeClr val="dk1"/>
                        </a:solidFill>
                        <a:latin typeface="+mn-lt"/>
                        <a:ea typeface="+mn-ea"/>
                        <a:cs typeface="+mn-cs"/>
                      </a:endParaRPr>
                    </a:p>
                  </a:txBody>
                  <a:tcPr marL="68580" marR="68580" marT="34290" marB="34290"/>
                </a:tc>
                <a:tc>
                  <a:txBody>
                    <a:bodyPr/>
                    <a:lstStyle/>
                    <a:p>
                      <a:pPr marL="0" algn="r" defTabSz="914400" rtl="0" eaLnBrk="1" fontAlgn="b" latinLnBrk="0" hangingPunct="1"/>
                      <a:r>
                        <a:rPr lang="en-US" sz="1400" kern="1200" dirty="0" smtClean="0"/>
                        <a:t>-</a:t>
                      </a:r>
                      <a:endParaRPr lang="en-US" sz="1400" b="0" kern="1200" dirty="0">
                        <a:solidFill>
                          <a:schemeClr val="dk1"/>
                        </a:solidFill>
                        <a:latin typeface="+mn-lt"/>
                        <a:ea typeface="+mn-ea"/>
                        <a:cs typeface="+mn-cs"/>
                      </a:endParaRPr>
                    </a:p>
                  </a:txBody>
                  <a:tcPr marL="68580" marR="68580" marT="34290" marB="34290"/>
                </a:tc>
                <a:tc>
                  <a:txBody>
                    <a:bodyPr/>
                    <a:lstStyle/>
                    <a:p>
                      <a:pPr marL="0" algn="r" defTabSz="914400" rtl="0" eaLnBrk="1" latinLnBrk="0" hangingPunct="1"/>
                      <a:r>
                        <a:rPr lang="en-ZA" sz="1400" kern="1200" dirty="0" smtClean="0"/>
                        <a:t>7 814</a:t>
                      </a:r>
                      <a:endParaRPr lang="en-ZA" sz="1400" b="0" kern="1200" dirty="0">
                        <a:solidFill>
                          <a:schemeClr val="tx1"/>
                        </a:solidFill>
                        <a:latin typeface="+mn-lt"/>
                        <a:ea typeface="+mn-ea"/>
                        <a:cs typeface="+mn-cs"/>
                      </a:endParaRPr>
                    </a:p>
                  </a:txBody>
                  <a:tcPr marL="67500" marR="67500" marT="34290" marB="34290"/>
                </a:tc>
              </a:tr>
              <a:tr h="425132">
                <a:tc>
                  <a:txBody>
                    <a:bodyPr/>
                    <a:lstStyle/>
                    <a:p>
                      <a:pPr algn="l"/>
                      <a:r>
                        <a:rPr lang="en-ZA" sz="1400" dirty="0" smtClean="0"/>
                        <a:t>Commitments</a:t>
                      </a:r>
                      <a:endParaRPr lang="en-ZA" sz="1400" b="0" dirty="0" smtClean="0">
                        <a:solidFill>
                          <a:schemeClr val="tx1"/>
                        </a:solidFill>
                      </a:endParaRPr>
                    </a:p>
                  </a:txBody>
                  <a:tcPr marL="68580" marR="68580" marT="34290" marB="34290" anchor="ctr"/>
                </a:tc>
                <a:tc>
                  <a:txBody>
                    <a:bodyPr/>
                    <a:lstStyle/>
                    <a:p>
                      <a:pPr marL="0" algn="r" defTabSz="914400" rtl="0" eaLnBrk="1" fontAlgn="b" latinLnBrk="0" hangingPunct="1"/>
                      <a:r>
                        <a:rPr lang="en-ZA" sz="1400" kern="1200" dirty="0" smtClean="0"/>
                        <a:t>180</a:t>
                      </a:r>
                      <a:r>
                        <a:rPr lang="en-ZA" sz="1400" kern="1200" baseline="0" dirty="0" smtClean="0"/>
                        <a:t> 843</a:t>
                      </a:r>
                      <a:endParaRPr lang="en-ZA" sz="1400" b="0" kern="1200" dirty="0">
                        <a:solidFill>
                          <a:schemeClr val="tx1"/>
                        </a:solidFill>
                        <a:latin typeface="+mn-lt"/>
                        <a:ea typeface="+mn-ea"/>
                        <a:cs typeface="+mn-cs"/>
                      </a:endParaRPr>
                    </a:p>
                  </a:txBody>
                  <a:tcPr marL="0" marR="0" marT="0" marB="0" anchor="ctr"/>
                </a:tc>
                <a:tc>
                  <a:txBody>
                    <a:bodyPr/>
                    <a:lstStyle/>
                    <a:p>
                      <a:pPr marL="0" algn="r" defTabSz="914400" rtl="0" eaLnBrk="1" fontAlgn="b" latinLnBrk="0" hangingPunct="1"/>
                      <a:r>
                        <a:rPr lang="en-ZA" sz="1400" kern="1200" dirty="0" smtClean="0"/>
                        <a:t>284 318</a:t>
                      </a:r>
                      <a:endParaRPr lang="en-ZA" sz="1400" b="0" kern="1200" dirty="0">
                        <a:solidFill>
                          <a:schemeClr val="tx1"/>
                        </a:solidFill>
                        <a:latin typeface="+mn-lt"/>
                        <a:ea typeface="+mn-ea"/>
                        <a:cs typeface="+mn-cs"/>
                      </a:endParaRPr>
                    </a:p>
                  </a:txBody>
                  <a:tcPr marL="0" marR="0" marT="0" marB="0" anchor="ctr"/>
                </a:tc>
                <a:tc>
                  <a:txBody>
                    <a:bodyPr/>
                    <a:lstStyle/>
                    <a:p>
                      <a:pPr algn="r"/>
                      <a:r>
                        <a:rPr lang="en-ZA" sz="1400" dirty="0" smtClean="0"/>
                        <a:t>-103</a:t>
                      </a:r>
                      <a:r>
                        <a:rPr lang="en-ZA" sz="1400" baseline="0" dirty="0" smtClean="0"/>
                        <a:t> 475</a:t>
                      </a:r>
                      <a:endParaRPr lang="en-ZA" sz="1400" b="0" dirty="0">
                        <a:solidFill>
                          <a:schemeClr val="tx1"/>
                        </a:solidFill>
                      </a:endParaRPr>
                    </a:p>
                  </a:txBody>
                  <a:tcPr marL="67500" marR="67500" marT="34290" marB="34290"/>
                </a:tc>
              </a:tr>
              <a:tr h="425132">
                <a:tc>
                  <a:txBody>
                    <a:bodyPr/>
                    <a:lstStyle/>
                    <a:p>
                      <a:r>
                        <a:rPr lang="en-ZA" sz="1400" dirty="0" smtClean="0"/>
                        <a:t>Accruals</a:t>
                      </a:r>
                      <a:endParaRPr lang="en-ZA" sz="1400" b="0" dirty="0" smtClean="0">
                        <a:solidFill>
                          <a:schemeClr val="tx1"/>
                        </a:solidFill>
                      </a:endParaRPr>
                    </a:p>
                  </a:txBody>
                  <a:tcPr marL="68580" marR="68580" marT="34290" marB="34290" anchor="ctr"/>
                </a:tc>
                <a:tc>
                  <a:txBody>
                    <a:bodyPr/>
                    <a:lstStyle/>
                    <a:p>
                      <a:pPr marL="0" algn="r" defTabSz="914400" rtl="0" eaLnBrk="1" fontAlgn="b" latinLnBrk="0" hangingPunct="1"/>
                      <a:r>
                        <a:rPr lang="en-ZA" sz="1400" kern="1200" dirty="0" smtClean="0"/>
                        <a:t>58 449</a:t>
                      </a:r>
                      <a:endParaRPr lang="en-ZA" sz="1400" b="0" kern="1200" dirty="0">
                        <a:solidFill>
                          <a:schemeClr val="tx1"/>
                        </a:solidFill>
                        <a:latin typeface="+mn-lt"/>
                        <a:ea typeface="+mn-ea"/>
                        <a:cs typeface="+mn-cs"/>
                      </a:endParaRPr>
                    </a:p>
                  </a:txBody>
                  <a:tcPr marL="0" marR="0" marT="0" marB="0" anchor="ctr"/>
                </a:tc>
                <a:tc>
                  <a:txBody>
                    <a:bodyPr/>
                    <a:lstStyle/>
                    <a:p>
                      <a:pPr marL="0" algn="r" defTabSz="914400" rtl="0" eaLnBrk="1" fontAlgn="b" latinLnBrk="0" hangingPunct="1"/>
                      <a:r>
                        <a:rPr lang="en-ZA" sz="1400" kern="1200" dirty="0" smtClean="0"/>
                        <a:t>77 330</a:t>
                      </a:r>
                      <a:endParaRPr lang="en-ZA" sz="1400" b="0" kern="1200" dirty="0">
                        <a:solidFill>
                          <a:schemeClr val="tx1"/>
                        </a:solidFill>
                        <a:latin typeface="+mn-lt"/>
                        <a:ea typeface="+mn-ea"/>
                        <a:cs typeface="+mn-cs"/>
                      </a:endParaRPr>
                    </a:p>
                  </a:txBody>
                  <a:tcPr marL="0" marR="0" marT="0" marB="0" anchor="ctr"/>
                </a:tc>
                <a:tc>
                  <a:txBody>
                    <a:bodyPr/>
                    <a:lstStyle/>
                    <a:p>
                      <a:pPr marL="0" algn="r" defTabSz="914400" rtl="0" eaLnBrk="1" fontAlgn="b" latinLnBrk="0" hangingPunct="1"/>
                      <a:r>
                        <a:rPr lang="en-ZA" sz="1400" kern="1200" baseline="0" dirty="0" smtClean="0"/>
                        <a:t>-18 881</a:t>
                      </a:r>
                      <a:endParaRPr lang="en-ZA" sz="1400" b="0" kern="1200" baseline="0" dirty="0">
                        <a:solidFill>
                          <a:schemeClr val="tx1"/>
                        </a:solidFill>
                        <a:latin typeface="+mn-lt"/>
                        <a:ea typeface="+mn-ea"/>
                        <a:cs typeface="+mn-cs"/>
                      </a:endParaRPr>
                    </a:p>
                  </a:txBody>
                  <a:tcPr marL="67500" marR="67500" marT="0" marB="0"/>
                </a:tc>
              </a:tr>
              <a:tr h="427451">
                <a:tc>
                  <a:txBody>
                    <a:bodyPr/>
                    <a:lstStyle/>
                    <a:p>
                      <a:r>
                        <a:rPr lang="en-ZA" sz="1400" dirty="0" smtClean="0"/>
                        <a:t>Employee</a:t>
                      </a:r>
                      <a:r>
                        <a:rPr lang="en-ZA" sz="1400" baseline="0" dirty="0" smtClean="0"/>
                        <a:t> benefits</a:t>
                      </a:r>
                      <a:endParaRPr lang="en-ZA" sz="1400" b="0" baseline="0" dirty="0" smtClean="0">
                        <a:solidFill>
                          <a:srgbClr val="FF0000"/>
                        </a:solidFill>
                      </a:endParaRPr>
                    </a:p>
                  </a:txBody>
                  <a:tcPr marL="68580" marR="68580" marT="34290" marB="34290" anchor="ctr"/>
                </a:tc>
                <a:tc>
                  <a:txBody>
                    <a:bodyPr/>
                    <a:lstStyle/>
                    <a:p>
                      <a:pPr marL="0" algn="r" defTabSz="914400" rtl="0" eaLnBrk="1" fontAlgn="b" latinLnBrk="0" hangingPunct="1"/>
                      <a:r>
                        <a:rPr lang="en-ZA" sz="1400" kern="1200" dirty="0" smtClean="0"/>
                        <a:t>42 388</a:t>
                      </a:r>
                      <a:endParaRPr lang="en-ZA" sz="1400" b="0" kern="1200" dirty="0">
                        <a:solidFill>
                          <a:schemeClr val="dk1"/>
                        </a:solidFill>
                        <a:latin typeface="+mn-lt"/>
                        <a:ea typeface="+mn-ea"/>
                        <a:cs typeface="+mn-cs"/>
                      </a:endParaRPr>
                    </a:p>
                  </a:txBody>
                  <a:tcPr marL="0" marR="0" marT="0" marB="0" anchor="ctr"/>
                </a:tc>
                <a:tc>
                  <a:txBody>
                    <a:bodyPr/>
                    <a:lstStyle/>
                    <a:p>
                      <a:pPr marL="0" algn="r" defTabSz="914400" rtl="0" eaLnBrk="1" fontAlgn="b" latinLnBrk="0" hangingPunct="1"/>
                      <a:r>
                        <a:rPr lang="en-ZA" sz="1400" kern="1200" dirty="0" smtClean="0"/>
                        <a:t>36 337</a:t>
                      </a:r>
                      <a:endParaRPr lang="en-ZA" sz="1400" b="0" kern="1200" dirty="0">
                        <a:solidFill>
                          <a:schemeClr val="dk1"/>
                        </a:solidFill>
                        <a:latin typeface="+mn-lt"/>
                        <a:ea typeface="+mn-ea"/>
                        <a:cs typeface="+mn-cs"/>
                      </a:endParaRPr>
                    </a:p>
                  </a:txBody>
                  <a:tcPr marL="0" marR="0" marT="0" marB="0" anchor="ctr"/>
                </a:tc>
                <a:tc>
                  <a:txBody>
                    <a:bodyPr/>
                    <a:lstStyle/>
                    <a:p>
                      <a:pPr marL="0" algn="r" defTabSz="914400" rtl="0" eaLnBrk="1" fontAlgn="b" latinLnBrk="0" hangingPunct="1"/>
                      <a:r>
                        <a:rPr lang="en-ZA" sz="1400" kern="1200" baseline="0" dirty="0" smtClean="0"/>
                        <a:t>6 051</a:t>
                      </a:r>
                      <a:endParaRPr lang="en-ZA" sz="1400" b="0" kern="1200" baseline="0" dirty="0">
                        <a:solidFill>
                          <a:schemeClr val="dk1"/>
                        </a:solidFill>
                        <a:latin typeface="+mn-lt"/>
                        <a:ea typeface="+mn-ea"/>
                        <a:cs typeface="+mn-cs"/>
                      </a:endParaRPr>
                    </a:p>
                  </a:txBody>
                  <a:tcPr marL="67500" marR="67500" marT="0" marB="0"/>
                </a:tc>
              </a:tr>
              <a:tr h="369486">
                <a:tc>
                  <a:txBody>
                    <a:bodyPr/>
                    <a:lstStyle/>
                    <a:p>
                      <a:r>
                        <a:rPr lang="en-ZA" sz="1400" dirty="0" smtClean="0"/>
                        <a:t>Operating</a:t>
                      </a:r>
                      <a:r>
                        <a:rPr lang="en-ZA" sz="1400" baseline="0" dirty="0" smtClean="0"/>
                        <a:t> leases expenditure</a:t>
                      </a:r>
                      <a:endParaRPr lang="en-ZA" sz="1400" b="0" baseline="0" dirty="0" smtClean="0">
                        <a:solidFill>
                          <a:srgbClr val="FF0000"/>
                        </a:solidFill>
                      </a:endParaRPr>
                    </a:p>
                  </a:txBody>
                  <a:tcPr marL="68580" marR="68580" marT="34290" marB="34290" anchor="ctr"/>
                </a:tc>
                <a:tc>
                  <a:txBody>
                    <a:bodyPr/>
                    <a:lstStyle/>
                    <a:p>
                      <a:pPr marL="0" algn="r" defTabSz="914400" rtl="0" eaLnBrk="1" fontAlgn="b" latinLnBrk="0" hangingPunct="1"/>
                      <a:r>
                        <a:rPr lang="en-ZA" sz="1400" kern="1200" dirty="0" smtClean="0"/>
                        <a:t>7 219</a:t>
                      </a:r>
                      <a:endParaRPr lang="en-ZA" sz="1400" b="0" kern="1200" dirty="0">
                        <a:solidFill>
                          <a:schemeClr val="dk1"/>
                        </a:solidFill>
                        <a:latin typeface="+mn-lt"/>
                        <a:ea typeface="+mn-ea"/>
                        <a:cs typeface="+mn-cs"/>
                      </a:endParaRPr>
                    </a:p>
                  </a:txBody>
                  <a:tcPr marL="0" marR="0" marT="0" marB="0" anchor="ctr"/>
                </a:tc>
                <a:tc>
                  <a:txBody>
                    <a:bodyPr/>
                    <a:lstStyle/>
                    <a:p>
                      <a:pPr marL="0" algn="r" defTabSz="914400" rtl="0" eaLnBrk="1" fontAlgn="b" latinLnBrk="0" hangingPunct="1"/>
                      <a:r>
                        <a:rPr lang="en-ZA" sz="1400" kern="1200" dirty="0" smtClean="0"/>
                        <a:t>-</a:t>
                      </a:r>
                      <a:endParaRPr lang="en-ZA" sz="1400" b="0" kern="1200" dirty="0">
                        <a:solidFill>
                          <a:schemeClr val="dk1"/>
                        </a:solidFill>
                        <a:latin typeface="+mn-lt"/>
                        <a:ea typeface="+mn-ea"/>
                        <a:cs typeface="+mn-cs"/>
                      </a:endParaRPr>
                    </a:p>
                  </a:txBody>
                  <a:tcPr marL="0" marR="0" marT="0" marB="0" anchor="ctr"/>
                </a:tc>
                <a:tc>
                  <a:txBody>
                    <a:bodyPr/>
                    <a:lstStyle/>
                    <a:p>
                      <a:pPr marL="0" algn="r" defTabSz="914400" rtl="0" eaLnBrk="1" fontAlgn="b" latinLnBrk="0" hangingPunct="1"/>
                      <a:r>
                        <a:rPr lang="en-ZA" sz="1400" kern="1200" baseline="0" dirty="0" smtClean="0"/>
                        <a:t>7 219</a:t>
                      </a:r>
                      <a:endParaRPr lang="en-ZA" sz="1400" b="0" kern="1200" baseline="0" dirty="0">
                        <a:solidFill>
                          <a:schemeClr val="dk1"/>
                        </a:solidFill>
                        <a:latin typeface="+mn-lt"/>
                        <a:ea typeface="+mn-ea"/>
                        <a:cs typeface="+mn-cs"/>
                      </a:endParaRPr>
                    </a:p>
                  </a:txBody>
                  <a:tcPr marL="67500" marR="67500" marT="0" marB="0"/>
                </a:tc>
              </a:tr>
              <a:tr h="4274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400" baseline="0" dirty="0" smtClean="0"/>
                        <a:t>Finance leases expenditure </a:t>
                      </a:r>
                      <a:endParaRPr lang="en-ZA" sz="1400" b="0" baseline="0" dirty="0" smtClean="0"/>
                    </a:p>
                  </a:txBody>
                  <a:tcPr marL="68580" marR="68580" marT="34290" marB="34290" anchor="ctr"/>
                </a:tc>
                <a:tc>
                  <a:txBody>
                    <a:bodyPr/>
                    <a:lstStyle/>
                    <a:p>
                      <a:pPr marL="0" algn="r" defTabSz="914400" rtl="0" eaLnBrk="1" fontAlgn="b" latinLnBrk="0" hangingPunct="1"/>
                      <a:r>
                        <a:rPr lang="en-ZA" sz="1400" kern="1200" dirty="0" smtClean="0"/>
                        <a:t>4 948</a:t>
                      </a:r>
                      <a:endParaRPr lang="en-ZA" sz="1400" b="0" kern="1200" dirty="0">
                        <a:solidFill>
                          <a:schemeClr val="dk1"/>
                        </a:solidFill>
                        <a:latin typeface="+mn-lt"/>
                        <a:ea typeface="+mn-ea"/>
                        <a:cs typeface="+mn-cs"/>
                      </a:endParaRPr>
                    </a:p>
                  </a:txBody>
                  <a:tcPr marL="67500" marR="67500" marT="0" marB="0"/>
                </a:tc>
                <a:tc>
                  <a:txBody>
                    <a:bodyPr/>
                    <a:lstStyle/>
                    <a:p>
                      <a:pPr marL="0" algn="r" defTabSz="914400" rtl="0" eaLnBrk="1" fontAlgn="b" latinLnBrk="0" hangingPunct="1"/>
                      <a:r>
                        <a:rPr lang="en-ZA" sz="1400" kern="1200" dirty="0" smtClean="0"/>
                        <a:t>4 607</a:t>
                      </a:r>
                      <a:endParaRPr lang="en-ZA" sz="1400" b="0" kern="1200" dirty="0">
                        <a:solidFill>
                          <a:schemeClr val="dk1"/>
                        </a:solidFill>
                        <a:latin typeface="+mn-lt"/>
                        <a:ea typeface="+mn-ea"/>
                        <a:cs typeface="+mn-cs"/>
                      </a:endParaRPr>
                    </a:p>
                  </a:txBody>
                  <a:tcPr marL="67500" marR="67500" marT="0" marB="0"/>
                </a:tc>
                <a:tc>
                  <a:txBody>
                    <a:bodyPr/>
                    <a:lstStyle/>
                    <a:p>
                      <a:pPr marL="0" algn="r" defTabSz="914400" rtl="0" eaLnBrk="1" fontAlgn="b" latinLnBrk="0" hangingPunct="1"/>
                      <a:r>
                        <a:rPr lang="en-ZA" sz="1400" kern="1200" baseline="0" dirty="0" smtClean="0"/>
                        <a:t>341</a:t>
                      </a:r>
                      <a:endParaRPr lang="en-ZA" sz="1400" b="0" kern="1200" baseline="0" dirty="0">
                        <a:solidFill>
                          <a:schemeClr val="dk1"/>
                        </a:solidFill>
                        <a:latin typeface="+mn-lt"/>
                        <a:ea typeface="+mn-ea"/>
                        <a:cs typeface="+mn-cs"/>
                      </a:endParaRPr>
                    </a:p>
                  </a:txBody>
                  <a:tcPr marL="67500" marR="67500" marT="0" marB="0"/>
                </a:tc>
              </a:tr>
            </a:tbl>
          </a:graphicData>
        </a:graphic>
      </p:graphicFrame>
      <p:sp>
        <p:nvSpPr>
          <p:cNvPr id="2" name="Slide Number Placeholder 1"/>
          <p:cNvSpPr>
            <a:spLocks noGrp="1"/>
          </p:cNvSpPr>
          <p:nvPr>
            <p:ph type="sldNum" sz="quarter" idx="12"/>
          </p:nvPr>
        </p:nvSpPr>
        <p:spPr/>
        <p:txBody>
          <a:bodyPr/>
          <a:lstStyle/>
          <a:p>
            <a:fld id="{06FDB8B8-F605-4586-B934-FF56C8C71DDE}" type="slidenum">
              <a:rPr lang="en-US" smtClean="0">
                <a:solidFill>
                  <a:prstClr val="black">
                    <a:tint val="75000"/>
                  </a:prstClr>
                </a:solidFill>
              </a:rPr>
              <a:pPr/>
              <a:t>76</a:t>
            </a:fld>
            <a:endParaRPr lang="en-US" dirty="0">
              <a:solidFill>
                <a:prstClr val="black">
                  <a:tint val="75000"/>
                </a:prstClr>
              </a:solidFill>
            </a:endParaRPr>
          </a:p>
        </p:txBody>
      </p:sp>
      <p:sp>
        <p:nvSpPr>
          <p:cNvPr id="3" name="TextBox 2"/>
          <p:cNvSpPr txBox="1"/>
          <p:nvPr/>
        </p:nvSpPr>
        <p:spPr>
          <a:xfrm>
            <a:off x="114300" y="5006814"/>
            <a:ext cx="6743700" cy="1102674"/>
          </a:xfrm>
          <a:prstGeom prst="rect">
            <a:avLst/>
          </a:prstGeom>
          <a:noFill/>
        </p:spPr>
        <p:txBody>
          <a:bodyPr wrap="square" rtlCol="0">
            <a:spAutoFit/>
          </a:bodyPr>
          <a:lstStyle/>
          <a:p>
            <a:pPr marL="214313" indent="-214313">
              <a:buFont typeface="Wingdings" panose="05000000000000000000" pitchFamily="2" charset="2"/>
              <a:buChar char="q"/>
            </a:pPr>
            <a:r>
              <a:rPr lang="en-ZA" sz="938" dirty="0"/>
              <a:t>Contingent liabilities increased in the current year  due to an unconfirmed balance from  the Department of International Relation and Co-ordination.</a:t>
            </a:r>
          </a:p>
          <a:p>
            <a:pPr marL="214313" indent="-214313">
              <a:buFont typeface="Wingdings" panose="05000000000000000000" pitchFamily="2" charset="2"/>
              <a:buChar char="q"/>
            </a:pPr>
            <a:r>
              <a:rPr lang="en-ZA" sz="938" dirty="0"/>
              <a:t>Contingent assets increased in the current year  due to the Non security upgrades at the President's private resident. </a:t>
            </a:r>
          </a:p>
          <a:p>
            <a:pPr marL="214313" indent="-214313">
              <a:buFont typeface="Wingdings" panose="05000000000000000000" pitchFamily="2" charset="2"/>
              <a:buChar char="q"/>
            </a:pPr>
            <a:r>
              <a:rPr lang="en-ZA" sz="938" dirty="0"/>
              <a:t>Commitments decrease in the current year due to transfer of some of the turnaround projects (IE &amp; SIU ) relating to the PMTE.</a:t>
            </a:r>
          </a:p>
          <a:p>
            <a:pPr marL="214313" indent="-214313">
              <a:buFont typeface="Wingdings" panose="05000000000000000000" pitchFamily="2" charset="2"/>
              <a:buChar char="q"/>
            </a:pPr>
            <a:r>
              <a:rPr lang="en-ZA" sz="938" dirty="0"/>
              <a:t>Accruals –2014/15 is inclusive of SIU accruals amounting to R24 m which is currently disclosed in PMTE thus the decrease. </a:t>
            </a:r>
          </a:p>
          <a:p>
            <a:pPr marL="214313" indent="-214313">
              <a:buFont typeface="Wingdings" panose="05000000000000000000" pitchFamily="2" charset="2"/>
              <a:buChar char="q"/>
            </a:pPr>
            <a:r>
              <a:rPr lang="en-ZA" sz="938" dirty="0"/>
              <a:t>Employees benefits mainly due to  increased  number of days accrued for leave entitlement </a:t>
            </a:r>
          </a:p>
          <a:p>
            <a:pPr marL="214313" indent="-214313">
              <a:buFont typeface="Wingdings" panose="05000000000000000000" pitchFamily="2" charset="2"/>
              <a:buChar char="q"/>
            </a:pPr>
            <a:r>
              <a:rPr lang="en-ZA" sz="938" dirty="0"/>
              <a:t> Operating lease expenditure relates to transfer of office accommodation budget back to the Department.</a:t>
            </a:r>
          </a:p>
        </p:txBody>
      </p:sp>
    </p:spTree>
    <p:extLst>
      <p:ext uri="{BB962C8B-B14F-4D97-AF65-F5344CB8AC3E}">
        <p14:creationId xmlns:p14="http://schemas.microsoft.com/office/powerpoint/2010/main" xmlns="" val="1590744696"/>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338386" y="6154244"/>
            <a:ext cx="6858000" cy="0"/>
          </a:xfrm>
          <a:prstGeom prst="line">
            <a:avLst/>
          </a:prstGeom>
          <a:ln w="28575">
            <a:solidFill>
              <a:srgbClr val="FF6600"/>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0CD0AED-B4D5-4032-9A76-11BCD2D1BB13}" type="slidenum">
              <a:rPr lang="en-US" smtClean="0"/>
              <a:pPr/>
              <a:t>77</a:t>
            </a:fld>
            <a:endParaRPr lang="en-US" dirty="0"/>
          </a:p>
        </p:txBody>
      </p:sp>
      <p:pic>
        <p:nvPicPr>
          <p:cNvPr id="9" name="Picture 8"/>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95536" y="6211395"/>
            <a:ext cx="1028700" cy="49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2" name="Rectangle 11"/>
          <p:cNvSpPr/>
          <p:nvPr/>
        </p:nvSpPr>
        <p:spPr>
          <a:xfrm>
            <a:off x="0" y="6386"/>
            <a:ext cx="9144000" cy="686309"/>
          </a:xfrm>
          <a:prstGeom prst="rect">
            <a:avLst/>
          </a:prstGeom>
          <a:pattFill prst="dkHorz">
            <a:fgClr>
              <a:srgbClr val="FF6600"/>
            </a:fgClr>
            <a:bgClr>
              <a:srgbClr val="FF9933"/>
            </a:bgClr>
          </a:patt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b="1" dirty="0"/>
              <a:t>IRREGULAR EXPENDITURE (PAGE 204)</a:t>
            </a:r>
            <a:endParaRPr lang="en-US" b="1" dirty="0"/>
          </a:p>
        </p:txBody>
      </p:sp>
      <p:graphicFrame>
        <p:nvGraphicFramePr>
          <p:cNvPr id="10" name="Table 9"/>
          <p:cNvGraphicFramePr>
            <a:graphicFrameLocks noGrp="1"/>
          </p:cNvGraphicFramePr>
          <p:nvPr>
            <p:extLst>
              <p:ext uri="{D42A27DB-BD31-4B8C-83A1-F6EECF244321}">
                <p14:modId xmlns:p14="http://schemas.microsoft.com/office/powerpoint/2010/main" xmlns="" val="2025016811"/>
              </p:ext>
            </p:extLst>
          </p:nvPr>
        </p:nvGraphicFramePr>
        <p:xfrm>
          <a:off x="683568" y="912703"/>
          <a:ext cx="8208912" cy="3103926"/>
        </p:xfrm>
        <a:graphic>
          <a:graphicData uri="http://schemas.openxmlformats.org/drawingml/2006/table">
            <a:tbl>
              <a:tblPr firstRow="1" bandRow="1">
                <a:tableStyleId>{21E4AEA4-8DFA-4A89-87EB-49C32662AFE0}</a:tableStyleId>
              </a:tblPr>
              <a:tblGrid>
                <a:gridCol w="4490345"/>
                <a:gridCol w="1529525"/>
                <a:gridCol w="2189042"/>
              </a:tblGrid>
              <a:tr h="583537">
                <a:tc>
                  <a:txBody>
                    <a:bodyPr/>
                    <a:lstStyle/>
                    <a:p>
                      <a:endParaRPr lang="en-ZA" sz="1600" dirty="0" smtClean="0"/>
                    </a:p>
                  </a:txBody>
                  <a:tcPr marL="68580" marR="68580" marT="34290" marB="34290"/>
                </a:tc>
                <a:tc>
                  <a:txBody>
                    <a:bodyPr/>
                    <a:lstStyle/>
                    <a:p>
                      <a:pPr algn="r"/>
                      <a:r>
                        <a:rPr lang="en-ZA" sz="1600" dirty="0" smtClean="0"/>
                        <a:t>2015/16</a:t>
                      </a:r>
                    </a:p>
                    <a:p>
                      <a:pPr algn="r"/>
                      <a:r>
                        <a:rPr lang="en-ZA" sz="1600" dirty="0" smtClean="0"/>
                        <a:t>R’000</a:t>
                      </a:r>
                      <a:endParaRPr lang="en-ZA" sz="1600" dirty="0"/>
                    </a:p>
                  </a:txBody>
                  <a:tcPr marL="68580" marR="68580" marT="34290" marB="34290"/>
                </a:tc>
                <a:tc>
                  <a:txBody>
                    <a:bodyPr/>
                    <a:lstStyle/>
                    <a:p>
                      <a:pPr marL="0" algn="r" defTabSz="914400" rtl="0" eaLnBrk="1" latinLnBrk="0" hangingPunct="1"/>
                      <a:r>
                        <a:rPr lang="en-ZA" sz="1600" kern="1200" dirty="0" smtClean="0"/>
                        <a:t>2014/15</a:t>
                      </a:r>
                    </a:p>
                    <a:p>
                      <a:pPr marL="0" algn="r" defTabSz="914400" rtl="0" eaLnBrk="1" latinLnBrk="0" hangingPunct="1"/>
                      <a:r>
                        <a:rPr lang="en-ZA" sz="1600" kern="1200" dirty="0" smtClean="0"/>
                        <a:t>R’000</a:t>
                      </a:r>
                      <a:endParaRPr lang="en-ZA" sz="1600" b="1" kern="1200" dirty="0" smtClean="0">
                        <a:solidFill>
                          <a:schemeClr val="lt1"/>
                        </a:solidFill>
                        <a:latin typeface="+mn-lt"/>
                        <a:ea typeface="+mn-ea"/>
                        <a:cs typeface="+mn-cs"/>
                      </a:endParaRPr>
                    </a:p>
                  </a:txBody>
                  <a:tcPr marL="68580" marR="68580" marT="34290" marB="34290"/>
                </a:tc>
              </a:tr>
              <a:tr h="251460">
                <a:tc>
                  <a:txBody>
                    <a:bodyPr/>
                    <a:lstStyle/>
                    <a:p>
                      <a:r>
                        <a:rPr lang="en-ZA" sz="1600" dirty="0" smtClean="0"/>
                        <a:t>Opening balance</a:t>
                      </a:r>
                      <a:endParaRPr lang="en-ZA" sz="1600" dirty="0"/>
                    </a:p>
                  </a:txBody>
                  <a:tcPr marL="68580" marR="68580" marT="34290" marB="34290"/>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ZA" sz="1600" kern="1200" dirty="0" smtClean="0"/>
                        <a:t>366</a:t>
                      </a:r>
                      <a:r>
                        <a:rPr lang="en-ZA" sz="1600" kern="1200" baseline="0" dirty="0" smtClean="0"/>
                        <a:t> 366</a:t>
                      </a:r>
                      <a:endParaRPr lang="en-ZA" sz="1600" b="1" kern="1200" dirty="0" smtClean="0">
                        <a:solidFill>
                          <a:schemeClr val="dk1"/>
                        </a:solidFill>
                        <a:latin typeface="+mn-lt"/>
                        <a:ea typeface="+mn-ea"/>
                        <a:cs typeface="+mn-cs"/>
                      </a:endParaRPr>
                    </a:p>
                  </a:txBody>
                  <a:tcPr marL="0" marR="0" marT="0" marB="0" anchor="ctr"/>
                </a:tc>
                <a:tc>
                  <a:txBody>
                    <a:bodyPr/>
                    <a:lstStyle/>
                    <a:p>
                      <a:pPr marL="0" algn="r" defTabSz="914400" rtl="0" eaLnBrk="1" fontAlgn="b" latinLnBrk="0" hangingPunct="1"/>
                      <a:r>
                        <a:rPr lang="en-ZA" sz="1600" kern="1200" dirty="0" smtClean="0"/>
                        <a:t>501 231</a:t>
                      </a:r>
                      <a:endParaRPr lang="en-ZA" sz="1600" b="1" kern="1200" dirty="0">
                        <a:solidFill>
                          <a:schemeClr val="dk1"/>
                        </a:solidFill>
                        <a:latin typeface="+mn-lt"/>
                        <a:ea typeface="+mn-ea"/>
                        <a:cs typeface="+mn-cs"/>
                      </a:endParaRPr>
                    </a:p>
                  </a:txBody>
                  <a:tcPr marL="0" marR="0" marT="0" marB="0" anchor="ctr"/>
                </a:tc>
              </a:tr>
              <a:tr h="251460">
                <a:tc>
                  <a:txBody>
                    <a:bodyPr/>
                    <a:lstStyle/>
                    <a:p>
                      <a:r>
                        <a:rPr lang="en-ZA" sz="1600" dirty="0" smtClean="0"/>
                        <a:t>Prior period error</a:t>
                      </a:r>
                      <a:endParaRPr lang="en-ZA" sz="1600" dirty="0"/>
                    </a:p>
                  </a:txBody>
                  <a:tcPr marL="68580" marR="68580" marT="34290" marB="34290"/>
                </a:tc>
                <a:tc>
                  <a:txBody>
                    <a:bodyPr/>
                    <a:lstStyle/>
                    <a:p>
                      <a:pPr marL="0" algn="r" defTabSz="914400" rtl="0" eaLnBrk="1" fontAlgn="b" latinLnBrk="0" hangingPunct="1"/>
                      <a:r>
                        <a:rPr lang="en-ZA" sz="1600" kern="1200" dirty="0" smtClean="0"/>
                        <a:t>-</a:t>
                      </a:r>
                      <a:endParaRPr lang="en-ZA" sz="1600" b="0" kern="1200" dirty="0">
                        <a:solidFill>
                          <a:schemeClr val="dk1"/>
                        </a:solidFill>
                        <a:latin typeface="+mn-lt"/>
                        <a:ea typeface="+mn-ea"/>
                        <a:cs typeface="+mn-cs"/>
                      </a:endParaRPr>
                    </a:p>
                  </a:txBody>
                  <a:tcPr marL="0" marR="0" marT="0" marB="0" anchor="ctr"/>
                </a:tc>
                <a:tc>
                  <a:txBody>
                    <a:bodyPr/>
                    <a:lstStyle/>
                    <a:p>
                      <a:pPr marL="0" algn="r" defTabSz="914400" rtl="0" eaLnBrk="1" fontAlgn="b" latinLnBrk="0" hangingPunct="1"/>
                      <a:r>
                        <a:rPr lang="en-ZA" sz="1600" kern="1200" dirty="0" smtClean="0"/>
                        <a:t>-1 740</a:t>
                      </a:r>
                      <a:endParaRPr lang="en-ZA" sz="1600" b="0" kern="1200" dirty="0">
                        <a:solidFill>
                          <a:schemeClr val="dk1"/>
                        </a:solidFill>
                        <a:latin typeface="+mn-lt"/>
                        <a:ea typeface="+mn-ea"/>
                        <a:cs typeface="+mn-cs"/>
                      </a:endParaRPr>
                    </a:p>
                  </a:txBody>
                  <a:tcPr marL="0" marR="0" marT="0" marB="0" anchor="ctr"/>
                </a:tc>
              </a:tr>
              <a:tr h="251460">
                <a:tc>
                  <a:txBody>
                    <a:bodyPr/>
                    <a:lstStyle/>
                    <a:p>
                      <a:r>
                        <a:rPr lang="en-US" sz="1600" dirty="0" smtClean="0"/>
                        <a:t>Add: IE</a:t>
                      </a:r>
                      <a:r>
                        <a:rPr lang="en-US" sz="1600" baseline="0" dirty="0" smtClean="0"/>
                        <a:t> relating to the prior year</a:t>
                      </a:r>
                      <a:endParaRPr lang="en-ZA" sz="1600" dirty="0"/>
                    </a:p>
                  </a:txBody>
                  <a:tcPr marL="68580" marR="68580" marT="34290" marB="34290"/>
                </a:tc>
                <a:tc>
                  <a:txBody>
                    <a:bodyPr/>
                    <a:lstStyle/>
                    <a:p>
                      <a:pPr marL="0" algn="r" defTabSz="914400" rtl="0" eaLnBrk="1" fontAlgn="b" latinLnBrk="0" hangingPunct="1"/>
                      <a:r>
                        <a:rPr lang="en-ZA" sz="1600" kern="1200" dirty="0" smtClean="0"/>
                        <a:t>-</a:t>
                      </a:r>
                      <a:endParaRPr lang="en-ZA" sz="1600" b="0" kern="1200" dirty="0">
                        <a:solidFill>
                          <a:schemeClr val="dk1"/>
                        </a:solidFill>
                        <a:latin typeface="+mn-lt"/>
                        <a:ea typeface="+mn-ea"/>
                        <a:cs typeface="+mn-cs"/>
                      </a:endParaRPr>
                    </a:p>
                  </a:txBody>
                  <a:tcPr marL="0" marR="0" marT="0" marB="0" anchor="ctr"/>
                </a:tc>
                <a:tc>
                  <a:txBody>
                    <a:bodyPr/>
                    <a:lstStyle/>
                    <a:p>
                      <a:pPr marL="0" algn="r" defTabSz="914400" rtl="0" eaLnBrk="1" fontAlgn="b" latinLnBrk="0" hangingPunct="1"/>
                      <a:r>
                        <a:rPr lang="en-ZA" sz="1600" kern="1200" dirty="0" smtClean="0"/>
                        <a:t>-</a:t>
                      </a:r>
                      <a:endParaRPr lang="en-ZA" sz="1600" b="0" kern="1200" dirty="0">
                        <a:solidFill>
                          <a:schemeClr val="dk1"/>
                        </a:solidFill>
                        <a:latin typeface="+mn-lt"/>
                        <a:ea typeface="+mn-ea"/>
                        <a:cs typeface="+mn-cs"/>
                      </a:endParaRPr>
                    </a:p>
                  </a:txBody>
                  <a:tcPr marL="0" marR="0" marT="0" marB="0" anchor="ctr"/>
                </a:tc>
              </a:tr>
              <a:tr h="251460">
                <a:tc>
                  <a:txBody>
                    <a:bodyPr/>
                    <a:lstStyle/>
                    <a:p>
                      <a:r>
                        <a:rPr lang="en-US" sz="1600" dirty="0" smtClean="0"/>
                        <a:t>Add: IE</a:t>
                      </a:r>
                      <a:r>
                        <a:rPr lang="en-US" sz="1600" baseline="0" dirty="0" smtClean="0"/>
                        <a:t> relating to the current year</a:t>
                      </a:r>
                      <a:endParaRPr lang="en-ZA" sz="1600" dirty="0"/>
                    </a:p>
                  </a:txBody>
                  <a:tcPr marL="68580" marR="68580" marT="34290" marB="34290"/>
                </a:tc>
                <a:tc>
                  <a:txBody>
                    <a:bodyPr/>
                    <a:lstStyle/>
                    <a:p>
                      <a:pPr marL="0" algn="r" defTabSz="914400" rtl="0" eaLnBrk="1" fontAlgn="b" latinLnBrk="0" hangingPunct="1"/>
                      <a:r>
                        <a:rPr lang="en-ZA" sz="1600" kern="1200" dirty="0" smtClean="0"/>
                        <a:t>1 673</a:t>
                      </a:r>
                      <a:endParaRPr lang="en-ZA" sz="1600" b="0" kern="1200" dirty="0">
                        <a:solidFill>
                          <a:schemeClr val="dk1"/>
                        </a:solidFill>
                        <a:latin typeface="+mn-lt"/>
                        <a:ea typeface="+mn-ea"/>
                        <a:cs typeface="+mn-cs"/>
                      </a:endParaRPr>
                    </a:p>
                  </a:txBody>
                  <a:tcPr marL="0" marR="0" marT="0" marB="0" anchor="ctr"/>
                </a:tc>
                <a:tc>
                  <a:txBody>
                    <a:bodyPr/>
                    <a:lstStyle/>
                    <a:p>
                      <a:pPr marL="0" algn="r" defTabSz="914400" rtl="0" eaLnBrk="1" fontAlgn="b" latinLnBrk="0" hangingPunct="1"/>
                      <a:r>
                        <a:rPr lang="en-ZA" sz="1600" kern="1200" dirty="0" smtClean="0"/>
                        <a:t>40 695</a:t>
                      </a:r>
                      <a:endParaRPr lang="en-ZA" sz="1600" b="0" kern="1200" dirty="0">
                        <a:solidFill>
                          <a:schemeClr val="dk1"/>
                        </a:solidFill>
                        <a:latin typeface="+mn-lt"/>
                        <a:ea typeface="+mn-ea"/>
                        <a:cs typeface="+mn-cs"/>
                      </a:endParaRPr>
                    </a:p>
                  </a:txBody>
                  <a:tcPr marL="0" marR="0" marT="0" marB="0" anchor="ctr"/>
                </a:tc>
              </a:tr>
              <a:tr h="251460">
                <a:tc>
                  <a:txBody>
                    <a:bodyPr/>
                    <a:lstStyle/>
                    <a:p>
                      <a:r>
                        <a:rPr lang="en-ZA" sz="1600" dirty="0" smtClean="0"/>
                        <a:t>Less:</a:t>
                      </a:r>
                      <a:r>
                        <a:rPr lang="en-ZA" sz="1600" baseline="0" dirty="0" smtClean="0"/>
                        <a:t> Prior year amounts condoned</a:t>
                      </a:r>
                      <a:endParaRPr lang="en-ZA" sz="1600" dirty="0"/>
                    </a:p>
                  </a:txBody>
                  <a:tcPr marL="68580" marR="68580" marT="34290" marB="34290"/>
                </a:tc>
                <a:tc>
                  <a:txBody>
                    <a:bodyPr/>
                    <a:lstStyle/>
                    <a:p>
                      <a:pPr marL="0" algn="r" defTabSz="914400" rtl="0" eaLnBrk="1" fontAlgn="b" latinLnBrk="0" hangingPunct="1"/>
                      <a:r>
                        <a:rPr lang="en-ZA" sz="1600" kern="1200" dirty="0" smtClean="0"/>
                        <a:t>-</a:t>
                      </a:r>
                      <a:endParaRPr lang="en-ZA" sz="1600" b="0" kern="1200" dirty="0">
                        <a:solidFill>
                          <a:schemeClr val="dk1"/>
                        </a:solidFill>
                        <a:latin typeface="+mn-lt"/>
                        <a:ea typeface="+mn-ea"/>
                        <a:cs typeface="+mn-cs"/>
                      </a:endParaRPr>
                    </a:p>
                  </a:txBody>
                  <a:tcPr marL="0" marR="0" marT="0" marB="0" anchor="ctr"/>
                </a:tc>
                <a:tc>
                  <a:txBody>
                    <a:bodyPr/>
                    <a:lstStyle/>
                    <a:p>
                      <a:pPr marL="0" algn="r" defTabSz="914400" rtl="0" eaLnBrk="1" fontAlgn="b" latinLnBrk="0" hangingPunct="1"/>
                      <a:r>
                        <a:rPr lang="en-ZA" sz="1600" kern="1200" dirty="0" smtClean="0"/>
                        <a:t>-144 255</a:t>
                      </a:r>
                      <a:endParaRPr lang="en-ZA" sz="1600" b="0" kern="1200" dirty="0">
                        <a:solidFill>
                          <a:schemeClr val="dk1"/>
                        </a:solidFill>
                        <a:latin typeface="+mn-lt"/>
                        <a:ea typeface="+mn-ea"/>
                        <a:cs typeface="+mn-cs"/>
                      </a:endParaRPr>
                    </a:p>
                  </a:txBody>
                  <a:tcPr marL="0" marR="0" marT="0" marB="0" anchor="ctr"/>
                </a:tc>
              </a:tr>
              <a:tr h="2514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600" dirty="0" smtClean="0"/>
                        <a:t>Less:</a:t>
                      </a:r>
                      <a:r>
                        <a:rPr lang="en-ZA" sz="1600" baseline="0" dirty="0" smtClean="0"/>
                        <a:t> Current year amounts condoned </a:t>
                      </a:r>
                      <a:endParaRPr lang="en-ZA" sz="1600" dirty="0" smtClean="0"/>
                    </a:p>
                  </a:txBody>
                  <a:tcPr marL="68580" marR="68580" marT="34290" marB="34290"/>
                </a:tc>
                <a:tc>
                  <a:txBody>
                    <a:bodyPr/>
                    <a:lstStyle/>
                    <a:p>
                      <a:pPr marL="0" algn="r" defTabSz="914400" rtl="0" eaLnBrk="1" fontAlgn="b" latinLnBrk="0" hangingPunct="1"/>
                      <a:r>
                        <a:rPr lang="en-ZA" sz="1600" kern="1200" dirty="0" smtClean="0"/>
                        <a:t>-</a:t>
                      </a:r>
                      <a:endParaRPr lang="en-ZA" sz="1600" b="0" kern="1200" dirty="0">
                        <a:solidFill>
                          <a:schemeClr val="dk1"/>
                        </a:solidFill>
                        <a:latin typeface="+mn-lt"/>
                        <a:ea typeface="+mn-ea"/>
                        <a:cs typeface="+mn-cs"/>
                      </a:endParaRPr>
                    </a:p>
                  </a:txBody>
                  <a:tcPr marL="0" marR="0" marT="0" marB="0" anchor="ctr"/>
                </a:tc>
                <a:tc>
                  <a:txBody>
                    <a:bodyPr/>
                    <a:lstStyle/>
                    <a:p>
                      <a:pPr marL="0" algn="r" defTabSz="914400" rtl="0" eaLnBrk="1" fontAlgn="b" latinLnBrk="0" hangingPunct="1"/>
                      <a:r>
                        <a:rPr lang="en-ZA" sz="1600" kern="1200" dirty="0" smtClean="0"/>
                        <a:t>-23 778</a:t>
                      </a:r>
                      <a:endParaRPr lang="en-ZA" sz="1600" b="0" kern="1200" dirty="0">
                        <a:solidFill>
                          <a:schemeClr val="dk1"/>
                        </a:solidFill>
                        <a:latin typeface="+mn-lt"/>
                        <a:ea typeface="+mn-ea"/>
                        <a:cs typeface="+mn-cs"/>
                      </a:endParaRPr>
                    </a:p>
                  </a:txBody>
                  <a:tcPr marL="0" marR="0" marT="0" marB="0" anchor="ctr"/>
                </a:tc>
              </a:tr>
              <a:tr h="251460">
                <a:tc>
                  <a:txBody>
                    <a:bodyPr/>
                    <a:lstStyle/>
                    <a:p>
                      <a:r>
                        <a:rPr lang="en-ZA" sz="1600" dirty="0" smtClean="0"/>
                        <a:t>Less : amounts not condoned and recoverable</a:t>
                      </a:r>
                      <a:endParaRPr lang="en-ZA" sz="1600" dirty="0"/>
                    </a:p>
                  </a:txBody>
                  <a:tcPr marL="68580" marR="68580" marT="34290" marB="34290"/>
                </a:tc>
                <a:tc>
                  <a:txBody>
                    <a:bodyPr/>
                    <a:lstStyle/>
                    <a:p>
                      <a:pPr marL="0" algn="r" defTabSz="914400" rtl="0" eaLnBrk="1" fontAlgn="b" latinLnBrk="0" hangingPunct="1"/>
                      <a:r>
                        <a:rPr lang="en-ZA" sz="1600" kern="1200" dirty="0" smtClean="0"/>
                        <a:t>-</a:t>
                      </a:r>
                      <a:endParaRPr lang="en-ZA" sz="1600" b="0" kern="1200" dirty="0">
                        <a:solidFill>
                          <a:schemeClr val="dk1"/>
                        </a:solidFill>
                        <a:latin typeface="+mn-lt"/>
                        <a:ea typeface="+mn-ea"/>
                        <a:cs typeface="+mn-cs"/>
                      </a:endParaRPr>
                    </a:p>
                  </a:txBody>
                  <a:tcPr marL="0" marR="0" marT="0" marB="0" anchor="ctr"/>
                </a:tc>
                <a:tc>
                  <a:txBody>
                    <a:bodyPr/>
                    <a:lstStyle/>
                    <a:p>
                      <a:pPr marL="0" algn="r" defTabSz="914400" rtl="0" eaLnBrk="1" fontAlgn="b" latinLnBrk="0" hangingPunct="1"/>
                      <a:r>
                        <a:rPr lang="en-ZA" sz="1600" kern="1200" dirty="0" smtClean="0"/>
                        <a:t>-5 787</a:t>
                      </a:r>
                      <a:endParaRPr lang="en-ZA" sz="1600" b="0" kern="1200" dirty="0">
                        <a:solidFill>
                          <a:schemeClr val="dk1"/>
                        </a:solidFill>
                        <a:latin typeface="+mn-lt"/>
                        <a:ea typeface="+mn-ea"/>
                        <a:cs typeface="+mn-cs"/>
                      </a:endParaRPr>
                    </a:p>
                  </a:txBody>
                  <a:tcPr marL="0" marR="0" marT="0" marB="0" anchor="ctr"/>
                </a:tc>
              </a:tr>
              <a:tr h="333449">
                <a:tc>
                  <a:txBody>
                    <a:bodyPr/>
                    <a:lstStyle/>
                    <a:p>
                      <a:r>
                        <a:rPr lang="en-US" sz="1600" dirty="0" smtClean="0"/>
                        <a:t>Closing</a:t>
                      </a:r>
                      <a:r>
                        <a:rPr lang="en-US" sz="1600" baseline="0" dirty="0" smtClean="0"/>
                        <a:t> balance</a:t>
                      </a:r>
                      <a:endParaRPr lang="en-ZA" sz="1600" dirty="0"/>
                    </a:p>
                  </a:txBody>
                  <a:tcPr marL="68580" marR="68580" marT="34290" marB="34290"/>
                </a:tc>
                <a:tc>
                  <a:txBody>
                    <a:bodyPr/>
                    <a:lstStyle/>
                    <a:p>
                      <a:pPr marL="0" algn="r" defTabSz="914400" rtl="0" eaLnBrk="1" fontAlgn="b" latinLnBrk="0" hangingPunct="1"/>
                      <a:r>
                        <a:rPr lang="en-ZA" sz="1600" kern="1200" dirty="0" smtClean="0"/>
                        <a:t>368 039</a:t>
                      </a:r>
                      <a:endParaRPr lang="en-ZA" sz="1600" b="1" kern="1200" dirty="0">
                        <a:solidFill>
                          <a:schemeClr val="dk1"/>
                        </a:solidFill>
                        <a:latin typeface="+mn-lt"/>
                        <a:ea typeface="+mn-ea"/>
                        <a:cs typeface="+mn-cs"/>
                      </a:endParaRPr>
                    </a:p>
                  </a:txBody>
                  <a:tcPr marL="0" marR="0" marT="0" marB="0" anchor="ctr"/>
                </a:tc>
                <a:tc>
                  <a:txBody>
                    <a:bodyPr/>
                    <a:lstStyle/>
                    <a:p>
                      <a:pPr marL="0" algn="r" defTabSz="914400" rtl="0" eaLnBrk="1" fontAlgn="b" latinLnBrk="0" hangingPunct="1"/>
                      <a:r>
                        <a:rPr lang="en-ZA" sz="1600" kern="1200" dirty="0" smtClean="0"/>
                        <a:t>366</a:t>
                      </a:r>
                      <a:r>
                        <a:rPr lang="en-ZA" sz="1600" kern="1200" baseline="0" dirty="0" smtClean="0"/>
                        <a:t> 366</a:t>
                      </a:r>
                      <a:endParaRPr lang="en-ZA" sz="1600" b="1" kern="1200" dirty="0">
                        <a:solidFill>
                          <a:schemeClr val="dk1"/>
                        </a:solidFill>
                        <a:latin typeface="+mn-lt"/>
                        <a:ea typeface="+mn-ea"/>
                        <a:cs typeface="+mn-cs"/>
                      </a:endParaRPr>
                    </a:p>
                  </a:txBody>
                  <a:tcPr marL="0" marR="0" marT="0" marB="0" anchor="ctr"/>
                </a:tc>
              </a:tr>
            </a:tbl>
          </a:graphicData>
        </a:graphic>
      </p:graphicFrame>
      <p:sp>
        <p:nvSpPr>
          <p:cNvPr id="11" name="TextBox 10"/>
          <p:cNvSpPr txBox="1"/>
          <p:nvPr/>
        </p:nvSpPr>
        <p:spPr>
          <a:xfrm>
            <a:off x="755576" y="4545505"/>
            <a:ext cx="8064896" cy="1200329"/>
          </a:xfrm>
          <a:prstGeom prst="rect">
            <a:avLst/>
          </a:prstGeom>
          <a:solidFill>
            <a:schemeClr val="accent6">
              <a:lumMod val="20000"/>
              <a:lumOff val="8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ZA" sz="1200" dirty="0">
                <a:solidFill>
                  <a:schemeClr val="tx1"/>
                </a:solidFill>
              </a:rPr>
              <a:t>- R1.66 million irregular expenditure relates to local content (R923 000),  payments on expired contracts (R63 000), less than 3 quotations (R584 000), R90 000 over spending of Commonwealth War Grave Commission and Quotation not accepted by the authorised official(R13 000).</a:t>
            </a:r>
          </a:p>
          <a:p>
            <a:r>
              <a:rPr lang="en-ZA" sz="1200" b="1" dirty="0">
                <a:solidFill>
                  <a:schemeClr val="tx1"/>
                </a:solidFill>
              </a:rPr>
              <a:t>Reduction in CY IE due to:</a:t>
            </a:r>
          </a:p>
          <a:p>
            <a:pPr marL="214313" indent="-214313">
              <a:buFont typeface="Arial" panose="020B0604020202020204" pitchFamily="34" charset="0"/>
              <a:buChar char="•"/>
            </a:pPr>
            <a:r>
              <a:rPr lang="en-ZA" sz="1200" i="1" dirty="0">
                <a:solidFill>
                  <a:schemeClr val="tx1"/>
                </a:solidFill>
              </a:rPr>
              <a:t>Improved SCM processes in the current year</a:t>
            </a:r>
          </a:p>
          <a:p>
            <a:pPr marL="214313" indent="-214313">
              <a:buFont typeface="Arial" panose="020B0604020202020204" pitchFamily="34" charset="0"/>
              <a:buChar char="•"/>
            </a:pPr>
            <a:r>
              <a:rPr lang="en-ZA" sz="1200" i="1" dirty="0">
                <a:solidFill>
                  <a:schemeClr val="tx1"/>
                </a:solidFill>
              </a:rPr>
              <a:t>Preventative measures implemented (Circular 17 of 2014)</a:t>
            </a:r>
          </a:p>
        </p:txBody>
      </p:sp>
      <p:sp>
        <p:nvSpPr>
          <p:cNvPr id="13" name="Down Arrow 12"/>
          <p:cNvSpPr/>
          <p:nvPr/>
        </p:nvSpPr>
        <p:spPr>
          <a:xfrm>
            <a:off x="4441656" y="4229100"/>
            <a:ext cx="200923" cy="1143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a:p>
        </p:txBody>
      </p:sp>
    </p:spTree>
    <p:extLst>
      <p:ext uri="{BB962C8B-B14F-4D97-AF65-F5344CB8AC3E}">
        <p14:creationId xmlns:p14="http://schemas.microsoft.com/office/powerpoint/2010/main" xmlns="" val="3172740056"/>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184349" y="6171104"/>
            <a:ext cx="6858000" cy="0"/>
          </a:xfrm>
          <a:prstGeom prst="line">
            <a:avLst/>
          </a:prstGeom>
          <a:ln w="28575">
            <a:solidFill>
              <a:srgbClr val="FF6600"/>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0CD0AED-B4D5-4032-9A76-11BCD2D1BB13}" type="slidenum">
              <a:rPr lang="en-US" smtClean="0"/>
              <a:pPr/>
              <a:t>78</a:t>
            </a:fld>
            <a:endParaRPr lang="en-US"/>
          </a:p>
        </p:txBody>
      </p:sp>
      <p:pic>
        <p:nvPicPr>
          <p:cNvPr id="9" name="Picture 8"/>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41499" y="6228255"/>
            <a:ext cx="1028700" cy="49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2" name="Rectangle 11"/>
          <p:cNvSpPr/>
          <p:nvPr/>
        </p:nvSpPr>
        <p:spPr>
          <a:xfrm>
            <a:off x="0" y="0"/>
            <a:ext cx="9144000" cy="692696"/>
          </a:xfrm>
          <a:prstGeom prst="rect">
            <a:avLst/>
          </a:prstGeom>
          <a:pattFill prst="dkHorz">
            <a:fgClr>
              <a:srgbClr val="FF6600"/>
            </a:fgClr>
            <a:bgClr>
              <a:srgbClr val="FF9933"/>
            </a:bgClr>
          </a:patt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t>DPW FRUITLESS AND </a:t>
            </a:r>
            <a:r>
              <a:rPr lang="en-US" b="1"/>
              <a:t>WASTEFUL EXPENDITURE (PAGE 205)</a:t>
            </a:r>
            <a:endParaRPr lang="en-US" sz="100" b="1" dirty="0"/>
          </a:p>
        </p:txBody>
      </p:sp>
      <p:graphicFrame>
        <p:nvGraphicFramePr>
          <p:cNvPr id="7" name="Table 6"/>
          <p:cNvGraphicFramePr>
            <a:graphicFrameLocks noGrp="1"/>
          </p:cNvGraphicFramePr>
          <p:nvPr>
            <p:extLst>
              <p:ext uri="{D42A27DB-BD31-4B8C-83A1-F6EECF244321}">
                <p14:modId xmlns:p14="http://schemas.microsoft.com/office/powerpoint/2010/main" xmlns="" val="3323823463"/>
              </p:ext>
            </p:extLst>
          </p:nvPr>
        </p:nvGraphicFramePr>
        <p:xfrm>
          <a:off x="138338" y="908720"/>
          <a:ext cx="8568952" cy="3291840"/>
        </p:xfrm>
        <a:graphic>
          <a:graphicData uri="http://schemas.openxmlformats.org/drawingml/2006/table">
            <a:tbl>
              <a:tblPr firstRow="1" bandRow="1">
                <a:tableStyleId>{21E4AEA4-8DFA-4A89-87EB-49C32662AFE0}</a:tableStyleId>
              </a:tblPr>
              <a:tblGrid>
                <a:gridCol w="4751873"/>
                <a:gridCol w="2025388"/>
                <a:gridCol w="1791691"/>
              </a:tblGrid>
              <a:tr h="480060">
                <a:tc>
                  <a:txBody>
                    <a:bodyPr/>
                    <a:lstStyle/>
                    <a:p>
                      <a:endParaRPr lang="en-ZA" sz="18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ZA" sz="1800" kern="1200" baseline="0" dirty="0" smtClean="0"/>
                        <a:t>Note to AFS:</a:t>
                      </a:r>
                      <a:endParaRPr lang="en-ZA" sz="1800" b="1" baseline="0" dirty="0" smtClean="0">
                        <a:solidFill>
                          <a:srgbClr val="FF0000"/>
                        </a:solidFill>
                      </a:endParaRPr>
                    </a:p>
                  </a:txBody>
                  <a:tcPr marL="68580" marR="68580" marT="34290" marB="34290"/>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ZA" sz="1800" dirty="0" smtClean="0"/>
                        <a:t>31 March 2016</a:t>
                      </a:r>
                    </a:p>
                    <a:p>
                      <a:pPr marL="0" indent="0" algn="r">
                        <a:buNone/>
                      </a:pPr>
                      <a:r>
                        <a:rPr lang="en-ZA" sz="1800" dirty="0" smtClean="0"/>
                        <a:t>R’000</a:t>
                      </a:r>
                      <a:endParaRPr lang="en-ZA" sz="1800" dirty="0"/>
                    </a:p>
                  </a:txBody>
                  <a:tcPr marL="68580" marR="68580" marT="34290" marB="34290"/>
                </a:tc>
                <a:tc>
                  <a:txBody>
                    <a:bodyPr/>
                    <a:lstStyle/>
                    <a:p>
                      <a:pPr marL="342900" indent="-342900" algn="r">
                        <a:buAutoNum type="arabicPlain" startAt="31"/>
                      </a:pPr>
                      <a:r>
                        <a:rPr lang="en-ZA" sz="1800" dirty="0" smtClean="0"/>
                        <a:t>March 2015</a:t>
                      </a:r>
                    </a:p>
                    <a:p>
                      <a:pPr marL="0" indent="0" algn="r">
                        <a:buNone/>
                      </a:pPr>
                      <a:r>
                        <a:rPr lang="en-ZA" sz="1800" dirty="0" smtClean="0"/>
                        <a:t>R’000</a:t>
                      </a:r>
                    </a:p>
                  </a:txBody>
                  <a:tcPr marL="68580" marR="68580" marT="34290" marB="34290"/>
                </a:tc>
              </a:tr>
              <a:tr h="274320">
                <a:tc>
                  <a:txBody>
                    <a:bodyPr/>
                    <a:lstStyle/>
                    <a:p>
                      <a:r>
                        <a:rPr lang="en-ZA" sz="1800" dirty="0" smtClean="0"/>
                        <a:t>Opening balance</a:t>
                      </a:r>
                      <a:endParaRPr lang="en-ZA" sz="1800" dirty="0"/>
                    </a:p>
                  </a:txBody>
                  <a:tcPr marL="68580" marR="68580" marT="34290" marB="34290"/>
                </a:tc>
                <a:tc>
                  <a:txBody>
                    <a:bodyPr/>
                    <a:lstStyle/>
                    <a:p>
                      <a:pPr algn="r"/>
                      <a:r>
                        <a:rPr lang="en-ZA" sz="1800" dirty="0" smtClean="0"/>
                        <a:t>1 065</a:t>
                      </a:r>
                      <a:endParaRPr lang="en-ZA" sz="1800" b="1" dirty="0">
                        <a:solidFill>
                          <a:schemeClr val="tx1"/>
                        </a:solidFill>
                      </a:endParaRPr>
                    </a:p>
                  </a:txBody>
                  <a:tcPr marL="68580" marR="68580" marT="34290" marB="34290"/>
                </a:tc>
                <a:tc>
                  <a:txBody>
                    <a:bodyPr/>
                    <a:lstStyle/>
                    <a:p>
                      <a:pPr algn="r"/>
                      <a:r>
                        <a:rPr lang="en-ZA" sz="1800" dirty="0" smtClean="0"/>
                        <a:t>49</a:t>
                      </a:r>
                      <a:r>
                        <a:rPr lang="en-ZA" sz="1800" baseline="0" dirty="0" smtClean="0"/>
                        <a:t> 480</a:t>
                      </a:r>
                      <a:endParaRPr lang="en-ZA" sz="1800" b="1" dirty="0">
                        <a:solidFill>
                          <a:schemeClr val="tx1"/>
                        </a:solidFill>
                      </a:endParaRPr>
                    </a:p>
                  </a:txBody>
                  <a:tcPr marL="68580" marR="68580" marT="34290" marB="34290"/>
                </a:tc>
              </a:tr>
              <a:tr h="274320">
                <a:tc>
                  <a:txBody>
                    <a:bodyPr/>
                    <a:lstStyle/>
                    <a:p>
                      <a:r>
                        <a:rPr lang="en-ZA" sz="1800" dirty="0" smtClean="0"/>
                        <a:t>Prior period</a:t>
                      </a:r>
                      <a:r>
                        <a:rPr lang="en-ZA" sz="1800" baseline="0" dirty="0" smtClean="0"/>
                        <a:t> errors</a:t>
                      </a:r>
                      <a:endParaRPr lang="en-ZA" sz="1800" dirty="0"/>
                    </a:p>
                  </a:txBody>
                  <a:tcPr marL="68580" marR="68580" marT="34290" marB="34290"/>
                </a:tc>
                <a:tc>
                  <a:txBody>
                    <a:bodyPr/>
                    <a:lstStyle/>
                    <a:p>
                      <a:pPr algn="r"/>
                      <a:r>
                        <a:rPr lang="en-ZA" sz="1800" dirty="0" smtClean="0"/>
                        <a:t>-</a:t>
                      </a:r>
                      <a:endParaRPr lang="en-ZA" sz="1800" dirty="0">
                        <a:solidFill>
                          <a:schemeClr val="tx1"/>
                        </a:solidFill>
                      </a:endParaRPr>
                    </a:p>
                  </a:txBody>
                  <a:tcPr marL="68580" marR="68580" marT="34290" marB="34290"/>
                </a:tc>
                <a:tc>
                  <a:txBody>
                    <a:bodyPr/>
                    <a:lstStyle/>
                    <a:p>
                      <a:pPr algn="r"/>
                      <a:r>
                        <a:rPr lang="en-ZA" sz="1800" dirty="0" smtClean="0"/>
                        <a:t>-</a:t>
                      </a:r>
                      <a:endParaRPr lang="en-ZA" sz="1800" dirty="0">
                        <a:solidFill>
                          <a:schemeClr val="tx1"/>
                        </a:solidFill>
                      </a:endParaRPr>
                    </a:p>
                  </a:txBody>
                  <a:tcPr marL="68580" marR="68580" marT="34290" marB="34290"/>
                </a:tc>
              </a:tr>
              <a:tr h="274320">
                <a:tc>
                  <a:txBody>
                    <a:bodyPr/>
                    <a:lstStyle/>
                    <a:p>
                      <a:r>
                        <a:rPr lang="en-US" sz="1800" dirty="0" smtClean="0"/>
                        <a:t>Add: F&amp;W</a:t>
                      </a:r>
                      <a:r>
                        <a:rPr lang="en-US" sz="1800" baseline="0" dirty="0" smtClean="0"/>
                        <a:t> relating to the prior year</a:t>
                      </a:r>
                      <a:endParaRPr lang="en-ZA" sz="1800" dirty="0"/>
                    </a:p>
                  </a:txBody>
                  <a:tcPr marL="68580" marR="68580" marT="34290" marB="34290"/>
                </a:tc>
                <a:tc>
                  <a:txBody>
                    <a:bodyPr/>
                    <a:lstStyle/>
                    <a:p>
                      <a:pPr algn="r"/>
                      <a:r>
                        <a:rPr lang="en-ZA" sz="1800" dirty="0" smtClean="0"/>
                        <a:t>67</a:t>
                      </a:r>
                      <a:endParaRPr lang="en-ZA" sz="1800" dirty="0">
                        <a:solidFill>
                          <a:schemeClr val="tx1"/>
                        </a:solidFill>
                      </a:endParaRPr>
                    </a:p>
                  </a:txBody>
                  <a:tcPr marL="68580" marR="68580" marT="34290" marB="34290"/>
                </a:tc>
                <a:tc>
                  <a:txBody>
                    <a:bodyPr/>
                    <a:lstStyle/>
                    <a:p>
                      <a:pPr algn="r"/>
                      <a:r>
                        <a:rPr lang="en-ZA" sz="1800" dirty="0" smtClean="0"/>
                        <a:t>-</a:t>
                      </a:r>
                      <a:endParaRPr lang="en-ZA" sz="1800" dirty="0">
                        <a:solidFill>
                          <a:schemeClr val="tx1"/>
                        </a:solidFill>
                      </a:endParaRPr>
                    </a:p>
                  </a:txBody>
                  <a:tcPr marL="68580" marR="68580" marT="34290" marB="34290"/>
                </a:tc>
              </a:tr>
              <a:tr h="321450">
                <a:tc>
                  <a:txBody>
                    <a:bodyPr/>
                    <a:lstStyle/>
                    <a:p>
                      <a:r>
                        <a:rPr lang="en-US" sz="1800" dirty="0" smtClean="0"/>
                        <a:t>Add: F&amp;W</a:t>
                      </a:r>
                      <a:r>
                        <a:rPr lang="en-US" sz="1800" baseline="0" dirty="0" smtClean="0"/>
                        <a:t> relating to the current year</a:t>
                      </a:r>
                      <a:endParaRPr lang="en-ZA" sz="1800" dirty="0"/>
                    </a:p>
                  </a:txBody>
                  <a:tcPr marL="68580" marR="68580" marT="34290" marB="34290"/>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ZA" sz="1800" dirty="0" smtClean="0"/>
                        <a:t>1 573</a:t>
                      </a:r>
                      <a:endParaRPr lang="en-ZA" sz="1800" dirty="0" smtClean="0">
                        <a:solidFill>
                          <a:schemeClr val="tx1"/>
                        </a:solidFill>
                      </a:endParaRPr>
                    </a:p>
                  </a:txBody>
                  <a:tcPr marL="68580" marR="68580" marT="34290" marB="34290"/>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ZA" sz="1800" dirty="0" smtClean="0"/>
                        <a:t>2 127</a:t>
                      </a:r>
                      <a:endParaRPr lang="en-ZA" sz="1800" dirty="0" smtClean="0">
                        <a:solidFill>
                          <a:schemeClr val="tx1"/>
                        </a:solidFill>
                      </a:endParaRPr>
                    </a:p>
                  </a:txBody>
                  <a:tcPr marL="68580" marR="68580" marT="34290" marB="34290"/>
                </a:tc>
              </a:tr>
              <a:tr h="321450">
                <a:tc>
                  <a:txBody>
                    <a:bodyPr/>
                    <a:lstStyle/>
                    <a:p>
                      <a:r>
                        <a:rPr lang="en-ZA" sz="1800" dirty="0" smtClean="0"/>
                        <a:t>Less: Amounts resolved</a:t>
                      </a:r>
                      <a:endParaRPr lang="en-ZA" sz="1800" dirty="0"/>
                    </a:p>
                  </a:txBody>
                  <a:tcPr marL="68580" marR="68580" marT="34290" marB="34290"/>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ZA" sz="1800" dirty="0" smtClean="0"/>
                        <a:t>-</a:t>
                      </a:r>
                      <a:endParaRPr lang="en-ZA" sz="1800" dirty="0" smtClean="0">
                        <a:solidFill>
                          <a:schemeClr val="tx1"/>
                        </a:solidFill>
                      </a:endParaRPr>
                    </a:p>
                  </a:txBody>
                  <a:tcPr marL="68580" marR="68580" marT="34290" marB="34290"/>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ZA" sz="1800" dirty="0" smtClean="0"/>
                        <a:t>-50 448</a:t>
                      </a:r>
                      <a:endParaRPr lang="en-ZA" sz="1800" dirty="0" smtClean="0">
                        <a:solidFill>
                          <a:schemeClr val="tx1"/>
                        </a:solidFill>
                      </a:endParaRPr>
                    </a:p>
                  </a:txBody>
                  <a:tcPr marL="68580" marR="68580" marT="34290" marB="34290"/>
                </a:tc>
              </a:tr>
              <a:tr h="480060">
                <a:tc>
                  <a:txBody>
                    <a:bodyPr/>
                    <a:lstStyle/>
                    <a:p>
                      <a:r>
                        <a:rPr lang="en-ZA" sz="1800" dirty="0" smtClean="0"/>
                        <a:t>Less: Amounts transferred to receivables for recovery</a:t>
                      </a:r>
                      <a:endParaRPr lang="en-ZA" sz="1800" dirty="0"/>
                    </a:p>
                  </a:txBody>
                  <a:tcPr marL="68580" marR="68580" marT="34290" marB="34290"/>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ZA" sz="1800" dirty="0" smtClean="0"/>
                        <a:t>-</a:t>
                      </a:r>
                      <a:endParaRPr lang="en-ZA" sz="1800" dirty="0" smtClean="0">
                        <a:solidFill>
                          <a:schemeClr val="tx1"/>
                        </a:solidFill>
                      </a:endParaRPr>
                    </a:p>
                  </a:txBody>
                  <a:tcPr marL="68580" marR="68580" marT="34290" marB="34290"/>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ZA" sz="1800" dirty="0" smtClean="0"/>
                        <a:t>-94</a:t>
                      </a:r>
                      <a:endParaRPr lang="en-ZA" sz="1800" dirty="0" smtClean="0">
                        <a:solidFill>
                          <a:schemeClr val="tx1"/>
                        </a:solidFill>
                      </a:endParaRPr>
                    </a:p>
                  </a:txBody>
                  <a:tcPr marL="68580" marR="68580" marT="34290" marB="34290"/>
                </a:tc>
              </a:tr>
              <a:tr h="274320">
                <a:tc>
                  <a:txBody>
                    <a:bodyPr/>
                    <a:lstStyle/>
                    <a:p>
                      <a:pPr algn="l"/>
                      <a:r>
                        <a:rPr lang="en-US" sz="1800" dirty="0" smtClean="0"/>
                        <a:t>Closing</a:t>
                      </a:r>
                      <a:r>
                        <a:rPr lang="en-US" sz="1800" baseline="0" dirty="0" smtClean="0"/>
                        <a:t> balance</a:t>
                      </a:r>
                      <a:endParaRPr lang="en-ZA" sz="1800" b="1" dirty="0"/>
                    </a:p>
                  </a:txBody>
                  <a:tcPr marL="68580" marR="68580" marT="34290" marB="34290" anchor="ctr"/>
                </a:tc>
                <a:tc>
                  <a:txBody>
                    <a:bodyPr/>
                    <a:lstStyle/>
                    <a:p>
                      <a:pPr algn="r"/>
                      <a:r>
                        <a:rPr lang="en-ZA" sz="1800" dirty="0" smtClean="0"/>
                        <a:t>2 705</a:t>
                      </a:r>
                      <a:endParaRPr lang="en-ZA" sz="1800" b="1" dirty="0">
                        <a:solidFill>
                          <a:schemeClr val="tx1"/>
                        </a:solidFill>
                      </a:endParaRPr>
                    </a:p>
                  </a:txBody>
                  <a:tcPr marL="68580" marR="68580" marT="34290" marB="34290"/>
                </a:tc>
                <a:tc>
                  <a:txBody>
                    <a:bodyPr/>
                    <a:lstStyle/>
                    <a:p>
                      <a:pPr algn="r"/>
                      <a:r>
                        <a:rPr lang="en-ZA" sz="1800" dirty="0" smtClean="0"/>
                        <a:t>1 065</a:t>
                      </a:r>
                      <a:endParaRPr lang="en-ZA" sz="1800" b="1" dirty="0">
                        <a:solidFill>
                          <a:schemeClr val="tx1"/>
                        </a:solidFill>
                      </a:endParaRPr>
                    </a:p>
                  </a:txBody>
                  <a:tcPr marL="68580" marR="68580" marT="34290" marB="34290"/>
                </a:tc>
              </a:tr>
            </a:tbl>
          </a:graphicData>
        </a:graphic>
      </p:graphicFrame>
      <p:sp>
        <p:nvSpPr>
          <p:cNvPr id="2" name="Rectangle 1"/>
          <p:cNvSpPr/>
          <p:nvPr/>
        </p:nvSpPr>
        <p:spPr>
          <a:xfrm>
            <a:off x="152860" y="5357209"/>
            <a:ext cx="8533940" cy="62865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marL="214313" indent="-214313">
              <a:buFont typeface="Wingdings" pitchFamily="2" charset="2"/>
              <a:buChar char="q"/>
            </a:pPr>
            <a:r>
              <a:rPr lang="en-US" sz="900" dirty="0">
                <a:solidFill>
                  <a:schemeClr val="tx1"/>
                </a:solidFill>
              </a:rPr>
              <a:t>An amount of R67 000 relates to </a:t>
            </a:r>
            <a:r>
              <a:rPr lang="en-GB" sz="900" dirty="0">
                <a:solidFill>
                  <a:schemeClr val="tx1"/>
                </a:solidFill>
              </a:rPr>
              <a:t>interest paid on overdue pension account of prior year discovered in current year.</a:t>
            </a:r>
            <a:r>
              <a:rPr lang="en-US" sz="900" dirty="0">
                <a:solidFill>
                  <a:schemeClr val="tx1"/>
                </a:solidFill>
              </a:rPr>
              <a:t> </a:t>
            </a:r>
          </a:p>
          <a:p>
            <a:pPr marL="214313" indent="-214313">
              <a:buFont typeface="Wingdings" pitchFamily="2" charset="2"/>
              <a:buChar char="q"/>
            </a:pPr>
            <a:r>
              <a:rPr lang="en-US" sz="900" dirty="0">
                <a:solidFill>
                  <a:schemeClr val="tx1"/>
                </a:solidFill>
              </a:rPr>
              <a:t>An amount of R1.5 million relates to interest paid on overdue (TV licenses, and suppliers). </a:t>
            </a:r>
            <a:r>
              <a:rPr lang="en-GB" sz="900" dirty="0">
                <a:solidFill>
                  <a:schemeClr val="tx1"/>
                </a:solidFill>
              </a:rPr>
              <a:t>Application for condonation being considered by delegated authority</a:t>
            </a:r>
            <a:endParaRPr lang="en-US" sz="900" dirty="0">
              <a:solidFill>
                <a:schemeClr val="tx1"/>
              </a:solidFill>
            </a:endParaRPr>
          </a:p>
        </p:txBody>
      </p:sp>
    </p:spTree>
    <p:extLst>
      <p:ext uri="{BB962C8B-B14F-4D97-AF65-F5344CB8AC3E}">
        <p14:creationId xmlns:p14="http://schemas.microsoft.com/office/powerpoint/2010/main" xmlns="" val="29187930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Slide Number Placeholder 2"/>
          <p:cNvSpPr>
            <a:spLocks noGrp="1"/>
          </p:cNvSpPr>
          <p:nvPr>
            <p:ph type="sldNum" sz="quarter" idx="12"/>
          </p:nvPr>
        </p:nvSpPr>
        <p:spPr>
          <a:noFill/>
        </p:spPr>
        <p:txBody>
          <a:bodyPr/>
          <a:lstStyle>
            <a:lvl1pPr>
              <a:defRPr sz="2400">
                <a:solidFill>
                  <a:schemeClr val="tx1"/>
                </a:solidFill>
                <a:latin typeface="Arial" charset="0"/>
              </a:defRPr>
            </a:lvl1pPr>
            <a:lvl2pPr>
              <a:defRPr sz="2100">
                <a:solidFill>
                  <a:schemeClr val="tx1"/>
                </a:solidFill>
                <a:latin typeface="Arial" charset="0"/>
              </a:defRPr>
            </a:lvl2pPr>
            <a:lvl3pPr>
              <a:defRPr sz="1800">
                <a:solidFill>
                  <a:schemeClr val="tx1"/>
                </a:solidFill>
                <a:latin typeface="Arial" charset="0"/>
              </a:defRPr>
            </a:lvl3pPr>
            <a:lvl4pPr>
              <a:defRPr sz="1500">
                <a:solidFill>
                  <a:schemeClr val="tx1"/>
                </a:solidFill>
                <a:latin typeface="Arial" charset="0"/>
              </a:defRPr>
            </a:lvl4pPr>
            <a:lvl5pPr>
              <a:defRPr sz="1500">
                <a:solidFill>
                  <a:schemeClr val="tx1"/>
                </a:solidFill>
                <a:latin typeface="Arial" charset="0"/>
              </a:defRPr>
            </a:lvl5pPr>
            <a:lvl6pPr eaLnBrk="0" hangingPunct="0">
              <a:defRPr sz="1500">
                <a:solidFill>
                  <a:schemeClr val="tx1"/>
                </a:solidFill>
                <a:latin typeface="Arial" charset="0"/>
              </a:defRPr>
            </a:lvl6pPr>
            <a:lvl7pPr eaLnBrk="0" hangingPunct="0">
              <a:defRPr sz="1500">
                <a:solidFill>
                  <a:schemeClr val="tx1"/>
                </a:solidFill>
                <a:latin typeface="Arial" charset="0"/>
              </a:defRPr>
            </a:lvl7pPr>
            <a:lvl8pPr eaLnBrk="0" hangingPunct="0">
              <a:defRPr sz="1500">
                <a:solidFill>
                  <a:schemeClr val="tx1"/>
                </a:solidFill>
                <a:latin typeface="Arial" charset="0"/>
              </a:defRPr>
            </a:lvl8pPr>
            <a:lvl9pPr eaLnBrk="0" hangingPunct="0">
              <a:defRPr sz="1500">
                <a:solidFill>
                  <a:schemeClr val="tx1"/>
                </a:solidFill>
                <a:latin typeface="Arial" charset="0"/>
              </a:defRPr>
            </a:lvl9pPr>
          </a:lstStyle>
          <a:p>
            <a:fld id="{B56ED39E-909D-498E-8299-064382ADB707}" type="slidenum">
              <a:rPr lang="en-US" altLang="en-US" sz="1050">
                <a:latin typeface="Times" pitchFamily="18" charset="0"/>
              </a:rPr>
              <a:pPr/>
              <a:t>79</a:t>
            </a:fld>
            <a:endParaRPr lang="en-US" altLang="en-US" sz="1050">
              <a:latin typeface="Times" pitchFamily="18" charset="0"/>
            </a:endParaRPr>
          </a:p>
        </p:txBody>
      </p:sp>
      <p:sp>
        <p:nvSpPr>
          <p:cNvPr id="5" name="Rectangle 4"/>
          <p:cNvSpPr/>
          <p:nvPr/>
        </p:nvSpPr>
        <p:spPr>
          <a:xfrm>
            <a:off x="2550112" y="1844390"/>
            <a:ext cx="3180244" cy="1458162"/>
          </a:xfrm>
          <a:prstGeom prst="rect">
            <a:avLst/>
          </a:prstGeom>
          <a:pattFill prst="dkHorz">
            <a:fgClr>
              <a:srgbClr val="FF6600"/>
            </a:fgClr>
            <a:bgClr>
              <a:srgbClr val="FF9933"/>
            </a:bgClr>
          </a:patt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ZA" b="1" dirty="0"/>
          </a:p>
        </p:txBody>
      </p:sp>
      <p:cxnSp>
        <p:nvCxnSpPr>
          <p:cNvPr id="6" name="Straight Connector 5"/>
          <p:cNvCxnSpPr/>
          <p:nvPr/>
        </p:nvCxnSpPr>
        <p:spPr>
          <a:xfrm>
            <a:off x="36258" y="5478652"/>
            <a:ext cx="8972132" cy="7749"/>
          </a:xfrm>
          <a:prstGeom prst="line">
            <a:avLst/>
          </a:prstGeom>
          <a:ln w="28575">
            <a:solidFill>
              <a:srgbClr val="FF6600"/>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83585" y="5507530"/>
            <a:ext cx="1028700" cy="49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extBox 1"/>
          <p:cNvSpPr txBox="1"/>
          <p:nvPr/>
        </p:nvSpPr>
        <p:spPr>
          <a:xfrm>
            <a:off x="2712129" y="2278244"/>
            <a:ext cx="2856209" cy="369332"/>
          </a:xfrm>
          <a:prstGeom prst="rect">
            <a:avLst/>
          </a:prstGeom>
          <a:noFill/>
        </p:spPr>
        <p:txBody>
          <a:bodyPr wrap="square" rtlCol="0">
            <a:spAutoFit/>
          </a:bodyPr>
          <a:lstStyle/>
          <a:p>
            <a:r>
              <a:rPr lang="en-ZA" b="1" dirty="0">
                <a:solidFill>
                  <a:schemeClr val="bg1"/>
                </a:solidFill>
              </a:rPr>
              <a:t>Part B – PMTE  </a:t>
            </a:r>
          </a:p>
        </p:txBody>
      </p:sp>
      <p:pic>
        <p:nvPicPr>
          <p:cNvPr id="8" name="Picture 7" descr="southafrica-flag1"/>
          <p:cNvPicPr>
            <a:picLocks noChangeAspect="1" noChangeArrowheads="1" noCrop="1"/>
          </p:cNvPicPr>
          <p:nvPr/>
        </p:nvPicPr>
        <p:blipFill>
          <a:blip r:embed="rId3" cstate="print"/>
          <a:srcRect/>
          <a:stretch>
            <a:fillRect/>
          </a:stretch>
        </p:blipFill>
        <p:spPr bwMode="auto">
          <a:xfrm>
            <a:off x="7835780" y="5680993"/>
            <a:ext cx="311289" cy="205740"/>
          </a:xfrm>
          <a:prstGeom prst="rect">
            <a:avLst/>
          </a:prstGeom>
          <a:noFill/>
          <a:ln w="9525">
            <a:noFill/>
            <a:miter lim="800000"/>
            <a:headEnd/>
            <a:tailEnd/>
          </a:ln>
        </p:spPr>
      </p:pic>
      <p:sp>
        <p:nvSpPr>
          <p:cNvPr id="3" name="Rectangle 2"/>
          <p:cNvSpPr>
            <a:spLocks noChangeArrowheads="1"/>
          </p:cNvSpPr>
          <p:nvPr/>
        </p:nvSpPr>
        <p:spPr bwMode="auto">
          <a:xfrm>
            <a:off x="4502719" y="890201"/>
            <a:ext cx="138564" cy="276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algn="just" fontAlgn="base">
              <a:spcBef>
                <a:spcPct val="0"/>
              </a:spcBef>
              <a:spcAft>
                <a:spcPct val="0"/>
              </a:spcAft>
            </a:pPr>
            <a:endParaRPr lang="en-US" altLang="en-US" sz="1350">
              <a:latin typeface="Arial" pitchFamily="34" charset="0"/>
              <a:cs typeface="Arial" pitchFamily="34" charset="0"/>
            </a:endParaRPr>
          </a:p>
        </p:txBody>
      </p:sp>
      <p:pic>
        <p:nvPicPr>
          <p:cNvPr id="9" name="Picture 8"/>
          <p:cNvPicPr>
            <a:picLocks noChangeAspect="1"/>
          </p:cNvPicPr>
          <p:nvPr/>
        </p:nvPicPr>
        <p:blipFill>
          <a:blip r:embed="rId4" cstate="print"/>
          <a:stretch>
            <a:fillRect/>
          </a:stretch>
        </p:blipFill>
        <p:spPr>
          <a:xfrm>
            <a:off x="154526" y="548680"/>
            <a:ext cx="2395586" cy="4673838"/>
          </a:xfrm>
          <a:prstGeom prst="rect">
            <a:avLst/>
          </a:prstGeom>
        </p:spPr>
      </p:pic>
    </p:spTree>
    <p:extLst>
      <p:ext uri="{BB962C8B-B14F-4D97-AF65-F5344CB8AC3E}">
        <p14:creationId xmlns:p14="http://schemas.microsoft.com/office/powerpoint/2010/main" xmlns="" val="149834789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Slide Number Placeholder 2"/>
          <p:cNvSpPr>
            <a:spLocks noGrp="1"/>
          </p:cNvSpPr>
          <p:nvPr>
            <p:ph type="sldNum" sz="quarter" idx="12"/>
          </p:nvPr>
        </p:nvSpPr>
        <p:spPr>
          <a:noFill/>
        </p:spPr>
        <p:txBody>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fld id="{B56ED39E-909D-498E-8299-064382ADB707}" type="slidenum">
              <a:rPr lang="en-US" altLang="en-US" sz="1400" smtClean="0">
                <a:latin typeface="Times" pitchFamily="18" charset="0"/>
              </a:rPr>
              <a:pPr/>
              <a:t>8</a:t>
            </a:fld>
            <a:endParaRPr lang="en-US" altLang="en-US" sz="1400" smtClean="0">
              <a:latin typeface="Times" pitchFamily="18" charset="0"/>
            </a:endParaRPr>
          </a:p>
        </p:txBody>
      </p:sp>
      <p:sp>
        <p:nvSpPr>
          <p:cNvPr id="5" name="Rectangle 4"/>
          <p:cNvSpPr/>
          <p:nvPr/>
        </p:nvSpPr>
        <p:spPr>
          <a:xfrm>
            <a:off x="0" y="0"/>
            <a:ext cx="9144000" cy="506289"/>
          </a:xfrm>
          <a:prstGeom prst="rect">
            <a:avLst/>
          </a:prstGeom>
          <a:pattFill prst="dkHorz">
            <a:fgClr>
              <a:srgbClr val="FF6600"/>
            </a:fgClr>
            <a:bgClr>
              <a:srgbClr val="FF9933"/>
            </a:bgClr>
          </a:patt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ZA" sz="2400" b="1" dirty="0"/>
          </a:p>
        </p:txBody>
      </p:sp>
      <p:cxnSp>
        <p:nvCxnSpPr>
          <p:cNvPr id="6" name="Straight Connector 5"/>
          <p:cNvCxnSpPr/>
          <p:nvPr/>
        </p:nvCxnSpPr>
        <p:spPr>
          <a:xfrm>
            <a:off x="0" y="6096000"/>
            <a:ext cx="9144000" cy="0"/>
          </a:xfrm>
          <a:prstGeom prst="line">
            <a:avLst/>
          </a:prstGeom>
          <a:ln w="28575">
            <a:solidFill>
              <a:srgbClr val="FF6600"/>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6200" y="6172200"/>
            <a:ext cx="1371600" cy="6576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extBox 1"/>
          <p:cNvSpPr txBox="1"/>
          <p:nvPr/>
        </p:nvSpPr>
        <p:spPr>
          <a:xfrm>
            <a:off x="76200" y="44624"/>
            <a:ext cx="7799670" cy="461665"/>
          </a:xfrm>
          <a:prstGeom prst="rect">
            <a:avLst/>
          </a:prstGeom>
          <a:noFill/>
        </p:spPr>
        <p:txBody>
          <a:bodyPr wrap="square" rtlCol="0">
            <a:spAutoFit/>
          </a:bodyPr>
          <a:lstStyle/>
          <a:p>
            <a:r>
              <a:rPr lang="en-ZA" sz="2400" b="1" dirty="0" smtClean="0">
                <a:solidFill>
                  <a:schemeClr val="bg1"/>
                </a:solidFill>
              </a:rPr>
              <a:t>Programmes of the Department and PMTE </a:t>
            </a:r>
            <a:endParaRPr lang="en-ZA" sz="2400" b="1" dirty="0">
              <a:solidFill>
                <a:schemeClr val="bg1"/>
              </a:solidFill>
            </a:endParaRPr>
          </a:p>
        </p:txBody>
      </p:sp>
      <p:pic>
        <p:nvPicPr>
          <p:cNvPr id="8" name="Picture 7" descr="southafrica-flag1"/>
          <p:cNvPicPr>
            <a:picLocks noChangeAspect="1" noChangeArrowheads="1" noCrop="1"/>
          </p:cNvPicPr>
          <p:nvPr/>
        </p:nvPicPr>
        <p:blipFill>
          <a:blip r:embed="rId3" cstate="print"/>
          <a:srcRect/>
          <a:stretch>
            <a:fillRect/>
          </a:stretch>
        </p:blipFill>
        <p:spPr bwMode="auto">
          <a:xfrm>
            <a:off x="7668344" y="6263640"/>
            <a:ext cx="415052" cy="274320"/>
          </a:xfrm>
          <a:prstGeom prst="rect">
            <a:avLst/>
          </a:prstGeom>
          <a:noFill/>
          <a:ln w="9525">
            <a:noFill/>
            <a:miter lim="800000"/>
            <a:headEnd/>
            <a:tailEnd/>
          </a:ln>
        </p:spPr>
      </p:pic>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9" name="Table 8"/>
          <p:cNvGraphicFramePr>
            <a:graphicFrameLocks noGrp="1"/>
          </p:cNvGraphicFramePr>
          <p:nvPr>
            <p:extLst>
              <p:ext uri="{D42A27DB-BD31-4B8C-83A1-F6EECF244321}">
                <p14:modId xmlns:p14="http://schemas.microsoft.com/office/powerpoint/2010/main" xmlns="" val="1365557953"/>
              </p:ext>
            </p:extLst>
          </p:nvPr>
        </p:nvGraphicFramePr>
        <p:xfrm>
          <a:off x="97262" y="620688"/>
          <a:ext cx="8939234" cy="5227343"/>
        </p:xfrm>
        <a:graphic>
          <a:graphicData uri="http://schemas.openxmlformats.org/drawingml/2006/table">
            <a:tbl>
              <a:tblPr firstRow="1" bandRow="1">
                <a:tableStyleId>{93296810-A885-4BE3-A3E7-6D5BEEA58F35}</a:tableStyleId>
              </a:tblPr>
              <a:tblGrid>
                <a:gridCol w="4469617"/>
                <a:gridCol w="4469617"/>
              </a:tblGrid>
              <a:tr h="608803">
                <a:tc>
                  <a:txBody>
                    <a:bodyPr/>
                    <a:lstStyle/>
                    <a:p>
                      <a:r>
                        <a:rPr lang="en-ZA" sz="1600" dirty="0" smtClean="0"/>
                        <a:t>DPW </a:t>
                      </a:r>
                    </a:p>
                    <a:p>
                      <a:r>
                        <a:rPr lang="en-ZA" sz="1600" dirty="0" smtClean="0"/>
                        <a:t>From 2015/16</a:t>
                      </a:r>
                      <a:endParaRPr lang="en-ZA" sz="1600" dirty="0"/>
                    </a:p>
                  </a:txBody>
                  <a:tcPr/>
                </a:tc>
                <a:tc>
                  <a:txBody>
                    <a:bodyPr/>
                    <a:lstStyle/>
                    <a:p>
                      <a:r>
                        <a:rPr lang="en-ZA" sz="1600" dirty="0" smtClean="0"/>
                        <a:t>PMTE </a:t>
                      </a:r>
                    </a:p>
                    <a:p>
                      <a:r>
                        <a:rPr lang="en-ZA" sz="1600" dirty="0" smtClean="0"/>
                        <a:t>From 2015/16</a:t>
                      </a:r>
                      <a:endParaRPr lang="en-ZA" sz="1600" dirty="0"/>
                    </a:p>
                  </a:txBody>
                  <a:tcPr/>
                </a:tc>
              </a:tr>
              <a:tr h="1611537">
                <a:tc>
                  <a:txBody>
                    <a:bodyPr/>
                    <a:lstStyle/>
                    <a:p>
                      <a:r>
                        <a:rPr lang="en-ZA" sz="1600" dirty="0" smtClean="0"/>
                        <a:t>Programme 1: Administration </a:t>
                      </a:r>
                    </a:p>
                    <a:p>
                      <a:pPr marL="285750" indent="-285750">
                        <a:buFont typeface="Arial" charset="0"/>
                        <a:buChar char="•"/>
                      </a:pPr>
                      <a:r>
                        <a:rPr lang="en-ZA" sz="1600" dirty="0" smtClean="0"/>
                        <a:t>Internal Audit </a:t>
                      </a:r>
                    </a:p>
                    <a:p>
                      <a:pPr marL="285750" indent="-285750">
                        <a:buFont typeface="Arial" charset="0"/>
                        <a:buChar char="•"/>
                      </a:pPr>
                      <a:r>
                        <a:rPr lang="en-ZA" sz="1600" dirty="0" smtClean="0"/>
                        <a:t>Corporate</a:t>
                      </a:r>
                      <a:r>
                        <a:rPr lang="en-ZA" sz="1600" baseline="0" dirty="0" smtClean="0"/>
                        <a:t> Services</a:t>
                      </a:r>
                    </a:p>
                    <a:p>
                      <a:pPr marL="285750" indent="-285750">
                        <a:buFont typeface="Arial" charset="0"/>
                        <a:buChar char="•"/>
                      </a:pPr>
                      <a:r>
                        <a:rPr lang="en-ZA" sz="1600" baseline="0" dirty="0" smtClean="0"/>
                        <a:t>Finance and Supply Chain Management </a:t>
                      </a:r>
                    </a:p>
                    <a:p>
                      <a:pPr marL="285750" indent="-285750">
                        <a:buFont typeface="Arial" charset="0"/>
                        <a:buChar char="•"/>
                      </a:pPr>
                      <a:r>
                        <a:rPr lang="en-ZA" sz="1600" baseline="0" dirty="0" smtClean="0"/>
                        <a:t>Strategic Management</a:t>
                      </a:r>
                    </a:p>
                    <a:p>
                      <a:pPr marL="285750" indent="-285750">
                        <a:buFont typeface="Arial" charset="0"/>
                        <a:buChar char="•"/>
                      </a:pPr>
                      <a:r>
                        <a:rPr lang="en-ZA" sz="1600" baseline="0" dirty="0" smtClean="0"/>
                        <a:t>Performance Monitoring and Evaluation </a:t>
                      </a:r>
                      <a:endParaRPr lang="en-ZA" sz="1600" dirty="0" smtClean="0"/>
                    </a:p>
                    <a:p>
                      <a:endParaRPr lang="en-ZA" sz="1600" dirty="0"/>
                    </a:p>
                  </a:txBody>
                  <a:tcPr/>
                </a:tc>
                <a:tc>
                  <a:txBody>
                    <a:bodyPr/>
                    <a:lstStyle/>
                    <a:p>
                      <a:r>
                        <a:rPr lang="en-ZA" sz="1600" dirty="0" smtClean="0"/>
                        <a:t>Programme 1: Administration and</a:t>
                      </a:r>
                      <a:r>
                        <a:rPr lang="en-ZA" sz="1600" baseline="0" dirty="0" smtClean="0"/>
                        <a:t> Management</a:t>
                      </a:r>
                      <a:r>
                        <a:rPr lang="en-ZA" sz="1600" dirty="0" smtClean="0"/>
                        <a:t> </a:t>
                      </a:r>
                    </a:p>
                    <a:p>
                      <a:pPr marL="285750" indent="-285750">
                        <a:buFont typeface="Arial" charset="0"/>
                        <a:buChar char="•"/>
                      </a:pPr>
                      <a:r>
                        <a:rPr lang="en-ZA" sz="1600" baseline="0" dirty="0" smtClean="0"/>
                        <a:t>Finance and Supply Chain Management </a:t>
                      </a:r>
                    </a:p>
                    <a:p>
                      <a:endParaRPr lang="en-ZA" sz="1600" dirty="0"/>
                    </a:p>
                  </a:txBody>
                  <a:tcPr/>
                </a:tc>
              </a:tr>
              <a:tr h="537179">
                <a:tc>
                  <a:txBody>
                    <a:bodyPr/>
                    <a:lstStyle/>
                    <a:p>
                      <a:r>
                        <a:rPr lang="en-ZA" sz="1600" dirty="0" smtClean="0"/>
                        <a:t>Programme 2: Intergovernmental Coordination </a:t>
                      </a:r>
                    </a:p>
                  </a:txBody>
                  <a:tcPr/>
                </a:tc>
                <a:tc>
                  <a:txBody>
                    <a:bodyPr/>
                    <a:lstStyle/>
                    <a:p>
                      <a:r>
                        <a:rPr lang="en-ZA" sz="1600" dirty="0" smtClean="0"/>
                        <a:t>Programme 2:  Real Estate Investment</a:t>
                      </a:r>
                      <a:endParaRPr lang="en-ZA" sz="1600" dirty="0"/>
                    </a:p>
                  </a:txBody>
                  <a:tcPr/>
                </a:tc>
              </a:tr>
              <a:tr h="60880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600" dirty="0" smtClean="0"/>
                        <a:t>Programme 3: EPWP </a:t>
                      </a:r>
                    </a:p>
                  </a:txBody>
                  <a:tcPr/>
                </a:tc>
                <a:tc>
                  <a:txBody>
                    <a:bodyPr/>
                    <a:lstStyle/>
                    <a:p>
                      <a:r>
                        <a:rPr lang="en-ZA" sz="1600" dirty="0" smtClean="0"/>
                        <a:t>Programme 3: Construction Project Management </a:t>
                      </a:r>
                      <a:endParaRPr lang="en-ZA" sz="1600" dirty="0"/>
                    </a:p>
                  </a:txBody>
                  <a:tcPr/>
                </a:tc>
              </a:tr>
              <a:tr h="608803">
                <a:tc>
                  <a:txBody>
                    <a:bodyPr/>
                    <a:lstStyle/>
                    <a:p>
                      <a:r>
                        <a:rPr lang="en-ZA" sz="1600" dirty="0" smtClean="0"/>
                        <a:t>Programme 4: Property and Construction Policy Regulation </a:t>
                      </a:r>
                    </a:p>
                  </a:txBody>
                  <a:tcPr/>
                </a:tc>
                <a:tc>
                  <a:txBody>
                    <a:bodyPr/>
                    <a:lstStyle/>
                    <a:p>
                      <a:r>
                        <a:rPr lang="en-ZA" sz="1600" dirty="0" smtClean="0"/>
                        <a:t>Programme 4: Real Estate Management</a:t>
                      </a:r>
                      <a:endParaRPr lang="en-ZA" sz="1600" dirty="0"/>
                    </a:p>
                  </a:txBody>
                  <a:tcPr/>
                </a:tc>
              </a:tr>
              <a:tr h="608803">
                <a:tc>
                  <a:txBody>
                    <a:bodyPr/>
                    <a:lstStyle/>
                    <a:p>
                      <a:r>
                        <a:rPr lang="en-ZA" sz="1600" dirty="0" smtClean="0"/>
                        <a:t>Programme 5: Prestige Management </a:t>
                      </a:r>
                    </a:p>
                  </a:txBody>
                  <a:tcPr/>
                </a:tc>
                <a:tc>
                  <a:txBody>
                    <a:bodyPr/>
                    <a:lstStyle/>
                    <a:p>
                      <a:r>
                        <a:rPr lang="en-ZA" sz="1600" dirty="0" smtClean="0"/>
                        <a:t>Programme 5: Real Estate Information &amp; Registry </a:t>
                      </a:r>
                      <a:endParaRPr lang="en-ZA" sz="1600" dirty="0"/>
                    </a:p>
                  </a:txBody>
                  <a:tcPr/>
                </a:tc>
              </a:tr>
              <a:tr h="456632">
                <a:tc>
                  <a:txBody>
                    <a:bodyPr/>
                    <a:lstStyle/>
                    <a:p>
                      <a:endParaRPr lang="en-ZA" sz="1600" dirty="0" smtClean="0"/>
                    </a:p>
                  </a:txBody>
                  <a:tcPr/>
                </a:tc>
                <a:tc>
                  <a:txBody>
                    <a:bodyPr/>
                    <a:lstStyle/>
                    <a:p>
                      <a:r>
                        <a:rPr lang="en-ZA" sz="1600" dirty="0" smtClean="0"/>
                        <a:t>Programme 6: Facilities Management </a:t>
                      </a:r>
                      <a:endParaRPr lang="en-ZA" sz="1600" dirty="0"/>
                    </a:p>
                  </a:txBody>
                  <a:tcPr/>
                </a:tc>
              </a:tr>
            </a:tbl>
          </a:graphicData>
        </a:graphic>
      </p:graphicFrame>
    </p:spTree>
    <p:extLst>
      <p:ext uri="{BB962C8B-B14F-4D97-AF65-F5344CB8AC3E}">
        <p14:creationId xmlns:p14="http://schemas.microsoft.com/office/powerpoint/2010/main" xmlns="" val="29598722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262453" y="6021288"/>
            <a:ext cx="6858000" cy="0"/>
          </a:xfrm>
          <a:prstGeom prst="line">
            <a:avLst/>
          </a:prstGeom>
          <a:ln w="28575">
            <a:solidFill>
              <a:srgbClr val="FF6600"/>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19603" y="6078439"/>
            <a:ext cx="1028700" cy="49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2" name="Rectangle 11"/>
          <p:cNvSpPr/>
          <p:nvPr/>
        </p:nvSpPr>
        <p:spPr>
          <a:xfrm>
            <a:off x="0" y="-1"/>
            <a:ext cx="9144000" cy="671885"/>
          </a:xfrm>
          <a:prstGeom prst="rect">
            <a:avLst/>
          </a:prstGeom>
          <a:pattFill prst="dkHorz">
            <a:fgClr>
              <a:srgbClr val="FF6600"/>
            </a:fgClr>
            <a:bgClr>
              <a:srgbClr val="FF9933"/>
            </a:bgClr>
          </a:patt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1" name="TextBox 10"/>
          <p:cNvSpPr txBox="1"/>
          <p:nvPr/>
        </p:nvSpPr>
        <p:spPr>
          <a:xfrm>
            <a:off x="228600" y="74998"/>
            <a:ext cx="4343400" cy="415498"/>
          </a:xfrm>
          <a:prstGeom prst="rect">
            <a:avLst/>
          </a:prstGeom>
          <a:noFill/>
        </p:spPr>
        <p:txBody>
          <a:bodyPr wrap="square" rtlCol="0">
            <a:spAutoFit/>
          </a:bodyPr>
          <a:lstStyle/>
          <a:p>
            <a:r>
              <a:rPr lang="en-US" sz="2100" b="1" dirty="0">
                <a:solidFill>
                  <a:schemeClr val="bg1"/>
                </a:solidFill>
              </a:rPr>
              <a:t>Table of Contents</a:t>
            </a:r>
          </a:p>
        </p:txBody>
      </p:sp>
      <p:sp>
        <p:nvSpPr>
          <p:cNvPr id="3" name="TextBox 2"/>
          <p:cNvSpPr txBox="1"/>
          <p:nvPr/>
        </p:nvSpPr>
        <p:spPr>
          <a:xfrm>
            <a:off x="1314450" y="1598984"/>
            <a:ext cx="4457700" cy="300082"/>
          </a:xfrm>
          <a:prstGeom prst="rect">
            <a:avLst/>
          </a:prstGeom>
          <a:gradFill flip="none" rotWithShape="1">
            <a:gsLst>
              <a:gs pos="0">
                <a:schemeClr val="bg1"/>
              </a:gs>
              <a:gs pos="100000">
                <a:schemeClr val="bg1"/>
              </a:gs>
            </a:gsLst>
            <a:lin ang="13500000" scaled="1"/>
            <a:tileRect/>
          </a:gradFill>
          <a:ln>
            <a:noFill/>
          </a:ln>
          <a:effectLst/>
        </p:spPr>
        <p:txBody>
          <a:bodyPr wrap="square" rtlCol="0">
            <a:spAutoFit/>
          </a:bodyPr>
          <a:lstStyle/>
          <a:p>
            <a:endParaRPr lang="en-US" sz="1350" b="1" dirty="0">
              <a:solidFill>
                <a:schemeClr val="accent6">
                  <a:lumMod val="75000"/>
                </a:schemeClr>
              </a:solidFill>
            </a:endParaRPr>
          </a:p>
        </p:txBody>
      </p:sp>
      <p:graphicFrame>
        <p:nvGraphicFramePr>
          <p:cNvPr id="2" name="Table 1"/>
          <p:cNvGraphicFramePr>
            <a:graphicFrameLocks noGrp="1"/>
          </p:cNvGraphicFramePr>
          <p:nvPr>
            <p:extLst>
              <p:ext uri="{D42A27DB-BD31-4B8C-83A1-F6EECF244321}">
                <p14:modId xmlns:p14="http://schemas.microsoft.com/office/powerpoint/2010/main" xmlns="" val="2369210143"/>
              </p:ext>
            </p:extLst>
          </p:nvPr>
        </p:nvGraphicFramePr>
        <p:xfrm>
          <a:off x="219768" y="908720"/>
          <a:ext cx="8600704" cy="3816425"/>
        </p:xfrm>
        <a:graphic>
          <a:graphicData uri="http://schemas.openxmlformats.org/drawingml/2006/table">
            <a:tbl>
              <a:tblPr firstRow="1" bandRow="1">
                <a:tableStyleId>{21E4AEA4-8DFA-4A89-87EB-49C32662AFE0}</a:tableStyleId>
              </a:tblPr>
              <a:tblGrid>
                <a:gridCol w="6958751"/>
                <a:gridCol w="1641953"/>
              </a:tblGrid>
              <a:tr h="528612">
                <a:tc>
                  <a:txBody>
                    <a:bodyPr/>
                    <a:lstStyle/>
                    <a:p>
                      <a:r>
                        <a:rPr lang="en-US" sz="1500" dirty="0" smtClean="0"/>
                        <a:t>Discussion Item </a:t>
                      </a:r>
                      <a:endParaRPr lang="en-US" sz="1500" dirty="0"/>
                    </a:p>
                  </a:txBody>
                  <a:tcPr marL="68580" marR="68580" marT="34290" marB="34290"/>
                </a:tc>
                <a:tc>
                  <a:txBody>
                    <a:bodyPr/>
                    <a:lstStyle/>
                    <a:p>
                      <a:r>
                        <a:rPr lang="en-US" sz="1500" dirty="0" smtClean="0"/>
                        <a:t>Slide</a:t>
                      </a:r>
                      <a:r>
                        <a:rPr lang="en-US" sz="1500" baseline="0" dirty="0" smtClean="0"/>
                        <a:t> Numbers</a:t>
                      </a:r>
                      <a:endParaRPr lang="en-US" sz="1500" dirty="0"/>
                    </a:p>
                  </a:txBody>
                  <a:tcPr marL="68580" marR="68580" marT="34290" marB="34290"/>
                </a:tc>
              </a:tr>
              <a:tr h="298781">
                <a:tc>
                  <a:txBody>
                    <a:bodyPr/>
                    <a:lstStyle/>
                    <a:p>
                      <a:pPr marL="0" indent="0" algn="l" defTabSz="914400" rtl="0" eaLnBrk="1" latinLnBrk="0" hangingPunct="1">
                        <a:buFont typeface="+mj-lt"/>
                        <a:buNone/>
                      </a:pPr>
                      <a:r>
                        <a:rPr lang="en-US" sz="1500" kern="1200" dirty="0" smtClean="0"/>
                        <a:t>1. PMTE – Progress on Audit Outcome</a:t>
                      </a:r>
                      <a:endParaRPr lang="en-US" sz="1500" kern="1200" dirty="0" smtClean="0">
                        <a:solidFill>
                          <a:schemeClr val="dk1"/>
                        </a:solidFill>
                        <a:latin typeface="+mn-lt"/>
                        <a:ea typeface="+mn-ea"/>
                        <a:cs typeface="+mn-cs"/>
                      </a:endParaRPr>
                    </a:p>
                  </a:txBody>
                  <a:tcPr marL="68580" marR="68580" marT="34290" marB="34290"/>
                </a:tc>
                <a:tc>
                  <a:txBody>
                    <a:bodyPr/>
                    <a:lstStyle/>
                    <a:p>
                      <a:pPr algn="ctr"/>
                      <a:r>
                        <a:rPr lang="en-US" sz="1500" dirty="0" smtClean="0">
                          <a:solidFill>
                            <a:schemeClr val="tx1"/>
                          </a:solidFill>
                        </a:rPr>
                        <a:t>81</a:t>
                      </a:r>
                      <a:endParaRPr lang="en-US" sz="1500" dirty="0">
                        <a:solidFill>
                          <a:schemeClr val="tx1"/>
                        </a:solidFill>
                      </a:endParaRPr>
                    </a:p>
                  </a:txBody>
                  <a:tcPr marL="68580" marR="68580" marT="34290" marB="34290"/>
                </a:tc>
              </a:tr>
              <a:tr h="298781">
                <a:tc>
                  <a:txBody>
                    <a:bodyPr/>
                    <a:lstStyle/>
                    <a:p>
                      <a:pPr marL="0" indent="0" algn="l" defTabSz="914400" rtl="0" eaLnBrk="1" latinLnBrk="0" hangingPunct="1">
                        <a:buFont typeface="+mj-lt"/>
                        <a:buNone/>
                      </a:pPr>
                      <a:r>
                        <a:rPr lang="en-US" sz="1500" kern="1200" dirty="0" smtClean="0"/>
                        <a:t>2. Financial Results –</a:t>
                      </a:r>
                      <a:r>
                        <a:rPr lang="en-US" sz="1500" kern="1200" baseline="0" dirty="0" smtClean="0"/>
                        <a:t> Overview 2015/16</a:t>
                      </a:r>
                      <a:endParaRPr lang="en-US" sz="1500" kern="1200" dirty="0" smtClean="0">
                        <a:solidFill>
                          <a:schemeClr val="dk1"/>
                        </a:solidFill>
                        <a:latin typeface="+mn-lt"/>
                        <a:ea typeface="+mn-ea"/>
                        <a:cs typeface="+mn-cs"/>
                      </a:endParaRPr>
                    </a:p>
                  </a:txBody>
                  <a:tcPr marL="68580" marR="68580" marT="34290" marB="34290"/>
                </a:tc>
                <a:tc>
                  <a:txBody>
                    <a:bodyPr/>
                    <a:lstStyle/>
                    <a:p>
                      <a:pPr algn="ctr"/>
                      <a:r>
                        <a:rPr lang="en-US" sz="1500" dirty="0" smtClean="0">
                          <a:solidFill>
                            <a:schemeClr val="tx1"/>
                          </a:solidFill>
                        </a:rPr>
                        <a:t>82</a:t>
                      </a:r>
                      <a:endParaRPr lang="en-US" sz="1500" dirty="0">
                        <a:solidFill>
                          <a:schemeClr val="tx1"/>
                        </a:solidFill>
                      </a:endParaRPr>
                    </a:p>
                  </a:txBody>
                  <a:tcPr marL="68580" marR="68580" marT="34290" marB="34290"/>
                </a:tc>
              </a:tr>
              <a:tr h="298781">
                <a:tc>
                  <a:txBody>
                    <a:bodyPr/>
                    <a:lstStyle/>
                    <a:p>
                      <a:pPr marL="0" marR="0" indent="0" algn="l" defTabSz="914400" rtl="0" eaLnBrk="1" fontAlgn="auto" latinLnBrk="0" hangingPunct="1">
                        <a:lnSpc>
                          <a:spcPct val="100000"/>
                        </a:lnSpc>
                        <a:spcBef>
                          <a:spcPts val="0"/>
                        </a:spcBef>
                        <a:spcAft>
                          <a:spcPts val="0"/>
                        </a:spcAft>
                        <a:buClrTx/>
                        <a:buSzTx/>
                        <a:buFont typeface="+mj-lt"/>
                        <a:buNone/>
                        <a:tabLst/>
                        <a:defRPr/>
                      </a:pPr>
                      <a:r>
                        <a:rPr lang="en-US" sz="1500" dirty="0" smtClean="0"/>
                        <a:t>3. </a:t>
                      </a:r>
                      <a:r>
                        <a:rPr lang="en-US" sz="1500" kern="1200" dirty="0" smtClean="0"/>
                        <a:t>Statement of Financial Position</a:t>
                      </a:r>
                      <a:endParaRPr lang="en-US" sz="1500" kern="1200" dirty="0" smtClean="0">
                        <a:solidFill>
                          <a:schemeClr val="dk1"/>
                        </a:solidFill>
                        <a:latin typeface="+mn-lt"/>
                        <a:ea typeface="+mn-ea"/>
                        <a:cs typeface="+mn-cs"/>
                      </a:endParaRPr>
                    </a:p>
                  </a:txBody>
                  <a:tcPr marL="68580" marR="68580" marT="34290" marB="34290"/>
                </a:tc>
                <a:tc>
                  <a:txBody>
                    <a:bodyPr/>
                    <a:lstStyle/>
                    <a:p>
                      <a:pPr algn="ctr"/>
                      <a:r>
                        <a:rPr lang="en-US" sz="1500" dirty="0" smtClean="0">
                          <a:solidFill>
                            <a:schemeClr val="tx1"/>
                          </a:solidFill>
                        </a:rPr>
                        <a:t>84</a:t>
                      </a:r>
                    </a:p>
                  </a:txBody>
                  <a:tcPr marL="68580" marR="68580" marT="34290" marB="34290"/>
                </a:tc>
              </a:tr>
              <a:tr h="298781">
                <a:tc>
                  <a:txBody>
                    <a:bodyPr/>
                    <a:lstStyle/>
                    <a:p>
                      <a:pPr marL="0" indent="0">
                        <a:buFont typeface="+mj-lt"/>
                        <a:buNone/>
                      </a:pPr>
                      <a:r>
                        <a:rPr lang="en-US" sz="1500" dirty="0" smtClean="0"/>
                        <a:t>4. </a:t>
                      </a:r>
                      <a:r>
                        <a:rPr lang="en-US" sz="1500" kern="1200" dirty="0" smtClean="0"/>
                        <a:t>Statement of Financial Performance</a:t>
                      </a:r>
                      <a:endParaRPr lang="en-US" sz="1500" b="0" i="1" dirty="0" smtClean="0"/>
                    </a:p>
                  </a:txBody>
                  <a:tcPr marL="68580" marR="68580" marT="34290" marB="34290"/>
                </a:tc>
                <a:tc>
                  <a:txBody>
                    <a:bodyPr/>
                    <a:lstStyle/>
                    <a:p>
                      <a:pPr algn="ctr"/>
                      <a:r>
                        <a:rPr lang="en-US" sz="1500" dirty="0" smtClean="0">
                          <a:solidFill>
                            <a:schemeClr val="tx1"/>
                          </a:solidFill>
                        </a:rPr>
                        <a:t>86</a:t>
                      </a:r>
                    </a:p>
                  </a:txBody>
                  <a:tcPr marL="68580" marR="68580" marT="34290" marB="34290"/>
                </a:tc>
              </a:tr>
              <a:tr h="298781">
                <a:tc>
                  <a:txBody>
                    <a:bodyPr/>
                    <a:lstStyle/>
                    <a:p>
                      <a:pPr marL="0" indent="0">
                        <a:buFont typeface="+mj-lt"/>
                        <a:buNone/>
                      </a:pPr>
                      <a:r>
                        <a:rPr lang="en-US" sz="1500" dirty="0" smtClean="0"/>
                        <a:t>5. Transfer of Budget</a:t>
                      </a:r>
                      <a:r>
                        <a:rPr lang="en-US" sz="1500" baseline="0" dirty="0" smtClean="0"/>
                        <a:t> with effect from 1 April 2017</a:t>
                      </a:r>
                      <a:endParaRPr lang="en-US" sz="1500" b="1" i="1" dirty="0" smtClean="0"/>
                    </a:p>
                  </a:txBody>
                  <a:tcPr marL="68580" marR="68580" marT="34290" marB="34290"/>
                </a:tc>
                <a:tc>
                  <a:txBody>
                    <a:bodyPr/>
                    <a:lstStyle/>
                    <a:p>
                      <a:pPr algn="ctr"/>
                      <a:r>
                        <a:rPr lang="en-US" sz="1500" dirty="0" smtClean="0">
                          <a:solidFill>
                            <a:schemeClr val="tx1"/>
                          </a:solidFill>
                        </a:rPr>
                        <a:t>87</a:t>
                      </a:r>
                    </a:p>
                  </a:txBody>
                  <a:tcPr marL="68580" marR="68580" marT="34290" marB="34290"/>
                </a:tc>
              </a:tr>
              <a:tr h="298781">
                <a:tc>
                  <a:txBody>
                    <a:bodyPr/>
                    <a:lstStyle/>
                    <a:p>
                      <a:pPr marL="0" indent="0" algn="l" defTabSz="914400" rtl="0" eaLnBrk="1" latinLnBrk="0" hangingPunct="1">
                        <a:buFont typeface="+mj-lt"/>
                        <a:buNone/>
                      </a:pPr>
                      <a:r>
                        <a:rPr lang="en-US" sz="1500" kern="1200" dirty="0" smtClean="0"/>
                        <a:t>6. Summary of PMTE budget</a:t>
                      </a:r>
                      <a:r>
                        <a:rPr lang="en-US" sz="1500" kern="1200" baseline="0" dirty="0" smtClean="0"/>
                        <a:t> structure</a:t>
                      </a:r>
                      <a:endParaRPr lang="en-US" sz="1500" kern="1200" dirty="0" smtClean="0">
                        <a:solidFill>
                          <a:schemeClr val="dk1"/>
                        </a:solidFill>
                        <a:latin typeface="+mn-lt"/>
                        <a:ea typeface="+mn-ea"/>
                        <a:cs typeface="+mn-cs"/>
                      </a:endParaRPr>
                    </a:p>
                  </a:txBody>
                  <a:tcPr marL="68580" marR="68580" marT="34290" marB="34290"/>
                </a:tc>
                <a:tc>
                  <a:txBody>
                    <a:bodyPr/>
                    <a:lstStyle/>
                    <a:p>
                      <a:pPr algn="ctr"/>
                      <a:r>
                        <a:rPr lang="en-US" sz="1500" dirty="0" smtClean="0">
                          <a:solidFill>
                            <a:schemeClr val="tx1"/>
                          </a:solidFill>
                        </a:rPr>
                        <a:t>88</a:t>
                      </a:r>
                    </a:p>
                  </a:txBody>
                  <a:tcPr marL="68580" marR="68580" marT="34290" marB="34290"/>
                </a:tc>
              </a:tr>
              <a:tr h="300003">
                <a:tc>
                  <a:txBody>
                    <a:bodyPr/>
                    <a:lstStyle/>
                    <a:p>
                      <a:pPr marL="0" indent="0" algn="l" defTabSz="914400" rtl="0" eaLnBrk="1" latinLnBrk="0" hangingPunct="1">
                        <a:buFont typeface="+mj-lt"/>
                        <a:buNone/>
                      </a:pPr>
                      <a:r>
                        <a:rPr lang="en-US" sz="1500" kern="1200" dirty="0" smtClean="0"/>
                        <a:t>7. Revenue</a:t>
                      </a:r>
                      <a:r>
                        <a:rPr lang="en-US" sz="1500" kern="1200" baseline="0" dirty="0" smtClean="0"/>
                        <a:t> projected vs. actual receipts</a:t>
                      </a:r>
                      <a:endParaRPr lang="en-US" sz="1500" kern="1200" dirty="0" smtClean="0">
                        <a:solidFill>
                          <a:schemeClr val="dk1"/>
                        </a:solidFill>
                        <a:latin typeface="+mn-lt"/>
                        <a:ea typeface="+mn-ea"/>
                        <a:cs typeface="+mn-cs"/>
                      </a:endParaRPr>
                    </a:p>
                  </a:txBody>
                  <a:tcPr marL="68580" marR="68580" marT="34290" marB="34290"/>
                </a:tc>
                <a:tc>
                  <a:txBody>
                    <a:bodyPr/>
                    <a:lstStyle/>
                    <a:p>
                      <a:pPr algn="ctr"/>
                      <a:r>
                        <a:rPr lang="en-US" sz="1500" b="0" dirty="0" smtClean="0">
                          <a:solidFill>
                            <a:schemeClr val="tx1"/>
                          </a:solidFill>
                        </a:rPr>
                        <a:t>89</a:t>
                      </a:r>
                      <a:endParaRPr lang="en-US" sz="1500" b="0" dirty="0">
                        <a:solidFill>
                          <a:schemeClr val="tx1"/>
                        </a:solidFill>
                      </a:endParaRPr>
                    </a:p>
                  </a:txBody>
                  <a:tcPr marL="68580" marR="68580" marT="34290" marB="34290"/>
                </a:tc>
              </a:tr>
              <a:tr h="298781">
                <a:tc>
                  <a:txBody>
                    <a:bodyPr/>
                    <a:lstStyle/>
                    <a:p>
                      <a:pPr marL="0" marR="0" indent="0" algn="l" defTabSz="914400" rtl="0" eaLnBrk="1" fontAlgn="auto" latinLnBrk="0" hangingPunct="1">
                        <a:lnSpc>
                          <a:spcPct val="100000"/>
                        </a:lnSpc>
                        <a:spcBef>
                          <a:spcPts val="0"/>
                        </a:spcBef>
                        <a:spcAft>
                          <a:spcPts val="0"/>
                        </a:spcAft>
                        <a:buClrTx/>
                        <a:buSzTx/>
                        <a:buFont typeface="+mj-lt"/>
                        <a:buNone/>
                        <a:tabLst/>
                        <a:defRPr/>
                      </a:pPr>
                      <a:r>
                        <a:rPr lang="en-US" sz="1500" kern="1200" dirty="0" smtClean="0"/>
                        <a:t>8. </a:t>
                      </a:r>
                      <a:r>
                        <a:rPr lang="en-US" sz="1500" dirty="0" smtClean="0"/>
                        <a:t>Expenditure analysis per </a:t>
                      </a:r>
                      <a:r>
                        <a:rPr lang="en-US" sz="1500" dirty="0" err="1" smtClean="0"/>
                        <a:t>programme</a:t>
                      </a:r>
                      <a:endParaRPr lang="en-US" sz="1500" b="0" dirty="0" smtClean="0"/>
                    </a:p>
                  </a:txBody>
                  <a:tcPr marL="68580" marR="68580" marT="34290" marB="34290"/>
                </a:tc>
                <a:tc>
                  <a:txBody>
                    <a:bodyPr/>
                    <a:lstStyle/>
                    <a:p>
                      <a:pPr marL="0" indent="0" algn="ctr" defTabSz="914400" rtl="0" eaLnBrk="1" latinLnBrk="0" hangingPunct="1">
                        <a:buFont typeface="+mj-lt"/>
                        <a:buNone/>
                      </a:pPr>
                      <a:r>
                        <a:rPr lang="en-US" sz="1500" b="0" kern="1200" dirty="0" smtClean="0">
                          <a:solidFill>
                            <a:schemeClr val="tx1"/>
                          </a:solidFill>
                          <a:latin typeface="+mn-lt"/>
                          <a:ea typeface="+mn-ea"/>
                          <a:cs typeface="+mn-cs"/>
                        </a:rPr>
                        <a:t>90</a:t>
                      </a:r>
                      <a:endParaRPr lang="en-US" sz="1500" b="0" kern="1200" dirty="0">
                        <a:solidFill>
                          <a:schemeClr val="tx1"/>
                        </a:solidFill>
                        <a:latin typeface="+mn-lt"/>
                        <a:ea typeface="+mn-ea"/>
                        <a:cs typeface="+mn-cs"/>
                      </a:endParaRPr>
                    </a:p>
                  </a:txBody>
                  <a:tcPr marL="68580" marR="68580" marT="34290" marB="34290"/>
                </a:tc>
              </a:tr>
              <a:tr h="298781">
                <a:tc>
                  <a:txBody>
                    <a:bodyPr/>
                    <a:lstStyle/>
                    <a:p>
                      <a:pPr marL="0" marR="0" indent="0" algn="l" defTabSz="914400" rtl="0" eaLnBrk="1" fontAlgn="auto" latinLnBrk="0" hangingPunct="1">
                        <a:lnSpc>
                          <a:spcPct val="100000"/>
                        </a:lnSpc>
                        <a:spcBef>
                          <a:spcPts val="0"/>
                        </a:spcBef>
                        <a:spcAft>
                          <a:spcPts val="0"/>
                        </a:spcAft>
                        <a:buClrTx/>
                        <a:buSzTx/>
                        <a:buFont typeface="+mj-lt"/>
                        <a:buNone/>
                        <a:tabLst/>
                        <a:defRPr/>
                      </a:pPr>
                      <a:r>
                        <a:rPr lang="en-US" sz="1500" kern="1200" dirty="0" smtClean="0"/>
                        <a:t>9. </a:t>
                      </a:r>
                      <a:r>
                        <a:rPr lang="en-US" sz="1500" dirty="0" smtClean="0"/>
                        <a:t>Expenditure analysis per economic classification</a:t>
                      </a:r>
                      <a:endParaRPr lang="en-US" sz="1500" b="0" dirty="0" smtClean="0"/>
                    </a:p>
                  </a:txBody>
                  <a:tcPr marL="68580" marR="68580" marT="34290" marB="34290"/>
                </a:tc>
                <a:tc>
                  <a:txBody>
                    <a:bodyPr/>
                    <a:lstStyle/>
                    <a:p>
                      <a:pPr marL="0" indent="0" algn="ctr" defTabSz="914400" rtl="0" eaLnBrk="1" latinLnBrk="0" hangingPunct="1">
                        <a:buFont typeface="+mj-lt"/>
                        <a:buNone/>
                      </a:pPr>
                      <a:r>
                        <a:rPr lang="en-US" sz="1500" b="0" kern="1200" dirty="0" smtClean="0">
                          <a:solidFill>
                            <a:schemeClr val="tx1"/>
                          </a:solidFill>
                          <a:latin typeface="+mn-lt"/>
                          <a:ea typeface="+mn-ea"/>
                          <a:cs typeface="+mn-cs"/>
                        </a:rPr>
                        <a:t>91</a:t>
                      </a:r>
                      <a:endParaRPr lang="en-US" sz="1500" b="0" kern="1200" dirty="0">
                        <a:solidFill>
                          <a:schemeClr val="tx1"/>
                        </a:solidFill>
                        <a:latin typeface="+mn-lt"/>
                        <a:ea typeface="+mn-ea"/>
                        <a:cs typeface="+mn-cs"/>
                      </a:endParaRPr>
                    </a:p>
                  </a:txBody>
                  <a:tcPr marL="68580" marR="68580" marT="34290" marB="34290"/>
                </a:tc>
              </a:tr>
              <a:tr h="298781">
                <a:tc>
                  <a:txBody>
                    <a:bodyPr/>
                    <a:lstStyle/>
                    <a:p>
                      <a:pPr marL="0" marR="0" indent="0" algn="l" defTabSz="914400" rtl="0" eaLnBrk="1" fontAlgn="auto" latinLnBrk="0" hangingPunct="1">
                        <a:lnSpc>
                          <a:spcPct val="100000"/>
                        </a:lnSpc>
                        <a:spcBef>
                          <a:spcPts val="0"/>
                        </a:spcBef>
                        <a:spcAft>
                          <a:spcPts val="0"/>
                        </a:spcAft>
                        <a:buClrTx/>
                        <a:buSzTx/>
                        <a:buFont typeface="+mj-lt"/>
                        <a:buNone/>
                        <a:tabLst/>
                        <a:defRPr/>
                      </a:pPr>
                      <a:r>
                        <a:rPr lang="en-US" sz="1500" kern="1200" dirty="0" smtClean="0"/>
                        <a:t>10. </a:t>
                      </a:r>
                      <a:r>
                        <a:rPr lang="en-US" sz="1500" dirty="0" smtClean="0"/>
                        <a:t>Explanatory notes for material expenditure variances</a:t>
                      </a:r>
                      <a:endParaRPr lang="en-US" sz="1500" b="0" dirty="0" smtClean="0"/>
                    </a:p>
                  </a:txBody>
                  <a:tcPr marL="68580" marR="68580" marT="34290" marB="34290"/>
                </a:tc>
                <a:tc>
                  <a:txBody>
                    <a:bodyPr/>
                    <a:lstStyle/>
                    <a:p>
                      <a:pPr marL="0" indent="0" algn="ctr" defTabSz="914400" rtl="0" eaLnBrk="1" latinLnBrk="0" hangingPunct="1">
                        <a:buFont typeface="+mj-lt"/>
                        <a:buNone/>
                      </a:pPr>
                      <a:r>
                        <a:rPr lang="en-US" sz="1500" b="0" kern="1200" dirty="0" smtClean="0">
                          <a:solidFill>
                            <a:schemeClr val="tx1"/>
                          </a:solidFill>
                          <a:latin typeface="+mn-lt"/>
                          <a:ea typeface="+mn-ea"/>
                          <a:cs typeface="+mn-cs"/>
                        </a:rPr>
                        <a:t>92</a:t>
                      </a:r>
                      <a:endParaRPr lang="en-US" sz="1500" b="0" kern="1200" dirty="0">
                        <a:solidFill>
                          <a:schemeClr val="tx1"/>
                        </a:solidFill>
                        <a:latin typeface="+mn-lt"/>
                        <a:ea typeface="+mn-ea"/>
                        <a:cs typeface="+mn-cs"/>
                      </a:endParaRPr>
                    </a:p>
                  </a:txBody>
                  <a:tcPr marL="68580" marR="68580" marT="34290" marB="34290"/>
                </a:tc>
              </a:tr>
              <a:tr h="298781">
                <a:tc>
                  <a:txBody>
                    <a:bodyPr/>
                    <a:lstStyle/>
                    <a:p>
                      <a:pPr marL="0" indent="0" algn="l" defTabSz="914400" rtl="0" eaLnBrk="1" latinLnBrk="0" hangingPunct="1">
                        <a:buFont typeface="+mj-lt"/>
                        <a:buNone/>
                      </a:pPr>
                      <a:r>
                        <a:rPr lang="en-US" sz="1500" kern="1200" dirty="0" smtClean="0"/>
                        <a:t>11. Irregular, Fruitless and wasteful Expenditure</a:t>
                      </a:r>
                      <a:endParaRPr lang="en-US" sz="1500" kern="1200" dirty="0" smtClean="0">
                        <a:solidFill>
                          <a:schemeClr val="dk1"/>
                        </a:solidFill>
                        <a:latin typeface="+mn-lt"/>
                        <a:ea typeface="+mn-ea"/>
                        <a:cs typeface="+mn-cs"/>
                      </a:endParaRPr>
                    </a:p>
                  </a:txBody>
                  <a:tcPr marL="68580" marR="68580" marT="34290" marB="34290"/>
                </a:tc>
                <a:tc>
                  <a:txBody>
                    <a:bodyPr/>
                    <a:lstStyle/>
                    <a:p>
                      <a:pPr marL="0" indent="0" algn="ctr" defTabSz="914400" rtl="0" eaLnBrk="1" latinLnBrk="0" hangingPunct="1">
                        <a:buFont typeface="+mj-lt"/>
                        <a:buNone/>
                      </a:pPr>
                      <a:r>
                        <a:rPr lang="en-US" sz="1500" b="0" kern="1200" dirty="0" smtClean="0">
                          <a:solidFill>
                            <a:schemeClr val="tx1"/>
                          </a:solidFill>
                          <a:latin typeface="+mn-lt"/>
                          <a:ea typeface="+mn-ea"/>
                          <a:cs typeface="+mn-cs"/>
                        </a:rPr>
                        <a:t>94</a:t>
                      </a:r>
                      <a:endParaRPr lang="en-US" sz="1500" b="0" kern="1200" dirty="0">
                        <a:solidFill>
                          <a:schemeClr val="tx1"/>
                        </a:solidFill>
                        <a:latin typeface="+mn-lt"/>
                        <a:ea typeface="+mn-ea"/>
                        <a:cs typeface="+mn-cs"/>
                      </a:endParaRPr>
                    </a:p>
                  </a:txBody>
                  <a:tcPr marL="68580" marR="68580" marT="34290" marB="34290"/>
                </a:tc>
              </a:tr>
            </a:tbl>
          </a:graphicData>
        </a:graphic>
      </p:graphicFrame>
      <p:sp>
        <p:nvSpPr>
          <p:cNvPr id="4" name="Slide Number Placeholder 3"/>
          <p:cNvSpPr>
            <a:spLocks noGrp="1"/>
          </p:cNvSpPr>
          <p:nvPr>
            <p:ph type="sldNum" sz="quarter" idx="12"/>
          </p:nvPr>
        </p:nvSpPr>
        <p:spPr/>
        <p:txBody>
          <a:bodyPr/>
          <a:lstStyle/>
          <a:p>
            <a:fld id="{06FDB8B8-F605-4586-B934-FF56C8C71DDE}" type="slidenum">
              <a:rPr lang="en-US" smtClean="0"/>
              <a:pPr/>
              <a:t>80</a:t>
            </a:fld>
            <a:endParaRPr lang="en-US" dirty="0"/>
          </a:p>
        </p:txBody>
      </p:sp>
    </p:spTree>
    <p:extLst>
      <p:ext uri="{BB962C8B-B14F-4D97-AF65-F5344CB8AC3E}">
        <p14:creationId xmlns:p14="http://schemas.microsoft.com/office/powerpoint/2010/main" xmlns="" val="48630126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762000" y="6263417"/>
            <a:ext cx="6858000" cy="0"/>
          </a:xfrm>
          <a:prstGeom prst="line">
            <a:avLst/>
          </a:prstGeom>
          <a:ln w="28575">
            <a:solidFill>
              <a:srgbClr val="FF6600"/>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0CD0AED-B4D5-4032-9A76-11BCD2D1BB13}" type="slidenum">
              <a:rPr lang="en-US" smtClean="0"/>
              <a:pPr/>
              <a:t>81</a:t>
            </a:fld>
            <a:endParaRPr lang="en-US"/>
          </a:p>
        </p:txBody>
      </p:sp>
      <p:pic>
        <p:nvPicPr>
          <p:cNvPr id="9" name="Picture 8"/>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4300" y="6263417"/>
            <a:ext cx="1028700" cy="49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2" name="Rectangle 11"/>
          <p:cNvSpPr/>
          <p:nvPr/>
        </p:nvSpPr>
        <p:spPr>
          <a:xfrm>
            <a:off x="0" y="37586"/>
            <a:ext cx="9144000" cy="799126"/>
          </a:xfrm>
          <a:prstGeom prst="rect">
            <a:avLst/>
          </a:prstGeom>
          <a:pattFill prst="dkHorz">
            <a:fgClr>
              <a:srgbClr val="FF6600"/>
            </a:fgClr>
            <a:bgClr>
              <a:srgbClr val="FF9933"/>
            </a:bgClr>
          </a:patt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100" b="1" dirty="0"/>
              <a:t>PMTE – PROGRESS ON AUDIT OUTCOMES</a:t>
            </a:r>
          </a:p>
        </p:txBody>
      </p:sp>
      <p:graphicFrame>
        <p:nvGraphicFramePr>
          <p:cNvPr id="2" name="Diagram 1"/>
          <p:cNvGraphicFramePr/>
          <p:nvPr>
            <p:extLst>
              <p:ext uri="{D42A27DB-BD31-4B8C-83A1-F6EECF244321}">
                <p14:modId xmlns:p14="http://schemas.microsoft.com/office/powerpoint/2010/main" xmlns="" val="3820385793"/>
              </p:ext>
            </p:extLst>
          </p:nvPr>
        </p:nvGraphicFramePr>
        <p:xfrm>
          <a:off x="467544" y="1428750"/>
          <a:ext cx="8219256" cy="452053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TextBox 2"/>
          <p:cNvSpPr txBox="1"/>
          <p:nvPr/>
        </p:nvSpPr>
        <p:spPr>
          <a:xfrm>
            <a:off x="3677943" y="2790965"/>
            <a:ext cx="1026114" cy="1754326"/>
          </a:xfrm>
          <a:prstGeom prst="rect">
            <a:avLst/>
          </a:prstGeom>
          <a:noFill/>
        </p:spPr>
        <p:txBody>
          <a:bodyPr wrap="square" rtlCol="0">
            <a:spAutoFit/>
          </a:bodyPr>
          <a:lstStyle/>
          <a:p>
            <a:pPr lvl="0"/>
            <a:r>
              <a:rPr lang="en-ZA" sz="1200" b="1" dirty="0"/>
              <a:t>Finance:</a:t>
            </a:r>
          </a:p>
          <a:p>
            <a:pPr lvl="0"/>
            <a:r>
              <a:rPr lang="en-ZA" sz="1200" dirty="0"/>
              <a:t>Qualified </a:t>
            </a:r>
          </a:p>
          <a:p>
            <a:pPr lvl="0"/>
            <a:r>
              <a:rPr lang="en-ZA" sz="1200" dirty="0"/>
              <a:t>3 Findings</a:t>
            </a:r>
          </a:p>
          <a:p>
            <a:pPr lvl="0"/>
            <a:endParaRPr lang="en-ZA" sz="1200" dirty="0"/>
          </a:p>
          <a:p>
            <a:pPr lvl="0"/>
            <a:r>
              <a:rPr lang="en-ZA" sz="1200" dirty="0"/>
              <a:t>Compliance:</a:t>
            </a:r>
          </a:p>
          <a:p>
            <a:pPr lvl="0"/>
            <a:r>
              <a:rPr lang="en-ZA" sz="1200" dirty="0"/>
              <a:t>12 Findings</a:t>
            </a:r>
          </a:p>
          <a:p>
            <a:pPr lvl="0"/>
            <a:endParaRPr lang="en-ZA" sz="1200" dirty="0"/>
          </a:p>
          <a:p>
            <a:pPr lvl="0"/>
            <a:r>
              <a:rPr lang="en-ZA" sz="1200" dirty="0"/>
              <a:t>Performance:</a:t>
            </a:r>
          </a:p>
          <a:p>
            <a:pPr lvl="0"/>
            <a:r>
              <a:rPr lang="en-ZA" sz="1200" dirty="0"/>
              <a:t>N/A</a:t>
            </a:r>
          </a:p>
        </p:txBody>
      </p:sp>
      <p:sp>
        <p:nvSpPr>
          <p:cNvPr id="4" name="TextBox 3"/>
          <p:cNvSpPr txBox="1"/>
          <p:nvPr/>
        </p:nvSpPr>
        <p:spPr>
          <a:xfrm>
            <a:off x="5364088" y="2808753"/>
            <a:ext cx="972107" cy="2123658"/>
          </a:xfrm>
          <a:prstGeom prst="rect">
            <a:avLst/>
          </a:prstGeom>
          <a:noFill/>
        </p:spPr>
        <p:txBody>
          <a:bodyPr wrap="square" rtlCol="0">
            <a:spAutoFit/>
          </a:bodyPr>
          <a:lstStyle/>
          <a:p>
            <a:pPr lvl="0"/>
            <a:r>
              <a:rPr lang="en-ZA" sz="1200" b="1" dirty="0"/>
              <a:t>Finance:</a:t>
            </a:r>
          </a:p>
          <a:p>
            <a:pPr lvl="0"/>
            <a:r>
              <a:rPr lang="en-ZA" sz="1200" dirty="0"/>
              <a:t>Qualified</a:t>
            </a:r>
          </a:p>
          <a:p>
            <a:pPr lvl="0"/>
            <a:r>
              <a:rPr lang="en-ZA" sz="1200" dirty="0"/>
              <a:t>3 Findings</a:t>
            </a:r>
          </a:p>
          <a:p>
            <a:pPr lvl="0"/>
            <a:endParaRPr lang="en-ZA" sz="1200" dirty="0"/>
          </a:p>
          <a:p>
            <a:pPr lvl="0"/>
            <a:r>
              <a:rPr lang="en-ZA" sz="1200" dirty="0"/>
              <a:t>Compliance:</a:t>
            </a:r>
          </a:p>
          <a:p>
            <a:pPr lvl="0"/>
            <a:r>
              <a:rPr lang="en-ZA" sz="1200" dirty="0"/>
              <a:t>18 Findings</a:t>
            </a:r>
          </a:p>
          <a:p>
            <a:pPr lvl="0"/>
            <a:endParaRPr lang="en-ZA" sz="1200" dirty="0"/>
          </a:p>
          <a:p>
            <a:pPr lvl="0"/>
            <a:r>
              <a:rPr lang="en-ZA" sz="1200" dirty="0"/>
              <a:t>Performance:</a:t>
            </a:r>
          </a:p>
          <a:p>
            <a:pPr lvl="0"/>
            <a:r>
              <a:rPr lang="en-ZA" sz="1200" dirty="0"/>
              <a:t>N/A</a:t>
            </a:r>
          </a:p>
          <a:p>
            <a:endParaRPr lang="en-ZA" sz="1200" dirty="0"/>
          </a:p>
        </p:txBody>
      </p:sp>
      <p:sp>
        <p:nvSpPr>
          <p:cNvPr id="10" name="TextBox 9"/>
          <p:cNvSpPr txBox="1"/>
          <p:nvPr/>
        </p:nvSpPr>
        <p:spPr>
          <a:xfrm>
            <a:off x="6996226" y="3356992"/>
            <a:ext cx="1052677" cy="1954381"/>
          </a:xfrm>
          <a:prstGeom prst="rect">
            <a:avLst/>
          </a:prstGeom>
          <a:noFill/>
        </p:spPr>
        <p:txBody>
          <a:bodyPr wrap="square" rtlCol="0">
            <a:spAutoFit/>
          </a:bodyPr>
          <a:lstStyle/>
          <a:p>
            <a:pPr lvl="0"/>
            <a:r>
              <a:rPr lang="en-ZA" sz="1100" b="1" dirty="0"/>
              <a:t>Finance:</a:t>
            </a:r>
          </a:p>
          <a:p>
            <a:pPr lvl="0"/>
            <a:r>
              <a:rPr lang="en-ZA" sz="1100" dirty="0"/>
              <a:t>Qualified</a:t>
            </a:r>
          </a:p>
          <a:p>
            <a:pPr lvl="0"/>
            <a:r>
              <a:rPr lang="en-ZA" sz="1100" dirty="0"/>
              <a:t>2 Findings</a:t>
            </a:r>
          </a:p>
          <a:p>
            <a:pPr lvl="0"/>
            <a:endParaRPr lang="en-ZA" sz="1100" dirty="0"/>
          </a:p>
          <a:p>
            <a:pPr lvl="0"/>
            <a:r>
              <a:rPr lang="en-ZA" sz="1100" dirty="0"/>
              <a:t>Compliance:</a:t>
            </a:r>
          </a:p>
          <a:p>
            <a:pPr lvl="0"/>
            <a:r>
              <a:rPr lang="en-ZA" sz="1100" dirty="0"/>
              <a:t>7 Findings</a:t>
            </a:r>
          </a:p>
          <a:p>
            <a:pPr lvl="0"/>
            <a:endParaRPr lang="en-ZA" sz="1100" dirty="0"/>
          </a:p>
          <a:p>
            <a:pPr lvl="0"/>
            <a:r>
              <a:rPr lang="en-ZA" sz="1100" dirty="0"/>
              <a:t>Performance:</a:t>
            </a:r>
          </a:p>
          <a:p>
            <a:pPr lvl="0"/>
            <a:r>
              <a:rPr lang="en-ZA" sz="1100" dirty="0"/>
              <a:t>Disclaimer (first year of opinion)</a:t>
            </a:r>
          </a:p>
        </p:txBody>
      </p:sp>
    </p:spTree>
    <p:extLst>
      <p:ext uri="{BB962C8B-B14F-4D97-AF65-F5344CB8AC3E}">
        <p14:creationId xmlns:p14="http://schemas.microsoft.com/office/powerpoint/2010/main" xmlns="" val="2080420165"/>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Slide Number Placeholder 2"/>
          <p:cNvSpPr>
            <a:spLocks noGrp="1"/>
          </p:cNvSpPr>
          <p:nvPr>
            <p:ph type="sldNum" sz="quarter" idx="12"/>
          </p:nvPr>
        </p:nvSpPr>
        <p:spPr>
          <a:noFill/>
        </p:spPr>
        <p:txBody>
          <a:bodyPr/>
          <a:lstStyle>
            <a:lvl1pPr>
              <a:defRPr sz="2400">
                <a:solidFill>
                  <a:schemeClr val="tx1"/>
                </a:solidFill>
                <a:latin typeface="Arial" charset="0"/>
              </a:defRPr>
            </a:lvl1pPr>
            <a:lvl2pPr>
              <a:defRPr sz="2100">
                <a:solidFill>
                  <a:schemeClr val="tx1"/>
                </a:solidFill>
                <a:latin typeface="Arial" charset="0"/>
              </a:defRPr>
            </a:lvl2pPr>
            <a:lvl3pPr>
              <a:defRPr sz="1800">
                <a:solidFill>
                  <a:schemeClr val="tx1"/>
                </a:solidFill>
                <a:latin typeface="Arial" charset="0"/>
              </a:defRPr>
            </a:lvl3pPr>
            <a:lvl4pPr>
              <a:defRPr sz="1500">
                <a:solidFill>
                  <a:schemeClr val="tx1"/>
                </a:solidFill>
                <a:latin typeface="Arial" charset="0"/>
              </a:defRPr>
            </a:lvl4pPr>
            <a:lvl5pPr>
              <a:defRPr sz="1500">
                <a:solidFill>
                  <a:schemeClr val="tx1"/>
                </a:solidFill>
                <a:latin typeface="Arial" charset="0"/>
              </a:defRPr>
            </a:lvl5pPr>
            <a:lvl6pPr eaLnBrk="0" hangingPunct="0">
              <a:defRPr sz="1500">
                <a:solidFill>
                  <a:schemeClr val="tx1"/>
                </a:solidFill>
                <a:latin typeface="Arial" charset="0"/>
              </a:defRPr>
            </a:lvl6pPr>
            <a:lvl7pPr eaLnBrk="0" hangingPunct="0">
              <a:defRPr sz="1500">
                <a:solidFill>
                  <a:schemeClr val="tx1"/>
                </a:solidFill>
                <a:latin typeface="Arial" charset="0"/>
              </a:defRPr>
            </a:lvl7pPr>
            <a:lvl8pPr eaLnBrk="0" hangingPunct="0">
              <a:defRPr sz="1500">
                <a:solidFill>
                  <a:schemeClr val="tx1"/>
                </a:solidFill>
                <a:latin typeface="Arial" charset="0"/>
              </a:defRPr>
            </a:lvl8pPr>
            <a:lvl9pPr eaLnBrk="0" hangingPunct="0">
              <a:defRPr sz="1500">
                <a:solidFill>
                  <a:schemeClr val="tx1"/>
                </a:solidFill>
                <a:latin typeface="Arial" charset="0"/>
              </a:defRPr>
            </a:lvl9pPr>
          </a:lstStyle>
          <a:p>
            <a:fld id="{B56ED39E-909D-498E-8299-064382ADB707}" type="slidenum">
              <a:rPr lang="en-US" altLang="en-US" sz="1050">
                <a:latin typeface="Times" pitchFamily="18" charset="0"/>
              </a:rPr>
              <a:pPr/>
              <a:t>82</a:t>
            </a:fld>
            <a:endParaRPr lang="en-US" altLang="en-US" sz="1050">
              <a:latin typeface="Times" pitchFamily="18" charset="0"/>
            </a:endParaRPr>
          </a:p>
        </p:txBody>
      </p:sp>
      <p:sp>
        <p:nvSpPr>
          <p:cNvPr id="5" name="Rectangle 4"/>
          <p:cNvSpPr/>
          <p:nvPr/>
        </p:nvSpPr>
        <p:spPr>
          <a:xfrm>
            <a:off x="12149" y="36240"/>
            <a:ext cx="9144000" cy="656456"/>
          </a:xfrm>
          <a:prstGeom prst="rect">
            <a:avLst/>
          </a:prstGeom>
          <a:pattFill prst="dkHorz">
            <a:fgClr>
              <a:srgbClr val="FF6600"/>
            </a:fgClr>
            <a:bgClr>
              <a:srgbClr val="FF9933"/>
            </a:bgClr>
          </a:patt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ZA" b="1" dirty="0"/>
          </a:p>
        </p:txBody>
      </p:sp>
      <p:cxnSp>
        <p:nvCxnSpPr>
          <p:cNvPr id="6" name="Straight Connector 5"/>
          <p:cNvCxnSpPr/>
          <p:nvPr/>
        </p:nvCxnSpPr>
        <p:spPr>
          <a:xfrm>
            <a:off x="617258" y="6268488"/>
            <a:ext cx="8113362" cy="1355"/>
          </a:xfrm>
          <a:prstGeom prst="line">
            <a:avLst/>
          </a:prstGeom>
          <a:ln w="28575">
            <a:solidFill>
              <a:srgbClr val="FF6600"/>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4078" y="6292302"/>
            <a:ext cx="1028700" cy="49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extBox 1"/>
          <p:cNvSpPr txBox="1"/>
          <p:nvPr/>
        </p:nvSpPr>
        <p:spPr>
          <a:xfrm>
            <a:off x="74078" y="54588"/>
            <a:ext cx="8857282" cy="400110"/>
          </a:xfrm>
          <a:prstGeom prst="rect">
            <a:avLst/>
          </a:prstGeom>
          <a:noFill/>
        </p:spPr>
        <p:txBody>
          <a:bodyPr wrap="square" rtlCol="0">
            <a:spAutoFit/>
          </a:bodyPr>
          <a:lstStyle/>
          <a:p>
            <a:r>
              <a:rPr lang="en-ZA" sz="2000" b="1" dirty="0">
                <a:solidFill>
                  <a:schemeClr val="bg1"/>
                </a:solidFill>
              </a:rPr>
              <a:t>Financial Results:  Overview of 2015/16</a:t>
            </a:r>
          </a:p>
        </p:txBody>
      </p:sp>
      <p:pic>
        <p:nvPicPr>
          <p:cNvPr id="8" name="Picture 7" descr="southafrica-flag1"/>
          <p:cNvPicPr>
            <a:picLocks noChangeAspect="1" noChangeArrowheads="1" noCrop="1"/>
          </p:cNvPicPr>
          <p:nvPr/>
        </p:nvPicPr>
        <p:blipFill>
          <a:blip r:embed="rId3" cstate="print"/>
          <a:srcRect/>
          <a:stretch>
            <a:fillRect/>
          </a:stretch>
        </p:blipFill>
        <p:spPr bwMode="auto">
          <a:xfrm>
            <a:off x="7740352" y="6436042"/>
            <a:ext cx="311289" cy="205740"/>
          </a:xfrm>
          <a:prstGeom prst="rect">
            <a:avLst/>
          </a:prstGeom>
          <a:noFill/>
          <a:ln w="9525">
            <a:noFill/>
            <a:miter lim="800000"/>
            <a:headEnd/>
            <a:tailEnd/>
          </a:ln>
        </p:spPr>
      </p:pic>
      <p:sp>
        <p:nvSpPr>
          <p:cNvPr id="3" name="Rectangle 2"/>
          <p:cNvSpPr>
            <a:spLocks noChangeArrowheads="1"/>
          </p:cNvSpPr>
          <p:nvPr/>
        </p:nvSpPr>
        <p:spPr bwMode="auto">
          <a:xfrm>
            <a:off x="4502719" y="890201"/>
            <a:ext cx="138564" cy="276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algn="just" fontAlgn="base">
              <a:spcBef>
                <a:spcPct val="0"/>
              </a:spcBef>
              <a:spcAft>
                <a:spcPct val="0"/>
              </a:spcAft>
            </a:pPr>
            <a:endParaRPr lang="en-US" altLang="en-US" sz="1350">
              <a:latin typeface="Arial" pitchFamily="34" charset="0"/>
              <a:cs typeface="Arial" pitchFamily="34" charset="0"/>
            </a:endParaRPr>
          </a:p>
        </p:txBody>
      </p:sp>
      <p:graphicFrame>
        <p:nvGraphicFramePr>
          <p:cNvPr id="9" name="Table 8"/>
          <p:cNvGraphicFramePr>
            <a:graphicFrameLocks noGrp="1"/>
          </p:cNvGraphicFramePr>
          <p:nvPr>
            <p:extLst>
              <p:ext uri="{D42A27DB-BD31-4B8C-83A1-F6EECF244321}">
                <p14:modId xmlns:p14="http://schemas.microsoft.com/office/powerpoint/2010/main" xmlns="" val="1257364926"/>
              </p:ext>
            </p:extLst>
          </p:nvPr>
        </p:nvGraphicFramePr>
        <p:xfrm>
          <a:off x="105535" y="890202"/>
          <a:ext cx="8468106" cy="4903782"/>
        </p:xfrm>
        <a:graphic>
          <a:graphicData uri="http://schemas.openxmlformats.org/drawingml/2006/table">
            <a:tbl>
              <a:tblPr firstRow="1" bandRow="1">
                <a:tableStyleId>{21E4AEA4-8DFA-4A89-87EB-49C32662AFE0}</a:tableStyleId>
              </a:tblPr>
              <a:tblGrid>
                <a:gridCol w="1349502"/>
                <a:gridCol w="7118604"/>
              </a:tblGrid>
              <a:tr h="342339">
                <a:tc>
                  <a:txBody>
                    <a:bodyPr/>
                    <a:lstStyle/>
                    <a:p>
                      <a:r>
                        <a:rPr lang="en-US" sz="1400" dirty="0" smtClean="0"/>
                        <a:t>Significant</a:t>
                      </a:r>
                      <a:r>
                        <a:rPr lang="en-US" sz="1400" baseline="0" dirty="0" smtClean="0"/>
                        <a:t> point</a:t>
                      </a:r>
                      <a:endParaRPr lang="en-US" sz="1400" dirty="0"/>
                    </a:p>
                  </a:txBody>
                  <a:tcPr marL="68580" marR="68580" marT="34290" marB="34290"/>
                </a:tc>
                <a:tc>
                  <a:txBody>
                    <a:bodyPr/>
                    <a:lstStyle/>
                    <a:p>
                      <a:r>
                        <a:rPr lang="en-US" sz="1400" dirty="0" smtClean="0"/>
                        <a:t>Explanatory comments</a:t>
                      </a:r>
                      <a:endParaRPr lang="en-US" sz="1400" dirty="0"/>
                    </a:p>
                  </a:txBody>
                  <a:tcPr marL="68580" marR="68580" marT="34290" marB="34290"/>
                </a:tc>
              </a:tr>
              <a:tr h="860475">
                <a:tc>
                  <a:txBody>
                    <a:bodyPr/>
                    <a:lstStyle/>
                    <a:p>
                      <a:r>
                        <a:rPr lang="en-ZA" sz="1400" dirty="0" smtClean="0"/>
                        <a:t>Transfer of budget</a:t>
                      </a:r>
                      <a:endParaRPr lang="en-US" sz="1400" dirty="0"/>
                    </a:p>
                  </a:txBody>
                  <a:tcPr marL="68580" marR="68580" marT="34290" marB="34290"/>
                </a:tc>
                <a:tc>
                  <a:txBody>
                    <a:bodyPr/>
                    <a:lstStyle/>
                    <a:p>
                      <a:r>
                        <a:rPr lang="en-ZA" sz="1400" dirty="0" smtClean="0"/>
                        <a:t>On 1 April 2015 DPW restructured</a:t>
                      </a:r>
                      <a:r>
                        <a:rPr lang="en-ZA" sz="1400" baseline="0" dirty="0" smtClean="0"/>
                        <a:t> the budget to PMTE expenses to the entity. This resulted in an increase in Augmentation for PMTE to enable direct payment of goods and services. As a result, previously recognised ‘Services in-kind’ significantly reduced.</a:t>
                      </a:r>
                      <a:endParaRPr lang="en-US" sz="1400" dirty="0"/>
                    </a:p>
                  </a:txBody>
                  <a:tcPr marL="68580" marR="68580" marT="34290" marB="34290"/>
                </a:tc>
              </a:tr>
              <a:tr h="342339">
                <a:tc row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400" dirty="0" smtClean="0"/>
                        <a:t>Bank overdraft</a:t>
                      </a:r>
                      <a:endParaRPr lang="en-US" sz="1400" dirty="0"/>
                    </a:p>
                  </a:txBody>
                  <a:tcPr marL="68580" marR="68580" marT="34290" marB="34290">
                    <a:solidFill>
                      <a:srgbClr val="FCECE8"/>
                    </a:solidFill>
                  </a:tcPr>
                </a:tc>
                <a:tc>
                  <a:txBody>
                    <a:bodyPr/>
                    <a:lstStyle/>
                    <a:p>
                      <a:r>
                        <a:rPr lang="en-ZA" sz="1400" dirty="0" smtClean="0"/>
                        <a:t>The bank</a:t>
                      </a:r>
                      <a:r>
                        <a:rPr lang="en-ZA" sz="1400" baseline="0" dirty="0" smtClean="0"/>
                        <a:t> overdraft increased for the following reasons:</a:t>
                      </a:r>
                      <a:endParaRPr lang="en-ZA" sz="1400" dirty="0"/>
                    </a:p>
                  </a:txBody>
                  <a:tcPr marL="68580" marR="68580" marT="34290" marB="34290">
                    <a:solidFill>
                      <a:srgbClr val="FCECE8"/>
                    </a:solidFill>
                  </a:tcPr>
                </a:tc>
              </a:tr>
              <a:tr h="1637679">
                <a:tc vMerge="1">
                  <a:txBody>
                    <a:bodyPr/>
                    <a:lstStyle/>
                    <a:p>
                      <a:endParaRPr lang="en-US" dirty="0"/>
                    </a:p>
                  </a:txBody>
                  <a:tcPr/>
                </a:tc>
                <a:tc>
                  <a:txBody>
                    <a:bodyPr/>
                    <a:lstStyle/>
                    <a:p>
                      <a:r>
                        <a:rPr lang="en-ZA" sz="1400" i="1" dirty="0" smtClean="0"/>
                        <a:t>Current business</a:t>
                      </a:r>
                      <a:r>
                        <a:rPr lang="en-ZA" sz="1400" i="1" baseline="0" dirty="0" smtClean="0"/>
                        <a:t> model results in a bank overdraft:</a:t>
                      </a:r>
                    </a:p>
                    <a:p>
                      <a:r>
                        <a:rPr lang="en-ZA" sz="1400" baseline="0" dirty="0" smtClean="0"/>
                        <a:t>PMTE</a:t>
                      </a:r>
                      <a:r>
                        <a:rPr lang="en-US" sz="1400" kern="1200" dirty="0" smtClean="0">
                          <a:effectLst/>
                        </a:rPr>
                        <a:t> incurs expenditure on behalf of the client departments whilst the invoicing occurs at the end of the month. Significant portion of the PMTE activities relates to project expenditure and variable property expenditure which cannot be billed in advance. In addition, client</a:t>
                      </a:r>
                      <a:r>
                        <a:rPr lang="en-US" sz="1400" kern="1200" baseline="0" dirty="0" smtClean="0">
                          <a:effectLst/>
                        </a:rPr>
                        <a:t> departments have lengthy verification processes before initiating payment and thus exceeds 30 days from invoice date.</a:t>
                      </a:r>
                      <a:endParaRPr lang="en-ZA" sz="1400" dirty="0"/>
                    </a:p>
                  </a:txBody>
                  <a:tcPr marL="68580" marR="68580" marT="34290" marB="34290">
                    <a:solidFill>
                      <a:srgbClr val="FCECE8"/>
                    </a:solidFill>
                  </a:tcPr>
                </a:tc>
              </a:tr>
              <a:tr h="860475">
                <a:tc vMerge="1">
                  <a:txBody>
                    <a:bodyPr/>
                    <a:lstStyle/>
                    <a:p>
                      <a:endParaRPr lang="en-US" dirty="0"/>
                    </a:p>
                  </a:txBody>
                  <a:tcPr/>
                </a:tc>
                <a:tc>
                  <a:txBody>
                    <a:bodyPr/>
                    <a:lstStyle/>
                    <a:p>
                      <a:r>
                        <a:rPr lang="en-ZA" sz="1400" i="1" baseline="0" dirty="0" smtClean="0"/>
                        <a:t>Under recovery of revenue during the period:</a:t>
                      </a:r>
                    </a:p>
                    <a:p>
                      <a:r>
                        <a:rPr lang="en-ZA" sz="1400" dirty="0" smtClean="0"/>
                        <a:t>There was an</a:t>
                      </a:r>
                      <a:r>
                        <a:rPr lang="en-ZA" sz="1400" baseline="0" dirty="0" smtClean="0"/>
                        <a:t> increase in receivable balances from client departments, especially for leasehold accommodation charges and recoverable municipal services.</a:t>
                      </a:r>
                      <a:endParaRPr lang="en-ZA" sz="1400" dirty="0"/>
                    </a:p>
                  </a:txBody>
                  <a:tcPr marL="68580" marR="68580" marT="34290" marB="34290">
                    <a:solidFill>
                      <a:srgbClr val="FCECE8"/>
                    </a:solidFill>
                  </a:tcPr>
                </a:tc>
              </a:tr>
              <a:tr h="860475">
                <a:tc vMerge="1">
                  <a:txBody>
                    <a:bodyPr/>
                    <a:lstStyle/>
                    <a:p>
                      <a:endParaRPr lang="en-US" dirty="0"/>
                    </a:p>
                  </a:txBody>
                  <a:tcPr/>
                </a:tc>
                <a:tc>
                  <a:txBody>
                    <a:bodyPr/>
                    <a:lstStyle/>
                    <a:p>
                      <a:r>
                        <a:rPr lang="en-ZA" sz="1400" i="1" dirty="0" smtClean="0"/>
                        <a:t>Increase in expense:</a:t>
                      </a:r>
                    </a:p>
                    <a:p>
                      <a:r>
                        <a:rPr lang="en-ZA" sz="1400" dirty="0" smtClean="0"/>
                        <a:t>There was an increase</a:t>
                      </a:r>
                      <a:r>
                        <a:rPr lang="en-ZA" sz="1400" baseline="0" dirty="0" smtClean="0"/>
                        <a:t> in expenditure during the period, especially relating to property maintenance and municipal services.</a:t>
                      </a:r>
                      <a:endParaRPr lang="en-ZA" sz="1400" dirty="0"/>
                    </a:p>
                  </a:txBody>
                  <a:tcPr marL="68580" marR="68580" marT="34290" marB="34290">
                    <a:solidFill>
                      <a:srgbClr val="FCECE8"/>
                    </a:solidFill>
                  </a:tcPr>
                </a:tc>
              </a:tr>
            </a:tbl>
          </a:graphicData>
        </a:graphic>
      </p:graphicFrame>
    </p:spTree>
    <p:extLst>
      <p:ext uri="{BB962C8B-B14F-4D97-AF65-F5344CB8AC3E}">
        <p14:creationId xmlns:p14="http://schemas.microsoft.com/office/powerpoint/2010/main" xmlns="" val="4175452963"/>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Slide Number Placeholder 2"/>
          <p:cNvSpPr>
            <a:spLocks noGrp="1"/>
          </p:cNvSpPr>
          <p:nvPr>
            <p:ph type="sldNum" sz="quarter" idx="12"/>
          </p:nvPr>
        </p:nvSpPr>
        <p:spPr>
          <a:noFill/>
        </p:spPr>
        <p:txBody>
          <a:bodyPr/>
          <a:lstStyle>
            <a:lvl1pPr>
              <a:defRPr sz="2400">
                <a:solidFill>
                  <a:schemeClr val="tx1"/>
                </a:solidFill>
                <a:latin typeface="Arial" charset="0"/>
              </a:defRPr>
            </a:lvl1pPr>
            <a:lvl2pPr>
              <a:defRPr sz="2100">
                <a:solidFill>
                  <a:schemeClr val="tx1"/>
                </a:solidFill>
                <a:latin typeface="Arial" charset="0"/>
              </a:defRPr>
            </a:lvl2pPr>
            <a:lvl3pPr>
              <a:defRPr sz="1800">
                <a:solidFill>
                  <a:schemeClr val="tx1"/>
                </a:solidFill>
                <a:latin typeface="Arial" charset="0"/>
              </a:defRPr>
            </a:lvl3pPr>
            <a:lvl4pPr>
              <a:defRPr sz="1500">
                <a:solidFill>
                  <a:schemeClr val="tx1"/>
                </a:solidFill>
                <a:latin typeface="Arial" charset="0"/>
              </a:defRPr>
            </a:lvl4pPr>
            <a:lvl5pPr>
              <a:defRPr sz="1500">
                <a:solidFill>
                  <a:schemeClr val="tx1"/>
                </a:solidFill>
                <a:latin typeface="Arial" charset="0"/>
              </a:defRPr>
            </a:lvl5pPr>
            <a:lvl6pPr eaLnBrk="0" hangingPunct="0">
              <a:defRPr sz="1500">
                <a:solidFill>
                  <a:schemeClr val="tx1"/>
                </a:solidFill>
                <a:latin typeface="Arial" charset="0"/>
              </a:defRPr>
            </a:lvl6pPr>
            <a:lvl7pPr eaLnBrk="0" hangingPunct="0">
              <a:defRPr sz="1500">
                <a:solidFill>
                  <a:schemeClr val="tx1"/>
                </a:solidFill>
                <a:latin typeface="Arial" charset="0"/>
              </a:defRPr>
            </a:lvl7pPr>
            <a:lvl8pPr eaLnBrk="0" hangingPunct="0">
              <a:defRPr sz="1500">
                <a:solidFill>
                  <a:schemeClr val="tx1"/>
                </a:solidFill>
                <a:latin typeface="Arial" charset="0"/>
              </a:defRPr>
            </a:lvl8pPr>
            <a:lvl9pPr eaLnBrk="0" hangingPunct="0">
              <a:defRPr sz="1500">
                <a:solidFill>
                  <a:schemeClr val="tx1"/>
                </a:solidFill>
                <a:latin typeface="Arial" charset="0"/>
              </a:defRPr>
            </a:lvl9pPr>
          </a:lstStyle>
          <a:p>
            <a:fld id="{B56ED39E-909D-498E-8299-064382ADB707}" type="slidenum">
              <a:rPr lang="en-US" altLang="en-US" sz="1050" smtClean="0">
                <a:latin typeface="Times" pitchFamily="18" charset="0"/>
              </a:rPr>
              <a:pPr/>
              <a:t>83</a:t>
            </a:fld>
            <a:endParaRPr lang="en-US" altLang="en-US" sz="1050">
              <a:latin typeface="Times" pitchFamily="18" charset="0"/>
            </a:endParaRPr>
          </a:p>
        </p:txBody>
      </p:sp>
      <p:sp>
        <p:nvSpPr>
          <p:cNvPr id="5" name="Rectangle 4"/>
          <p:cNvSpPr/>
          <p:nvPr/>
        </p:nvSpPr>
        <p:spPr>
          <a:xfrm>
            <a:off x="1" y="22811"/>
            <a:ext cx="9144000" cy="379717"/>
          </a:xfrm>
          <a:prstGeom prst="rect">
            <a:avLst/>
          </a:prstGeom>
          <a:pattFill prst="dkHorz">
            <a:fgClr>
              <a:srgbClr val="FF6600"/>
            </a:fgClr>
            <a:bgClr>
              <a:srgbClr val="FF9933"/>
            </a:bgClr>
          </a:patt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ZA" b="1" dirty="0"/>
          </a:p>
        </p:txBody>
      </p:sp>
      <p:cxnSp>
        <p:nvCxnSpPr>
          <p:cNvPr id="6" name="Straight Connector 5"/>
          <p:cNvCxnSpPr/>
          <p:nvPr/>
        </p:nvCxnSpPr>
        <p:spPr>
          <a:xfrm>
            <a:off x="358399" y="6293600"/>
            <a:ext cx="8113362" cy="1355"/>
          </a:xfrm>
          <a:prstGeom prst="line">
            <a:avLst/>
          </a:prstGeom>
          <a:ln w="28575">
            <a:solidFill>
              <a:srgbClr val="FF6600"/>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1688" y="6313636"/>
            <a:ext cx="1028700" cy="49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extBox 1"/>
          <p:cNvSpPr txBox="1"/>
          <p:nvPr/>
        </p:nvSpPr>
        <p:spPr>
          <a:xfrm>
            <a:off x="143360" y="51013"/>
            <a:ext cx="8543440" cy="369332"/>
          </a:xfrm>
          <a:prstGeom prst="rect">
            <a:avLst/>
          </a:prstGeom>
          <a:noFill/>
        </p:spPr>
        <p:txBody>
          <a:bodyPr wrap="square" rtlCol="0">
            <a:spAutoFit/>
          </a:bodyPr>
          <a:lstStyle/>
          <a:p>
            <a:r>
              <a:rPr lang="en-ZA" b="1" dirty="0">
                <a:solidFill>
                  <a:schemeClr val="bg1"/>
                </a:solidFill>
              </a:rPr>
              <a:t>Financial Results: Overview of 2015/16  (continue)</a:t>
            </a:r>
          </a:p>
        </p:txBody>
      </p:sp>
      <p:pic>
        <p:nvPicPr>
          <p:cNvPr id="8" name="Picture 7" descr="southafrica-flag1"/>
          <p:cNvPicPr>
            <a:picLocks noChangeAspect="1" noChangeArrowheads="1" noCrop="1"/>
          </p:cNvPicPr>
          <p:nvPr/>
        </p:nvPicPr>
        <p:blipFill>
          <a:blip r:embed="rId3" cstate="print"/>
          <a:srcRect/>
          <a:stretch>
            <a:fillRect/>
          </a:stretch>
        </p:blipFill>
        <p:spPr bwMode="auto">
          <a:xfrm>
            <a:off x="7464355" y="6457376"/>
            <a:ext cx="311289" cy="205740"/>
          </a:xfrm>
          <a:prstGeom prst="rect">
            <a:avLst/>
          </a:prstGeom>
          <a:noFill/>
          <a:ln w="9525">
            <a:noFill/>
            <a:miter lim="800000"/>
            <a:headEnd/>
            <a:tailEnd/>
          </a:ln>
        </p:spPr>
      </p:pic>
      <p:sp>
        <p:nvSpPr>
          <p:cNvPr id="3" name="Rectangle 2"/>
          <p:cNvSpPr>
            <a:spLocks noChangeArrowheads="1"/>
          </p:cNvSpPr>
          <p:nvPr/>
        </p:nvSpPr>
        <p:spPr bwMode="auto">
          <a:xfrm>
            <a:off x="4502719" y="890201"/>
            <a:ext cx="138564" cy="276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algn="just" fontAlgn="base">
              <a:spcBef>
                <a:spcPct val="0"/>
              </a:spcBef>
              <a:spcAft>
                <a:spcPct val="0"/>
              </a:spcAft>
            </a:pPr>
            <a:endParaRPr lang="en-US" altLang="en-US" sz="1350">
              <a:latin typeface="Arial" pitchFamily="34" charset="0"/>
              <a:cs typeface="Arial" pitchFamily="34" charset="0"/>
            </a:endParaRPr>
          </a:p>
        </p:txBody>
      </p:sp>
      <p:graphicFrame>
        <p:nvGraphicFramePr>
          <p:cNvPr id="9" name="Table 8"/>
          <p:cNvGraphicFramePr>
            <a:graphicFrameLocks noGrp="1"/>
          </p:cNvGraphicFramePr>
          <p:nvPr>
            <p:extLst>
              <p:ext uri="{D42A27DB-BD31-4B8C-83A1-F6EECF244321}">
                <p14:modId xmlns:p14="http://schemas.microsoft.com/office/powerpoint/2010/main" xmlns="" val="2785702320"/>
              </p:ext>
            </p:extLst>
          </p:nvPr>
        </p:nvGraphicFramePr>
        <p:xfrm>
          <a:off x="143360" y="533672"/>
          <a:ext cx="8468106" cy="5415606"/>
        </p:xfrm>
        <a:graphic>
          <a:graphicData uri="http://schemas.openxmlformats.org/drawingml/2006/table">
            <a:tbl>
              <a:tblPr firstRow="1" bandRow="1">
                <a:tableStyleId>{21E4AEA4-8DFA-4A89-87EB-49C32662AFE0}</a:tableStyleId>
              </a:tblPr>
              <a:tblGrid>
                <a:gridCol w="1562100"/>
                <a:gridCol w="6906006"/>
              </a:tblGrid>
              <a:tr h="371758">
                <a:tc>
                  <a:txBody>
                    <a:bodyPr/>
                    <a:lstStyle/>
                    <a:p>
                      <a:r>
                        <a:rPr lang="en-US" sz="1400" dirty="0" smtClean="0"/>
                        <a:t>Significant</a:t>
                      </a:r>
                      <a:r>
                        <a:rPr lang="en-US" sz="1400" baseline="0" dirty="0" smtClean="0"/>
                        <a:t> point</a:t>
                      </a:r>
                      <a:endParaRPr lang="en-US" sz="1400" dirty="0"/>
                    </a:p>
                  </a:txBody>
                  <a:tcPr marL="68580" marR="68580" marT="34290" marB="34290"/>
                </a:tc>
                <a:tc>
                  <a:txBody>
                    <a:bodyPr/>
                    <a:lstStyle/>
                    <a:p>
                      <a:r>
                        <a:rPr lang="en-US" sz="1400" dirty="0" smtClean="0"/>
                        <a:t>Explanatory comments</a:t>
                      </a:r>
                      <a:endParaRPr lang="en-US" sz="1400" dirty="0"/>
                    </a:p>
                  </a:txBody>
                  <a:tcPr marL="68580" marR="68580" marT="34290" marB="34290"/>
                </a:tc>
              </a:tr>
              <a:tr h="934418">
                <a:tc row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400" dirty="0" smtClean="0"/>
                        <a:t>Application of deemed costs and transitional</a:t>
                      </a:r>
                      <a:r>
                        <a:rPr lang="en-ZA" sz="1400" baseline="0" dirty="0" smtClean="0"/>
                        <a:t> provisions of Directive 2</a:t>
                      </a:r>
                      <a:endParaRPr lang="en-US" sz="1400" dirty="0" smtClean="0"/>
                    </a:p>
                    <a:p>
                      <a:endParaRPr lang="en-US" sz="1400" dirty="0"/>
                    </a:p>
                  </a:txBody>
                  <a:tcPr marL="68580" marR="68580" marT="34290" marB="34290">
                    <a:solidFill>
                      <a:srgbClr val="FCECE8"/>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400" dirty="0" smtClean="0"/>
                        <a:t>Core functions were transferred from DPW to PMTE with an effective date</a:t>
                      </a:r>
                      <a:r>
                        <a:rPr lang="en-ZA" sz="1400" baseline="0" dirty="0" smtClean="0"/>
                        <a:t> </a:t>
                      </a:r>
                      <a:r>
                        <a:rPr lang="en-ZA" sz="1400" u="sng" baseline="0" dirty="0" smtClean="0"/>
                        <a:t>1 April 2013 </a:t>
                      </a:r>
                      <a:r>
                        <a:rPr lang="en-ZA" sz="1400" baseline="0" dirty="0" smtClean="0"/>
                        <a:t>to align to the financial period and the adoption of GRAP. </a:t>
                      </a:r>
                      <a:r>
                        <a:rPr lang="en-ZA" sz="1400" dirty="0" smtClean="0"/>
                        <a:t>The</a:t>
                      </a:r>
                      <a:r>
                        <a:rPr lang="en-ZA" sz="1400" baseline="0" dirty="0" smtClean="0"/>
                        <a:t> Accounting Officer</a:t>
                      </a:r>
                      <a:r>
                        <a:rPr lang="en-ZA" sz="1400" dirty="0" smtClean="0"/>
                        <a:t> approved transfer of</a:t>
                      </a:r>
                      <a:r>
                        <a:rPr lang="en-ZA" sz="1400" baseline="0" dirty="0" smtClean="0"/>
                        <a:t> functions on </a:t>
                      </a:r>
                      <a:r>
                        <a:rPr lang="en-ZA" sz="1400" u="sng" baseline="0" dirty="0" smtClean="0"/>
                        <a:t>18 November 2013</a:t>
                      </a:r>
                      <a:r>
                        <a:rPr lang="en-ZA" sz="1400" baseline="0" dirty="0" smtClean="0"/>
                        <a:t>.</a:t>
                      </a:r>
                      <a:endParaRPr lang="en-ZA" sz="1400" b="1" dirty="0" smtClean="0"/>
                    </a:p>
                  </a:txBody>
                  <a:tcPr marL="68580" marR="68580" marT="34290" marB="34290">
                    <a:solidFill>
                      <a:srgbClr val="FCECE8"/>
                    </a:solidFill>
                  </a:tcPr>
                </a:tc>
              </a:tr>
              <a:tr h="934418">
                <a:tc vMerge="1">
                  <a:txBody>
                    <a:bodyPr/>
                    <a:lstStyle/>
                    <a:p>
                      <a:endParaRPr lang="en-US" dirty="0"/>
                    </a:p>
                  </a:txBody>
                  <a:tcPr/>
                </a:tc>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ZA" sz="1400" dirty="0" smtClean="0"/>
                        <a:t>PMTE</a:t>
                      </a:r>
                      <a:r>
                        <a:rPr lang="en-ZA" sz="1400" baseline="0" dirty="0" smtClean="0"/>
                        <a:t> utilises Directive 2 issued by ASB which </a:t>
                      </a:r>
                      <a:r>
                        <a:rPr lang="en-ZA" sz="1400" dirty="0" smtClean="0"/>
                        <a:t>provided for relief whereby the PMTE </a:t>
                      </a:r>
                      <a:r>
                        <a:rPr lang="en-ZA" sz="1400" u="sng" dirty="0" smtClean="0"/>
                        <a:t>is not required to measure</a:t>
                      </a:r>
                      <a:r>
                        <a:rPr lang="en-ZA" sz="1400" dirty="0" smtClean="0"/>
                        <a:t> the assets for a period of 3 years from the transfer date or the effective date of the Standards, whichever is later.</a:t>
                      </a:r>
                      <a:endParaRPr lang="en-ZA" sz="1400" dirty="0"/>
                    </a:p>
                  </a:txBody>
                  <a:tcPr marL="68580" marR="68580" marT="34290" marB="34290">
                    <a:solidFill>
                      <a:srgbClr val="FCECE8"/>
                    </a:solidFill>
                  </a:tcPr>
                </a:tc>
              </a:tr>
              <a:tr h="653088">
                <a:tc vMerge="1">
                  <a:txBody>
                    <a:bodyPr/>
                    <a:lstStyle/>
                    <a:p>
                      <a:endParaRPr lang="en-US" dirty="0"/>
                    </a:p>
                  </a:txBody>
                  <a:tcPr/>
                </a:tc>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ZA" sz="1400" dirty="0" smtClean="0"/>
                        <a:t>As agreed with the</a:t>
                      </a:r>
                      <a:r>
                        <a:rPr lang="en-ZA" sz="1400" baseline="0" dirty="0" smtClean="0"/>
                        <a:t> AGSA, NT and ASB, </a:t>
                      </a:r>
                      <a:r>
                        <a:rPr lang="en-ZA" sz="1400" dirty="0" smtClean="0"/>
                        <a:t>Directive 2 expires </a:t>
                      </a:r>
                      <a:r>
                        <a:rPr lang="en-ZA" sz="1400" baseline="0" dirty="0" smtClean="0"/>
                        <a:t>during the 2016/17 financial period.</a:t>
                      </a:r>
                      <a:endParaRPr lang="en-ZA" sz="1400" dirty="0"/>
                    </a:p>
                  </a:txBody>
                  <a:tcPr marL="68580" marR="68580" marT="34290" marB="34290">
                    <a:solidFill>
                      <a:srgbClr val="FCECE8"/>
                    </a:solidFill>
                  </a:tcPr>
                </a:tc>
              </a:tr>
              <a:tr h="934418">
                <a:tc vMerge="1">
                  <a:txBody>
                    <a:bodyPr/>
                    <a:lstStyle/>
                    <a:p>
                      <a:endParaRPr lang="en-US" dirty="0"/>
                    </a:p>
                  </a:txBody>
                  <a:tcPr/>
                </a:tc>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ZA" sz="1400" dirty="0" smtClean="0"/>
                        <a:t>In the current period,</a:t>
                      </a:r>
                      <a:r>
                        <a:rPr lang="en-ZA" sz="1400" baseline="0" dirty="0" smtClean="0"/>
                        <a:t> deemed costs were applied to the entire immovable asset portfolio transferred on 1 April 2013. Prior period figures were restated with a net impact of R42.8 billion. </a:t>
                      </a:r>
                      <a:endParaRPr lang="en-ZA" sz="1400" dirty="0"/>
                    </a:p>
                  </a:txBody>
                  <a:tcPr marL="68580" marR="68580" marT="34290" marB="34290">
                    <a:solidFill>
                      <a:srgbClr val="FCECE8"/>
                    </a:solidFill>
                  </a:tcPr>
                </a:tc>
              </a:tr>
              <a:tr h="653088">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400" baseline="0" dirty="0" smtClean="0"/>
                        <a:t>Verification of debts owed to municipalities by government</a:t>
                      </a:r>
                      <a:endParaRPr lang="en-US" sz="1400" dirty="0" smtClean="0"/>
                    </a:p>
                    <a:p>
                      <a:endParaRPr lang="en-US" sz="1400" dirty="0"/>
                    </a:p>
                  </a:txBody>
                  <a:tcPr marL="68580" marR="68580" marT="34290" marB="34290">
                    <a:solidFill>
                      <a:srgbClr val="F8D7CD"/>
                    </a:solidFill>
                  </a:tcPr>
                </a:tc>
                <a:tc>
                  <a:txBody>
                    <a:bodyPr/>
                    <a:lstStyle/>
                    <a:p>
                      <a:r>
                        <a:rPr lang="en-ZA" sz="1400" dirty="0" smtClean="0"/>
                        <a:t>This project was</a:t>
                      </a:r>
                      <a:r>
                        <a:rPr lang="en-ZA" sz="1400" baseline="0" dirty="0" smtClean="0"/>
                        <a:t> initiated to verify debts to municipalities by all spheres of government. Significant progress was made to identify and verify amounts due. </a:t>
                      </a:r>
                      <a:endParaRPr lang="en-US" sz="1400" dirty="0"/>
                    </a:p>
                  </a:txBody>
                  <a:tcPr marL="68580" marR="68580" marT="34290" marB="34290">
                    <a:solidFill>
                      <a:srgbClr val="F8D7CD"/>
                    </a:solidFill>
                  </a:tcPr>
                </a:tc>
              </a:tr>
              <a:tr h="934418">
                <a:tc vMerge="1">
                  <a:txBody>
                    <a:bodyPr/>
                    <a:lstStyle/>
                    <a:p>
                      <a:endParaRPr lang="en-US" dirty="0"/>
                    </a:p>
                  </a:txBody>
                  <a:tcPr/>
                </a:tc>
                <a:tc>
                  <a:txBody>
                    <a:bodyPr/>
                    <a:lstStyle/>
                    <a:p>
                      <a:r>
                        <a:rPr lang="en-ZA" sz="1400" dirty="0" smtClean="0"/>
                        <a:t>The impact for PMTE resulted in an</a:t>
                      </a:r>
                      <a:r>
                        <a:rPr lang="en-ZA" sz="1400" baseline="0" dirty="0" smtClean="0"/>
                        <a:t> increase in provisions, accruals and prepaid receivables. The recognised liabilities also impacted interest expense, property rates and municipal services expenses recognised. This also contributed to the deficit for the period.</a:t>
                      </a:r>
                      <a:endParaRPr lang="en-US" sz="1400" dirty="0"/>
                    </a:p>
                  </a:txBody>
                  <a:tcPr marL="68580" marR="68580" marT="34290" marB="34290">
                    <a:solidFill>
                      <a:srgbClr val="F8D7CD"/>
                    </a:solidFill>
                  </a:tcPr>
                </a:tc>
              </a:tr>
            </a:tbl>
          </a:graphicData>
        </a:graphic>
      </p:graphicFrame>
    </p:spTree>
    <p:extLst>
      <p:ext uri="{BB962C8B-B14F-4D97-AF65-F5344CB8AC3E}">
        <p14:creationId xmlns:p14="http://schemas.microsoft.com/office/powerpoint/2010/main" xmlns="" val="1314329172"/>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Slide Number Placeholder 2"/>
          <p:cNvSpPr>
            <a:spLocks noGrp="1"/>
          </p:cNvSpPr>
          <p:nvPr>
            <p:ph type="sldNum" sz="quarter" idx="12"/>
          </p:nvPr>
        </p:nvSpPr>
        <p:spPr>
          <a:noFill/>
        </p:spPr>
        <p:txBody>
          <a:bodyPr/>
          <a:lstStyle>
            <a:lvl1pPr>
              <a:defRPr sz="2400">
                <a:solidFill>
                  <a:schemeClr val="tx1"/>
                </a:solidFill>
                <a:latin typeface="Arial" charset="0"/>
              </a:defRPr>
            </a:lvl1pPr>
            <a:lvl2pPr>
              <a:defRPr sz="2100">
                <a:solidFill>
                  <a:schemeClr val="tx1"/>
                </a:solidFill>
                <a:latin typeface="Arial" charset="0"/>
              </a:defRPr>
            </a:lvl2pPr>
            <a:lvl3pPr>
              <a:defRPr sz="1800">
                <a:solidFill>
                  <a:schemeClr val="tx1"/>
                </a:solidFill>
                <a:latin typeface="Arial" charset="0"/>
              </a:defRPr>
            </a:lvl3pPr>
            <a:lvl4pPr>
              <a:defRPr sz="1500">
                <a:solidFill>
                  <a:schemeClr val="tx1"/>
                </a:solidFill>
                <a:latin typeface="Arial" charset="0"/>
              </a:defRPr>
            </a:lvl4pPr>
            <a:lvl5pPr>
              <a:defRPr sz="1500">
                <a:solidFill>
                  <a:schemeClr val="tx1"/>
                </a:solidFill>
                <a:latin typeface="Arial" charset="0"/>
              </a:defRPr>
            </a:lvl5pPr>
            <a:lvl6pPr eaLnBrk="0" hangingPunct="0">
              <a:defRPr sz="1500">
                <a:solidFill>
                  <a:schemeClr val="tx1"/>
                </a:solidFill>
                <a:latin typeface="Arial" charset="0"/>
              </a:defRPr>
            </a:lvl6pPr>
            <a:lvl7pPr eaLnBrk="0" hangingPunct="0">
              <a:defRPr sz="1500">
                <a:solidFill>
                  <a:schemeClr val="tx1"/>
                </a:solidFill>
                <a:latin typeface="Arial" charset="0"/>
              </a:defRPr>
            </a:lvl7pPr>
            <a:lvl8pPr eaLnBrk="0" hangingPunct="0">
              <a:defRPr sz="1500">
                <a:solidFill>
                  <a:schemeClr val="tx1"/>
                </a:solidFill>
                <a:latin typeface="Arial" charset="0"/>
              </a:defRPr>
            </a:lvl8pPr>
            <a:lvl9pPr eaLnBrk="0" hangingPunct="0">
              <a:defRPr sz="1500">
                <a:solidFill>
                  <a:schemeClr val="tx1"/>
                </a:solidFill>
                <a:latin typeface="Arial" charset="0"/>
              </a:defRPr>
            </a:lvl9pPr>
          </a:lstStyle>
          <a:p>
            <a:fld id="{B56ED39E-909D-498E-8299-064382ADB707}" type="slidenum">
              <a:rPr lang="en-US" altLang="en-US" sz="1050">
                <a:latin typeface="Times" pitchFamily="18" charset="0"/>
              </a:rPr>
              <a:pPr/>
              <a:t>84</a:t>
            </a:fld>
            <a:endParaRPr lang="en-US" altLang="en-US" sz="1050">
              <a:latin typeface="Times" pitchFamily="18" charset="0"/>
            </a:endParaRPr>
          </a:p>
        </p:txBody>
      </p:sp>
      <p:sp>
        <p:nvSpPr>
          <p:cNvPr id="5" name="Rectangle 4"/>
          <p:cNvSpPr/>
          <p:nvPr/>
        </p:nvSpPr>
        <p:spPr>
          <a:xfrm>
            <a:off x="0" y="22811"/>
            <a:ext cx="9144000" cy="379717"/>
          </a:xfrm>
          <a:prstGeom prst="rect">
            <a:avLst/>
          </a:prstGeom>
          <a:pattFill prst="dkHorz">
            <a:fgClr>
              <a:srgbClr val="FF6600"/>
            </a:fgClr>
            <a:bgClr>
              <a:srgbClr val="FF9933"/>
            </a:bgClr>
          </a:patt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ZA" b="1" dirty="0"/>
          </a:p>
        </p:txBody>
      </p:sp>
      <p:cxnSp>
        <p:nvCxnSpPr>
          <p:cNvPr id="6" name="Straight Connector 5"/>
          <p:cNvCxnSpPr/>
          <p:nvPr/>
        </p:nvCxnSpPr>
        <p:spPr>
          <a:xfrm>
            <a:off x="784514" y="6189149"/>
            <a:ext cx="8113362" cy="1355"/>
          </a:xfrm>
          <a:prstGeom prst="line">
            <a:avLst/>
          </a:prstGeom>
          <a:ln w="28575">
            <a:solidFill>
              <a:srgbClr val="FF6600"/>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70164" y="6162117"/>
            <a:ext cx="1028700" cy="49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extBox 1"/>
          <p:cNvSpPr txBox="1"/>
          <p:nvPr/>
        </p:nvSpPr>
        <p:spPr>
          <a:xfrm>
            <a:off x="74078" y="22811"/>
            <a:ext cx="8857282" cy="369332"/>
          </a:xfrm>
          <a:prstGeom prst="rect">
            <a:avLst/>
          </a:prstGeom>
          <a:noFill/>
        </p:spPr>
        <p:txBody>
          <a:bodyPr wrap="square" rtlCol="0">
            <a:spAutoFit/>
          </a:bodyPr>
          <a:lstStyle/>
          <a:p>
            <a:r>
              <a:rPr lang="en-ZA" b="1" dirty="0">
                <a:solidFill>
                  <a:schemeClr val="bg1"/>
                </a:solidFill>
              </a:rPr>
              <a:t>Statement of Financial Position </a:t>
            </a:r>
            <a:r>
              <a:rPr lang="en-ZA" sz="1200" b="1" dirty="0">
                <a:solidFill>
                  <a:schemeClr val="bg1"/>
                </a:solidFill>
              </a:rPr>
              <a:t>(Page 270)</a:t>
            </a:r>
          </a:p>
        </p:txBody>
      </p:sp>
      <p:pic>
        <p:nvPicPr>
          <p:cNvPr id="8" name="Picture 7" descr="southafrica-flag1"/>
          <p:cNvPicPr>
            <a:picLocks noChangeAspect="1" noChangeArrowheads="1" noCrop="1"/>
          </p:cNvPicPr>
          <p:nvPr/>
        </p:nvPicPr>
        <p:blipFill>
          <a:blip r:embed="rId3" cstate="print"/>
          <a:srcRect/>
          <a:stretch>
            <a:fillRect/>
          </a:stretch>
        </p:blipFill>
        <p:spPr bwMode="auto">
          <a:xfrm>
            <a:off x="6929041" y="6243095"/>
            <a:ext cx="311289" cy="205740"/>
          </a:xfrm>
          <a:prstGeom prst="rect">
            <a:avLst/>
          </a:prstGeom>
          <a:noFill/>
          <a:ln w="9525">
            <a:noFill/>
            <a:miter lim="800000"/>
            <a:headEnd/>
            <a:tailEnd/>
          </a:ln>
        </p:spPr>
      </p:pic>
      <p:sp>
        <p:nvSpPr>
          <p:cNvPr id="3" name="Rectangle 2"/>
          <p:cNvSpPr>
            <a:spLocks noChangeArrowheads="1"/>
          </p:cNvSpPr>
          <p:nvPr/>
        </p:nvSpPr>
        <p:spPr bwMode="auto">
          <a:xfrm>
            <a:off x="4502719" y="890201"/>
            <a:ext cx="138564" cy="276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algn="just" fontAlgn="base">
              <a:spcBef>
                <a:spcPct val="0"/>
              </a:spcBef>
              <a:spcAft>
                <a:spcPct val="0"/>
              </a:spcAft>
            </a:pPr>
            <a:endParaRPr lang="en-US" altLang="en-US" sz="1350">
              <a:latin typeface="Arial" pitchFamily="34" charset="0"/>
              <a:cs typeface="Arial"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xmlns="" val="3161940659"/>
              </p:ext>
            </p:extLst>
          </p:nvPr>
        </p:nvGraphicFramePr>
        <p:xfrm>
          <a:off x="92663" y="555351"/>
          <a:ext cx="9009529" cy="5361158"/>
        </p:xfrm>
        <a:graphic>
          <a:graphicData uri="http://schemas.openxmlformats.org/drawingml/2006/table">
            <a:tbl>
              <a:tblPr firstRow="1" bandRow="1">
                <a:tableStyleId>{21E4AEA4-8DFA-4A89-87EB-49C32662AFE0}</a:tableStyleId>
              </a:tblPr>
              <a:tblGrid>
                <a:gridCol w="1462615"/>
                <a:gridCol w="952500"/>
                <a:gridCol w="939800"/>
                <a:gridCol w="768350"/>
                <a:gridCol w="495300"/>
                <a:gridCol w="4390964"/>
              </a:tblGrid>
              <a:tr h="448502">
                <a:tc>
                  <a:txBody>
                    <a:bodyPr/>
                    <a:lstStyle/>
                    <a:p>
                      <a:endParaRPr lang="en-ZA" sz="900" dirty="0"/>
                    </a:p>
                  </a:txBody>
                  <a:tcPr marL="68580" marR="68580" marT="34290" marB="34290"/>
                </a:tc>
                <a:tc>
                  <a:txBody>
                    <a:bodyPr/>
                    <a:lstStyle/>
                    <a:p>
                      <a:pPr algn="ctr"/>
                      <a:r>
                        <a:rPr lang="en-ZA" sz="1200" dirty="0" smtClean="0"/>
                        <a:t>2016</a:t>
                      </a:r>
                      <a:r>
                        <a:rPr lang="en-ZA" sz="1400" dirty="0" smtClean="0"/>
                        <a:t> </a:t>
                      </a:r>
                      <a:r>
                        <a:rPr lang="en-ZA" sz="800" dirty="0" smtClean="0"/>
                        <a:t>R’000</a:t>
                      </a:r>
                      <a:endParaRPr lang="en-ZA" sz="800" dirty="0"/>
                    </a:p>
                  </a:txBody>
                  <a:tcPr marL="68580" marR="68580" marT="34290" marB="34290" anchor="ctr"/>
                </a:tc>
                <a:tc>
                  <a:txBody>
                    <a:bodyPr/>
                    <a:lstStyle/>
                    <a:p>
                      <a:pPr algn="ctr"/>
                      <a:r>
                        <a:rPr lang="en-ZA" sz="1200" dirty="0" smtClean="0"/>
                        <a:t>2015</a:t>
                      </a:r>
                      <a:r>
                        <a:rPr lang="en-ZA" sz="800" baseline="0" dirty="0" smtClean="0"/>
                        <a:t> R’000</a:t>
                      </a:r>
                      <a:endParaRPr lang="en-ZA" sz="800" dirty="0"/>
                    </a:p>
                  </a:txBody>
                  <a:tcPr marL="68580" marR="68580" marT="34290" marB="34290" anchor="ctr"/>
                </a:tc>
                <a:tc>
                  <a:txBody>
                    <a:bodyPr/>
                    <a:lstStyle/>
                    <a:p>
                      <a:pPr algn="ctr"/>
                      <a:r>
                        <a:rPr lang="en-ZA" sz="900" dirty="0" smtClean="0"/>
                        <a:t>Year</a:t>
                      </a:r>
                      <a:r>
                        <a:rPr lang="en-ZA" sz="900" baseline="0" dirty="0" smtClean="0"/>
                        <a:t> on Year </a:t>
                      </a:r>
                      <a:r>
                        <a:rPr lang="en-ZA" sz="800" baseline="0" dirty="0" smtClean="0"/>
                        <a:t>R’000</a:t>
                      </a:r>
                      <a:endParaRPr lang="en-ZA" sz="800" dirty="0"/>
                    </a:p>
                  </a:txBody>
                  <a:tcPr marL="68580" marR="68580" marT="34290" marB="34290" anchor="ctr"/>
                </a:tc>
                <a:tc>
                  <a:txBody>
                    <a:bodyPr/>
                    <a:lstStyle/>
                    <a:p>
                      <a:pPr algn="ctr"/>
                      <a:r>
                        <a:rPr lang="en-ZA" sz="800" dirty="0" smtClean="0"/>
                        <a:t>% change</a:t>
                      </a:r>
                      <a:endParaRPr lang="en-ZA" sz="800" dirty="0"/>
                    </a:p>
                  </a:txBody>
                  <a:tcPr marL="68580" marR="68580" marT="34290" marB="34290" anchor="ctr"/>
                </a:tc>
                <a:tc>
                  <a:txBody>
                    <a:bodyPr/>
                    <a:lstStyle/>
                    <a:p>
                      <a:pPr algn="ctr"/>
                      <a:r>
                        <a:rPr lang="en-ZA" sz="1200" dirty="0" smtClean="0"/>
                        <a:t>Comments</a:t>
                      </a:r>
                      <a:endParaRPr lang="en-ZA" sz="900" dirty="0"/>
                    </a:p>
                  </a:txBody>
                  <a:tcPr marL="68580" marR="68580" marT="34290" marB="34290" anchor="ctr"/>
                </a:tc>
              </a:tr>
              <a:tr h="594525">
                <a:tc>
                  <a:txBody>
                    <a:bodyPr/>
                    <a:lstStyle/>
                    <a:p>
                      <a:r>
                        <a:rPr lang="en-ZA" sz="1200" b="1" dirty="0" smtClean="0"/>
                        <a:t>Current assets</a:t>
                      </a:r>
                    </a:p>
                  </a:txBody>
                  <a:tcPr marL="68580" marR="68580" marT="34290" marB="34290"/>
                </a:tc>
                <a:tc>
                  <a:txBody>
                    <a:bodyPr/>
                    <a:lstStyle/>
                    <a:p>
                      <a:pPr algn="r"/>
                      <a:r>
                        <a:rPr lang="en-ZA" sz="1200" b="1" dirty="0" smtClean="0"/>
                        <a:t>4 360 910</a:t>
                      </a:r>
                      <a:endParaRPr lang="en-ZA" sz="1200" b="1" dirty="0"/>
                    </a:p>
                  </a:txBody>
                  <a:tcPr marL="68580" marR="68580" marT="34290" marB="34290">
                    <a:lnB w="12700" cap="flat" cmpd="sng" algn="ctr">
                      <a:solidFill>
                        <a:schemeClr val="tx1"/>
                      </a:solidFill>
                      <a:prstDash val="solid"/>
                      <a:round/>
                      <a:headEnd type="none" w="med" len="med"/>
                      <a:tailEnd type="none" w="med" len="med"/>
                    </a:lnB>
                  </a:tcPr>
                </a:tc>
                <a:tc>
                  <a:txBody>
                    <a:bodyPr/>
                    <a:lstStyle/>
                    <a:p>
                      <a:pPr algn="r"/>
                      <a:r>
                        <a:rPr lang="en-ZA" sz="1200" b="1" dirty="0" smtClean="0"/>
                        <a:t>3 365 885</a:t>
                      </a:r>
                      <a:endParaRPr lang="en-ZA" sz="1200" b="1" dirty="0"/>
                    </a:p>
                  </a:txBody>
                  <a:tcPr marL="68580" marR="68580" marT="34290" marB="34290">
                    <a:lnB w="12700" cap="flat" cmpd="sng" algn="ctr">
                      <a:solidFill>
                        <a:schemeClr val="tx1"/>
                      </a:solidFill>
                      <a:prstDash val="solid"/>
                      <a:round/>
                      <a:headEnd type="none" w="med" len="med"/>
                      <a:tailEnd type="none" w="med" len="med"/>
                    </a:lnB>
                  </a:tcPr>
                </a:tc>
                <a:tc>
                  <a:txBody>
                    <a:bodyPr/>
                    <a:lstStyle/>
                    <a:p>
                      <a:pPr algn="r"/>
                      <a:r>
                        <a:rPr lang="en-ZA" sz="1200" b="1" dirty="0" smtClean="0"/>
                        <a:t>995 025</a:t>
                      </a:r>
                      <a:endParaRPr lang="en-ZA" sz="1200" b="1" dirty="0"/>
                    </a:p>
                  </a:txBody>
                  <a:tcPr marL="68580" marR="68580" marT="34290" marB="34290">
                    <a:lnR w="12700" cap="flat" cmpd="sng" algn="ctr">
                      <a:solidFill>
                        <a:schemeClr val="bg1"/>
                      </a:solidFill>
                      <a:prstDash val="solid"/>
                      <a:round/>
                      <a:headEnd type="none" w="med" len="med"/>
                      <a:tailEnd type="none" w="med" len="med"/>
                    </a:lnR>
                  </a:tcPr>
                </a:tc>
                <a:tc>
                  <a:txBody>
                    <a:bodyPr/>
                    <a:lstStyle/>
                    <a:p>
                      <a:pPr algn="ctr"/>
                      <a:r>
                        <a:rPr lang="en-ZA" sz="900" b="1" dirty="0" smtClean="0"/>
                        <a:t>30%</a:t>
                      </a:r>
                      <a:endParaRPr lang="en-ZA" sz="900" b="1" dirty="0"/>
                    </a:p>
                  </a:txBody>
                  <a:tcPr marL="68580" marR="68580" marT="34290" marB="34290">
                    <a:lnL w="12700" cap="flat" cmpd="sng" algn="ctr">
                      <a:solidFill>
                        <a:schemeClr val="bg1"/>
                      </a:solidFill>
                      <a:prstDash val="solid"/>
                      <a:round/>
                      <a:headEnd type="none" w="med" len="med"/>
                      <a:tailEnd type="none" w="med" len="med"/>
                    </a:lnL>
                  </a:tcPr>
                </a:tc>
                <a:tc>
                  <a:txBody>
                    <a:bodyPr/>
                    <a:lstStyle/>
                    <a:p>
                      <a:r>
                        <a:rPr lang="en-ZA" sz="1200" dirty="0" smtClean="0"/>
                        <a:t>Increase</a:t>
                      </a:r>
                      <a:r>
                        <a:rPr lang="en-ZA" sz="1200" baseline="0" dirty="0" smtClean="0"/>
                        <a:t> due mainly from receivables from exchange transactions during the period.</a:t>
                      </a:r>
                      <a:endParaRPr lang="en-ZA" sz="1200" dirty="0"/>
                    </a:p>
                  </a:txBody>
                  <a:tcPr marL="68580" marR="68580" marT="34290" marB="34290"/>
                </a:tc>
              </a:tr>
              <a:tr h="1095178">
                <a:tc>
                  <a:txBody>
                    <a:bodyPr/>
                    <a:lstStyle/>
                    <a:p>
                      <a:pPr marL="271463" lvl="1" indent="0"/>
                      <a:r>
                        <a:rPr lang="en-ZA" sz="1200" dirty="0" smtClean="0"/>
                        <a:t>Receivables</a:t>
                      </a:r>
                      <a:r>
                        <a:rPr lang="en-ZA" sz="1200" baseline="0" dirty="0" smtClean="0"/>
                        <a:t> from exchange</a:t>
                      </a:r>
                      <a:endParaRPr lang="en-ZA" sz="1200" dirty="0"/>
                    </a:p>
                  </a:txBody>
                  <a:tcPr marL="68580" marR="68580" marT="34290" marB="34290">
                    <a:lnR w="12700" cap="flat" cmpd="sng" algn="ctr">
                      <a:solidFill>
                        <a:schemeClr val="tx1"/>
                      </a:solidFill>
                      <a:prstDash val="solid"/>
                      <a:round/>
                      <a:headEnd type="none" w="med" len="med"/>
                      <a:tailEnd type="none" w="med" len="med"/>
                    </a:lnR>
                  </a:tcPr>
                </a:tc>
                <a:tc>
                  <a:txBody>
                    <a:bodyPr/>
                    <a:lstStyle/>
                    <a:p>
                      <a:pPr algn="r"/>
                      <a:r>
                        <a:rPr lang="en-ZA" sz="1200" dirty="0" smtClean="0"/>
                        <a:t>3 412 951</a:t>
                      </a:r>
                      <a:endParaRPr lang="en-ZA" sz="1200" dirty="0"/>
                    </a:p>
                  </a:txBody>
                  <a:tcPr marL="68580" marR="68580" marT="34290" marB="3429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r"/>
                      <a:r>
                        <a:rPr lang="en-ZA" sz="1200" dirty="0" smtClean="0"/>
                        <a:t>2 164 094</a:t>
                      </a:r>
                      <a:endParaRPr lang="en-ZA" sz="1200" dirty="0"/>
                    </a:p>
                  </a:txBody>
                  <a:tcPr marL="68580" marR="68580" marT="34290" marB="3429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r"/>
                      <a:r>
                        <a:rPr lang="en-ZA" sz="1200" dirty="0" smtClean="0"/>
                        <a:t>1 248 857</a:t>
                      </a:r>
                      <a:endParaRPr lang="en-ZA" sz="12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accent2"/>
                    </a:solidFill>
                  </a:tcPr>
                </a:tc>
                <a:tc>
                  <a:txBody>
                    <a:bodyPr/>
                    <a:lstStyle/>
                    <a:p>
                      <a:pPr algn="ctr"/>
                      <a:r>
                        <a:rPr lang="en-ZA" sz="900" dirty="0" smtClean="0"/>
                        <a:t>58%</a:t>
                      </a:r>
                      <a:endParaRPr lang="en-ZA" sz="900" dirty="0"/>
                    </a:p>
                  </a:txBody>
                  <a:tcPr marL="68580" marR="68580" marT="34290" marB="34290">
                    <a:lnL w="12700" cap="flat" cmpd="sng" algn="ctr">
                      <a:solidFill>
                        <a:schemeClr val="bg1"/>
                      </a:solidFill>
                      <a:prstDash val="solid"/>
                      <a:round/>
                      <a:headEnd type="none" w="med" len="med"/>
                      <a:tailEnd type="none" w="med" len="med"/>
                    </a:lnL>
                    <a:solidFill>
                      <a:schemeClr val="accent2"/>
                    </a:solidFill>
                  </a:tcPr>
                </a:tc>
                <a:tc>
                  <a:txBody>
                    <a:bodyPr/>
                    <a:lstStyle/>
                    <a:p>
                      <a:r>
                        <a:rPr lang="en-ZA" sz="1200" dirty="0" smtClean="0">
                          <a:solidFill>
                            <a:schemeClr val="tx1"/>
                          </a:solidFill>
                        </a:rPr>
                        <a:t>Increase in receivables was mainly due to slow payments from debtors</a:t>
                      </a:r>
                      <a:r>
                        <a:rPr lang="en-ZA" sz="1200" baseline="0" dirty="0" smtClean="0">
                          <a:solidFill>
                            <a:schemeClr val="tx1"/>
                          </a:solidFill>
                        </a:rPr>
                        <a:t> that was assessed as recoverable as well as additional accommodation serviced provided during the period. This negatively impacted the bank overdraft.</a:t>
                      </a:r>
                      <a:endParaRPr lang="en-ZA" sz="1200" dirty="0">
                        <a:solidFill>
                          <a:schemeClr val="tx1"/>
                        </a:solidFill>
                      </a:endParaRPr>
                    </a:p>
                  </a:txBody>
                  <a:tcPr marL="68580" marR="68580" marT="34290" marB="34290"/>
                </a:tc>
              </a:tr>
              <a:tr h="844852">
                <a:tc>
                  <a:txBody>
                    <a:bodyPr/>
                    <a:lstStyle/>
                    <a:p>
                      <a:pPr marL="271463" lvl="1" indent="0"/>
                      <a:r>
                        <a:rPr lang="en-ZA" sz="1200" dirty="0" smtClean="0"/>
                        <a:t>Receivables from non-exchange</a:t>
                      </a:r>
                      <a:endParaRPr lang="en-ZA" sz="1200" dirty="0"/>
                    </a:p>
                  </a:txBody>
                  <a:tcPr marL="68580" marR="68580" marT="34290" marB="34290">
                    <a:lnR w="12700" cap="flat" cmpd="sng" algn="ctr">
                      <a:solidFill>
                        <a:schemeClr val="tx1"/>
                      </a:solidFill>
                      <a:prstDash val="solid"/>
                      <a:round/>
                      <a:headEnd type="none" w="med" len="med"/>
                      <a:tailEnd type="none" w="med" len="med"/>
                    </a:lnR>
                  </a:tcPr>
                </a:tc>
                <a:tc>
                  <a:txBody>
                    <a:bodyPr/>
                    <a:lstStyle/>
                    <a:p>
                      <a:pPr algn="r"/>
                      <a:r>
                        <a:rPr lang="en-ZA" sz="1200" dirty="0" smtClean="0"/>
                        <a:t>1 596</a:t>
                      </a:r>
                      <a:endParaRPr lang="en-ZA" sz="1200" dirty="0"/>
                    </a:p>
                  </a:txBody>
                  <a:tcPr marL="68580" marR="68580" marT="34290" marB="34290">
                    <a:lnL w="12700" cap="flat" cmpd="sng" algn="ctr">
                      <a:solidFill>
                        <a:schemeClr val="tx1"/>
                      </a:solidFill>
                      <a:prstDash val="solid"/>
                      <a:round/>
                      <a:headEnd type="none" w="med" len="med"/>
                      <a:tailEnd type="none" w="med" len="med"/>
                    </a:lnL>
                  </a:tcPr>
                </a:tc>
                <a:tc>
                  <a:txBody>
                    <a:bodyPr/>
                    <a:lstStyle/>
                    <a:p>
                      <a:pPr algn="r"/>
                      <a:r>
                        <a:rPr lang="en-ZA" sz="1200" dirty="0" smtClean="0"/>
                        <a:t>187 467</a:t>
                      </a:r>
                      <a:endParaRPr lang="en-ZA" sz="1200" dirty="0"/>
                    </a:p>
                  </a:txBody>
                  <a:tcPr marL="68580" marR="68580" marT="34290" marB="34290">
                    <a:lnR w="12700" cap="flat" cmpd="sng" algn="ctr">
                      <a:solidFill>
                        <a:schemeClr val="tx1"/>
                      </a:solidFill>
                      <a:prstDash val="solid"/>
                      <a:round/>
                      <a:headEnd type="none" w="med" len="med"/>
                      <a:tailEnd type="none" w="med" len="med"/>
                    </a:lnR>
                  </a:tcPr>
                </a:tc>
                <a:tc>
                  <a:txBody>
                    <a:bodyPr/>
                    <a:lstStyle/>
                    <a:p>
                      <a:pPr algn="r"/>
                      <a:r>
                        <a:rPr lang="en-ZA" sz="1200" dirty="0" smtClean="0"/>
                        <a:t>(185 871)</a:t>
                      </a:r>
                      <a:endParaRPr lang="en-ZA" sz="12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accent2"/>
                    </a:solidFill>
                  </a:tcPr>
                </a:tc>
                <a:tc>
                  <a:txBody>
                    <a:bodyPr/>
                    <a:lstStyle/>
                    <a:p>
                      <a:pPr algn="ctr"/>
                      <a:r>
                        <a:rPr lang="en-ZA" sz="900" dirty="0" smtClean="0"/>
                        <a:t>-99%</a:t>
                      </a:r>
                      <a:endParaRPr lang="en-ZA" sz="900" dirty="0"/>
                    </a:p>
                  </a:txBody>
                  <a:tcPr marL="68580" marR="68580" marT="34290" marB="34290">
                    <a:lnL w="12700" cap="flat" cmpd="sng" algn="ctr">
                      <a:solidFill>
                        <a:schemeClr val="bg1"/>
                      </a:solidFill>
                      <a:prstDash val="solid"/>
                      <a:round/>
                      <a:headEnd type="none" w="med" len="med"/>
                      <a:tailEnd type="none" w="med" len="med"/>
                    </a:lnL>
                    <a:solidFill>
                      <a:schemeClr val="accent2"/>
                    </a:solidFill>
                  </a:tcPr>
                </a:tc>
                <a:tc>
                  <a:txBody>
                    <a:bodyPr/>
                    <a:lstStyle/>
                    <a:p>
                      <a:r>
                        <a:rPr lang="en-ZA" sz="1200" dirty="0" smtClean="0"/>
                        <a:t>Service in-kind receivable</a:t>
                      </a:r>
                      <a:r>
                        <a:rPr lang="en-ZA" sz="1200" baseline="0" dirty="0" smtClean="0"/>
                        <a:t> (DPW) derecognised as a result of budget transferred to PMTE.</a:t>
                      </a:r>
                      <a:endParaRPr lang="en-ZA" sz="1200" dirty="0"/>
                    </a:p>
                  </a:txBody>
                  <a:tcPr marL="68580" marR="68580" marT="34290" marB="34290"/>
                </a:tc>
              </a:tr>
              <a:tr h="594525">
                <a:tc>
                  <a:txBody>
                    <a:bodyPr/>
                    <a:lstStyle/>
                    <a:p>
                      <a:pPr marL="271463" lvl="1" indent="0"/>
                      <a:r>
                        <a:rPr lang="en-ZA" sz="1200" dirty="0" smtClean="0"/>
                        <a:t>Operating lease asset</a:t>
                      </a:r>
                      <a:endParaRPr lang="en-ZA" sz="1200" dirty="0"/>
                    </a:p>
                  </a:txBody>
                  <a:tcPr marL="68580" marR="68580" marT="34290" marB="34290">
                    <a:lnR w="12700" cap="flat" cmpd="sng" algn="ctr">
                      <a:solidFill>
                        <a:schemeClr val="tx1"/>
                      </a:solidFill>
                      <a:prstDash val="solid"/>
                      <a:round/>
                      <a:headEnd type="none" w="med" len="med"/>
                      <a:tailEnd type="none" w="med" len="med"/>
                    </a:lnR>
                  </a:tcPr>
                </a:tc>
                <a:tc>
                  <a:txBody>
                    <a:bodyPr/>
                    <a:lstStyle/>
                    <a:p>
                      <a:pPr algn="r"/>
                      <a:r>
                        <a:rPr lang="en-ZA" sz="1200" dirty="0" smtClean="0"/>
                        <a:t>942 381</a:t>
                      </a:r>
                      <a:endParaRPr lang="en-ZA" sz="1200" dirty="0"/>
                    </a:p>
                  </a:txBody>
                  <a:tcPr marL="68580" marR="68580" marT="34290" marB="34290">
                    <a:lnL w="12700" cap="flat" cmpd="sng" algn="ctr">
                      <a:solidFill>
                        <a:schemeClr val="tx1"/>
                      </a:solidFill>
                      <a:prstDash val="solid"/>
                      <a:round/>
                      <a:headEnd type="none" w="med" len="med"/>
                      <a:tailEnd type="none" w="med" len="med"/>
                    </a:lnL>
                  </a:tcPr>
                </a:tc>
                <a:tc>
                  <a:txBody>
                    <a:bodyPr/>
                    <a:lstStyle/>
                    <a:p>
                      <a:pPr algn="r"/>
                      <a:r>
                        <a:rPr lang="en-ZA" sz="1200" dirty="0" smtClean="0"/>
                        <a:t> 1 008 127</a:t>
                      </a:r>
                      <a:endParaRPr lang="en-ZA" sz="1200" dirty="0"/>
                    </a:p>
                  </a:txBody>
                  <a:tcPr marL="68580" marR="68580" marT="34290" marB="34290">
                    <a:lnR w="12700" cap="flat" cmpd="sng" algn="ctr">
                      <a:solidFill>
                        <a:schemeClr val="tx1"/>
                      </a:solidFill>
                      <a:prstDash val="solid"/>
                      <a:round/>
                      <a:headEnd type="none" w="med" len="med"/>
                      <a:tailEnd type="none" w="med" len="med"/>
                    </a:lnR>
                  </a:tcPr>
                </a:tc>
                <a:tc>
                  <a:txBody>
                    <a:bodyPr/>
                    <a:lstStyle/>
                    <a:p>
                      <a:pPr algn="r"/>
                      <a:r>
                        <a:rPr lang="en-ZA" sz="1200" dirty="0" smtClean="0"/>
                        <a:t>(65 746)</a:t>
                      </a:r>
                      <a:endParaRPr lang="en-ZA" sz="12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a:r>
                        <a:rPr lang="en-ZA" sz="900" dirty="0" smtClean="0"/>
                        <a:t>-7%</a:t>
                      </a:r>
                      <a:endParaRPr lang="en-ZA" sz="900" dirty="0"/>
                    </a:p>
                  </a:txBody>
                  <a:tcPr marL="68580" marR="68580" marT="34290" marB="34290">
                    <a:lnL w="12700" cap="flat" cmpd="sng" algn="ctr">
                      <a:solidFill>
                        <a:schemeClr val="bg1"/>
                      </a:solidFill>
                      <a:prstDash val="solid"/>
                      <a:round/>
                      <a:headEnd type="none" w="med" len="med"/>
                      <a:tailEnd type="none" w="med" len="med"/>
                    </a:lnL>
                  </a:tcPr>
                </a:tc>
                <a:tc>
                  <a:txBody>
                    <a:bodyPr/>
                    <a:lstStyle/>
                    <a:p>
                      <a:r>
                        <a:rPr lang="en-ZA" sz="1200" dirty="0" smtClean="0"/>
                        <a:t>Straight lining adjustment as per GRAP principles.</a:t>
                      </a:r>
                      <a:endParaRPr lang="en-ZA" sz="1200" dirty="0"/>
                    </a:p>
                  </a:txBody>
                  <a:tcPr marL="68580" marR="68580" marT="34290" marB="34290"/>
                </a:tc>
              </a:tr>
              <a:tr h="594525">
                <a:tc>
                  <a:txBody>
                    <a:bodyPr/>
                    <a:lstStyle/>
                    <a:p>
                      <a:pPr marL="271463" marR="0" lvl="1" indent="0" algn="l" defTabSz="914400" rtl="0" eaLnBrk="1" fontAlgn="auto" latinLnBrk="0" hangingPunct="1">
                        <a:lnSpc>
                          <a:spcPct val="100000"/>
                        </a:lnSpc>
                        <a:spcBef>
                          <a:spcPts val="0"/>
                        </a:spcBef>
                        <a:spcAft>
                          <a:spcPts val="0"/>
                        </a:spcAft>
                        <a:buClrTx/>
                        <a:buSzTx/>
                        <a:buFontTx/>
                        <a:buNone/>
                        <a:tabLst/>
                        <a:defRPr/>
                      </a:pPr>
                      <a:r>
                        <a:rPr lang="en-ZA" sz="1200" dirty="0" smtClean="0"/>
                        <a:t>Cash and cash equivalent </a:t>
                      </a:r>
                    </a:p>
                  </a:txBody>
                  <a:tcPr marL="68580" marR="68580" marT="34290" marB="34290">
                    <a:lnR w="12700" cap="flat" cmpd="sng" algn="ctr">
                      <a:solidFill>
                        <a:schemeClr val="tx1"/>
                      </a:solidFill>
                      <a:prstDash val="solid"/>
                      <a:round/>
                      <a:headEnd type="none" w="med" len="med"/>
                      <a:tailEnd type="none" w="med" len="med"/>
                    </a:lnR>
                  </a:tcPr>
                </a:tc>
                <a:tc>
                  <a:txBody>
                    <a:bodyPr/>
                    <a:lstStyle/>
                    <a:p>
                      <a:pPr algn="r"/>
                      <a:r>
                        <a:rPr lang="en-ZA" sz="1200" dirty="0" smtClean="0"/>
                        <a:t>3 982</a:t>
                      </a:r>
                      <a:endParaRPr lang="en-ZA" sz="1200" dirty="0"/>
                    </a:p>
                  </a:txBody>
                  <a:tcPr marL="68580" marR="68580" marT="34290" marB="34290">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r"/>
                      <a:r>
                        <a:rPr lang="en-ZA" sz="1200" dirty="0" smtClean="0"/>
                        <a:t>6 197</a:t>
                      </a:r>
                      <a:endParaRPr lang="en-ZA" sz="1200" dirty="0"/>
                    </a:p>
                  </a:txBody>
                  <a:tcPr marL="68580" marR="68580" marT="34290" marB="34290">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r"/>
                      <a:r>
                        <a:rPr lang="en-ZA" sz="1200" dirty="0" smtClean="0"/>
                        <a:t>(2 215)</a:t>
                      </a:r>
                      <a:endParaRPr lang="en-ZA" sz="12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accent2"/>
                    </a:solidFill>
                  </a:tcPr>
                </a:tc>
                <a:tc>
                  <a:txBody>
                    <a:bodyPr/>
                    <a:lstStyle/>
                    <a:p>
                      <a:pPr algn="ctr"/>
                      <a:r>
                        <a:rPr lang="en-ZA" sz="900" dirty="0" smtClean="0"/>
                        <a:t>-36%</a:t>
                      </a:r>
                      <a:endParaRPr lang="en-ZA" sz="900" dirty="0"/>
                    </a:p>
                  </a:txBody>
                  <a:tcPr marL="68580" marR="68580" marT="34290" marB="34290">
                    <a:lnL w="12700" cap="flat" cmpd="sng" algn="ctr">
                      <a:solidFill>
                        <a:schemeClr val="bg1"/>
                      </a:solidFill>
                      <a:prstDash val="solid"/>
                      <a:round/>
                      <a:headEnd type="none" w="med" len="med"/>
                      <a:tailEnd type="none" w="med" len="med"/>
                    </a:lnL>
                    <a:solidFill>
                      <a:schemeClr val="accent2"/>
                    </a:solidFill>
                  </a:tcPr>
                </a:tc>
                <a:tc>
                  <a:txBody>
                    <a:bodyPr/>
                    <a:lstStyle/>
                    <a:p>
                      <a:r>
                        <a:rPr lang="en-ZA" sz="1200" dirty="0" smtClean="0"/>
                        <a:t>Decrease in</a:t>
                      </a:r>
                      <a:r>
                        <a:rPr lang="en-ZA" sz="1200" baseline="0" dirty="0" smtClean="0"/>
                        <a:t> deposits received in bank balance.</a:t>
                      </a:r>
                      <a:endParaRPr lang="en-ZA" sz="1200" dirty="0"/>
                    </a:p>
                  </a:txBody>
                  <a:tcPr marL="68580" marR="68580" marT="34290" marB="34290"/>
                </a:tc>
              </a:tr>
              <a:tr h="84485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b="1" dirty="0" smtClean="0"/>
                        <a:t>Non-current assets</a:t>
                      </a:r>
                    </a:p>
                  </a:txBody>
                  <a:tcPr marL="68580" marR="68580" marT="34290" marB="34290"/>
                </a:tc>
                <a:tc>
                  <a:txBody>
                    <a:bodyPr/>
                    <a:lstStyle/>
                    <a:p>
                      <a:pPr algn="r"/>
                      <a:r>
                        <a:rPr lang="en-ZA" sz="1200" b="1" dirty="0" smtClean="0"/>
                        <a:t>112 355 011</a:t>
                      </a:r>
                      <a:endParaRPr lang="en-ZA" sz="1200" b="1" dirty="0"/>
                    </a:p>
                  </a:txBody>
                  <a:tcPr marL="68580" marR="68580" marT="34290" marB="3429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ZA" sz="1200" b="1" dirty="0" smtClean="0"/>
                        <a:t>110 962 779</a:t>
                      </a:r>
                      <a:endParaRPr lang="en-ZA" sz="1200" b="1" dirty="0"/>
                    </a:p>
                  </a:txBody>
                  <a:tcPr marL="68580" marR="68580" marT="34290" marB="3429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ZA" sz="1200" b="1" dirty="0" smtClean="0"/>
                        <a:t>1 642</a:t>
                      </a:r>
                      <a:r>
                        <a:rPr lang="en-ZA" sz="1200" b="1" baseline="0" dirty="0" smtClean="0"/>
                        <a:t> 232</a:t>
                      </a:r>
                      <a:endParaRPr lang="en-ZA" sz="1200" b="1" dirty="0"/>
                    </a:p>
                  </a:txBody>
                  <a:tcPr marL="68580" marR="68580" marT="34290" marB="34290">
                    <a:lnR w="12700" cap="flat" cmpd="sng" algn="ctr">
                      <a:solidFill>
                        <a:schemeClr val="bg1"/>
                      </a:solidFill>
                      <a:prstDash val="solid"/>
                      <a:round/>
                      <a:headEnd type="none" w="med" len="med"/>
                      <a:tailEnd type="none" w="med" len="med"/>
                    </a:lnR>
                    <a:solidFill>
                      <a:schemeClr val="accent2"/>
                    </a:solidFill>
                  </a:tcPr>
                </a:tc>
                <a:tc>
                  <a:txBody>
                    <a:bodyPr/>
                    <a:lstStyle/>
                    <a:p>
                      <a:pPr algn="ctr"/>
                      <a:r>
                        <a:rPr lang="en-ZA" sz="900" b="1" dirty="0" smtClean="0"/>
                        <a:t>1%</a:t>
                      </a:r>
                      <a:endParaRPr lang="en-ZA" sz="900" b="1" dirty="0"/>
                    </a:p>
                  </a:txBody>
                  <a:tcPr marL="68580" marR="68580" marT="34290" marB="34290">
                    <a:lnL w="12700" cap="flat" cmpd="sng" algn="ctr">
                      <a:solidFill>
                        <a:schemeClr val="bg1"/>
                      </a:solidFill>
                      <a:prstDash val="solid"/>
                      <a:round/>
                      <a:headEnd type="none" w="med" len="med"/>
                      <a:tailEnd type="none" w="med" len="med"/>
                    </a:lnL>
                    <a:solidFill>
                      <a:schemeClr val="accent2"/>
                    </a:solidFill>
                  </a:tcPr>
                </a:tc>
                <a:tc>
                  <a:txBody>
                    <a:bodyPr/>
                    <a:lstStyle/>
                    <a:p>
                      <a:r>
                        <a:rPr lang="en-ZA" sz="1200" dirty="0" smtClean="0"/>
                        <a:t>Additions to immovable assets (e.g. Telkom</a:t>
                      </a:r>
                      <a:r>
                        <a:rPr lang="en-ZA" sz="1200" baseline="0" dirty="0" smtClean="0"/>
                        <a:t> Towers).</a:t>
                      </a:r>
                      <a:r>
                        <a:rPr lang="en-ZA" sz="1200" dirty="0" smtClean="0"/>
                        <a:t> Restated from</a:t>
                      </a:r>
                      <a:r>
                        <a:rPr lang="en-ZA" sz="1200" baseline="0" dirty="0" smtClean="0"/>
                        <a:t> prior period due to the measurement of immovable assets at deemed cost.</a:t>
                      </a:r>
                      <a:endParaRPr lang="en-ZA" sz="1200" dirty="0"/>
                    </a:p>
                  </a:txBody>
                  <a:tcPr marL="68580" marR="68580" marT="34290" marB="34290"/>
                </a:tc>
              </a:tr>
              <a:tr h="344199">
                <a:tc>
                  <a:txBody>
                    <a:bodyPr/>
                    <a:lstStyle/>
                    <a:p>
                      <a:r>
                        <a:rPr lang="en-ZA" sz="1200" b="1" dirty="0" smtClean="0"/>
                        <a:t>TOTAL ASSETS</a:t>
                      </a:r>
                      <a:endParaRPr lang="en-ZA" sz="1200" b="1" dirty="0"/>
                    </a:p>
                  </a:txBody>
                  <a:tcPr marL="68580" marR="68580" marT="34290" marB="34290"/>
                </a:tc>
                <a:tc>
                  <a:txBody>
                    <a:bodyPr/>
                    <a:lstStyle/>
                    <a:p>
                      <a:pPr algn="r"/>
                      <a:r>
                        <a:rPr lang="en-ZA" sz="1200" b="1" dirty="0" smtClean="0"/>
                        <a:t>116 715 921</a:t>
                      </a:r>
                      <a:endParaRPr lang="en-ZA" sz="1200" b="1" dirty="0"/>
                    </a:p>
                  </a:txBody>
                  <a:tcPr marL="68580" marR="68580" marT="34290" marB="3429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ZA" sz="1200" b="1" dirty="0" smtClean="0"/>
                        <a:t>114 328 664</a:t>
                      </a:r>
                      <a:endParaRPr lang="en-ZA" sz="1200" b="1" dirty="0"/>
                    </a:p>
                  </a:txBody>
                  <a:tcPr marL="68580" marR="68580" marT="34290" marB="3429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ZA" sz="1200" b="1" dirty="0" smtClean="0"/>
                        <a:t>2 387 257</a:t>
                      </a:r>
                      <a:endParaRPr lang="en-ZA" sz="1200" b="1" dirty="0"/>
                    </a:p>
                  </a:txBody>
                  <a:tcPr marL="68580" marR="68580" marT="34290" marB="34290"/>
                </a:tc>
                <a:tc>
                  <a:txBody>
                    <a:bodyPr/>
                    <a:lstStyle/>
                    <a:p>
                      <a:pPr algn="ctr"/>
                      <a:r>
                        <a:rPr lang="en-ZA" sz="900" b="1" dirty="0" smtClean="0"/>
                        <a:t>2%</a:t>
                      </a:r>
                      <a:endParaRPr lang="en-ZA" sz="900" b="1" dirty="0"/>
                    </a:p>
                  </a:txBody>
                  <a:tcPr marL="68580" marR="68580" marT="34290" marB="34290"/>
                </a:tc>
                <a:tc>
                  <a:txBody>
                    <a:bodyPr/>
                    <a:lstStyle/>
                    <a:p>
                      <a:r>
                        <a:rPr lang="en-ZA" sz="1200" dirty="0" smtClean="0"/>
                        <a:t>Increase</a:t>
                      </a:r>
                      <a:r>
                        <a:rPr lang="en-ZA" sz="1200" baseline="0" dirty="0" smtClean="0"/>
                        <a:t> in non-current assets (mainly relating to immovable assets)</a:t>
                      </a:r>
                      <a:endParaRPr lang="en-ZA" sz="1200" dirty="0"/>
                    </a:p>
                  </a:txBody>
                  <a:tcPr marL="68580" marR="68580" marT="34290" marB="34290"/>
                </a:tc>
              </a:tr>
            </a:tbl>
          </a:graphicData>
        </a:graphic>
      </p:graphicFrame>
    </p:spTree>
    <p:extLst>
      <p:ext uri="{BB962C8B-B14F-4D97-AF65-F5344CB8AC3E}">
        <p14:creationId xmlns:p14="http://schemas.microsoft.com/office/powerpoint/2010/main" xmlns="" val="2353502819"/>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Slide Number Placeholder 2"/>
          <p:cNvSpPr>
            <a:spLocks noGrp="1"/>
          </p:cNvSpPr>
          <p:nvPr>
            <p:ph type="sldNum" sz="quarter" idx="12"/>
          </p:nvPr>
        </p:nvSpPr>
        <p:spPr>
          <a:noFill/>
        </p:spPr>
        <p:txBody>
          <a:bodyPr/>
          <a:lstStyle>
            <a:lvl1pPr>
              <a:defRPr sz="2400">
                <a:solidFill>
                  <a:schemeClr val="tx1"/>
                </a:solidFill>
                <a:latin typeface="Arial" charset="0"/>
              </a:defRPr>
            </a:lvl1pPr>
            <a:lvl2pPr>
              <a:defRPr sz="2100">
                <a:solidFill>
                  <a:schemeClr val="tx1"/>
                </a:solidFill>
                <a:latin typeface="Arial" charset="0"/>
              </a:defRPr>
            </a:lvl2pPr>
            <a:lvl3pPr>
              <a:defRPr sz="1800">
                <a:solidFill>
                  <a:schemeClr val="tx1"/>
                </a:solidFill>
                <a:latin typeface="Arial" charset="0"/>
              </a:defRPr>
            </a:lvl3pPr>
            <a:lvl4pPr>
              <a:defRPr sz="1500">
                <a:solidFill>
                  <a:schemeClr val="tx1"/>
                </a:solidFill>
                <a:latin typeface="Arial" charset="0"/>
              </a:defRPr>
            </a:lvl4pPr>
            <a:lvl5pPr>
              <a:defRPr sz="1500">
                <a:solidFill>
                  <a:schemeClr val="tx1"/>
                </a:solidFill>
                <a:latin typeface="Arial" charset="0"/>
              </a:defRPr>
            </a:lvl5pPr>
            <a:lvl6pPr eaLnBrk="0" hangingPunct="0">
              <a:defRPr sz="1500">
                <a:solidFill>
                  <a:schemeClr val="tx1"/>
                </a:solidFill>
                <a:latin typeface="Arial" charset="0"/>
              </a:defRPr>
            </a:lvl6pPr>
            <a:lvl7pPr eaLnBrk="0" hangingPunct="0">
              <a:defRPr sz="1500">
                <a:solidFill>
                  <a:schemeClr val="tx1"/>
                </a:solidFill>
                <a:latin typeface="Arial" charset="0"/>
              </a:defRPr>
            </a:lvl7pPr>
            <a:lvl8pPr eaLnBrk="0" hangingPunct="0">
              <a:defRPr sz="1500">
                <a:solidFill>
                  <a:schemeClr val="tx1"/>
                </a:solidFill>
                <a:latin typeface="Arial" charset="0"/>
              </a:defRPr>
            </a:lvl8pPr>
            <a:lvl9pPr eaLnBrk="0" hangingPunct="0">
              <a:defRPr sz="1500">
                <a:solidFill>
                  <a:schemeClr val="tx1"/>
                </a:solidFill>
                <a:latin typeface="Arial" charset="0"/>
              </a:defRPr>
            </a:lvl9pPr>
          </a:lstStyle>
          <a:p>
            <a:fld id="{B56ED39E-909D-498E-8299-064382ADB707}" type="slidenum">
              <a:rPr lang="en-US" altLang="en-US" sz="1050">
                <a:latin typeface="Times" pitchFamily="18" charset="0"/>
              </a:rPr>
              <a:pPr/>
              <a:t>85</a:t>
            </a:fld>
            <a:endParaRPr lang="en-US" altLang="en-US" sz="1050">
              <a:latin typeface="Times" pitchFamily="18" charset="0"/>
            </a:endParaRPr>
          </a:p>
        </p:txBody>
      </p:sp>
      <p:sp>
        <p:nvSpPr>
          <p:cNvPr id="5" name="Rectangle 4"/>
          <p:cNvSpPr/>
          <p:nvPr/>
        </p:nvSpPr>
        <p:spPr>
          <a:xfrm>
            <a:off x="1" y="36240"/>
            <a:ext cx="9144000" cy="379717"/>
          </a:xfrm>
          <a:prstGeom prst="rect">
            <a:avLst/>
          </a:prstGeom>
          <a:pattFill prst="dkHorz">
            <a:fgClr>
              <a:srgbClr val="FF6600"/>
            </a:fgClr>
            <a:bgClr>
              <a:srgbClr val="FF9933"/>
            </a:bgClr>
          </a:patt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ZA" b="1" dirty="0"/>
          </a:p>
        </p:txBody>
      </p:sp>
      <p:cxnSp>
        <p:nvCxnSpPr>
          <p:cNvPr id="6" name="Straight Connector 5"/>
          <p:cNvCxnSpPr/>
          <p:nvPr/>
        </p:nvCxnSpPr>
        <p:spPr>
          <a:xfrm>
            <a:off x="749731" y="5501034"/>
            <a:ext cx="8113362" cy="1355"/>
          </a:xfrm>
          <a:prstGeom prst="line">
            <a:avLst/>
          </a:prstGeom>
          <a:ln w="28575">
            <a:solidFill>
              <a:srgbClr val="FF6600"/>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35381" y="5474002"/>
            <a:ext cx="1028700" cy="49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extBox 1"/>
          <p:cNvSpPr txBox="1"/>
          <p:nvPr/>
        </p:nvSpPr>
        <p:spPr>
          <a:xfrm>
            <a:off x="74078" y="56036"/>
            <a:ext cx="8857282" cy="369332"/>
          </a:xfrm>
          <a:prstGeom prst="rect">
            <a:avLst/>
          </a:prstGeom>
          <a:noFill/>
        </p:spPr>
        <p:txBody>
          <a:bodyPr wrap="square" rtlCol="0">
            <a:spAutoFit/>
          </a:bodyPr>
          <a:lstStyle/>
          <a:p>
            <a:r>
              <a:rPr lang="en-ZA" b="1" dirty="0">
                <a:solidFill>
                  <a:schemeClr val="bg1"/>
                </a:solidFill>
              </a:rPr>
              <a:t>Statement of Financial Position (continue) </a:t>
            </a:r>
            <a:r>
              <a:rPr lang="en-ZA" sz="1200" b="1" dirty="0">
                <a:solidFill>
                  <a:schemeClr val="bg1"/>
                </a:solidFill>
              </a:rPr>
              <a:t>(Page 270)</a:t>
            </a:r>
          </a:p>
        </p:txBody>
      </p:sp>
      <p:pic>
        <p:nvPicPr>
          <p:cNvPr id="8" name="Picture 7" descr="southafrica-flag1"/>
          <p:cNvPicPr>
            <a:picLocks noChangeAspect="1" noChangeArrowheads="1" noCrop="1"/>
          </p:cNvPicPr>
          <p:nvPr/>
        </p:nvPicPr>
        <p:blipFill>
          <a:blip r:embed="rId3" cstate="print"/>
          <a:srcRect/>
          <a:stretch>
            <a:fillRect/>
          </a:stretch>
        </p:blipFill>
        <p:spPr bwMode="auto">
          <a:xfrm>
            <a:off x="6894258" y="5554980"/>
            <a:ext cx="311289" cy="205740"/>
          </a:xfrm>
          <a:prstGeom prst="rect">
            <a:avLst/>
          </a:prstGeom>
          <a:noFill/>
          <a:ln w="9525">
            <a:noFill/>
            <a:miter lim="800000"/>
            <a:headEnd/>
            <a:tailEnd/>
          </a:ln>
        </p:spPr>
      </p:pic>
      <p:sp>
        <p:nvSpPr>
          <p:cNvPr id="3" name="Rectangle 2"/>
          <p:cNvSpPr>
            <a:spLocks noChangeArrowheads="1"/>
          </p:cNvSpPr>
          <p:nvPr/>
        </p:nvSpPr>
        <p:spPr bwMode="auto">
          <a:xfrm>
            <a:off x="4502719" y="890201"/>
            <a:ext cx="138564" cy="276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algn="just" fontAlgn="base">
              <a:spcBef>
                <a:spcPct val="0"/>
              </a:spcBef>
              <a:spcAft>
                <a:spcPct val="0"/>
              </a:spcAft>
            </a:pPr>
            <a:endParaRPr lang="en-US" altLang="en-US" sz="1350">
              <a:latin typeface="Arial" pitchFamily="34" charset="0"/>
              <a:cs typeface="Arial"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xmlns="" val="530510236"/>
              </p:ext>
            </p:extLst>
          </p:nvPr>
        </p:nvGraphicFramePr>
        <p:xfrm>
          <a:off x="59992" y="541147"/>
          <a:ext cx="9009529" cy="5815208"/>
        </p:xfrm>
        <a:graphic>
          <a:graphicData uri="http://schemas.openxmlformats.org/drawingml/2006/table">
            <a:tbl>
              <a:tblPr firstRow="1" bandRow="1">
                <a:tableStyleId>{21E4AEA4-8DFA-4A89-87EB-49C32662AFE0}</a:tableStyleId>
              </a:tblPr>
              <a:tblGrid>
                <a:gridCol w="1526115"/>
                <a:gridCol w="857250"/>
                <a:gridCol w="819150"/>
                <a:gridCol w="768350"/>
                <a:gridCol w="495300"/>
                <a:gridCol w="4543364"/>
              </a:tblGrid>
              <a:tr h="336867">
                <a:tc>
                  <a:txBody>
                    <a:bodyPr/>
                    <a:lstStyle/>
                    <a:p>
                      <a:endParaRPr lang="en-ZA" sz="900" dirty="0"/>
                    </a:p>
                  </a:txBody>
                  <a:tcPr marL="68580" marR="68580" marT="34290" marB="34290"/>
                </a:tc>
                <a:tc>
                  <a:txBody>
                    <a:bodyPr/>
                    <a:lstStyle/>
                    <a:p>
                      <a:pPr algn="ctr"/>
                      <a:r>
                        <a:rPr lang="en-ZA" sz="1200" dirty="0" smtClean="0"/>
                        <a:t>2016</a:t>
                      </a:r>
                      <a:r>
                        <a:rPr lang="en-ZA" sz="1400" dirty="0" smtClean="0"/>
                        <a:t> </a:t>
                      </a:r>
                      <a:r>
                        <a:rPr lang="en-ZA" sz="800" dirty="0" smtClean="0"/>
                        <a:t>R’000</a:t>
                      </a:r>
                      <a:endParaRPr lang="en-ZA" sz="800" dirty="0"/>
                    </a:p>
                  </a:txBody>
                  <a:tcPr marL="68580" marR="68580" marT="34290" marB="34290" anchor="ctr"/>
                </a:tc>
                <a:tc>
                  <a:txBody>
                    <a:bodyPr/>
                    <a:lstStyle/>
                    <a:p>
                      <a:pPr algn="ctr"/>
                      <a:r>
                        <a:rPr lang="en-ZA" sz="1200" dirty="0" smtClean="0"/>
                        <a:t>2015</a:t>
                      </a:r>
                      <a:r>
                        <a:rPr lang="en-ZA" sz="800" baseline="0" dirty="0" smtClean="0"/>
                        <a:t> R’000</a:t>
                      </a:r>
                      <a:endParaRPr lang="en-ZA" sz="800" dirty="0"/>
                    </a:p>
                  </a:txBody>
                  <a:tcPr marL="68580" marR="68580" marT="34290" marB="34290" anchor="ctr"/>
                </a:tc>
                <a:tc>
                  <a:txBody>
                    <a:bodyPr/>
                    <a:lstStyle/>
                    <a:p>
                      <a:pPr algn="ctr"/>
                      <a:r>
                        <a:rPr lang="en-ZA" sz="900" dirty="0" smtClean="0"/>
                        <a:t>Year</a:t>
                      </a:r>
                      <a:r>
                        <a:rPr lang="en-ZA" sz="900" baseline="0" dirty="0" smtClean="0"/>
                        <a:t> on Year </a:t>
                      </a:r>
                      <a:r>
                        <a:rPr lang="en-ZA" sz="700" baseline="0" dirty="0" smtClean="0"/>
                        <a:t>R’000</a:t>
                      </a:r>
                      <a:endParaRPr lang="en-ZA" sz="700" dirty="0"/>
                    </a:p>
                  </a:txBody>
                  <a:tcPr marL="68580" marR="68580" marT="34290" marB="34290" anchor="ctr"/>
                </a:tc>
                <a:tc>
                  <a:txBody>
                    <a:bodyPr/>
                    <a:lstStyle/>
                    <a:p>
                      <a:pPr algn="ctr"/>
                      <a:r>
                        <a:rPr lang="en-ZA" sz="800" dirty="0" smtClean="0"/>
                        <a:t>% change</a:t>
                      </a:r>
                      <a:endParaRPr lang="en-ZA" sz="800" dirty="0"/>
                    </a:p>
                  </a:txBody>
                  <a:tcPr marL="68580" marR="68580" marT="34290" marB="34290" anchor="ctr"/>
                </a:tc>
                <a:tc>
                  <a:txBody>
                    <a:bodyPr/>
                    <a:lstStyle/>
                    <a:p>
                      <a:pPr algn="ctr"/>
                      <a:r>
                        <a:rPr lang="en-ZA" sz="1200" dirty="0" smtClean="0"/>
                        <a:t>Comments</a:t>
                      </a:r>
                      <a:endParaRPr lang="en-ZA" sz="900" dirty="0"/>
                    </a:p>
                  </a:txBody>
                  <a:tcPr marL="68580" marR="68580" marT="34290" marB="34290" anchor="ctr"/>
                </a:tc>
              </a:tr>
              <a:tr h="257244">
                <a:tc>
                  <a:txBody>
                    <a:bodyPr/>
                    <a:lstStyle/>
                    <a:p>
                      <a:r>
                        <a:rPr lang="en-ZA" sz="1100" b="1" dirty="0" smtClean="0"/>
                        <a:t>Current</a:t>
                      </a:r>
                      <a:r>
                        <a:rPr lang="en-ZA" sz="1100" b="1" baseline="0" dirty="0" smtClean="0"/>
                        <a:t> liabilities</a:t>
                      </a:r>
                      <a:endParaRPr lang="en-ZA" sz="1100" b="1" dirty="0"/>
                    </a:p>
                  </a:txBody>
                  <a:tcPr marL="68580" marR="68580" marT="34290" marB="34290"/>
                </a:tc>
                <a:tc>
                  <a:txBody>
                    <a:bodyPr/>
                    <a:lstStyle/>
                    <a:p>
                      <a:pPr algn="r"/>
                      <a:r>
                        <a:rPr lang="en-ZA" sz="1100" b="1" dirty="0" smtClean="0"/>
                        <a:t>12</a:t>
                      </a:r>
                      <a:r>
                        <a:rPr lang="en-ZA" sz="1100" b="1" baseline="0" dirty="0" smtClean="0"/>
                        <a:t> 159 123</a:t>
                      </a:r>
                      <a:endParaRPr lang="en-ZA" sz="1100" b="1" dirty="0"/>
                    </a:p>
                  </a:txBody>
                  <a:tcPr marL="68580" marR="68580" marT="34290" marB="34290">
                    <a:lnB w="12700" cap="flat" cmpd="sng" algn="ctr">
                      <a:solidFill>
                        <a:schemeClr val="tx1"/>
                      </a:solidFill>
                      <a:prstDash val="solid"/>
                      <a:round/>
                      <a:headEnd type="none" w="med" len="med"/>
                      <a:tailEnd type="none" w="med" len="med"/>
                    </a:lnB>
                  </a:tcPr>
                </a:tc>
                <a:tc>
                  <a:txBody>
                    <a:bodyPr/>
                    <a:lstStyle/>
                    <a:p>
                      <a:pPr algn="r"/>
                      <a:r>
                        <a:rPr lang="en-ZA" sz="1100" b="1" dirty="0" smtClean="0"/>
                        <a:t>8</a:t>
                      </a:r>
                      <a:r>
                        <a:rPr lang="en-ZA" sz="1100" b="1" baseline="0" dirty="0" smtClean="0"/>
                        <a:t> 833 975</a:t>
                      </a:r>
                      <a:endParaRPr lang="en-ZA" sz="1100" b="1" dirty="0"/>
                    </a:p>
                  </a:txBody>
                  <a:tcPr marL="68580" marR="68580" marT="34290" marB="34290">
                    <a:lnB w="12700" cap="flat" cmpd="sng" algn="ctr">
                      <a:solidFill>
                        <a:schemeClr val="tx1"/>
                      </a:solidFill>
                      <a:prstDash val="solid"/>
                      <a:round/>
                      <a:headEnd type="none" w="med" len="med"/>
                      <a:tailEnd type="none" w="med" len="med"/>
                    </a:lnB>
                  </a:tcPr>
                </a:tc>
                <a:tc>
                  <a:txBody>
                    <a:bodyPr/>
                    <a:lstStyle/>
                    <a:p>
                      <a:pPr algn="r"/>
                      <a:r>
                        <a:rPr lang="en-ZA" sz="1100" b="1" dirty="0" smtClean="0"/>
                        <a:t>3 325 148</a:t>
                      </a:r>
                      <a:endParaRPr lang="en-ZA" sz="1100" b="1" dirty="0"/>
                    </a:p>
                  </a:txBody>
                  <a:tcPr marL="68580" marR="68580" marT="34290" marB="34290">
                    <a:lnR w="12700" cap="flat" cmpd="sng" algn="ctr">
                      <a:solidFill>
                        <a:schemeClr val="bg1"/>
                      </a:solidFill>
                      <a:prstDash val="solid"/>
                      <a:round/>
                      <a:headEnd type="none" w="med" len="med"/>
                      <a:tailEnd type="none" w="med" len="med"/>
                    </a:lnR>
                  </a:tcPr>
                </a:tc>
                <a:tc>
                  <a:txBody>
                    <a:bodyPr/>
                    <a:lstStyle/>
                    <a:p>
                      <a:pPr algn="ctr"/>
                      <a:r>
                        <a:rPr lang="en-ZA" sz="900" b="1" dirty="0" smtClean="0"/>
                        <a:t>38%</a:t>
                      </a:r>
                      <a:endParaRPr lang="en-ZA" sz="900" b="1" dirty="0"/>
                    </a:p>
                  </a:txBody>
                  <a:tcPr marL="68580" marR="68580" marT="34290" marB="34290">
                    <a:lnL w="12700" cap="flat" cmpd="sng" algn="ctr">
                      <a:solidFill>
                        <a:schemeClr val="bg1"/>
                      </a:solidFill>
                      <a:prstDash val="solid"/>
                      <a:round/>
                      <a:headEnd type="none" w="med" len="med"/>
                      <a:tailEnd type="none" w="med" len="med"/>
                    </a:lnL>
                  </a:tcPr>
                </a:tc>
                <a:tc>
                  <a:txBody>
                    <a:bodyPr/>
                    <a:lstStyle/>
                    <a:p>
                      <a:r>
                        <a:rPr lang="en-ZA" sz="1100" dirty="0" smtClean="0"/>
                        <a:t>Increase in deferred revenue</a:t>
                      </a:r>
                      <a:r>
                        <a:rPr lang="en-ZA" sz="1100" baseline="0" dirty="0" smtClean="0"/>
                        <a:t> and bank overdraft during the period.</a:t>
                      </a:r>
                      <a:endParaRPr lang="en-ZA" sz="1100" dirty="0"/>
                    </a:p>
                  </a:txBody>
                  <a:tcPr marL="68580" marR="68580" marT="34290" marB="34290"/>
                </a:tc>
              </a:tr>
              <a:tr h="432823">
                <a:tc>
                  <a:txBody>
                    <a:bodyPr/>
                    <a:lstStyle/>
                    <a:p>
                      <a:pPr marL="271463" indent="0"/>
                      <a:r>
                        <a:rPr lang="en-ZA" sz="1100" dirty="0" smtClean="0"/>
                        <a:t>Operating lease liability</a:t>
                      </a:r>
                      <a:endParaRPr lang="en-ZA" sz="1100" dirty="0"/>
                    </a:p>
                  </a:txBody>
                  <a:tcPr marL="68580" marR="68580" marT="34290" marB="34290">
                    <a:lnR w="12700" cap="flat" cmpd="sng" algn="ctr">
                      <a:solidFill>
                        <a:schemeClr val="tx1"/>
                      </a:solidFill>
                      <a:prstDash val="solid"/>
                      <a:round/>
                      <a:headEnd type="none" w="med" len="med"/>
                      <a:tailEnd type="none" w="med" len="med"/>
                    </a:lnR>
                  </a:tcPr>
                </a:tc>
                <a:tc>
                  <a:txBody>
                    <a:bodyPr/>
                    <a:lstStyle/>
                    <a:p>
                      <a:pPr algn="r"/>
                      <a:r>
                        <a:rPr lang="en-ZA" sz="1100" dirty="0" smtClean="0"/>
                        <a:t>855 195</a:t>
                      </a:r>
                      <a:endParaRPr lang="en-ZA" sz="1100" dirty="0"/>
                    </a:p>
                  </a:txBody>
                  <a:tcPr marL="68580" marR="68580" marT="34290" marB="3429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r"/>
                      <a:r>
                        <a:rPr lang="en-ZA" sz="1100" dirty="0" smtClean="0"/>
                        <a:t>916 539</a:t>
                      </a:r>
                      <a:endParaRPr lang="en-ZA" sz="1100" dirty="0"/>
                    </a:p>
                  </a:txBody>
                  <a:tcPr marL="68580" marR="68580" marT="34290" marB="3429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r"/>
                      <a:r>
                        <a:rPr lang="en-ZA" sz="1100" dirty="0" smtClean="0"/>
                        <a:t>(61 344)</a:t>
                      </a:r>
                      <a:endParaRPr lang="en-ZA" sz="11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a:r>
                        <a:rPr lang="en-ZA" sz="900" dirty="0" smtClean="0"/>
                        <a:t>-7%</a:t>
                      </a:r>
                      <a:endParaRPr lang="en-ZA" sz="900" dirty="0"/>
                    </a:p>
                  </a:txBody>
                  <a:tcPr marL="68580" marR="68580" marT="34290" marB="34290">
                    <a:lnL w="12700" cap="flat" cmpd="sng" algn="ctr">
                      <a:solidFill>
                        <a:schemeClr val="bg1"/>
                      </a:solidFill>
                      <a:prstDash val="solid"/>
                      <a:round/>
                      <a:headEnd type="none" w="med" len="med"/>
                      <a:tailEnd type="none" w="med" len="med"/>
                    </a:ln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100" dirty="0" smtClean="0"/>
                        <a:t>Straight lining adjustment as per GRAP principles.</a:t>
                      </a:r>
                    </a:p>
                  </a:txBody>
                  <a:tcPr marL="68580" marR="68580" marT="34290" marB="34290"/>
                </a:tc>
              </a:tr>
              <a:tr h="612485">
                <a:tc>
                  <a:txBody>
                    <a:bodyPr/>
                    <a:lstStyle/>
                    <a:p>
                      <a:pPr marL="271463" indent="0"/>
                      <a:r>
                        <a:rPr lang="en-ZA" sz="1100" dirty="0" smtClean="0"/>
                        <a:t>Bank overdraft</a:t>
                      </a:r>
                      <a:endParaRPr lang="en-ZA" sz="1100" dirty="0"/>
                    </a:p>
                  </a:txBody>
                  <a:tcPr marL="68580" marR="68580" marT="34290" marB="34290">
                    <a:lnR w="12700" cap="flat" cmpd="sng" algn="ctr">
                      <a:solidFill>
                        <a:schemeClr val="tx1"/>
                      </a:solidFill>
                      <a:prstDash val="solid"/>
                      <a:round/>
                      <a:headEnd type="none" w="med" len="med"/>
                      <a:tailEnd type="none" w="med" len="med"/>
                    </a:lnR>
                  </a:tcPr>
                </a:tc>
                <a:tc>
                  <a:txBody>
                    <a:bodyPr/>
                    <a:lstStyle/>
                    <a:p>
                      <a:pPr algn="r"/>
                      <a:r>
                        <a:rPr lang="en-ZA" sz="1100" dirty="0" smtClean="0"/>
                        <a:t>1</a:t>
                      </a:r>
                      <a:r>
                        <a:rPr lang="en-ZA" sz="1100" baseline="0" dirty="0" smtClean="0"/>
                        <a:t> 477 570</a:t>
                      </a:r>
                      <a:endParaRPr lang="en-ZA" sz="1100" dirty="0"/>
                    </a:p>
                  </a:txBody>
                  <a:tcPr marL="68580" marR="68580" marT="34290" marB="34290">
                    <a:lnL w="12700" cap="flat" cmpd="sng" algn="ctr">
                      <a:solidFill>
                        <a:schemeClr val="tx1"/>
                      </a:solidFill>
                      <a:prstDash val="solid"/>
                      <a:round/>
                      <a:headEnd type="none" w="med" len="med"/>
                      <a:tailEnd type="none" w="med" len="med"/>
                    </a:lnL>
                  </a:tcPr>
                </a:tc>
                <a:tc>
                  <a:txBody>
                    <a:bodyPr/>
                    <a:lstStyle/>
                    <a:p>
                      <a:pPr algn="r"/>
                      <a:r>
                        <a:rPr lang="en-ZA" sz="1100" dirty="0" smtClean="0"/>
                        <a:t>667 588</a:t>
                      </a:r>
                      <a:endParaRPr lang="en-ZA" sz="1100" dirty="0"/>
                    </a:p>
                  </a:txBody>
                  <a:tcPr marL="68580" marR="68580" marT="34290" marB="34290">
                    <a:lnR w="12700" cap="flat" cmpd="sng" algn="ctr">
                      <a:solidFill>
                        <a:schemeClr val="tx1"/>
                      </a:solidFill>
                      <a:prstDash val="solid"/>
                      <a:round/>
                      <a:headEnd type="none" w="med" len="med"/>
                      <a:tailEnd type="none" w="med" len="med"/>
                    </a:lnR>
                  </a:tcPr>
                </a:tc>
                <a:tc>
                  <a:txBody>
                    <a:bodyPr/>
                    <a:lstStyle/>
                    <a:p>
                      <a:pPr algn="r"/>
                      <a:r>
                        <a:rPr lang="en-ZA" sz="1100" dirty="0" smtClean="0"/>
                        <a:t>809 982</a:t>
                      </a:r>
                      <a:endParaRPr lang="en-ZA" sz="11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accent2"/>
                    </a:solidFill>
                  </a:tcPr>
                </a:tc>
                <a:tc>
                  <a:txBody>
                    <a:bodyPr/>
                    <a:lstStyle/>
                    <a:p>
                      <a:pPr algn="ctr"/>
                      <a:r>
                        <a:rPr lang="en-ZA" sz="900" dirty="0" smtClean="0"/>
                        <a:t>121%</a:t>
                      </a:r>
                      <a:endParaRPr lang="en-ZA" sz="900" dirty="0"/>
                    </a:p>
                  </a:txBody>
                  <a:tcPr marL="68580" marR="68580" marT="34290" marB="34290">
                    <a:lnL w="12700" cap="flat" cmpd="sng" algn="ctr">
                      <a:solidFill>
                        <a:schemeClr val="bg1"/>
                      </a:solidFill>
                      <a:prstDash val="solid"/>
                      <a:round/>
                      <a:headEnd type="none" w="med" len="med"/>
                      <a:tailEnd type="none" w="med" len="med"/>
                    </a:lnL>
                    <a:solidFill>
                      <a:schemeClr val="accent2"/>
                    </a:solidFill>
                  </a:tcPr>
                </a:tc>
                <a:tc>
                  <a:txBody>
                    <a:bodyPr/>
                    <a:lstStyle/>
                    <a:p>
                      <a:r>
                        <a:rPr lang="en-ZA" sz="1100" dirty="0" smtClean="0">
                          <a:solidFill>
                            <a:schemeClr val="tx1"/>
                          </a:solidFill>
                        </a:rPr>
                        <a:t>Under-recovery</a:t>
                      </a:r>
                      <a:r>
                        <a:rPr lang="en-ZA" sz="1100" baseline="0" dirty="0" smtClean="0">
                          <a:solidFill>
                            <a:schemeClr val="tx1"/>
                          </a:solidFill>
                        </a:rPr>
                        <a:t> of accommodation receivables, increase on expenditure during the period (e.g. “Verification of debts </a:t>
                      </a:r>
                      <a:r>
                        <a:rPr lang="en-ZA" sz="1100" baseline="0" dirty="0" smtClean="0"/>
                        <a:t>owed to municipalities by government</a:t>
                      </a:r>
                      <a:r>
                        <a:rPr lang="en-ZA" sz="1100" baseline="0" dirty="0" smtClean="0">
                          <a:solidFill>
                            <a:schemeClr val="tx1"/>
                          </a:solidFill>
                        </a:rPr>
                        <a:t>”).</a:t>
                      </a:r>
                      <a:endParaRPr lang="en-ZA" sz="1100" dirty="0">
                        <a:solidFill>
                          <a:schemeClr val="tx1"/>
                        </a:solidFill>
                      </a:endParaRPr>
                    </a:p>
                  </a:txBody>
                  <a:tcPr marL="68580" marR="68580" marT="34290" marB="34290"/>
                </a:tc>
              </a:tr>
              <a:tr h="432823">
                <a:tc>
                  <a:txBody>
                    <a:bodyPr/>
                    <a:lstStyle/>
                    <a:p>
                      <a:pPr marL="271463" indent="0"/>
                      <a:r>
                        <a:rPr lang="en-ZA" sz="1100" dirty="0" smtClean="0"/>
                        <a:t>Deferred revenue</a:t>
                      </a:r>
                      <a:endParaRPr lang="en-ZA" sz="1100" dirty="0"/>
                    </a:p>
                  </a:txBody>
                  <a:tcPr marL="68580" marR="68580" marT="34290" marB="34290">
                    <a:lnR w="12700" cap="flat" cmpd="sng" algn="ctr">
                      <a:solidFill>
                        <a:schemeClr val="tx1"/>
                      </a:solidFill>
                      <a:prstDash val="solid"/>
                      <a:round/>
                      <a:headEnd type="none" w="med" len="med"/>
                      <a:tailEnd type="none" w="med" len="med"/>
                    </a:lnR>
                  </a:tcPr>
                </a:tc>
                <a:tc>
                  <a:txBody>
                    <a:bodyPr/>
                    <a:lstStyle/>
                    <a:p>
                      <a:pPr algn="r"/>
                      <a:r>
                        <a:rPr lang="en-ZA" sz="1100" dirty="0" smtClean="0"/>
                        <a:t>6</a:t>
                      </a:r>
                      <a:r>
                        <a:rPr lang="en-ZA" sz="1100" baseline="0" dirty="0" smtClean="0"/>
                        <a:t>  549 113</a:t>
                      </a:r>
                      <a:endParaRPr lang="en-ZA" sz="1100" dirty="0"/>
                    </a:p>
                  </a:txBody>
                  <a:tcPr marL="68580" marR="68580" marT="34290" marB="34290">
                    <a:lnL w="12700" cap="flat" cmpd="sng" algn="ctr">
                      <a:solidFill>
                        <a:schemeClr val="tx1"/>
                      </a:solidFill>
                      <a:prstDash val="solid"/>
                      <a:round/>
                      <a:headEnd type="none" w="med" len="med"/>
                      <a:tailEnd type="none" w="med" len="med"/>
                    </a:lnL>
                  </a:tcPr>
                </a:tc>
                <a:tc>
                  <a:txBody>
                    <a:bodyPr/>
                    <a:lstStyle/>
                    <a:p>
                      <a:pPr algn="r"/>
                      <a:r>
                        <a:rPr lang="en-ZA" sz="1100" dirty="0" smtClean="0"/>
                        <a:t>4 364 843</a:t>
                      </a:r>
                      <a:endParaRPr lang="en-ZA" sz="1100" dirty="0"/>
                    </a:p>
                  </a:txBody>
                  <a:tcPr marL="68580" marR="68580" marT="34290" marB="34290">
                    <a:lnR w="12700" cap="flat" cmpd="sng" algn="ctr">
                      <a:solidFill>
                        <a:schemeClr val="tx1"/>
                      </a:solidFill>
                      <a:prstDash val="solid"/>
                      <a:round/>
                      <a:headEnd type="none" w="med" len="med"/>
                      <a:tailEnd type="none" w="med" len="med"/>
                    </a:lnR>
                  </a:tcPr>
                </a:tc>
                <a:tc>
                  <a:txBody>
                    <a:bodyPr/>
                    <a:lstStyle/>
                    <a:p>
                      <a:pPr algn="r"/>
                      <a:r>
                        <a:rPr lang="en-ZA" sz="1100" dirty="0" smtClean="0"/>
                        <a:t>2 184 270</a:t>
                      </a:r>
                      <a:endParaRPr lang="en-ZA" sz="11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accent2"/>
                    </a:solidFill>
                  </a:tcPr>
                </a:tc>
                <a:tc>
                  <a:txBody>
                    <a:bodyPr/>
                    <a:lstStyle/>
                    <a:p>
                      <a:pPr algn="ctr"/>
                      <a:r>
                        <a:rPr lang="en-ZA" sz="900" dirty="0" smtClean="0"/>
                        <a:t>50%</a:t>
                      </a:r>
                      <a:endParaRPr lang="en-ZA" sz="900" dirty="0"/>
                    </a:p>
                  </a:txBody>
                  <a:tcPr marL="68580" marR="68580" marT="34290" marB="34290">
                    <a:lnL w="12700" cap="flat" cmpd="sng" algn="ctr">
                      <a:solidFill>
                        <a:schemeClr val="bg1"/>
                      </a:solidFill>
                      <a:prstDash val="solid"/>
                      <a:round/>
                      <a:headEnd type="none" w="med" len="med"/>
                      <a:tailEnd type="none" w="med" len="med"/>
                    </a:lnL>
                    <a:solidFill>
                      <a:schemeClr val="accent2"/>
                    </a:solidFill>
                  </a:tcPr>
                </a:tc>
                <a:tc>
                  <a:txBody>
                    <a:bodyPr/>
                    <a:lstStyle/>
                    <a:p>
                      <a:r>
                        <a:rPr lang="en-ZA" sz="1100" dirty="0" smtClean="0"/>
                        <a:t>Increase in recoverable</a:t>
                      </a:r>
                      <a:r>
                        <a:rPr lang="en-ZA" sz="1100" baseline="0" dirty="0" smtClean="0"/>
                        <a:t> capital projects with limited projects completed during period whereby revenue can be recognised.</a:t>
                      </a:r>
                      <a:endParaRPr lang="en-ZA" sz="1100" dirty="0"/>
                    </a:p>
                  </a:txBody>
                  <a:tcPr marL="68580" marR="68580" marT="34290" marB="34290"/>
                </a:tc>
              </a:tr>
              <a:tr h="432823">
                <a:tc>
                  <a:txBody>
                    <a:bodyPr/>
                    <a:lstStyle/>
                    <a:p>
                      <a:pPr marL="271463" indent="0"/>
                      <a:r>
                        <a:rPr lang="en-ZA" sz="1100" dirty="0" smtClean="0"/>
                        <a:t>Payables from exchange</a:t>
                      </a:r>
                      <a:endParaRPr lang="en-ZA" sz="1100" dirty="0"/>
                    </a:p>
                  </a:txBody>
                  <a:tcPr marL="68580" marR="68580" marT="34290" marB="34290">
                    <a:lnR w="12700" cap="flat" cmpd="sng" algn="ctr">
                      <a:solidFill>
                        <a:schemeClr val="tx1"/>
                      </a:solidFill>
                      <a:prstDash val="solid"/>
                      <a:round/>
                      <a:headEnd type="none" w="med" len="med"/>
                      <a:tailEnd type="none" w="med" len="med"/>
                    </a:lnR>
                  </a:tcPr>
                </a:tc>
                <a:tc>
                  <a:txBody>
                    <a:bodyPr/>
                    <a:lstStyle/>
                    <a:p>
                      <a:pPr algn="r"/>
                      <a:r>
                        <a:rPr lang="en-ZA" sz="1100" dirty="0" smtClean="0"/>
                        <a:t>2 634 395</a:t>
                      </a:r>
                      <a:endParaRPr lang="en-ZA" sz="1100" dirty="0"/>
                    </a:p>
                  </a:txBody>
                  <a:tcPr marL="68580" marR="68580" marT="34290" marB="34290">
                    <a:lnL w="12700" cap="flat" cmpd="sng" algn="ctr">
                      <a:solidFill>
                        <a:schemeClr val="tx1"/>
                      </a:solidFill>
                      <a:prstDash val="solid"/>
                      <a:round/>
                      <a:headEnd type="none" w="med" len="med"/>
                      <a:tailEnd type="none" w="med" len="med"/>
                    </a:lnL>
                  </a:tcPr>
                </a:tc>
                <a:tc>
                  <a:txBody>
                    <a:bodyPr/>
                    <a:lstStyle/>
                    <a:p>
                      <a:pPr algn="r"/>
                      <a:r>
                        <a:rPr lang="en-ZA" sz="1100" dirty="0" smtClean="0"/>
                        <a:t>2 472 271</a:t>
                      </a:r>
                      <a:endParaRPr lang="en-ZA" sz="1100" dirty="0"/>
                    </a:p>
                  </a:txBody>
                  <a:tcPr marL="68580" marR="68580" marT="34290" marB="34290">
                    <a:lnR w="12700" cap="flat" cmpd="sng" algn="ctr">
                      <a:solidFill>
                        <a:schemeClr val="tx1"/>
                      </a:solidFill>
                      <a:prstDash val="solid"/>
                      <a:round/>
                      <a:headEnd type="none" w="med" len="med"/>
                      <a:tailEnd type="none" w="med" len="med"/>
                    </a:lnR>
                  </a:tcPr>
                </a:tc>
                <a:tc>
                  <a:txBody>
                    <a:bodyPr/>
                    <a:lstStyle/>
                    <a:p>
                      <a:pPr algn="r"/>
                      <a:r>
                        <a:rPr lang="en-ZA" sz="1100" dirty="0" smtClean="0"/>
                        <a:t>162 124</a:t>
                      </a:r>
                      <a:endParaRPr lang="en-ZA" sz="11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F8D7CD"/>
                    </a:solidFill>
                  </a:tcPr>
                </a:tc>
                <a:tc>
                  <a:txBody>
                    <a:bodyPr/>
                    <a:lstStyle/>
                    <a:p>
                      <a:pPr algn="ctr"/>
                      <a:r>
                        <a:rPr lang="en-ZA" sz="900" dirty="0" smtClean="0"/>
                        <a:t>7%</a:t>
                      </a:r>
                      <a:endParaRPr lang="en-ZA" sz="900" dirty="0"/>
                    </a:p>
                  </a:txBody>
                  <a:tcPr marL="68580" marR="68580" marT="34290" marB="34290">
                    <a:lnL w="12700" cap="flat" cmpd="sng" algn="ctr">
                      <a:solidFill>
                        <a:schemeClr val="bg1"/>
                      </a:solidFill>
                      <a:prstDash val="solid"/>
                      <a:round/>
                      <a:headEnd type="none" w="med" len="med"/>
                      <a:tailEnd type="none" w="med" len="med"/>
                    </a:lnL>
                    <a:solidFill>
                      <a:srgbClr val="F8D7CD"/>
                    </a:solidFill>
                  </a:tcPr>
                </a:tc>
                <a:tc>
                  <a:txBody>
                    <a:bodyPr/>
                    <a:lstStyle/>
                    <a:p>
                      <a:r>
                        <a:rPr lang="en-ZA" sz="1100" dirty="0" smtClean="0"/>
                        <a:t>Increase</a:t>
                      </a:r>
                      <a:r>
                        <a:rPr lang="en-ZA" sz="1100" baseline="0" dirty="0" smtClean="0"/>
                        <a:t> in accrued expenses (esp. relating to maintenance &amp; municipal expenses)</a:t>
                      </a:r>
                      <a:endParaRPr lang="en-ZA" sz="1100" dirty="0"/>
                    </a:p>
                  </a:txBody>
                  <a:tcPr marL="68580" marR="68580" marT="34290" marB="34290"/>
                </a:tc>
              </a:tr>
              <a:tr h="612485">
                <a:tc>
                  <a:txBody>
                    <a:bodyPr/>
                    <a:lstStyle/>
                    <a:p>
                      <a:pPr marL="271463" indent="0"/>
                      <a:r>
                        <a:rPr lang="en-ZA" sz="1100" dirty="0" smtClean="0"/>
                        <a:t>Retention liabilities</a:t>
                      </a:r>
                      <a:endParaRPr lang="en-ZA" sz="1100" dirty="0"/>
                    </a:p>
                  </a:txBody>
                  <a:tcPr marL="68580" marR="68580" marT="34290" marB="34290">
                    <a:lnR w="12700" cap="flat" cmpd="sng" algn="ctr">
                      <a:solidFill>
                        <a:schemeClr val="tx1"/>
                      </a:solidFill>
                      <a:prstDash val="solid"/>
                      <a:round/>
                      <a:headEnd type="none" w="med" len="med"/>
                      <a:tailEnd type="none" w="med" len="med"/>
                    </a:lnR>
                  </a:tcPr>
                </a:tc>
                <a:tc>
                  <a:txBody>
                    <a:bodyPr/>
                    <a:lstStyle/>
                    <a:p>
                      <a:pPr algn="r"/>
                      <a:r>
                        <a:rPr lang="en-ZA" sz="1100" dirty="0" smtClean="0"/>
                        <a:t>278 255</a:t>
                      </a:r>
                      <a:endParaRPr lang="en-ZA" sz="1100" dirty="0"/>
                    </a:p>
                  </a:txBody>
                  <a:tcPr marL="68580" marR="68580" marT="34290" marB="34290">
                    <a:lnL w="12700" cap="flat" cmpd="sng" algn="ctr">
                      <a:solidFill>
                        <a:schemeClr val="tx1"/>
                      </a:solidFill>
                      <a:prstDash val="solid"/>
                      <a:round/>
                      <a:headEnd type="none" w="med" len="med"/>
                      <a:tailEnd type="none" w="med" len="med"/>
                    </a:lnL>
                  </a:tcPr>
                </a:tc>
                <a:tc>
                  <a:txBody>
                    <a:bodyPr/>
                    <a:lstStyle/>
                    <a:p>
                      <a:pPr algn="r"/>
                      <a:r>
                        <a:rPr lang="en-ZA" sz="1100" dirty="0" smtClean="0"/>
                        <a:t>222 637</a:t>
                      </a:r>
                      <a:endParaRPr lang="en-ZA" sz="1100" dirty="0"/>
                    </a:p>
                  </a:txBody>
                  <a:tcPr marL="68580" marR="68580" marT="34290" marB="34290">
                    <a:lnR w="12700" cap="flat" cmpd="sng" algn="ctr">
                      <a:solidFill>
                        <a:schemeClr val="tx1"/>
                      </a:solidFill>
                      <a:prstDash val="solid"/>
                      <a:round/>
                      <a:headEnd type="none" w="med" len="med"/>
                      <a:tailEnd type="none" w="med" len="med"/>
                    </a:lnR>
                  </a:tcPr>
                </a:tc>
                <a:tc>
                  <a:txBody>
                    <a:bodyPr/>
                    <a:lstStyle/>
                    <a:p>
                      <a:pPr algn="r"/>
                      <a:r>
                        <a:rPr lang="en-ZA" sz="1100" dirty="0" smtClean="0"/>
                        <a:t>55 618</a:t>
                      </a:r>
                      <a:endParaRPr lang="en-ZA" sz="11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a:r>
                        <a:rPr lang="en-ZA" sz="900" dirty="0" smtClean="0"/>
                        <a:t>25%</a:t>
                      </a:r>
                      <a:endParaRPr lang="en-ZA" sz="900" dirty="0"/>
                    </a:p>
                  </a:txBody>
                  <a:tcPr marL="68580" marR="68580" marT="34290" marB="34290">
                    <a:lnL w="12700" cap="flat" cmpd="sng" algn="ctr">
                      <a:solidFill>
                        <a:schemeClr val="bg1"/>
                      </a:solidFill>
                      <a:prstDash val="solid"/>
                      <a:round/>
                      <a:headEnd type="none" w="med" len="med"/>
                      <a:tailEnd type="none" w="med" len="med"/>
                    </a:lnL>
                  </a:tcPr>
                </a:tc>
                <a:tc>
                  <a:txBody>
                    <a:bodyPr/>
                    <a:lstStyle/>
                    <a:p>
                      <a:r>
                        <a:rPr lang="en-ZA" sz="1100" dirty="0" smtClean="0"/>
                        <a:t>Increase in current portion of retentions</a:t>
                      </a:r>
                      <a:r>
                        <a:rPr lang="en-ZA" sz="1100" baseline="0" dirty="0" smtClean="0"/>
                        <a:t> due to increase in projects nearing the completion stage (payable within 12 months). Refer to decrease non-current liabilities.</a:t>
                      </a:r>
                      <a:endParaRPr lang="en-ZA" sz="1100" dirty="0"/>
                    </a:p>
                  </a:txBody>
                  <a:tcPr marL="68580" marR="68580" marT="34290" marB="34290"/>
                </a:tc>
              </a:tr>
              <a:tr h="432823">
                <a:tc>
                  <a:txBody>
                    <a:bodyPr/>
                    <a:lstStyle/>
                    <a:p>
                      <a:pPr marL="271463" indent="0"/>
                      <a:r>
                        <a:rPr lang="en-ZA" sz="1100" dirty="0" smtClean="0"/>
                        <a:t>Employee obligation</a:t>
                      </a:r>
                      <a:endParaRPr lang="en-ZA" sz="1100" dirty="0"/>
                    </a:p>
                  </a:txBody>
                  <a:tcPr marL="68580" marR="68580" marT="34290" marB="34290">
                    <a:lnR w="12700" cap="flat" cmpd="sng" algn="ctr">
                      <a:solidFill>
                        <a:schemeClr val="tx1"/>
                      </a:solidFill>
                      <a:prstDash val="solid"/>
                      <a:round/>
                      <a:headEnd type="none" w="med" len="med"/>
                      <a:tailEnd type="none" w="med" len="med"/>
                    </a:lnR>
                  </a:tcPr>
                </a:tc>
                <a:tc>
                  <a:txBody>
                    <a:bodyPr/>
                    <a:lstStyle/>
                    <a:p>
                      <a:pPr algn="r"/>
                      <a:r>
                        <a:rPr lang="en-ZA" sz="1100" dirty="0" smtClean="0"/>
                        <a:t>162 790</a:t>
                      </a:r>
                      <a:endParaRPr lang="en-ZA" sz="1100" dirty="0"/>
                    </a:p>
                  </a:txBody>
                  <a:tcPr marL="68580" marR="68580" marT="34290" marB="34290">
                    <a:lnL w="12700" cap="flat" cmpd="sng" algn="ctr">
                      <a:solidFill>
                        <a:schemeClr val="tx1"/>
                      </a:solidFill>
                      <a:prstDash val="solid"/>
                      <a:round/>
                      <a:headEnd type="none" w="med" len="med"/>
                      <a:tailEnd type="none" w="med" len="med"/>
                    </a:lnL>
                  </a:tcPr>
                </a:tc>
                <a:tc>
                  <a:txBody>
                    <a:bodyPr/>
                    <a:lstStyle/>
                    <a:p>
                      <a:pPr algn="r"/>
                      <a:r>
                        <a:rPr lang="en-ZA" sz="1100" dirty="0" smtClean="0"/>
                        <a:t>170 583</a:t>
                      </a:r>
                      <a:endParaRPr lang="en-ZA" sz="1100" dirty="0"/>
                    </a:p>
                  </a:txBody>
                  <a:tcPr marL="68580" marR="68580" marT="34290" marB="34290">
                    <a:lnR w="12700" cap="flat" cmpd="sng" algn="ctr">
                      <a:solidFill>
                        <a:schemeClr val="tx1"/>
                      </a:solidFill>
                      <a:prstDash val="solid"/>
                      <a:round/>
                      <a:headEnd type="none" w="med" len="med"/>
                      <a:tailEnd type="none" w="med" len="med"/>
                    </a:lnR>
                  </a:tcPr>
                </a:tc>
                <a:tc>
                  <a:txBody>
                    <a:bodyPr/>
                    <a:lstStyle/>
                    <a:p>
                      <a:pPr algn="r"/>
                      <a:r>
                        <a:rPr lang="en-ZA" sz="1100" dirty="0" smtClean="0"/>
                        <a:t>(7 793)</a:t>
                      </a:r>
                      <a:endParaRPr lang="en-ZA" sz="11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a:r>
                        <a:rPr lang="en-ZA" sz="900" dirty="0" smtClean="0"/>
                        <a:t>-5%</a:t>
                      </a:r>
                      <a:endParaRPr lang="en-ZA" sz="900" dirty="0"/>
                    </a:p>
                  </a:txBody>
                  <a:tcPr marL="68580" marR="68580" marT="34290" marB="34290">
                    <a:lnL w="12700" cap="flat" cmpd="sng" algn="ctr">
                      <a:solidFill>
                        <a:schemeClr val="bg1"/>
                      </a:solidFill>
                      <a:prstDash val="solid"/>
                      <a:round/>
                      <a:headEnd type="none" w="med" len="med"/>
                      <a:tailEnd type="none" w="med" len="med"/>
                    </a:lnL>
                  </a:tcPr>
                </a:tc>
                <a:tc>
                  <a:txBody>
                    <a:bodyPr/>
                    <a:lstStyle/>
                    <a:p>
                      <a:r>
                        <a:rPr lang="en-ZA" sz="1100" dirty="0" smtClean="0"/>
                        <a:t>Officials took more leave during</a:t>
                      </a:r>
                      <a:r>
                        <a:rPr lang="en-ZA" sz="1100" baseline="0" dirty="0" smtClean="0"/>
                        <a:t> the period.</a:t>
                      </a:r>
                      <a:endParaRPr lang="en-ZA" sz="1100" dirty="0"/>
                    </a:p>
                  </a:txBody>
                  <a:tcPr marL="68580" marR="68580" marT="34290" marB="34290"/>
                </a:tc>
              </a:tr>
              <a:tr h="432823">
                <a:tc>
                  <a:txBody>
                    <a:bodyPr/>
                    <a:lstStyle/>
                    <a:p>
                      <a:pPr marL="271463" indent="0"/>
                      <a:r>
                        <a:rPr lang="en-ZA" sz="1100" dirty="0" smtClean="0"/>
                        <a:t>Finance</a:t>
                      </a:r>
                      <a:r>
                        <a:rPr lang="en-ZA" sz="1100" baseline="0" dirty="0" smtClean="0"/>
                        <a:t> lease obligation</a:t>
                      </a:r>
                      <a:endParaRPr lang="en-ZA" sz="1100" dirty="0"/>
                    </a:p>
                  </a:txBody>
                  <a:tcPr marL="68580" marR="68580" marT="34290" marB="34290">
                    <a:lnR w="12700" cap="flat" cmpd="sng" algn="ctr">
                      <a:solidFill>
                        <a:schemeClr val="tx1"/>
                      </a:solidFill>
                      <a:prstDash val="solid"/>
                      <a:round/>
                      <a:headEnd type="none" w="med" len="med"/>
                      <a:tailEnd type="none" w="med" len="med"/>
                    </a:lnR>
                  </a:tcPr>
                </a:tc>
                <a:tc>
                  <a:txBody>
                    <a:bodyPr/>
                    <a:lstStyle/>
                    <a:p>
                      <a:pPr algn="r"/>
                      <a:r>
                        <a:rPr lang="en-ZA" sz="1100" dirty="0" smtClean="0"/>
                        <a:t>11 174</a:t>
                      </a:r>
                      <a:endParaRPr lang="en-ZA" sz="1100" dirty="0"/>
                    </a:p>
                  </a:txBody>
                  <a:tcPr marL="68580" marR="68580" marT="34290" marB="34290">
                    <a:lnL w="12700" cap="flat" cmpd="sng" algn="ctr">
                      <a:solidFill>
                        <a:schemeClr val="tx1"/>
                      </a:solidFill>
                      <a:prstDash val="solid"/>
                      <a:round/>
                      <a:headEnd type="none" w="med" len="med"/>
                      <a:tailEnd type="none" w="med" len="med"/>
                    </a:lnL>
                  </a:tcPr>
                </a:tc>
                <a:tc>
                  <a:txBody>
                    <a:bodyPr/>
                    <a:lstStyle/>
                    <a:p>
                      <a:pPr algn="r"/>
                      <a:r>
                        <a:rPr lang="en-ZA" sz="1100" dirty="0" smtClean="0"/>
                        <a:t>3 963</a:t>
                      </a:r>
                      <a:endParaRPr lang="en-ZA" sz="1100" dirty="0"/>
                    </a:p>
                  </a:txBody>
                  <a:tcPr marL="68580" marR="68580" marT="34290" marB="34290">
                    <a:lnR w="12700" cap="flat" cmpd="sng" algn="ctr">
                      <a:solidFill>
                        <a:schemeClr val="tx1"/>
                      </a:solidFill>
                      <a:prstDash val="solid"/>
                      <a:round/>
                      <a:headEnd type="none" w="med" len="med"/>
                      <a:tailEnd type="none" w="med" len="med"/>
                    </a:lnR>
                  </a:tcPr>
                </a:tc>
                <a:tc>
                  <a:txBody>
                    <a:bodyPr/>
                    <a:lstStyle/>
                    <a:p>
                      <a:pPr marL="0" algn="r" defTabSz="914400" rtl="0" eaLnBrk="1" latinLnBrk="0" hangingPunct="1"/>
                      <a:r>
                        <a:rPr lang="en-ZA" sz="1100" kern="1200" dirty="0" smtClean="0">
                          <a:solidFill>
                            <a:schemeClr val="dk1"/>
                          </a:solidFill>
                          <a:latin typeface="+mn-lt"/>
                          <a:ea typeface="+mn-ea"/>
                          <a:cs typeface="+mn-cs"/>
                        </a:rPr>
                        <a:t>7 211</a:t>
                      </a:r>
                      <a:endParaRPr lang="en-ZA" sz="1100" kern="1200" dirty="0">
                        <a:solidFill>
                          <a:schemeClr val="dk1"/>
                        </a:solidFill>
                        <a:latin typeface="+mn-lt"/>
                        <a:ea typeface="+mn-ea"/>
                        <a:cs typeface="+mn-cs"/>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accent2"/>
                    </a:solidFill>
                  </a:tcPr>
                </a:tc>
                <a:tc>
                  <a:txBody>
                    <a:bodyPr/>
                    <a:lstStyle/>
                    <a:p>
                      <a:pPr marL="0" algn="ctr" defTabSz="914400" rtl="0" eaLnBrk="1" latinLnBrk="0" hangingPunct="1"/>
                      <a:r>
                        <a:rPr lang="en-ZA" sz="900" kern="1200" dirty="0" smtClean="0">
                          <a:solidFill>
                            <a:schemeClr val="dk1"/>
                          </a:solidFill>
                          <a:latin typeface="+mn-lt"/>
                          <a:ea typeface="+mn-ea"/>
                          <a:cs typeface="+mn-cs"/>
                        </a:rPr>
                        <a:t>182%</a:t>
                      </a:r>
                      <a:endParaRPr lang="en-ZA" sz="900" kern="1200" dirty="0">
                        <a:solidFill>
                          <a:schemeClr val="dk1"/>
                        </a:solidFill>
                        <a:latin typeface="+mn-lt"/>
                        <a:ea typeface="+mn-ea"/>
                        <a:cs typeface="+mn-cs"/>
                      </a:endParaRPr>
                    </a:p>
                  </a:txBody>
                  <a:tcPr marL="68580" marR="68580" marT="34290" marB="34290">
                    <a:lnL w="12700" cap="flat" cmpd="sng" algn="ctr">
                      <a:solidFill>
                        <a:schemeClr val="bg1"/>
                      </a:solidFill>
                      <a:prstDash val="solid"/>
                      <a:round/>
                      <a:headEnd type="none" w="med" len="med"/>
                      <a:tailEnd type="none" w="med" len="med"/>
                    </a:lnL>
                    <a:solidFill>
                      <a:schemeClr val="accent2"/>
                    </a:solidFill>
                  </a:tcPr>
                </a:tc>
                <a:tc>
                  <a:txBody>
                    <a:bodyPr/>
                    <a:lstStyle/>
                    <a:p>
                      <a:r>
                        <a:rPr lang="en-ZA" sz="1100" dirty="0" smtClean="0"/>
                        <a:t>Recognition</a:t>
                      </a:r>
                      <a:r>
                        <a:rPr lang="en-ZA" sz="1100" baseline="0" dirty="0" smtClean="0"/>
                        <a:t> of cell phones and 3G contracts entered into during the period (new contract with service provider). Linked to transfer of budget from DPW.</a:t>
                      </a:r>
                      <a:endParaRPr lang="en-ZA" sz="1100" dirty="0"/>
                    </a:p>
                  </a:txBody>
                  <a:tcPr marL="68580" marR="68580" marT="34290" marB="34290"/>
                </a:tc>
              </a:tr>
              <a:tr h="432823">
                <a:tc>
                  <a:txBody>
                    <a:bodyPr/>
                    <a:lstStyle/>
                    <a:p>
                      <a:pPr marL="271463" indent="0"/>
                      <a:r>
                        <a:rPr lang="en-ZA" sz="1100" dirty="0" smtClean="0"/>
                        <a:t>Provision</a:t>
                      </a:r>
                      <a:endParaRPr lang="en-ZA" sz="1100" dirty="0"/>
                    </a:p>
                  </a:txBody>
                  <a:tcPr marL="68580" marR="68580" marT="34290" marB="34290">
                    <a:lnR w="12700" cap="flat" cmpd="sng" algn="ctr">
                      <a:solidFill>
                        <a:schemeClr val="tx1"/>
                      </a:solidFill>
                      <a:prstDash val="solid"/>
                      <a:round/>
                      <a:headEnd type="none" w="med" len="med"/>
                      <a:tailEnd type="none" w="med" len="med"/>
                    </a:lnR>
                  </a:tcPr>
                </a:tc>
                <a:tc>
                  <a:txBody>
                    <a:bodyPr/>
                    <a:lstStyle/>
                    <a:p>
                      <a:pPr algn="r"/>
                      <a:r>
                        <a:rPr lang="en-ZA" sz="1100" dirty="0" smtClean="0"/>
                        <a:t>190 631</a:t>
                      </a:r>
                      <a:endParaRPr lang="en-ZA" sz="1100" dirty="0"/>
                    </a:p>
                  </a:txBody>
                  <a:tcPr marL="68580" marR="68580" marT="34290" marB="34290">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r"/>
                      <a:r>
                        <a:rPr lang="en-ZA" sz="1100" dirty="0" smtClean="0"/>
                        <a:t>15 551</a:t>
                      </a:r>
                      <a:endParaRPr lang="en-ZA" sz="1100" dirty="0"/>
                    </a:p>
                  </a:txBody>
                  <a:tcPr marL="68580" marR="68580" marT="34290" marB="34290">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r"/>
                      <a:r>
                        <a:rPr lang="en-ZA" sz="1100" dirty="0" smtClean="0"/>
                        <a:t>175 080</a:t>
                      </a:r>
                      <a:endParaRPr lang="en-ZA" sz="11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accent2"/>
                    </a:solidFill>
                  </a:tcPr>
                </a:tc>
                <a:tc>
                  <a:txBody>
                    <a:bodyPr/>
                    <a:lstStyle/>
                    <a:p>
                      <a:pPr algn="ctr"/>
                      <a:r>
                        <a:rPr lang="en-ZA" sz="900" dirty="0" smtClean="0"/>
                        <a:t>1</a:t>
                      </a:r>
                      <a:r>
                        <a:rPr lang="en-ZA" sz="900" baseline="0" dirty="0" smtClean="0"/>
                        <a:t> 126%</a:t>
                      </a:r>
                      <a:endParaRPr lang="en-ZA" sz="900" dirty="0"/>
                    </a:p>
                  </a:txBody>
                  <a:tcPr marL="68580" marR="68580" marT="34290" marB="34290">
                    <a:lnL w="12700" cap="flat" cmpd="sng" algn="ctr">
                      <a:solidFill>
                        <a:schemeClr val="bg1"/>
                      </a:solidFill>
                      <a:prstDash val="solid"/>
                      <a:round/>
                      <a:headEnd type="none" w="med" len="med"/>
                      <a:tailEnd type="none" w="med" len="med"/>
                    </a:lnL>
                    <a:solidFill>
                      <a:schemeClr val="accent2"/>
                    </a:solidFill>
                  </a:tcPr>
                </a:tc>
                <a:tc>
                  <a:txBody>
                    <a:bodyPr/>
                    <a:lstStyle/>
                    <a:p>
                      <a:r>
                        <a:rPr lang="en-ZA" sz="1100" dirty="0" smtClean="0"/>
                        <a:t>Recognition</a:t>
                      </a:r>
                      <a:r>
                        <a:rPr lang="en-ZA" sz="1100" baseline="0" dirty="0" smtClean="0"/>
                        <a:t> of municipal services and property rates provisions arising from the “Verification of debts owed to municipalities by government” project.</a:t>
                      </a:r>
                      <a:endParaRPr lang="en-ZA" sz="1100" dirty="0"/>
                    </a:p>
                  </a:txBody>
                  <a:tcPr marL="68580" marR="68580" marT="34290" marB="34290"/>
                </a:tc>
              </a:tr>
              <a:tr h="432823">
                <a:tc>
                  <a:txBody>
                    <a:bodyPr/>
                    <a:lstStyle/>
                    <a:p>
                      <a:r>
                        <a:rPr lang="en-ZA" sz="1100" b="1" dirty="0" smtClean="0"/>
                        <a:t>Non-current</a:t>
                      </a:r>
                      <a:r>
                        <a:rPr lang="en-ZA" sz="1100" b="1" baseline="0" dirty="0" smtClean="0"/>
                        <a:t> liabilities</a:t>
                      </a:r>
                      <a:endParaRPr lang="en-ZA" sz="1100" b="1" dirty="0"/>
                    </a:p>
                  </a:txBody>
                  <a:tcPr marL="68580" marR="68580" marT="34290" marB="34290"/>
                </a:tc>
                <a:tc>
                  <a:txBody>
                    <a:bodyPr/>
                    <a:lstStyle/>
                    <a:p>
                      <a:pPr algn="r"/>
                      <a:r>
                        <a:rPr lang="en-ZA" sz="1100" b="1" dirty="0" smtClean="0"/>
                        <a:t>21 814</a:t>
                      </a:r>
                      <a:endParaRPr lang="en-ZA" sz="1100" b="1" dirty="0"/>
                    </a:p>
                  </a:txBody>
                  <a:tcPr marL="68580" marR="68580" marT="34290" marB="3429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ZA" sz="1100" b="1" dirty="0" smtClean="0"/>
                        <a:t>36 633</a:t>
                      </a:r>
                      <a:endParaRPr lang="en-ZA" sz="1100" b="1" dirty="0"/>
                    </a:p>
                  </a:txBody>
                  <a:tcPr marL="68580" marR="68580" marT="34290" marB="3429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ZA" sz="1100" b="1" dirty="0" smtClean="0"/>
                        <a:t>(14 819)</a:t>
                      </a:r>
                      <a:endParaRPr lang="en-ZA" sz="1100" b="1" dirty="0"/>
                    </a:p>
                  </a:txBody>
                  <a:tcPr marL="68580" marR="68580" marT="34290" marB="34290">
                    <a:lnR w="12700" cap="flat" cmpd="sng" algn="ctr">
                      <a:solidFill>
                        <a:schemeClr val="bg1"/>
                      </a:solidFill>
                      <a:prstDash val="solid"/>
                      <a:round/>
                      <a:headEnd type="none" w="med" len="med"/>
                      <a:tailEnd type="none" w="med" len="med"/>
                    </a:lnR>
                  </a:tcPr>
                </a:tc>
                <a:tc>
                  <a:txBody>
                    <a:bodyPr/>
                    <a:lstStyle/>
                    <a:p>
                      <a:pPr algn="ctr"/>
                      <a:r>
                        <a:rPr lang="en-ZA" sz="900" b="1" dirty="0" smtClean="0"/>
                        <a:t>-41%</a:t>
                      </a:r>
                      <a:endParaRPr lang="en-ZA" sz="900" b="1" dirty="0"/>
                    </a:p>
                  </a:txBody>
                  <a:tcPr marL="68580" marR="68580" marT="34290" marB="34290">
                    <a:lnL w="12700" cap="flat" cmpd="sng" algn="ctr">
                      <a:solidFill>
                        <a:schemeClr val="bg1"/>
                      </a:solidFill>
                      <a:prstDash val="solid"/>
                      <a:round/>
                      <a:headEnd type="none" w="med" len="med"/>
                      <a:tailEnd type="none" w="med" len="med"/>
                    </a:lnL>
                  </a:tcPr>
                </a:tc>
                <a:tc>
                  <a:txBody>
                    <a:bodyPr/>
                    <a:lstStyle/>
                    <a:p>
                      <a:r>
                        <a:rPr lang="en-ZA" sz="1100" dirty="0" smtClean="0"/>
                        <a:t>Reclassification from</a:t>
                      </a:r>
                      <a:r>
                        <a:rPr lang="en-ZA" sz="1100" baseline="0" dirty="0" smtClean="0"/>
                        <a:t> non-current to current retention liabilities due to capital projects coming to an end.</a:t>
                      </a:r>
                      <a:endParaRPr lang="en-ZA" sz="1100" dirty="0"/>
                    </a:p>
                  </a:txBody>
                  <a:tcPr marL="68580" marR="68580" marT="34290" marB="34290"/>
                </a:tc>
              </a:tr>
              <a:tr h="432823">
                <a:tc>
                  <a:txBody>
                    <a:bodyPr/>
                    <a:lstStyle/>
                    <a:p>
                      <a:r>
                        <a:rPr lang="en-ZA" sz="1100" b="1" dirty="0" smtClean="0"/>
                        <a:t>TOTAL LIABILITIES</a:t>
                      </a:r>
                      <a:endParaRPr lang="en-ZA" sz="1100" b="1" dirty="0"/>
                    </a:p>
                  </a:txBody>
                  <a:tcPr marL="68580" marR="68580" marT="34290" marB="34290"/>
                </a:tc>
                <a:tc>
                  <a:txBody>
                    <a:bodyPr/>
                    <a:lstStyle/>
                    <a:p>
                      <a:pPr algn="r"/>
                      <a:r>
                        <a:rPr lang="en-ZA" sz="1100" b="1" dirty="0" smtClean="0"/>
                        <a:t>12 180 937</a:t>
                      </a:r>
                      <a:endParaRPr lang="en-ZA" sz="1100" b="1" dirty="0"/>
                    </a:p>
                  </a:txBody>
                  <a:tcPr marL="68580" marR="68580" marT="34290" marB="3429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ZA" sz="1100" b="1" dirty="0" smtClean="0"/>
                        <a:t>8</a:t>
                      </a:r>
                      <a:r>
                        <a:rPr lang="en-ZA" sz="1100" b="1" baseline="0" dirty="0" smtClean="0"/>
                        <a:t> 870 608</a:t>
                      </a:r>
                      <a:endParaRPr lang="en-ZA" sz="1100" b="1" dirty="0"/>
                    </a:p>
                  </a:txBody>
                  <a:tcPr marL="68580" marR="68580" marT="34290" marB="3429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ZA" sz="1100" b="1" dirty="0" smtClean="0"/>
                        <a:t>3 310 329</a:t>
                      </a:r>
                      <a:endParaRPr lang="en-ZA" sz="1100" b="1" dirty="0"/>
                    </a:p>
                  </a:txBody>
                  <a:tcPr marL="68580" marR="68580" marT="34290" marB="34290">
                    <a:lnR w="12700" cap="flat" cmpd="sng" algn="ctr">
                      <a:solidFill>
                        <a:schemeClr val="bg1"/>
                      </a:solidFill>
                      <a:prstDash val="solid"/>
                      <a:round/>
                      <a:headEnd type="none" w="med" len="med"/>
                      <a:tailEnd type="none" w="med" len="med"/>
                    </a:lnR>
                  </a:tcPr>
                </a:tc>
                <a:tc>
                  <a:txBody>
                    <a:bodyPr/>
                    <a:lstStyle/>
                    <a:p>
                      <a:pPr algn="ctr"/>
                      <a:r>
                        <a:rPr lang="en-ZA" sz="900" b="1" dirty="0" smtClean="0"/>
                        <a:t>37%</a:t>
                      </a:r>
                      <a:endParaRPr lang="en-ZA" sz="900" b="1" dirty="0"/>
                    </a:p>
                  </a:txBody>
                  <a:tcPr marL="68580" marR="68580" marT="34290" marB="34290">
                    <a:lnL w="12700" cap="flat" cmpd="sng" algn="ctr">
                      <a:solidFill>
                        <a:schemeClr val="bg1"/>
                      </a:solidFill>
                      <a:prstDash val="solid"/>
                      <a:round/>
                      <a:headEnd type="none" w="med" len="med"/>
                      <a:tailEnd type="none" w="med" len="med"/>
                    </a:lnL>
                  </a:tcPr>
                </a:tc>
                <a:tc>
                  <a:txBody>
                    <a:bodyPr/>
                    <a:lstStyle/>
                    <a:p>
                      <a:r>
                        <a:rPr lang="en-ZA" sz="1100" dirty="0" smtClean="0"/>
                        <a:t>Increase in current</a:t>
                      </a:r>
                      <a:r>
                        <a:rPr lang="en-ZA" sz="1100" baseline="0" dirty="0" smtClean="0"/>
                        <a:t> liabilities (specifically </a:t>
                      </a:r>
                      <a:r>
                        <a:rPr lang="en-ZA" sz="1100" dirty="0" smtClean="0"/>
                        <a:t>deferred revenue</a:t>
                      </a:r>
                      <a:r>
                        <a:rPr lang="en-ZA" sz="1100" baseline="0" dirty="0" smtClean="0"/>
                        <a:t> and bank overdraft)</a:t>
                      </a:r>
                      <a:endParaRPr lang="en-ZA" sz="1100" dirty="0"/>
                    </a:p>
                  </a:txBody>
                  <a:tcPr marL="68580" marR="68580" marT="34290" marB="34290"/>
                </a:tc>
              </a:tr>
              <a:tr h="100720">
                <a:tc>
                  <a:txBody>
                    <a:bodyPr/>
                    <a:lstStyle/>
                    <a:p>
                      <a:endParaRPr lang="en-ZA" sz="100" b="1" dirty="0"/>
                    </a:p>
                  </a:txBody>
                  <a:tcPr marL="68580" marR="68580" marT="34290" marB="34290"/>
                </a:tc>
                <a:tc>
                  <a:txBody>
                    <a:bodyPr/>
                    <a:lstStyle/>
                    <a:p>
                      <a:pPr algn="r"/>
                      <a:endParaRPr lang="en-ZA" sz="100" b="1" dirty="0"/>
                    </a:p>
                  </a:txBody>
                  <a:tcPr marL="68580" marR="68580" marT="34290" marB="3429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endParaRPr lang="en-ZA" sz="100" b="1" dirty="0"/>
                    </a:p>
                  </a:txBody>
                  <a:tcPr marL="68580" marR="68580" marT="34290" marB="3429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ZA" sz="100" b="1" dirty="0"/>
                    </a:p>
                  </a:txBody>
                  <a:tcPr marL="68580" marR="68580" marT="34290" marB="34290">
                    <a:lnR w="12700" cap="flat" cmpd="sng" algn="ctr">
                      <a:solidFill>
                        <a:schemeClr val="bg1"/>
                      </a:solidFill>
                      <a:prstDash val="solid"/>
                      <a:round/>
                      <a:headEnd type="none" w="med" len="med"/>
                      <a:tailEnd type="none" w="med" len="med"/>
                    </a:lnR>
                  </a:tcPr>
                </a:tc>
                <a:tc>
                  <a:txBody>
                    <a:bodyPr/>
                    <a:lstStyle/>
                    <a:p>
                      <a:pPr algn="ctr"/>
                      <a:endParaRPr lang="en-ZA" sz="100" b="1" dirty="0"/>
                    </a:p>
                  </a:txBody>
                  <a:tcPr marL="68580" marR="68580" marT="34290" marB="34290">
                    <a:lnL w="12700" cap="flat" cmpd="sng" algn="ctr">
                      <a:solidFill>
                        <a:schemeClr val="bg1"/>
                      </a:solidFill>
                      <a:prstDash val="solid"/>
                      <a:round/>
                      <a:headEnd type="none" w="med" len="med"/>
                      <a:tailEnd type="none" w="med" len="med"/>
                    </a:lnL>
                  </a:tcPr>
                </a:tc>
                <a:tc>
                  <a:txBody>
                    <a:bodyPr/>
                    <a:lstStyle/>
                    <a:p>
                      <a:endParaRPr lang="en-ZA" sz="100" dirty="0"/>
                    </a:p>
                  </a:txBody>
                  <a:tcPr marL="68580" marR="68580" marT="34290" marB="34290"/>
                </a:tc>
              </a:tr>
              <a:tr h="432823">
                <a:tc>
                  <a:txBody>
                    <a:bodyPr/>
                    <a:lstStyle/>
                    <a:p>
                      <a:r>
                        <a:rPr lang="en-ZA" sz="1100" b="1" dirty="0" smtClean="0"/>
                        <a:t>NET ASSETS </a:t>
                      </a:r>
                      <a:r>
                        <a:rPr lang="en-ZA" sz="500" b="1" dirty="0" smtClean="0"/>
                        <a:t>(Accumulated Surplus)</a:t>
                      </a:r>
                      <a:endParaRPr lang="en-ZA" sz="500" b="1" dirty="0"/>
                    </a:p>
                  </a:txBody>
                  <a:tcPr marL="68580" marR="68580" marT="34290" marB="34290"/>
                </a:tc>
                <a:tc>
                  <a:txBody>
                    <a:bodyPr/>
                    <a:lstStyle/>
                    <a:p>
                      <a:pPr algn="r"/>
                      <a:r>
                        <a:rPr lang="en-ZA" sz="1100" b="1" dirty="0" smtClean="0"/>
                        <a:t>104 534 984</a:t>
                      </a:r>
                      <a:endParaRPr lang="en-ZA" sz="1100" b="1" dirty="0"/>
                    </a:p>
                  </a:txBody>
                  <a:tcPr marL="68580" marR="68580" marT="34290" marB="3429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ZA" sz="1100" b="1" dirty="0" smtClean="0"/>
                        <a:t>105 458 056</a:t>
                      </a:r>
                      <a:endParaRPr lang="en-ZA" sz="1100" b="1" dirty="0"/>
                    </a:p>
                  </a:txBody>
                  <a:tcPr marL="68580" marR="68580" marT="34290" marB="3429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ZA" sz="1100" b="1" dirty="0" smtClean="0"/>
                        <a:t>(923 072)</a:t>
                      </a:r>
                      <a:endParaRPr lang="en-ZA" sz="1100" b="1" dirty="0"/>
                    </a:p>
                  </a:txBody>
                  <a:tcPr marL="68580" marR="68580" marT="34290" marB="34290">
                    <a:lnR w="12700" cap="flat" cmpd="sng" algn="ctr">
                      <a:solidFill>
                        <a:schemeClr val="bg1"/>
                      </a:solidFill>
                      <a:prstDash val="solid"/>
                      <a:round/>
                      <a:headEnd type="none" w="med" len="med"/>
                      <a:tailEnd type="none" w="med" len="med"/>
                    </a:lnR>
                  </a:tcPr>
                </a:tc>
                <a:tc>
                  <a:txBody>
                    <a:bodyPr/>
                    <a:lstStyle/>
                    <a:p>
                      <a:pPr algn="ctr"/>
                      <a:r>
                        <a:rPr lang="en-ZA" sz="900" b="1" dirty="0" smtClean="0"/>
                        <a:t>-1%</a:t>
                      </a:r>
                      <a:endParaRPr lang="en-ZA" sz="900" b="1" dirty="0"/>
                    </a:p>
                  </a:txBody>
                  <a:tcPr marL="68580" marR="68580" marT="34290" marB="34290">
                    <a:lnL w="12700" cap="flat" cmpd="sng" algn="ctr">
                      <a:solidFill>
                        <a:schemeClr val="bg1"/>
                      </a:solidFill>
                      <a:prstDash val="solid"/>
                      <a:round/>
                      <a:headEnd type="none" w="med" len="med"/>
                      <a:tailEnd type="none" w="med" len="med"/>
                    </a:ln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100" dirty="0" smtClean="0"/>
                        <a:t>Increase in current</a:t>
                      </a:r>
                      <a:r>
                        <a:rPr lang="en-ZA" sz="1100" baseline="0" dirty="0" smtClean="0"/>
                        <a:t> liabilities (specifically </a:t>
                      </a:r>
                      <a:r>
                        <a:rPr lang="en-ZA" sz="1100" dirty="0" smtClean="0"/>
                        <a:t>deferred revenue</a:t>
                      </a:r>
                      <a:r>
                        <a:rPr lang="en-ZA" sz="1100" baseline="0" dirty="0" smtClean="0"/>
                        <a:t> and bank overdraft)</a:t>
                      </a:r>
                      <a:endParaRPr lang="en-ZA" sz="1100" dirty="0" smtClean="0"/>
                    </a:p>
                  </a:txBody>
                  <a:tcPr marL="68580" marR="68580" marT="34290" marB="34290"/>
                </a:tc>
              </a:tr>
            </a:tbl>
          </a:graphicData>
        </a:graphic>
      </p:graphicFrame>
    </p:spTree>
    <p:extLst>
      <p:ext uri="{BB962C8B-B14F-4D97-AF65-F5344CB8AC3E}">
        <p14:creationId xmlns:p14="http://schemas.microsoft.com/office/powerpoint/2010/main" xmlns="" val="2792056763"/>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Slide Number Placeholder 2"/>
          <p:cNvSpPr>
            <a:spLocks noGrp="1"/>
          </p:cNvSpPr>
          <p:nvPr>
            <p:ph type="sldNum" sz="quarter" idx="12"/>
          </p:nvPr>
        </p:nvSpPr>
        <p:spPr>
          <a:noFill/>
        </p:spPr>
        <p:txBody>
          <a:bodyPr/>
          <a:lstStyle>
            <a:lvl1pPr>
              <a:defRPr sz="2400">
                <a:solidFill>
                  <a:schemeClr val="tx1"/>
                </a:solidFill>
                <a:latin typeface="Arial" charset="0"/>
              </a:defRPr>
            </a:lvl1pPr>
            <a:lvl2pPr>
              <a:defRPr sz="2100">
                <a:solidFill>
                  <a:schemeClr val="tx1"/>
                </a:solidFill>
                <a:latin typeface="Arial" charset="0"/>
              </a:defRPr>
            </a:lvl2pPr>
            <a:lvl3pPr>
              <a:defRPr sz="1800">
                <a:solidFill>
                  <a:schemeClr val="tx1"/>
                </a:solidFill>
                <a:latin typeface="Arial" charset="0"/>
              </a:defRPr>
            </a:lvl3pPr>
            <a:lvl4pPr>
              <a:defRPr sz="1500">
                <a:solidFill>
                  <a:schemeClr val="tx1"/>
                </a:solidFill>
                <a:latin typeface="Arial" charset="0"/>
              </a:defRPr>
            </a:lvl4pPr>
            <a:lvl5pPr>
              <a:defRPr sz="1500">
                <a:solidFill>
                  <a:schemeClr val="tx1"/>
                </a:solidFill>
                <a:latin typeface="Arial" charset="0"/>
              </a:defRPr>
            </a:lvl5pPr>
            <a:lvl6pPr eaLnBrk="0" hangingPunct="0">
              <a:defRPr sz="1500">
                <a:solidFill>
                  <a:schemeClr val="tx1"/>
                </a:solidFill>
                <a:latin typeface="Arial" charset="0"/>
              </a:defRPr>
            </a:lvl6pPr>
            <a:lvl7pPr eaLnBrk="0" hangingPunct="0">
              <a:defRPr sz="1500">
                <a:solidFill>
                  <a:schemeClr val="tx1"/>
                </a:solidFill>
                <a:latin typeface="Arial" charset="0"/>
              </a:defRPr>
            </a:lvl7pPr>
            <a:lvl8pPr eaLnBrk="0" hangingPunct="0">
              <a:defRPr sz="1500">
                <a:solidFill>
                  <a:schemeClr val="tx1"/>
                </a:solidFill>
                <a:latin typeface="Arial" charset="0"/>
              </a:defRPr>
            </a:lvl8pPr>
            <a:lvl9pPr eaLnBrk="0" hangingPunct="0">
              <a:defRPr sz="1500">
                <a:solidFill>
                  <a:schemeClr val="tx1"/>
                </a:solidFill>
                <a:latin typeface="Arial" charset="0"/>
              </a:defRPr>
            </a:lvl9pPr>
          </a:lstStyle>
          <a:p>
            <a:fld id="{B56ED39E-909D-498E-8299-064382ADB707}" type="slidenum">
              <a:rPr lang="en-US" altLang="en-US" sz="1050">
                <a:latin typeface="Times" pitchFamily="18" charset="0"/>
              </a:rPr>
              <a:pPr/>
              <a:t>86</a:t>
            </a:fld>
            <a:endParaRPr lang="en-US" altLang="en-US" sz="1050">
              <a:latin typeface="Times" pitchFamily="18" charset="0"/>
            </a:endParaRPr>
          </a:p>
        </p:txBody>
      </p:sp>
      <p:sp>
        <p:nvSpPr>
          <p:cNvPr id="5" name="Rectangle 4"/>
          <p:cNvSpPr/>
          <p:nvPr/>
        </p:nvSpPr>
        <p:spPr>
          <a:xfrm>
            <a:off x="-7848" y="2772"/>
            <a:ext cx="9151848" cy="689924"/>
          </a:xfrm>
          <a:prstGeom prst="rect">
            <a:avLst/>
          </a:prstGeom>
          <a:pattFill prst="dkHorz">
            <a:fgClr>
              <a:srgbClr val="FF6600"/>
            </a:fgClr>
            <a:bgClr>
              <a:srgbClr val="FF9933"/>
            </a:bgClr>
          </a:patt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ZA" b="1" dirty="0"/>
          </a:p>
        </p:txBody>
      </p:sp>
      <p:cxnSp>
        <p:nvCxnSpPr>
          <p:cNvPr id="6" name="Straight Connector 5"/>
          <p:cNvCxnSpPr/>
          <p:nvPr/>
        </p:nvCxnSpPr>
        <p:spPr>
          <a:xfrm>
            <a:off x="749731" y="5501034"/>
            <a:ext cx="8113362" cy="1355"/>
          </a:xfrm>
          <a:prstGeom prst="line">
            <a:avLst/>
          </a:prstGeom>
          <a:ln w="28575">
            <a:solidFill>
              <a:srgbClr val="FF6600"/>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35381" y="5474002"/>
            <a:ext cx="1028700" cy="49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extBox 1"/>
          <p:cNvSpPr txBox="1"/>
          <p:nvPr/>
        </p:nvSpPr>
        <p:spPr>
          <a:xfrm>
            <a:off x="85141" y="36240"/>
            <a:ext cx="8857282" cy="369332"/>
          </a:xfrm>
          <a:prstGeom prst="rect">
            <a:avLst/>
          </a:prstGeom>
          <a:noFill/>
        </p:spPr>
        <p:txBody>
          <a:bodyPr wrap="square" rtlCol="0">
            <a:spAutoFit/>
          </a:bodyPr>
          <a:lstStyle/>
          <a:p>
            <a:r>
              <a:rPr lang="en-ZA" b="1" dirty="0">
                <a:solidFill>
                  <a:schemeClr val="bg1"/>
                </a:solidFill>
              </a:rPr>
              <a:t>Statement of Financial Performance </a:t>
            </a:r>
            <a:r>
              <a:rPr lang="en-ZA" sz="1200" b="1" dirty="0">
                <a:solidFill>
                  <a:schemeClr val="bg1"/>
                </a:solidFill>
              </a:rPr>
              <a:t>(Page 271)</a:t>
            </a:r>
          </a:p>
        </p:txBody>
      </p:sp>
      <p:pic>
        <p:nvPicPr>
          <p:cNvPr id="8" name="Picture 7" descr="southafrica-flag1"/>
          <p:cNvPicPr>
            <a:picLocks noChangeAspect="1" noChangeArrowheads="1" noCrop="1"/>
          </p:cNvPicPr>
          <p:nvPr/>
        </p:nvPicPr>
        <p:blipFill>
          <a:blip r:embed="rId3" cstate="print"/>
          <a:srcRect/>
          <a:stretch>
            <a:fillRect/>
          </a:stretch>
        </p:blipFill>
        <p:spPr bwMode="auto">
          <a:xfrm>
            <a:off x="6894258" y="5554980"/>
            <a:ext cx="311289" cy="205740"/>
          </a:xfrm>
          <a:prstGeom prst="rect">
            <a:avLst/>
          </a:prstGeom>
          <a:noFill/>
          <a:ln w="9525">
            <a:noFill/>
            <a:miter lim="800000"/>
            <a:headEnd/>
            <a:tailEnd/>
          </a:ln>
        </p:spPr>
      </p:pic>
      <p:sp>
        <p:nvSpPr>
          <p:cNvPr id="3" name="Rectangle 2"/>
          <p:cNvSpPr>
            <a:spLocks noChangeArrowheads="1"/>
          </p:cNvSpPr>
          <p:nvPr/>
        </p:nvSpPr>
        <p:spPr bwMode="auto">
          <a:xfrm>
            <a:off x="4502719" y="890201"/>
            <a:ext cx="138564" cy="276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algn="just" fontAlgn="base">
              <a:spcBef>
                <a:spcPct val="0"/>
              </a:spcBef>
              <a:spcAft>
                <a:spcPct val="0"/>
              </a:spcAft>
            </a:pPr>
            <a:endParaRPr lang="en-US" altLang="en-US" sz="1350">
              <a:latin typeface="Arial" pitchFamily="34" charset="0"/>
              <a:cs typeface="Arial" pitchFamily="34" charset="0"/>
            </a:endParaRPr>
          </a:p>
        </p:txBody>
      </p:sp>
      <p:graphicFrame>
        <p:nvGraphicFramePr>
          <p:cNvPr id="9" name="Table 8"/>
          <p:cNvGraphicFramePr>
            <a:graphicFrameLocks noGrp="1"/>
          </p:cNvGraphicFramePr>
          <p:nvPr>
            <p:extLst>
              <p:ext uri="{D42A27DB-BD31-4B8C-83A1-F6EECF244321}">
                <p14:modId xmlns:p14="http://schemas.microsoft.com/office/powerpoint/2010/main" xmlns="" val="1594025853"/>
              </p:ext>
            </p:extLst>
          </p:nvPr>
        </p:nvGraphicFramePr>
        <p:xfrm>
          <a:off x="0" y="761331"/>
          <a:ext cx="9025613" cy="5942334"/>
        </p:xfrm>
        <a:graphic>
          <a:graphicData uri="http://schemas.openxmlformats.org/drawingml/2006/table">
            <a:tbl>
              <a:tblPr firstRow="1" bandRow="1">
                <a:tableStyleId>{21E4AEA4-8DFA-4A89-87EB-49C32662AFE0}</a:tableStyleId>
              </a:tblPr>
              <a:tblGrid>
                <a:gridCol w="1805663"/>
                <a:gridCol w="810379"/>
                <a:gridCol w="763283"/>
                <a:gridCol w="744088"/>
                <a:gridCol w="457200"/>
                <a:gridCol w="4445000"/>
              </a:tblGrid>
              <a:tr h="337705">
                <a:tc>
                  <a:txBody>
                    <a:bodyPr/>
                    <a:lstStyle/>
                    <a:p>
                      <a:endParaRPr lang="en-ZA" sz="900" dirty="0"/>
                    </a:p>
                  </a:txBody>
                  <a:tcPr marL="68580" marR="68580" marT="34290" marB="34290"/>
                </a:tc>
                <a:tc>
                  <a:txBody>
                    <a:bodyPr/>
                    <a:lstStyle/>
                    <a:p>
                      <a:pPr algn="ctr"/>
                      <a:r>
                        <a:rPr lang="en-ZA" sz="1200" dirty="0" smtClean="0"/>
                        <a:t>2016</a:t>
                      </a:r>
                      <a:r>
                        <a:rPr lang="en-ZA" sz="1400" dirty="0" smtClean="0"/>
                        <a:t> </a:t>
                      </a:r>
                      <a:r>
                        <a:rPr lang="en-ZA" sz="800" dirty="0" smtClean="0"/>
                        <a:t>R’000</a:t>
                      </a:r>
                      <a:endParaRPr lang="en-ZA" sz="800" dirty="0"/>
                    </a:p>
                  </a:txBody>
                  <a:tcPr marL="68580" marR="68580" marT="34290" marB="34290" anchor="ctr"/>
                </a:tc>
                <a:tc>
                  <a:txBody>
                    <a:bodyPr/>
                    <a:lstStyle/>
                    <a:p>
                      <a:pPr algn="ctr"/>
                      <a:r>
                        <a:rPr lang="en-ZA" sz="1200" dirty="0" smtClean="0"/>
                        <a:t>2015</a:t>
                      </a:r>
                      <a:r>
                        <a:rPr lang="en-ZA" sz="800" baseline="0" dirty="0" smtClean="0"/>
                        <a:t> R’000</a:t>
                      </a:r>
                      <a:endParaRPr lang="en-ZA" sz="800" dirty="0"/>
                    </a:p>
                  </a:txBody>
                  <a:tcPr marL="68580" marR="68580" marT="34290" marB="3429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900" dirty="0" smtClean="0"/>
                        <a:t>Year</a:t>
                      </a:r>
                      <a:r>
                        <a:rPr lang="en-ZA" sz="900" baseline="0" dirty="0" smtClean="0"/>
                        <a:t> on Year </a:t>
                      </a:r>
                      <a:r>
                        <a:rPr lang="en-ZA" sz="700" baseline="0" dirty="0" smtClean="0"/>
                        <a:t>R’000</a:t>
                      </a:r>
                      <a:endParaRPr lang="en-ZA" sz="700" dirty="0" smtClean="0"/>
                    </a:p>
                  </a:txBody>
                  <a:tcPr marL="68580" marR="68580" marT="34290" marB="34290"/>
                </a:tc>
                <a:tc>
                  <a:txBody>
                    <a:bodyPr/>
                    <a:lstStyle/>
                    <a:p>
                      <a:pPr algn="ctr"/>
                      <a:r>
                        <a:rPr lang="en-ZA" sz="800" dirty="0" smtClean="0"/>
                        <a:t>% change</a:t>
                      </a:r>
                      <a:endParaRPr lang="en-ZA" sz="800" dirty="0"/>
                    </a:p>
                  </a:txBody>
                  <a:tcPr marL="68580" marR="68580" marT="34290" marB="34290"/>
                </a:tc>
                <a:tc>
                  <a:txBody>
                    <a:bodyPr/>
                    <a:lstStyle/>
                    <a:p>
                      <a:pPr algn="ctr"/>
                      <a:r>
                        <a:rPr lang="en-ZA" sz="1400" dirty="0" smtClean="0"/>
                        <a:t>Comments</a:t>
                      </a:r>
                      <a:endParaRPr lang="en-ZA" sz="900" dirty="0"/>
                    </a:p>
                  </a:txBody>
                  <a:tcPr marL="68580" marR="68580" marT="34290" marB="34290"/>
                </a:tc>
              </a:tr>
              <a:tr h="42615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000" b="1" dirty="0" smtClean="0"/>
                        <a:t>TOTAL REVENUE</a:t>
                      </a:r>
                    </a:p>
                  </a:txBody>
                  <a:tcPr marL="68580" marR="68580" marT="34290" marB="34290"/>
                </a:tc>
                <a:tc>
                  <a:txBody>
                    <a:bodyPr/>
                    <a:lstStyle/>
                    <a:p>
                      <a:pPr algn="r"/>
                      <a:r>
                        <a:rPr lang="en-ZA" sz="1000" b="1" dirty="0" smtClean="0"/>
                        <a:t>12 896 639</a:t>
                      </a:r>
                      <a:endParaRPr lang="en-ZA" sz="1000" b="1" dirty="0"/>
                    </a:p>
                  </a:txBody>
                  <a:tcPr marL="68580" marR="68580" marT="34290" marB="34290">
                    <a:lnB w="12700" cap="flat" cmpd="sng" algn="ctr">
                      <a:solidFill>
                        <a:schemeClr val="tx1"/>
                      </a:solidFill>
                      <a:prstDash val="solid"/>
                      <a:round/>
                      <a:headEnd type="none" w="med" len="med"/>
                      <a:tailEnd type="none" w="med" len="med"/>
                    </a:lnB>
                  </a:tcPr>
                </a:tc>
                <a:tc>
                  <a:txBody>
                    <a:bodyPr/>
                    <a:lstStyle/>
                    <a:p>
                      <a:pPr algn="r"/>
                      <a:r>
                        <a:rPr lang="en-ZA" sz="1000" b="1" dirty="0" smtClean="0"/>
                        <a:t>12 914 515</a:t>
                      </a:r>
                      <a:endParaRPr lang="en-ZA" sz="1000" b="1" dirty="0"/>
                    </a:p>
                  </a:txBody>
                  <a:tcPr marL="68580" marR="68580" marT="34290" marB="34290">
                    <a:lnB w="12700" cap="flat" cmpd="sng" algn="ctr">
                      <a:solidFill>
                        <a:schemeClr val="tx1"/>
                      </a:solidFill>
                      <a:prstDash val="solid"/>
                      <a:round/>
                      <a:headEnd type="none" w="med" len="med"/>
                      <a:tailEnd type="none" w="med" len="med"/>
                    </a:lnB>
                  </a:tcPr>
                </a:tc>
                <a:tc>
                  <a:txBody>
                    <a:bodyPr/>
                    <a:lstStyle/>
                    <a:p>
                      <a:pPr algn="r"/>
                      <a:r>
                        <a:rPr lang="en-ZA" sz="1000" b="1" dirty="0" smtClean="0"/>
                        <a:t>(17 876)</a:t>
                      </a:r>
                      <a:endParaRPr lang="en-ZA" sz="1000" b="1" dirty="0"/>
                    </a:p>
                  </a:txBody>
                  <a:tcPr marL="68580" marR="68580" marT="34290" marB="34290">
                    <a:lnR w="12700" cap="flat" cmpd="sng" algn="ctr">
                      <a:solidFill>
                        <a:schemeClr val="bg1"/>
                      </a:solidFill>
                      <a:prstDash val="solid"/>
                      <a:round/>
                      <a:headEnd type="none" w="med" len="med"/>
                      <a:tailEnd type="none" w="med" len="med"/>
                    </a:lnR>
                  </a:tcPr>
                </a:tc>
                <a:tc>
                  <a:txBody>
                    <a:bodyPr/>
                    <a:lstStyle/>
                    <a:p>
                      <a:pPr algn="r"/>
                      <a:r>
                        <a:rPr lang="en-ZA" sz="1000" b="1" dirty="0" smtClean="0"/>
                        <a:t>-1%</a:t>
                      </a:r>
                      <a:endParaRPr lang="en-ZA" sz="1000" b="1" dirty="0"/>
                    </a:p>
                  </a:txBody>
                  <a:tcPr marL="68580" marR="68580" marT="34290" marB="34290">
                    <a:lnL w="12700" cap="flat" cmpd="sng" algn="ctr">
                      <a:solidFill>
                        <a:schemeClr val="bg1"/>
                      </a:solidFill>
                      <a:prstDash val="solid"/>
                      <a:round/>
                      <a:headEnd type="none" w="med" len="med"/>
                      <a:tailEnd type="none" w="med" len="med"/>
                    </a:lnL>
                  </a:tcPr>
                </a:tc>
                <a:tc>
                  <a:txBody>
                    <a:bodyPr/>
                    <a:lstStyle/>
                    <a:p>
                      <a:r>
                        <a:rPr lang="en-ZA" sz="1000" dirty="0" smtClean="0"/>
                        <a:t>Decrease in revenue from exchange</a:t>
                      </a:r>
                      <a:r>
                        <a:rPr lang="en-ZA" sz="1000" baseline="0" dirty="0" smtClean="0"/>
                        <a:t> transactions</a:t>
                      </a:r>
                      <a:endParaRPr lang="en-ZA" sz="1000" dirty="0"/>
                    </a:p>
                  </a:txBody>
                  <a:tcPr marL="68580" marR="68580" marT="34290" marB="34290"/>
                </a:tc>
              </a:tr>
              <a:tr h="361827">
                <a:tc>
                  <a:txBody>
                    <a:bodyPr/>
                    <a:lstStyle/>
                    <a:p>
                      <a:pPr marL="271463" lvl="1" indent="0"/>
                      <a:r>
                        <a:rPr lang="en-ZA" sz="1000" dirty="0" smtClean="0"/>
                        <a:t>Revenue</a:t>
                      </a:r>
                      <a:r>
                        <a:rPr lang="en-ZA" sz="1000" baseline="0" dirty="0" smtClean="0"/>
                        <a:t> from exchange</a:t>
                      </a:r>
                      <a:endParaRPr lang="en-ZA" sz="1000" dirty="0"/>
                    </a:p>
                  </a:txBody>
                  <a:tcPr marL="68580" marR="68580" marT="34290" marB="34290">
                    <a:lnR w="12700" cap="flat" cmpd="sng" algn="ctr">
                      <a:solidFill>
                        <a:schemeClr val="tx1"/>
                      </a:solidFill>
                      <a:prstDash val="solid"/>
                      <a:round/>
                      <a:headEnd type="none" w="med" len="med"/>
                      <a:tailEnd type="none" w="med" len="med"/>
                    </a:lnR>
                  </a:tcPr>
                </a:tc>
                <a:tc>
                  <a:txBody>
                    <a:bodyPr/>
                    <a:lstStyle/>
                    <a:p>
                      <a:pPr algn="r"/>
                      <a:r>
                        <a:rPr lang="en-ZA" sz="1000" dirty="0" smtClean="0"/>
                        <a:t>8</a:t>
                      </a:r>
                      <a:r>
                        <a:rPr lang="en-ZA" sz="1000" baseline="0" dirty="0" smtClean="0"/>
                        <a:t> 890 796</a:t>
                      </a:r>
                      <a:endParaRPr lang="en-ZA" sz="1000" dirty="0"/>
                    </a:p>
                  </a:txBody>
                  <a:tcPr marL="68580" marR="68580" marT="34290" marB="3429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r"/>
                      <a:r>
                        <a:rPr lang="en-ZA" sz="1000" dirty="0" smtClean="0"/>
                        <a:t>9 606 808</a:t>
                      </a:r>
                      <a:endParaRPr lang="en-ZA" sz="1000" dirty="0"/>
                    </a:p>
                  </a:txBody>
                  <a:tcPr marL="68580" marR="68580" marT="34290" marB="3429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r"/>
                      <a:r>
                        <a:rPr lang="en-ZA" sz="1000" dirty="0" smtClean="0"/>
                        <a:t>(716 012)</a:t>
                      </a:r>
                      <a:endParaRPr lang="en-ZA" sz="10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accent2"/>
                    </a:solidFill>
                  </a:tcPr>
                </a:tc>
                <a:tc>
                  <a:txBody>
                    <a:bodyPr/>
                    <a:lstStyle/>
                    <a:p>
                      <a:pPr algn="r"/>
                      <a:r>
                        <a:rPr lang="en-ZA" sz="1000" dirty="0" smtClean="0"/>
                        <a:t>-7%</a:t>
                      </a:r>
                      <a:endParaRPr lang="en-ZA" sz="1000" dirty="0"/>
                    </a:p>
                  </a:txBody>
                  <a:tcPr marL="68580" marR="68580" marT="34290" marB="34290">
                    <a:lnL w="12700" cap="flat" cmpd="sng" algn="ctr">
                      <a:solidFill>
                        <a:schemeClr val="bg1"/>
                      </a:solidFill>
                      <a:prstDash val="solid"/>
                      <a:round/>
                      <a:headEnd type="none" w="med" len="med"/>
                      <a:tailEnd type="none" w="med" len="med"/>
                    </a:lnL>
                    <a:solidFill>
                      <a:schemeClr val="accent2"/>
                    </a:solidFill>
                  </a:tcPr>
                </a:tc>
                <a:tc>
                  <a:txBody>
                    <a:bodyPr/>
                    <a:lstStyle/>
                    <a:p>
                      <a:r>
                        <a:rPr lang="en-ZA" sz="1000" dirty="0" smtClean="0"/>
                        <a:t>Decrease in capital </a:t>
                      </a:r>
                      <a:r>
                        <a:rPr lang="en-ZA" sz="1000" baseline="0" dirty="0" smtClean="0"/>
                        <a:t>projects completed during period whereby revenue can be recognised (deferred revenue of R1.3 </a:t>
                      </a:r>
                      <a:r>
                        <a:rPr lang="en-ZA" sz="1000" baseline="0" dirty="0" err="1" smtClean="0"/>
                        <a:t>bil</a:t>
                      </a:r>
                      <a:r>
                        <a:rPr lang="en-ZA" sz="1000" baseline="0" dirty="0" smtClean="0"/>
                        <a:t>). Additional leasehold accommodation revenue of R 345 mil.</a:t>
                      </a:r>
                      <a:endParaRPr lang="en-ZA" sz="1000" dirty="0"/>
                    </a:p>
                  </a:txBody>
                  <a:tcPr marL="68580" marR="68580" marT="34290" marB="34290"/>
                </a:tc>
              </a:tr>
              <a:tr h="393989">
                <a:tc>
                  <a:txBody>
                    <a:bodyPr/>
                    <a:lstStyle/>
                    <a:p>
                      <a:pPr marL="271463" lvl="1" indent="0"/>
                      <a:r>
                        <a:rPr lang="en-ZA" sz="1000" dirty="0" smtClean="0"/>
                        <a:t>Revenue from non-exchange</a:t>
                      </a:r>
                      <a:endParaRPr lang="en-ZA" sz="1000" dirty="0"/>
                    </a:p>
                  </a:txBody>
                  <a:tcPr marL="68580" marR="68580" marT="34290" marB="34290">
                    <a:lnR w="12700" cap="flat" cmpd="sng" algn="ctr">
                      <a:solidFill>
                        <a:schemeClr val="tx1"/>
                      </a:solidFill>
                      <a:prstDash val="solid"/>
                      <a:round/>
                      <a:headEnd type="none" w="med" len="med"/>
                      <a:tailEnd type="none" w="med" len="med"/>
                    </a:lnR>
                  </a:tcPr>
                </a:tc>
                <a:tc>
                  <a:txBody>
                    <a:bodyPr/>
                    <a:lstStyle/>
                    <a:p>
                      <a:pPr algn="r"/>
                      <a:r>
                        <a:rPr lang="en-ZA" sz="1000" dirty="0" smtClean="0"/>
                        <a:t>4 005 843</a:t>
                      </a:r>
                      <a:endParaRPr lang="en-ZA" sz="1000" dirty="0"/>
                    </a:p>
                  </a:txBody>
                  <a:tcPr marL="68580" marR="68580" marT="34290" marB="34290">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r"/>
                      <a:r>
                        <a:rPr lang="en-ZA" sz="1000" dirty="0" smtClean="0"/>
                        <a:t>3</a:t>
                      </a:r>
                      <a:r>
                        <a:rPr lang="en-ZA" sz="1000" baseline="0" dirty="0" smtClean="0"/>
                        <a:t> 307 707</a:t>
                      </a:r>
                      <a:endParaRPr lang="en-ZA" sz="1000" dirty="0"/>
                    </a:p>
                  </a:txBody>
                  <a:tcPr marL="68580" marR="68580" marT="34290" marB="34290">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r"/>
                      <a:r>
                        <a:rPr lang="en-ZA" sz="1000" dirty="0" smtClean="0"/>
                        <a:t>698 136</a:t>
                      </a:r>
                      <a:endParaRPr lang="en-ZA" sz="10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accent2"/>
                    </a:solidFill>
                  </a:tcPr>
                </a:tc>
                <a:tc>
                  <a:txBody>
                    <a:bodyPr/>
                    <a:lstStyle/>
                    <a:p>
                      <a:pPr algn="r"/>
                      <a:r>
                        <a:rPr lang="en-ZA" sz="1000" dirty="0" smtClean="0"/>
                        <a:t>21%</a:t>
                      </a:r>
                      <a:endParaRPr lang="en-ZA" sz="1000" dirty="0"/>
                    </a:p>
                  </a:txBody>
                  <a:tcPr marL="68580" marR="68580" marT="34290" marB="34290">
                    <a:lnL w="12700" cap="flat" cmpd="sng" algn="ctr">
                      <a:solidFill>
                        <a:schemeClr val="bg1"/>
                      </a:solidFill>
                      <a:prstDash val="solid"/>
                      <a:round/>
                      <a:headEnd type="none" w="med" len="med"/>
                      <a:tailEnd type="none" w="med" len="med"/>
                    </a:lnL>
                    <a:solidFill>
                      <a:schemeClr val="accent2"/>
                    </a:solidFill>
                  </a:tcPr>
                </a:tc>
                <a:tc>
                  <a:txBody>
                    <a:bodyPr/>
                    <a:lstStyle/>
                    <a:p>
                      <a:r>
                        <a:rPr lang="en-ZA" sz="1000" dirty="0" smtClean="0"/>
                        <a:t>Transfer</a:t>
                      </a:r>
                      <a:r>
                        <a:rPr lang="en-ZA" sz="1000" baseline="0" dirty="0" smtClean="0"/>
                        <a:t> of budget from DPW to PMTE during the period (increase in Augmentation).</a:t>
                      </a:r>
                      <a:endParaRPr lang="en-ZA" sz="1000" dirty="0"/>
                    </a:p>
                  </a:txBody>
                  <a:tcPr marL="68580" marR="68580" marT="34290" marB="34290"/>
                </a:tc>
              </a:tr>
              <a:tr h="42615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000" b="1" dirty="0" smtClean="0"/>
                        <a:t>TOTAL EXPENSES</a:t>
                      </a:r>
                    </a:p>
                  </a:txBody>
                  <a:tcPr marL="68580" marR="68580" marT="34290" marB="34290" anchor="ctr"/>
                </a:tc>
                <a:tc>
                  <a:txBody>
                    <a:bodyPr/>
                    <a:lstStyle/>
                    <a:p>
                      <a:pPr algn="r"/>
                      <a:r>
                        <a:rPr lang="en-ZA" sz="1000" b="1" dirty="0" smtClean="0"/>
                        <a:t>13 819 711</a:t>
                      </a:r>
                      <a:endParaRPr lang="en-ZA" sz="1000" b="1" dirty="0"/>
                    </a:p>
                  </a:txBody>
                  <a:tcPr marL="68580" marR="68580" marT="34290" marB="3429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ZA" sz="1000" b="1" dirty="0" smtClean="0"/>
                        <a:t>11 755 859</a:t>
                      </a:r>
                      <a:endParaRPr lang="en-ZA" sz="1000" b="1" dirty="0"/>
                    </a:p>
                  </a:txBody>
                  <a:tcPr marL="68580" marR="68580" marT="34290" marB="3429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ZA" sz="1000" b="1" dirty="0" smtClean="0"/>
                        <a:t>2 063 852</a:t>
                      </a:r>
                      <a:endParaRPr lang="en-ZA" sz="1000" b="1" dirty="0"/>
                    </a:p>
                  </a:txBody>
                  <a:tcPr marL="68580" marR="68580" marT="34290" marB="34290" anchor="ctr">
                    <a:lnR w="12700" cap="flat" cmpd="sng" algn="ctr">
                      <a:solidFill>
                        <a:schemeClr val="bg1"/>
                      </a:solidFill>
                      <a:prstDash val="solid"/>
                      <a:round/>
                      <a:headEnd type="none" w="med" len="med"/>
                      <a:tailEnd type="none" w="med" len="med"/>
                    </a:lnR>
                  </a:tcPr>
                </a:tc>
                <a:tc>
                  <a:txBody>
                    <a:bodyPr/>
                    <a:lstStyle/>
                    <a:p>
                      <a:pPr algn="r"/>
                      <a:r>
                        <a:rPr lang="en-ZA" sz="1000" b="1" dirty="0" smtClean="0"/>
                        <a:t>17%</a:t>
                      </a:r>
                      <a:endParaRPr lang="en-ZA" sz="1000" b="1" dirty="0"/>
                    </a:p>
                  </a:txBody>
                  <a:tcPr marL="68580" marR="68580" marT="34290" marB="34290" anchor="ctr">
                    <a:lnL w="12700" cap="flat" cmpd="sng" algn="ctr">
                      <a:solidFill>
                        <a:schemeClr val="bg1"/>
                      </a:solidFill>
                      <a:prstDash val="solid"/>
                      <a:round/>
                      <a:headEnd type="none" w="med" len="med"/>
                      <a:tailEnd type="none" w="med" len="med"/>
                    </a:lnL>
                  </a:tcPr>
                </a:tc>
                <a:tc>
                  <a:txBody>
                    <a:bodyPr/>
                    <a:lstStyle/>
                    <a:p>
                      <a:r>
                        <a:rPr lang="en-ZA" sz="1000" dirty="0" smtClean="0"/>
                        <a:t>Increase</a:t>
                      </a:r>
                      <a:r>
                        <a:rPr lang="en-ZA" sz="1000" baseline="0" dirty="0" smtClean="0"/>
                        <a:t> in expenses, </a:t>
                      </a:r>
                      <a:r>
                        <a:rPr lang="en-ZA" sz="1000" baseline="0" dirty="0" err="1" smtClean="0"/>
                        <a:t>esp</a:t>
                      </a:r>
                      <a:r>
                        <a:rPr lang="en-ZA" sz="1000" baseline="0" dirty="0" smtClean="0"/>
                        <a:t> impairment, property maintenance &amp; sundry operating expenses</a:t>
                      </a:r>
                      <a:endParaRPr lang="en-ZA" sz="1000" dirty="0"/>
                    </a:p>
                  </a:txBody>
                  <a:tcPr marL="68580" marR="68580" marT="34290" marB="34290"/>
                </a:tc>
              </a:tr>
              <a:tr h="393989">
                <a:tc>
                  <a:txBody>
                    <a:bodyPr/>
                    <a:lstStyle/>
                    <a:p>
                      <a:pPr marL="271463" indent="0"/>
                      <a:r>
                        <a:rPr lang="en-ZA" sz="1000" dirty="0" smtClean="0"/>
                        <a:t>Depreciation, amortisation</a:t>
                      </a:r>
                      <a:r>
                        <a:rPr lang="en-ZA" sz="1000" baseline="0" dirty="0" smtClean="0"/>
                        <a:t> and impairment</a:t>
                      </a:r>
                      <a:endParaRPr lang="en-ZA" sz="1000" dirty="0"/>
                    </a:p>
                  </a:txBody>
                  <a:tcPr marL="68580" marR="68580" marT="34290" marB="34290">
                    <a:lnR w="12700" cap="flat" cmpd="sng" algn="ctr">
                      <a:solidFill>
                        <a:schemeClr val="tx1"/>
                      </a:solidFill>
                      <a:prstDash val="solid"/>
                      <a:round/>
                      <a:headEnd type="none" w="med" len="med"/>
                      <a:tailEnd type="none" w="med" len="med"/>
                    </a:lnR>
                  </a:tcPr>
                </a:tc>
                <a:tc>
                  <a:txBody>
                    <a:bodyPr/>
                    <a:lstStyle/>
                    <a:p>
                      <a:pPr algn="r"/>
                      <a:r>
                        <a:rPr lang="en-ZA" sz="1000" dirty="0" smtClean="0"/>
                        <a:t>2 786 243</a:t>
                      </a:r>
                      <a:endParaRPr lang="en-ZA" sz="1000" dirty="0"/>
                    </a:p>
                  </a:txBody>
                  <a:tcPr marL="68580" marR="68580" marT="34290" marB="3429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r"/>
                      <a:r>
                        <a:rPr lang="en-ZA" sz="1000" dirty="0" smtClean="0"/>
                        <a:t>2 617 630</a:t>
                      </a:r>
                      <a:endParaRPr lang="en-ZA" sz="1000" dirty="0"/>
                    </a:p>
                  </a:txBody>
                  <a:tcPr marL="68580" marR="68580" marT="34290" marB="3429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r"/>
                      <a:r>
                        <a:rPr lang="en-ZA" sz="1000" dirty="0" smtClean="0"/>
                        <a:t>168 613</a:t>
                      </a:r>
                      <a:endParaRPr lang="en-ZA" sz="10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r"/>
                      <a:r>
                        <a:rPr lang="en-ZA" sz="1000" dirty="0" smtClean="0"/>
                        <a:t>6%</a:t>
                      </a:r>
                      <a:endParaRPr lang="en-ZA" sz="1000" dirty="0"/>
                    </a:p>
                  </a:txBody>
                  <a:tcPr marL="68580" marR="68580" marT="34290" marB="34290">
                    <a:lnL w="12700" cap="flat" cmpd="sng" algn="ctr">
                      <a:solidFill>
                        <a:schemeClr val="bg1"/>
                      </a:solidFill>
                      <a:prstDash val="solid"/>
                      <a:round/>
                      <a:headEnd type="none" w="med" len="med"/>
                      <a:tailEnd type="none" w="med" len="med"/>
                    </a:lnL>
                  </a:tcPr>
                </a:tc>
                <a:tc>
                  <a:txBody>
                    <a:bodyPr/>
                    <a:lstStyle/>
                    <a:p>
                      <a:r>
                        <a:rPr lang="en-ZA" sz="1000" dirty="0" smtClean="0"/>
                        <a:t>Increase</a:t>
                      </a:r>
                      <a:r>
                        <a:rPr lang="en-ZA" sz="1000" baseline="0" dirty="0" smtClean="0"/>
                        <a:t> in impairment loss on assets during the period.</a:t>
                      </a:r>
                      <a:endParaRPr lang="en-ZA" sz="1000" dirty="0"/>
                    </a:p>
                  </a:txBody>
                  <a:tcPr marL="68580" marR="68580" marT="34290" marB="34290"/>
                </a:tc>
              </a:tr>
              <a:tr h="277501">
                <a:tc>
                  <a:txBody>
                    <a:bodyPr/>
                    <a:lstStyle/>
                    <a:p>
                      <a:pPr marL="271463" indent="0"/>
                      <a:r>
                        <a:rPr lang="en-ZA" sz="1000" dirty="0" smtClean="0"/>
                        <a:t>Employee</a:t>
                      </a:r>
                      <a:r>
                        <a:rPr lang="en-ZA" sz="1000" baseline="0" dirty="0" smtClean="0"/>
                        <a:t> related costs</a:t>
                      </a:r>
                      <a:endParaRPr lang="en-ZA" sz="1000" dirty="0"/>
                    </a:p>
                  </a:txBody>
                  <a:tcPr marL="68580" marR="68580" marT="34290" marB="34290">
                    <a:lnR w="12700" cap="flat" cmpd="sng" algn="ctr">
                      <a:solidFill>
                        <a:schemeClr val="tx1"/>
                      </a:solidFill>
                      <a:prstDash val="solid"/>
                      <a:round/>
                      <a:headEnd type="none" w="med" len="med"/>
                      <a:tailEnd type="none" w="med" len="med"/>
                    </a:lnR>
                  </a:tcPr>
                </a:tc>
                <a:tc>
                  <a:txBody>
                    <a:bodyPr/>
                    <a:lstStyle/>
                    <a:p>
                      <a:pPr algn="r"/>
                      <a:r>
                        <a:rPr lang="en-ZA" sz="1000" dirty="0" smtClean="0"/>
                        <a:t>1 309 460</a:t>
                      </a:r>
                      <a:endParaRPr lang="en-ZA" sz="1000" dirty="0"/>
                    </a:p>
                  </a:txBody>
                  <a:tcPr marL="68580" marR="68580" marT="34290" marB="34290">
                    <a:lnL w="12700" cap="flat" cmpd="sng" algn="ctr">
                      <a:solidFill>
                        <a:schemeClr val="tx1"/>
                      </a:solidFill>
                      <a:prstDash val="solid"/>
                      <a:round/>
                      <a:headEnd type="none" w="med" len="med"/>
                      <a:tailEnd type="none" w="med" len="med"/>
                    </a:lnL>
                  </a:tcPr>
                </a:tc>
                <a:tc>
                  <a:txBody>
                    <a:bodyPr/>
                    <a:lstStyle/>
                    <a:p>
                      <a:pPr algn="r"/>
                      <a:r>
                        <a:rPr lang="en-ZA" sz="1000" dirty="0" smtClean="0"/>
                        <a:t>1 268 405</a:t>
                      </a:r>
                      <a:endParaRPr lang="en-ZA" sz="1000" dirty="0"/>
                    </a:p>
                  </a:txBody>
                  <a:tcPr marL="68580" marR="68580" marT="34290" marB="34290">
                    <a:lnR w="12700" cap="flat" cmpd="sng" algn="ctr">
                      <a:solidFill>
                        <a:schemeClr val="tx1"/>
                      </a:solidFill>
                      <a:prstDash val="solid"/>
                      <a:round/>
                      <a:headEnd type="none" w="med" len="med"/>
                      <a:tailEnd type="none" w="med" len="med"/>
                    </a:lnR>
                  </a:tcPr>
                </a:tc>
                <a:tc>
                  <a:txBody>
                    <a:bodyPr/>
                    <a:lstStyle/>
                    <a:p>
                      <a:pPr algn="r"/>
                      <a:r>
                        <a:rPr lang="en-ZA" sz="1000" dirty="0" smtClean="0"/>
                        <a:t>41 055</a:t>
                      </a:r>
                      <a:endParaRPr lang="en-ZA" sz="10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r"/>
                      <a:r>
                        <a:rPr lang="en-ZA" sz="1000" dirty="0" smtClean="0"/>
                        <a:t>3%</a:t>
                      </a:r>
                      <a:endParaRPr lang="en-ZA" sz="1000" dirty="0"/>
                    </a:p>
                  </a:txBody>
                  <a:tcPr marL="68580" marR="68580" marT="34290" marB="34290">
                    <a:lnL w="12700" cap="flat" cmpd="sng" algn="ctr">
                      <a:solidFill>
                        <a:schemeClr val="bg1"/>
                      </a:solidFill>
                      <a:prstDash val="solid"/>
                      <a:round/>
                      <a:headEnd type="none" w="med" len="med"/>
                      <a:tailEnd type="none" w="med" len="med"/>
                    </a:lnL>
                  </a:tcPr>
                </a:tc>
                <a:tc>
                  <a:txBody>
                    <a:bodyPr/>
                    <a:lstStyle/>
                    <a:p>
                      <a:r>
                        <a:rPr lang="en-ZA" sz="1000" dirty="0" smtClean="0"/>
                        <a:t>In line</a:t>
                      </a:r>
                      <a:r>
                        <a:rPr lang="en-ZA" sz="1000" baseline="0" dirty="0" smtClean="0"/>
                        <a:t> with NT’s increases in employee costs.</a:t>
                      </a:r>
                      <a:endParaRPr lang="en-ZA" sz="1000" dirty="0"/>
                    </a:p>
                  </a:txBody>
                  <a:tcPr marL="68580" marR="68580" marT="34290" marB="34290"/>
                </a:tc>
              </a:tr>
              <a:tr h="506558">
                <a:tc>
                  <a:txBody>
                    <a:bodyPr/>
                    <a:lstStyle/>
                    <a:p>
                      <a:pPr marL="271463" indent="0"/>
                      <a:r>
                        <a:rPr lang="en-ZA" sz="1000" dirty="0" smtClean="0"/>
                        <a:t>Impairment on receivables</a:t>
                      </a:r>
                      <a:endParaRPr lang="en-ZA" sz="1000" dirty="0"/>
                    </a:p>
                  </a:txBody>
                  <a:tcPr marL="68580" marR="68580" marT="34290" marB="34290">
                    <a:lnR w="12700" cap="flat" cmpd="sng" algn="ctr">
                      <a:solidFill>
                        <a:schemeClr val="tx1"/>
                      </a:solidFill>
                      <a:prstDash val="solid"/>
                      <a:round/>
                      <a:headEnd type="none" w="med" len="med"/>
                      <a:tailEnd type="none" w="med" len="med"/>
                    </a:lnR>
                  </a:tcPr>
                </a:tc>
                <a:tc>
                  <a:txBody>
                    <a:bodyPr/>
                    <a:lstStyle/>
                    <a:p>
                      <a:pPr algn="r"/>
                      <a:r>
                        <a:rPr lang="en-ZA" sz="1000" dirty="0" smtClean="0"/>
                        <a:t>414 383</a:t>
                      </a:r>
                      <a:endParaRPr lang="en-ZA" sz="1000" dirty="0"/>
                    </a:p>
                  </a:txBody>
                  <a:tcPr marL="68580" marR="68580" marT="34290" marB="34290">
                    <a:lnL w="12700" cap="flat" cmpd="sng" algn="ctr">
                      <a:solidFill>
                        <a:schemeClr val="tx1"/>
                      </a:solidFill>
                      <a:prstDash val="solid"/>
                      <a:round/>
                      <a:headEnd type="none" w="med" len="med"/>
                      <a:tailEnd type="none" w="med" len="med"/>
                    </a:lnL>
                  </a:tcPr>
                </a:tc>
                <a:tc>
                  <a:txBody>
                    <a:bodyPr/>
                    <a:lstStyle/>
                    <a:p>
                      <a:pPr algn="r"/>
                      <a:r>
                        <a:rPr lang="en-ZA" sz="1000" dirty="0" smtClean="0"/>
                        <a:t>184 390</a:t>
                      </a:r>
                      <a:endParaRPr lang="en-ZA" sz="1000" dirty="0"/>
                    </a:p>
                  </a:txBody>
                  <a:tcPr marL="68580" marR="68580" marT="34290" marB="34290">
                    <a:lnR w="12700" cap="flat" cmpd="sng" algn="ctr">
                      <a:solidFill>
                        <a:schemeClr val="tx1"/>
                      </a:solidFill>
                      <a:prstDash val="solid"/>
                      <a:round/>
                      <a:headEnd type="none" w="med" len="med"/>
                      <a:tailEnd type="none" w="med" len="med"/>
                    </a:lnR>
                  </a:tcPr>
                </a:tc>
                <a:tc>
                  <a:txBody>
                    <a:bodyPr/>
                    <a:lstStyle/>
                    <a:p>
                      <a:pPr algn="r"/>
                      <a:r>
                        <a:rPr lang="en-ZA" sz="1000" dirty="0" smtClean="0"/>
                        <a:t>229 993</a:t>
                      </a:r>
                      <a:endParaRPr lang="en-ZA" sz="10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accent2"/>
                    </a:solidFill>
                  </a:tcPr>
                </a:tc>
                <a:tc>
                  <a:txBody>
                    <a:bodyPr/>
                    <a:lstStyle/>
                    <a:p>
                      <a:pPr algn="r"/>
                      <a:r>
                        <a:rPr lang="en-ZA" sz="1000" dirty="0" smtClean="0"/>
                        <a:t>125%</a:t>
                      </a:r>
                      <a:endParaRPr lang="en-ZA" sz="1000" dirty="0"/>
                    </a:p>
                  </a:txBody>
                  <a:tcPr marL="68580" marR="68580" marT="34290" marB="34290">
                    <a:lnL w="12700" cap="flat" cmpd="sng" algn="ctr">
                      <a:solidFill>
                        <a:schemeClr val="bg1"/>
                      </a:solidFill>
                      <a:prstDash val="solid"/>
                      <a:round/>
                      <a:headEnd type="none" w="med" len="med"/>
                      <a:tailEnd type="none" w="med" len="med"/>
                    </a:lnL>
                    <a:solidFill>
                      <a:schemeClr val="accent2"/>
                    </a:solidFill>
                  </a:tcPr>
                </a:tc>
                <a:tc>
                  <a:txBody>
                    <a:bodyPr/>
                    <a:lstStyle/>
                    <a:p>
                      <a:r>
                        <a:rPr lang="en-ZA" sz="1000" dirty="0" smtClean="0">
                          <a:solidFill>
                            <a:schemeClr val="tx1"/>
                          </a:solidFill>
                        </a:rPr>
                        <a:t>Increase in impairment on recoverable</a:t>
                      </a:r>
                      <a:r>
                        <a:rPr lang="en-ZA" sz="1000" baseline="0" dirty="0" smtClean="0">
                          <a:solidFill>
                            <a:schemeClr val="tx1"/>
                          </a:solidFill>
                        </a:rPr>
                        <a:t> property rates. An increase to impairment on municipal services debtors for old charges not verifiable by municipality.  An increase to impairment on freehold debtors for projects that exceeded budget. </a:t>
                      </a:r>
                      <a:endParaRPr lang="en-ZA" sz="1000" dirty="0">
                        <a:solidFill>
                          <a:schemeClr val="tx1"/>
                        </a:solidFill>
                      </a:endParaRPr>
                    </a:p>
                  </a:txBody>
                  <a:tcPr marL="68580" marR="68580" marT="34290" marB="34290"/>
                </a:tc>
              </a:tr>
              <a:tr h="361827">
                <a:tc>
                  <a:txBody>
                    <a:bodyPr/>
                    <a:lstStyle/>
                    <a:p>
                      <a:pPr marL="271463" indent="0"/>
                      <a:r>
                        <a:rPr lang="en-ZA" sz="1000" dirty="0" smtClean="0"/>
                        <a:t>Interest expense</a:t>
                      </a:r>
                      <a:endParaRPr lang="en-ZA" sz="1000" dirty="0"/>
                    </a:p>
                  </a:txBody>
                  <a:tcPr marL="68580" marR="68580" marT="34290" marB="34290">
                    <a:lnR w="12700" cap="flat" cmpd="sng" algn="ctr">
                      <a:solidFill>
                        <a:schemeClr val="tx1"/>
                      </a:solidFill>
                      <a:prstDash val="solid"/>
                      <a:round/>
                      <a:headEnd type="none" w="med" len="med"/>
                      <a:tailEnd type="none" w="med" len="med"/>
                    </a:lnR>
                  </a:tcPr>
                </a:tc>
                <a:tc>
                  <a:txBody>
                    <a:bodyPr/>
                    <a:lstStyle/>
                    <a:p>
                      <a:pPr algn="r"/>
                      <a:r>
                        <a:rPr lang="en-ZA" sz="1000" dirty="0" smtClean="0"/>
                        <a:t>96 634</a:t>
                      </a:r>
                      <a:endParaRPr lang="en-ZA" sz="1000" dirty="0"/>
                    </a:p>
                  </a:txBody>
                  <a:tcPr marL="68580" marR="68580" marT="34290" marB="34290">
                    <a:lnL w="12700" cap="flat" cmpd="sng" algn="ctr">
                      <a:solidFill>
                        <a:schemeClr val="tx1"/>
                      </a:solidFill>
                      <a:prstDash val="solid"/>
                      <a:round/>
                      <a:headEnd type="none" w="med" len="med"/>
                      <a:tailEnd type="none" w="med" len="med"/>
                    </a:lnL>
                  </a:tcPr>
                </a:tc>
                <a:tc>
                  <a:txBody>
                    <a:bodyPr/>
                    <a:lstStyle/>
                    <a:p>
                      <a:pPr algn="r"/>
                      <a:r>
                        <a:rPr lang="en-ZA" sz="1000" dirty="0" smtClean="0"/>
                        <a:t>721</a:t>
                      </a:r>
                      <a:endParaRPr lang="en-ZA" sz="1000" dirty="0"/>
                    </a:p>
                  </a:txBody>
                  <a:tcPr marL="68580" marR="68580" marT="34290" marB="34290">
                    <a:lnR w="12700" cap="flat" cmpd="sng" algn="ctr">
                      <a:solidFill>
                        <a:schemeClr val="tx1"/>
                      </a:solidFill>
                      <a:prstDash val="solid"/>
                      <a:round/>
                      <a:headEnd type="none" w="med" len="med"/>
                      <a:tailEnd type="none" w="med" len="med"/>
                    </a:lnR>
                  </a:tcPr>
                </a:tc>
                <a:tc>
                  <a:txBody>
                    <a:bodyPr/>
                    <a:lstStyle/>
                    <a:p>
                      <a:pPr algn="r"/>
                      <a:r>
                        <a:rPr lang="en-ZA" sz="1000" dirty="0" smtClean="0"/>
                        <a:t>95 913</a:t>
                      </a:r>
                      <a:endParaRPr lang="en-ZA" sz="10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accent2"/>
                    </a:solidFill>
                  </a:tcPr>
                </a:tc>
                <a:tc>
                  <a:txBody>
                    <a:bodyPr/>
                    <a:lstStyle/>
                    <a:p>
                      <a:pPr algn="r"/>
                      <a:r>
                        <a:rPr lang="en-ZA" sz="1000" dirty="0" smtClean="0"/>
                        <a:t>99%</a:t>
                      </a:r>
                      <a:endParaRPr lang="en-ZA" sz="1000" dirty="0"/>
                    </a:p>
                  </a:txBody>
                  <a:tcPr marL="68580" marR="68580" marT="34290" marB="34290">
                    <a:lnL w="12700" cap="flat" cmpd="sng" algn="ctr">
                      <a:solidFill>
                        <a:schemeClr val="bg1"/>
                      </a:solidFill>
                      <a:prstDash val="solid"/>
                      <a:round/>
                      <a:headEnd type="none" w="med" len="med"/>
                      <a:tailEnd type="none" w="med" len="med"/>
                    </a:lnL>
                    <a:solidFill>
                      <a:schemeClr val="accent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000" dirty="0" smtClean="0"/>
                        <a:t>Recognition</a:t>
                      </a:r>
                      <a:r>
                        <a:rPr lang="en-ZA" sz="1000" baseline="0" dirty="0" smtClean="0"/>
                        <a:t> of interest due on municipal services &amp; property rates arising from “Verification of debts owed to municipalities by government” project.</a:t>
                      </a:r>
                      <a:endParaRPr lang="en-ZA" sz="1000" dirty="0" smtClean="0"/>
                    </a:p>
                  </a:txBody>
                  <a:tcPr marL="68580" marR="68580" marT="34290" marB="34290"/>
                </a:tc>
              </a:tr>
              <a:tr h="393989">
                <a:tc>
                  <a:txBody>
                    <a:bodyPr/>
                    <a:lstStyle/>
                    <a:p>
                      <a:pPr marL="271463" indent="0"/>
                      <a:r>
                        <a:rPr lang="en-ZA" sz="1000" dirty="0" smtClean="0"/>
                        <a:t>Loss on disposal/transfer</a:t>
                      </a:r>
                      <a:r>
                        <a:rPr lang="en-ZA" sz="1000" baseline="0" dirty="0" smtClean="0"/>
                        <a:t> of assets</a:t>
                      </a:r>
                      <a:endParaRPr lang="en-ZA" sz="1000" dirty="0"/>
                    </a:p>
                  </a:txBody>
                  <a:tcPr marL="68580" marR="68580" marT="34290" marB="34290">
                    <a:lnR w="12700" cap="flat" cmpd="sng" algn="ctr">
                      <a:solidFill>
                        <a:schemeClr val="tx1"/>
                      </a:solidFill>
                      <a:prstDash val="solid"/>
                      <a:round/>
                      <a:headEnd type="none" w="med" len="med"/>
                      <a:tailEnd type="none" w="med" len="med"/>
                    </a:lnR>
                  </a:tcPr>
                </a:tc>
                <a:tc>
                  <a:txBody>
                    <a:bodyPr/>
                    <a:lstStyle/>
                    <a:p>
                      <a:pPr algn="r"/>
                      <a:r>
                        <a:rPr lang="en-ZA" sz="1000" dirty="0" smtClean="0"/>
                        <a:t>5 186</a:t>
                      </a:r>
                      <a:endParaRPr lang="en-ZA" sz="1000" dirty="0"/>
                    </a:p>
                  </a:txBody>
                  <a:tcPr marL="68580" marR="68580" marT="34290" marB="34290">
                    <a:lnL w="12700" cap="flat" cmpd="sng" algn="ctr">
                      <a:solidFill>
                        <a:schemeClr val="tx1"/>
                      </a:solidFill>
                      <a:prstDash val="solid"/>
                      <a:round/>
                      <a:headEnd type="none" w="med" len="med"/>
                      <a:tailEnd type="none" w="med" len="med"/>
                    </a:lnL>
                  </a:tcPr>
                </a:tc>
                <a:tc>
                  <a:txBody>
                    <a:bodyPr/>
                    <a:lstStyle/>
                    <a:p>
                      <a:pPr algn="r"/>
                      <a:r>
                        <a:rPr lang="en-ZA" sz="1000" dirty="0" smtClean="0"/>
                        <a:t>19 768</a:t>
                      </a:r>
                      <a:endParaRPr lang="en-ZA" sz="1000" dirty="0"/>
                    </a:p>
                  </a:txBody>
                  <a:tcPr marL="68580" marR="68580" marT="34290" marB="34290">
                    <a:lnR w="12700" cap="flat" cmpd="sng" algn="ctr">
                      <a:solidFill>
                        <a:schemeClr val="tx1"/>
                      </a:solidFill>
                      <a:prstDash val="solid"/>
                      <a:round/>
                      <a:headEnd type="none" w="med" len="med"/>
                      <a:tailEnd type="none" w="med" len="med"/>
                    </a:lnR>
                  </a:tcPr>
                </a:tc>
                <a:tc>
                  <a:txBody>
                    <a:bodyPr/>
                    <a:lstStyle/>
                    <a:p>
                      <a:pPr algn="r"/>
                      <a:r>
                        <a:rPr lang="en-ZA" sz="1000" dirty="0" smtClean="0"/>
                        <a:t>(14 582)</a:t>
                      </a:r>
                      <a:endParaRPr lang="en-ZA" sz="10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r"/>
                      <a:r>
                        <a:rPr lang="en-ZA" sz="1000" dirty="0" smtClean="0"/>
                        <a:t>-74%</a:t>
                      </a:r>
                      <a:endParaRPr lang="en-ZA" sz="1000" dirty="0"/>
                    </a:p>
                  </a:txBody>
                  <a:tcPr marL="68580" marR="68580" marT="34290" marB="34290">
                    <a:lnL w="12700" cap="flat" cmpd="sng" algn="ctr">
                      <a:solidFill>
                        <a:schemeClr val="bg1"/>
                      </a:solidFill>
                      <a:prstDash val="solid"/>
                      <a:round/>
                      <a:headEnd type="none" w="med" len="med"/>
                      <a:tailEnd type="none" w="med" len="med"/>
                    </a:lnL>
                  </a:tcPr>
                </a:tc>
                <a:tc>
                  <a:txBody>
                    <a:bodyPr/>
                    <a:lstStyle/>
                    <a:p>
                      <a:r>
                        <a:rPr lang="en-ZA" sz="1000" dirty="0" smtClean="0"/>
                        <a:t>During</a:t>
                      </a:r>
                      <a:r>
                        <a:rPr lang="en-ZA" sz="1000" baseline="0" dirty="0" smtClean="0"/>
                        <a:t> prior period, disposed “</a:t>
                      </a:r>
                      <a:r>
                        <a:rPr lang="en-ZA" sz="1000" baseline="0" dirty="0" err="1" smtClean="0"/>
                        <a:t>IeWorks</a:t>
                      </a:r>
                      <a:r>
                        <a:rPr lang="en-ZA" sz="1000" baseline="0" dirty="0" smtClean="0"/>
                        <a:t>” intangible asset. During current year, only disposed of an insignificant amount of movable assets.</a:t>
                      </a:r>
                      <a:endParaRPr lang="en-ZA" sz="1000" dirty="0"/>
                    </a:p>
                  </a:txBody>
                  <a:tcPr marL="68580" marR="68580" marT="34290" marB="34290"/>
                </a:tc>
              </a:tr>
              <a:tr h="249259">
                <a:tc>
                  <a:txBody>
                    <a:bodyPr/>
                    <a:lstStyle/>
                    <a:p>
                      <a:pPr marL="271463" indent="0"/>
                      <a:r>
                        <a:rPr lang="en-ZA" sz="1000" dirty="0" smtClean="0"/>
                        <a:t>Operating leases</a:t>
                      </a:r>
                      <a:endParaRPr lang="en-ZA" sz="1000" dirty="0"/>
                    </a:p>
                  </a:txBody>
                  <a:tcPr marL="68580" marR="68580" marT="34290" marB="34290">
                    <a:lnR w="12700" cap="flat" cmpd="sng" algn="ctr">
                      <a:solidFill>
                        <a:schemeClr val="tx1"/>
                      </a:solidFill>
                      <a:prstDash val="solid"/>
                      <a:round/>
                      <a:headEnd type="none" w="med" len="med"/>
                      <a:tailEnd type="none" w="med" len="med"/>
                    </a:lnR>
                  </a:tcPr>
                </a:tc>
                <a:tc>
                  <a:txBody>
                    <a:bodyPr/>
                    <a:lstStyle/>
                    <a:p>
                      <a:pPr algn="r"/>
                      <a:r>
                        <a:rPr lang="en-ZA" sz="1000" dirty="0" smtClean="0"/>
                        <a:t>4 084 346</a:t>
                      </a:r>
                      <a:endParaRPr lang="en-ZA" sz="1000" dirty="0"/>
                    </a:p>
                  </a:txBody>
                  <a:tcPr marL="68580" marR="68580" marT="34290" marB="34290">
                    <a:lnL w="12700" cap="flat" cmpd="sng" algn="ctr">
                      <a:solidFill>
                        <a:schemeClr val="tx1"/>
                      </a:solidFill>
                      <a:prstDash val="solid"/>
                      <a:round/>
                      <a:headEnd type="none" w="med" len="med"/>
                      <a:tailEnd type="none" w="med" len="med"/>
                    </a:lnL>
                  </a:tcPr>
                </a:tc>
                <a:tc>
                  <a:txBody>
                    <a:bodyPr/>
                    <a:lstStyle/>
                    <a:p>
                      <a:pPr algn="r"/>
                      <a:r>
                        <a:rPr lang="en-ZA" sz="1000" dirty="0" smtClean="0"/>
                        <a:t>3 923 763</a:t>
                      </a:r>
                      <a:endParaRPr lang="en-ZA" sz="1000" dirty="0"/>
                    </a:p>
                  </a:txBody>
                  <a:tcPr marL="68580" marR="68580" marT="34290" marB="34290">
                    <a:lnR w="12700" cap="flat" cmpd="sng" algn="ctr">
                      <a:solidFill>
                        <a:schemeClr val="tx1"/>
                      </a:solidFill>
                      <a:prstDash val="solid"/>
                      <a:round/>
                      <a:headEnd type="none" w="med" len="med"/>
                      <a:tailEnd type="none" w="med" len="med"/>
                    </a:lnR>
                  </a:tcPr>
                </a:tc>
                <a:tc>
                  <a:txBody>
                    <a:bodyPr/>
                    <a:lstStyle/>
                    <a:p>
                      <a:pPr algn="r"/>
                      <a:r>
                        <a:rPr lang="en-ZA" sz="1000" dirty="0" smtClean="0"/>
                        <a:t>160 583</a:t>
                      </a:r>
                      <a:endParaRPr lang="en-ZA" sz="10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r"/>
                      <a:r>
                        <a:rPr lang="en-ZA" sz="1000" dirty="0" smtClean="0"/>
                        <a:t>4%</a:t>
                      </a:r>
                      <a:endParaRPr lang="en-ZA" sz="1000" dirty="0"/>
                    </a:p>
                  </a:txBody>
                  <a:tcPr marL="68580" marR="68580" marT="34290" marB="34290">
                    <a:lnL w="12700" cap="flat" cmpd="sng" algn="ctr">
                      <a:solidFill>
                        <a:schemeClr val="bg1"/>
                      </a:solidFill>
                      <a:prstDash val="solid"/>
                      <a:round/>
                      <a:headEnd type="none" w="med" len="med"/>
                      <a:tailEnd type="none" w="med" len="med"/>
                    </a:ln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000" baseline="0" dirty="0" smtClean="0"/>
                        <a:t>Aligned to escalation clauses in lease agreements which is set at under 5.5%</a:t>
                      </a:r>
                      <a:endParaRPr lang="en-ZA" sz="1000" dirty="0" smtClean="0"/>
                    </a:p>
                  </a:txBody>
                  <a:tcPr marL="68580" marR="68580" marT="34290" marB="34290"/>
                </a:tc>
              </a:tr>
              <a:tr h="249259">
                <a:tc>
                  <a:txBody>
                    <a:bodyPr/>
                    <a:lstStyle/>
                    <a:p>
                      <a:pPr marL="271463" indent="0"/>
                      <a:r>
                        <a:rPr lang="en-ZA" sz="1000" dirty="0" smtClean="0"/>
                        <a:t>Property maintenance</a:t>
                      </a:r>
                      <a:endParaRPr lang="en-ZA" sz="1000" dirty="0"/>
                    </a:p>
                  </a:txBody>
                  <a:tcPr marL="68580" marR="68580" marT="34290" marB="34290">
                    <a:lnR w="12700" cap="flat" cmpd="sng" algn="ctr">
                      <a:solidFill>
                        <a:schemeClr val="tx1"/>
                      </a:solidFill>
                      <a:prstDash val="solid"/>
                      <a:round/>
                      <a:headEnd type="none" w="med" len="med"/>
                      <a:tailEnd type="none" w="med" len="med"/>
                    </a:lnR>
                  </a:tcPr>
                </a:tc>
                <a:tc>
                  <a:txBody>
                    <a:bodyPr/>
                    <a:lstStyle/>
                    <a:p>
                      <a:pPr algn="r"/>
                      <a:r>
                        <a:rPr lang="en-ZA" sz="1000" dirty="0" smtClean="0"/>
                        <a:t>2 783 131</a:t>
                      </a:r>
                      <a:endParaRPr lang="en-ZA" sz="1000" dirty="0"/>
                    </a:p>
                  </a:txBody>
                  <a:tcPr marL="68580" marR="68580" marT="34290" marB="34290">
                    <a:lnL w="12700" cap="flat" cmpd="sng" algn="ctr">
                      <a:solidFill>
                        <a:schemeClr val="tx1"/>
                      </a:solidFill>
                      <a:prstDash val="solid"/>
                      <a:round/>
                      <a:headEnd type="none" w="med" len="med"/>
                      <a:tailEnd type="none" w="med" len="med"/>
                    </a:lnL>
                  </a:tcPr>
                </a:tc>
                <a:tc>
                  <a:txBody>
                    <a:bodyPr/>
                    <a:lstStyle/>
                    <a:p>
                      <a:pPr algn="r"/>
                      <a:r>
                        <a:rPr lang="en-ZA" sz="1000" dirty="0" smtClean="0"/>
                        <a:t>2 008 466</a:t>
                      </a:r>
                      <a:endParaRPr lang="en-ZA" sz="1000" dirty="0"/>
                    </a:p>
                  </a:txBody>
                  <a:tcPr marL="68580" marR="68580" marT="34290" marB="34290">
                    <a:lnR w="12700" cap="flat" cmpd="sng" algn="ctr">
                      <a:solidFill>
                        <a:schemeClr val="tx1"/>
                      </a:solidFill>
                      <a:prstDash val="solid"/>
                      <a:round/>
                      <a:headEnd type="none" w="med" len="med"/>
                      <a:tailEnd type="none" w="med" len="med"/>
                    </a:lnR>
                  </a:tcPr>
                </a:tc>
                <a:tc>
                  <a:txBody>
                    <a:bodyPr/>
                    <a:lstStyle/>
                    <a:p>
                      <a:pPr algn="r"/>
                      <a:r>
                        <a:rPr lang="en-ZA" sz="1000" dirty="0" smtClean="0"/>
                        <a:t>774 665</a:t>
                      </a:r>
                      <a:endParaRPr lang="en-ZA" sz="10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accent2"/>
                    </a:solidFill>
                  </a:tcPr>
                </a:tc>
                <a:tc>
                  <a:txBody>
                    <a:bodyPr/>
                    <a:lstStyle/>
                    <a:p>
                      <a:pPr algn="r"/>
                      <a:r>
                        <a:rPr lang="en-ZA" sz="1000" dirty="0" smtClean="0"/>
                        <a:t>38%</a:t>
                      </a:r>
                      <a:endParaRPr lang="en-ZA" sz="1000" dirty="0"/>
                    </a:p>
                  </a:txBody>
                  <a:tcPr marL="68580" marR="68580" marT="34290" marB="34290">
                    <a:lnL w="12700" cap="flat" cmpd="sng" algn="ctr">
                      <a:solidFill>
                        <a:schemeClr val="bg1"/>
                      </a:solidFill>
                      <a:prstDash val="solid"/>
                      <a:round/>
                      <a:headEnd type="none" w="med" len="med"/>
                      <a:tailEnd type="none" w="med" len="med"/>
                    </a:lnL>
                    <a:solidFill>
                      <a:schemeClr val="accent2"/>
                    </a:solidFill>
                  </a:tcPr>
                </a:tc>
                <a:tc>
                  <a:txBody>
                    <a:bodyPr/>
                    <a:lstStyle/>
                    <a:p>
                      <a:r>
                        <a:rPr lang="en-ZA" sz="1000" dirty="0" smtClean="0"/>
                        <a:t>Increase in</a:t>
                      </a:r>
                      <a:r>
                        <a:rPr lang="en-ZA" sz="1000" baseline="0" dirty="0" smtClean="0"/>
                        <a:t> accrued maintenance expense identified during the period.</a:t>
                      </a:r>
                      <a:endParaRPr lang="en-ZA" sz="1000" dirty="0"/>
                    </a:p>
                  </a:txBody>
                  <a:tcPr marL="68580" marR="68580" marT="34290" marB="34290"/>
                </a:tc>
              </a:tr>
              <a:tr h="249259">
                <a:tc>
                  <a:txBody>
                    <a:bodyPr/>
                    <a:lstStyle/>
                    <a:p>
                      <a:pPr marL="271463" indent="0"/>
                      <a:r>
                        <a:rPr lang="en-ZA" sz="1000" dirty="0" smtClean="0"/>
                        <a:t>Property</a:t>
                      </a:r>
                      <a:r>
                        <a:rPr lang="en-ZA" sz="1000" baseline="0" dirty="0" smtClean="0"/>
                        <a:t> rates</a:t>
                      </a:r>
                      <a:endParaRPr lang="en-ZA" sz="1000" dirty="0"/>
                    </a:p>
                  </a:txBody>
                  <a:tcPr marL="68580" marR="68580" marT="34290" marB="34290">
                    <a:lnR w="12700" cap="flat" cmpd="sng" algn="ctr">
                      <a:solidFill>
                        <a:schemeClr val="tx1"/>
                      </a:solidFill>
                      <a:prstDash val="solid"/>
                      <a:round/>
                      <a:headEnd type="none" w="med" len="med"/>
                      <a:tailEnd type="none" w="med" len="med"/>
                    </a:lnR>
                  </a:tcPr>
                </a:tc>
                <a:tc>
                  <a:txBody>
                    <a:bodyPr/>
                    <a:lstStyle/>
                    <a:p>
                      <a:pPr algn="r"/>
                      <a:r>
                        <a:rPr lang="en-ZA" sz="1000" dirty="0" smtClean="0"/>
                        <a:t>1 008</a:t>
                      </a:r>
                      <a:r>
                        <a:rPr lang="en-ZA" sz="1000" baseline="0" dirty="0" smtClean="0"/>
                        <a:t> 857</a:t>
                      </a:r>
                      <a:endParaRPr lang="en-ZA" sz="1000" dirty="0"/>
                    </a:p>
                  </a:txBody>
                  <a:tcPr marL="68580" marR="68580" marT="34290" marB="34290">
                    <a:lnL w="12700" cap="flat" cmpd="sng" algn="ctr">
                      <a:solidFill>
                        <a:schemeClr val="tx1"/>
                      </a:solidFill>
                      <a:prstDash val="solid"/>
                      <a:round/>
                      <a:headEnd type="none" w="med" len="med"/>
                      <a:tailEnd type="none" w="med" len="med"/>
                    </a:lnL>
                  </a:tcPr>
                </a:tc>
                <a:tc>
                  <a:txBody>
                    <a:bodyPr/>
                    <a:lstStyle/>
                    <a:p>
                      <a:pPr algn="r"/>
                      <a:r>
                        <a:rPr lang="en-ZA" sz="1000" dirty="0" smtClean="0"/>
                        <a:t>819 792</a:t>
                      </a:r>
                      <a:endParaRPr lang="en-ZA" sz="1000" dirty="0"/>
                    </a:p>
                  </a:txBody>
                  <a:tcPr marL="68580" marR="68580" marT="34290" marB="34290">
                    <a:lnR w="12700" cap="flat" cmpd="sng" algn="ctr">
                      <a:solidFill>
                        <a:schemeClr val="tx1"/>
                      </a:solidFill>
                      <a:prstDash val="solid"/>
                      <a:round/>
                      <a:headEnd type="none" w="med" len="med"/>
                      <a:tailEnd type="none" w="med" len="med"/>
                    </a:lnR>
                  </a:tcPr>
                </a:tc>
                <a:tc>
                  <a:txBody>
                    <a:bodyPr/>
                    <a:lstStyle/>
                    <a:p>
                      <a:pPr algn="r"/>
                      <a:r>
                        <a:rPr lang="en-ZA" sz="1000" dirty="0" smtClean="0"/>
                        <a:t>189 065</a:t>
                      </a:r>
                      <a:endParaRPr lang="en-ZA" sz="10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accent2"/>
                    </a:solidFill>
                  </a:tcPr>
                </a:tc>
                <a:tc>
                  <a:txBody>
                    <a:bodyPr/>
                    <a:lstStyle/>
                    <a:p>
                      <a:pPr algn="r"/>
                      <a:r>
                        <a:rPr lang="en-ZA" sz="1000" dirty="0" smtClean="0"/>
                        <a:t>23%</a:t>
                      </a:r>
                      <a:endParaRPr lang="en-ZA" sz="1000" dirty="0"/>
                    </a:p>
                  </a:txBody>
                  <a:tcPr marL="68580" marR="68580" marT="34290" marB="34290">
                    <a:lnL w="12700" cap="flat" cmpd="sng" algn="ctr">
                      <a:solidFill>
                        <a:schemeClr val="bg1"/>
                      </a:solidFill>
                      <a:prstDash val="solid"/>
                      <a:round/>
                      <a:headEnd type="none" w="med" len="med"/>
                      <a:tailEnd type="none" w="med" len="med"/>
                    </a:lnL>
                    <a:solidFill>
                      <a:schemeClr val="accent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000" dirty="0" smtClean="0"/>
                        <a:t>Recognition</a:t>
                      </a:r>
                      <a:r>
                        <a:rPr lang="en-ZA" sz="1000" baseline="0" dirty="0" smtClean="0"/>
                        <a:t> of property rates arising from the “Verification of debts” project.</a:t>
                      </a:r>
                      <a:endParaRPr lang="en-ZA" sz="1000" dirty="0" smtClean="0"/>
                    </a:p>
                  </a:txBody>
                  <a:tcPr marL="68580" marR="68580" marT="34290" marB="34290"/>
                </a:tc>
              </a:tr>
              <a:tr h="506558">
                <a:tc>
                  <a:txBody>
                    <a:bodyPr/>
                    <a:lstStyle/>
                    <a:p>
                      <a:pPr marL="271463" marR="0" indent="0" algn="l" defTabSz="914400" rtl="0" eaLnBrk="1" fontAlgn="auto" latinLnBrk="0" hangingPunct="1">
                        <a:lnSpc>
                          <a:spcPct val="100000"/>
                        </a:lnSpc>
                        <a:spcBef>
                          <a:spcPts val="0"/>
                        </a:spcBef>
                        <a:spcAft>
                          <a:spcPts val="0"/>
                        </a:spcAft>
                        <a:buClrTx/>
                        <a:buSzTx/>
                        <a:buFontTx/>
                        <a:buNone/>
                        <a:tabLst/>
                        <a:defRPr/>
                      </a:pPr>
                      <a:r>
                        <a:rPr lang="en-ZA" sz="1000" dirty="0" smtClean="0"/>
                        <a:t>Sundry operating</a:t>
                      </a:r>
                      <a:r>
                        <a:rPr lang="en-ZA" sz="1000" baseline="0" dirty="0" smtClean="0"/>
                        <a:t> expenses</a:t>
                      </a:r>
                      <a:endParaRPr lang="en-ZA" sz="1000" dirty="0" smtClean="0"/>
                    </a:p>
                  </a:txBody>
                  <a:tcPr marL="68580" marR="68580" marT="34290" marB="34290">
                    <a:lnR w="12700" cap="flat" cmpd="sng" algn="ctr">
                      <a:solidFill>
                        <a:schemeClr val="tx1"/>
                      </a:solidFill>
                      <a:prstDash val="solid"/>
                      <a:round/>
                      <a:headEnd type="none" w="med" len="med"/>
                      <a:tailEnd type="none" w="med" len="med"/>
                    </a:lnR>
                  </a:tcPr>
                </a:tc>
                <a:tc>
                  <a:txBody>
                    <a:bodyPr/>
                    <a:lstStyle/>
                    <a:p>
                      <a:pPr algn="r"/>
                      <a:r>
                        <a:rPr lang="en-ZA" sz="1000" dirty="0" smtClean="0"/>
                        <a:t>1</a:t>
                      </a:r>
                      <a:r>
                        <a:rPr lang="en-ZA" sz="1000" baseline="0" dirty="0" smtClean="0"/>
                        <a:t> 331 471</a:t>
                      </a:r>
                      <a:endParaRPr lang="en-ZA" sz="1000" dirty="0"/>
                    </a:p>
                  </a:txBody>
                  <a:tcPr marL="68580" marR="68580" marT="34290" marB="34290">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r"/>
                      <a:r>
                        <a:rPr lang="en-ZA" sz="1000" dirty="0" smtClean="0"/>
                        <a:t>912 924</a:t>
                      </a:r>
                      <a:endParaRPr lang="en-ZA" sz="1000" dirty="0"/>
                    </a:p>
                  </a:txBody>
                  <a:tcPr marL="68580" marR="68580" marT="34290" marB="34290">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r"/>
                      <a:r>
                        <a:rPr lang="en-ZA" sz="1000" dirty="0" smtClean="0"/>
                        <a:t>418 547</a:t>
                      </a:r>
                      <a:endParaRPr lang="en-ZA" sz="10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accent2"/>
                    </a:solidFill>
                  </a:tcPr>
                </a:tc>
                <a:tc>
                  <a:txBody>
                    <a:bodyPr/>
                    <a:lstStyle/>
                    <a:p>
                      <a:pPr algn="r"/>
                      <a:r>
                        <a:rPr lang="en-ZA" sz="1000" dirty="0" smtClean="0"/>
                        <a:t>46%</a:t>
                      </a:r>
                      <a:endParaRPr lang="en-ZA" sz="1000" dirty="0"/>
                    </a:p>
                  </a:txBody>
                  <a:tcPr marL="68580" marR="68580" marT="34290" marB="34290">
                    <a:lnL w="12700" cap="flat" cmpd="sng" algn="ctr">
                      <a:solidFill>
                        <a:schemeClr val="bg1"/>
                      </a:solidFill>
                      <a:prstDash val="solid"/>
                      <a:round/>
                      <a:headEnd type="none" w="med" len="med"/>
                      <a:tailEnd type="none" w="med" len="med"/>
                    </a:lnL>
                    <a:solidFill>
                      <a:schemeClr val="accent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000" dirty="0" smtClean="0"/>
                        <a:t>Recognition</a:t>
                      </a:r>
                      <a:r>
                        <a:rPr lang="en-ZA" sz="1000" baseline="0" dirty="0" smtClean="0"/>
                        <a:t> of municipal services arising from “Verification of debts” project. An increase </a:t>
                      </a:r>
                      <a:r>
                        <a:rPr lang="en-ZA" sz="1000" dirty="0" smtClean="0"/>
                        <a:t>in</a:t>
                      </a:r>
                      <a:r>
                        <a:rPr lang="en-ZA" sz="1000" baseline="0" dirty="0" smtClean="0"/>
                        <a:t> accrued municipal services expense identified. Increase in consulting fees paid for Verification of debt project, SIU forensic investigations.</a:t>
                      </a:r>
                      <a:endParaRPr lang="en-ZA" sz="1000" dirty="0" smtClean="0"/>
                    </a:p>
                  </a:txBody>
                  <a:tcPr marL="68580" marR="68580" marT="34290" marB="34290"/>
                </a:tc>
              </a:tr>
              <a:tr h="99167">
                <a:tc>
                  <a:txBody>
                    <a:bodyPr/>
                    <a:lstStyle/>
                    <a:p>
                      <a:endParaRPr lang="en-ZA" sz="1000" b="1" dirty="0"/>
                    </a:p>
                  </a:txBody>
                  <a:tcPr marL="68580" marR="68580" marT="34290" marB="34290"/>
                </a:tc>
                <a:tc>
                  <a:txBody>
                    <a:bodyPr/>
                    <a:lstStyle/>
                    <a:p>
                      <a:pPr algn="r"/>
                      <a:endParaRPr lang="en-ZA" sz="1000" dirty="0"/>
                    </a:p>
                  </a:txBody>
                  <a:tcPr marL="68580" marR="68580" marT="34290" marB="3429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endParaRPr lang="en-ZA" sz="1000" dirty="0"/>
                    </a:p>
                  </a:txBody>
                  <a:tcPr marL="68580" marR="68580" marT="34290" marB="3429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endParaRPr lang="en-ZA" sz="1000" dirty="0"/>
                    </a:p>
                  </a:txBody>
                  <a:tcPr marL="68580" marR="68580" marT="34290" marB="34290">
                    <a:lnR w="12700" cap="flat" cmpd="sng" algn="ctr">
                      <a:solidFill>
                        <a:schemeClr val="bg1"/>
                      </a:solidFill>
                      <a:prstDash val="solid"/>
                      <a:round/>
                      <a:headEnd type="none" w="med" len="med"/>
                      <a:tailEnd type="none" w="med" len="med"/>
                    </a:lnR>
                  </a:tcPr>
                </a:tc>
                <a:tc>
                  <a:txBody>
                    <a:bodyPr/>
                    <a:lstStyle/>
                    <a:p>
                      <a:pPr algn="r"/>
                      <a:endParaRPr lang="en-ZA" sz="1000" dirty="0"/>
                    </a:p>
                  </a:txBody>
                  <a:tcPr marL="68580" marR="68580" marT="34290" marB="34290">
                    <a:lnL w="12700" cap="flat" cmpd="sng" algn="ctr">
                      <a:solidFill>
                        <a:schemeClr val="bg1"/>
                      </a:solidFill>
                      <a:prstDash val="solid"/>
                      <a:round/>
                      <a:headEnd type="none" w="med" len="med"/>
                      <a:tailEnd type="none" w="med" len="med"/>
                    </a:lnL>
                  </a:tcPr>
                </a:tc>
                <a:tc>
                  <a:txBody>
                    <a:bodyPr/>
                    <a:lstStyle/>
                    <a:p>
                      <a:endParaRPr lang="en-ZA" sz="1000" dirty="0"/>
                    </a:p>
                  </a:txBody>
                  <a:tcPr marL="68580" marR="68580" marT="34290" marB="34290"/>
                </a:tc>
              </a:tr>
              <a:tr h="361827">
                <a:tc>
                  <a:txBody>
                    <a:bodyPr/>
                    <a:lstStyle/>
                    <a:p>
                      <a:r>
                        <a:rPr lang="en-ZA" sz="1000" b="1" dirty="0" smtClean="0"/>
                        <a:t>(DEFICIT) </a:t>
                      </a:r>
                      <a:r>
                        <a:rPr lang="en-ZA" sz="1000" b="1" baseline="0" dirty="0" smtClean="0"/>
                        <a:t>/ SURPLUS</a:t>
                      </a:r>
                      <a:endParaRPr lang="en-ZA" sz="1000" b="1" dirty="0"/>
                    </a:p>
                  </a:txBody>
                  <a:tcPr marL="68580" marR="68580" marT="34290" marB="34290" anchor="ctr"/>
                </a:tc>
                <a:tc>
                  <a:txBody>
                    <a:bodyPr/>
                    <a:lstStyle/>
                    <a:p>
                      <a:pPr algn="r"/>
                      <a:r>
                        <a:rPr lang="en-ZA" sz="1000" b="1" dirty="0" smtClean="0"/>
                        <a:t>(923 072)</a:t>
                      </a:r>
                      <a:endParaRPr lang="en-ZA" sz="1000" b="1" dirty="0"/>
                    </a:p>
                  </a:txBody>
                  <a:tcPr marL="68580" marR="68580" marT="34290" marB="3429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ZA" sz="1000" b="1" dirty="0" smtClean="0"/>
                        <a:t>1</a:t>
                      </a:r>
                      <a:r>
                        <a:rPr lang="en-ZA" sz="1000" b="1" baseline="0" dirty="0" smtClean="0"/>
                        <a:t> 158 656</a:t>
                      </a:r>
                      <a:endParaRPr lang="en-ZA" sz="1000" b="1" dirty="0"/>
                    </a:p>
                  </a:txBody>
                  <a:tcPr marL="68580" marR="68580" marT="34290" marB="3429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ZA" sz="1000" b="1" dirty="0" smtClean="0"/>
                        <a:t>(2</a:t>
                      </a:r>
                      <a:r>
                        <a:rPr lang="en-ZA" sz="1000" b="1" baseline="0" dirty="0" smtClean="0"/>
                        <a:t> 081 728)</a:t>
                      </a:r>
                      <a:endParaRPr lang="en-ZA" sz="1000" b="1" dirty="0"/>
                    </a:p>
                  </a:txBody>
                  <a:tcPr marL="68580" marR="68580" marT="34290" marB="34290" anchor="ctr">
                    <a:lnR w="12700" cap="flat" cmpd="sng" algn="ctr">
                      <a:solidFill>
                        <a:schemeClr val="bg1"/>
                      </a:solidFill>
                      <a:prstDash val="solid"/>
                      <a:round/>
                      <a:headEnd type="none" w="med" len="med"/>
                      <a:tailEnd type="none" w="med" len="med"/>
                    </a:lnR>
                  </a:tcPr>
                </a:tc>
                <a:tc>
                  <a:txBody>
                    <a:bodyPr/>
                    <a:lstStyle/>
                    <a:p>
                      <a:pPr algn="r"/>
                      <a:r>
                        <a:rPr lang="en-ZA" sz="1000" b="1" dirty="0" smtClean="0"/>
                        <a:t>-180%</a:t>
                      </a:r>
                      <a:endParaRPr lang="en-ZA" sz="1000" b="1" dirty="0"/>
                    </a:p>
                  </a:txBody>
                  <a:tcPr marL="68580" marR="68580" marT="34290" marB="34290" anchor="ctr">
                    <a:lnL w="12700" cap="flat" cmpd="sng" algn="ctr">
                      <a:solidFill>
                        <a:schemeClr val="bg1"/>
                      </a:solidFill>
                      <a:prstDash val="solid"/>
                      <a:round/>
                      <a:headEnd type="none" w="med" len="med"/>
                      <a:tailEnd type="none" w="med" len="med"/>
                    </a:lnL>
                  </a:tcPr>
                </a:tc>
                <a:tc>
                  <a:txBody>
                    <a:bodyPr/>
                    <a:lstStyle/>
                    <a:p>
                      <a:r>
                        <a:rPr lang="en-ZA" sz="1000" dirty="0" smtClean="0"/>
                        <a:t>Increase</a:t>
                      </a:r>
                      <a:r>
                        <a:rPr lang="en-ZA" sz="1000" baseline="0" dirty="0" smtClean="0"/>
                        <a:t> in expenses during the period (esp. impairment, property maintenance &amp; municipal services).</a:t>
                      </a:r>
                      <a:endParaRPr lang="en-ZA" sz="1000" dirty="0"/>
                    </a:p>
                  </a:txBody>
                  <a:tcPr marL="68580" marR="68580" marT="34290" marB="34290"/>
                </a:tc>
              </a:tr>
            </a:tbl>
          </a:graphicData>
        </a:graphic>
      </p:graphicFrame>
    </p:spTree>
    <p:extLst>
      <p:ext uri="{BB962C8B-B14F-4D97-AF65-F5344CB8AC3E}">
        <p14:creationId xmlns:p14="http://schemas.microsoft.com/office/powerpoint/2010/main" xmlns="" val="121230770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764704"/>
            <a:ext cx="8712968" cy="3908822"/>
          </a:xfrm>
        </p:spPr>
        <p:txBody>
          <a:bodyPr>
            <a:normAutofit/>
          </a:bodyPr>
          <a:lstStyle/>
          <a:p>
            <a:pPr>
              <a:spcBef>
                <a:spcPts val="75"/>
              </a:spcBef>
            </a:pPr>
            <a:r>
              <a:rPr lang="en-ZA" sz="1800" dirty="0"/>
              <a:t>DPW completed transfer of functions to the PMTE during 14/15.</a:t>
            </a:r>
          </a:p>
          <a:p>
            <a:pPr marL="0" indent="0">
              <a:spcBef>
                <a:spcPts val="75"/>
              </a:spcBef>
              <a:buNone/>
            </a:pPr>
            <a:endParaRPr lang="en-ZA" sz="1800" dirty="0"/>
          </a:p>
          <a:p>
            <a:pPr>
              <a:spcBef>
                <a:spcPts val="75"/>
              </a:spcBef>
            </a:pPr>
            <a:r>
              <a:rPr lang="en-ZA" sz="1800" dirty="0"/>
              <a:t>The </a:t>
            </a:r>
            <a:r>
              <a:rPr lang="en-US" sz="1800" dirty="0"/>
              <a:t>compensation, goods and services and machinery and equipment </a:t>
            </a:r>
            <a:r>
              <a:rPr lang="en-ZA" sz="1800" dirty="0"/>
              <a:t>budget relating to these functions were transferred from DPW on 1 April 2015.</a:t>
            </a:r>
          </a:p>
          <a:p>
            <a:pPr marL="0" indent="0">
              <a:spcBef>
                <a:spcPts val="75"/>
              </a:spcBef>
              <a:buNone/>
            </a:pPr>
            <a:endParaRPr lang="en-US" sz="1800" dirty="0"/>
          </a:p>
          <a:p>
            <a:pPr>
              <a:spcBef>
                <a:spcPts val="75"/>
              </a:spcBef>
            </a:pPr>
            <a:r>
              <a:rPr lang="en-US" sz="1800" dirty="0"/>
              <a:t>The PMTE subsequently developed and implemented a </a:t>
            </a:r>
            <a:r>
              <a:rPr lang="en-US" sz="1800" dirty="0" err="1"/>
              <a:t>Programme</a:t>
            </a:r>
            <a:r>
              <a:rPr lang="en-US" sz="1800" dirty="0"/>
              <a:t> Budget Structure on this date.</a:t>
            </a:r>
          </a:p>
          <a:p>
            <a:pPr marL="0" indent="0">
              <a:spcBef>
                <a:spcPts val="75"/>
              </a:spcBef>
              <a:buNone/>
            </a:pPr>
            <a:endParaRPr lang="en-US" sz="1800" dirty="0"/>
          </a:p>
          <a:p>
            <a:pPr>
              <a:spcBef>
                <a:spcPts val="75"/>
              </a:spcBef>
            </a:pPr>
            <a:r>
              <a:rPr lang="en-US" sz="1800" dirty="0"/>
              <a:t>Transfer amount was calculated by DPW based on the function shift from DPW to the PMTE after the budget has been agreed to in the Main Vote.</a:t>
            </a:r>
          </a:p>
        </p:txBody>
      </p:sp>
      <p:sp>
        <p:nvSpPr>
          <p:cNvPr id="12" name="Rectangle 11"/>
          <p:cNvSpPr/>
          <p:nvPr/>
        </p:nvSpPr>
        <p:spPr>
          <a:xfrm>
            <a:off x="0" y="0"/>
            <a:ext cx="9144000" cy="558802"/>
          </a:xfrm>
          <a:prstGeom prst="rect">
            <a:avLst/>
          </a:prstGeom>
          <a:pattFill prst="dkHorz">
            <a:fgClr>
              <a:srgbClr val="FF6600"/>
            </a:fgClr>
            <a:bgClr>
              <a:srgbClr val="FF9933"/>
            </a:bgClr>
          </a:patt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t>TRANSFER OF BUDGET WITH EFFECT FROM 1 APRIL 2015</a:t>
            </a:r>
          </a:p>
        </p:txBody>
      </p:sp>
      <p:sp>
        <p:nvSpPr>
          <p:cNvPr id="2" name="Slide Number Placeholder 1"/>
          <p:cNvSpPr>
            <a:spLocks noGrp="1"/>
          </p:cNvSpPr>
          <p:nvPr>
            <p:ph type="sldNum" sz="quarter" idx="12"/>
          </p:nvPr>
        </p:nvSpPr>
        <p:spPr/>
        <p:txBody>
          <a:bodyPr/>
          <a:lstStyle/>
          <a:p>
            <a:fld id="{06FDB8B8-F605-4586-B934-FF56C8C71DDE}" type="slidenum">
              <a:rPr lang="en-US" smtClean="0"/>
              <a:pPr/>
              <a:t>87</a:t>
            </a:fld>
            <a:endParaRPr lang="en-US" dirty="0"/>
          </a:p>
        </p:txBody>
      </p:sp>
      <p:cxnSp>
        <p:nvCxnSpPr>
          <p:cNvPr id="7" name="Straight Connector 6"/>
          <p:cNvCxnSpPr/>
          <p:nvPr/>
        </p:nvCxnSpPr>
        <p:spPr>
          <a:xfrm>
            <a:off x="251520" y="6296974"/>
            <a:ext cx="6858000" cy="0"/>
          </a:xfrm>
          <a:prstGeom prst="line">
            <a:avLst/>
          </a:prstGeom>
          <a:ln w="28575">
            <a:solidFill>
              <a:srgbClr val="FF6600"/>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08670" y="6354125"/>
            <a:ext cx="1028700" cy="49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557776980"/>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266378" y="6171104"/>
            <a:ext cx="6858000" cy="0"/>
          </a:xfrm>
          <a:prstGeom prst="line">
            <a:avLst/>
          </a:prstGeom>
          <a:ln w="28575">
            <a:solidFill>
              <a:srgbClr val="FF6600"/>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23528" y="6228255"/>
            <a:ext cx="1028700" cy="49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2" name="Rectangle 11"/>
          <p:cNvSpPr/>
          <p:nvPr/>
        </p:nvSpPr>
        <p:spPr>
          <a:xfrm>
            <a:off x="0" y="4842"/>
            <a:ext cx="9144000" cy="831869"/>
          </a:xfrm>
          <a:prstGeom prst="rect">
            <a:avLst/>
          </a:prstGeom>
          <a:pattFill prst="dkHorz">
            <a:fgClr>
              <a:srgbClr val="FF6600"/>
            </a:fgClr>
            <a:bgClr>
              <a:srgbClr val="FF9933"/>
            </a:bgClr>
          </a:patt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t>SUMMARY OF PMTE BUDGET STRUCTURE</a:t>
            </a:r>
          </a:p>
        </p:txBody>
      </p:sp>
      <p:sp>
        <p:nvSpPr>
          <p:cNvPr id="2" name="Slide Number Placeholder 1"/>
          <p:cNvSpPr>
            <a:spLocks noGrp="1"/>
          </p:cNvSpPr>
          <p:nvPr>
            <p:ph type="sldNum" sz="quarter" idx="12"/>
          </p:nvPr>
        </p:nvSpPr>
        <p:spPr/>
        <p:txBody>
          <a:bodyPr/>
          <a:lstStyle/>
          <a:p>
            <a:fld id="{06FDB8B8-F605-4586-B934-FF56C8C71DDE}" type="slidenum">
              <a:rPr lang="en-US" smtClean="0"/>
              <a:pPr/>
              <a:t>88</a:t>
            </a:fld>
            <a:endParaRPr lang="en-US" dirty="0"/>
          </a:p>
        </p:txBody>
      </p:sp>
      <p:graphicFrame>
        <p:nvGraphicFramePr>
          <p:cNvPr id="8" name="Content Placeholder 1"/>
          <p:cNvGraphicFramePr>
            <a:graphicFrameLocks noGrp="1"/>
          </p:cNvGraphicFramePr>
          <p:nvPr>
            <p:ph idx="1"/>
            <p:extLst>
              <p:ext uri="{D42A27DB-BD31-4B8C-83A1-F6EECF244321}">
                <p14:modId xmlns:p14="http://schemas.microsoft.com/office/powerpoint/2010/main" xmlns="" val="69072544"/>
              </p:ext>
            </p:extLst>
          </p:nvPr>
        </p:nvGraphicFramePr>
        <p:xfrm>
          <a:off x="107504" y="1052736"/>
          <a:ext cx="8928992" cy="4464496"/>
        </p:xfrm>
        <a:graphic>
          <a:graphicData uri="http://schemas.openxmlformats.org/drawingml/2006/table">
            <a:tbl>
              <a:tblPr firstRow="1" bandRow="1">
                <a:tableStyleId>{21E4AEA4-8DFA-4A89-87EB-49C32662AFE0}</a:tableStyleId>
              </a:tblPr>
              <a:tblGrid>
                <a:gridCol w="4464496"/>
                <a:gridCol w="4464496"/>
              </a:tblGrid>
              <a:tr h="612663">
                <a:tc>
                  <a:txBody>
                    <a:bodyPr/>
                    <a:lstStyle/>
                    <a:p>
                      <a:pPr algn="ctr"/>
                      <a:r>
                        <a:rPr lang="en-ZA" sz="1600" dirty="0" smtClean="0"/>
                        <a:t>PROGRAMME NUMBER</a:t>
                      </a:r>
                      <a:endParaRPr lang="en-ZA" sz="1600" dirty="0"/>
                    </a:p>
                  </a:txBody>
                  <a:tcPr marL="51449" marR="51449" marT="27215" marB="27215" anchor="ctr"/>
                </a:tc>
                <a:tc>
                  <a:txBody>
                    <a:bodyPr/>
                    <a:lstStyle/>
                    <a:p>
                      <a:pPr algn="ctr"/>
                      <a:r>
                        <a:rPr lang="en-ZA" sz="1600" dirty="0" smtClean="0"/>
                        <a:t>PROGRAMME NAME</a:t>
                      </a:r>
                      <a:endParaRPr lang="en-ZA" sz="1600" dirty="0"/>
                    </a:p>
                  </a:txBody>
                  <a:tcPr marL="51449" marR="51449" marT="27215" marB="27215" anchor="ctr"/>
                </a:tc>
              </a:tr>
              <a:tr h="61266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600" dirty="0" smtClean="0"/>
                        <a:t>Programme</a:t>
                      </a:r>
                      <a:r>
                        <a:rPr lang="en-ZA" sz="1600" baseline="0" dirty="0" smtClean="0"/>
                        <a:t> 1</a:t>
                      </a:r>
                      <a:endParaRPr lang="en-ZA" sz="1600" b="0" dirty="0" smtClean="0"/>
                    </a:p>
                  </a:txBody>
                  <a:tcPr marL="51449" marR="51449" marT="27215" marB="27215" anchor="ctr"/>
                </a:tc>
                <a:tc>
                  <a:txBody>
                    <a:bodyPr/>
                    <a:lstStyle/>
                    <a:p>
                      <a:r>
                        <a:rPr lang="en-ZA" sz="1600" dirty="0" smtClean="0"/>
                        <a:t>Administration</a:t>
                      </a:r>
                      <a:endParaRPr lang="en-ZA" sz="1600" dirty="0"/>
                    </a:p>
                  </a:txBody>
                  <a:tcPr marL="51449" marR="51449" marT="27215" marB="27215" anchor="ctr"/>
                </a:tc>
              </a:tr>
              <a:tr h="61266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600" dirty="0" smtClean="0"/>
                        <a:t>Programme 2</a:t>
                      </a:r>
                      <a:endParaRPr lang="en-ZA" sz="1600" b="0" dirty="0" smtClean="0"/>
                    </a:p>
                  </a:txBody>
                  <a:tcPr marL="51449" marR="51449" marT="27215" marB="27215" anchor="ctr"/>
                </a:tc>
                <a:tc>
                  <a:txBody>
                    <a:bodyPr/>
                    <a:lstStyle/>
                    <a:p>
                      <a:r>
                        <a:rPr lang="en-ZA" sz="1600" dirty="0" smtClean="0"/>
                        <a:t>Real Estate Investment Services</a:t>
                      </a:r>
                      <a:endParaRPr lang="en-ZA" sz="1600" dirty="0"/>
                    </a:p>
                  </a:txBody>
                  <a:tcPr marL="51449" marR="51449" marT="27215" marB="27215" anchor="ctr"/>
                </a:tc>
              </a:tr>
              <a:tr h="612663">
                <a:tc>
                  <a:txBody>
                    <a:bodyPr/>
                    <a:lstStyle/>
                    <a:p>
                      <a:r>
                        <a:rPr lang="en-ZA" sz="1600" dirty="0" smtClean="0"/>
                        <a:t>Programme 3</a:t>
                      </a:r>
                      <a:endParaRPr lang="en-ZA" sz="1600" b="0" dirty="0" smtClean="0"/>
                    </a:p>
                  </a:txBody>
                  <a:tcPr marL="51449" marR="51449" marT="27215" marB="27215" anchor="ctr"/>
                </a:tc>
                <a:tc>
                  <a:txBody>
                    <a:bodyPr/>
                    <a:lstStyle/>
                    <a:p>
                      <a:r>
                        <a:rPr lang="en-ZA" sz="1600" dirty="0" smtClean="0"/>
                        <a:t>Construction Management Services</a:t>
                      </a:r>
                      <a:endParaRPr lang="en-ZA" sz="1600" dirty="0"/>
                    </a:p>
                  </a:txBody>
                  <a:tcPr marL="51449" marR="51449" marT="27215" marB="27215" anchor="ctr"/>
                </a:tc>
              </a:tr>
              <a:tr h="612663">
                <a:tc>
                  <a:txBody>
                    <a:bodyPr/>
                    <a:lstStyle/>
                    <a:p>
                      <a:r>
                        <a:rPr lang="en-ZA" sz="1600" dirty="0" smtClean="0"/>
                        <a:t>Programme 4</a:t>
                      </a:r>
                      <a:endParaRPr lang="en-ZA" sz="1600" b="0" dirty="0"/>
                    </a:p>
                  </a:txBody>
                  <a:tcPr marL="51449" marR="51449" marT="27215" marB="27215" anchor="ctr"/>
                </a:tc>
                <a:tc>
                  <a:txBody>
                    <a:bodyPr/>
                    <a:lstStyle/>
                    <a:p>
                      <a:r>
                        <a:rPr lang="en-ZA" sz="1600" dirty="0" smtClean="0"/>
                        <a:t>Real Estate Management Services</a:t>
                      </a:r>
                      <a:endParaRPr lang="en-ZA" sz="1600" dirty="0"/>
                    </a:p>
                  </a:txBody>
                  <a:tcPr marL="51449" marR="51449" marT="27215" marB="27215" anchor="ctr"/>
                </a:tc>
              </a:tr>
              <a:tr h="788518">
                <a:tc>
                  <a:txBody>
                    <a:bodyPr/>
                    <a:lstStyle/>
                    <a:p>
                      <a:r>
                        <a:rPr lang="en-ZA" sz="1600" dirty="0" smtClean="0"/>
                        <a:t>Programme 5</a:t>
                      </a:r>
                      <a:endParaRPr lang="en-ZA" sz="1600" b="0" dirty="0"/>
                    </a:p>
                  </a:txBody>
                  <a:tcPr marL="51449" marR="51449" marT="27215" marB="27215" anchor="ctr"/>
                </a:tc>
                <a:tc>
                  <a:txBody>
                    <a:bodyPr/>
                    <a:lstStyle/>
                    <a:p>
                      <a:r>
                        <a:rPr lang="en-ZA" sz="1600" dirty="0" smtClean="0"/>
                        <a:t>Real</a:t>
                      </a:r>
                      <a:r>
                        <a:rPr lang="en-ZA" sz="1600" baseline="0" dirty="0" smtClean="0"/>
                        <a:t> Estate Information &amp;</a:t>
                      </a:r>
                      <a:r>
                        <a:rPr lang="en-ZA" sz="1600" dirty="0" smtClean="0"/>
                        <a:t> Registry Services</a:t>
                      </a:r>
                      <a:endParaRPr lang="en-ZA" sz="1600" dirty="0"/>
                    </a:p>
                  </a:txBody>
                  <a:tcPr marL="51449" marR="51449" marT="27215" marB="27215" anchor="ctr"/>
                </a:tc>
              </a:tr>
              <a:tr h="612663">
                <a:tc>
                  <a:txBody>
                    <a:bodyPr/>
                    <a:lstStyle/>
                    <a:p>
                      <a:r>
                        <a:rPr lang="en-ZA" sz="1600" dirty="0" smtClean="0"/>
                        <a:t>Programme 6</a:t>
                      </a:r>
                      <a:endParaRPr lang="en-ZA" sz="1600" b="0" dirty="0"/>
                    </a:p>
                  </a:txBody>
                  <a:tcPr marL="51449" marR="51449" marT="27215" marB="27215" anchor="ctr"/>
                </a:tc>
                <a:tc>
                  <a:txBody>
                    <a:bodyPr/>
                    <a:lstStyle/>
                    <a:p>
                      <a:r>
                        <a:rPr lang="en-ZA" sz="1600" dirty="0" smtClean="0"/>
                        <a:t>Facilities Management Services</a:t>
                      </a:r>
                      <a:endParaRPr lang="en-ZA" sz="1600" dirty="0"/>
                    </a:p>
                  </a:txBody>
                  <a:tcPr marL="51449" marR="51449" marT="27215" marB="27215" anchor="ctr"/>
                </a:tc>
              </a:tr>
            </a:tbl>
          </a:graphicData>
        </a:graphic>
      </p:graphicFrame>
    </p:spTree>
    <p:extLst>
      <p:ext uri="{BB962C8B-B14F-4D97-AF65-F5344CB8AC3E}">
        <p14:creationId xmlns:p14="http://schemas.microsoft.com/office/powerpoint/2010/main" xmlns="" val="393155412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762000" y="6361193"/>
            <a:ext cx="6858000" cy="0"/>
          </a:xfrm>
          <a:prstGeom prst="line">
            <a:avLst/>
          </a:prstGeom>
          <a:ln w="28575">
            <a:solidFill>
              <a:srgbClr val="FF6600"/>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4745" y="6364780"/>
            <a:ext cx="1028700" cy="49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2" name="Rectangle 11"/>
          <p:cNvSpPr/>
          <p:nvPr/>
        </p:nvSpPr>
        <p:spPr>
          <a:xfrm>
            <a:off x="0" y="20342"/>
            <a:ext cx="9144000" cy="672354"/>
          </a:xfrm>
          <a:prstGeom prst="rect">
            <a:avLst/>
          </a:prstGeom>
          <a:pattFill prst="dkHorz">
            <a:fgClr>
              <a:srgbClr val="FF6600"/>
            </a:fgClr>
            <a:bgClr>
              <a:srgbClr val="FF9933"/>
            </a:bgClr>
          </a:patt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t>REVENUE PROJECTED VS ACTUAL RECEIPTS</a:t>
            </a:r>
          </a:p>
        </p:txBody>
      </p:sp>
      <p:sp>
        <p:nvSpPr>
          <p:cNvPr id="2" name="Slide Number Placeholder 1"/>
          <p:cNvSpPr>
            <a:spLocks noGrp="1"/>
          </p:cNvSpPr>
          <p:nvPr>
            <p:ph type="sldNum" sz="quarter" idx="12"/>
          </p:nvPr>
        </p:nvSpPr>
        <p:spPr/>
        <p:txBody>
          <a:bodyPr/>
          <a:lstStyle/>
          <a:p>
            <a:fld id="{06FDB8B8-F605-4586-B934-FF56C8C71DDE}" type="slidenum">
              <a:rPr lang="en-US" smtClean="0"/>
              <a:pPr/>
              <a:t>89</a:t>
            </a:fld>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xmlns="" val="1231177952"/>
              </p:ext>
            </p:extLst>
          </p:nvPr>
        </p:nvGraphicFramePr>
        <p:xfrm>
          <a:off x="104742" y="788953"/>
          <a:ext cx="8931753" cy="4322721"/>
        </p:xfrm>
        <a:graphic>
          <a:graphicData uri="http://schemas.openxmlformats.org/drawingml/2006/table">
            <a:tbl>
              <a:tblPr firstRow="1" bandRow="1">
                <a:tableStyleId>{21E4AEA4-8DFA-4A89-87EB-49C32662AFE0}</a:tableStyleId>
              </a:tblPr>
              <a:tblGrid>
                <a:gridCol w="1906293"/>
                <a:gridCol w="981009"/>
                <a:gridCol w="1036192"/>
                <a:gridCol w="759788"/>
                <a:gridCol w="729738"/>
                <a:gridCol w="1036192"/>
                <a:gridCol w="1036192"/>
                <a:gridCol w="733968"/>
                <a:gridCol w="712381"/>
              </a:tblGrid>
              <a:tr h="232589">
                <a:tc rowSpan="3">
                  <a:txBody>
                    <a:bodyPr/>
                    <a:lstStyle/>
                    <a:p>
                      <a:pPr algn="l" fontAlgn="ctr"/>
                      <a:r>
                        <a:rPr lang="en-US" sz="1400" u="none" strike="noStrike" dirty="0">
                          <a:effectLst/>
                        </a:rPr>
                        <a:t>Revenue stream</a:t>
                      </a:r>
                    </a:p>
                    <a:p>
                      <a:pPr algn="l" fontAlgn="ctr"/>
                      <a:r>
                        <a:rPr lang="en-US" sz="1400" u="none" strike="noStrike" dirty="0">
                          <a:effectLst/>
                        </a:rPr>
                        <a:t> </a:t>
                      </a:r>
                      <a:endParaRPr lang="en-US" sz="1400" b="1" i="0" u="none" strike="noStrike" dirty="0">
                        <a:solidFill>
                          <a:srgbClr val="000000"/>
                        </a:solidFill>
                        <a:effectLst/>
                        <a:latin typeface="Calibri" panose="020F0502020204030204" pitchFamily="34" charset="0"/>
                      </a:endParaRPr>
                    </a:p>
                  </a:txBody>
                  <a:tcPr marL="5935" marR="5935" marT="5935" marB="0" anchor="ctr"/>
                </a:tc>
                <a:tc gridSpan="4">
                  <a:txBody>
                    <a:bodyPr/>
                    <a:lstStyle/>
                    <a:p>
                      <a:pPr algn="ctr" fontAlgn="ctr"/>
                      <a:r>
                        <a:rPr lang="en-US" sz="900" u="none" strike="noStrike" dirty="0">
                          <a:effectLst/>
                        </a:rPr>
                        <a:t>2015/16</a:t>
                      </a:r>
                      <a:endParaRPr lang="en-US" sz="900" b="1" i="0" u="none" strike="noStrike" dirty="0">
                        <a:solidFill>
                          <a:srgbClr val="000000"/>
                        </a:solidFill>
                        <a:effectLst/>
                        <a:latin typeface="Calibri" panose="020F0502020204030204" pitchFamily="34" charset="0"/>
                      </a:endParaRPr>
                    </a:p>
                  </a:txBody>
                  <a:tcPr marL="5935" marR="5935" marT="5935" marB="0" anchor="ct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900" u="none" strike="noStrike" dirty="0">
                          <a:effectLst/>
                        </a:rPr>
                        <a:t>2014/15</a:t>
                      </a:r>
                      <a:endParaRPr lang="en-US" sz="900" b="1" i="0" u="none" strike="noStrike" dirty="0">
                        <a:solidFill>
                          <a:srgbClr val="000000"/>
                        </a:solidFill>
                        <a:effectLst/>
                        <a:latin typeface="Calibri" panose="020F0502020204030204" pitchFamily="34" charset="0"/>
                      </a:endParaRPr>
                    </a:p>
                  </a:txBody>
                  <a:tcPr marL="5935" marR="5935" marT="5935" marB="0" anchor="ctr"/>
                </a:tc>
                <a:tc hMerge="1">
                  <a:txBody>
                    <a:bodyPr/>
                    <a:lstStyle/>
                    <a:p>
                      <a:endParaRPr lang="en-US"/>
                    </a:p>
                  </a:txBody>
                  <a:tcPr/>
                </a:tc>
                <a:tc hMerge="1">
                  <a:txBody>
                    <a:bodyPr/>
                    <a:lstStyle/>
                    <a:p>
                      <a:endParaRPr lang="en-US"/>
                    </a:p>
                  </a:txBody>
                  <a:tcPr/>
                </a:tc>
                <a:tc hMerge="1">
                  <a:txBody>
                    <a:bodyPr/>
                    <a:lstStyle/>
                    <a:p>
                      <a:endParaRPr lang="en-US"/>
                    </a:p>
                  </a:txBody>
                  <a:tcPr/>
                </a:tc>
              </a:tr>
              <a:tr h="455531">
                <a:tc vMerge="1">
                  <a:txBody>
                    <a:bodyPr/>
                    <a:lstStyle/>
                    <a:p>
                      <a:pPr algn="l" fontAlgn="ctr"/>
                      <a:endParaRPr lang="en-US" sz="900" b="1" i="0" u="none" strike="noStrike" dirty="0">
                        <a:solidFill>
                          <a:srgbClr val="000000"/>
                        </a:solidFill>
                        <a:effectLst/>
                        <a:latin typeface="Calibri" panose="020F0502020204030204" pitchFamily="34" charset="0"/>
                      </a:endParaRPr>
                    </a:p>
                  </a:txBody>
                  <a:tcPr marL="7913" marR="7913" marT="7913" marB="0" anchor="ctr"/>
                </a:tc>
                <a:tc>
                  <a:txBody>
                    <a:bodyPr/>
                    <a:lstStyle/>
                    <a:p>
                      <a:pPr algn="ctr" fontAlgn="ctr"/>
                      <a:r>
                        <a:rPr lang="en-US" sz="1400" u="none" strike="noStrike" dirty="0">
                          <a:effectLst/>
                        </a:rPr>
                        <a:t>Final budget</a:t>
                      </a:r>
                      <a:endParaRPr lang="en-US" sz="1400" b="1" i="0" u="none" strike="noStrike" dirty="0">
                        <a:solidFill>
                          <a:srgbClr val="000000"/>
                        </a:solidFill>
                        <a:effectLst/>
                        <a:latin typeface="Calibri" panose="020F0502020204030204" pitchFamily="34" charset="0"/>
                      </a:endParaRPr>
                    </a:p>
                  </a:txBody>
                  <a:tcPr marL="5935" marR="5935" marT="5935" marB="0" anchor="ctr"/>
                </a:tc>
                <a:tc>
                  <a:txBody>
                    <a:bodyPr/>
                    <a:lstStyle/>
                    <a:p>
                      <a:pPr algn="ctr" fontAlgn="ctr"/>
                      <a:r>
                        <a:rPr lang="en-US" sz="1400" u="none" strike="noStrike" dirty="0">
                          <a:effectLst/>
                        </a:rPr>
                        <a:t>Actual receipts</a:t>
                      </a:r>
                      <a:endParaRPr lang="en-US" sz="1400" b="1" i="0" u="none" strike="noStrike" dirty="0">
                        <a:solidFill>
                          <a:srgbClr val="000000"/>
                        </a:solidFill>
                        <a:effectLst/>
                        <a:latin typeface="Calibri" panose="020F0502020204030204" pitchFamily="34" charset="0"/>
                      </a:endParaRPr>
                    </a:p>
                  </a:txBody>
                  <a:tcPr marL="5935" marR="5935" marT="5935" marB="0" anchor="ctr"/>
                </a:tc>
                <a:tc>
                  <a:txBody>
                    <a:bodyPr/>
                    <a:lstStyle/>
                    <a:p>
                      <a:pPr algn="ctr" fontAlgn="ctr"/>
                      <a:r>
                        <a:rPr lang="en-US" sz="1400" u="none" strike="noStrike" dirty="0">
                          <a:effectLst/>
                        </a:rPr>
                        <a:t>Variance</a:t>
                      </a:r>
                      <a:endParaRPr lang="en-US" sz="1400" b="1" i="0" u="none" strike="noStrike" dirty="0">
                        <a:solidFill>
                          <a:srgbClr val="000000"/>
                        </a:solidFill>
                        <a:effectLst/>
                        <a:latin typeface="Calibri" panose="020F0502020204030204" pitchFamily="34" charset="0"/>
                      </a:endParaRPr>
                    </a:p>
                  </a:txBody>
                  <a:tcPr marL="5935" marR="5935" marT="5935" marB="0" anchor="ctr"/>
                </a:tc>
                <a:tc>
                  <a:txBody>
                    <a:bodyPr/>
                    <a:lstStyle/>
                    <a:p>
                      <a:pPr algn="ctr" fontAlgn="ctr"/>
                      <a:r>
                        <a:rPr lang="en-US" sz="1400" u="none" strike="noStrike" dirty="0">
                          <a:effectLst/>
                        </a:rPr>
                        <a:t>% received</a:t>
                      </a:r>
                      <a:endParaRPr lang="en-US" sz="1400" b="1" i="0" u="none" strike="noStrike" dirty="0">
                        <a:solidFill>
                          <a:srgbClr val="000000"/>
                        </a:solidFill>
                        <a:effectLst/>
                        <a:latin typeface="Calibri" panose="020F0502020204030204" pitchFamily="34" charset="0"/>
                      </a:endParaRPr>
                    </a:p>
                  </a:txBody>
                  <a:tcPr marL="5935" marR="5935" marT="5935" marB="0" anchor="ctr"/>
                </a:tc>
                <a:tc>
                  <a:txBody>
                    <a:bodyPr/>
                    <a:lstStyle/>
                    <a:p>
                      <a:pPr algn="ctr" fontAlgn="ctr"/>
                      <a:r>
                        <a:rPr lang="en-US" sz="1400" u="none" strike="noStrike" dirty="0">
                          <a:effectLst/>
                        </a:rPr>
                        <a:t>Final budget</a:t>
                      </a:r>
                      <a:endParaRPr lang="en-US" sz="1400" b="1" i="0" u="none" strike="noStrike" dirty="0">
                        <a:solidFill>
                          <a:srgbClr val="000000"/>
                        </a:solidFill>
                        <a:effectLst/>
                        <a:latin typeface="Calibri" panose="020F0502020204030204" pitchFamily="34" charset="0"/>
                      </a:endParaRPr>
                    </a:p>
                  </a:txBody>
                  <a:tcPr marL="5935" marR="5935" marT="5935" marB="0" anchor="ctr"/>
                </a:tc>
                <a:tc>
                  <a:txBody>
                    <a:bodyPr/>
                    <a:lstStyle/>
                    <a:p>
                      <a:pPr algn="ctr" fontAlgn="ctr"/>
                      <a:r>
                        <a:rPr lang="en-US" sz="1400" u="none" strike="noStrike" dirty="0">
                          <a:effectLst/>
                        </a:rPr>
                        <a:t>Actual receipts</a:t>
                      </a:r>
                      <a:endParaRPr lang="en-US" sz="1400" b="1" i="0" u="none" strike="noStrike" dirty="0">
                        <a:solidFill>
                          <a:srgbClr val="000000"/>
                        </a:solidFill>
                        <a:effectLst/>
                        <a:latin typeface="Calibri" panose="020F0502020204030204" pitchFamily="34" charset="0"/>
                      </a:endParaRPr>
                    </a:p>
                  </a:txBody>
                  <a:tcPr marL="5935" marR="5935" marT="5935" marB="0" anchor="ctr"/>
                </a:tc>
                <a:tc>
                  <a:txBody>
                    <a:bodyPr/>
                    <a:lstStyle/>
                    <a:p>
                      <a:pPr algn="ctr" fontAlgn="ctr"/>
                      <a:r>
                        <a:rPr lang="en-US" sz="1400" u="none" strike="noStrike" dirty="0">
                          <a:effectLst/>
                        </a:rPr>
                        <a:t>Variance</a:t>
                      </a:r>
                      <a:endParaRPr lang="en-US" sz="1400" b="1" i="0" u="none" strike="noStrike" dirty="0">
                        <a:solidFill>
                          <a:srgbClr val="000000"/>
                        </a:solidFill>
                        <a:effectLst/>
                        <a:latin typeface="Calibri" panose="020F0502020204030204" pitchFamily="34" charset="0"/>
                      </a:endParaRPr>
                    </a:p>
                  </a:txBody>
                  <a:tcPr marL="5935" marR="5935" marT="5935" marB="0" anchor="ctr"/>
                </a:tc>
                <a:tc>
                  <a:txBody>
                    <a:bodyPr/>
                    <a:lstStyle/>
                    <a:p>
                      <a:pPr algn="ctr" fontAlgn="ctr"/>
                      <a:r>
                        <a:rPr lang="en-US" sz="1400" u="none" strike="noStrike" dirty="0">
                          <a:effectLst/>
                        </a:rPr>
                        <a:t>% received</a:t>
                      </a:r>
                      <a:endParaRPr lang="en-US" sz="1400" b="1" i="0" u="none" strike="noStrike" dirty="0">
                        <a:solidFill>
                          <a:srgbClr val="000000"/>
                        </a:solidFill>
                        <a:effectLst/>
                        <a:latin typeface="Calibri" panose="020F0502020204030204" pitchFamily="34" charset="0"/>
                      </a:endParaRPr>
                    </a:p>
                  </a:txBody>
                  <a:tcPr marL="5935" marR="5935" marT="5935" marB="0" anchor="ctr"/>
                </a:tc>
              </a:tr>
              <a:tr h="232589">
                <a:tc vMerge="1">
                  <a:txBody>
                    <a:bodyPr/>
                    <a:lstStyle/>
                    <a:p>
                      <a:endParaRPr lang="en-US"/>
                    </a:p>
                  </a:txBody>
                  <a:tcPr/>
                </a:tc>
                <a:tc>
                  <a:txBody>
                    <a:bodyPr/>
                    <a:lstStyle/>
                    <a:p>
                      <a:pPr algn="ctr" fontAlgn="ctr"/>
                      <a:r>
                        <a:rPr lang="en-US" sz="1400" u="none" strike="noStrike" dirty="0">
                          <a:effectLst/>
                        </a:rPr>
                        <a:t>R'000</a:t>
                      </a:r>
                      <a:endParaRPr lang="en-US" sz="1400" b="1" i="0" u="none" strike="noStrike" dirty="0">
                        <a:solidFill>
                          <a:srgbClr val="000000"/>
                        </a:solidFill>
                        <a:effectLst/>
                        <a:latin typeface="Calibri" panose="020F0502020204030204" pitchFamily="34" charset="0"/>
                      </a:endParaRPr>
                    </a:p>
                  </a:txBody>
                  <a:tcPr marL="5935" marR="5935" marT="5935" marB="0" anchor="ctr"/>
                </a:tc>
                <a:tc>
                  <a:txBody>
                    <a:bodyPr/>
                    <a:lstStyle/>
                    <a:p>
                      <a:pPr algn="ctr" fontAlgn="ctr"/>
                      <a:r>
                        <a:rPr lang="en-US" sz="1400" u="none" strike="noStrike" dirty="0">
                          <a:effectLst/>
                        </a:rPr>
                        <a:t>R'000</a:t>
                      </a:r>
                      <a:endParaRPr lang="en-US" sz="1400" b="1" i="0" u="none" strike="noStrike" dirty="0">
                        <a:solidFill>
                          <a:srgbClr val="000000"/>
                        </a:solidFill>
                        <a:effectLst/>
                        <a:latin typeface="Calibri" panose="020F0502020204030204" pitchFamily="34" charset="0"/>
                      </a:endParaRPr>
                    </a:p>
                  </a:txBody>
                  <a:tcPr marL="5935" marR="5935" marT="5935" marB="0" anchor="ctr"/>
                </a:tc>
                <a:tc>
                  <a:txBody>
                    <a:bodyPr/>
                    <a:lstStyle/>
                    <a:p>
                      <a:pPr algn="ctr" fontAlgn="ctr"/>
                      <a:r>
                        <a:rPr lang="en-US" sz="1400" u="none" strike="noStrike" dirty="0">
                          <a:effectLst/>
                        </a:rPr>
                        <a:t>R'000</a:t>
                      </a:r>
                      <a:endParaRPr lang="en-US" sz="1400" b="1" i="0" u="none" strike="noStrike" dirty="0">
                        <a:solidFill>
                          <a:srgbClr val="000000"/>
                        </a:solidFill>
                        <a:effectLst/>
                        <a:latin typeface="Calibri" panose="020F0502020204030204" pitchFamily="34" charset="0"/>
                      </a:endParaRPr>
                    </a:p>
                  </a:txBody>
                  <a:tcPr marL="5935" marR="5935" marT="5935" marB="0" anchor="ctr"/>
                </a:tc>
                <a:tc>
                  <a:txBody>
                    <a:bodyPr/>
                    <a:lstStyle/>
                    <a:p>
                      <a:pPr algn="ctr" fontAlgn="ctr"/>
                      <a:r>
                        <a:rPr lang="en-US" sz="1400" u="none" strike="noStrike" dirty="0">
                          <a:effectLst/>
                        </a:rPr>
                        <a:t> </a:t>
                      </a:r>
                      <a:endParaRPr lang="en-US" sz="1400" b="1" i="0" u="none" strike="noStrike" dirty="0">
                        <a:solidFill>
                          <a:srgbClr val="000000"/>
                        </a:solidFill>
                        <a:effectLst/>
                        <a:latin typeface="Calibri" panose="020F0502020204030204" pitchFamily="34" charset="0"/>
                      </a:endParaRPr>
                    </a:p>
                  </a:txBody>
                  <a:tcPr marL="5935" marR="5935" marT="5935" marB="0" anchor="ctr"/>
                </a:tc>
                <a:tc>
                  <a:txBody>
                    <a:bodyPr/>
                    <a:lstStyle/>
                    <a:p>
                      <a:pPr algn="ctr" fontAlgn="ctr"/>
                      <a:r>
                        <a:rPr lang="en-US" sz="1400" u="none" strike="noStrike" dirty="0">
                          <a:effectLst/>
                        </a:rPr>
                        <a:t>R'000</a:t>
                      </a:r>
                      <a:endParaRPr lang="en-US" sz="1400" b="1" i="0" u="none" strike="noStrike" dirty="0">
                        <a:solidFill>
                          <a:srgbClr val="000000"/>
                        </a:solidFill>
                        <a:effectLst/>
                        <a:latin typeface="Calibri" panose="020F0502020204030204" pitchFamily="34" charset="0"/>
                      </a:endParaRPr>
                    </a:p>
                  </a:txBody>
                  <a:tcPr marL="5935" marR="5935" marT="5935" marB="0" anchor="ctr"/>
                </a:tc>
                <a:tc>
                  <a:txBody>
                    <a:bodyPr/>
                    <a:lstStyle/>
                    <a:p>
                      <a:pPr algn="ctr" fontAlgn="ctr"/>
                      <a:r>
                        <a:rPr lang="en-US" sz="1400" u="none" strike="noStrike" dirty="0">
                          <a:effectLst/>
                        </a:rPr>
                        <a:t>R'000</a:t>
                      </a:r>
                      <a:endParaRPr lang="en-US" sz="1400" b="1" i="0" u="none" strike="noStrike" dirty="0">
                        <a:solidFill>
                          <a:srgbClr val="000000"/>
                        </a:solidFill>
                        <a:effectLst/>
                        <a:latin typeface="Calibri" panose="020F0502020204030204" pitchFamily="34" charset="0"/>
                      </a:endParaRPr>
                    </a:p>
                  </a:txBody>
                  <a:tcPr marL="5935" marR="5935" marT="5935" marB="0" anchor="ctr"/>
                </a:tc>
                <a:tc>
                  <a:txBody>
                    <a:bodyPr/>
                    <a:lstStyle/>
                    <a:p>
                      <a:pPr algn="ctr" fontAlgn="ctr"/>
                      <a:r>
                        <a:rPr lang="en-US" sz="1400" u="none" strike="noStrike" dirty="0">
                          <a:effectLst/>
                        </a:rPr>
                        <a:t>R'000</a:t>
                      </a:r>
                      <a:endParaRPr lang="en-US" sz="1400" b="1" i="0" u="none" strike="noStrike" dirty="0">
                        <a:solidFill>
                          <a:srgbClr val="000000"/>
                        </a:solidFill>
                        <a:effectLst/>
                        <a:latin typeface="Calibri" panose="020F0502020204030204" pitchFamily="34" charset="0"/>
                      </a:endParaRPr>
                    </a:p>
                  </a:txBody>
                  <a:tcPr marL="5935" marR="5935" marT="5935" marB="0" anchor="ctr"/>
                </a:tc>
                <a:tc>
                  <a:txBody>
                    <a:bodyPr/>
                    <a:lstStyle/>
                    <a:p>
                      <a:pPr algn="ctr" fontAlgn="ctr"/>
                      <a:r>
                        <a:rPr lang="en-US" sz="1400" u="none" strike="noStrike" dirty="0">
                          <a:effectLst/>
                        </a:rPr>
                        <a:t> </a:t>
                      </a:r>
                      <a:endParaRPr lang="en-US" sz="1400" b="1" i="0" u="none" strike="noStrike" dirty="0">
                        <a:solidFill>
                          <a:srgbClr val="000000"/>
                        </a:solidFill>
                        <a:effectLst/>
                        <a:latin typeface="Calibri" panose="020F0502020204030204" pitchFamily="34" charset="0"/>
                      </a:endParaRPr>
                    </a:p>
                  </a:txBody>
                  <a:tcPr marL="5935" marR="5935" marT="5935" marB="0" anchor="ctr"/>
                </a:tc>
              </a:tr>
              <a:tr h="678473">
                <a:tc>
                  <a:txBody>
                    <a:bodyPr/>
                    <a:lstStyle/>
                    <a:p>
                      <a:pPr algn="l" fontAlgn="ctr"/>
                      <a:endParaRPr lang="en-US" sz="1400" u="none" strike="noStrike" dirty="0" smtClean="0">
                        <a:effectLst/>
                      </a:endParaRPr>
                    </a:p>
                    <a:p>
                      <a:pPr algn="l" fontAlgn="ctr"/>
                      <a:r>
                        <a:rPr lang="en-US" sz="1400" u="none" strike="noStrike" dirty="0" smtClean="0">
                          <a:effectLst/>
                        </a:rPr>
                        <a:t>Accommodation </a:t>
                      </a:r>
                      <a:r>
                        <a:rPr lang="en-US" sz="1400" u="none" strike="noStrike" dirty="0">
                          <a:effectLst/>
                        </a:rPr>
                        <a:t>charges – leasehold</a:t>
                      </a:r>
                      <a:endParaRPr lang="en-US" sz="1400" b="0" i="0" u="none" strike="noStrike" dirty="0">
                        <a:solidFill>
                          <a:srgbClr val="000000"/>
                        </a:solidFill>
                        <a:effectLst/>
                        <a:latin typeface="Calibri" panose="020F0502020204030204" pitchFamily="34" charset="0"/>
                      </a:endParaRPr>
                    </a:p>
                  </a:txBody>
                  <a:tcPr marL="5935" marR="5935" marT="5935" marB="0" anchor="ctr"/>
                </a:tc>
                <a:tc>
                  <a:txBody>
                    <a:bodyPr/>
                    <a:lstStyle/>
                    <a:p>
                      <a:pPr algn="r" fontAlgn="t"/>
                      <a:r>
                        <a:rPr lang="en-US" sz="1400" u="none" strike="noStrike" dirty="0">
                          <a:effectLst/>
                        </a:rPr>
                        <a:t>            4,004,181 </a:t>
                      </a:r>
                      <a:endParaRPr lang="en-US" sz="1400" b="0" i="0" u="none" strike="noStrike" dirty="0">
                        <a:solidFill>
                          <a:srgbClr val="000000"/>
                        </a:solidFill>
                        <a:effectLst/>
                        <a:latin typeface="Calibri" panose="020F0502020204030204" pitchFamily="34" charset="0"/>
                      </a:endParaRPr>
                    </a:p>
                  </a:txBody>
                  <a:tcPr marL="5935" marR="5935" marT="5935" marB="0"/>
                </a:tc>
                <a:tc>
                  <a:txBody>
                    <a:bodyPr/>
                    <a:lstStyle/>
                    <a:p>
                      <a:pPr algn="r" fontAlgn="t"/>
                      <a:r>
                        <a:rPr lang="en-US" sz="1400" u="none" strike="noStrike" dirty="0">
                          <a:effectLst/>
                        </a:rPr>
                        <a:t>                     3,665,573 </a:t>
                      </a:r>
                      <a:endParaRPr lang="en-US" sz="1400" b="0" i="0" u="none" strike="noStrike" dirty="0">
                        <a:solidFill>
                          <a:srgbClr val="000000"/>
                        </a:solidFill>
                        <a:effectLst/>
                        <a:latin typeface="Calibri" panose="020F0502020204030204" pitchFamily="34" charset="0"/>
                      </a:endParaRPr>
                    </a:p>
                  </a:txBody>
                  <a:tcPr marL="5935" marR="5935" marT="5935" marB="0"/>
                </a:tc>
                <a:tc>
                  <a:txBody>
                    <a:bodyPr/>
                    <a:lstStyle/>
                    <a:p>
                      <a:pPr algn="r" fontAlgn="t"/>
                      <a:r>
                        <a:rPr lang="en-US" sz="1400" u="none" strike="noStrike" dirty="0">
                          <a:effectLst/>
                        </a:rPr>
                        <a:t> </a:t>
                      </a:r>
                      <a:endParaRPr lang="en-US" sz="1400" u="none" strike="noStrike" dirty="0" smtClean="0">
                        <a:effectLst/>
                      </a:endParaRPr>
                    </a:p>
                    <a:p>
                      <a:pPr algn="r" fontAlgn="t"/>
                      <a:r>
                        <a:rPr lang="en-US" sz="1400" u="none" strike="noStrike" dirty="0" smtClean="0">
                          <a:effectLst/>
                        </a:rPr>
                        <a:t>  </a:t>
                      </a:r>
                      <a:r>
                        <a:rPr lang="en-US" sz="1400" u="none" strike="noStrike" dirty="0">
                          <a:effectLst/>
                        </a:rPr>
                        <a:t>338,608 </a:t>
                      </a:r>
                      <a:endParaRPr lang="en-US" sz="1400" b="0" i="0" u="none" strike="noStrike" dirty="0">
                        <a:solidFill>
                          <a:srgbClr val="000000"/>
                        </a:solidFill>
                        <a:effectLst/>
                        <a:latin typeface="Calibri" panose="020F0502020204030204" pitchFamily="34" charset="0"/>
                      </a:endParaRPr>
                    </a:p>
                  </a:txBody>
                  <a:tcPr marL="5935" marR="5935" marT="5935" marB="0"/>
                </a:tc>
                <a:tc>
                  <a:txBody>
                    <a:bodyPr/>
                    <a:lstStyle/>
                    <a:p>
                      <a:pPr algn="r" fontAlgn="t"/>
                      <a:endParaRPr lang="en-US" sz="1400" u="none" strike="noStrike" dirty="0" smtClean="0">
                        <a:effectLst/>
                      </a:endParaRPr>
                    </a:p>
                    <a:p>
                      <a:pPr algn="r" fontAlgn="t"/>
                      <a:r>
                        <a:rPr lang="en-US" sz="1400" u="none" strike="noStrike" dirty="0" smtClean="0">
                          <a:effectLst/>
                        </a:rPr>
                        <a:t>92</a:t>
                      </a:r>
                      <a:r>
                        <a:rPr lang="en-US" sz="1400" u="none" strike="noStrike" dirty="0">
                          <a:effectLst/>
                        </a:rPr>
                        <a:t>%</a:t>
                      </a:r>
                      <a:endParaRPr lang="en-US" sz="1400" b="0" i="0" u="none" strike="noStrike" dirty="0">
                        <a:solidFill>
                          <a:srgbClr val="000000"/>
                        </a:solidFill>
                        <a:effectLst/>
                        <a:latin typeface="Calibri" panose="020F0502020204030204" pitchFamily="34" charset="0"/>
                      </a:endParaRPr>
                    </a:p>
                  </a:txBody>
                  <a:tcPr marL="5935" marR="5935" marT="5935" marB="0"/>
                </a:tc>
                <a:tc>
                  <a:txBody>
                    <a:bodyPr/>
                    <a:lstStyle/>
                    <a:p>
                      <a:pPr algn="r" fontAlgn="t"/>
                      <a:r>
                        <a:rPr lang="en-US" sz="1400" u="none" strike="noStrike" dirty="0">
                          <a:effectLst/>
                        </a:rPr>
                        <a:t>          </a:t>
                      </a:r>
                      <a:endParaRPr lang="en-US" sz="1400" u="none" strike="noStrike" dirty="0" smtClean="0">
                        <a:effectLst/>
                      </a:endParaRPr>
                    </a:p>
                    <a:p>
                      <a:pPr algn="r" fontAlgn="t"/>
                      <a:r>
                        <a:rPr lang="en-US" sz="1400" u="none" strike="noStrike" dirty="0" smtClean="0">
                          <a:effectLst/>
                        </a:rPr>
                        <a:t>  </a:t>
                      </a:r>
                      <a:r>
                        <a:rPr lang="en-US" sz="1400" u="none" strike="noStrike" dirty="0">
                          <a:effectLst/>
                        </a:rPr>
                        <a:t>3,801,034 </a:t>
                      </a:r>
                      <a:endParaRPr lang="en-US" sz="1400" b="0" i="0" u="none" strike="noStrike" dirty="0">
                        <a:solidFill>
                          <a:srgbClr val="000000"/>
                        </a:solidFill>
                        <a:effectLst/>
                        <a:latin typeface="Calibri" panose="020F0502020204030204" pitchFamily="34" charset="0"/>
                      </a:endParaRPr>
                    </a:p>
                  </a:txBody>
                  <a:tcPr marL="5935" marR="5935" marT="5935" marB="0"/>
                </a:tc>
                <a:tc>
                  <a:txBody>
                    <a:bodyPr/>
                    <a:lstStyle/>
                    <a:p>
                      <a:pPr algn="r" fontAlgn="t"/>
                      <a:r>
                        <a:rPr lang="en-US" sz="1400" u="none" strike="noStrike">
                          <a:effectLst/>
                        </a:rPr>
                        <a:t>                     3,717,172 </a:t>
                      </a:r>
                      <a:endParaRPr lang="en-US" sz="1400" b="0" i="0" u="none" strike="noStrike">
                        <a:solidFill>
                          <a:srgbClr val="000000"/>
                        </a:solidFill>
                        <a:effectLst/>
                        <a:latin typeface="Calibri" panose="020F0502020204030204" pitchFamily="34" charset="0"/>
                      </a:endParaRPr>
                    </a:p>
                  </a:txBody>
                  <a:tcPr marL="5935" marR="5935" marT="5935" marB="0"/>
                </a:tc>
                <a:tc>
                  <a:txBody>
                    <a:bodyPr/>
                    <a:lstStyle/>
                    <a:p>
                      <a:pPr algn="r" fontAlgn="t"/>
                      <a:r>
                        <a:rPr lang="en-US" sz="1400" u="none" strike="noStrike">
                          <a:effectLst/>
                        </a:rPr>
                        <a:t>              83,862 </a:t>
                      </a:r>
                      <a:endParaRPr lang="en-US" sz="1400" b="0" i="0" u="none" strike="noStrike">
                        <a:solidFill>
                          <a:srgbClr val="000000"/>
                        </a:solidFill>
                        <a:effectLst/>
                        <a:latin typeface="Calibri" panose="020F0502020204030204" pitchFamily="34" charset="0"/>
                      </a:endParaRPr>
                    </a:p>
                  </a:txBody>
                  <a:tcPr marL="5935" marR="5935" marT="5935" marB="0"/>
                </a:tc>
                <a:tc>
                  <a:txBody>
                    <a:bodyPr/>
                    <a:lstStyle/>
                    <a:p>
                      <a:pPr algn="r" fontAlgn="t"/>
                      <a:endParaRPr lang="en-US" sz="1400" u="none" strike="noStrike" dirty="0" smtClean="0">
                        <a:effectLst/>
                      </a:endParaRPr>
                    </a:p>
                    <a:p>
                      <a:pPr algn="r" fontAlgn="t"/>
                      <a:r>
                        <a:rPr lang="en-US" sz="1400" u="none" strike="noStrike" dirty="0" smtClean="0">
                          <a:effectLst/>
                        </a:rPr>
                        <a:t>98</a:t>
                      </a:r>
                      <a:r>
                        <a:rPr lang="en-US" sz="1400" u="none" strike="noStrike" dirty="0">
                          <a:effectLst/>
                        </a:rPr>
                        <a:t>%</a:t>
                      </a:r>
                      <a:endParaRPr lang="en-US" sz="1400" b="0" i="0" u="none" strike="noStrike" dirty="0">
                        <a:solidFill>
                          <a:srgbClr val="000000"/>
                        </a:solidFill>
                        <a:effectLst/>
                        <a:latin typeface="Calibri" panose="020F0502020204030204" pitchFamily="34" charset="0"/>
                      </a:endParaRPr>
                    </a:p>
                  </a:txBody>
                  <a:tcPr marL="5935" marR="5935" marT="5935" marB="0"/>
                </a:tc>
              </a:tr>
              <a:tr h="678473">
                <a:tc>
                  <a:txBody>
                    <a:bodyPr/>
                    <a:lstStyle/>
                    <a:p>
                      <a:pPr algn="l" fontAlgn="ctr"/>
                      <a:endParaRPr lang="en-US" sz="1400" u="none" strike="noStrike" dirty="0" smtClean="0">
                        <a:effectLst/>
                      </a:endParaRPr>
                    </a:p>
                    <a:p>
                      <a:pPr algn="l" fontAlgn="ctr"/>
                      <a:r>
                        <a:rPr lang="en-US" sz="1400" u="none" strike="noStrike" dirty="0" smtClean="0">
                          <a:effectLst/>
                        </a:rPr>
                        <a:t>Accommodation </a:t>
                      </a:r>
                      <a:r>
                        <a:rPr lang="en-US" sz="1400" u="none" strike="noStrike" dirty="0">
                          <a:effectLst/>
                        </a:rPr>
                        <a:t>charges – state owned</a:t>
                      </a:r>
                      <a:endParaRPr lang="en-US" sz="1400" b="0" i="0" u="none" strike="noStrike" dirty="0">
                        <a:solidFill>
                          <a:srgbClr val="000000"/>
                        </a:solidFill>
                        <a:effectLst/>
                        <a:latin typeface="Calibri" panose="020F0502020204030204" pitchFamily="34" charset="0"/>
                      </a:endParaRPr>
                    </a:p>
                  </a:txBody>
                  <a:tcPr marL="5935" marR="5935" marT="5935" marB="0" anchor="ctr"/>
                </a:tc>
                <a:tc>
                  <a:txBody>
                    <a:bodyPr/>
                    <a:lstStyle/>
                    <a:p>
                      <a:pPr algn="r" fontAlgn="t"/>
                      <a:r>
                        <a:rPr lang="en-US" sz="1400" u="none" strike="noStrike">
                          <a:effectLst/>
                        </a:rPr>
                        <a:t>            6,478,695 </a:t>
                      </a:r>
                      <a:endParaRPr lang="en-US" sz="1400" b="0" i="0" u="none" strike="noStrike">
                        <a:solidFill>
                          <a:srgbClr val="000000"/>
                        </a:solidFill>
                        <a:effectLst/>
                        <a:latin typeface="Calibri" panose="020F0502020204030204" pitchFamily="34" charset="0"/>
                      </a:endParaRPr>
                    </a:p>
                  </a:txBody>
                  <a:tcPr marL="5935" marR="5935" marT="5935" marB="0"/>
                </a:tc>
                <a:tc>
                  <a:txBody>
                    <a:bodyPr/>
                    <a:lstStyle/>
                    <a:p>
                      <a:pPr algn="r" fontAlgn="t"/>
                      <a:r>
                        <a:rPr lang="en-US" sz="1400" u="none" strike="noStrike">
                          <a:effectLst/>
                        </a:rPr>
                        <a:t>                     6,403,815 </a:t>
                      </a:r>
                      <a:endParaRPr lang="en-US" sz="1400" b="0" i="0" u="none" strike="noStrike">
                        <a:solidFill>
                          <a:srgbClr val="000000"/>
                        </a:solidFill>
                        <a:effectLst/>
                        <a:latin typeface="Calibri" panose="020F0502020204030204" pitchFamily="34" charset="0"/>
                      </a:endParaRPr>
                    </a:p>
                  </a:txBody>
                  <a:tcPr marL="5935" marR="5935" marT="5935" marB="0"/>
                </a:tc>
                <a:tc>
                  <a:txBody>
                    <a:bodyPr/>
                    <a:lstStyle/>
                    <a:p>
                      <a:pPr algn="r" fontAlgn="t"/>
                      <a:r>
                        <a:rPr lang="en-US" sz="1400" u="none" strike="noStrike" dirty="0">
                          <a:effectLst/>
                        </a:rPr>
                        <a:t> </a:t>
                      </a:r>
                      <a:endParaRPr lang="en-US" sz="1400" u="none" strike="noStrike" dirty="0" smtClean="0">
                        <a:effectLst/>
                      </a:endParaRPr>
                    </a:p>
                    <a:p>
                      <a:pPr algn="r" fontAlgn="t"/>
                      <a:r>
                        <a:rPr lang="en-US" sz="1400" u="none" strike="noStrike" dirty="0" smtClean="0">
                          <a:effectLst/>
                        </a:rPr>
                        <a:t>    </a:t>
                      </a:r>
                      <a:r>
                        <a:rPr lang="en-US" sz="1400" u="none" strike="noStrike" dirty="0">
                          <a:effectLst/>
                        </a:rPr>
                        <a:t>74,880 </a:t>
                      </a:r>
                      <a:endParaRPr lang="en-US" sz="1400" b="0" i="0" u="none" strike="noStrike" dirty="0">
                        <a:solidFill>
                          <a:srgbClr val="000000"/>
                        </a:solidFill>
                        <a:effectLst/>
                        <a:latin typeface="Calibri" panose="020F0502020204030204" pitchFamily="34" charset="0"/>
                      </a:endParaRPr>
                    </a:p>
                  </a:txBody>
                  <a:tcPr marL="5935" marR="5935" marT="5935" marB="0"/>
                </a:tc>
                <a:tc>
                  <a:txBody>
                    <a:bodyPr/>
                    <a:lstStyle/>
                    <a:p>
                      <a:pPr algn="r" fontAlgn="t"/>
                      <a:endParaRPr lang="en-US" sz="1400" u="none" strike="noStrike" dirty="0" smtClean="0">
                        <a:effectLst/>
                      </a:endParaRPr>
                    </a:p>
                    <a:p>
                      <a:pPr algn="r" fontAlgn="t"/>
                      <a:r>
                        <a:rPr lang="en-US" sz="1400" u="none" strike="noStrike" dirty="0" smtClean="0">
                          <a:effectLst/>
                        </a:rPr>
                        <a:t>99</a:t>
                      </a:r>
                      <a:r>
                        <a:rPr lang="en-US" sz="1400" u="none" strike="noStrike" dirty="0">
                          <a:effectLst/>
                        </a:rPr>
                        <a:t>%</a:t>
                      </a:r>
                      <a:endParaRPr lang="en-US" sz="1400" b="0" i="0" u="none" strike="noStrike" dirty="0">
                        <a:solidFill>
                          <a:srgbClr val="000000"/>
                        </a:solidFill>
                        <a:effectLst/>
                        <a:latin typeface="Calibri" panose="020F0502020204030204" pitchFamily="34" charset="0"/>
                      </a:endParaRPr>
                    </a:p>
                  </a:txBody>
                  <a:tcPr marL="5935" marR="5935" marT="5935" marB="0"/>
                </a:tc>
                <a:tc>
                  <a:txBody>
                    <a:bodyPr/>
                    <a:lstStyle/>
                    <a:p>
                      <a:pPr algn="r" fontAlgn="t"/>
                      <a:r>
                        <a:rPr lang="en-US" sz="1400" u="none" strike="noStrike" dirty="0">
                          <a:effectLst/>
                        </a:rPr>
                        <a:t>          </a:t>
                      </a:r>
                      <a:endParaRPr lang="en-US" sz="1400" u="none" strike="noStrike" dirty="0" smtClean="0">
                        <a:effectLst/>
                      </a:endParaRPr>
                    </a:p>
                    <a:p>
                      <a:pPr algn="r" fontAlgn="t"/>
                      <a:r>
                        <a:rPr lang="en-US" sz="1400" u="none" strike="noStrike" dirty="0" smtClean="0">
                          <a:effectLst/>
                        </a:rPr>
                        <a:t>  </a:t>
                      </a:r>
                      <a:r>
                        <a:rPr lang="en-US" sz="1400" u="none" strike="noStrike" dirty="0">
                          <a:effectLst/>
                        </a:rPr>
                        <a:t>5,903,067 </a:t>
                      </a:r>
                      <a:endParaRPr lang="en-US" sz="1400" b="0" i="0" u="none" strike="noStrike" dirty="0">
                        <a:solidFill>
                          <a:srgbClr val="000000"/>
                        </a:solidFill>
                        <a:effectLst/>
                        <a:latin typeface="Calibri" panose="020F0502020204030204" pitchFamily="34" charset="0"/>
                      </a:endParaRPr>
                    </a:p>
                  </a:txBody>
                  <a:tcPr marL="5935" marR="5935" marT="5935" marB="0"/>
                </a:tc>
                <a:tc>
                  <a:txBody>
                    <a:bodyPr/>
                    <a:lstStyle/>
                    <a:p>
                      <a:pPr algn="r" fontAlgn="t"/>
                      <a:r>
                        <a:rPr lang="en-US" sz="1400" u="none" strike="noStrike">
                          <a:effectLst/>
                        </a:rPr>
                        <a:t>                     5,773,897 </a:t>
                      </a:r>
                      <a:endParaRPr lang="en-US" sz="1400" b="0" i="0" u="none" strike="noStrike">
                        <a:solidFill>
                          <a:srgbClr val="000000"/>
                        </a:solidFill>
                        <a:effectLst/>
                        <a:latin typeface="Calibri" panose="020F0502020204030204" pitchFamily="34" charset="0"/>
                      </a:endParaRPr>
                    </a:p>
                  </a:txBody>
                  <a:tcPr marL="5935" marR="5935" marT="5935" marB="0"/>
                </a:tc>
                <a:tc>
                  <a:txBody>
                    <a:bodyPr/>
                    <a:lstStyle/>
                    <a:p>
                      <a:pPr algn="r" fontAlgn="t"/>
                      <a:r>
                        <a:rPr lang="en-US" sz="1400" u="none" strike="noStrike">
                          <a:effectLst/>
                        </a:rPr>
                        <a:t>            129,170 </a:t>
                      </a:r>
                      <a:endParaRPr lang="en-US" sz="1400" b="0" i="0" u="none" strike="noStrike">
                        <a:solidFill>
                          <a:srgbClr val="000000"/>
                        </a:solidFill>
                        <a:effectLst/>
                        <a:latin typeface="Calibri" panose="020F0502020204030204" pitchFamily="34" charset="0"/>
                      </a:endParaRPr>
                    </a:p>
                  </a:txBody>
                  <a:tcPr marL="5935" marR="5935" marT="5935" marB="0"/>
                </a:tc>
                <a:tc>
                  <a:txBody>
                    <a:bodyPr/>
                    <a:lstStyle/>
                    <a:p>
                      <a:pPr algn="r" fontAlgn="t"/>
                      <a:endParaRPr lang="en-US" sz="1400" u="none" strike="noStrike" dirty="0" smtClean="0">
                        <a:effectLst/>
                      </a:endParaRPr>
                    </a:p>
                    <a:p>
                      <a:pPr algn="r" fontAlgn="t"/>
                      <a:r>
                        <a:rPr lang="en-US" sz="1400" u="none" strike="noStrike" dirty="0" smtClean="0">
                          <a:effectLst/>
                        </a:rPr>
                        <a:t>98</a:t>
                      </a:r>
                      <a:r>
                        <a:rPr lang="en-US" sz="1400" u="none" strike="noStrike" dirty="0">
                          <a:effectLst/>
                        </a:rPr>
                        <a:t>%</a:t>
                      </a:r>
                      <a:endParaRPr lang="en-US" sz="1400" b="0" i="0" u="none" strike="noStrike" dirty="0">
                        <a:solidFill>
                          <a:srgbClr val="000000"/>
                        </a:solidFill>
                        <a:effectLst/>
                        <a:latin typeface="Calibri" panose="020F0502020204030204" pitchFamily="34" charset="0"/>
                      </a:endParaRPr>
                    </a:p>
                  </a:txBody>
                  <a:tcPr marL="5935" marR="5935" marT="5935" marB="0"/>
                </a:tc>
              </a:tr>
              <a:tr h="455531">
                <a:tc>
                  <a:txBody>
                    <a:bodyPr/>
                    <a:lstStyle/>
                    <a:p>
                      <a:pPr algn="l" fontAlgn="ctr"/>
                      <a:endParaRPr lang="en-US" sz="1400" u="none" strike="noStrike" dirty="0" smtClean="0">
                        <a:effectLst/>
                      </a:endParaRPr>
                    </a:p>
                    <a:p>
                      <a:pPr algn="l" fontAlgn="ctr"/>
                      <a:r>
                        <a:rPr lang="en-US" sz="1400" u="none" strike="noStrike" dirty="0" smtClean="0">
                          <a:effectLst/>
                        </a:rPr>
                        <a:t>Augmentation</a:t>
                      </a:r>
                      <a:endParaRPr lang="en-US" sz="1400" b="0" i="0" u="none" strike="noStrike" dirty="0">
                        <a:solidFill>
                          <a:srgbClr val="000000"/>
                        </a:solidFill>
                        <a:effectLst/>
                        <a:latin typeface="Calibri" panose="020F0502020204030204" pitchFamily="34" charset="0"/>
                      </a:endParaRPr>
                    </a:p>
                  </a:txBody>
                  <a:tcPr marL="5935" marR="5935" marT="5935" marB="0" anchor="ctr"/>
                </a:tc>
                <a:tc>
                  <a:txBody>
                    <a:bodyPr/>
                    <a:lstStyle/>
                    <a:p>
                      <a:pPr algn="r" fontAlgn="t"/>
                      <a:r>
                        <a:rPr lang="en-US" sz="1400" u="none" strike="noStrike">
                          <a:effectLst/>
                        </a:rPr>
                        <a:t>            3,524,652 </a:t>
                      </a:r>
                      <a:endParaRPr lang="en-US" sz="1400" b="0" i="0" u="none" strike="noStrike">
                        <a:solidFill>
                          <a:srgbClr val="000000"/>
                        </a:solidFill>
                        <a:effectLst/>
                        <a:latin typeface="Calibri" panose="020F0502020204030204" pitchFamily="34" charset="0"/>
                      </a:endParaRPr>
                    </a:p>
                  </a:txBody>
                  <a:tcPr marL="5935" marR="5935" marT="5935" marB="0"/>
                </a:tc>
                <a:tc>
                  <a:txBody>
                    <a:bodyPr/>
                    <a:lstStyle/>
                    <a:p>
                      <a:pPr algn="r" fontAlgn="t"/>
                      <a:r>
                        <a:rPr lang="en-US" sz="1400" u="none" strike="noStrike">
                          <a:effectLst/>
                        </a:rPr>
                        <a:t>                     3,524,652 </a:t>
                      </a:r>
                      <a:endParaRPr lang="en-US" sz="1400" b="0" i="0" u="none" strike="noStrike">
                        <a:solidFill>
                          <a:srgbClr val="000000"/>
                        </a:solidFill>
                        <a:effectLst/>
                        <a:latin typeface="Calibri" panose="020F0502020204030204" pitchFamily="34" charset="0"/>
                      </a:endParaRPr>
                    </a:p>
                  </a:txBody>
                  <a:tcPr marL="5935" marR="5935" marT="5935" marB="0"/>
                </a:tc>
                <a:tc>
                  <a:txBody>
                    <a:bodyPr/>
                    <a:lstStyle/>
                    <a:p>
                      <a:pPr algn="r" fontAlgn="t"/>
                      <a:endParaRPr lang="en-US" sz="1400" u="none" strike="noStrike" dirty="0" smtClean="0">
                        <a:effectLst/>
                      </a:endParaRPr>
                    </a:p>
                    <a:p>
                      <a:pPr algn="r" fontAlgn="t"/>
                      <a:r>
                        <a:rPr lang="en-US" sz="1400" u="none" strike="noStrike" dirty="0" smtClean="0">
                          <a:effectLst/>
                        </a:rPr>
                        <a:t>               </a:t>
                      </a:r>
                      <a:r>
                        <a:rPr lang="en-US" sz="1400" u="none" strike="noStrike" dirty="0">
                          <a:effectLst/>
                        </a:rPr>
                        <a:t>-   </a:t>
                      </a:r>
                      <a:endParaRPr lang="en-US" sz="1400" b="0" i="0" u="none" strike="noStrike" dirty="0">
                        <a:solidFill>
                          <a:srgbClr val="000000"/>
                        </a:solidFill>
                        <a:effectLst/>
                        <a:latin typeface="Calibri" panose="020F0502020204030204" pitchFamily="34" charset="0"/>
                      </a:endParaRPr>
                    </a:p>
                  </a:txBody>
                  <a:tcPr marL="5935" marR="5935" marT="5935" marB="0"/>
                </a:tc>
                <a:tc>
                  <a:txBody>
                    <a:bodyPr/>
                    <a:lstStyle/>
                    <a:p>
                      <a:pPr algn="r" fontAlgn="t"/>
                      <a:endParaRPr lang="en-US" sz="1400" u="none" strike="noStrike" dirty="0" smtClean="0">
                        <a:effectLst/>
                      </a:endParaRPr>
                    </a:p>
                    <a:p>
                      <a:pPr algn="r" fontAlgn="t"/>
                      <a:r>
                        <a:rPr lang="en-US" sz="1400" u="none" strike="noStrike" dirty="0" smtClean="0">
                          <a:effectLst/>
                        </a:rPr>
                        <a:t>100</a:t>
                      </a:r>
                      <a:r>
                        <a:rPr lang="en-US" sz="1400" u="none" strike="noStrike" dirty="0">
                          <a:effectLst/>
                        </a:rPr>
                        <a:t>%</a:t>
                      </a:r>
                      <a:endParaRPr lang="en-US" sz="1400" b="0" i="0" u="none" strike="noStrike" dirty="0">
                        <a:solidFill>
                          <a:srgbClr val="000000"/>
                        </a:solidFill>
                        <a:effectLst/>
                        <a:latin typeface="Calibri" panose="020F0502020204030204" pitchFamily="34" charset="0"/>
                      </a:endParaRPr>
                    </a:p>
                  </a:txBody>
                  <a:tcPr marL="5935" marR="5935" marT="5935" marB="0"/>
                </a:tc>
                <a:tc>
                  <a:txBody>
                    <a:bodyPr/>
                    <a:lstStyle/>
                    <a:p>
                      <a:pPr algn="r" fontAlgn="t"/>
                      <a:r>
                        <a:rPr lang="en-US" sz="1400" u="none" strike="noStrike" dirty="0">
                          <a:effectLst/>
                        </a:rPr>
                        <a:t>           </a:t>
                      </a:r>
                      <a:endParaRPr lang="en-US" sz="1400" u="none" strike="noStrike" dirty="0" smtClean="0">
                        <a:effectLst/>
                      </a:endParaRPr>
                    </a:p>
                    <a:p>
                      <a:pPr algn="r" fontAlgn="t"/>
                      <a:r>
                        <a:rPr lang="en-US" sz="1400" u="none" strike="noStrike" dirty="0" smtClean="0">
                          <a:effectLst/>
                        </a:rPr>
                        <a:t>     </a:t>
                      </a:r>
                      <a:r>
                        <a:rPr lang="en-US" sz="1400" u="none" strike="noStrike" dirty="0">
                          <a:effectLst/>
                        </a:rPr>
                        <a:t>673,372 </a:t>
                      </a:r>
                      <a:endParaRPr lang="en-US" sz="1400" b="0" i="0" u="none" strike="noStrike" dirty="0">
                        <a:solidFill>
                          <a:srgbClr val="000000"/>
                        </a:solidFill>
                        <a:effectLst/>
                        <a:latin typeface="Calibri" panose="020F0502020204030204" pitchFamily="34" charset="0"/>
                      </a:endParaRPr>
                    </a:p>
                  </a:txBody>
                  <a:tcPr marL="5935" marR="5935" marT="5935" marB="0"/>
                </a:tc>
                <a:tc>
                  <a:txBody>
                    <a:bodyPr/>
                    <a:lstStyle/>
                    <a:p>
                      <a:pPr algn="r" fontAlgn="t"/>
                      <a:r>
                        <a:rPr lang="en-US" sz="1400" u="none" strike="noStrike">
                          <a:effectLst/>
                        </a:rPr>
                        <a:t>                        673,372 </a:t>
                      </a:r>
                      <a:endParaRPr lang="en-US" sz="1400" b="0" i="0" u="none" strike="noStrike">
                        <a:solidFill>
                          <a:srgbClr val="000000"/>
                        </a:solidFill>
                        <a:effectLst/>
                        <a:latin typeface="Calibri" panose="020F0502020204030204" pitchFamily="34" charset="0"/>
                      </a:endParaRPr>
                    </a:p>
                  </a:txBody>
                  <a:tcPr marL="5935" marR="5935" marT="5935" marB="0"/>
                </a:tc>
                <a:tc>
                  <a:txBody>
                    <a:bodyPr/>
                    <a:lstStyle/>
                    <a:p>
                      <a:pPr algn="r" fontAlgn="t"/>
                      <a:r>
                        <a:rPr lang="en-US" sz="1400" u="none" strike="noStrike">
                          <a:effectLst/>
                        </a:rPr>
                        <a:t>                       -   </a:t>
                      </a:r>
                      <a:endParaRPr lang="en-US" sz="1400" b="0" i="0" u="none" strike="noStrike">
                        <a:solidFill>
                          <a:srgbClr val="000000"/>
                        </a:solidFill>
                        <a:effectLst/>
                        <a:latin typeface="Calibri" panose="020F0502020204030204" pitchFamily="34" charset="0"/>
                      </a:endParaRPr>
                    </a:p>
                  </a:txBody>
                  <a:tcPr marL="5935" marR="5935" marT="5935" marB="0"/>
                </a:tc>
                <a:tc>
                  <a:txBody>
                    <a:bodyPr/>
                    <a:lstStyle/>
                    <a:p>
                      <a:pPr algn="r" fontAlgn="t"/>
                      <a:endParaRPr lang="en-US" sz="1400" u="none" strike="noStrike" dirty="0" smtClean="0">
                        <a:effectLst/>
                      </a:endParaRPr>
                    </a:p>
                    <a:p>
                      <a:pPr algn="r" fontAlgn="t"/>
                      <a:r>
                        <a:rPr lang="en-US" sz="1400" u="none" strike="noStrike" dirty="0" smtClean="0">
                          <a:effectLst/>
                        </a:rPr>
                        <a:t>100</a:t>
                      </a:r>
                      <a:r>
                        <a:rPr lang="en-US" sz="1400" u="none" strike="noStrike" dirty="0">
                          <a:effectLst/>
                        </a:rPr>
                        <a:t>%</a:t>
                      </a:r>
                      <a:endParaRPr lang="en-US" sz="1400" b="0" i="0" u="none" strike="noStrike" dirty="0">
                        <a:solidFill>
                          <a:srgbClr val="000000"/>
                        </a:solidFill>
                        <a:effectLst/>
                        <a:latin typeface="Calibri" panose="020F0502020204030204" pitchFamily="34" charset="0"/>
                      </a:endParaRPr>
                    </a:p>
                  </a:txBody>
                  <a:tcPr marL="5935" marR="5935" marT="5935" marB="0"/>
                </a:tc>
              </a:tr>
              <a:tr h="678473">
                <a:tc>
                  <a:txBody>
                    <a:bodyPr/>
                    <a:lstStyle/>
                    <a:p>
                      <a:pPr algn="l" fontAlgn="ctr"/>
                      <a:endParaRPr lang="en-US" sz="1400" u="none" strike="noStrike" dirty="0" smtClean="0">
                        <a:effectLst/>
                      </a:endParaRPr>
                    </a:p>
                    <a:p>
                      <a:pPr algn="l" fontAlgn="ctr"/>
                      <a:r>
                        <a:rPr lang="en-US" sz="1400" u="none" strike="noStrike" dirty="0" smtClean="0">
                          <a:effectLst/>
                        </a:rPr>
                        <a:t>Management </a:t>
                      </a:r>
                      <a:r>
                        <a:rPr lang="en-US" sz="1400" u="none" strike="noStrike" dirty="0">
                          <a:effectLst/>
                        </a:rPr>
                        <a:t>fee on municipal services</a:t>
                      </a:r>
                      <a:endParaRPr lang="en-US" sz="1400" b="0" i="0" u="none" strike="noStrike" dirty="0">
                        <a:solidFill>
                          <a:srgbClr val="000000"/>
                        </a:solidFill>
                        <a:effectLst/>
                        <a:latin typeface="Calibri" panose="020F0502020204030204" pitchFamily="34" charset="0"/>
                      </a:endParaRPr>
                    </a:p>
                  </a:txBody>
                  <a:tcPr marL="5935" marR="5935" marT="5935" marB="0" anchor="ctr"/>
                </a:tc>
                <a:tc>
                  <a:txBody>
                    <a:bodyPr/>
                    <a:lstStyle/>
                    <a:p>
                      <a:pPr algn="r" fontAlgn="t"/>
                      <a:r>
                        <a:rPr lang="en-US" sz="1400" u="none" strike="noStrike">
                          <a:effectLst/>
                        </a:rPr>
                        <a:t>                191,411 </a:t>
                      </a:r>
                      <a:endParaRPr lang="en-US" sz="1400" b="0" i="0" u="none" strike="noStrike">
                        <a:solidFill>
                          <a:srgbClr val="000000"/>
                        </a:solidFill>
                        <a:effectLst/>
                        <a:latin typeface="Calibri" panose="020F0502020204030204" pitchFamily="34" charset="0"/>
                      </a:endParaRPr>
                    </a:p>
                  </a:txBody>
                  <a:tcPr marL="5935" marR="5935" marT="5935" marB="0"/>
                </a:tc>
                <a:tc>
                  <a:txBody>
                    <a:bodyPr/>
                    <a:lstStyle/>
                    <a:p>
                      <a:pPr algn="r" fontAlgn="t"/>
                      <a:r>
                        <a:rPr lang="en-US" sz="1400" u="none" strike="noStrike">
                          <a:effectLst/>
                        </a:rPr>
                        <a:t>                        169,504 </a:t>
                      </a:r>
                      <a:endParaRPr lang="en-US" sz="1400" b="0" i="0" u="none" strike="noStrike">
                        <a:solidFill>
                          <a:srgbClr val="000000"/>
                        </a:solidFill>
                        <a:effectLst/>
                        <a:latin typeface="Calibri" panose="020F0502020204030204" pitchFamily="34" charset="0"/>
                      </a:endParaRPr>
                    </a:p>
                  </a:txBody>
                  <a:tcPr marL="5935" marR="5935" marT="5935" marB="0"/>
                </a:tc>
                <a:tc>
                  <a:txBody>
                    <a:bodyPr/>
                    <a:lstStyle/>
                    <a:p>
                      <a:pPr algn="r" fontAlgn="t"/>
                      <a:r>
                        <a:rPr lang="en-US" sz="1400" u="none" strike="noStrike" dirty="0">
                          <a:effectLst/>
                        </a:rPr>
                        <a:t> </a:t>
                      </a:r>
                      <a:endParaRPr lang="en-US" sz="1400" u="none" strike="noStrike" dirty="0" smtClean="0">
                        <a:effectLst/>
                      </a:endParaRPr>
                    </a:p>
                    <a:p>
                      <a:pPr algn="r" fontAlgn="t"/>
                      <a:r>
                        <a:rPr lang="en-US" sz="1400" u="none" strike="noStrike" dirty="0" smtClean="0">
                          <a:effectLst/>
                        </a:rPr>
                        <a:t>    </a:t>
                      </a:r>
                      <a:r>
                        <a:rPr lang="en-US" sz="1400" u="none" strike="noStrike" dirty="0">
                          <a:effectLst/>
                        </a:rPr>
                        <a:t>21,907 </a:t>
                      </a:r>
                      <a:endParaRPr lang="en-US" sz="1400" b="0" i="0" u="none" strike="noStrike" dirty="0">
                        <a:solidFill>
                          <a:srgbClr val="000000"/>
                        </a:solidFill>
                        <a:effectLst/>
                        <a:latin typeface="Calibri" panose="020F0502020204030204" pitchFamily="34" charset="0"/>
                      </a:endParaRPr>
                    </a:p>
                  </a:txBody>
                  <a:tcPr marL="5935" marR="5935" marT="5935" marB="0"/>
                </a:tc>
                <a:tc>
                  <a:txBody>
                    <a:bodyPr/>
                    <a:lstStyle/>
                    <a:p>
                      <a:pPr algn="r" fontAlgn="t"/>
                      <a:endParaRPr lang="en-US" sz="1400" u="none" strike="noStrike" dirty="0" smtClean="0">
                        <a:effectLst/>
                      </a:endParaRPr>
                    </a:p>
                    <a:p>
                      <a:pPr algn="r" fontAlgn="t"/>
                      <a:r>
                        <a:rPr lang="en-US" sz="1400" u="none" strike="noStrike" dirty="0" smtClean="0">
                          <a:effectLst/>
                        </a:rPr>
                        <a:t>89</a:t>
                      </a:r>
                      <a:r>
                        <a:rPr lang="en-US" sz="1400" u="none" strike="noStrike" dirty="0">
                          <a:effectLst/>
                        </a:rPr>
                        <a:t>%</a:t>
                      </a:r>
                      <a:endParaRPr lang="en-US" sz="1400" b="0" i="0" u="none" strike="noStrike" dirty="0">
                        <a:solidFill>
                          <a:srgbClr val="000000"/>
                        </a:solidFill>
                        <a:effectLst/>
                        <a:latin typeface="Calibri" panose="020F0502020204030204" pitchFamily="34" charset="0"/>
                      </a:endParaRPr>
                    </a:p>
                  </a:txBody>
                  <a:tcPr marL="5935" marR="5935" marT="5935" marB="0"/>
                </a:tc>
                <a:tc>
                  <a:txBody>
                    <a:bodyPr/>
                    <a:lstStyle/>
                    <a:p>
                      <a:pPr algn="r" fontAlgn="t"/>
                      <a:r>
                        <a:rPr lang="en-US" sz="1400" u="none" strike="noStrike" dirty="0">
                          <a:effectLst/>
                        </a:rPr>
                        <a:t>           </a:t>
                      </a:r>
                      <a:endParaRPr lang="en-US" sz="1400" u="none" strike="noStrike" dirty="0" smtClean="0">
                        <a:effectLst/>
                      </a:endParaRPr>
                    </a:p>
                    <a:p>
                      <a:pPr algn="r" fontAlgn="t"/>
                      <a:r>
                        <a:rPr lang="en-US" sz="1400" u="none" strike="noStrike" dirty="0" smtClean="0">
                          <a:effectLst/>
                        </a:rPr>
                        <a:t>     </a:t>
                      </a:r>
                      <a:r>
                        <a:rPr lang="en-US" sz="1400" u="none" strike="noStrike" dirty="0">
                          <a:effectLst/>
                        </a:rPr>
                        <a:t>190,000 </a:t>
                      </a:r>
                      <a:endParaRPr lang="en-US" sz="1400" b="0" i="0" u="none" strike="noStrike" dirty="0">
                        <a:solidFill>
                          <a:srgbClr val="000000"/>
                        </a:solidFill>
                        <a:effectLst/>
                        <a:latin typeface="Calibri" panose="020F0502020204030204" pitchFamily="34" charset="0"/>
                      </a:endParaRPr>
                    </a:p>
                  </a:txBody>
                  <a:tcPr marL="5935" marR="5935" marT="5935" marB="0"/>
                </a:tc>
                <a:tc>
                  <a:txBody>
                    <a:bodyPr/>
                    <a:lstStyle/>
                    <a:p>
                      <a:pPr algn="r" fontAlgn="t"/>
                      <a:r>
                        <a:rPr lang="en-US" sz="1400" u="none" strike="noStrike">
                          <a:effectLst/>
                        </a:rPr>
                        <a:t>                        180,042 </a:t>
                      </a:r>
                      <a:endParaRPr lang="en-US" sz="1400" b="0" i="0" u="none" strike="noStrike">
                        <a:solidFill>
                          <a:srgbClr val="000000"/>
                        </a:solidFill>
                        <a:effectLst/>
                        <a:latin typeface="Calibri" panose="020F0502020204030204" pitchFamily="34" charset="0"/>
                      </a:endParaRPr>
                    </a:p>
                  </a:txBody>
                  <a:tcPr marL="5935" marR="5935" marT="5935" marB="0"/>
                </a:tc>
                <a:tc>
                  <a:txBody>
                    <a:bodyPr/>
                    <a:lstStyle/>
                    <a:p>
                      <a:pPr algn="r" fontAlgn="t"/>
                      <a:r>
                        <a:rPr lang="en-US" sz="1400" u="none" strike="noStrike">
                          <a:effectLst/>
                        </a:rPr>
                        <a:t>                9,958 </a:t>
                      </a:r>
                      <a:endParaRPr lang="en-US" sz="1400" b="0" i="0" u="none" strike="noStrike">
                        <a:solidFill>
                          <a:srgbClr val="000000"/>
                        </a:solidFill>
                        <a:effectLst/>
                        <a:latin typeface="Calibri" panose="020F0502020204030204" pitchFamily="34" charset="0"/>
                      </a:endParaRPr>
                    </a:p>
                  </a:txBody>
                  <a:tcPr marL="5935" marR="5935" marT="5935" marB="0"/>
                </a:tc>
                <a:tc>
                  <a:txBody>
                    <a:bodyPr/>
                    <a:lstStyle/>
                    <a:p>
                      <a:pPr algn="r" fontAlgn="t"/>
                      <a:endParaRPr lang="en-US" sz="1400" u="none" strike="noStrike" dirty="0" smtClean="0">
                        <a:effectLst/>
                      </a:endParaRPr>
                    </a:p>
                    <a:p>
                      <a:pPr algn="r" fontAlgn="t"/>
                      <a:r>
                        <a:rPr lang="en-US" sz="1400" u="none" strike="noStrike" dirty="0" smtClean="0">
                          <a:effectLst/>
                        </a:rPr>
                        <a:t>95</a:t>
                      </a:r>
                      <a:r>
                        <a:rPr lang="en-US" sz="1400" u="none" strike="noStrike" dirty="0">
                          <a:effectLst/>
                        </a:rPr>
                        <a:t>%</a:t>
                      </a:r>
                      <a:endParaRPr lang="en-US" sz="1400" b="0" i="0" u="none" strike="noStrike" dirty="0">
                        <a:solidFill>
                          <a:srgbClr val="000000"/>
                        </a:solidFill>
                        <a:effectLst/>
                        <a:latin typeface="Calibri" panose="020F0502020204030204" pitchFamily="34" charset="0"/>
                      </a:endParaRPr>
                    </a:p>
                  </a:txBody>
                  <a:tcPr marL="5935" marR="5935" marT="5935" marB="0"/>
                </a:tc>
              </a:tr>
              <a:tr h="455531">
                <a:tc>
                  <a:txBody>
                    <a:bodyPr/>
                    <a:lstStyle/>
                    <a:p>
                      <a:pPr algn="l" fontAlgn="ctr"/>
                      <a:endParaRPr lang="en-US" sz="1400" u="none" strike="noStrike" dirty="0" smtClean="0">
                        <a:effectLst/>
                      </a:endParaRPr>
                    </a:p>
                    <a:p>
                      <a:pPr algn="l" fontAlgn="ctr"/>
                      <a:r>
                        <a:rPr lang="en-US" sz="1400" u="none" strike="noStrike" dirty="0" smtClean="0">
                          <a:effectLst/>
                        </a:rPr>
                        <a:t>Other</a:t>
                      </a:r>
                      <a:endParaRPr lang="en-US" sz="1400" b="0" i="0" u="none" strike="noStrike" dirty="0">
                        <a:solidFill>
                          <a:srgbClr val="000000"/>
                        </a:solidFill>
                        <a:effectLst/>
                        <a:latin typeface="Calibri" panose="020F0502020204030204" pitchFamily="34" charset="0"/>
                      </a:endParaRPr>
                    </a:p>
                  </a:txBody>
                  <a:tcPr marL="5935" marR="5935" marT="5935" marB="0" anchor="ctr"/>
                </a:tc>
                <a:tc>
                  <a:txBody>
                    <a:bodyPr/>
                    <a:lstStyle/>
                    <a:p>
                      <a:pPr algn="r" fontAlgn="t"/>
                      <a:r>
                        <a:rPr lang="en-US" sz="1400" u="none" strike="noStrike">
                          <a:effectLst/>
                        </a:rPr>
                        <a:t>                  29,279 </a:t>
                      </a:r>
                      <a:endParaRPr lang="en-US" sz="1400" b="0" i="0" u="none" strike="noStrike">
                        <a:solidFill>
                          <a:srgbClr val="000000"/>
                        </a:solidFill>
                        <a:effectLst/>
                        <a:latin typeface="Calibri" panose="020F0502020204030204" pitchFamily="34" charset="0"/>
                      </a:endParaRPr>
                    </a:p>
                  </a:txBody>
                  <a:tcPr marL="5935" marR="5935" marT="5935" marB="0"/>
                </a:tc>
                <a:tc>
                  <a:txBody>
                    <a:bodyPr/>
                    <a:lstStyle/>
                    <a:p>
                      <a:pPr algn="r" fontAlgn="t"/>
                      <a:r>
                        <a:rPr lang="en-US" sz="1400" u="none" strike="noStrike">
                          <a:effectLst/>
                        </a:rPr>
                        <a:t>                           88,072 </a:t>
                      </a:r>
                      <a:endParaRPr lang="en-US" sz="1400" b="0" i="0" u="none" strike="noStrike">
                        <a:solidFill>
                          <a:srgbClr val="000000"/>
                        </a:solidFill>
                        <a:effectLst/>
                        <a:latin typeface="Calibri" panose="020F0502020204030204" pitchFamily="34" charset="0"/>
                      </a:endParaRPr>
                    </a:p>
                  </a:txBody>
                  <a:tcPr marL="5935" marR="5935" marT="5935" marB="0"/>
                </a:tc>
                <a:tc>
                  <a:txBody>
                    <a:bodyPr/>
                    <a:lstStyle/>
                    <a:p>
                      <a:pPr algn="r" fontAlgn="t"/>
                      <a:r>
                        <a:rPr lang="en-US" sz="1400" u="none" strike="noStrike" dirty="0">
                          <a:effectLst/>
                        </a:rPr>
                        <a:t>  </a:t>
                      </a:r>
                      <a:endParaRPr lang="en-US" sz="1400" u="none" strike="noStrike" dirty="0" smtClean="0">
                        <a:effectLst/>
                      </a:endParaRPr>
                    </a:p>
                    <a:p>
                      <a:pPr algn="r" fontAlgn="t"/>
                      <a:r>
                        <a:rPr lang="en-US" sz="1400" u="none" strike="noStrike" dirty="0" smtClean="0">
                          <a:effectLst/>
                        </a:rPr>
                        <a:t> </a:t>
                      </a:r>
                      <a:r>
                        <a:rPr lang="en-US" sz="1400" u="none" strike="noStrike" dirty="0">
                          <a:effectLst/>
                        </a:rPr>
                        <a:t>(58,793)</a:t>
                      </a:r>
                      <a:endParaRPr lang="en-US" sz="1400" b="0" i="0" u="none" strike="noStrike" dirty="0">
                        <a:solidFill>
                          <a:srgbClr val="FF0000"/>
                        </a:solidFill>
                        <a:effectLst/>
                        <a:latin typeface="Calibri" panose="020F0502020204030204" pitchFamily="34" charset="0"/>
                      </a:endParaRPr>
                    </a:p>
                  </a:txBody>
                  <a:tcPr marL="5935" marR="5935" marT="5935" marB="0"/>
                </a:tc>
                <a:tc>
                  <a:txBody>
                    <a:bodyPr/>
                    <a:lstStyle/>
                    <a:p>
                      <a:pPr algn="r" fontAlgn="t"/>
                      <a:endParaRPr lang="en-US" sz="1400" u="none" strike="noStrike" dirty="0" smtClean="0">
                        <a:effectLst/>
                      </a:endParaRPr>
                    </a:p>
                    <a:p>
                      <a:pPr algn="r" fontAlgn="t"/>
                      <a:r>
                        <a:rPr lang="en-US" sz="1400" u="none" strike="noStrike" dirty="0" smtClean="0">
                          <a:effectLst/>
                        </a:rPr>
                        <a:t>301</a:t>
                      </a:r>
                      <a:r>
                        <a:rPr lang="en-US" sz="1400" u="none" strike="noStrike" dirty="0">
                          <a:effectLst/>
                        </a:rPr>
                        <a:t>%</a:t>
                      </a:r>
                      <a:endParaRPr lang="en-US" sz="1400" b="0" i="0" u="none" strike="noStrike" dirty="0">
                        <a:solidFill>
                          <a:srgbClr val="000000"/>
                        </a:solidFill>
                        <a:effectLst/>
                        <a:latin typeface="Calibri" panose="020F0502020204030204" pitchFamily="34" charset="0"/>
                      </a:endParaRPr>
                    </a:p>
                  </a:txBody>
                  <a:tcPr marL="5935" marR="5935" marT="5935" marB="0"/>
                </a:tc>
                <a:tc>
                  <a:txBody>
                    <a:bodyPr/>
                    <a:lstStyle/>
                    <a:p>
                      <a:pPr algn="r" fontAlgn="t"/>
                      <a:r>
                        <a:rPr lang="en-US" sz="1400" u="none" strike="noStrike" dirty="0">
                          <a:effectLst/>
                        </a:rPr>
                        <a:t>           </a:t>
                      </a:r>
                      <a:endParaRPr lang="en-US" sz="1400" u="none" strike="noStrike" dirty="0" smtClean="0">
                        <a:effectLst/>
                      </a:endParaRPr>
                    </a:p>
                    <a:p>
                      <a:pPr algn="r" fontAlgn="t"/>
                      <a:r>
                        <a:rPr lang="en-US" sz="1400" u="none" strike="noStrike" dirty="0" smtClean="0">
                          <a:effectLst/>
                        </a:rPr>
                        <a:t>       </a:t>
                      </a:r>
                      <a:r>
                        <a:rPr lang="en-US" sz="1400" u="none" strike="noStrike" dirty="0">
                          <a:effectLst/>
                        </a:rPr>
                        <a:t>36,538 </a:t>
                      </a:r>
                      <a:endParaRPr lang="en-US" sz="1400" b="0" i="0" u="none" strike="noStrike" dirty="0">
                        <a:solidFill>
                          <a:srgbClr val="000000"/>
                        </a:solidFill>
                        <a:effectLst/>
                        <a:latin typeface="Calibri" panose="020F0502020204030204" pitchFamily="34" charset="0"/>
                      </a:endParaRPr>
                    </a:p>
                  </a:txBody>
                  <a:tcPr marL="5935" marR="5935" marT="5935" marB="0"/>
                </a:tc>
                <a:tc>
                  <a:txBody>
                    <a:bodyPr/>
                    <a:lstStyle/>
                    <a:p>
                      <a:pPr algn="r" fontAlgn="t"/>
                      <a:r>
                        <a:rPr lang="en-US" sz="1400" u="none" strike="noStrike" dirty="0">
                          <a:effectLst/>
                        </a:rPr>
                        <a:t>                           61,678 </a:t>
                      </a:r>
                      <a:endParaRPr lang="en-US" sz="1400" b="0" i="0" u="none" strike="noStrike" dirty="0">
                        <a:solidFill>
                          <a:srgbClr val="000000"/>
                        </a:solidFill>
                        <a:effectLst/>
                        <a:latin typeface="Calibri" panose="020F0502020204030204" pitchFamily="34" charset="0"/>
                      </a:endParaRPr>
                    </a:p>
                  </a:txBody>
                  <a:tcPr marL="5935" marR="5935" marT="5935" marB="0"/>
                </a:tc>
                <a:tc>
                  <a:txBody>
                    <a:bodyPr/>
                    <a:lstStyle/>
                    <a:p>
                      <a:pPr algn="r" fontAlgn="t"/>
                      <a:r>
                        <a:rPr lang="en-US" sz="1400" u="none" strike="noStrike" dirty="0">
                          <a:effectLst/>
                        </a:rPr>
                        <a:t>            (25,140)</a:t>
                      </a:r>
                      <a:endParaRPr lang="en-US" sz="1400" b="0" i="0" u="none" strike="noStrike" dirty="0">
                        <a:solidFill>
                          <a:srgbClr val="FF0000"/>
                        </a:solidFill>
                        <a:effectLst/>
                        <a:latin typeface="Calibri" panose="020F0502020204030204" pitchFamily="34" charset="0"/>
                      </a:endParaRPr>
                    </a:p>
                  </a:txBody>
                  <a:tcPr marL="5935" marR="5935" marT="5935" marB="0"/>
                </a:tc>
                <a:tc>
                  <a:txBody>
                    <a:bodyPr/>
                    <a:lstStyle/>
                    <a:p>
                      <a:pPr algn="r" fontAlgn="t"/>
                      <a:endParaRPr lang="en-US" sz="1400" u="none" strike="noStrike" dirty="0" smtClean="0">
                        <a:effectLst/>
                      </a:endParaRPr>
                    </a:p>
                    <a:p>
                      <a:pPr algn="r" fontAlgn="t"/>
                      <a:r>
                        <a:rPr lang="en-US" sz="1400" u="none" strike="noStrike" dirty="0" smtClean="0">
                          <a:effectLst/>
                        </a:rPr>
                        <a:t>169</a:t>
                      </a:r>
                      <a:r>
                        <a:rPr lang="en-US" sz="1400" u="none" strike="noStrike" dirty="0">
                          <a:effectLst/>
                        </a:rPr>
                        <a:t>%</a:t>
                      </a:r>
                      <a:endParaRPr lang="en-US" sz="1400" b="0" i="0" u="none" strike="noStrike" dirty="0">
                        <a:solidFill>
                          <a:srgbClr val="000000"/>
                        </a:solidFill>
                        <a:effectLst/>
                        <a:latin typeface="Calibri" panose="020F0502020204030204" pitchFamily="34" charset="0"/>
                      </a:endParaRPr>
                    </a:p>
                  </a:txBody>
                  <a:tcPr marL="5935" marR="5935" marT="5935" marB="0"/>
                </a:tc>
              </a:tr>
              <a:tr h="455531">
                <a:tc>
                  <a:txBody>
                    <a:bodyPr/>
                    <a:lstStyle/>
                    <a:p>
                      <a:pPr algn="l" fontAlgn="ctr"/>
                      <a:endParaRPr lang="en-US" sz="1400" u="none" strike="noStrike" dirty="0" smtClean="0">
                        <a:effectLst/>
                      </a:endParaRPr>
                    </a:p>
                    <a:p>
                      <a:pPr algn="l" fontAlgn="ctr"/>
                      <a:r>
                        <a:rPr lang="en-US" sz="1400" u="none" strike="noStrike" dirty="0" smtClean="0">
                          <a:effectLst/>
                        </a:rPr>
                        <a:t>Total</a:t>
                      </a:r>
                      <a:endParaRPr lang="en-US" sz="1400" b="1" i="0" u="none" strike="noStrike" dirty="0">
                        <a:solidFill>
                          <a:srgbClr val="000000"/>
                        </a:solidFill>
                        <a:effectLst/>
                        <a:latin typeface="Calibri" panose="020F0502020204030204" pitchFamily="34" charset="0"/>
                      </a:endParaRPr>
                    </a:p>
                  </a:txBody>
                  <a:tcPr marL="5935" marR="5935" marT="5935" marB="0" anchor="ctr"/>
                </a:tc>
                <a:tc>
                  <a:txBody>
                    <a:bodyPr/>
                    <a:lstStyle/>
                    <a:p>
                      <a:pPr algn="r" fontAlgn="t"/>
                      <a:r>
                        <a:rPr lang="en-US" sz="1400" u="none" strike="noStrike" dirty="0">
                          <a:effectLst/>
                        </a:rPr>
                        <a:t>          14,228,218 </a:t>
                      </a:r>
                      <a:endParaRPr lang="en-US" sz="1400" b="1" i="0" u="none" strike="noStrike" dirty="0">
                        <a:solidFill>
                          <a:srgbClr val="000000"/>
                        </a:solidFill>
                        <a:effectLst/>
                        <a:latin typeface="Calibri" panose="020F0502020204030204" pitchFamily="34" charset="0"/>
                      </a:endParaRPr>
                    </a:p>
                  </a:txBody>
                  <a:tcPr marL="5935" marR="5935" marT="5935" marB="0"/>
                </a:tc>
                <a:tc>
                  <a:txBody>
                    <a:bodyPr/>
                    <a:lstStyle/>
                    <a:p>
                      <a:pPr algn="r" fontAlgn="t"/>
                      <a:r>
                        <a:rPr lang="en-US" sz="1400" u="none" strike="noStrike" dirty="0">
                          <a:effectLst/>
                        </a:rPr>
                        <a:t>                  13,851,616 </a:t>
                      </a:r>
                      <a:endParaRPr lang="en-US" sz="1400" b="1" i="0" u="none" strike="noStrike" dirty="0">
                        <a:solidFill>
                          <a:srgbClr val="000000"/>
                        </a:solidFill>
                        <a:effectLst/>
                        <a:latin typeface="Calibri" panose="020F0502020204030204" pitchFamily="34" charset="0"/>
                      </a:endParaRPr>
                    </a:p>
                  </a:txBody>
                  <a:tcPr marL="5935" marR="5935" marT="5935" marB="0"/>
                </a:tc>
                <a:tc>
                  <a:txBody>
                    <a:bodyPr/>
                    <a:lstStyle/>
                    <a:p>
                      <a:pPr algn="r" fontAlgn="t"/>
                      <a:r>
                        <a:rPr lang="en-US" sz="1400" u="none" strike="noStrike" dirty="0">
                          <a:effectLst/>
                        </a:rPr>
                        <a:t> </a:t>
                      </a:r>
                      <a:endParaRPr lang="en-US" sz="1400" u="none" strike="noStrike" dirty="0" smtClean="0">
                        <a:effectLst/>
                      </a:endParaRPr>
                    </a:p>
                    <a:p>
                      <a:pPr algn="r" fontAlgn="t"/>
                      <a:r>
                        <a:rPr lang="en-US" sz="1400" u="none" strike="noStrike" dirty="0" smtClean="0">
                          <a:effectLst/>
                        </a:rPr>
                        <a:t>  </a:t>
                      </a:r>
                      <a:r>
                        <a:rPr lang="en-US" sz="1400" u="none" strike="noStrike" dirty="0">
                          <a:effectLst/>
                        </a:rPr>
                        <a:t>376,602 </a:t>
                      </a:r>
                      <a:endParaRPr lang="en-US" sz="1400" b="1" i="0" u="none" strike="noStrike" dirty="0">
                        <a:solidFill>
                          <a:srgbClr val="000000"/>
                        </a:solidFill>
                        <a:effectLst/>
                        <a:latin typeface="Calibri" panose="020F0502020204030204" pitchFamily="34" charset="0"/>
                      </a:endParaRPr>
                    </a:p>
                  </a:txBody>
                  <a:tcPr marL="5935" marR="5935" marT="5935" marB="0"/>
                </a:tc>
                <a:tc>
                  <a:txBody>
                    <a:bodyPr/>
                    <a:lstStyle/>
                    <a:p>
                      <a:pPr algn="r" fontAlgn="t"/>
                      <a:endParaRPr lang="en-US" sz="1400" u="none" strike="noStrike" dirty="0" smtClean="0">
                        <a:effectLst/>
                      </a:endParaRPr>
                    </a:p>
                    <a:p>
                      <a:pPr algn="r" fontAlgn="t"/>
                      <a:r>
                        <a:rPr lang="en-US" sz="1400" u="none" strike="noStrike" dirty="0" smtClean="0">
                          <a:effectLst/>
                        </a:rPr>
                        <a:t>97</a:t>
                      </a:r>
                      <a:r>
                        <a:rPr lang="en-US" sz="1400" u="none" strike="noStrike" dirty="0">
                          <a:effectLst/>
                        </a:rPr>
                        <a:t>%</a:t>
                      </a:r>
                      <a:endParaRPr lang="en-US" sz="1400" b="1" i="0" u="none" strike="noStrike" dirty="0">
                        <a:solidFill>
                          <a:srgbClr val="000000"/>
                        </a:solidFill>
                        <a:effectLst/>
                        <a:latin typeface="Calibri" panose="020F0502020204030204" pitchFamily="34" charset="0"/>
                      </a:endParaRPr>
                    </a:p>
                  </a:txBody>
                  <a:tcPr marL="5935" marR="5935" marT="5935" marB="0"/>
                </a:tc>
                <a:tc>
                  <a:txBody>
                    <a:bodyPr/>
                    <a:lstStyle/>
                    <a:p>
                      <a:pPr algn="r" fontAlgn="t"/>
                      <a:r>
                        <a:rPr lang="en-US" sz="1400" u="none" strike="noStrike" dirty="0">
                          <a:effectLst/>
                        </a:rPr>
                        <a:t>          </a:t>
                      </a:r>
                      <a:endParaRPr lang="en-US" sz="1400" u="none" strike="noStrike" dirty="0" smtClean="0">
                        <a:effectLst/>
                      </a:endParaRPr>
                    </a:p>
                    <a:p>
                      <a:pPr algn="r" fontAlgn="t"/>
                      <a:r>
                        <a:rPr lang="en-US" sz="1400" u="none" strike="noStrike" dirty="0" smtClean="0">
                          <a:effectLst/>
                        </a:rPr>
                        <a:t>10,604,011 </a:t>
                      </a:r>
                      <a:endParaRPr lang="en-US" sz="1400" b="1" i="0" u="none" strike="noStrike" dirty="0">
                        <a:solidFill>
                          <a:srgbClr val="000000"/>
                        </a:solidFill>
                        <a:effectLst/>
                        <a:latin typeface="Calibri" panose="020F0502020204030204" pitchFamily="34" charset="0"/>
                      </a:endParaRPr>
                    </a:p>
                  </a:txBody>
                  <a:tcPr marL="5935" marR="5935" marT="5935" marB="0"/>
                </a:tc>
                <a:tc>
                  <a:txBody>
                    <a:bodyPr/>
                    <a:lstStyle/>
                    <a:p>
                      <a:pPr algn="r" fontAlgn="t"/>
                      <a:r>
                        <a:rPr lang="en-US" sz="1400" u="none" strike="noStrike" dirty="0">
                          <a:effectLst/>
                        </a:rPr>
                        <a:t>                  10,406,161 </a:t>
                      </a:r>
                      <a:endParaRPr lang="en-US" sz="1400" b="1" i="0" u="none" strike="noStrike" dirty="0">
                        <a:solidFill>
                          <a:srgbClr val="000000"/>
                        </a:solidFill>
                        <a:effectLst/>
                        <a:latin typeface="Calibri" panose="020F0502020204030204" pitchFamily="34" charset="0"/>
                      </a:endParaRPr>
                    </a:p>
                  </a:txBody>
                  <a:tcPr marL="5935" marR="5935" marT="5935" marB="0"/>
                </a:tc>
                <a:tc>
                  <a:txBody>
                    <a:bodyPr/>
                    <a:lstStyle/>
                    <a:p>
                      <a:pPr algn="r" fontAlgn="t"/>
                      <a:r>
                        <a:rPr lang="en-US" sz="1400" u="none" strike="noStrike" dirty="0">
                          <a:effectLst/>
                        </a:rPr>
                        <a:t>            197,850 </a:t>
                      </a:r>
                      <a:endParaRPr lang="en-US" sz="1400" b="1" i="0" u="none" strike="noStrike" dirty="0">
                        <a:solidFill>
                          <a:srgbClr val="000000"/>
                        </a:solidFill>
                        <a:effectLst/>
                        <a:latin typeface="Calibri" panose="020F0502020204030204" pitchFamily="34" charset="0"/>
                      </a:endParaRPr>
                    </a:p>
                  </a:txBody>
                  <a:tcPr marL="5935" marR="5935" marT="5935" marB="0"/>
                </a:tc>
                <a:tc>
                  <a:txBody>
                    <a:bodyPr/>
                    <a:lstStyle/>
                    <a:p>
                      <a:pPr algn="r" fontAlgn="t"/>
                      <a:endParaRPr lang="en-US" sz="1400" u="none" strike="noStrike" dirty="0" smtClean="0">
                        <a:effectLst/>
                      </a:endParaRPr>
                    </a:p>
                    <a:p>
                      <a:pPr algn="r" fontAlgn="t"/>
                      <a:r>
                        <a:rPr lang="en-US" sz="1400" u="none" strike="noStrike" dirty="0" smtClean="0">
                          <a:effectLst/>
                        </a:rPr>
                        <a:t>98</a:t>
                      </a:r>
                      <a:r>
                        <a:rPr lang="en-US" sz="1400" u="none" strike="noStrike" dirty="0">
                          <a:effectLst/>
                        </a:rPr>
                        <a:t>%</a:t>
                      </a:r>
                      <a:endParaRPr lang="en-US" sz="1400" b="1" i="0" u="none" strike="noStrike" dirty="0">
                        <a:solidFill>
                          <a:srgbClr val="000000"/>
                        </a:solidFill>
                        <a:effectLst/>
                        <a:latin typeface="Calibri" panose="020F0502020204030204" pitchFamily="34" charset="0"/>
                      </a:endParaRPr>
                    </a:p>
                  </a:txBody>
                  <a:tcPr marL="5935" marR="5935" marT="5935" marB="0"/>
                </a:tc>
              </a:tr>
            </a:tbl>
          </a:graphicData>
        </a:graphic>
      </p:graphicFrame>
      <p:sp>
        <p:nvSpPr>
          <p:cNvPr id="11" name="Content Placeholder 2"/>
          <p:cNvSpPr>
            <a:spLocks noGrp="1"/>
          </p:cNvSpPr>
          <p:nvPr>
            <p:ph idx="1"/>
          </p:nvPr>
        </p:nvSpPr>
        <p:spPr>
          <a:xfrm>
            <a:off x="104745" y="5591462"/>
            <a:ext cx="8787735" cy="514350"/>
          </a:xfrm>
        </p:spPr>
        <p:txBody>
          <a:bodyPr>
            <a:noAutofit/>
          </a:bodyPr>
          <a:lstStyle/>
          <a:p>
            <a:r>
              <a:rPr lang="en-US" sz="1400" dirty="0"/>
              <a:t>The large variance on “Other revenue” relates to deposits which have not been identified and allocated to </a:t>
            </a:r>
            <a:r>
              <a:rPr lang="en-US" sz="1400" dirty="0" smtClean="0"/>
              <a:t>the relevant </a:t>
            </a:r>
            <a:r>
              <a:rPr lang="en-US" sz="1400" dirty="0"/>
              <a:t>accounts.</a:t>
            </a:r>
          </a:p>
        </p:txBody>
      </p:sp>
    </p:spTree>
    <p:extLst>
      <p:ext uri="{BB962C8B-B14F-4D97-AF65-F5344CB8AC3E}">
        <p14:creationId xmlns:p14="http://schemas.microsoft.com/office/powerpoint/2010/main" xmlns="" val="1731087834"/>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0" y="6096000"/>
            <a:ext cx="9144000" cy="0"/>
          </a:xfrm>
          <a:prstGeom prst="line">
            <a:avLst/>
          </a:prstGeom>
          <a:ln w="28575">
            <a:solidFill>
              <a:srgbClr val="FF6600"/>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0CD0AED-B4D5-4032-9A76-11BCD2D1BB13}" type="slidenum">
              <a:rPr lang="en-US" smtClean="0"/>
              <a:pPr/>
              <a:t>9</a:t>
            </a:fld>
            <a:endParaRPr lang="en-US"/>
          </a:p>
        </p:txBody>
      </p:sp>
      <p:pic>
        <p:nvPicPr>
          <p:cNvPr id="9" name="Picture 8"/>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6200" y="6172200"/>
            <a:ext cx="1371600" cy="6576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2" name="Rectangle 11"/>
          <p:cNvSpPr/>
          <p:nvPr/>
        </p:nvSpPr>
        <p:spPr>
          <a:xfrm>
            <a:off x="0" y="0"/>
            <a:ext cx="9144000" cy="685800"/>
          </a:xfrm>
          <a:prstGeom prst="rect">
            <a:avLst/>
          </a:prstGeom>
          <a:pattFill prst="dkHorz">
            <a:fgClr>
              <a:srgbClr val="FF6600"/>
            </a:fgClr>
            <a:bgClr>
              <a:srgbClr val="FF9933"/>
            </a:bgClr>
          </a:patt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smtClean="0"/>
              <a:t>Shared Services </a:t>
            </a:r>
            <a:endParaRPr lang="en-US" sz="2800" b="1" dirty="0"/>
          </a:p>
        </p:txBody>
      </p:sp>
      <p:pic>
        <p:nvPicPr>
          <p:cNvPr id="1033" name="Picture 9"/>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39552" y="960195"/>
            <a:ext cx="7419975" cy="27066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Rectangle 7"/>
          <p:cNvSpPr/>
          <p:nvPr/>
        </p:nvSpPr>
        <p:spPr>
          <a:xfrm>
            <a:off x="3347864" y="3970277"/>
            <a:ext cx="2304256" cy="1600438"/>
          </a:xfrm>
          <a:prstGeom prst="rect">
            <a:avLst/>
          </a:prstGeom>
        </p:spPr>
        <p:txBody>
          <a:bodyPr wrap="square">
            <a:spAutoFit/>
          </a:bodyPr>
          <a:lstStyle/>
          <a:p>
            <a:pPr marL="171450" indent="-171450">
              <a:buFont typeface="Arial" panose="020B0604020202020204" pitchFamily="34" charset="0"/>
              <a:buChar char="•"/>
            </a:pPr>
            <a:r>
              <a:rPr lang="en-ZA" sz="1400" dirty="0" smtClean="0"/>
              <a:t>Finance </a:t>
            </a:r>
            <a:r>
              <a:rPr lang="en-ZA" sz="1400" dirty="0"/>
              <a:t>and Supply Chain Management</a:t>
            </a:r>
          </a:p>
          <a:p>
            <a:pPr marL="171450" indent="-171450">
              <a:buFont typeface="Arial" panose="020B0604020202020204" pitchFamily="34" charset="0"/>
              <a:buChar char="•"/>
            </a:pPr>
            <a:r>
              <a:rPr lang="en-ZA" sz="1400" dirty="0"/>
              <a:t>Corporate </a:t>
            </a:r>
            <a:r>
              <a:rPr lang="en-ZA" sz="1400" dirty="0" smtClean="0"/>
              <a:t>Services</a:t>
            </a:r>
          </a:p>
          <a:p>
            <a:pPr marL="171450" indent="-171450">
              <a:buFont typeface="Arial" panose="020B0604020202020204" pitchFamily="34" charset="0"/>
              <a:buChar char="•"/>
            </a:pPr>
            <a:r>
              <a:rPr lang="en-ZA" sz="1400" dirty="0" smtClean="0"/>
              <a:t>Governance, Risk and Compliance </a:t>
            </a:r>
          </a:p>
          <a:p>
            <a:pPr marL="171450" indent="-171450">
              <a:buFont typeface="Arial" panose="020B0604020202020204" pitchFamily="34" charset="0"/>
              <a:buChar char="•"/>
            </a:pPr>
            <a:r>
              <a:rPr lang="en-ZA" sz="1400" dirty="0" smtClean="0"/>
              <a:t>Inter-Governmental Coordination </a:t>
            </a:r>
            <a:endParaRPr lang="en-ZA" sz="1400" dirty="0"/>
          </a:p>
        </p:txBody>
      </p:sp>
      <p:sp>
        <p:nvSpPr>
          <p:cNvPr id="10" name="Rectangle 9"/>
          <p:cNvSpPr/>
          <p:nvPr/>
        </p:nvSpPr>
        <p:spPr>
          <a:xfrm>
            <a:off x="5868144" y="3966642"/>
            <a:ext cx="3135822" cy="1384995"/>
          </a:xfrm>
          <a:prstGeom prst="rect">
            <a:avLst/>
          </a:prstGeom>
        </p:spPr>
        <p:txBody>
          <a:bodyPr wrap="square">
            <a:spAutoFit/>
          </a:bodyPr>
          <a:lstStyle/>
          <a:p>
            <a:pPr marL="285750" indent="-285750" fontAlgn="b">
              <a:buFont typeface="Arial" panose="020B0604020202020204" pitchFamily="34" charset="0"/>
              <a:buChar char="•"/>
            </a:pPr>
            <a:r>
              <a:rPr lang="en-ZA" sz="1400" dirty="0" smtClean="0">
                <a:solidFill>
                  <a:srgbClr val="000000"/>
                </a:solidFill>
              </a:rPr>
              <a:t>Real </a:t>
            </a:r>
            <a:r>
              <a:rPr lang="en-ZA" sz="1400" dirty="0">
                <a:solidFill>
                  <a:srgbClr val="000000"/>
                </a:solidFill>
              </a:rPr>
              <a:t>Estate and Investment Services </a:t>
            </a:r>
            <a:endParaRPr lang="en-ZA" sz="1400" dirty="0" smtClean="0">
              <a:solidFill>
                <a:srgbClr val="000000"/>
              </a:solidFill>
            </a:endParaRPr>
          </a:p>
          <a:p>
            <a:pPr marL="285750" indent="-285750" fontAlgn="b">
              <a:buFont typeface="Arial" panose="020B0604020202020204" pitchFamily="34" charset="0"/>
              <a:buChar char="•"/>
            </a:pPr>
            <a:r>
              <a:rPr lang="fr-FR" sz="1400" dirty="0">
                <a:solidFill>
                  <a:srgbClr val="000000"/>
                </a:solidFill>
              </a:rPr>
              <a:t>Construction Project </a:t>
            </a:r>
            <a:r>
              <a:rPr lang="fr-FR" sz="1400" dirty="0" smtClean="0">
                <a:solidFill>
                  <a:srgbClr val="000000"/>
                </a:solidFill>
              </a:rPr>
              <a:t>Management</a:t>
            </a:r>
          </a:p>
          <a:p>
            <a:pPr marL="285750" indent="-285750" fontAlgn="b">
              <a:buFont typeface="Arial" panose="020B0604020202020204" pitchFamily="34" charset="0"/>
              <a:buChar char="•"/>
            </a:pPr>
            <a:r>
              <a:rPr lang="en-ZA" sz="1400" dirty="0">
                <a:solidFill>
                  <a:srgbClr val="000000"/>
                </a:solidFill>
              </a:rPr>
              <a:t>Real Estate Management </a:t>
            </a:r>
            <a:endParaRPr lang="en-ZA" sz="1400" dirty="0" smtClean="0">
              <a:solidFill>
                <a:srgbClr val="000000"/>
              </a:solidFill>
            </a:endParaRPr>
          </a:p>
          <a:p>
            <a:pPr marL="285750" indent="-285750" fontAlgn="b">
              <a:buFont typeface="Arial" panose="020B0604020202020204" pitchFamily="34" charset="0"/>
              <a:buChar char="•"/>
            </a:pPr>
            <a:r>
              <a:rPr lang="en-ZA" sz="1400" dirty="0">
                <a:solidFill>
                  <a:srgbClr val="000000"/>
                </a:solidFill>
              </a:rPr>
              <a:t>Real Estate Information and </a:t>
            </a:r>
            <a:r>
              <a:rPr lang="en-ZA" sz="1400" dirty="0" smtClean="0">
                <a:solidFill>
                  <a:srgbClr val="000000"/>
                </a:solidFill>
              </a:rPr>
              <a:t>Registry</a:t>
            </a:r>
          </a:p>
          <a:p>
            <a:pPr marL="285750" indent="-285750" fontAlgn="b">
              <a:buFont typeface="Arial" panose="020B0604020202020204" pitchFamily="34" charset="0"/>
              <a:buChar char="•"/>
            </a:pPr>
            <a:r>
              <a:rPr lang="en-ZA" sz="1400" dirty="0" smtClean="0">
                <a:solidFill>
                  <a:srgbClr val="000000"/>
                </a:solidFill>
              </a:rPr>
              <a:t>Facilities </a:t>
            </a:r>
            <a:r>
              <a:rPr lang="en-ZA" sz="1400" dirty="0">
                <a:solidFill>
                  <a:srgbClr val="000000"/>
                </a:solidFill>
              </a:rPr>
              <a:t>Management  </a:t>
            </a:r>
            <a:endParaRPr lang="fr-FR" sz="1400" dirty="0">
              <a:solidFill>
                <a:srgbClr val="000000"/>
              </a:solidFill>
            </a:endParaRPr>
          </a:p>
          <a:p>
            <a:pPr fontAlgn="b"/>
            <a:endParaRPr lang="en-ZA" sz="1400" dirty="0">
              <a:solidFill>
                <a:srgbClr val="000000"/>
              </a:solidFill>
            </a:endParaRPr>
          </a:p>
        </p:txBody>
      </p:sp>
      <p:sp>
        <p:nvSpPr>
          <p:cNvPr id="11" name="Rectangle 10"/>
          <p:cNvSpPr/>
          <p:nvPr/>
        </p:nvSpPr>
        <p:spPr>
          <a:xfrm>
            <a:off x="305781" y="3992008"/>
            <a:ext cx="2826060" cy="954107"/>
          </a:xfrm>
          <a:prstGeom prst="rect">
            <a:avLst/>
          </a:prstGeom>
        </p:spPr>
        <p:txBody>
          <a:bodyPr wrap="square">
            <a:spAutoFit/>
          </a:bodyPr>
          <a:lstStyle/>
          <a:p>
            <a:pPr marL="171450" indent="-171450">
              <a:buFont typeface="Arial" charset="0"/>
              <a:buChar char="•"/>
            </a:pPr>
            <a:r>
              <a:rPr lang="en-ZA" sz="1400" dirty="0" smtClean="0"/>
              <a:t>EPWP</a:t>
            </a:r>
          </a:p>
          <a:p>
            <a:pPr marL="171450" indent="-171450">
              <a:buFont typeface="Arial" charset="0"/>
              <a:buChar char="•"/>
            </a:pPr>
            <a:r>
              <a:rPr lang="en-ZA" sz="1400" dirty="0"/>
              <a:t>Property and Construction Industry </a:t>
            </a:r>
            <a:r>
              <a:rPr lang="en-ZA" sz="1400" dirty="0" smtClean="0"/>
              <a:t>Policy</a:t>
            </a:r>
          </a:p>
          <a:p>
            <a:pPr marL="171450" indent="-171450">
              <a:buFont typeface="Arial" charset="0"/>
              <a:buChar char="•"/>
            </a:pPr>
            <a:r>
              <a:rPr lang="en-ZA" sz="1400" dirty="0" smtClean="0"/>
              <a:t>Prestige Management </a:t>
            </a:r>
            <a:endParaRPr lang="en-ZA" sz="1400" dirty="0"/>
          </a:p>
        </p:txBody>
      </p:sp>
      <p:cxnSp>
        <p:nvCxnSpPr>
          <p:cNvPr id="13" name="Straight Connector 12"/>
          <p:cNvCxnSpPr/>
          <p:nvPr/>
        </p:nvCxnSpPr>
        <p:spPr>
          <a:xfrm>
            <a:off x="3203848" y="3992008"/>
            <a:ext cx="0" cy="1525224"/>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652120" y="3992008"/>
            <a:ext cx="0" cy="1525224"/>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267822640"/>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183114" y="6129452"/>
            <a:ext cx="6858000" cy="0"/>
          </a:xfrm>
          <a:prstGeom prst="line">
            <a:avLst/>
          </a:prstGeom>
          <a:ln w="28575">
            <a:solidFill>
              <a:srgbClr val="FF6600"/>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40264" y="6186603"/>
            <a:ext cx="1028700" cy="49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2" name="Rectangle 11"/>
          <p:cNvSpPr/>
          <p:nvPr/>
        </p:nvSpPr>
        <p:spPr>
          <a:xfrm>
            <a:off x="0" y="0"/>
            <a:ext cx="9144000" cy="476672"/>
          </a:xfrm>
          <a:prstGeom prst="rect">
            <a:avLst/>
          </a:prstGeom>
          <a:pattFill prst="dkHorz">
            <a:fgClr>
              <a:srgbClr val="FF6600"/>
            </a:fgClr>
            <a:bgClr>
              <a:srgbClr val="FF9933"/>
            </a:bgClr>
          </a:patt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t>EXPENDITURE ANALYSIS PER PROGRAMME</a:t>
            </a:r>
          </a:p>
        </p:txBody>
      </p:sp>
      <p:sp>
        <p:nvSpPr>
          <p:cNvPr id="2" name="Slide Number Placeholder 1"/>
          <p:cNvSpPr>
            <a:spLocks noGrp="1"/>
          </p:cNvSpPr>
          <p:nvPr>
            <p:ph type="sldNum" sz="quarter" idx="12"/>
          </p:nvPr>
        </p:nvSpPr>
        <p:spPr/>
        <p:txBody>
          <a:bodyPr/>
          <a:lstStyle/>
          <a:p>
            <a:fld id="{06FDB8B8-F605-4586-B934-FF56C8C71DDE}" type="slidenum">
              <a:rPr lang="en-US" smtClean="0"/>
              <a:pPr/>
              <a:t>90</a:t>
            </a:fld>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xmlns="" val="2686163048"/>
              </p:ext>
            </p:extLst>
          </p:nvPr>
        </p:nvGraphicFramePr>
        <p:xfrm>
          <a:off x="183114" y="570964"/>
          <a:ext cx="8712968" cy="4538793"/>
        </p:xfrm>
        <a:graphic>
          <a:graphicData uri="http://schemas.openxmlformats.org/drawingml/2006/table">
            <a:tbl>
              <a:tblPr firstRow="1" firstCol="1" bandRow="1">
                <a:tableStyleId>{8A107856-5554-42FB-B03E-39F5DBC370BA}</a:tableStyleId>
              </a:tblPr>
              <a:tblGrid>
                <a:gridCol w="2952328"/>
                <a:gridCol w="1608131"/>
                <a:gridCol w="1766869"/>
                <a:gridCol w="1192820"/>
                <a:gridCol w="1192820"/>
              </a:tblGrid>
              <a:tr h="373671">
                <a:tc>
                  <a:txBody>
                    <a:bodyPr/>
                    <a:lstStyle/>
                    <a:p>
                      <a:pPr marL="0" marR="0">
                        <a:lnSpc>
                          <a:spcPct val="115000"/>
                        </a:lnSpc>
                        <a:spcBef>
                          <a:spcPts val="0"/>
                        </a:spcBef>
                        <a:spcAft>
                          <a:spcPts val="0"/>
                        </a:spcAft>
                      </a:pPr>
                      <a:r>
                        <a:rPr lang="en-US" sz="1400" dirty="0">
                          <a:effectLst/>
                        </a:rPr>
                        <a:t>PROGRAMME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tc>
                <a:tc gridSpan="4">
                  <a:txBody>
                    <a:bodyPr/>
                    <a:lstStyle/>
                    <a:p>
                      <a:pPr marL="0" marR="0" algn="ctr">
                        <a:lnSpc>
                          <a:spcPct val="115000"/>
                        </a:lnSpc>
                        <a:spcBef>
                          <a:spcPts val="0"/>
                        </a:spcBef>
                        <a:spcAft>
                          <a:spcPts val="0"/>
                        </a:spcAft>
                      </a:pPr>
                      <a:r>
                        <a:rPr lang="en-US" sz="1400" dirty="0">
                          <a:effectLst/>
                        </a:rPr>
                        <a:t>2015/16</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tc>
                <a:tc hMerge="1">
                  <a:txBody>
                    <a:bodyPr/>
                    <a:lstStyle/>
                    <a:p>
                      <a:endParaRPr lang="en-US"/>
                    </a:p>
                  </a:txBody>
                  <a:tcPr/>
                </a:tc>
                <a:tc hMerge="1">
                  <a:txBody>
                    <a:bodyPr/>
                    <a:lstStyle/>
                    <a:p>
                      <a:endParaRPr lang="en-US"/>
                    </a:p>
                  </a:txBody>
                  <a:tcPr/>
                </a:tc>
                <a:tc hMerge="1">
                  <a:txBody>
                    <a:bodyPr/>
                    <a:lstStyle/>
                    <a:p>
                      <a:endParaRPr lang="en-US"/>
                    </a:p>
                  </a:txBody>
                  <a:tcPr/>
                </a:tc>
              </a:tr>
              <a:tr h="457253">
                <a:tc rowSpan="2">
                  <a:txBody>
                    <a:bodyPr/>
                    <a:lstStyle/>
                    <a:p>
                      <a:pPr marL="0" marR="0">
                        <a:lnSpc>
                          <a:spcPct val="115000"/>
                        </a:lnSpc>
                        <a:spcBef>
                          <a:spcPts val="0"/>
                        </a:spcBef>
                        <a:spcAft>
                          <a:spcPts val="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tc>
                <a:tc>
                  <a:txBody>
                    <a:bodyPr/>
                    <a:lstStyle/>
                    <a:p>
                      <a:pPr marL="0" marR="0" algn="r">
                        <a:lnSpc>
                          <a:spcPct val="115000"/>
                        </a:lnSpc>
                        <a:spcBef>
                          <a:spcPts val="0"/>
                        </a:spcBef>
                        <a:spcAft>
                          <a:spcPts val="0"/>
                        </a:spcAft>
                      </a:pPr>
                      <a:r>
                        <a:rPr lang="en-US" sz="1400" dirty="0">
                          <a:effectLst/>
                        </a:rPr>
                        <a:t>Final allocation</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tc>
                <a:tc>
                  <a:txBody>
                    <a:bodyPr/>
                    <a:lstStyle/>
                    <a:p>
                      <a:pPr marL="0" marR="0" algn="r">
                        <a:lnSpc>
                          <a:spcPct val="115000"/>
                        </a:lnSpc>
                        <a:spcBef>
                          <a:spcPts val="0"/>
                        </a:spcBef>
                        <a:spcAft>
                          <a:spcPts val="0"/>
                        </a:spcAft>
                      </a:pPr>
                      <a:r>
                        <a:rPr lang="en-US" sz="1400" dirty="0" smtClean="0">
                          <a:effectLst/>
                        </a:rPr>
                        <a:t>Actual </a:t>
                      </a:r>
                      <a:r>
                        <a:rPr lang="en-US" sz="1400" dirty="0">
                          <a:effectLst/>
                        </a:rPr>
                        <a:t>expenditure</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tc>
                <a:tc>
                  <a:txBody>
                    <a:bodyPr/>
                    <a:lstStyle/>
                    <a:p>
                      <a:pPr marL="0" marR="0" algn="r">
                        <a:lnSpc>
                          <a:spcPct val="115000"/>
                        </a:lnSpc>
                        <a:spcBef>
                          <a:spcPts val="0"/>
                        </a:spcBef>
                        <a:spcAft>
                          <a:spcPts val="0"/>
                        </a:spcAft>
                      </a:pPr>
                      <a:r>
                        <a:rPr lang="en-US" sz="1400" dirty="0">
                          <a:effectLst/>
                        </a:rPr>
                        <a:t>Variance</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tc>
                <a:tc>
                  <a:txBody>
                    <a:bodyPr/>
                    <a:lstStyle/>
                    <a:p>
                      <a:pPr marL="0" marR="0" algn="r">
                        <a:lnSpc>
                          <a:spcPct val="115000"/>
                        </a:lnSpc>
                        <a:spcBef>
                          <a:spcPts val="0"/>
                        </a:spcBef>
                        <a:spcAft>
                          <a:spcPts val="0"/>
                        </a:spcAft>
                      </a:pPr>
                      <a:r>
                        <a:rPr lang="en-US" sz="1400" dirty="0" smtClean="0">
                          <a:effectLst/>
                        </a:rPr>
                        <a:t>% </a:t>
                      </a:r>
                      <a:r>
                        <a:rPr lang="en-US" sz="1400" dirty="0">
                          <a:effectLst/>
                        </a:rPr>
                        <a:t>spent</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tc>
              </a:tr>
              <a:tr h="373671">
                <a:tc vMerge="1">
                  <a:txBody>
                    <a:bodyPr/>
                    <a:lstStyle/>
                    <a:p>
                      <a:pPr marL="0" marR="0">
                        <a:lnSpc>
                          <a:spcPct val="115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0"/>
                        </a:spcAft>
                      </a:pPr>
                      <a:r>
                        <a:rPr lang="en-US" sz="1400" dirty="0">
                          <a:effectLst/>
                        </a:rPr>
                        <a:t>R'000</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tc>
                <a:tc>
                  <a:txBody>
                    <a:bodyPr/>
                    <a:lstStyle/>
                    <a:p>
                      <a:pPr marL="0" marR="0" algn="r">
                        <a:lnSpc>
                          <a:spcPct val="115000"/>
                        </a:lnSpc>
                        <a:spcBef>
                          <a:spcPts val="0"/>
                        </a:spcBef>
                        <a:spcAft>
                          <a:spcPts val="0"/>
                        </a:spcAft>
                      </a:pPr>
                      <a:r>
                        <a:rPr lang="en-US" sz="1400" dirty="0">
                          <a:effectLst/>
                        </a:rPr>
                        <a:t>R'000</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tc>
                <a:tc>
                  <a:txBody>
                    <a:bodyPr/>
                    <a:lstStyle/>
                    <a:p>
                      <a:pPr marL="0" marR="0" algn="r">
                        <a:lnSpc>
                          <a:spcPct val="115000"/>
                        </a:lnSpc>
                        <a:spcBef>
                          <a:spcPts val="0"/>
                        </a:spcBef>
                        <a:spcAft>
                          <a:spcPts val="0"/>
                        </a:spcAft>
                      </a:pPr>
                      <a:r>
                        <a:rPr lang="en-US" sz="1400" dirty="0">
                          <a:effectLst/>
                        </a:rPr>
                        <a:t>R'000</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tc>
                <a:tc>
                  <a:txBody>
                    <a:bodyPr/>
                    <a:lstStyle/>
                    <a:p>
                      <a:pPr marL="0" marR="0" algn="r">
                        <a:lnSpc>
                          <a:spcPct val="115000"/>
                        </a:lnSpc>
                        <a:spcBef>
                          <a:spcPts val="0"/>
                        </a:spcBef>
                        <a:spcAft>
                          <a:spcPts val="0"/>
                        </a:spcAft>
                      </a:pPr>
                      <a:r>
                        <a:rPr lang="en-US" sz="1400" dirty="0">
                          <a:effectLst/>
                        </a:rPr>
                        <a:t> </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r>
              <a:tr h="414634">
                <a:tc>
                  <a:txBody>
                    <a:bodyPr/>
                    <a:lstStyle/>
                    <a:p>
                      <a:pPr marL="0" marR="0">
                        <a:lnSpc>
                          <a:spcPct val="115000"/>
                        </a:lnSpc>
                        <a:spcBef>
                          <a:spcPts val="0"/>
                        </a:spcBef>
                        <a:spcAft>
                          <a:spcPts val="0"/>
                        </a:spcAft>
                      </a:pPr>
                      <a:r>
                        <a:rPr lang="en-US" sz="1400" dirty="0">
                          <a:effectLst/>
                        </a:rPr>
                        <a:t>Administration</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tc>
                <a:tc>
                  <a:txBody>
                    <a:bodyPr/>
                    <a:lstStyle/>
                    <a:p>
                      <a:pPr marL="0" marR="0" algn="r">
                        <a:lnSpc>
                          <a:spcPct val="115000"/>
                        </a:lnSpc>
                        <a:spcBef>
                          <a:spcPts val="0"/>
                        </a:spcBef>
                        <a:spcAft>
                          <a:spcPts val="0"/>
                        </a:spcAft>
                      </a:pPr>
                      <a:r>
                        <a:rPr lang="en-US" sz="1400" dirty="0">
                          <a:effectLst/>
                        </a:rPr>
                        <a:t>847,287</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tc>
                <a:tc>
                  <a:txBody>
                    <a:bodyPr/>
                    <a:lstStyle/>
                    <a:p>
                      <a:pPr marL="0" marR="0" algn="r">
                        <a:lnSpc>
                          <a:spcPct val="115000"/>
                        </a:lnSpc>
                        <a:spcBef>
                          <a:spcPts val="0"/>
                        </a:spcBef>
                        <a:spcAft>
                          <a:spcPts val="0"/>
                        </a:spcAft>
                      </a:pPr>
                      <a:endParaRPr lang="en-US" sz="1400" dirty="0" smtClean="0">
                        <a:effectLst/>
                      </a:endParaRPr>
                    </a:p>
                    <a:p>
                      <a:pPr marL="0" marR="0" algn="r">
                        <a:lnSpc>
                          <a:spcPct val="115000"/>
                        </a:lnSpc>
                        <a:spcBef>
                          <a:spcPts val="0"/>
                        </a:spcBef>
                        <a:spcAft>
                          <a:spcPts val="0"/>
                        </a:spcAft>
                      </a:pPr>
                      <a:r>
                        <a:rPr lang="en-US" sz="1400" dirty="0" smtClean="0">
                          <a:effectLst/>
                        </a:rPr>
                        <a:t>716,545</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r">
                        <a:lnSpc>
                          <a:spcPct val="115000"/>
                        </a:lnSpc>
                        <a:spcBef>
                          <a:spcPts val="0"/>
                        </a:spcBef>
                        <a:spcAft>
                          <a:spcPts val="0"/>
                        </a:spcAft>
                      </a:pPr>
                      <a:endParaRPr lang="en-US" sz="1400" dirty="0" smtClean="0">
                        <a:effectLst/>
                      </a:endParaRPr>
                    </a:p>
                    <a:p>
                      <a:pPr marL="0" marR="0" algn="r">
                        <a:lnSpc>
                          <a:spcPct val="115000"/>
                        </a:lnSpc>
                        <a:spcBef>
                          <a:spcPts val="0"/>
                        </a:spcBef>
                        <a:spcAft>
                          <a:spcPts val="0"/>
                        </a:spcAft>
                      </a:pPr>
                      <a:r>
                        <a:rPr lang="en-US" sz="1400" dirty="0" smtClean="0">
                          <a:effectLst/>
                        </a:rPr>
                        <a:t>130,742</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r">
                        <a:lnSpc>
                          <a:spcPct val="115000"/>
                        </a:lnSpc>
                        <a:spcBef>
                          <a:spcPts val="0"/>
                        </a:spcBef>
                        <a:spcAft>
                          <a:spcPts val="0"/>
                        </a:spcAft>
                      </a:pPr>
                      <a:endParaRPr lang="en-US" sz="1400" dirty="0" smtClean="0">
                        <a:effectLst/>
                      </a:endParaRPr>
                    </a:p>
                    <a:p>
                      <a:pPr marL="0" marR="0" algn="r">
                        <a:lnSpc>
                          <a:spcPct val="115000"/>
                        </a:lnSpc>
                        <a:spcBef>
                          <a:spcPts val="0"/>
                        </a:spcBef>
                        <a:spcAft>
                          <a:spcPts val="0"/>
                        </a:spcAft>
                      </a:pPr>
                      <a:r>
                        <a:rPr lang="en-US" sz="1400" dirty="0" smtClean="0">
                          <a:effectLst/>
                        </a:rPr>
                        <a:t>85</a:t>
                      </a:r>
                      <a:r>
                        <a:rPr lang="en-US" sz="1400" dirty="0">
                          <a:effectLst/>
                        </a:rPr>
                        <a: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r>
              <a:tr h="414634">
                <a:tc>
                  <a:txBody>
                    <a:bodyPr/>
                    <a:lstStyle/>
                    <a:p>
                      <a:pPr marL="0" marR="0">
                        <a:lnSpc>
                          <a:spcPct val="115000"/>
                        </a:lnSpc>
                        <a:spcBef>
                          <a:spcPts val="0"/>
                        </a:spcBef>
                        <a:spcAft>
                          <a:spcPts val="0"/>
                        </a:spcAft>
                      </a:pPr>
                      <a:r>
                        <a:rPr lang="en-US" sz="1400" dirty="0">
                          <a:effectLst/>
                        </a:rPr>
                        <a:t>Real Estate Investment Services</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tc>
                <a:tc>
                  <a:txBody>
                    <a:bodyPr/>
                    <a:lstStyle/>
                    <a:p>
                      <a:pPr marL="0" marR="0" algn="r">
                        <a:lnSpc>
                          <a:spcPct val="115000"/>
                        </a:lnSpc>
                        <a:spcBef>
                          <a:spcPts val="0"/>
                        </a:spcBef>
                        <a:spcAft>
                          <a:spcPts val="0"/>
                        </a:spcAft>
                      </a:pPr>
                      <a:r>
                        <a:rPr lang="en-US" sz="1400">
                          <a:effectLst/>
                        </a:rPr>
                        <a:t>105,850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tc>
                <a:tc>
                  <a:txBody>
                    <a:bodyPr/>
                    <a:lstStyle/>
                    <a:p>
                      <a:pPr marL="0" marR="0" algn="r">
                        <a:lnSpc>
                          <a:spcPct val="115000"/>
                        </a:lnSpc>
                        <a:spcBef>
                          <a:spcPts val="0"/>
                        </a:spcBef>
                        <a:spcAft>
                          <a:spcPts val="0"/>
                        </a:spcAft>
                      </a:pPr>
                      <a:endParaRPr lang="en-US" sz="1400" dirty="0" smtClean="0">
                        <a:effectLst/>
                      </a:endParaRPr>
                    </a:p>
                    <a:p>
                      <a:pPr marL="0" marR="0" algn="r">
                        <a:lnSpc>
                          <a:spcPct val="115000"/>
                        </a:lnSpc>
                        <a:spcBef>
                          <a:spcPts val="0"/>
                        </a:spcBef>
                        <a:spcAft>
                          <a:spcPts val="0"/>
                        </a:spcAft>
                      </a:pPr>
                      <a:r>
                        <a:rPr lang="en-US" sz="1400" dirty="0" smtClean="0">
                          <a:effectLst/>
                        </a:rPr>
                        <a:t>111,358</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r">
                        <a:lnSpc>
                          <a:spcPct val="115000"/>
                        </a:lnSpc>
                        <a:spcBef>
                          <a:spcPts val="0"/>
                        </a:spcBef>
                        <a:spcAft>
                          <a:spcPts val="0"/>
                        </a:spcAft>
                      </a:pPr>
                      <a:endParaRPr lang="en-US" sz="1400" dirty="0" smtClean="0">
                        <a:effectLst/>
                      </a:endParaRPr>
                    </a:p>
                    <a:p>
                      <a:pPr marL="0" marR="0" algn="r">
                        <a:lnSpc>
                          <a:spcPct val="115000"/>
                        </a:lnSpc>
                        <a:spcBef>
                          <a:spcPts val="0"/>
                        </a:spcBef>
                        <a:spcAft>
                          <a:spcPts val="0"/>
                        </a:spcAft>
                      </a:pPr>
                      <a:r>
                        <a:rPr lang="en-US" sz="1400" dirty="0" smtClean="0">
                          <a:effectLst/>
                        </a:rPr>
                        <a:t>(5,508)</a:t>
                      </a:r>
                      <a:endParaRPr lang="en-US" sz="1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r">
                        <a:lnSpc>
                          <a:spcPct val="115000"/>
                        </a:lnSpc>
                        <a:spcBef>
                          <a:spcPts val="0"/>
                        </a:spcBef>
                        <a:spcAft>
                          <a:spcPts val="0"/>
                        </a:spcAft>
                      </a:pPr>
                      <a:endParaRPr lang="en-US" sz="1400" dirty="0" smtClean="0">
                        <a:effectLst/>
                      </a:endParaRPr>
                    </a:p>
                    <a:p>
                      <a:pPr marL="0" marR="0" algn="r">
                        <a:lnSpc>
                          <a:spcPct val="115000"/>
                        </a:lnSpc>
                        <a:spcBef>
                          <a:spcPts val="0"/>
                        </a:spcBef>
                        <a:spcAft>
                          <a:spcPts val="0"/>
                        </a:spcAft>
                      </a:pPr>
                      <a:r>
                        <a:rPr lang="en-US" sz="1400" dirty="0" smtClean="0">
                          <a:effectLst/>
                        </a:rPr>
                        <a:t>105</a:t>
                      </a:r>
                      <a:r>
                        <a:rPr lang="en-US" sz="1400" dirty="0">
                          <a:effectLst/>
                        </a:rPr>
                        <a: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r>
              <a:tr h="414634">
                <a:tc>
                  <a:txBody>
                    <a:bodyPr/>
                    <a:lstStyle/>
                    <a:p>
                      <a:pPr marL="0" marR="0">
                        <a:lnSpc>
                          <a:spcPct val="115000"/>
                        </a:lnSpc>
                        <a:spcBef>
                          <a:spcPts val="0"/>
                        </a:spcBef>
                        <a:spcAft>
                          <a:spcPts val="0"/>
                        </a:spcAft>
                      </a:pPr>
                      <a:r>
                        <a:rPr lang="en-US" sz="1400" dirty="0">
                          <a:effectLst/>
                        </a:rPr>
                        <a:t>Construction Management Services</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tc>
                <a:tc>
                  <a:txBody>
                    <a:bodyPr/>
                    <a:lstStyle/>
                    <a:p>
                      <a:pPr marL="0" marR="0" algn="r">
                        <a:lnSpc>
                          <a:spcPct val="115000"/>
                        </a:lnSpc>
                        <a:spcBef>
                          <a:spcPts val="0"/>
                        </a:spcBef>
                        <a:spcAft>
                          <a:spcPts val="0"/>
                        </a:spcAft>
                      </a:pPr>
                      <a:r>
                        <a:rPr lang="en-US" sz="1400">
                          <a:effectLst/>
                        </a:rPr>
                        <a:t>4,695,272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tc>
                <a:tc>
                  <a:txBody>
                    <a:bodyPr/>
                    <a:lstStyle/>
                    <a:p>
                      <a:pPr marL="0" marR="0" algn="r">
                        <a:lnSpc>
                          <a:spcPct val="115000"/>
                        </a:lnSpc>
                        <a:spcBef>
                          <a:spcPts val="0"/>
                        </a:spcBef>
                        <a:spcAft>
                          <a:spcPts val="0"/>
                        </a:spcAft>
                      </a:pPr>
                      <a:endParaRPr lang="en-US" sz="1400" dirty="0" smtClean="0">
                        <a:effectLst/>
                      </a:endParaRPr>
                    </a:p>
                    <a:p>
                      <a:pPr marL="0" marR="0" algn="r">
                        <a:lnSpc>
                          <a:spcPct val="115000"/>
                        </a:lnSpc>
                        <a:spcBef>
                          <a:spcPts val="0"/>
                        </a:spcBef>
                        <a:spcAft>
                          <a:spcPts val="0"/>
                        </a:spcAft>
                      </a:pPr>
                      <a:r>
                        <a:rPr lang="en-US" sz="1400" dirty="0" smtClean="0">
                          <a:effectLst/>
                        </a:rPr>
                        <a:t>4,672,061</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r">
                        <a:lnSpc>
                          <a:spcPct val="115000"/>
                        </a:lnSpc>
                        <a:spcBef>
                          <a:spcPts val="0"/>
                        </a:spcBef>
                        <a:spcAft>
                          <a:spcPts val="0"/>
                        </a:spcAft>
                      </a:pPr>
                      <a:endParaRPr lang="en-US" sz="1400" dirty="0" smtClean="0">
                        <a:effectLst/>
                      </a:endParaRPr>
                    </a:p>
                    <a:p>
                      <a:pPr marL="0" marR="0" algn="r">
                        <a:lnSpc>
                          <a:spcPct val="115000"/>
                        </a:lnSpc>
                        <a:spcBef>
                          <a:spcPts val="0"/>
                        </a:spcBef>
                        <a:spcAft>
                          <a:spcPts val="0"/>
                        </a:spcAft>
                      </a:pPr>
                      <a:r>
                        <a:rPr lang="en-US" sz="1400" dirty="0" smtClean="0">
                          <a:effectLst/>
                        </a:rPr>
                        <a:t>23,211</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r">
                        <a:lnSpc>
                          <a:spcPct val="115000"/>
                        </a:lnSpc>
                        <a:spcBef>
                          <a:spcPts val="0"/>
                        </a:spcBef>
                        <a:spcAft>
                          <a:spcPts val="0"/>
                        </a:spcAft>
                      </a:pPr>
                      <a:endParaRPr lang="en-US" sz="1400" dirty="0" smtClean="0">
                        <a:effectLst/>
                      </a:endParaRPr>
                    </a:p>
                    <a:p>
                      <a:pPr marL="0" marR="0" algn="r">
                        <a:lnSpc>
                          <a:spcPct val="115000"/>
                        </a:lnSpc>
                        <a:spcBef>
                          <a:spcPts val="0"/>
                        </a:spcBef>
                        <a:spcAft>
                          <a:spcPts val="0"/>
                        </a:spcAft>
                      </a:pPr>
                      <a:r>
                        <a:rPr lang="en-US" sz="1400" dirty="0" smtClean="0">
                          <a:effectLst/>
                        </a:rPr>
                        <a:t>100</a:t>
                      </a:r>
                      <a:r>
                        <a:rPr lang="en-US" sz="1400" dirty="0">
                          <a:effectLst/>
                        </a:rPr>
                        <a: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r>
              <a:tr h="414634">
                <a:tc>
                  <a:txBody>
                    <a:bodyPr/>
                    <a:lstStyle/>
                    <a:p>
                      <a:pPr marL="0" marR="0">
                        <a:lnSpc>
                          <a:spcPct val="115000"/>
                        </a:lnSpc>
                        <a:spcBef>
                          <a:spcPts val="0"/>
                        </a:spcBef>
                        <a:spcAft>
                          <a:spcPts val="0"/>
                        </a:spcAft>
                      </a:pPr>
                      <a:r>
                        <a:rPr lang="en-US" sz="1400" dirty="0">
                          <a:effectLst/>
                        </a:rPr>
                        <a:t>Real Estate Management Services</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tc>
                <a:tc>
                  <a:txBody>
                    <a:bodyPr/>
                    <a:lstStyle/>
                    <a:p>
                      <a:pPr marL="0" marR="0" algn="r">
                        <a:lnSpc>
                          <a:spcPct val="115000"/>
                        </a:lnSpc>
                        <a:spcBef>
                          <a:spcPts val="0"/>
                        </a:spcBef>
                        <a:spcAft>
                          <a:spcPts val="0"/>
                        </a:spcAft>
                      </a:pPr>
                      <a:r>
                        <a:rPr lang="en-US" sz="1400" dirty="0">
                          <a:effectLst/>
                        </a:rPr>
                        <a:t>5,695,069</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tc>
                <a:tc>
                  <a:txBody>
                    <a:bodyPr/>
                    <a:lstStyle/>
                    <a:p>
                      <a:pPr marL="0" marR="0" algn="r">
                        <a:lnSpc>
                          <a:spcPct val="115000"/>
                        </a:lnSpc>
                        <a:spcBef>
                          <a:spcPts val="0"/>
                        </a:spcBef>
                        <a:spcAft>
                          <a:spcPts val="0"/>
                        </a:spcAft>
                      </a:pPr>
                      <a:endParaRPr lang="en-US" sz="1400" dirty="0" smtClean="0">
                        <a:effectLst/>
                      </a:endParaRPr>
                    </a:p>
                    <a:p>
                      <a:pPr marL="0" marR="0" algn="r">
                        <a:lnSpc>
                          <a:spcPct val="115000"/>
                        </a:lnSpc>
                        <a:spcBef>
                          <a:spcPts val="0"/>
                        </a:spcBef>
                        <a:spcAft>
                          <a:spcPts val="0"/>
                        </a:spcAft>
                      </a:pPr>
                      <a:r>
                        <a:rPr lang="en-US" sz="1400" dirty="0" smtClean="0">
                          <a:effectLst/>
                        </a:rPr>
                        <a:t>5,759,524</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r">
                        <a:lnSpc>
                          <a:spcPct val="115000"/>
                        </a:lnSpc>
                        <a:spcBef>
                          <a:spcPts val="0"/>
                        </a:spcBef>
                        <a:spcAft>
                          <a:spcPts val="0"/>
                        </a:spcAft>
                      </a:pPr>
                      <a:endParaRPr lang="en-US" sz="1400" dirty="0" smtClean="0">
                        <a:effectLst/>
                      </a:endParaRPr>
                    </a:p>
                    <a:p>
                      <a:pPr marL="0" marR="0" algn="r">
                        <a:lnSpc>
                          <a:spcPct val="115000"/>
                        </a:lnSpc>
                        <a:spcBef>
                          <a:spcPts val="0"/>
                        </a:spcBef>
                        <a:spcAft>
                          <a:spcPts val="0"/>
                        </a:spcAft>
                      </a:pPr>
                      <a:r>
                        <a:rPr lang="en-US" sz="1400" dirty="0" smtClean="0">
                          <a:effectLst/>
                        </a:rPr>
                        <a:t>(64,455)</a:t>
                      </a:r>
                      <a:endParaRPr lang="en-US" sz="1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r">
                        <a:lnSpc>
                          <a:spcPct val="115000"/>
                        </a:lnSpc>
                        <a:spcBef>
                          <a:spcPts val="0"/>
                        </a:spcBef>
                        <a:spcAft>
                          <a:spcPts val="0"/>
                        </a:spcAft>
                      </a:pPr>
                      <a:endParaRPr lang="en-US" sz="1400" dirty="0" smtClean="0">
                        <a:effectLst/>
                      </a:endParaRPr>
                    </a:p>
                    <a:p>
                      <a:pPr marL="0" marR="0" algn="r">
                        <a:lnSpc>
                          <a:spcPct val="115000"/>
                        </a:lnSpc>
                        <a:spcBef>
                          <a:spcPts val="0"/>
                        </a:spcBef>
                        <a:spcAft>
                          <a:spcPts val="0"/>
                        </a:spcAft>
                      </a:pPr>
                      <a:r>
                        <a:rPr lang="en-US" sz="1400" dirty="0" smtClean="0">
                          <a:effectLst/>
                        </a:rPr>
                        <a:t>101</a:t>
                      </a:r>
                      <a:r>
                        <a:rPr lang="en-US" sz="1400" dirty="0">
                          <a:effectLst/>
                        </a:rPr>
                        <a: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r>
              <a:tr h="414634">
                <a:tc>
                  <a:txBody>
                    <a:bodyPr/>
                    <a:lstStyle/>
                    <a:p>
                      <a:pPr marL="0" marR="0">
                        <a:lnSpc>
                          <a:spcPct val="115000"/>
                        </a:lnSpc>
                        <a:spcBef>
                          <a:spcPts val="0"/>
                        </a:spcBef>
                        <a:spcAft>
                          <a:spcPts val="0"/>
                        </a:spcAft>
                      </a:pPr>
                      <a:r>
                        <a:rPr lang="en-US" sz="1400" dirty="0">
                          <a:effectLst/>
                        </a:rPr>
                        <a:t>Real Estate Registry Services</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tc>
                <a:tc>
                  <a:txBody>
                    <a:bodyPr/>
                    <a:lstStyle/>
                    <a:p>
                      <a:pPr marL="0" marR="0" algn="r">
                        <a:lnSpc>
                          <a:spcPct val="115000"/>
                        </a:lnSpc>
                        <a:spcBef>
                          <a:spcPts val="0"/>
                        </a:spcBef>
                        <a:spcAft>
                          <a:spcPts val="0"/>
                        </a:spcAft>
                      </a:pPr>
                      <a:r>
                        <a:rPr lang="en-US" sz="1400" dirty="0">
                          <a:effectLst/>
                        </a:rPr>
                        <a:t>207,745</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tc>
                <a:tc>
                  <a:txBody>
                    <a:bodyPr/>
                    <a:lstStyle/>
                    <a:p>
                      <a:pPr marL="0" marR="0" algn="r">
                        <a:lnSpc>
                          <a:spcPct val="115000"/>
                        </a:lnSpc>
                        <a:spcBef>
                          <a:spcPts val="0"/>
                        </a:spcBef>
                        <a:spcAft>
                          <a:spcPts val="0"/>
                        </a:spcAft>
                      </a:pPr>
                      <a:endParaRPr lang="en-US" sz="1400" dirty="0" smtClean="0">
                        <a:effectLst/>
                      </a:endParaRPr>
                    </a:p>
                    <a:p>
                      <a:pPr marL="0" marR="0" algn="r">
                        <a:lnSpc>
                          <a:spcPct val="115000"/>
                        </a:lnSpc>
                        <a:spcBef>
                          <a:spcPts val="0"/>
                        </a:spcBef>
                        <a:spcAft>
                          <a:spcPts val="0"/>
                        </a:spcAft>
                      </a:pPr>
                      <a:r>
                        <a:rPr lang="en-US" sz="1400" dirty="0" smtClean="0">
                          <a:effectLst/>
                        </a:rPr>
                        <a:t>38,300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r">
                        <a:lnSpc>
                          <a:spcPct val="115000"/>
                        </a:lnSpc>
                        <a:spcBef>
                          <a:spcPts val="0"/>
                        </a:spcBef>
                        <a:spcAft>
                          <a:spcPts val="0"/>
                        </a:spcAft>
                      </a:pPr>
                      <a:endParaRPr lang="en-US" sz="1400" dirty="0" smtClean="0">
                        <a:effectLst/>
                      </a:endParaRPr>
                    </a:p>
                    <a:p>
                      <a:pPr marL="0" marR="0" algn="r">
                        <a:lnSpc>
                          <a:spcPct val="115000"/>
                        </a:lnSpc>
                        <a:spcBef>
                          <a:spcPts val="0"/>
                        </a:spcBef>
                        <a:spcAft>
                          <a:spcPts val="0"/>
                        </a:spcAft>
                      </a:pPr>
                      <a:r>
                        <a:rPr lang="en-US" sz="1400" dirty="0" smtClean="0">
                          <a:effectLst/>
                        </a:rPr>
                        <a:t>169,445</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r">
                        <a:lnSpc>
                          <a:spcPct val="115000"/>
                        </a:lnSpc>
                        <a:spcBef>
                          <a:spcPts val="0"/>
                        </a:spcBef>
                        <a:spcAft>
                          <a:spcPts val="0"/>
                        </a:spcAft>
                      </a:pPr>
                      <a:endParaRPr lang="en-US" sz="1400" dirty="0" smtClean="0">
                        <a:effectLst/>
                      </a:endParaRPr>
                    </a:p>
                    <a:p>
                      <a:pPr marL="0" marR="0" algn="r">
                        <a:lnSpc>
                          <a:spcPct val="115000"/>
                        </a:lnSpc>
                        <a:spcBef>
                          <a:spcPts val="0"/>
                        </a:spcBef>
                        <a:spcAft>
                          <a:spcPts val="0"/>
                        </a:spcAft>
                      </a:pPr>
                      <a:r>
                        <a:rPr lang="en-US" sz="1400" dirty="0" smtClean="0">
                          <a:effectLst/>
                        </a:rPr>
                        <a:t>18</a:t>
                      </a:r>
                      <a:r>
                        <a:rPr lang="en-US" sz="1400" dirty="0">
                          <a:effectLst/>
                        </a:rPr>
                        <a: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r>
              <a:tr h="414634">
                <a:tc>
                  <a:txBody>
                    <a:bodyPr/>
                    <a:lstStyle/>
                    <a:p>
                      <a:pPr marL="0" marR="0">
                        <a:lnSpc>
                          <a:spcPct val="115000"/>
                        </a:lnSpc>
                        <a:spcBef>
                          <a:spcPts val="0"/>
                        </a:spcBef>
                        <a:spcAft>
                          <a:spcPts val="0"/>
                        </a:spcAft>
                      </a:pPr>
                      <a:r>
                        <a:rPr lang="en-US" sz="1400" dirty="0">
                          <a:effectLst/>
                        </a:rPr>
                        <a:t>Facilities Management Services</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tc>
                <a:tc>
                  <a:txBody>
                    <a:bodyPr/>
                    <a:lstStyle/>
                    <a:p>
                      <a:pPr marL="0" marR="0" algn="r">
                        <a:lnSpc>
                          <a:spcPct val="115000"/>
                        </a:lnSpc>
                        <a:spcBef>
                          <a:spcPts val="0"/>
                        </a:spcBef>
                        <a:spcAft>
                          <a:spcPts val="0"/>
                        </a:spcAft>
                      </a:pPr>
                      <a:r>
                        <a:rPr lang="en-US" sz="1400" dirty="0">
                          <a:effectLst/>
                        </a:rPr>
                        <a:t>2,676,995</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tc>
                <a:tc>
                  <a:txBody>
                    <a:bodyPr/>
                    <a:lstStyle/>
                    <a:p>
                      <a:pPr marL="0" marR="0" algn="r">
                        <a:lnSpc>
                          <a:spcPct val="115000"/>
                        </a:lnSpc>
                        <a:spcBef>
                          <a:spcPts val="0"/>
                        </a:spcBef>
                        <a:spcAft>
                          <a:spcPts val="0"/>
                        </a:spcAft>
                      </a:pPr>
                      <a:endParaRPr lang="en-US" sz="1400" dirty="0" smtClean="0">
                        <a:effectLst/>
                      </a:endParaRPr>
                    </a:p>
                    <a:p>
                      <a:pPr marL="0" marR="0" algn="r">
                        <a:lnSpc>
                          <a:spcPct val="115000"/>
                        </a:lnSpc>
                        <a:spcBef>
                          <a:spcPts val="0"/>
                        </a:spcBef>
                        <a:spcAft>
                          <a:spcPts val="0"/>
                        </a:spcAft>
                      </a:pPr>
                      <a:r>
                        <a:rPr lang="en-US" sz="1400" dirty="0" smtClean="0">
                          <a:effectLst/>
                        </a:rPr>
                        <a:t>3,024,202</a:t>
                      </a:r>
                    </a:p>
                  </a:txBody>
                  <a:tcPr marL="51435" marR="51435" marT="0" marB="0"/>
                </a:tc>
                <a:tc>
                  <a:txBody>
                    <a:bodyPr/>
                    <a:lstStyle/>
                    <a:p>
                      <a:pPr marL="0" marR="0" algn="r">
                        <a:lnSpc>
                          <a:spcPct val="115000"/>
                        </a:lnSpc>
                        <a:spcBef>
                          <a:spcPts val="0"/>
                        </a:spcBef>
                        <a:spcAft>
                          <a:spcPts val="0"/>
                        </a:spcAft>
                      </a:pPr>
                      <a:endParaRPr lang="en-US" sz="1400" dirty="0" smtClean="0">
                        <a:effectLst/>
                      </a:endParaRPr>
                    </a:p>
                    <a:p>
                      <a:pPr marL="0" marR="0" algn="r">
                        <a:lnSpc>
                          <a:spcPct val="115000"/>
                        </a:lnSpc>
                        <a:spcBef>
                          <a:spcPts val="0"/>
                        </a:spcBef>
                        <a:spcAft>
                          <a:spcPts val="0"/>
                        </a:spcAft>
                      </a:pPr>
                      <a:r>
                        <a:rPr lang="en-US" sz="1400" dirty="0" smtClean="0">
                          <a:effectLst/>
                        </a:rPr>
                        <a:t>(347,207)</a:t>
                      </a:r>
                      <a:endParaRPr lang="en-US" sz="1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r">
                        <a:lnSpc>
                          <a:spcPct val="115000"/>
                        </a:lnSpc>
                        <a:spcBef>
                          <a:spcPts val="0"/>
                        </a:spcBef>
                        <a:spcAft>
                          <a:spcPts val="0"/>
                        </a:spcAft>
                      </a:pPr>
                      <a:endParaRPr lang="en-US" sz="1400" dirty="0" smtClean="0">
                        <a:effectLst/>
                      </a:endParaRPr>
                    </a:p>
                    <a:p>
                      <a:pPr marL="0" marR="0" algn="r">
                        <a:lnSpc>
                          <a:spcPct val="115000"/>
                        </a:lnSpc>
                        <a:spcBef>
                          <a:spcPts val="0"/>
                        </a:spcBef>
                        <a:spcAft>
                          <a:spcPts val="0"/>
                        </a:spcAft>
                      </a:pPr>
                      <a:r>
                        <a:rPr lang="en-US" sz="1400" dirty="0" smtClean="0">
                          <a:effectLst/>
                        </a:rPr>
                        <a:t>113</a:t>
                      </a:r>
                      <a:r>
                        <a:rPr lang="en-US" sz="1400" dirty="0">
                          <a:effectLst/>
                        </a:rPr>
                        <a: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r>
              <a:tr h="414634">
                <a:tc>
                  <a:txBody>
                    <a:bodyPr/>
                    <a:lstStyle/>
                    <a:p>
                      <a:pPr marL="0" marR="0">
                        <a:lnSpc>
                          <a:spcPct val="115000"/>
                        </a:lnSpc>
                        <a:spcBef>
                          <a:spcPts val="0"/>
                        </a:spcBef>
                        <a:spcAft>
                          <a:spcPts val="0"/>
                        </a:spcAft>
                      </a:pPr>
                      <a:r>
                        <a:rPr lang="en-US" sz="1400" dirty="0">
                          <a:effectLst/>
                        </a:rPr>
                        <a:t>Total</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tc>
                <a:tc>
                  <a:txBody>
                    <a:bodyPr/>
                    <a:lstStyle/>
                    <a:p>
                      <a:pPr marL="0" marR="0" algn="r" defTabSz="914400" rtl="0" eaLnBrk="1" latinLnBrk="0" hangingPunct="1">
                        <a:lnSpc>
                          <a:spcPct val="115000"/>
                        </a:lnSpc>
                        <a:spcBef>
                          <a:spcPts val="0"/>
                        </a:spcBef>
                        <a:spcAft>
                          <a:spcPts val="0"/>
                        </a:spcAft>
                      </a:pPr>
                      <a:r>
                        <a:rPr lang="en-US" sz="1400" kern="1200" dirty="0">
                          <a:effectLst/>
                        </a:rPr>
                        <a:t>      14,228,218 </a:t>
                      </a:r>
                      <a:endParaRPr lang="en-US" sz="1400" b="1" kern="1200" dirty="0">
                        <a:solidFill>
                          <a:schemeClr val="dk1"/>
                        </a:solidFill>
                        <a:effectLst/>
                        <a:latin typeface="+mn-lt"/>
                        <a:ea typeface="+mn-ea"/>
                        <a:cs typeface="+mn-cs"/>
                      </a:endParaRPr>
                    </a:p>
                  </a:txBody>
                  <a:tcPr marL="51435" marR="51435" marT="0" marB="0" anchor="b"/>
                </a:tc>
                <a:tc>
                  <a:txBody>
                    <a:bodyPr/>
                    <a:lstStyle/>
                    <a:p>
                      <a:pPr marL="0" marR="0" algn="r" defTabSz="914400" rtl="0" eaLnBrk="1" latinLnBrk="0" hangingPunct="1">
                        <a:lnSpc>
                          <a:spcPct val="115000"/>
                        </a:lnSpc>
                        <a:spcBef>
                          <a:spcPts val="0"/>
                        </a:spcBef>
                        <a:spcAft>
                          <a:spcPts val="0"/>
                        </a:spcAft>
                      </a:pPr>
                      <a:endParaRPr lang="en-US" sz="1400" kern="1200" dirty="0" smtClean="0">
                        <a:effectLst/>
                      </a:endParaRPr>
                    </a:p>
                    <a:p>
                      <a:pPr marL="0" marR="0" algn="r" defTabSz="914400" rtl="0" eaLnBrk="1" latinLnBrk="0" hangingPunct="1">
                        <a:lnSpc>
                          <a:spcPct val="115000"/>
                        </a:lnSpc>
                        <a:spcBef>
                          <a:spcPts val="0"/>
                        </a:spcBef>
                        <a:spcAft>
                          <a:spcPts val="0"/>
                        </a:spcAft>
                      </a:pPr>
                      <a:r>
                        <a:rPr lang="en-US" sz="1400" kern="1200" dirty="0" smtClean="0">
                          <a:effectLst/>
                        </a:rPr>
                        <a:t>14,321,991</a:t>
                      </a:r>
                      <a:endParaRPr lang="en-US" sz="1400" b="1" kern="1200" dirty="0">
                        <a:solidFill>
                          <a:schemeClr val="dk1"/>
                        </a:solidFill>
                        <a:effectLst/>
                        <a:latin typeface="+mn-lt"/>
                        <a:ea typeface="+mn-ea"/>
                        <a:cs typeface="+mn-cs"/>
                      </a:endParaRPr>
                    </a:p>
                  </a:txBody>
                  <a:tcPr marL="51435" marR="51435" marT="0" marB="0"/>
                </a:tc>
                <a:tc>
                  <a:txBody>
                    <a:bodyPr/>
                    <a:lstStyle/>
                    <a:p>
                      <a:pPr marL="0" marR="0" algn="r">
                        <a:lnSpc>
                          <a:spcPct val="115000"/>
                        </a:lnSpc>
                        <a:spcBef>
                          <a:spcPts val="0"/>
                        </a:spcBef>
                        <a:spcAft>
                          <a:spcPts val="0"/>
                        </a:spcAft>
                      </a:pPr>
                      <a:endParaRPr lang="en-US" sz="1400" dirty="0" smtClean="0">
                        <a:effectLst/>
                      </a:endParaRPr>
                    </a:p>
                    <a:p>
                      <a:pPr marL="0" marR="0" algn="r">
                        <a:lnSpc>
                          <a:spcPct val="115000"/>
                        </a:lnSpc>
                        <a:spcBef>
                          <a:spcPts val="0"/>
                        </a:spcBef>
                        <a:spcAft>
                          <a:spcPts val="0"/>
                        </a:spcAft>
                      </a:pPr>
                      <a:r>
                        <a:rPr lang="en-US" sz="1400" dirty="0" smtClean="0">
                          <a:effectLst/>
                        </a:rPr>
                        <a:t>(93,773)</a:t>
                      </a:r>
                      <a:endParaRPr lang="en-US"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r">
                        <a:lnSpc>
                          <a:spcPct val="115000"/>
                        </a:lnSpc>
                        <a:spcBef>
                          <a:spcPts val="0"/>
                        </a:spcBef>
                        <a:spcAft>
                          <a:spcPts val="0"/>
                        </a:spcAft>
                      </a:pPr>
                      <a:endParaRPr lang="en-US" sz="1400" dirty="0" smtClean="0">
                        <a:effectLst/>
                      </a:endParaRPr>
                    </a:p>
                    <a:p>
                      <a:pPr marL="0" marR="0" algn="r">
                        <a:lnSpc>
                          <a:spcPct val="115000"/>
                        </a:lnSpc>
                        <a:spcBef>
                          <a:spcPts val="0"/>
                        </a:spcBef>
                        <a:spcAft>
                          <a:spcPts val="0"/>
                        </a:spcAft>
                      </a:pPr>
                      <a:r>
                        <a:rPr lang="en-US" sz="1400" dirty="0" smtClean="0">
                          <a:effectLst/>
                        </a:rPr>
                        <a:t>101</a:t>
                      </a:r>
                      <a:r>
                        <a:rPr lang="en-US" sz="1400" dirty="0">
                          <a:effectLst/>
                        </a:rPr>
                        <a:t>%</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r>
            </a:tbl>
          </a:graphicData>
        </a:graphic>
      </p:graphicFrame>
      <p:sp>
        <p:nvSpPr>
          <p:cNvPr id="10" name="Content Placeholder 2"/>
          <p:cNvSpPr>
            <a:spLocks noGrp="1"/>
          </p:cNvSpPr>
          <p:nvPr>
            <p:ph idx="1"/>
          </p:nvPr>
        </p:nvSpPr>
        <p:spPr>
          <a:xfrm>
            <a:off x="193808" y="5215904"/>
            <a:ext cx="8698671" cy="800100"/>
          </a:xfrm>
        </p:spPr>
        <p:txBody>
          <a:bodyPr>
            <a:noAutofit/>
          </a:bodyPr>
          <a:lstStyle/>
          <a:p>
            <a:pPr>
              <a:spcBef>
                <a:spcPts val="75"/>
              </a:spcBef>
            </a:pPr>
            <a:r>
              <a:rPr lang="en-US" sz="1050" dirty="0"/>
              <a:t>As this is the first year in which the PMTE applied the new </a:t>
            </a:r>
            <a:r>
              <a:rPr lang="en-US" sz="1050" dirty="0" err="1"/>
              <a:t>programme</a:t>
            </a:r>
            <a:r>
              <a:rPr lang="en-US" sz="1050" dirty="0"/>
              <a:t> budget structure, there are no comparative figures for the prior year at a </a:t>
            </a:r>
            <a:r>
              <a:rPr lang="en-US" sz="1050" dirty="0" err="1"/>
              <a:t>programme</a:t>
            </a:r>
            <a:r>
              <a:rPr lang="en-US" sz="1050" dirty="0"/>
              <a:t> level. PMTE reported at an objective level in 14/15 and therefore the comparative figures are reflected per economic classification only.</a:t>
            </a:r>
          </a:p>
          <a:p>
            <a:pPr marL="0" indent="0">
              <a:spcBef>
                <a:spcPts val="75"/>
              </a:spcBef>
              <a:buNone/>
            </a:pPr>
            <a:endParaRPr lang="en-US" sz="1050" dirty="0"/>
          </a:p>
          <a:p>
            <a:pPr>
              <a:spcBef>
                <a:spcPts val="75"/>
              </a:spcBef>
            </a:pPr>
            <a:r>
              <a:rPr lang="en-ZA" sz="1050" dirty="0"/>
              <a:t>Impact of municipal services excluded as PMTE acts as agent on behalf of client departments (in line with agent/ principal criteria).</a:t>
            </a:r>
            <a:endParaRPr lang="en-US" sz="1050" dirty="0"/>
          </a:p>
        </p:txBody>
      </p:sp>
    </p:spTree>
    <p:extLst>
      <p:ext uri="{BB962C8B-B14F-4D97-AF65-F5344CB8AC3E}">
        <p14:creationId xmlns:p14="http://schemas.microsoft.com/office/powerpoint/2010/main" xmlns="" val="3548921314"/>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179512" y="6160449"/>
            <a:ext cx="6858000" cy="0"/>
          </a:xfrm>
          <a:prstGeom prst="line">
            <a:avLst/>
          </a:prstGeom>
          <a:ln w="28575">
            <a:solidFill>
              <a:srgbClr val="FF6600"/>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36662" y="6217600"/>
            <a:ext cx="1028700" cy="49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2" name="Rectangle 11"/>
          <p:cNvSpPr/>
          <p:nvPr/>
        </p:nvSpPr>
        <p:spPr>
          <a:xfrm>
            <a:off x="0" y="4842"/>
            <a:ext cx="9144000" cy="615845"/>
          </a:xfrm>
          <a:prstGeom prst="rect">
            <a:avLst/>
          </a:prstGeom>
          <a:pattFill prst="dkHorz">
            <a:fgClr>
              <a:srgbClr val="FF6600"/>
            </a:fgClr>
            <a:bgClr>
              <a:srgbClr val="FF9933"/>
            </a:bgClr>
          </a:patt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t>EXPENDITURE ANALYSIS PER ECONOMIC CLASSIFICATION</a:t>
            </a:r>
          </a:p>
        </p:txBody>
      </p:sp>
      <p:sp>
        <p:nvSpPr>
          <p:cNvPr id="2" name="Slide Number Placeholder 1"/>
          <p:cNvSpPr>
            <a:spLocks noGrp="1"/>
          </p:cNvSpPr>
          <p:nvPr>
            <p:ph type="sldNum" sz="quarter" idx="12"/>
          </p:nvPr>
        </p:nvSpPr>
        <p:spPr/>
        <p:txBody>
          <a:bodyPr/>
          <a:lstStyle/>
          <a:p>
            <a:fld id="{06FDB8B8-F605-4586-B934-FF56C8C71DDE}" type="slidenum">
              <a:rPr lang="en-US" smtClean="0"/>
              <a:pPr/>
              <a:t>91</a:t>
            </a:fld>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xmlns="" val="2158469753"/>
              </p:ext>
            </p:extLst>
          </p:nvPr>
        </p:nvGraphicFramePr>
        <p:xfrm>
          <a:off x="251520" y="836712"/>
          <a:ext cx="8435279" cy="4896539"/>
        </p:xfrm>
        <a:graphic>
          <a:graphicData uri="http://schemas.openxmlformats.org/drawingml/2006/table">
            <a:tbl>
              <a:tblPr firstRow="1" firstCol="1" bandRow="1">
                <a:tableStyleId>{8A107856-5554-42FB-B03E-39F5DBC370BA}</a:tableStyleId>
              </a:tblPr>
              <a:tblGrid>
                <a:gridCol w="2206052"/>
                <a:gridCol w="892623"/>
                <a:gridCol w="848628"/>
                <a:gridCol w="758092"/>
                <a:gridCol w="631211"/>
                <a:gridCol w="1032892"/>
                <a:gridCol w="848628"/>
                <a:gridCol w="648426"/>
                <a:gridCol w="568727"/>
              </a:tblGrid>
              <a:tr h="258698">
                <a:tc>
                  <a:txBody>
                    <a:bodyPr/>
                    <a:lstStyle/>
                    <a:p>
                      <a:pPr marL="0" marR="0">
                        <a:lnSpc>
                          <a:spcPct val="115000"/>
                        </a:lnSpc>
                        <a:spcBef>
                          <a:spcPts val="0"/>
                        </a:spcBef>
                        <a:spcAft>
                          <a:spcPts val="0"/>
                        </a:spcAft>
                      </a:pPr>
                      <a:r>
                        <a:rPr lang="en-US" sz="1200" dirty="0">
                          <a:effectLst/>
                        </a:rPr>
                        <a:t>ECONOMIC CLASSIFICATION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0385" marR="50385" marT="0" marB="0" anchor="ctr"/>
                </a:tc>
                <a:tc gridSpan="4">
                  <a:txBody>
                    <a:bodyPr/>
                    <a:lstStyle/>
                    <a:p>
                      <a:pPr marL="0" marR="0" algn="ctr">
                        <a:lnSpc>
                          <a:spcPct val="115000"/>
                        </a:lnSpc>
                        <a:spcBef>
                          <a:spcPts val="0"/>
                        </a:spcBef>
                        <a:spcAft>
                          <a:spcPts val="0"/>
                        </a:spcAft>
                      </a:pPr>
                      <a:r>
                        <a:rPr lang="en-US" sz="1200">
                          <a:effectLst/>
                        </a:rPr>
                        <a:t>2015/16</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0385" marR="50385"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algn="ctr">
                        <a:lnSpc>
                          <a:spcPct val="115000"/>
                        </a:lnSpc>
                        <a:spcBef>
                          <a:spcPts val="0"/>
                        </a:spcBef>
                        <a:spcAft>
                          <a:spcPts val="0"/>
                        </a:spcAft>
                      </a:pPr>
                      <a:r>
                        <a:rPr lang="en-US" sz="1200">
                          <a:effectLst/>
                        </a:rPr>
                        <a:t>2014/15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0385" marR="50385" marT="0" marB="0" anchor="ctr"/>
                </a:tc>
                <a:tc hMerge="1">
                  <a:txBody>
                    <a:bodyPr/>
                    <a:lstStyle/>
                    <a:p>
                      <a:endParaRPr lang="en-US"/>
                    </a:p>
                  </a:txBody>
                  <a:tcPr/>
                </a:tc>
                <a:tc hMerge="1">
                  <a:txBody>
                    <a:bodyPr/>
                    <a:lstStyle/>
                    <a:p>
                      <a:endParaRPr lang="en-US"/>
                    </a:p>
                  </a:txBody>
                  <a:tcPr/>
                </a:tc>
                <a:tc hMerge="1">
                  <a:txBody>
                    <a:bodyPr/>
                    <a:lstStyle/>
                    <a:p>
                      <a:endParaRPr lang="en-US"/>
                    </a:p>
                  </a:txBody>
                  <a:tcPr/>
                </a:tc>
              </a:tr>
              <a:tr h="498673">
                <a:tc>
                  <a:txBody>
                    <a:bodyPr/>
                    <a:lstStyle/>
                    <a:p>
                      <a:pPr marL="0" marR="0">
                        <a:lnSpc>
                          <a:spcPct val="115000"/>
                        </a:lnSpc>
                        <a:spcBef>
                          <a:spcPts val="0"/>
                        </a:spcBef>
                        <a:spcAft>
                          <a:spcPts val="0"/>
                        </a:spcAft>
                      </a:pPr>
                      <a:r>
                        <a:rPr lang="en-US" sz="1200">
                          <a:effectLst/>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0385" marR="50385" marT="0" marB="0" anchor="ctr"/>
                </a:tc>
                <a:tc>
                  <a:txBody>
                    <a:bodyPr/>
                    <a:lstStyle/>
                    <a:p>
                      <a:pPr marL="0" marR="0" algn="r">
                        <a:lnSpc>
                          <a:spcPct val="115000"/>
                        </a:lnSpc>
                        <a:spcBef>
                          <a:spcPts val="0"/>
                        </a:spcBef>
                        <a:spcAft>
                          <a:spcPts val="0"/>
                        </a:spcAft>
                      </a:pPr>
                      <a:r>
                        <a:rPr lang="en-US" sz="1200" dirty="0">
                          <a:effectLst/>
                        </a:rPr>
                        <a:t>Final allocation</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50385" marR="50385" marT="0" marB="0" anchor="ctr"/>
                </a:tc>
                <a:tc>
                  <a:txBody>
                    <a:bodyPr/>
                    <a:lstStyle/>
                    <a:p>
                      <a:pPr marL="0" marR="0" algn="r">
                        <a:lnSpc>
                          <a:spcPct val="115000"/>
                        </a:lnSpc>
                        <a:spcBef>
                          <a:spcPts val="0"/>
                        </a:spcBef>
                        <a:spcAft>
                          <a:spcPts val="0"/>
                        </a:spcAft>
                      </a:pPr>
                      <a:r>
                        <a:rPr lang="en-US" sz="1200" dirty="0">
                          <a:effectLst/>
                        </a:rPr>
                        <a:t>Actual expenditure</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50385" marR="50385" marT="0" marB="0" anchor="ctr"/>
                </a:tc>
                <a:tc>
                  <a:txBody>
                    <a:bodyPr/>
                    <a:lstStyle/>
                    <a:p>
                      <a:pPr marL="0" marR="0" algn="r">
                        <a:lnSpc>
                          <a:spcPct val="115000"/>
                        </a:lnSpc>
                        <a:spcBef>
                          <a:spcPts val="0"/>
                        </a:spcBef>
                        <a:spcAft>
                          <a:spcPts val="0"/>
                        </a:spcAft>
                      </a:pPr>
                      <a:r>
                        <a:rPr lang="en-US" sz="1200" dirty="0">
                          <a:effectLst/>
                        </a:rPr>
                        <a:t>Variance</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50385" marR="50385" marT="0" marB="0" anchor="ctr"/>
                </a:tc>
                <a:tc>
                  <a:txBody>
                    <a:bodyPr/>
                    <a:lstStyle/>
                    <a:p>
                      <a:pPr marL="0" marR="0" algn="r">
                        <a:lnSpc>
                          <a:spcPct val="115000"/>
                        </a:lnSpc>
                        <a:spcBef>
                          <a:spcPts val="0"/>
                        </a:spcBef>
                        <a:spcAft>
                          <a:spcPts val="0"/>
                        </a:spcAft>
                      </a:pPr>
                      <a:r>
                        <a:rPr lang="en-US" sz="1200" dirty="0">
                          <a:effectLst/>
                        </a:rPr>
                        <a:t>% spent</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50385" marR="50385" marT="0" marB="0" anchor="ctr"/>
                </a:tc>
                <a:tc>
                  <a:txBody>
                    <a:bodyPr/>
                    <a:lstStyle/>
                    <a:p>
                      <a:pPr marL="0" marR="0" algn="r">
                        <a:lnSpc>
                          <a:spcPct val="115000"/>
                        </a:lnSpc>
                        <a:spcBef>
                          <a:spcPts val="0"/>
                        </a:spcBef>
                        <a:spcAft>
                          <a:spcPts val="0"/>
                        </a:spcAft>
                      </a:pPr>
                      <a:r>
                        <a:rPr lang="en-US" sz="1200" dirty="0">
                          <a:effectLst/>
                        </a:rPr>
                        <a:t>Final allocation</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50385" marR="50385" marT="0" marB="0" anchor="ctr"/>
                </a:tc>
                <a:tc>
                  <a:txBody>
                    <a:bodyPr/>
                    <a:lstStyle/>
                    <a:p>
                      <a:pPr marL="0" marR="0" algn="r">
                        <a:lnSpc>
                          <a:spcPct val="115000"/>
                        </a:lnSpc>
                        <a:spcBef>
                          <a:spcPts val="0"/>
                        </a:spcBef>
                        <a:spcAft>
                          <a:spcPts val="0"/>
                        </a:spcAft>
                      </a:pPr>
                      <a:r>
                        <a:rPr lang="en-US" sz="1200" dirty="0">
                          <a:effectLst/>
                        </a:rPr>
                        <a:t>Actual expenditure</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50385" marR="50385" marT="0" marB="0" anchor="ctr"/>
                </a:tc>
                <a:tc>
                  <a:txBody>
                    <a:bodyPr/>
                    <a:lstStyle/>
                    <a:p>
                      <a:pPr marL="0" marR="0" algn="r">
                        <a:lnSpc>
                          <a:spcPct val="115000"/>
                        </a:lnSpc>
                        <a:spcBef>
                          <a:spcPts val="0"/>
                        </a:spcBef>
                        <a:spcAft>
                          <a:spcPts val="0"/>
                        </a:spcAft>
                      </a:pPr>
                      <a:r>
                        <a:rPr lang="en-US" sz="1200" dirty="0">
                          <a:effectLst/>
                        </a:rPr>
                        <a:t>Variance</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50385" marR="50385" marT="0" marB="0" anchor="ctr"/>
                </a:tc>
                <a:tc>
                  <a:txBody>
                    <a:bodyPr/>
                    <a:lstStyle/>
                    <a:p>
                      <a:pPr marL="0" marR="0" algn="r">
                        <a:lnSpc>
                          <a:spcPct val="115000"/>
                        </a:lnSpc>
                        <a:spcBef>
                          <a:spcPts val="0"/>
                        </a:spcBef>
                        <a:spcAft>
                          <a:spcPts val="0"/>
                        </a:spcAft>
                      </a:pPr>
                      <a:r>
                        <a:rPr lang="en-US" sz="1200" dirty="0">
                          <a:effectLst/>
                        </a:rPr>
                        <a:t>% spent</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50385" marR="50385" marT="0" marB="0" anchor="ctr"/>
                </a:tc>
              </a:tr>
              <a:tr h="258698">
                <a:tc>
                  <a:txBody>
                    <a:bodyPr/>
                    <a:lstStyle/>
                    <a:p>
                      <a:pPr marL="0" marR="0">
                        <a:lnSpc>
                          <a:spcPct val="115000"/>
                        </a:lnSpc>
                        <a:spcBef>
                          <a:spcPts val="0"/>
                        </a:spcBef>
                        <a:spcAft>
                          <a:spcPts val="0"/>
                        </a:spcAft>
                      </a:pPr>
                      <a:r>
                        <a:rPr lang="en-US" sz="1200" dirty="0">
                          <a:effectLst/>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0385" marR="50385" marT="0" marB="0" anchor="ctr"/>
                </a:tc>
                <a:tc>
                  <a:txBody>
                    <a:bodyPr/>
                    <a:lstStyle/>
                    <a:p>
                      <a:pPr marL="0" marR="0" algn="r">
                        <a:lnSpc>
                          <a:spcPct val="115000"/>
                        </a:lnSpc>
                        <a:spcBef>
                          <a:spcPts val="0"/>
                        </a:spcBef>
                        <a:spcAft>
                          <a:spcPts val="0"/>
                        </a:spcAft>
                      </a:pPr>
                      <a:r>
                        <a:rPr lang="en-US" sz="1200" dirty="0">
                          <a:effectLst/>
                        </a:rPr>
                        <a:t>R'000</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50385" marR="50385" marT="0" marB="0" anchor="ctr"/>
                </a:tc>
                <a:tc>
                  <a:txBody>
                    <a:bodyPr/>
                    <a:lstStyle/>
                    <a:p>
                      <a:pPr marL="0" marR="0" algn="r">
                        <a:lnSpc>
                          <a:spcPct val="115000"/>
                        </a:lnSpc>
                        <a:spcBef>
                          <a:spcPts val="0"/>
                        </a:spcBef>
                        <a:spcAft>
                          <a:spcPts val="0"/>
                        </a:spcAft>
                      </a:pPr>
                      <a:r>
                        <a:rPr lang="en-US" sz="1200" dirty="0">
                          <a:effectLst/>
                        </a:rPr>
                        <a:t>R'000</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50385" marR="50385" marT="0" marB="0" anchor="ctr"/>
                </a:tc>
                <a:tc>
                  <a:txBody>
                    <a:bodyPr/>
                    <a:lstStyle/>
                    <a:p>
                      <a:pPr marL="0" marR="0" algn="r">
                        <a:lnSpc>
                          <a:spcPct val="115000"/>
                        </a:lnSpc>
                        <a:spcBef>
                          <a:spcPts val="0"/>
                        </a:spcBef>
                        <a:spcAft>
                          <a:spcPts val="0"/>
                        </a:spcAft>
                      </a:pPr>
                      <a:r>
                        <a:rPr lang="en-US" sz="1200" dirty="0">
                          <a:effectLst/>
                        </a:rPr>
                        <a:t>R'000</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50385" marR="50385" marT="0" marB="0" anchor="ctr"/>
                </a:tc>
                <a:tc>
                  <a:txBody>
                    <a:bodyPr/>
                    <a:lstStyle/>
                    <a:p>
                      <a:pPr marL="0" marR="0" algn="r">
                        <a:lnSpc>
                          <a:spcPct val="115000"/>
                        </a:lnSpc>
                        <a:spcBef>
                          <a:spcPts val="0"/>
                        </a:spcBef>
                        <a:spcAft>
                          <a:spcPts val="0"/>
                        </a:spcAft>
                      </a:pPr>
                      <a:r>
                        <a:rPr lang="en-US" sz="1200" dirty="0">
                          <a:effectLst/>
                        </a:rPr>
                        <a:t> </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50385" marR="50385" marT="0" marB="0" anchor="ctr"/>
                </a:tc>
                <a:tc>
                  <a:txBody>
                    <a:bodyPr/>
                    <a:lstStyle/>
                    <a:p>
                      <a:pPr marL="0" marR="0" algn="r">
                        <a:lnSpc>
                          <a:spcPct val="115000"/>
                        </a:lnSpc>
                        <a:spcBef>
                          <a:spcPts val="0"/>
                        </a:spcBef>
                        <a:spcAft>
                          <a:spcPts val="0"/>
                        </a:spcAft>
                      </a:pPr>
                      <a:r>
                        <a:rPr lang="en-US" sz="1200" dirty="0">
                          <a:effectLst/>
                        </a:rPr>
                        <a:t>R'000</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50385" marR="50385" marT="0" marB="0" anchor="ctr"/>
                </a:tc>
                <a:tc>
                  <a:txBody>
                    <a:bodyPr/>
                    <a:lstStyle/>
                    <a:p>
                      <a:pPr marL="0" marR="0" algn="r">
                        <a:lnSpc>
                          <a:spcPct val="115000"/>
                        </a:lnSpc>
                        <a:spcBef>
                          <a:spcPts val="0"/>
                        </a:spcBef>
                        <a:spcAft>
                          <a:spcPts val="0"/>
                        </a:spcAft>
                      </a:pPr>
                      <a:r>
                        <a:rPr lang="en-US" sz="1200" dirty="0">
                          <a:effectLst/>
                        </a:rPr>
                        <a:t>R'000</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50385" marR="50385" marT="0" marB="0" anchor="ctr"/>
                </a:tc>
                <a:tc>
                  <a:txBody>
                    <a:bodyPr/>
                    <a:lstStyle/>
                    <a:p>
                      <a:pPr marL="0" marR="0" algn="r">
                        <a:lnSpc>
                          <a:spcPct val="115000"/>
                        </a:lnSpc>
                        <a:spcBef>
                          <a:spcPts val="0"/>
                        </a:spcBef>
                        <a:spcAft>
                          <a:spcPts val="0"/>
                        </a:spcAft>
                      </a:pPr>
                      <a:r>
                        <a:rPr lang="en-US" sz="1200" dirty="0">
                          <a:effectLst/>
                        </a:rPr>
                        <a:t>R'000</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50385" marR="50385" marT="0" marB="0" anchor="ctr"/>
                </a:tc>
                <a:tc>
                  <a:txBody>
                    <a:bodyPr/>
                    <a:lstStyle/>
                    <a:p>
                      <a:pPr marL="0" marR="0" algn="r">
                        <a:lnSpc>
                          <a:spcPct val="115000"/>
                        </a:lnSpc>
                        <a:spcBef>
                          <a:spcPts val="0"/>
                        </a:spcBef>
                        <a:spcAft>
                          <a:spcPts val="0"/>
                        </a:spcAft>
                      </a:pPr>
                      <a:r>
                        <a:rPr lang="en-US" sz="1200" dirty="0">
                          <a:effectLst/>
                        </a:rPr>
                        <a:t> </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50385" marR="50385" marT="0" marB="0" anchor="ctr"/>
                </a:tc>
              </a:tr>
              <a:tr h="258698">
                <a:tc>
                  <a:txBody>
                    <a:bodyPr/>
                    <a:lstStyle/>
                    <a:p>
                      <a:pPr marL="0" marR="0">
                        <a:lnSpc>
                          <a:spcPct val="115000"/>
                        </a:lnSpc>
                        <a:spcBef>
                          <a:spcPts val="0"/>
                        </a:spcBef>
                        <a:spcAft>
                          <a:spcPts val="0"/>
                        </a:spcAft>
                      </a:pPr>
                      <a:r>
                        <a:rPr lang="en-US" sz="1200" dirty="0">
                          <a:effectLst/>
                        </a:rPr>
                        <a:t>Current payments</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50385" marR="50385" marT="0" marB="0" anchor="ctr"/>
                </a:tc>
                <a:tc>
                  <a:txBody>
                    <a:bodyPr/>
                    <a:lstStyle/>
                    <a:p>
                      <a:pPr marL="0" marR="0" algn="r">
                        <a:lnSpc>
                          <a:spcPct val="115000"/>
                        </a:lnSpc>
                        <a:spcBef>
                          <a:spcPts val="0"/>
                        </a:spcBef>
                        <a:spcAft>
                          <a:spcPts val="0"/>
                        </a:spcAft>
                      </a:pPr>
                      <a:r>
                        <a:rPr lang="en-US" sz="1200">
                          <a:effectLst/>
                        </a:rPr>
                        <a:t> </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50385" marR="50385" marT="0" marB="0" anchor="ctr"/>
                </a:tc>
                <a:tc>
                  <a:txBody>
                    <a:bodyPr/>
                    <a:lstStyle/>
                    <a:p>
                      <a:pPr marL="0" marR="0" algn="r">
                        <a:lnSpc>
                          <a:spcPct val="115000"/>
                        </a:lnSpc>
                        <a:spcBef>
                          <a:spcPts val="0"/>
                        </a:spcBef>
                        <a:spcAft>
                          <a:spcPts val="0"/>
                        </a:spcAft>
                      </a:pPr>
                      <a:r>
                        <a:rPr lang="en-US" sz="1200">
                          <a:effectLst/>
                        </a:rPr>
                        <a:t> </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50385" marR="50385" marT="0" marB="0" anchor="ctr"/>
                </a:tc>
                <a:tc>
                  <a:txBody>
                    <a:bodyPr/>
                    <a:lstStyle/>
                    <a:p>
                      <a:pPr marL="0" marR="0" algn="r">
                        <a:lnSpc>
                          <a:spcPct val="115000"/>
                        </a:lnSpc>
                        <a:spcBef>
                          <a:spcPts val="0"/>
                        </a:spcBef>
                        <a:spcAft>
                          <a:spcPts val="0"/>
                        </a:spcAft>
                      </a:pPr>
                      <a:r>
                        <a:rPr lang="en-US" sz="1200">
                          <a:effectLst/>
                        </a:rPr>
                        <a:t> </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50385" marR="50385" marT="0" marB="0" anchor="ctr"/>
                </a:tc>
                <a:tc>
                  <a:txBody>
                    <a:bodyPr/>
                    <a:lstStyle/>
                    <a:p>
                      <a:pPr marL="0" marR="0" algn="r">
                        <a:lnSpc>
                          <a:spcPct val="115000"/>
                        </a:lnSpc>
                        <a:spcBef>
                          <a:spcPts val="0"/>
                        </a:spcBef>
                        <a:spcAft>
                          <a:spcPts val="0"/>
                        </a:spcAft>
                      </a:pPr>
                      <a:r>
                        <a:rPr lang="en-US" sz="1200">
                          <a:effectLst/>
                        </a:rPr>
                        <a:t> </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50385" marR="50385" marT="0" marB="0" anchor="ctr"/>
                </a:tc>
                <a:tc>
                  <a:txBody>
                    <a:bodyPr/>
                    <a:lstStyle/>
                    <a:p>
                      <a:pPr marL="0" marR="0" algn="r">
                        <a:lnSpc>
                          <a:spcPct val="115000"/>
                        </a:lnSpc>
                        <a:spcBef>
                          <a:spcPts val="0"/>
                        </a:spcBef>
                        <a:spcAft>
                          <a:spcPts val="0"/>
                        </a:spcAft>
                      </a:pPr>
                      <a:r>
                        <a:rPr lang="en-US" sz="1200">
                          <a:effectLst/>
                        </a:rPr>
                        <a:t> </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50385" marR="50385" marT="0" marB="0" anchor="ctr"/>
                </a:tc>
                <a:tc>
                  <a:txBody>
                    <a:bodyPr/>
                    <a:lstStyle/>
                    <a:p>
                      <a:pPr marL="0" marR="0" algn="r">
                        <a:lnSpc>
                          <a:spcPct val="115000"/>
                        </a:lnSpc>
                        <a:spcBef>
                          <a:spcPts val="0"/>
                        </a:spcBef>
                        <a:spcAft>
                          <a:spcPts val="0"/>
                        </a:spcAft>
                      </a:pPr>
                      <a:r>
                        <a:rPr lang="en-US" sz="1200">
                          <a:effectLst/>
                        </a:rPr>
                        <a:t> </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50385" marR="50385" marT="0" marB="0" anchor="ctr"/>
                </a:tc>
                <a:tc>
                  <a:txBody>
                    <a:bodyPr/>
                    <a:lstStyle/>
                    <a:p>
                      <a:pPr marL="0" marR="0" algn="r">
                        <a:lnSpc>
                          <a:spcPct val="115000"/>
                        </a:lnSpc>
                        <a:spcBef>
                          <a:spcPts val="0"/>
                        </a:spcBef>
                        <a:spcAft>
                          <a:spcPts val="0"/>
                        </a:spcAft>
                      </a:pPr>
                      <a:r>
                        <a:rPr lang="en-US" sz="1200">
                          <a:effectLst/>
                        </a:rPr>
                        <a:t> </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50385" marR="50385" marT="0" marB="0" anchor="ctr"/>
                </a:tc>
                <a:tc>
                  <a:txBody>
                    <a:bodyPr/>
                    <a:lstStyle/>
                    <a:p>
                      <a:pPr marL="0" marR="0" algn="r">
                        <a:lnSpc>
                          <a:spcPct val="115000"/>
                        </a:lnSpc>
                        <a:spcBef>
                          <a:spcPts val="0"/>
                        </a:spcBef>
                        <a:spcAft>
                          <a:spcPts val="0"/>
                        </a:spcAft>
                      </a:pPr>
                      <a:r>
                        <a:rPr lang="en-US" sz="1200" dirty="0">
                          <a:effectLst/>
                        </a:rPr>
                        <a:t> </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50385" marR="50385" marT="0" marB="0" anchor="ctr"/>
                </a:tc>
              </a:tr>
              <a:tr h="258698">
                <a:tc>
                  <a:txBody>
                    <a:bodyPr/>
                    <a:lstStyle/>
                    <a:p>
                      <a:pPr marL="0" marR="0">
                        <a:lnSpc>
                          <a:spcPct val="115000"/>
                        </a:lnSpc>
                        <a:spcBef>
                          <a:spcPts val="0"/>
                        </a:spcBef>
                        <a:spcAft>
                          <a:spcPts val="0"/>
                        </a:spcAft>
                      </a:pPr>
                      <a:r>
                        <a:rPr lang="en-US" sz="1200" dirty="0">
                          <a:effectLst/>
                        </a:rPr>
                        <a:t>Cleaning and Gardening</a:t>
                      </a:r>
                      <a:endParaRPr lang="en-US"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50385" marR="50385" marT="0" marB="0" anchor="ctr"/>
                </a:tc>
                <a:tc>
                  <a:txBody>
                    <a:bodyPr/>
                    <a:lstStyle/>
                    <a:p>
                      <a:pPr marL="0" marR="0" algn="r">
                        <a:lnSpc>
                          <a:spcPct val="115000"/>
                        </a:lnSpc>
                        <a:spcBef>
                          <a:spcPts val="0"/>
                        </a:spcBef>
                        <a:spcAft>
                          <a:spcPts val="0"/>
                        </a:spcAft>
                      </a:pPr>
                      <a:r>
                        <a:rPr lang="en-US" sz="1200" dirty="0">
                          <a:effectLst/>
                        </a:rPr>
                        <a:t>210,099</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0385" marR="50385" marT="0" marB="0" anchor="ctr"/>
                </a:tc>
                <a:tc>
                  <a:txBody>
                    <a:bodyPr/>
                    <a:lstStyle/>
                    <a:p>
                      <a:pPr marL="0" marR="0" algn="r">
                        <a:lnSpc>
                          <a:spcPct val="115000"/>
                        </a:lnSpc>
                        <a:spcBef>
                          <a:spcPts val="0"/>
                        </a:spcBef>
                        <a:spcAft>
                          <a:spcPts val="0"/>
                        </a:spcAft>
                      </a:pPr>
                      <a:r>
                        <a:rPr lang="en-US" sz="1200">
                          <a:effectLst/>
                        </a:rPr>
                        <a:t>211,672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0385" marR="50385" marT="0" marB="0" anchor="ctr"/>
                </a:tc>
                <a:tc>
                  <a:txBody>
                    <a:bodyPr/>
                    <a:lstStyle/>
                    <a:p>
                      <a:pPr marL="0" marR="0" algn="r">
                        <a:lnSpc>
                          <a:spcPct val="115000"/>
                        </a:lnSpc>
                        <a:spcBef>
                          <a:spcPts val="0"/>
                        </a:spcBef>
                        <a:spcAft>
                          <a:spcPts val="0"/>
                        </a:spcAft>
                      </a:pPr>
                      <a:r>
                        <a:rPr lang="en-US" sz="1200" dirty="0" smtClean="0">
                          <a:effectLst/>
                        </a:rPr>
                        <a:t>(1,573)</a:t>
                      </a:r>
                      <a:endParaRPr lang="en-US" sz="1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0385" marR="50385" marT="0" marB="0" anchor="ctr"/>
                </a:tc>
                <a:tc>
                  <a:txBody>
                    <a:bodyPr/>
                    <a:lstStyle/>
                    <a:p>
                      <a:pPr marL="0" marR="0" algn="r">
                        <a:lnSpc>
                          <a:spcPct val="115000"/>
                        </a:lnSpc>
                        <a:spcBef>
                          <a:spcPts val="0"/>
                        </a:spcBef>
                        <a:spcAft>
                          <a:spcPts val="0"/>
                        </a:spcAft>
                      </a:pPr>
                      <a:r>
                        <a:rPr lang="en-US" sz="1200">
                          <a:effectLst/>
                        </a:rPr>
                        <a:t>101%</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0385" marR="50385" marT="0" marB="0" anchor="ctr"/>
                </a:tc>
                <a:tc>
                  <a:txBody>
                    <a:bodyPr/>
                    <a:lstStyle/>
                    <a:p>
                      <a:pPr marL="0" marR="0" algn="r">
                        <a:lnSpc>
                          <a:spcPct val="115000"/>
                        </a:lnSpc>
                        <a:spcBef>
                          <a:spcPts val="0"/>
                        </a:spcBef>
                        <a:spcAft>
                          <a:spcPts val="0"/>
                        </a:spcAft>
                      </a:pPr>
                      <a:r>
                        <a:rPr lang="en-US" sz="1200">
                          <a:effectLst/>
                        </a:rPr>
                        <a:t>202,073</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0385" marR="50385" marT="0" marB="0" anchor="ctr"/>
                </a:tc>
                <a:tc>
                  <a:txBody>
                    <a:bodyPr/>
                    <a:lstStyle/>
                    <a:p>
                      <a:pPr marL="0" marR="0" algn="r">
                        <a:lnSpc>
                          <a:spcPct val="115000"/>
                        </a:lnSpc>
                        <a:spcBef>
                          <a:spcPts val="0"/>
                        </a:spcBef>
                        <a:spcAft>
                          <a:spcPts val="0"/>
                        </a:spcAft>
                      </a:pPr>
                      <a:r>
                        <a:rPr lang="en-US" sz="1200">
                          <a:effectLst/>
                        </a:rPr>
                        <a:t>186,815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0385" marR="50385" marT="0" marB="0" anchor="ctr"/>
                </a:tc>
                <a:tc>
                  <a:txBody>
                    <a:bodyPr/>
                    <a:lstStyle/>
                    <a:p>
                      <a:pPr marL="0" marR="0" algn="r">
                        <a:lnSpc>
                          <a:spcPct val="115000"/>
                        </a:lnSpc>
                        <a:spcBef>
                          <a:spcPts val="0"/>
                        </a:spcBef>
                        <a:spcAft>
                          <a:spcPts val="0"/>
                        </a:spcAft>
                      </a:pPr>
                      <a:r>
                        <a:rPr lang="en-US" sz="1200">
                          <a:effectLst/>
                        </a:rPr>
                        <a:t>15,258</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0385" marR="50385" marT="0" marB="0" anchor="ctr"/>
                </a:tc>
                <a:tc>
                  <a:txBody>
                    <a:bodyPr/>
                    <a:lstStyle/>
                    <a:p>
                      <a:pPr marL="0" marR="0" algn="r">
                        <a:lnSpc>
                          <a:spcPct val="115000"/>
                        </a:lnSpc>
                        <a:spcBef>
                          <a:spcPts val="0"/>
                        </a:spcBef>
                        <a:spcAft>
                          <a:spcPts val="0"/>
                        </a:spcAft>
                      </a:pPr>
                      <a:r>
                        <a:rPr lang="en-US" sz="1200" dirty="0">
                          <a:effectLst/>
                        </a:rPr>
                        <a:t>92%</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0385" marR="50385" marT="0" marB="0" anchor="ctr"/>
                </a:tc>
              </a:tr>
              <a:tr h="258698">
                <a:tc>
                  <a:txBody>
                    <a:bodyPr/>
                    <a:lstStyle/>
                    <a:p>
                      <a:pPr marL="0" marR="0">
                        <a:lnSpc>
                          <a:spcPct val="115000"/>
                        </a:lnSpc>
                        <a:spcBef>
                          <a:spcPts val="0"/>
                        </a:spcBef>
                        <a:spcAft>
                          <a:spcPts val="0"/>
                        </a:spcAft>
                      </a:pPr>
                      <a:r>
                        <a:rPr lang="en-US" sz="1200" dirty="0">
                          <a:effectLst/>
                        </a:rPr>
                        <a:t>Leasing (Private owned)</a:t>
                      </a:r>
                      <a:endParaRPr lang="en-US"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50385" marR="50385" marT="0" marB="0" anchor="ctr"/>
                </a:tc>
                <a:tc>
                  <a:txBody>
                    <a:bodyPr/>
                    <a:lstStyle/>
                    <a:p>
                      <a:pPr marL="0" marR="0" algn="r">
                        <a:lnSpc>
                          <a:spcPct val="115000"/>
                        </a:lnSpc>
                        <a:spcBef>
                          <a:spcPts val="0"/>
                        </a:spcBef>
                        <a:spcAft>
                          <a:spcPts val="0"/>
                        </a:spcAft>
                      </a:pPr>
                      <a:r>
                        <a:rPr lang="en-US" sz="1200" dirty="0">
                          <a:effectLst/>
                        </a:rPr>
                        <a:t>4,097,073</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0385" marR="50385" marT="0" marB="0" anchor="ctr"/>
                </a:tc>
                <a:tc>
                  <a:txBody>
                    <a:bodyPr/>
                    <a:lstStyle/>
                    <a:p>
                      <a:pPr marL="0" marR="0" algn="r">
                        <a:lnSpc>
                          <a:spcPct val="115000"/>
                        </a:lnSpc>
                        <a:spcBef>
                          <a:spcPts val="0"/>
                        </a:spcBef>
                        <a:spcAft>
                          <a:spcPts val="0"/>
                        </a:spcAft>
                      </a:pPr>
                      <a:r>
                        <a:rPr lang="en-US" sz="1200">
                          <a:effectLst/>
                        </a:rPr>
                        <a:t>4,078,738</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0385" marR="50385" marT="0" marB="0" anchor="ctr"/>
                </a:tc>
                <a:tc>
                  <a:txBody>
                    <a:bodyPr/>
                    <a:lstStyle/>
                    <a:p>
                      <a:pPr marL="0" marR="0" algn="r">
                        <a:lnSpc>
                          <a:spcPct val="115000"/>
                        </a:lnSpc>
                        <a:spcBef>
                          <a:spcPts val="0"/>
                        </a:spcBef>
                        <a:spcAft>
                          <a:spcPts val="0"/>
                        </a:spcAft>
                      </a:pPr>
                      <a:r>
                        <a:rPr lang="en-US" sz="1200" dirty="0">
                          <a:effectLst/>
                        </a:rPr>
                        <a:t>18,335</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0385" marR="50385" marT="0" marB="0" anchor="ctr"/>
                </a:tc>
                <a:tc>
                  <a:txBody>
                    <a:bodyPr/>
                    <a:lstStyle/>
                    <a:p>
                      <a:pPr marL="0" marR="0" algn="r">
                        <a:lnSpc>
                          <a:spcPct val="115000"/>
                        </a:lnSpc>
                        <a:spcBef>
                          <a:spcPts val="0"/>
                        </a:spcBef>
                        <a:spcAft>
                          <a:spcPts val="0"/>
                        </a:spcAft>
                      </a:pPr>
                      <a:r>
                        <a:rPr lang="en-US" sz="1200">
                          <a:effectLst/>
                        </a:rPr>
                        <a:t>100%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0385" marR="50385" marT="0" marB="0" anchor="ctr"/>
                </a:tc>
                <a:tc>
                  <a:txBody>
                    <a:bodyPr/>
                    <a:lstStyle/>
                    <a:p>
                      <a:pPr marL="0" marR="0" algn="r">
                        <a:lnSpc>
                          <a:spcPct val="115000"/>
                        </a:lnSpc>
                        <a:spcBef>
                          <a:spcPts val="0"/>
                        </a:spcBef>
                        <a:spcAft>
                          <a:spcPts val="0"/>
                        </a:spcAft>
                      </a:pPr>
                      <a:r>
                        <a:rPr lang="en-US" sz="1200">
                          <a:effectLst/>
                        </a:rPr>
                        <a:t>3,801,034</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0385" marR="50385" marT="0" marB="0" anchor="ctr"/>
                </a:tc>
                <a:tc>
                  <a:txBody>
                    <a:bodyPr/>
                    <a:lstStyle/>
                    <a:p>
                      <a:pPr marL="0" marR="0" algn="r">
                        <a:lnSpc>
                          <a:spcPct val="115000"/>
                        </a:lnSpc>
                        <a:spcBef>
                          <a:spcPts val="0"/>
                        </a:spcBef>
                        <a:spcAft>
                          <a:spcPts val="0"/>
                        </a:spcAft>
                      </a:pPr>
                      <a:r>
                        <a:rPr lang="en-US" sz="1200">
                          <a:effectLst/>
                        </a:rPr>
                        <a:t>3,808,838</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0385" marR="50385" marT="0" marB="0" anchor="ctr"/>
                </a:tc>
                <a:tc>
                  <a:txBody>
                    <a:bodyPr/>
                    <a:lstStyle/>
                    <a:p>
                      <a:pPr marL="0" marR="0" algn="r">
                        <a:lnSpc>
                          <a:spcPct val="115000"/>
                        </a:lnSpc>
                        <a:spcBef>
                          <a:spcPts val="0"/>
                        </a:spcBef>
                        <a:spcAft>
                          <a:spcPts val="0"/>
                        </a:spcAft>
                      </a:pPr>
                      <a:r>
                        <a:rPr lang="en-US" sz="1200" dirty="0" smtClean="0">
                          <a:effectLst/>
                        </a:rPr>
                        <a:t>(7,804)</a:t>
                      </a:r>
                      <a:endParaRPr lang="en-US" sz="1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0385" marR="50385" marT="0" marB="0" anchor="ctr"/>
                </a:tc>
                <a:tc>
                  <a:txBody>
                    <a:bodyPr/>
                    <a:lstStyle/>
                    <a:p>
                      <a:pPr marL="0" marR="0" algn="r">
                        <a:lnSpc>
                          <a:spcPct val="115000"/>
                        </a:lnSpc>
                        <a:spcBef>
                          <a:spcPts val="0"/>
                        </a:spcBef>
                        <a:spcAft>
                          <a:spcPts val="0"/>
                        </a:spcAft>
                      </a:pPr>
                      <a:r>
                        <a:rPr lang="en-US" sz="1200">
                          <a:effectLst/>
                        </a:rPr>
                        <a:t>100%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0385" marR="50385" marT="0" marB="0" anchor="ctr"/>
                </a:tc>
              </a:tr>
              <a:tr h="258698">
                <a:tc>
                  <a:txBody>
                    <a:bodyPr/>
                    <a:lstStyle/>
                    <a:p>
                      <a:pPr marL="0" marR="0">
                        <a:lnSpc>
                          <a:spcPct val="115000"/>
                        </a:lnSpc>
                        <a:spcBef>
                          <a:spcPts val="0"/>
                        </a:spcBef>
                        <a:spcAft>
                          <a:spcPts val="0"/>
                        </a:spcAft>
                      </a:pPr>
                      <a:r>
                        <a:rPr lang="en-US" sz="1200" dirty="0">
                          <a:effectLst/>
                        </a:rPr>
                        <a:t>Repairs</a:t>
                      </a:r>
                      <a:endParaRPr lang="en-US"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50385" marR="50385" marT="0" marB="0" anchor="ctr"/>
                </a:tc>
                <a:tc>
                  <a:txBody>
                    <a:bodyPr/>
                    <a:lstStyle/>
                    <a:p>
                      <a:pPr marL="0" marR="0" algn="r">
                        <a:lnSpc>
                          <a:spcPct val="115000"/>
                        </a:lnSpc>
                        <a:spcBef>
                          <a:spcPts val="0"/>
                        </a:spcBef>
                        <a:spcAft>
                          <a:spcPts val="0"/>
                        </a:spcAft>
                      </a:pPr>
                      <a:r>
                        <a:rPr lang="en-US" sz="1200" dirty="0">
                          <a:effectLst/>
                        </a:rPr>
                        <a:t>781,151</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0385" marR="50385" marT="0" marB="0" anchor="ctr"/>
                </a:tc>
                <a:tc>
                  <a:txBody>
                    <a:bodyPr/>
                    <a:lstStyle/>
                    <a:p>
                      <a:pPr marL="0" marR="0" algn="r">
                        <a:lnSpc>
                          <a:spcPct val="115000"/>
                        </a:lnSpc>
                        <a:spcBef>
                          <a:spcPts val="0"/>
                        </a:spcBef>
                        <a:spcAft>
                          <a:spcPts val="0"/>
                        </a:spcAft>
                      </a:pPr>
                      <a:r>
                        <a:rPr lang="en-US" sz="1200">
                          <a:effectLst/>
                        </a:rPr>
                        <a:t>1,054,100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0385" marR="50385" marT="0" marB="0" anchor="ctr"/>
                </a:tc>
                <a:tc>
                  <a:txBody>
                    <a:bodyPr/>
                    <a:lstStyle/>
                    <a:p>
                      <a:pPr marL="0" marR="0" algn="r">
                        <a:lnSpc>
                          <a:spcPct val="115000"/>
                        </a:lnSpc>
                        <a:spcBef>
                          <a:spcPts val="0"/>
                        </a:spcBef>
                        <a:spcAft>
                          <a:spcPts val="0"/>
                        </a:spcAft>
                      </a:pPr>
                      <a:r>
                        <a:rPr lang="en-US" sz="1200" dirty="0" smtClean="0">
                          <a:effectLst/>
                        </a:rPr>
                        <a:t>(272,949)</a:t>
                      </a:r>
                      <a:endParaRPr lang="en-US" sz="1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0385" marR="50385" marT="0" marB="0" anchor="ctr"/>
                </a:tc>
                <a:tc>
                  <a:txBody>
                    <a:bodyPr/>
                    <a:lstStyle/>
                    <a:p>
                      <a:pPr marL="0" marR="0" algn="r">
                        <a:lnSpc>
                          <a:spcPct val="115000"/>
                        </a:lnSpc>
                        <a:spcBef>
                          <a:spcPts val="0"/>
                        </a:spcBef>
                        <a:spcAft>
                          <a:spcPts val="0"/>
                        </a:spcAft>
                      </a:pPr>
                      <a:r>
                        <a:rPr lang="en-US" sz="1200">
                          <a:effectLst/>
                        </a:rPr>
                        <a:t>135%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0385" marR="50385" marT="0" marB="0" anchor="ctr"/>
                </a:tc>
                <a:tc>
                  <a:txBody>
                    <a:bodyPr/>
                    <a:lstStyle/>
                    <a:p>
                      <a:pPr marL="0" marR="0" algn="r">
                        <a:lnSpc>
                          <a:spcPct val="115000"/>
                        </a:lnSpc>
                        <a:spcBef>
                          <a:spcPts val="0"/>
                        </a:spcBef>
                        <a:spcAft>
                          <a:spcPts val="0"/>
                        </a:spcAft>
                      </a:pPr>
                      <a:r>
                        <a:rPr lang="en-US" sz="1200">
                          <a:effectLst/>
                        </a:rPr>
                        <a:t>1,152,858</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0385" marR="50385" marT="0" marB="0" anchor="ctr"/>
                </a:tc>
                <a:tc>
                  <a:txBody>
                    <a:bodyPr/>
                    <a:lstStyle/>
                    <a:p>
                      <a:pPr marL="0" marR="0" algn="r">
                        <a:lnSpc>
                          <a:spcPct val="115000"/>
                        </a:lnSpc>
                        <a:spcBef>
                          <a:spcPts val="0"/>
                        </a:spcBef>
                        <a:spcAft>
                          <a:spcPts val="0"/>
                        </a:spcAft>
                      </a:pPr>
                      <a:r>
                        <a:rPr lang="en-US" sz="1200">
                          <a:effectLst/>
                        </a:rPr>
                        <a:t>1,139,063</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0385" marR="50385" marT="0" marB="0" anchor="ctr"/>
                </a:tc>
                <a:tc>
                  <a:txBody>
                    <a:bodyPr/>
                    <a:lstStyle/>
                    <a:p>
                      <a:pPr marL="0" marR="0" algn="r">
                        <a:lnSpc>
                          <a:spcPct val="115000"/>
                        </a:lnSpc>
                        <a:spcBef>
                          <a:spcPts val="0"/>
                        </a:spcBef>
                        <a:spcAft>
                          <a:spcPts val="0"/>
                        </a:spcAft>
                      </a:pPr>
                      <a:r>
                        <a:rPr lang="en-US" sz="1200">
                          <a:effectLst/>
                        </a:rPr>
                        <a:t>13,795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0385" marR="50385" marT="0" marB="0" anchor="ctr"/>
                </a:tc>
                <a:tc>
                  <a:txBody>
                    <a:bodyPr/>
                    <a:lstStyle/>
                    <a:p>
                      <a:pPr marL="0" marR="0" algn="r">
                        <a:lnSpc>
                          <a:spcPct val="115000"/>
                        </a:lnSpc>
                        <a:spcBef>
                          <a:spcPts val="0"/>
                        </a:spcBef>
                        <a:spcAft>
                          <a:spcPts val="0"/>
                        </a:spcAft>
                      </a:pPr>
                      <a:r>
                        <a:rPr lang="en-US" sz="1200">
                          <a:effectLst/>
                        </a:rPr>
                        <a:t>99%</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0385" marR="50385" marT="0" marB="0" anchor="ctr"/>
                </a:tc>
              </a:tr>
              <a:tr h="258698">
                <a:tc>
                  <a:txBody>
                    <a:bodyPr/>
                    <a:lstStyle/>
                    <a:p>
                      <a:pPr marL="0" marR="0">
                        <a:lnSpc>
                          <a:spcPct val="115000"/>
                        </a:lnSpc>
                        <a:spcBef>
                          <a:spcPts val="0"/>
                        </a:spcBef>
                        <a:spcAft>
                          <a:spcPts val="0"/>
                        </a:spcAft>
                      </a:pPr>
                      <a:r>
                        <a:rPr lang="en-US" sz="1200" dirty="0">
                          <a:effectLst/>
                        </a:rPr>
                        <a:t>Day-to-day Maintenance</a:t>
                      </a:r>
                      <a:endParaRPr lang="en-US"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50385" marR="50385" marT="0" marB="0" anchor="ctr"/>
                </a:tc>
                <a:tc>
                  <a:txBody>
                    <a:bodyPr/>
                    <a:lstStyle/>
                    <a:p>
                      <a:pPr marL="0" marR="0" algn="r">
                        <a:lnSpc>
                          <a:spcPct val="115000"/>
                        </a:lnSpc>
                        <a:spcBef>
                          <a:spcPts val="0"/>
                        </a:spcBef>
                        <a:spcAft>
                          <a:spcPts val="0"/>
                        </a:spcAft>
                      </a:pPr>
                      <a:r>
                        <a:rPr lang="en-US" sz="1200">
                          <a:effectLst/>
                        </a:rPr>
                        <a:t>1,275,091</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0385" marR="50385" marT="0" marB="0" anchor="ctr"/>
                </a:tc>
                <a:tc>
                  <a:txBody>
                    <a:bodyPr/>
                    <a:lstStyle/>
                    <a:p>
                      <a:pPr marL="0" marR="0" algn="r">
                        <a:lnSpc>
                          <a:spcPct val="115000"/>
                        </a:lnSpc>
                        <a:spcBef>
                          <a:spcPts val="0"/>
                        </a:spcBef>
                        <a:spcAft>
                          <a:spcPts val="0"/>
                        </a:spcAft>
                      </a:pPr>
                      <a:r>
                        <a:rPr lang="en-US" sz="1200" dirty="0">
                          <a:effectLst/>
                        </a:rPr>
                        <a:t>1,383,025</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0385" marR="50385" marT="0" marB="0" anchor="ctr"/>
                </a:tc>
                <a:tc>
                  <a:txBody>
                    <a:bodyPr/>
                    <a:lstStyle/>
                    <a:p>
                      <a:pPr marL="0" marR="0" algn="r">
                        <a:lnSpc>
                          <a:spcPct val="115000"/>
                        </a:lnSpc>
                        <a:spcBef>
                          <a:spcPts val="0"/>
                        </a:spcBef>
                        <a:spcAft>
                          <a:spcPts val="0"/>
                        </a:spcAft>
                      </a:pPr>
                      <a:r>
                        <a:rPr lang="en-US" sz="1200" dirty="0" smtClean="0">
                          <a:effectLst/>
                        </a:rPr>
                        <a:t>(107,934)</a:t>
                      </a:r>
                      <a:endParaRPr lang="en-US" sz="1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0385" marR="50385" marT="0" marB="0" anchor="ctr"/>
                </a:tc>
                <a:tc>
                  <a:txBody>
                    <a:bodyPr/>
                    <a:lstStyle/>
                    <a:p>
                      <a:pPr marL="0" marR="0" algn="r">
                        <a:lnSpc>
                          <a:spcPct val="115000"/>
                        </a:lnSpc>
                        <a:spcBef>
                          <a:spcPts val="0"/>
                        </a:spcBef>
                        <a:spcAft>
                          <a:spcPts val="0"/>
                        </a:spcAft>
                      </a:pPr>
                      <a:r>
                        <a:rPr lang="en-US" sz="1200">
                          <a:effectLst/>
                        </a:rPr>
                        <a:t>108%</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0385" marR="50385" marT="0" marB="0" anchor="ctr"/>
                </a:tc>
                <a:tc>
                  <a:txBody>
                    <a:bodyPr/>
                    <a:lstStyle/>
                    <a:p>
                      <a:pPr marL="0" marR="0" algn="r">
                        <a:lnSpc>
                          <a:spcPct val="115000"/>
                        </a:lnSpc>
                        <a:spcBef>
                          <a:spcPts val="0"/>
                        </a:spcBef>
                        <a:spcAft>
                          <a:spcPts val="0"/>
                        </a:spcAft>
                      </a:pPr>
                      <a:r>
                        <a:rPr lang="en-US" sz="1200">
                          <a:effectLst/>
                        </a:rPr>
                        <a:t>1,110,067</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0385" marR="50385" marT="0" marB="0" anchor="ctr"/>
                </a:tc>
                <a:tc>
                  <a:txBody>
                    <a:bodyPr/>
                    <a:lstStyle/>
                    <a:p>
                      <a:pPr marL="0" marR="0" algn="r">
                        <a:lnSpc>
                          <a:spcPct val="115000"/>
                        </a:lnSpc>
                        <a:spcBef>
                          <a:spcPts val="0"/>
                        </a:spcBef>
                        <a:spcAft>
                          <a:spcPts val="0"/>
                        </a:spcAft>
                      </a:pPr>
                      <a:r>
                        <a:rPr lang="en-US" sz="1200">
                          <a:effectLst/>
                        </a:rPr>
                        <a:t>1,110,067</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0385" marR="50385" marT="0" marB="0" anchor="ctr"/>
                </a:tc>
                <a:tc>
                  <a:txBody>
                    <a:bodyPr/>
                    <a:lstStyle/>
                    <a:p>
                      <a:pPr marL="0" marR="0" algn="r">
                        <a:lnSpc>
                          <a:spcPct val="115000"/>
                        </a:lnSpc>
                        <a:spcBef>
                          <a:spcPts val="0"/>
                        </a:spcBef>
                        <a:spcAft>
                          <a:spcPts val="0"/>
                        </a:spcAft>
                      </a:pPr>
                      <a:r>
                        <a:rPr lang="en-US" sz="1200">
                          <a:effectLst/>
                        </a:rPr>
                        <a:t>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0385" marR="50385" marT="0" marB="0" anchor="ctr"/>
                </a:tc>
                <a:tc>
                  <a:txBody>
                    <a:bodyPr/>
                    <a:lstStyle/>
                    <a:p>
                      <a:pPr marL="0" marR="0" algn="r">
                        <a:lnSpc>
                          <a:spcPct val="115000"/>
                        </a:lnSpc>
                        <a:spcBef>
                          <a:spcPts val="0"/>
                        </a:spcBef>
                        <a:spcAft>
                          <a:spcPts val="0"/>
                        </a:spcAft>
                      </a:pPr>
                      <a:r>
                        <a:rPr lang="en-US" sz="1200">
                          <a:effectLst/>
                        </a:rPr>
                        <a:t>100%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0385" marR="50385" marT="0" marB="0" anchor="ctr"/>
                </a:tc>
              </a:tr>
              <a:tr h="258698">
                <a:tc>
                  <a:txBody>
                    <a:bodyPr/>
                    <a:lstStyle/>
                    <a:p>
                      <a:pPr marL="0" marR="0">
                        <a:lnSpc>
                          <a:spcPct val="115000"/>
                        </a:lnSpc>
                        <a:spcBef>
                          <a:spcPts val="0"/>
                        </a:spcBef>
                        <a:spcAft>
                          <a:spcPts val="0"/>
                        </a:spcAft>
                      </a:pPr>
                      <a:r>
                        <a:rPr lang="en-US" sz="1200" dirty="0">
                          <a:effectLst/>
                        </a:rPr>
                        <a:t>Municipal Services  </a:t>
                      </a:r>
                      <a:endParaRPr lang="en-US"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50385" marR="50385" marT="0" marB="0" anchor="ctr"/>
                </a:tc>
                <a:tc>
                  <a:txBody>
                    <a:bodyPr/>
                    <a:lstStyle/>
                    <a:p>
                      <a:pPr marL="0" marR="0" algn="r">
                        <a:lnSpc>
                          <a:spcPct val="115000"/>
                        </a:lnSpc>
                        <a:spcBef>
                          <a:spcPts val="0"/>
                        </a:spcBef>
                        <a:spcAft>
                          <a:spcPts val="0"/>
                        </a:spcAft>
                      </a:pPr>
                      <a:r>
                        <a:rPr lang="en-US" sz="1200">
                          <a:effectLst/>
                        </a:rPr>
                        <a:t>282,457</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0385" marR="50385" marT="0" marB="0" anchor="ctr"/>
                </a:tc>
                <a:tc>
                  <a:txBody>
                    <a:bodyPr/>
                    <a:lstStyle/>
                    <a:p>
                      <a:pPr marL="0" marR="0" algn="r">
                        <a:lnSpc>
                          <a:spcPct val="115000"/>
                        </a:lnSpc>
                        <a:spcBef>
                          <a:spcPts val="0"/>
                        </a:spcBef>
                        <a:spcAft>
                          <a:spcPts val="0"/>
                        </a:spcAft>
                      </a:pPr>
                      <a:r>
                        <a:rPr lang="en-US" sz="1200">
                          <a:effectLst/>
                        </a:rPr>
                        <a:t>232,440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0385" marR="50385" marT="0" marB="0" anchor="ctr"/>
                </a:tc>
                <a:tc>
                  <a:txBody>
                    <a:bodyPr/>
                    <a:lstStyle/>
                    <a:p>
                      <a:pPr marL="0" marR="0" algn="r">
                        <a:lnSpc>
                          <a:spcPct val="115000"/>
                        </a:lnSpc>
                        <a:spcBef>
                          <a:spcPts val="0"/>
                        </a:spcBef>
                        <a:spcAft>
                          <a:spcPts val="0"/>
                        </a:spcAft>
                      </a:pPr>
                      <a:r>
                        <a:rPr lang="en-US" sz="1200" dirty="0">
                          <a:effectLst/>
                        </a:rPr>
                        <a:t>50,017</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0385" marR="50385" marT="0" marB="0" anchor="ctr"/>
                </a:tc>
                <a:tc>
                  <a:txBody>
                    <a:bodyPr/>
                    <a:lstStyle/>
                    <a:p>
                      <a:pPr marL="0" marR="0" algn="r">
                        <a:lnSpc>
                          <a:spcPct val="115000"/>
                        </a:lnSpc>
                        <a:spcBef>
                          <a:spcPts val="0"/>
                        </a:spcBef>
                        <a:spcAft>
                          <a:spcPts val="0"/>
                        </a:spcAft>
                      </a:pPr>
                      <a:r>
                        <a:rPr lang="en-US" sz="1200">
                          <a:effectLst/>
                        </a:rPr>
                        <a:t>82%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0385" marR="50385" marT="0" marB="0" anchor="ctr"/>
                </a:tc>
                <a:tc>
                  <a:txBody>
                    <a:bodyPr/>
                    <a:lstStyle/>
                    <a:p>
                      <a:pPr marL="0" marR="0" algn="r">
                        <a:lnSpc>
                          <a:spcPct val="115000"/>
                        </a:lnSpc>
                        <a:spcBef>
                          <a:spcPts val="0"/>
                        </a:spcBef>
                        <a:spcAft>
                          <a:spcPts val="0"/>
                        </a:spcAft>
                      </a:pPr>
                      <a:r>
                        <a:rPr lang="en-US" sz="1200">
                          <a:effectLst/>
                        </a:rPr>
                        <a:t>244</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0385" marR="50385" marT="0" marB="0" anchor="ctr"/>
                </a:tc>
                <a:tc>
                  <a:txBody>
                    <a:bodyPr/>
                    <a:lstStyle/>
                    <a:p>
                      <a:pPr marL="0" marR="0" algn="r">
                        <a:lnSpc>
                          <a:spcPct val="115000"/>
                        </a:lnSpc>
                        <a:spcBef>
                          <a:spcPts val="0"/>
                        </a:spcBef>
                        <a:spcAft>
                          <a:spcPts val="0"/>
                        </a:spcAft>
                      </a:pPr>
                      <a:r>
                        <a:rPr lang="en-US" sz="1200">
                          <a:effectLst/>
                        </a:rPr>
                        <a:t>244</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0385" marR="50385" marT="0" marB="0" anchor="ctr"/>
                </a:tc>
                <a:tc>
                  <a:txBody>
                    <a:bodyPr/>
                    <a:lstStyle/>
                    <a:p>
                      <a:pPr marL="0" marR="0" algn="r">
                        <a:lnSpc>
                          <a:spcPct val="115000"/>
                        </a:lnSpc>
                        <a:spcBef>
                          <a:spcPts val="0"/>
                        </a:spcBef>
                        <a:spcAft>
                          <a:spcPts val="0"/>
                        </a:spcAft>
                      </a:pPr>
                      <a:r>
                        <a:rPr lang="en-US" sz="1200">
                          <a:effectLst/>
                        </a:rPr>
                        <a:t>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0385" marR="50385" marT="0" marB="0" anchor="ctr"/>
                </a:tc>
                <a:tc>
                  <a:txBody>
                    <a:bodyPr/>
                    <a:lstStyle/>
                    <a:p>
                      <a:pPr marL="0" marR="0" algn="r">
                        <a:lnSpc>
                          <a:spcPct val="115000"/>
                        </a:lnSpc>
                        <a:spcBef>
                          <a:spcPts val="0"/>
                        </a:spcBef>
                        <a:spcAft>
                          <a:spcPts val="0"/>
                        </a:spcAft>
                      </a:pPr>
                      <a:r>
                        <a:rPr lang="en-US" sz="1200">
                          <a:effectLst/>
                        </a:rPr>
                        <a:t>100%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0385" marR="50385" marT="0" marB="0" anchor="ctr"/>
                </a:tc>
              </a:tr>
              <a:tr h="258698">
                <a:tc>
                  <a:txBody>
                    <a:bodyPr/>
                    <a:lstStyle/>
                    <a:p>
                      <a:pPr marL="0" marR="0">
                        <a:lnSpc>
                          <a:spcPct val="115000"/>
                        </a:lnSpc>
                        <a:spcBef>
                          <a:spcPts val="0"/>
                        </a:spcBef>
                        <a:spcAft>
                          <a:spcPts val="0"/>
                        </a:spcAft>
                      </a:pPr>
                      <a:r>
                        <a:rPr lang="en-US" sz="1200" dirty="0">
                          <a:effectLst/>
                        </a:rPr>
                        <a:t>Property Rates</a:t>
                      </a:r>
                      <a:endParaRPr lang="en-US"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50385" marR="50385" marT="0" marB="0" anchor="ctr"/>
                </a:tc>
                <a:tc>
                  <a:txBody>
                    <a:bodyPr/>
                    <a:lstStyle/>
                    <a:p>
                      <a:pPr marL="0" marR="0" algn="r">
                        <a:lnSpc>
                          <a:spcPct val="115000"/>
                        </a:lnSpc>
                        <a:spcBef>
                          <a:spcPts val="0"/>
                        </a:spcBef>
                        <a:spcAft>
                          <a:spcPts val="0"/>
                        </a:spcAft>
                      </a:pPr>
                      <a:r>
                        <a:rPr lang="en-US" sz="1200">
                          <a:effectLst/>
                        </a:rPr>
                        <a:t>1,056,178</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0385" marR="50385" marT="0" marB="0" anchor="ctr"/>
                </a:tc>
                <a:tc>
                  <a:txBody>
                    <a:bodyPr/>
                    <a:lstStyle/>
                    <a:p>
                      <a:pPr marL="0" marR="0" algn="r">
                        <a:lnSpc>
                          <a:spcPct val="115000"/>
                        </a:lnSpc>
                        <a:spcBef>
                          <a:spcPts val="0"/>
                        </a:spcBef>
                        <a:spcAft>
                          <a:spcPts val="0"/>
                        </a:spcAft>
                      </a:pPr>
                      <a:r>
                        <a:rPr lang="en-US" sz="1200">
                          <a:effectLst/>
                        </a:rPr>
                        <a:t>1,259,470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0385" marR="50385" marT="0" marB="0" anchor="ctr"/>
                </a:tc>
                <a:tc>
                  <a:txBody>
                    <a:bodyPr/>
                    <a:lstStyle/>
                    <a:p>
                      <a:pPr marL="0" marR="0" algn="r">
                        <a:lnSpc>
                          <a:spcPct val="115000"/>
                        </a:lnSpc>
                        <a:spcBef>
                          <a:spcPts val="0"/>
                        </a:spcBef>
                        <a:spcAft>
                          <a:spcPts val="0"/>
                        </a:spcAft>
                      </a:pPr>
                      <a:r>
                        <a:rPr lang="en-US" sz="1200" dirty="0" smtClean="0">
                          <a:effectLst/>
                        </a:rPr>
                        <a:t>(203,292)</a:t>
                      </a:r>
                      <a:endParaRPr lang="en-US" sz="1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0385" marR="50385" marT="0" marB="0" anchor="ctr"/>
                </a:tc>
                <a:tc>
                  <a:txBody>
                    <a:bodyPr/>
                    <a:lstStyle/>
                    <a:p>
                      <a:pPr marL="0" marR="0" algn="r">
                        <a:lnSpc>
                          <a:spcPct val="115000"/>
                        </a:lnSpc>
                        <a:spcBef>
                          <a:spcPts val="0"/>
                        </a:spcBef>
                        <a:spcAft>
                          <a:spcPts val="0"/>
                        </a:spcAft>
                      </a:pPr>
                      <a:r>
                        <a:rPr lang="en-US" sz="1200" dirty="0">
                          <a:effectLst/>
                        </a:rPr>
                        <a:t>119%</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0385" marR="50385" marT="0" marB="0" anchor="ctr"/>
                </a:tc>
                <a:tc>
                  <a:txBody>
                    <a:bodyPr/>
                    <a:lstStyle/>
                    <a:p>
                      <a:pPr marL="0" marR="0" algn="r">
                        <a:lnSpc>
                          <a:spcPct val="115000"/>
                        </a:lnSpc>
                        <a:spcBef>
                          <a:spcPts val="0"/>
                        </a:spcBef>
                        <a:spcAft>
                          <a:spcPts val="0"/>
                        </a:spcAft>
                      </a:pPr>
                      <a:r>
                        <a:rPr lang="en-US" sz="1200">
                          <a:effectLst/>
                        </a:rPr>
                        <a:t>960,162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0385" marR="50385" marT="0" marB="0" anchor="ctr"/>
                </a:tc>
                <a:tc>
                  <a:txBody>
                    <a:bodyPr/>
                    <a:lstStyle/>
                    <a:p>
                      <a:pPr marL="0" marR="0" algn="r">
                        <a:lnSpc>
                          <a:spcPct val="115000"/>
                        </a:lnSpc>
                        <a:spcBef>
                          <a:spcPts val="0"/>
                        </a:spcBef>
                        <a:spcAft>
                          <a:spcPts val="0"/>
                        </a:spcAft>
                      </a:pPr>
                      <a:r>
                        <a:rPr lang="en-US" sz="1200">
                          <a:effectLst/>
                        </a:rPr>
                        <a:t>801,817</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0385" marR="50385" marT="0" marB="0" anchor="ctr"/>
                </a:tc>
                <a:tc>
                  <a:txBody>
                    <a:bodyPr/>
                    <a:lstStyle/>
                    <a:p>
                      <a:pPr marL="0" marR="0" algn="r">
                        <a:lnSpc>
                          <a:spcPct val="115000"/>
                        </a:lnSpc>
                        <a:spcBef>
                          <a:spcPts val="0"/>
                        </a:spcBef>
                        <a:spcAft>
                          <a:spcPts val="0"/>
                        </a:spcAft>
                      </a:pPr>
                      <a:r>
                        <a:rPr lang="en-US" sz="1200">
                          <a:effectLst/>
                        </a:rPr>
                        <a:t>158,345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0385" marR="50385" marT="0" marB="0" anchor="ctr"/>
                </a:tc>
                <a:tc>
                  <a:txBody>
                    <a:bodyPr/>
                    <a:lstStyle/>
                    <a:p>
                      <a:pPr marL="0" marR="0" algn="r">
                        <a:lnSpc>
                          <a:spcPct val="115000"/>
                        </a:lnSpc>
                        <a:spcBef>
                          <a:spcPts val="0"/>
                        </a:spcBef>
                        <a:spcAft>
                          <a:spcPts val="0"/>
                        </a:spcAft>
                      </a:pPr>
                      <a:r>
                        <a:rPr lang="en-US" sz="1200">
                          <a:effectLst/>
                        </a:rPr>
                        <a:t>84%</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0385" marR="50385" marT="0" marB="0" anchor="ctr"/>
                </a:tc>
              </a:tr>
              <a:tr h="258698">
                <a:tc>
                  <a:txBody>
                    <a:bodyPr/>
                    <a:lstStyle/>
                    <a:p>
                      <a:pPr marL="0" marR="0">
                        <a:lnSpc>
                          <a:spcPct val="115000"/>
                        </a:lnSpc>
                        <a:spcBef>
                          <a:spcPts val="0"/>
                        </a:spcBef>
                        <a:spcAft>
                          <a:spcPts val="0"/>
                        </a:spcAft>
                      </a:pPr>
                      <a:r>
                        <a:rPr lang="en-US" sz="1200" dirty="0">
                          <a:effectLst/>
                        </a:rPr>
                        <a:t>Compensation of Employees</a:t>
                      </a:r>
                      <a:endParaRPr lang="en-US"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50385" marR="50385" marT="0" marB="0" anchor="ctr"/>
                </a:tc>
                <a:tc>
                  <a:txBody>
                    <a:bodyPr/>
                    <a:lstStyle/>
                    <a:p>
                      <a:pPr marL="0" marR="0" algn="r">
                        <a:lnSpc>
                          <a:spcPct val="115000"/>
                        </a:lnSpc>
                        <a:spcBef>
                          <a:spcPts val="0"/>
                        </a:spcBef>
                        <a:spcAft>
                          <a:spcPts val="0"/>
                        </a:spcAft>
                      </a:pPr>
                      <a:r>
                        <a:rPr lang="en-US" sz="1200">
                          <a:effectLst/>
                        </a:rPr>
                        <a:t>1,288,773</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0385" marR="50385" marT="0" marB="0" anchor="ctr"/>
                </a:tc>
                <a:tc>
                  <a:txBody>
                    <a:bodyPr/>
                    <a:lstStyle/>
                    <a:p>
                      <a:pPr marL="0" marR="0" algn="r">
                        <a:lnSpc>
                          <a:spcPct val="115000"/>
                        </a:lnSpc>
                        <a:spcBef>
                          <a:spcPts val="0"/>
                        </a:spcBef>
                        <a:spcAft>
                          <a:spcPts val="0"/>
                        </a:spcAft>
                      </a:pPr>
                      <a:r>
                        <a:rPr lang="en-US" sz="1200">
                          <a:effectLst/>
                        </a:rPr>
                        <a:t>1,140,657</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0385" marR="50385" marT="0" marB="0" anchor="ctr"/>
                </a:tc>
                <a:tc>
                  <a:txBody>
                    <a:bodyPr/>
                    <a:lstStyle/>
                    <a:p>
                      <a:pPr marL="0" marR="0" algn="r">
                        <a:lnSpc>
                          <a:spcPct val="115000"/>
                        </a:lnSpc>
                        <a:spcBef>
                          <a:spcPts val="0"/>
                        </a:spcBef>
                        <a:spcAft>
                          <a:spcPts val="0"/>
                        </a:spcAft>
                      </a:pPr>
                      <a:r>
                        <a:rPr lang="en-US" sz="1200" dirty="0">
                          <a:effectLst/>
                        </a:rPr>
                        <a:t>148,116</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0385" marR="50385" marT="0" marB="0" anchor="ctr"/>
                </a:tc>
                <a:tc>
                  <a:txBody>
                    <a:bodyPr/>
                    <a:lstStyle/>
                    <a:p>
                      <a:pPr marL="0" marR="0" algn="r">
                        <a:lnSpc>
                          <a:spcPct val="115000"/>
                        </a:lnSpc>
                        <a:spcBef>
                          <a:spcPts val="0"/>
                        </a:spcBef>
                        <a:spcAft>
                          <a:spcPts val="0"/>
                        </a:spcAft>
                      </a:pPr>
                      <a:r>
                        <a:rPr lang="en-US" sz="1200">
                          <a:effectLst/>
                        </a:rPr>
                        <a:t>89%</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0385" marR="50385" marT="0" marB="0" anchor="ctr"/>
                </a:tc>
                <a:tc>
                  <a:txBody>
                    <a:bodyPr/>
                    <a:lstStyle/>
                    <a:p>
                      <a:pPr marL="0" marR="0" algn="r">
                        <a:lnSpc>
                          <a:spcPct val="115000"/>
                        </a:lnSpc>
                        <a:spcBef>
                          <a:spcPts val="0"/>
                        </a:spcBef>
                        <a:spcAft>
                          <a:spcPts val="0"/>
                        </a:spcAft>
                      </a:pPr>
                      <a:r>
                        <a:rPr lang="en-US" sz="1200" dirty="0">
                          <a:effectLst/>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0385" marR="50385" marT="0" marB="0" anchor="ctr"/>
                </a:tc>
                <a:tc>
                  <a:txBody>
                    <a:bodyPr/>
                    <a:lstStyle/>
                    <a:p>
                      <a:pPr marL="0" marR="0" algn="r">
                        <a:lnSpc>
                          <a:spcPct val="115000"/>
                        </a:lnSpc>
                        <a:spcBef>
                          <a:spcPts val="0"/>
                        </a:spcBef>
                        <a:spcAft>
                          <a:spcPts val="0"/>
                        </a:spcAft>
                      </a:pPr>
                      <a:r>
                        <a:rPr lang="en-US" sz="1200">
                          <a:effectLst/>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0385" marR="50385" marT="0" marB="0" anchor="ctr"/>
                </a:tc>
                <a:tc>
                  <a:txBody>
                    <a:bodyPr/>
                    <a:lstStyle/>
                    <a:p>
                      <a:pPr marL="0" marR="0" algn="r">
                        <a:lnSpc>
                          <a:spcPct val="115000"/>
                        </a:lnSpc>
                        <a:spcBef>
                          <a:spcPts val="0"/>
                        </a:spcBef>
                        <a:spcAft>
                          <a:spcPts val="0"/>
                        </a:spcAft>
                      </a:pPr>
                      <a:r>
                        <a:rPr lang="en-US" sz="1200">
                          <a:effectLst/>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0385" marR="50385" marT="0" marB="0" anchor="ctr"/>
                </a:tc>
                <a:tc>
                  <a:txBody>
                    <a:bodyPr/>
                    <a:lstStyle/>
                    <a:p>
                      <a:pPr marL="0" marR="0" algn="r">
                        <a:lnSpc>
                          <a:spcPct val="115000"/>
                        </a:lnSpc>
                        <a:spcBef>
                          <a:spcPts val="0"/>
                        </a:spcBef>
                        <a:spcAft>
                          <a:spcPts val="0"/>
                        </a:spcAft>
                      </a:pPr>
                      <a:r>
                        <a:rPr lang="en-US" sz="1200">
                          <a:effectLst/>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0385" marR="50385" marT="0" marB="0" anchor="ctr"/>
                </a:tc>
              </a:tr>
              <a:tr h="258698">
                <a:tc>
                  <a:txBody>
                    <a:bodyPr/>
                    <a:lstStyle/>
                    <a:p>
                      <a:pPr marL="0" marR="0">
                        <a:lnSpc>
                          <a:spcPct val="115000"/>
                        </a:lnSpc>
                        <a:spcBef>
                          <a:spcPts val="0"/>
                        </a:spcBef>
                        <a:spcAft>
                          <a:spcPts val="0"/>
                        </a:spcAft>
                      </a:pPr>
                      <a:r>
                        <a:rPr lang="en-US" sz="1200" dirty="0">
                          <a:effectLst/>
                        </a:rPr>
                        <a:t>Goods and Services</a:t>
                      </a:r>
                      <a:endParaRPr lang="en-US"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50385" marR="50385" marT="0" marB="0" anchor="ctr"/>
                </a:tc>
                <a:tc>
                  <a:txBody>
                    <a:bodyPr/>
                    <a:lstStyle/>
                    <a:p>
                      <a:pPr marL="0" marR="0" algn="r">
                        <a:lnSpc>
                          <a:spcPct val="115000"/>
                        </a:lnSpc>
                        <a:spcBef>
                          <a:spcPts val="0"/>
                        </a:spcBef>
                        <a:spcAft>
                          <a:spcPts val="0"/>
                        </a:spcAft>
                      </a:pPr>
                      <a:r>
                        <a:rPr lang="en-US" sz="1200">
                          <a:effectLst/>
                        </a:rPr>
                        <a:t>720,244</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0385" marR="50385" marT="0" marB="0" anchor="ctr"/>
                </a:tc>
                <a:tc>
                  <a:txBody>
                    <a:bodyPr/>
                    <a:lstStyle/>
                    <a:p>
                      <a:pPr marL="0" marR="0" algn="r">
                        <a:lnSpc>
                          <a:spcPct val="115000"/>
                        </a:lnSpc>
                        <a:spcBef>
                          <a:spcPts val="0"/>
                        </a:spcBef>
                        <a:spcAft>
                          <a:spcPts val="0"/>
                        </a:spcAft>
                      </a:pPr>
                      <a:r>
                        <a:rPr lang="en-US" sz="1200">
                          <a:effectLst/>
                        </a:rPr>
                        <a:t>601,099</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0385" marR="50385" marT="0" marB="0" anchor="ctr"/>
                </a:tc>
                <a:tc>
                  <a:txBody>
                    <a:bodyPr/>
                    <a:lstStyle/>
                    <a:p>
                      <a:pPr marL="0" marR="0" algn="r">
                        <a:lnSpc>
                          <a:spcPct val="115000"/>
                        </a:lnSpc>
                        <a:spcBef>
                          <a:spcPts val="0"/>
                        </a:spcBef>
                        <a:spcAft>
                          <a:spcPts val="0"/>
                        </a:spcAft>
                      </a:pPr>
                      <a:r>
                        <a:rPr lang="en-US" sz="1200">
                          <a:effectLst/>
                        </a:rPr>
                        <a:t>119,145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0385" marR="50385" marT="0" marB="0" anchor="ctr"/>
                </a:tc>
                <a:tc>
                  <a:txBody>
                    <a:bodyPr/>
                    <a:lstStyle/>
                    <a:p>
                      <a:pPr marL="0" marR="0" algn="r">
                        <a:lnSpc>
                          <a:spcPct val="115000"/>
                        </a:lnSpc>
                        <a:spcBef>
                          <a:spcPts val="0"/>
                        </a:spcBef>
                        <a:spcAft>
                          <a:spcPts val="0"/>
                        </a:spcAft>
                      </a:pPr>
                      <a:r>
                        <a:rPr lang="en-US" sz="1200">
                          <a:effectLst/>
                        </a:rPr>
                        <a:t>83%</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0385" marR="50385" marT="0" marB="0" anchor="ctr"/>
                </a:tc>
                <a:tc>
                  <a:txBody>
                    <a:bodyPr/>
                    <a:lstStyle/>
                    <a:p>
                      <a:pPr marL="0" marR="0" algn="r">
                        <a:lnSpc>
                          <a:spcPct val="115000"/>
                        </a:lnSpc>
                        <a:spcBef>
                          <a:spcPts val="0"/>
                        </a:spcBef>
                        <a:spcAft>
                          <a:spcPts val="0"/>
                        </a:spcAft>
                      </a:pPr>
                      <a:r>
                        <a:rPr lang="en-US" sz="1200">
                          <a:effectLst/>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0385" marR="50385" marT="0" marB="0" anchor="ctr"/>
                </a:tc>
                <a:tc>
                  <a:txBody>
                    <a:bodyPr/>
                    <a:lstStyle/>
                    <a:p>
                      <a:pPr marL="0" marR="0" algn="r">
                        <a:lnSpc>
                          <a:spcPct val="115000"/>
                        </a:lnSpc>
                        <a:spcBef>
                          <a:spcPts val="0"/>
                        </a:spcBef>
                        <a:spcAft>
                          <a:spcPts val="0"/>
                        </a:spcAft>
                      </a:pPr>
                      <a:r>
                        <a:rPr lang="en-US" sz="1200">
                          <a:effectLst/>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0385" marR="50385" marT="0" marB="0" anchor="ctr"/>
                </a:tc>
                <a:tc>
                  <a:txBody>
                    <a:bodyPr/>
                    <a:lstStyle/>
                    <a:p>
                      <a:pPr marL="0" marR="0" algn="r">
                        <a:lnSpc>
                          <a:spcPct val="115000"/>
                        </a:lnSpc>
                        <a:spcBef>
                          <a:spcPts val="0"/>
                        </a:spcBef>
                        <a:spcAft>
                          <a:spcPts val="0"/>
                        </a:spcAft>
                      </a:pPr>
                      <a:r>
                        <a:rPr lang="en-US" sz="1200">
                          <a:effectLst/>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0385" marR="50385" marT="0" marB="0" anchor="ctr"/>
                </a:tc>
                <a:tc>
                  <a:txBody>
                    <a:bodyPr/>
                    <a:lstStyle/>
                    <a:p>
                      <a:pPr marL="0" marR="0" algn="r">
                        <a:lnSpc>
                          <a:spcPct val="115000"/>
                        </a:lnSpc>
                        <a:spcBef>
                          <a:spcPts val="0"/>
                        </a:spcBef>
                        <a:spcAft>
                          <a:spcPts val="0"/>
                        </a:spcAft>
                      </a:pPr>
                      <a:r>
                        <a:rPr lang="en-US" sz="1200">
                          <a:effectLst/>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0385" marR="50385" marT="0" marB="0" anchor="ctr"/>
                </a:tc>
              </a:tr>
              <a:tr h="258698">
                <a:tc>
                  <a:txBody>
                    <a:bodyPr/>
                    <a:lstStyle/>
                    <a:p>
                      <a:pPr marL="0" marR="0">
                        <a:lnSpc>
                          <a:spcPct val="115000"/>
                        </a:lnSpc>
                        <a:spcBef>
                          <a:spcPts val="0"/>
                        </a:spcBef>
                        <a:spcAft>
                          <a:spcPts val="0"/>
                        </a:spcAft>
                      </a:pPr>
                      <a:r>
                        <a:rPr lang="en-US" sz="1200" dirty="0">
                          <a:effectLst/>
                        </a:rPr>
                        <a:t> </a:t>
                      </a:r>
                      <a:endParaRPr lang="en-US"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50385" marR="50385" marT="0" marB="0" anchor="ctr"/>
                </a:tc>
                <a:tc>
                  <a:txBody>
                    <a:bodyPr/>
                    <a:lstStyle/>
                    <a:p>
                      <a:pPr marL="0" marR="0" algn="r">
                        <a:lnSpc>
                          <a:spcPct val="115000"/>
                        </a:lnSpc>
                        <a:spcBef>
                          <a:spcPts val="0"/>
                        </a:spcBef>
                        <a:spcAft>
                          <a:spcPts val="0"/>
                        </a:spcAft>
                      </a:pPr>
                      <a:r>
                        <a:rPr lang="en-US" sz="1200">
                          <a:effectLst/>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0385" marR="50385" marT="0" marB="0" anchor="ctr"/>
                </a:tc>
                <a:tc>
                  <a:txBody>
                    <a:bodyPr/>
                    <a:lstStyle/>
                    <a:p>
                      <a:pPr marL="0" marR="0" algn="r">
                        <a:lnSpc>
                          <a:spcPct val="115000"/>
                        </a:lnSpc>
                        <a:spcBef>
                          <a:spcPts val="0"/>
                        </a:spcBef>
                        <a:spcAft>
                          <a:spcPts val="0"/>
                        </a:spcAft>
                      </a:pPr>
                      <a:r>
                        <a:rPr lang="en-US" sz="1200">
                          <a:effectLst/>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0385" marR="50385" marT="0" marB="0" anchor="ctr"/>
                </a:tc>
                <a:tc>
                  <a:txBody>
                    <a:bodyPr/>
                    <a:lstStyle/>
                    <a:p>
                      <a:pPr marL="0" marR="0" algn="r">
                        <a:lnSpc>
                          <a:spcPct val="115000"/>
                        </a:lnSpc>
                        <a:spcBef>
                          <a:spcPts val="0"/>
                        </a:spcBef>
                        <a:spcAft>
                          <a:spcPts val="0"/>
                        </a:spcAft>
                      </a:pPr>
                      <a:r>
                        <a:rPr lang="en-US" sz="1200">
                          <a:effectLst/>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0385" marR="50385" marT="0" marB="0" anchor="ctr"/>
                </a:tc>
                <a:tc>
                  <a:txBody>
                    <a:bodyPr/>
                    <a:lstStyle/>
                    <a:p>
                      <a:pPr marL="0" marR="0" algn="r">
                        <a:lnSpc>
                          <a:spcPct val="115000"/>
                        </a:lnSpc>
                        <a:spcBef>
                          <a:spcPts val="0"/>
                        </a:spcBef>
                        <a:spcAft>
                          <a:spcPts val="0"/>
                        </a:spcAft>
                      </a:pPr>
                      <a:r>
                        <a:rPr lang="en-US" sz="1200">
                          <a:effectLst/>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0385" marR="50385" marT="0" marB="0" anchor="ctr"/>
                </a:tc>
                <a:tc>
                  <a:txBody>
                    <a:bodyPr/>
                    <a:lstStyle/>
                    <a:p>
                      <a:pPr marL="0" marR="0" algn="r">
                        <a:lnSpc>
                          <a:spcPct val="115000"/>
                        </a:lnSpc>
                        <a:spcBef>
                          <a:spcPts val="0"/>
                        </a:spcBef>
                        <a:spcAft>
                          <a:spcPts val="0"/>
                        </a:spcAft>
                      </a:pPr>
                      <a:r>
                        <a:rPr lang="en-US" sz="1200">
                          <a:effectLst/>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0385" marR="50385" marT="0" marB="0" anchor="ctr"/>
                </a:tc>
                <a:tc>
                  <a:txBody>
                    <a:bodyPr/>
                    <a:lstStyle/>
                    <a:p>
                      <a:pPr marL="0" marR="0" algn="r">
                        <a:lnSpc>
                          <a:spcPct val="115000"/>
                        </a:lnSpc>
                        <a:spcBef>
                          <a:spcPts val="0"/>
                        </a:spcBef>
                        <a:spcAft>
                          <a:spcPts val="0"/>
                        </a:spcAft>
                      </a:pPr>
                      <a:r>
                        <a:rPr lang="en-US" sz="1200" dirty="0">
                          <a:effectLst/>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0385" marR="50385" marT="0" marB="0" anchor="ctr"/>
                </a:tc>
                <a:tc>
                  <a:txBody>
                    <a:bodyPr/>
                    <a:lstStyle/>
                    <a:p>
                      <a:pPr marL="0" marR="0" algn="r">
                        <a:lnSpc>
                          <a:spcPct val="115000"/>
                        </a:lnSpc>
                        <a:spcBef>
                          <a:spcPts val="0"/>
                        </a:spcBef>
                        <a:spcAft>
                          <a:spcPts val="0"/>
                        </a:spcAft>
                      </a:pPr>
                      <a:r>
                        <a:rPr lang="en-US" sz="1200">
                          <a:effectLst/>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0385" marR="50385" marT="0" marB="0" anchor="ctr"/>
                </a:tc>
                <a:tc>
                  <a:txBody>
                    <a:bodyPr/>
                    <a:lstStyle/>
                    <a:p>
                      <a:pPr marL="0" marR="0" algn="r">
                        <a:lnSpc>
                          <a:spcPct val="115000"/>
                        </a:lnSpc>
                        <a:spcBef>
                          <a:spcPts val="0"/>
                        </a:spcBef>
                        <a:spcAft>
                          <a:spcPts val="0"/>
                        </a:spcAft>
                      </a:pPr>
                      <a:r>
                        <a:rPr lang="en-US" sz="1200">
                          <a:effectLst/>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0385" marR="50385" marT="0" marB="0" anchor="ctr"/>
                </a:tc>
              </a:tr>
              <a:tr h="258698">
                <a:tc>
                  <a:txBody>
                    <a:bodyPr/>
                    <a:lstStyle/>
                    <a:p>
                      <a:pPr marL="0" marR="0">
                        <a:lnSpc>
                          <a:spcPct val="115000"/>
                        </a:lnSpc>
                        <a:spcBef>
                          <a:spcPts val="0"/>
                        </a:spcBef>
                        <a:spcAft>
                          <a:spcPts val="0"/>
                        </a:spcAft>
                      </a:pPr>
                      <a:r>
                        <a:rPr lang="en-US" sz="1200" dirty="0">
                          <a:effectLst/>
                        </a:rPr>
                        <a:t>Capital payments</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50385" marR="50385" marT="0" marB="0" anchor="ctr"/>
                </a:tc>
                <a:tc>
                  <a:txBody>
                    <a:bodyPr/>
                    <a:lstStyle/>
                    <a:p>
                      <a:pPr marL="0" marR="0" algn="r">
                        <a:lnSpc>
                          <a:spcPct val="115000"/>
                        </a:lnSpc>
                        <a:spcBef>
                          <a:spcPts val="0"/>
                        </a:spcBef>
                        <a:spcAft>
                          <a:spcPts val="0"/>
                        </a:spcAft>
                      </a:pPr>
                      <a:r>
                        <a:rPr lang="en-US" sz="1200">
                          <a:effectLst/>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0385" marR="50385" marT="0" marB="0" anchor="ctr"/>
                </a:tc>
                <a:tc>
                  <a:txBody>
                    <a:bodyPr/>
                    <a:lstStyle/>
                    <a:p>
                      <a:pPr marL="0" marR="0" algn="r">
                        <a:lnSpc>
                          <a:spcPct val="115000"/>
                        </a:lnSpc>
                        <a:spcBef>
                          <a:spcPts val="0"/>
                        </a:spcBef>
                        <a:spcAft>
                          <a:spcPts val="0"/>
                        </a:spcAft>
                      </a:pPr>
                      <a:r>
                        <a:rPr lang="en-US" sz="1200">
                          <a:effectLst/>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0385" marR="50385" marT="0" marB="0" anchor="ctr"/>
                </a:tc>
                <a:tc>
                  <a:txBody>
                    <a:bodyPr/>
                    <a:lstStyle/>
                    <a:p>
                      <a:pPr marL="0" marR="0" algn="r">
                        <a:lnSpc>
                          <a:spcPct val="115000"/>
                        </a:lnSpc>
                        <a:spcBef>
                          <a:spcPts val="0"/>
                        </a:spcBef>
                        <a:spcAft>
                          <a:spcPts val="0"/>
                        </a:spcAft>
                      </a:pPr>
                      <a:r>
                        <a:rPr lang="en-US" sz="1200">
                          <a:effectLst/>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0385" marR="50385" marT="0" marB="0" anchor="ctr"/>
                </a:tc>
                <a:tc>
                  <a:txBody>
                    <a:bodyPr/>
                    <a:lstStyle/>
                    <a:p>
                      <a:pPr marL="0" marR="0" algn="r">
                        <a:lnSpc>
                          <a:spcPct val="115000"/>
                        </a:lnSpc>
                        <a:spcBef>
                          <a:spcPts val="0"/>
                        </a:spcBef>
                        <a:spcAft>
                          <a:spcPts val="0"/>
                        </a:spcAft>
                      </a:pPr>
                      <a:r>
                        <a:rPr lang="en-US" sz="1200">
                          <a:effectLst/>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0385" marR="50385" marT="0" marB="0" anchor="ctr"/>
                </a:tc>
                <a:tc>
                  <a:txBody>
                    <a:bodyPr/>
                    <a:lstStyle/>
                    <a:p>
                      <a:pPr marL="0" marR="0" algn="r">
                        <a:lnSpc>
                          <a:spcPct val="115000"/>
                        </a:lnSpc>
                        <a:spcBef>
                          <a:spcPts val="0"/>
                        </a:spcBef>
                        <a:spcAft>
                          <a:spcPts val="0"/>
                        </a:spcAft>
                      </a:pPr>
                      <a:r>
                        <a:rPr lang="en-US" sz="1200">
                          <a:effectLst/>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0385" marR="50385" marT="0" marB="0" anchor="ctr"/>
                </a:tc>
                <a:tc>
                  <a:txBody>
                    <a:bodyPr/>
                    <a:lstStyle/>
                    <a:p>
                      <a:pPr marL="0" marR="0" algn="r">
                        <a:lnSpc>
                          <a:spcPct val="115000"/>
                        </a:lnSpc>
                        <a:spcBef>
                          <a:spcPts val="0"/>
                        </a:spcBef>
                        <a:spcAft>
                          <a:spcPts val="0"/>
                        </a:spcAft>
                      </a:pPr>
                      <a:r>
                        <a:rPr lang="en-US" sz="1200">
                          <a:effectLst/>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0385" marR="50385" marT="0" marB="0" anchor="ctr"/>
                </a:tc>
                <a:tc>
                  <a:txBody>
                    <a:bodyPr/>
                    <a:lstStyle/>
                    <a:p>
                      <a:pPr marL="0" marR="0" algn="r">
                        <a:lnSpc>
                          <a:spcPct val="115000"/>
                        </a:lnSpc>
                        <a:spcBef>
                          <a:spcPts val="0"/>
                        </a:spcBef>
                        <a:spcAft>
                          <a:spcPts val="0"/>
                        </a:spcAft>
                      </a:pPr>
                      <a:r>
                        <a:rPr lang="en-US" sz="1200" dirty="0">
                          <a:effectLst/>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0385" marR="50385" marT="0" marB="0" anchor="ctr"/>
                </a:tc>
                <a:tc>
                  <a:txBody>
                    <a:bodyPr/>
                    <a:lstStyle/>
                    <a:p>
                      <a:pPr marL="0" marR="0" algn="r">
                        <a:lnSpc>
                          <a:spcPct val="115000"/>
                        </a:lnSpc>
                        <a:spcBef>
                          <a:spcPts val="0"/>
                        </a:spcBef>
                        <a:spcAft>
                          <a:spcPts val="0"/>
                        </a:spcAft>
                      </a:pPr>
                      <a:r>
                        <a:rPr lang="en-US" sz="1200">
                          <a:effectLst/>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0385" marR="50385" marT="0" marB="0" anchor="ctr"/>
                </a:tc>
              </a:tr>
              <a:tr h="258698">
                <a:tc>
                  <a:txBody>
                    <a:bodyPr/>
                    <a:lstStyle/>
                    <a:p>
                      <a:pPr marL="0" marR="0">
                        <a:lnSpc>
                          <a:spcPct val="115000"/>
                        </a:lnSpc>
                        <a:spcBef>
                          <a:spcPts val="0"/>
                        </a:spcBef>
                        <a:spcAft>
                          <a:spcPts val="0"/>
                        </a:spcAft>
                      </a:pPr>
                      <a:r>
                        <a:rPr lang="en-US" sz="1200" dirty="0">
                          <a:effectLst/>
                        </a:rPr>
                        <a:t>Upgrades and refurbishments</a:t>
                      </a:r>
                      <a:endParaRPr lang="en-US"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50385" marR="50385" marT="0" marB="0" anchor="ctr"/>
                </a:tc>
                <a:tc>
                  <a:txBody>
                    <a:bodyPr/>
                    <a:lstStyle/>
                    <a:p>
                      <a:pPr marL="0" marR="0" algn="r">
                        <a:lnSpc>
                          <a:spcPct val="115000"/>
                        </a:lnSpc>
                        <a:spcBef>
                          <a:spcPts val="0"/>
                        </a:spcBef>
                        <a:spcAft>
                          <a:spcPts val="0"/>
                        </a:spcAft>
                      </a:pPr>
                      <a:r>
                        <a:rPr lang="en-US" sz="1200" dirty="0">
                          <a:effectLst/>
                        </a:rPr>
                        <a:t>1,204,786</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0385" marR="50385" marT="0" marB="0" anchor="ctr"/>
                </a:tc>
                <a:tc>
                  <a:txBody>
                    <a:bodyPr/>
                    <a:lstStyle/>
                    <a:p>
                      <a:pPr marL="0" marR="0" algn="r">
                        <a:lnSpc>
                          <a:spcPct val="115000"/>
                        </a:lnSpc>
                        <a:spcBef>
                          <a:spcPts val="0"/>
                        </a:spcBef>
                        <a:spcAft>
                          <a:spcPts val="0"/>
                        </a:spcAft>
                      </a:pPr>
                      <a:r>
                        <a:rPr lang="en-US" sz="1200">
                          <a:effectLst/>
                        </a:rPr>
                        <a:t>1,158,614</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0385" marR="50385" marT="0" marB="0" anchor="ctr"/>
                </a:tc>
                <a:tc>
                  <a:txBody>
                    <a:bodyPr/>
                    <a:lstStyle/>
                    <a:p>
                      <a:pPr marL="0" marR="0" algn="r">
                        <a:lnSpc>
                          <a:spcPct val="115000"/>
                        </a:lnSpc>
                        <a:spcBef>
                          <a:spcPts val="0"/>
                        </a:spcBef>
                        <a:spcAft>
                          <a:spcPts val="0"/>
                        </a:spcAft>
                      </a:pPr>
                      <a:r>
                        <a:rPr lang="en-US" sz="1200">
                          <a:effectLst/>
                        </a:rPr>
                        <a:t>46,172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0385" marR="50385" marT="0" marB="0" anchor="ctr"/>
                </a:tc>
                <a:tc>
                  <a:txBody>
                    <a:bodyPr/>
                    <a:lstStyle/>
                    <a:p>
                      <a:pPr marL="0" marR="0" algn="r">
                        <a:lnSpc>
                          <a:spcPct val="115000"/>
                        </a:lnSpc>
                        <a:spcBef>
                          <a:spcPts val="0"/>
                        </a:spcBef>
                        <a:spcAft>
                          <a:spcPts val="0"/>
                        </a:spcAft>
                      </a:pPr>
                      <a:r>
                        <a:rPr lang="en-US" sz="1200">
                          <a:effectLst/>
                        </a:rPr>
                        <a:t>96%</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0385" marR="50385" marT="0" marB="0" anchor="ctr"/>
                </a:tc>
                <a:tc>
                  <a:txBody>
                    <a:bodyPr/>
                    <a:lstStyle/>
                    <a:p>
                      <a:pPr marL="0" marR="0" algn="r">
                        <a:lnSpc>
                          <a:spcPct val="115000"/>
                        </a:lnSpc>
                        <a:spcBef>
                          <a:spcPts val="0"/>
                        </a:spcBef>
                        <a:spcAft>
                          <a:spcPts val="0"/>
                        </a:spcAft>
                      </a:pPr>
                      <a:r>
                        <a:rPr lang="en-US" sz="1200">
                          <a:effectLst/>
                        </a:rPr>
                        <a:t>973,758</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0385" marR="50385" marT="0" marB="0" anchor="ctr"/>
                </a:tc>
                <a:tc>
                  <a:txBody>
                    <a:bodyPr/>
                    <a:lstStyle/>
                    <a:p>
                      <a:pPr marL="0" marR="0" algn="r">
                        <a:lnSpc>
                          <a:spcPct val="115000"/>
                        </a:lnSpc>
                        <a:spcBef>
                          <a:spcPts val="0"/>
                        </a:spcBef>
                        <a:spcAft>
                          <a:spcPts val="0"/>
                        </a:spcAft>
                      </a:pPr>
                      <a:r>
                        <a:rPr lang="en-US" sz="1200">
                          <a:effectLst/>
                        </a:rPr>
                        <a:t>962,189</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0385" marR="50385" marT="0" marB="0" anchor="ctr"/>
                </a:tc>
                <a:tc>
                  <a:txBody>
                    <a:bodyPr/>
                    <a:lstStyle/>
                    <a:p>
                      <a:pPr marL="0" marR="0" algn="r">
                        <a:lnSpc>
                          <a:spcPct val="115000"/>
                        </a:lnSpc>
                        <a:spcBef>
                          <a:spcPts val="0"/>
                        </a:spcBef>
                        <a:spcAft>
                          <a:spcPts val="0"/>
                        </a:spcAft>
                      </a:pPr>
                      <a:r>
                        <a:rPr lang="en-US" sz="1200">
                          <a:effectLst/>
                        </a:rPr>
                        <a:t>11,569</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0385" marR="50385" marT="0" marB="0" anchor="ctr"/>
                </a:tc>
                <a:tc>
                  <a:txBody>
                    <a:bodyPr/>
                    <a:lstStyle/>
                    <a:p>
                      <a:pPr marL="0" marR="0" algn="r">
                        <a:lnSpc>
                          <a:spcPct val="115000"/>
                        </a:lnSpc>
                        <a:spcBef>
                          <a:spcPts val="0"/>
                        </a:spcBef>
                        <a:spcAft>
                          <a:spcPts val="0"/>
                        </a:spcAft>
                      </a:pPr>
                      <a:r>
                        <a:rPr lang="en-US" sz="1200">
                          <a:effectLst/>
                        </a:rPr>
                        <a:t>99%</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0385" marR="50385" marT="0" marB="0" anchor="ctr"/>
                </a:tc>
              </a:tr>
              <a:tr h="258698">
                <a:tc>
                  <a:txBody>
                    <a:bodyPr/>
                    <a:lstStyle/>
                    <a:p>
                      <a:pPr marL="0" marR="0">
                        <a:lnSpc>
                          <a:spcPct val="115000"/>
                        </a:lnSpc>
                        <a:spcBef>
                          <a:spcPts val="0"/>
                        </a:spcBef>
                        <a:spcAft>
                          <a:spcPts val="0"/>
                        </a:spcAft>
                      </a:pPr>
                      <a:r>
                        <a:rPr lang="en-US" sz="1200" dirty="0">
                          <a:effectLst/>
                        </a:rPr>
                        <a:t>Machinery &amp; Equipment</a:t>
                      </a:r>
                      <a:endParaRPr lang="en-US"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50385" marR="50385" marT="0" marB="0" anchor="ctr"/>
                </a:tc>
                <a:tc>
                  <a:txBody>
                    <a:bodyPr/>
                    <a:lstStyle/>
                    <a:p>
                      <a:pPr marL="0" marR="0" algn="r">
                        <a:lnSpc>
                          <a:spcPct val="115000"/>
                        </a:lnSpc>
                        <a:spcBef>
                          <a:spcPts val="0"/>
                        </a:spcBef>
                        <a:spcAft>
                          <a:spcPts val="0"/>
                        </a:spcAft>
                      </a:pPr>
                      <a:r>
                        <a:rPr lang="en-US" sz="1200">
                          <a:effectLst/>
                        </a:rPr>
                        <a:t>30,693</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0385" marR="50385" marT="0" marB="0" anchor="ctr"/>
                </a:tc>
                <a:tc>
                  <a:txBody>
                    <a:bodyPr/>
                    <a:lstStyle/>
                    <a:p>
                      <a:pPr marL="0" marR="0" algn="r">
                        <a:lnSpc>
                          <a:spcPct val="115000"/>
                        </a:lnSpc>
                        <a:spcBef>
                          <a:spcPts val="0"/>
                        </a:spcBef>
                        <a:spcAft>
                          <a:spcPts val="0"/>
                        </a:spcAft>
                      </a:pPr>
                      <a:r>
                        <a:rPr lang="en-US" sz="1200">
                          <a:effectLst/>
                        </a:rPr>
                        <a:t>13,250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0385" marR="50385" marT="0" marB="0" anchor="ctr"/>
                </a:tc>
                <a:tc>
                  <a:txBody>
                    <a:bodyPr/>
                    <a:lstStyle/>
                    <a:p>
                      <a:pPr marL="0" marR="0" algn="r">
                        <a:lnSpc>
                          <a:spcPct val="115000"/>
                        </a:lnSpc>
                        <a:spcBef>
                          <a:spcPts val="0"/>
                        </a:spcBef>
                        <a:spcAft>
                          <a:spcPts val="0"/>
                        </a:spcAft>
                      </a:pPr>
                      <a:r>
                        <a:rPr lang="en-US" sz="1200">
                          <a:effectLst/>
                        </a:rPr>
                        <a:t>17,443</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0385" marR="50385" marT="0" marB="0" anchor="ctr"/>
                </a:tc>
                <a:tc>
                  <a:txBody>
                    <a:bodyPr/>
                    <a:lstStyle/>
                    <a:p>
                      <a:pPr marL="0" marR="0" algn="r">
                        <a:lnSpc>
                          <a:spcPct val="115000"/>
                        </a:lnSpc>
                        <a:spcBef>
                          <a:spcPts val="0"/>
                        </a:spcBef>
                        <a:spcAft>
                          <a:spcPts val="0"/>
                        </a:spcAft>
                      </a:pPr>
                      <a:r>
                        <a:rPr lang="en-US" sz="1200">
                          <a:effectLst/>
                        </a:rPr>
                        <a:t>43%</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0385" marR="50385" marT="0" marB="0" anchor="ctr"/>
                </a:tc>
                <a:tc>
                  <a:txBody>
                    <a:bodyPr/>
                    <a:lstStyle/>
                    <a:p>
                      <a:pPr marL="0" marR="0" algn="r">
                        <a:lnSpc>
                          <a:spcPct val="115000"/>
                        </a:lnSpc>
                        <a:spcBef>
                          <a:spcPts val="0"/>
                        </a:spcBef>
                        <a:spcAft>
                          <a:spcPts val="0"/>
                        </a:spcAft>
                      </a:pPr>
                      <a:r>
                        <a:rPr lang="en-US" sz="1200">
                          <a:effectLst/>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0385" marR="50385" marT="0" marB="0" anchor="ctr"/>
                </a:tc>
                <a:tc>
                  <a:txBody>
                    <a:bodyPr/>
                    <a:lstStyle/>
                    <a:p>
                      <a:pPr marL="0" marR="0" algn="r">
                        <a:lnSpc>
                          <a:spcPct val="115000"/>
                        </a:lnSpc>
                        <a:spcBef>
                          <a:spcPts val="0"/>
                        </a:spcBef>
                        <a:spcAft>
                          <a:spcPts val="0"/>
                        </a:spcAft>
                      </a:pPr>
                      <a:r>
                        <a:rPr lang="en-US" sz="1200">
                          <a:effectLst/>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0385" marR="50385" marT="0" marB="0" anchor="ctr"/>
                </a:tc>
                <a:tc>
                  <a:txBody>
                    <a:bodyPr/>
                    <a:lstStyle/>
                    <a:p>
                      <a:pPr marL="0" marR="0" algn="r">
                        <a:lnSpc>
                          <a:spcPct val="115000"/>
                        </a:lnSpc>
                        <a:spcBef>
                          <a:spcPts val="0"/>
                        </a:spcBef>
                        <a:spcAft>
                          <a:spcPts val="0"/>
                        </a:spcAft>
                      </a:pPr>
                      <a:r>
                        <a:rPr lang="en-US" sz="1200">
                          <a:effectLst/>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0385" marR="50385" marT="0" marB="0" anchor="ctr"/>
                </a:tc>
                <a:tc>
                  <a:txBody>
                    <a:bodyPr/>
                    <a:lstStyle/>
                    <a:p>
                      <a:pPr marL="0" marR="0" algn="r">
                        <a:lnSpc>
                          <a:spcPct val="115000"/>
                        </a:lnSpc>
                        <a:spcBef>
                          <a:spcPts val="0"/>
                        </a:spcBef>
                        <a:spcAft>
                          <a:spcPts val="0"/>
                        </a:spcAft>
                      </a:pPr>
                      <a:r>
                        <a:rPr lang="en-US" sz="1200" dirty="0">
                          <a:effectLst/>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0385" marR="50385" marT="0" marB="0" anchor="ctr"/>
                </a:tc>
              </a:tr>
              <a:tr h="258698">
                <a:tc>
                  <a:txBody>
                    <a:bodyPr/>
                    <a:lstStyle/>
                    <a:p>
                      <a:pPr marL="0" marR="0">
                        <a:lnSpc>
                          <a:spcPct val="115000"/>
                        </a:lnSpc>
                        <a:spcBef>
                          <a:spcPts val="0"/>
                        </a:spcBef>
                        <a:spcAft>
                          <a:spcPts val="0"/>
                        </a:spcAft>
                      </a:pPr>
                      <a:r>
                        <a:rPr lang="en-US" sz="1200" dirty="0">
                          <a:effectLst/>
                        </a:rPr>
                        <a:t>Client Infrastructure</a:t>
                      </a:r>
                      <a:endParaRPr lang="en-US"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50385" marR="50385" marT="0" marB="0" anchor="ctr"/>
                </a:tc>
                <a:tc>
                  <a:txBody>
                    <a:bodyPr/>
                    <a:lstStyle/>
                    <a:p>
                      <a:pPr marL="0" marR="0" algn="r">
                        <a:lnSpc>
                          <a:spcPct val="115000"/>
                        </a:lnSpc>
                        <a:spcBef>
                          <a:spcPts val="0"/>
                        </a:spcBef>
                        <a:spcAft>
                          <a:spcPts val="0"/>
                        </a:spcAft>
                      </a:pPr>
                      <a:r>
                        <a:rPr lang="en-US" sz="1200">
                          <a:effectLst/>
                        </a:rPr>
                        <a:t>3,281,673</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0385" marR="50385" marT="0" marB="0" anchor="ctr"/>
                </a:tc>
                <a:tc>
                  <a:txBody>
                    <a:bodyPr/>
                    <a:lstStyle/>
                    <a:p>
                      <a:pPr marL="0" marR="0" algn="r">
                        <a:lnSpc>
                          <a:spcPct val="115000"/>
                        </a:lnSpc>
                        <a:spcBef>
                          <a:spcPts val="0"/>
                        </a:spcBef>
                        <a:spcAft>
                          <a:spcPts val="0"/>
                        </a:spcAft>
                      </a:pPr>
                      <a:r>
                        <a:rPr lang="en-US" sz="1200">
                          <a:effectLst/>
                        </a:rPr>
                        <a:t>3,188,926</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0385" marR="50385" marT="0" marB="0" anchor="ctr"/>
                </a:tc>
                <a:tc>
                  <a:txBody>
                    <a:bodyPr/>
                    <a:lstStyle/>
                    <a:p>
                      <a:pPr marL="0" marR="0" algn="r">
                        <a:lnSpc>
                          <a:spcPct val="115000"/>
                        </a:lnSpc>
                        <a:spcBef>
                          <a:spcPts val="0"/>
                        </a:spcBef>
                        <a:spcAft>
                          <a:spcPts val="0"/>
                        </a:spcAft>
                      </a:pPr>
                      <a:r>
                        <a:rPr lang="en-US" sz="1200">
                          <a:effectLst/>
                        </a:rPr>
                        <a:t>92,747</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0385" marR="50385" marT="0" marB="0" anchor="ctr"/>
                </a:tc>
                <a:tc>
                  <a:txBody>
                    <a:bodyPr/>
                    <a:lstStyle/>
                    <a:p>
                      <a:pPr marL="0" marR="0" algn="r">
                        <a:lnSpc>
                          <a:spcPct val="115000"/>
                        </a:lnSpc>
                        <a:spcBef>
                          <a:spcPts val="0"/>
                        </a:spcBef>
                        <a:spcAft>
                          <a:spcPts val="0"/>
                        </a:spcAft>
                      </a:pPr>
                      <a:r>
                        <a:rPr lang="en-US" sz="1200">
                          <a:effectLst/>
                        </a:rPr>
                        <a:t>97%</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0385" marR="50385" marT="0" marB="0" anchor="ctr"/>
                </a:tc>
                <a:tc>
                  <a:txBody>
                    <a:bodyPr/>
                    <a:lstStyle/>
                    <a:p>
                      <a:pPr marL="0" marR="0" algn="r">
                        <a:lnSpc>
                          <a:spcPct val="115000"/>
                        </a:lnSpc>
                        <a:spcBef>
                          <a:spcPts val="0"/>
                        </a:spcBef>
                        <a:spcAft>
                          <a:spcPts val="0"/>
                        </a:spcAft>
                      </a:pPr>
                      <a:r>
                        <a:rPr lang="en-US" sz="1200">
                          <a:effectLst/>
                        </a:rPr>
                        <a:t>1,727,016</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0385" marR="50385" marT="0" marB="0" anchor="ctr"/>
                </a:tc>
                <a:tc>
                  <a:txBody>
                    <a:bodyPr/>
                    <a:lstStyle/>
                    <a:p>
                      <a:pPr marL="0" marR="0" algn="r">
                        <a:lnSpc>
                          <a:spcPct val="115000"/>
                        </a:lnSpc>
                        <a:spcBef>
                          <a:spcPts val="0"/>
                        </a:spcBef>
                        <a:spcAft>
                          <a:spcPts val="0"/>
                        </a:spcAft>
                      </a:pPr>
                      <a:r>
                        <a:rPr lang="en-US" sz="1200">
                          <a:effectLst/>
                        </a:rPr>
                        <a:t>1,487,547</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0385" marR="50385" marT="0" marB="0" anchor="ctr"/>
                </a:tc>
                <a:tc>
                  <a:txBody>
                    <a:bodyPr/>
                    <a:lstStyle/>
                    <a:p>
                      <a:pPr marL="0" marR="0" algn="r">
                        <a:lnSpc>
                          <a:spcPct val="115000"/>
                        </a:lnSpc>
                        <a:spcBef>
                          <a:spcPts val="0"/>
                        </a:spcBef>
                        <a:spcAft>
                          <a:spcPts val="0"/>
                        </a:spcAft>
                      </a:pPr>
                      <a:r>
                        <a:rPr lang="en-US" sz="1200">
                          <a:effectLst/>
                        </a:rPr>
                        <a:t>239,469</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0385" marR="50385" marT="0" marB="0" anchor="ctr"/>
                </a:tc>
                <a:tc>
                  <a:txBody>
                    <a:bodyPr/>
                    <a:lstStyle/>
                    <a:p>
                      <a:pPr marL="0" marR="0" algn="r">
                        <a:lnSpc>
                          <a:spcPct val="115000"/>
                        </a:lnSpc>
                        <a:spcBef>
                          <a:spcPts val="0"/>
                        </a:spcBef>
                        <a:spcAft>
                          <a:spcPts val="0"/>
                        </a:spcAft>
                      </a:pPr>
                      <a:r>
                        <a:rPr lang="en-US" sz="1200" dirty="0">
                          <a:effectLst/>
                        </a:rPr>
                        <a:t>86%</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0385" marR="50385" marT="0" marB="0" anchor="ctr"/>
                </a:tc>
              </a:tr>
              <a:tr h="258698">
                <a:tc>
                  <a:txBody>
                    <a:bodyPr/>
                    <a:lstStyle/>
                    <a:p>
                      <a:pPr marL="0" marR="0">
                        <a:lnSpc>
                          <a:spcPct val="115000"/>
                        </a:lnSpc>
                        <a:spcBef>
                          <a:spcPts val="0"/>
                        </a:spcBef>
                        <a:spcAft>
                          <a:spcPts val="0"/>
                        </a:spcAft>
                      </a:pPr>
                      <a:r>
                        <a:rPr lang="en-US" sz="1200" dirty="0">
                          <a:effectLst/>
                        </a:rPr>
                        <a:t>Total</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50385" marR="50385" marT="0" marB="0" anchor="ctr"/>
                </a:tc>
                <a:tc>
                  <a:txBody>
                    <a:bodyPr/>
                    <a:lstStyle/>
                    <a:p>
                      <a:pPr marL="0" marR="0" algn="r">
                        <a:lnSpc>
                          <a:spcPct val="115000"/>
                        </a:lnSpc>
                        <a:spcBef>
                          <a:spcPts val="0"/>
                        </a:spcBef>
                        <a:spcAft>
                          <a:spcPts val="0"/>
                        </a:spcAft>
                      </a:pPr>
                      <a:r>
                        <a:rPr lang="en-US" sz="1200" dirty="0">
                          <a:effectLst/>
                        </a:rPr>
                        <a:t>14,228,218</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50385" marR="50385" marT="0" marB="0" anchor="ctr"/>
                </a:tc>
                <a:tc>
                  <a:txBody>
                    <a:bodyPr/>
                    <a:lstStyle/>
                    <a:p>
                      <a:pPr marL="0" marR="0" algn="r">
                        <a:lnSpc>
                          <a:spcPct val="115000"/>
                        </a:lnSpc>
                        <a:spcBef>
                          <a:spcPts val="0"/>
                        </a:spcBef>
                        <a:spcAft>
                          <a:spcPts val="0"/>
                        </a:spcAft>
                      </a:pPr>
                      <a:r>
                        <a:rPr lang="en-US" sz="1200" dirty="0">
                          <a:effectLst/>
                        </a:rPr>
                        <a:t>14,321,991</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50385" marR="50385" marT="0" marB="0" anchor="ctr"/>
                </a:tc>
                <a:tc>
                  <a:txBody>
                    <a:bodyPr/>
                    <a:lstStyle/>
                    <a:p>
                      <a:pPr marL="0" marR="0" algn="r">
                        <a:lnSpc>
                          <a:spcPct val="115000"/>
                        </a:lnSpc>
                        <a:spcBef>
                          <a:spcPts val="0"/>
                        </a:spcBef>
                        <a:spcAft>
                          <a:spcPts val="0"/>
                        </a:spcAft>
                      </a:pPr>
                      <a:r>
                        <a:rPr lang="en-US" sz="1200" dirty="0" smtClean="0">
                          <a:effectLst/>
                        </a:rPr>
                        <a:t>(93,773)</a:t>
                      </a:r>
                      <a:endParaRPr lang="en-US" sz="1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0385" marR="50385" marT="0" marB="0" anchor="ctr"/>
                </a:tc>
                <a:tc>
                  <a:txBody>
                    <a:bodyPr/>
                    <a:lstStyle/>
                    <a:p>
                      <a:pPr marL="0" marR="0" algn="r">
                        <a:lnSpc>
                          <a:spcPct val="115000"/>
                        </a:lnSpc>
                        <a:spcBef>
                          <a:spcPts val="0"/>
                        </a:spcBef>
                        <a:spcAft>
                          <a:spcPts val="0"/>
                        </a:spcAft>
                      </a:pPr>
                      <a:r>
                        <a:rPr lang="en-US" sz="1200" dirty="0">
                          <a:effectLst/>
                        </a:rPr>
                        <a:t>101%</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50385" marR="50385" marT="0" marB="0" anchor="ctr"/>
                </a:tc>
                <a:tc>
                  <a:txBody>
                    <a:bodyPr/>
                    <a:lstStyle/>
                    <a:p>
                      <a:pPr marL="0" marR="0" algn="r">
                        <a:lnSpc>
                          <a:spcPct val="115000"/>
                        </a:lnSpc>
                        <a:spcBef>
                          <a:spcPts val="0"/>
                        </a:spcBef>
                        <a:spcAft>
                          <a:spcPts val="0"/>
                        </a:spcAft>
                      </a:pPr>
                      <a:r>
                        <a:rPr lang="en-US" sz="1200" dirty="0">
                          <a:effectLst/>
                        </a:rPr>
                        <a:t>9,927,212</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50385" marR="50385" marT="0" marB="0" anchor="ctr"/>
                </a:tc>
                <a:tc>
                  <a:txBody>
                    <a:bodyPr/>
                    <a:lstStyle/>
                    <a:p>
                      <a:pPr marL="0" marR="0" algn="r">
                        <a:lnSpc>
                          <a:spcPct val="115000"/>
                        </a:lnSpc>
                        <a:spcBef>
                          <a:spcPts val="0"/>
                        </a:spcBef>
                        <a:spcAft>
                          <a:spcPts val="0"/>
                        </a:spcAft>
                      </a:pPr>
                      <a:r>
                        <a:rPr lang="en-US" sz="1200" dirty="0">
                          <a:effectLst/>
                        </a:rPr>
                        <a:t>9,496,580</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50385" marR="50385" marT="0" marB="0" anchor="ctr"/>
                </a:tc>
                <a:tc>
                  <a:txBody>
                    <a:bodyPr/>
                    <a:lstStyle/>
                    <a:p>
                      <a:pPr marL="0" marR="0" algn="r">
                        <a:lnSpc>
                          <a:spcPct val="115000"/>
                        </a:lnSpc>
                        <a:spcBef>
                          <a:spcPts val="0"/>
                        </a:spcBef>
                        <a:spcAft>
                          <a:spcPts val="0"/>
                        </a:spcAft>
                      </a:pPr>
                      <a:r>
                        <a:rPr lang="en-US" sz="1200" dirty="0">
                          <a:effectLst/>
                        </a:rPr>
                        <a:t>430,632</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50385" marR="50385" marT="0" marB="0" anchor="ctr"/>
                </a:tc>
                <a:tc>
                  <a:txBody>
                    <a:bodyPr/>
                    <a:lstStyle/>
                    <a:p>
                      <a:pPr marL="0" marR="0" algn="r">
                        <a:lnSpc>
                          <a:spcPct val="115000"/>
                        </a:lnSpc>
                        <a:spcBef>
                          <a:spcPts val="0"/>
                        </a:spcBef>
                        <a:spcAft>
                          <a:spcPts val="0"/>
                        </a:spcAft>
                      </a:pPr>
                      <a:r>
                        <a:rPr lang="en-US" sz="1200" dirty="0">
                          <a:effectLst/>
                        </a:rPr>
                        <a:t>96%</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50385" marR="50385" marT="0" marB="0" anchor="ctr"/>
                </a:tc>
              </a:tr>
            </a:tbl>
          </a:graphicData>
        </a:graphic>
      </p:graphicFrame>
    </p:spTree>
    <p:extLst>
      <p:ext uri="{BB962C8B-B14F-4D97-AF65-F5344CB8AC3E}">
        <p14:creationId xmlns:p14="http://schemas.microsoft.com/office/powerpoint/2010/main" xmlns="" val="157428844"/>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251520" y="6118989"/>
            <a:ext cx="6858000" cy="0"/>
          </a:xfrm>
          <a:prstGeom prst="line">
            <a:avLst/>
          </a:prstGeom>
          <a:ln w="28575">
            <a:solidFill>
              <a:srgbClr val="FF6600"/>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179512" y="762290"/>
            <a:ext cx="8856984" cy="5258997"/>
          </a:xfrm>
        </p:spPr>
        <p:txBody>
          <a:bodyPr>
            <a:noAutofit/>
          </a:bodyPr>
          <a:lstStyle/>
          <a:p>
            <a:pPr marL="0" indent="0">
              <a:buNone/>
            </a:pPr>
            <a:r>
              <a:rPr lang="en-US" sz="1400" b="1" dirty="0"/>
              <a:t>Repairs</a:t>
            </a:r>
          </a:p>
          <a:p>
            <a:r>
              <a:rPr lang="en-US" sz="1400" dirty="0"/>
              <a:t>The budget is based on the cash flow projection relating to the planned projects roll-out of an extensive project</a:t>
            </a:r>
          </a:p>
          <a:p>
            <a:pPr marL="259556" indent="0">
              <a:buNone/>
            </a:pPr>
            <a:r>
              <a:rPr lang="en-US" sz="1400" dirty="0"/>
              <a:t>portfolio. The funding needs required for this purpose changes constantly due to volatile external factors. It is</a:t>
            </a:r>
          </a:p>
          <a:p>
            <a:pPr marL="259556" indent="0">
              <a:buNone/>
            </a:pPr>
            <a:r>
              <a:rPr lang="en-US" sz="1400" dirty="0"/>
              <a:t>extremely challenging to align this changing demand timeously to match project impediments.</a:t>
            </a:r>
          </a:p>
          <a:p>
            <a:pPr marL="0" indent="0">
              <a:buNone/>
            </a:pPr>
            <a:r>
              <a:rPr lang="en-US" sz="1400" b="1" dirty="0"/>
              <a:t>Day-to-day Maintenance</a:t>
            </a:r>
          </a:p>
          <a:p>
            <a:r>
              <a:rPr lang="en-US" sz="1400" dirty="0"/>
              <a:t>This budget relates to day-to-day ad hoc and non-routine maintenance. Due to the nature of these expenses,</a:t>
            </a:r>
          </a:p>
          <a:p>
            <a:pPr marL="259556" indent="0">
              <a:buNone/>
            </a:pPr>
            <a:r>
              <a:rPr lang="en-US" sz="1400" dirty="0"/>
              <a:t>the budget is monitored and adjusted frequently.</a:t>
            </a:r>
          </a:p>
          <a:p>
            <a:pPr marL="0" indent="0">
              <a:buNone/>
            </a:pPr>
            <a:r>
              <a:rPr lang="en-US" sz="1400" b="1" dirty="0"/>
              <a:t>Municipal Services</a:t>
            </a:r>
          </a:p>
          <a:p>
            <a:r>
              <a:rPr lang="en-US" sz="1400" dirty="0"/>
              <a:t>Due to the water and energy efficiency measures implemented, the PMTE managed to save on the cost originally</a:t>
            </a:r>
          </a:p>
          <a:p>
            <a:pPr marL="259556" indent="0">
              <a:buNone/>
            </a:pPr>
            <a:r>
              <a:rPr lang="en-US" sz="1400" dirty="0"/>
              <a:t>budgeted related to municipal services.</a:t>
            </a:r>
          </a:p>
          <a:p>
            <a:pPr marL="0" indent="0">
              <a:buNone/>
            </a:pPr>
            <a:r>
              <a:rPr lang="en-US" sz="1400" b="1" dirty="0"/>
              <a:t>Property Rates</a:t>
            </a:r>
          </a:p>
          <a:p>
            <a:r>
              <a:rPr lang="en-US" sz="1400" dirty="0"/>
              <a:t>The PMTE was not able to accurately budget for the property rates relating to backlog charges as the project to</a:t>
            </a:r>
          </a:p>
          <a:p>
            <a:pPr marL="259556" indent="0">
              <a:buNone/>
            </a:pPr>
            <a:r>
              <a:rPr lang="en-US" sz="1400" dirty="0"/>
              <a:t>verify the outstanding debt was not </a:t>
            </a:r>
            <a:r>
              <a:rPr lang="en-US" sz="1400" dirty="0" err="1"/>
              <a:t>finalised</a:t>
            </a:r>
            <a:r>
              <a:rPr lang="en-US" sz="1400" dirty="0"/>
              <a:t> at the time. The regional offices were given instruction to settle all</a:t>
            </a:r>
          </a:p>
          <a:p>
            <a:pPr marL="259556" indent="0">
              <a:buNone/>
            </a:pPr>
            <a:r>
              <a:rPr lang="en-US" sz="1400" dirty="0"/>
              <a:t>outstanding verified debt by year end.</a:t>
            </a:r>
          </a:p>
          <a:p>
            <a:pPr marL="0" indent="0">
              <a:buNone/>
            </a:pPr>
            <a:r>
              <a:rPr lang="en-US" sz="1400" b="1" dirty="0"/>
              <a:t>Compensation of Employees, Goods and Services, Machinery and Equipment</a:t>
            </a:r>
          </a:p>
          <a:p>
            <a:r>
              <a:rPr lang="en-US" sz="1400" dirty="0"/>
              <a:t>In the absence of PMTE having its own PERSAL and procurement systems all PMTE administrative expenditure</a:t>
            </a:r>
          </a:p>
          <a:p>
            <a:pPr marL="259556" indent="0">
              <a:buNone/>
            </a:pPr>
            <a:r>
              <a:rPr lang="en-US" sz="1400" dirty="0"/>
              <a:t>was incurred on the Department’s systems (LOGIS and BAS). A manual process was followed between the</a:t>
            </a:r>
          </a:p>
          <a:p>
            <a:pPr marL="259556" indent="0">
              <a:buNone/>
            </a:pPr>
            <a:r>
              <a:rPr lang="en-US" sz="1400" dirty="0"/>
              <a:t>Department and the PMTE to ring fence, claim and </a:t>
            </a:r>
            <a:r>
              <a:rPr lang="en-US" sz="1400" dirty="0" err="1"/>
              <a:t>journalise</a:t>
            </a:r>
            <a:r>
              <a:rPr lang="en-US" sz="1400" dirty="0"/>
              <a:t> the PMTE expenditure. All claims were not</a:t>
            </a:r>
          </a:p>
          <a:p>
            <a:pPr marL="259556" indent="0">
              <a:buNone/>
            </a:pPr>
            <a:r>
              <a:rPr lang="en-US" sz="1400" dirty="0"/>
              <a:t>received and processed for payment before the end of the reporting period resulting in the difference between</a:t>
            </a:r>
          </a:p>
          <a:p>
            <a:pPr marL="259556" indent="0">
              <a:buNone/>
            </a:pPr>
            <a:r>
              <a:rPr lang="en-US" sz="1400" dirty="0"/>
              <a:t>the budgeted expenditure and actual payments.</a:t>
            </a:r>
            <a:endParaRPr lang="en-ZA" sz="1400" dirty="0"/>
          </a:p>
        </p:txBody>
      </p:sp>
      <p:pic>
        <p:nvPicPr>
          <p:cNvPr id="9" name="Picture 8"/>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08670" y="6176140"/>
            <a:ext cx="1028700" cy="49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2" name="Rectangle 11"/>
          <p:cNvSpPr/>
          <p:nvPr/>
        </p:nvSpPr>
        <p:spPr>
          <a:xfrm>
            <a:off x="0" y="0"/>
            <a:ext cx="9144000" cy="692696"/>
          </a:xfrm>
          <a:prstGeom prst="rect">
            <a:avLst/>
          </a:prstGeom>
          <a:pattFill prst="dkHorz">
            <a:fgClr>
              <a:srgbClr val="FF6600"/>
            </a:fgClr>
            <a:bgClr>
              <a:srgbClr val="FF9933"/>
            </a:bgClr>
          </a:patt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t>EXPLANATORY NOTES FOR MATERIAL EXPENDITURE VARIANCES</a:t>
            </a:r>
          </a:p>
        </p:txBody>
      </p:sp>
      <p:sp>
        <p:nvSpPr>
          <p:cNvPr id="2" name="Slide Number Placeholder 1"/>
          <p:cNvSpPr>
            <a:spLocks noGrp="1"/>
          </p:cNvSpPr>
          <p:nvPr>
            <p:ph type="sldNum" sz="quarter" idx="12"/>
          </p:nvPr>
        </p:nvSpPr>
        <p:spPr/>
        <p:txBody>
          <a:bodyPr/>
          <a:lstStyle/>
          <a:p>
            <a:fld id="{06FDB8B8-F605-4586-B934-FF56C8C71DDE}" type="slidenum">
              <a:rPr lang="en-US" smtClean="0"/>
              <a:pPr/>
              <a:t>92</a:t>
            </a:fld>
            <a:endParaRPr lang="en-US" dirty="0"/>
          </a:p>
        </p:txBody>
      </p:sp>
    </p:spTree>
    <p:extLst>
      <p:ext uri="{BB962C8B-B14F-4D97-AF65-F5344CB8AC3E}">
        <p14:creationId xmlns:p14="http://schemas.microsoft.com/office/powerpoint/2010/main" xmlns="" val="372481811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122362" y="6138991"/>
            <a:ext cx="6858000" cy="0"/>
          </a:xfrm>
          <a:prstGeom prst="line">
            <a:avLst/>
          </a:prstGeom>
          <a:ln w="28575">
            <a:solidFill>
              <a:srgbClr val="FF6600"/>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179512" y="610990"/>
            <a:ext cx="8712968" cy="3908822"/>
          </a:xfrm>
        </p:spPr>
        <p:txBody>
          <a:bodyPr>
            <a:normAutofit/>
          </a:bodyPr>
          <a:lstStyle/>
          <a:p>
            <a:pPr marL="0" indent="0">
              <a:buNone/>
            </a:pPr>
            <a:r>
              <a:rPr lang="en-US" sz="1800" b="1" dirty="0"/>
              <a:t>Client </a:t>
            </a:r>
            <a:r>
              <a:rPr lang="en-US" sz="1800" b="1" dirty="0" smtClean="0"/>
              <a:t>Infrastructure</a:t>
            </a:r>
          </a:p>
          <a:p>
            <a:pPr marL="0" indent="0">
              <a:buNone/>
            </a:pPr>
            <a:endParaRPr lang="en-US" sz="1800" b="1" dirty="0"/>
          </a:p>
          <a:p>
            <a:r>
              <a:rPr lang="en-US" sz="1800" dirty="0"/>
              <a:t>A specific portion was ring fenced in the client capital allocations for BCOCC. No active projects existed for </a:t>
            </a:r>
            <a:r>
              <a:rPr lang="en-US" sz="1800" dirty="0" smtClean="0"/>
              <a:t>this purpose </a:t>
            </a:r>
            <a:r>
              <a:rPr lang="en-US" sz="1800" dirty="0"/>
              <a:t>and as a result funds could not be </a:t>
            </a:r>
            <a:r>
              <a:rPr lang="en-US" sz="1800" dirty="0" err="1"/>
              <a:t>utilised</a:t>
            </a:r>
            <a:r>
              <a:rPr lang="en-US" sz="1800" dirty="0"/>
              <a:t>. The PMTE requested National Treasury to transfer a </a:t>
            </a:r>
            <a:r>
              <a:rPr lang="en-US" sz="1800" dirty="0" smtClean="0"/>
              <a:t>portion of </a:t>
            </a:r>
            <a:r>
              <a:rPr lang="en-US" sz="1800" dirty="0"/>
              <a:t>these funds to the Department of Home Affairs. On the date that National Treasury received the </a:t>
            </a:r>
            <a:r>
              <a:rPr lang="en-US" sz="1800" dirty="0" smtClean="0"/>
              <a:t>submission, there </a:t>
            </a:r>
            <a:r>
              <a:rPr lang="en-US" sz="1800" dirty="0"/>
              <a:t>was unfortunately no legislative mechanism to transfer the funds as the adjusted estimates of </a:t>
            </a:r>
            <a:r>
              <a:rPr lang="en-US" sz="1800" dirty="0" smtClean="0"/>
              <a:t>national expenditure </a:t>
            </a:r>
            <a:r>
              <a:rPr lang="en-US" sz="1800" dirty="0"/>
              <a:t>was already finalised.</a:t>
            </a:r>
            <a:endParaRPr lang="en-ZA" sz="1800" dirty="0"/>
          </a:p>
        </p:txBody>
      </p:sp>
      <p:pic>
        <p:nvPicPr>
          <p:cNvPr id="9" name="Picture 8"/>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9512" y="6196142"/>
            <a:ext cx="1028700" cy="49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2" name="Rectangle 11"/>
          <p:cNvSpPr/>
          <p:nvPr/>
        </p:nvSpPr>
        <p:spPr>
          <a:xfrm>
            <a:off x="0" y="0"/>
            <a:ext cx="9144000" cy="514350"/>
          </a:xfrm>
          <a:prstGeom prst="rect">
            <a:avLst/>
          </a:prstGeom>
          <a:pattFill prst="dkHorz">
            <a:fgClr>
              <a:srgbClr val="FF6600"/>
            </a:fgClr>
            <a:bgClr>
              <a:srgbClr val="FF9933"/>
            </a:bgClr>
          </a:patt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t>EXPLANATORY NOTES FOR MATERIAL EXPENDITURE VARIANCES (cont.)</a:t>
            </a:r>
          </a:p>
        </p:txBody>
      </p:sp>
      <p:sp>
        <p:nvSpPr>
          <p:cNvPr id="2" name="Slide Number Placeholder 1"/>
          <p:cNvSpPr>
            <a:spLocks noGrp="1"/>
          </p:cNvSpPr>
          <p:nvPr>
            <p:ph type="sldNum" sz="quarter" idx="12"/>
          </p:nvPr>
        </p:nvSpPr>
        <p:spPr/>
        <p:txBody>
          <a:bodyPr/>
          <a:lstStyle/>
          <a:p>
            <a:fld id="{06FDB8B8-F605-4586-B934-FF56C8C71DDE}" type="slidenum">
              <a:rPr lang="en-US" smtClean="0"/>
              <a:pPr/>
              <a:t>93</a:t>
            </a:fld>
            <a:endParaRPr lang="en-US" dirty="0"/>
          </a:p>
        </p:txBody>
      </p:sp>
    </p:spTree>
    <p:extLst>
      <p:ext uri="{BB962C8B-B14F-4D97-AF65-F5344CB8AC3E}">
        <p14:creationId xmlns:p14="http://schemas.microsoft.com/office/powerpoint/2010/main" xmlns="" val="362670994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Slide Number Placeholder 2"/>
          <p:cNvSpPr>
            <a:spLocks noGrp="1"/>
          </p:cNvSpPr>
          <p:nvPr>
            <p:ph type="sldNum" sz="quarter" idx="12"/>
          </p:nvPr>
        </p:nvSpPr>
        <p:spPr>
          <a:noFill/>
        </p:spPr>
        <p:txBody>
          <a:bodyPr/>
          <a:lstStyle>
            <a:lvl1pPr>
              <a:defRPr sz="2400">
                <a:solidFill>
                  <a:schemeClr val="tx1"/>
                </a:solidFill>
                <a:latin typeface="Arial" charset="0"/>
              </a:defRPr>
            </a:lvl1pPr>
            <a:lvl2pPr>
              <a:defRPr sz="2100">
                <a:solidFill>
                  <a:schemeClr val="tx1"/>
                </a:solidFill>
                <a:latin typeface="Arial" charset="0"/>
              </a:defRPr>
            </a:lvl2pPr>
            <a:lvl3pPr>
              <a:defRPr sz="1800">
                <a:solidFill>
                  <a:schemeClr val="tx1"/>
                </a:solidFill>
                <a:latin typeface="Arial" charset="0"/>
              </a:defRPr>
            </a:lvl3pPr>
            <a:lvl4pPr>
              <a:defRPr sz="1500">
                <a:solidFill>
                  <a:schemeClr val="tx1"/>
                </a:solidFill>
                <a:latin typeface="Arial" charset="0"/>
              </a:defRPr>
            </a:lvl4pPr>
            <a:lvl5pPr>
              <a:defRPr sz="1500">
                <a:solidFill>
                  <a:schemeClr val="tx1"/>
                </a:solidFill>
                <a:latin typeface="Arial" charset="0"/>
              </a:defRPr>
            </a:lvl5pPr>
            <a:lvl6pPr eaLnBrk="0" hangingPunct="0">
              <a:defRPr sz="1500">
                <a:solidFill>
                  <a:schemeClr val="tx1"/>
                </a:solidFill>
                <a:latin typeface="Arial" charset="0"/>
              </a:defRPr>
            </a:lvl6pPr>
            <a:lvl7pPr eaLnBrk="0" hangingPunct="0">
              <a:defRPr sz="1500">
                <a:solidFill>
                  <a:schemeClr val="tx1"/>
                </a:solidFill>
                <a:latin typeface="Arial" charset="0"/>
              </a:defRPr>
            </a:lvl7pPr>
            <a:lvl8pPr eaLnBrk="0" hangingPunct="0">
              <a:defRPr sz="1500">
                <a:solidFill>
                  <a:schemeClr val="tx1"/>
                </a:solidFill>
                <a:latin typeface="Arial" charset="0"/>
              </a:defRPr>
            </a:lvl8pPr>
            <a:lvl9pPr eaLnBrk="0" hangingPunct="0">
              <a:defRPr sz="1500">
                <a:solidFill>
                  <a:schemeClr val="tx1"/>
                </a:solidFill>
                <a:latin typeface="Arial" charset="0"/>
              </a:defRPr>
            </a:lvl9pPr>
          </a:lstStyle>
          <a:p>
            <a:fld id="{B56ED39E-909D-498E-8299-064382ADB707}" type="slidenum">
              <a:rPr lang="en-US" altLang="en-US" sz="1050">
                <a:latin typeface="Times" pitchFamily="18" charset="0"/>
              </a:rPr>
              <a:pPr/>
              <a:t>94</a:t>
            </a:fld>
            <a:endParaRPr lang="en-US" altLang="en-US" sz="1050">
              <a:latin typeface="Times" pitchFamily="18" charset="0"/>
            </a:endParaRPr>
          </a:p>
        </p:txBody>
      </p:sp>
      <p:sp>
        <p:nvSpPr>
          <p:cNvPr id="5" name="Rectangle 4"/>
          <p:cNvSpPr/>
          <p:nvPr/>
        </p:nvSpPr>
        <p:spPr>
          <a:xfrm>
            <a:off x="0" y="22811"/>
            <a:ext cx="9144000" cy="669885"/>
          </a:xfrm>
          <a:prstGeom prst="rect">
            <a:avLst/>
          </a:prstGeom>
          <a:pattFill prst="dkHorz">
            <a:fgClr>
              <a:srgbClr val="FF6600"/>
            </a:fgClr>
            <a:bgClr>
              <a:srgbClr val="FF9933"/>
            </a:bgClr>
          </a:patt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ZA" b="1" dirty="0"/>
          </a:p>
        </p:txBody>
      </p:sp>
      <p:sp>
        <p:nvSpPr>
          <p:cNvPr id="2" name="TextBox 1"/>
          <p:cNvSpPr txBox="1"/>
          <p:nvPr/>
        </p:nvSpPr>
        <p:spPr>
          <a:xfrm>
            <a:off x="74078" y="109905"/>
            <a:ext cx="8857282" cy="400110"/>
          </a:xfrm>
          <a:prstGeom prst="rect">
            <a:avLst/>
          </a:prstGeom>
          <a:noFill/>
        </p:spPr>
        <p:txBody>
          <a:bodyPr wrap="square" rtlCol="0">
            <a:spAutoFit/>
          </a:bodyPr>
          <a:lstStyle/>
          <a:p>
            <a:r>
              <a:rPr lang="en-ZA" sz="2000" b="1" dirty="0">
                <a:solidFill>
                  <a:schemeClr val="bg1"/>
                </a:solidFill>
              </a:rPr>
              <a:t>Explanations of other significant notes in the financial statements</a:t>
            </a:r>
          </a:p>
        </p:txBody>
      </p:sp>
      <p:pic>
        <p:nvPicPr>
          <p:cNvPr id="8" name="Picture 7" descr="southafrica-flag1"/>
          <p:cNvPicPr>
            <a:picLocks noChangeAspect="1" noChangeArrowheads="1" noCrop="1"/>
          </p:cNvPicPr>
          <p:nvPr/>
        </p:nvPicPr>
        <p:blipFill>
          <a:blip r:embed="rId2" cstate="print"/>
          <a:srcRect/>
          <a:stretch>
            <a:fillRect/>
          </a:stretch>
        </p:blipFill>
        <p:spPr bwMode="auto">
          <a:xfrm>
            <a:off x="7711825" y="6340784"/>
            <a:ext cx="311289" cy="205740"/>
          </a:xfrm>
          <a:prstGeom prst="rect">
            <a:avLst/>
          </a:prstGeom>
          <a:noFill/>
          <a:ln w="9525">
            <a:noFill/>
            <a:miter lim="800000"/>
            <a:headEnd/>
            <a:tailEnd/>
          </a:ln>
        </p:spPr>
      </p:pic>
      <p:sp>
        <p:nvSpPr>
          <p:cNvPr id="3" name="Rectangle 2"/>
          <p:cNvSpPr>
            <a:spLocks noChangeArrowheads="1"/>
          </p:cNvSpPr>
          <p:nvPr/>
        </p:nvSpPr>
        <p:spPr bwMode="auto">
          <a:xfrm>
            <a:off x="4502719" y="890201"/>
            <a:ext cx="138564" cy="276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algn="just" fontAlgn="base">
              <a:spcBef>
                <a:spcPct val="0"/>
              </a:spcBef>
              <a:spcAft>
                <a:spcPct val="0"/>
              </a:spcAft>
            </a:pPr>
            <a:endParaRPr lang="en-US" altLang="en-US" sz="1350">
              <a:latin typeface="Arial" pitchFamily="34" charset="0"/>
              <a:cs typeface="Arial"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xmlns="" val="4250940204"/>
              </p:ext>
            </p:extLst>
          </p:nvPr>
        </p:nvGraphicFramePr>
        <p:xfrm>
          <a:off x="61715" y="1028700"/>
          <a:ext cx="8782468" cy="2887980"/>
        </p:xfrm>
        <a:graphic>
          <a:graphicData uri="http://schemas.openxmlformats.org/drawingml/2006/table">
            <a:tbl>
              <a:tblPr firstRow="1" bandRow="1">
                <a:tableStyleId>{21E4AEA4-8DFA-4A89-87EB-49C32662AFE0}</a:tableStyleId>
              </a:tblPr>
              <a:tblGrid>
                <a:gridCol w="2668007"/>
                <a:gridCol w="6114461"/>
              </a:tblGrid>
              <a:tr h="278130">
                <a:tc>
                  <a:txBody>
                    <a:bodyPr/>
                    <a:lstStyle/>
                    <a:p>
                      <a:r>
                        <a:rPr lang="en-ZA" sz="1600" dirty="0" smtClean="0"/>
                        <a:t>Note</a:t>
                      </a:r>
                      <a:endParaRPr lang="en-ZA" sz="1600" dirty="0"/>
                    </a:p>
                  </a:txBody>
                  <a:tcPr marL="68580" marR="68580" marT="34290" marB="34290"/>
                </a:tc>
                <a:tc>
                  <a:txBody>
                    <a:bodyPr/>
                    <a:lstStyle/>
                    <a:p>
                      <a:r>
                        <a:rPr lang="en-ZA" sz="1600" dirty="0" smtClean="0"/>
                        <a:t>Comments</a:t>
                      </a:r>
                      <a:endParaRPr lang="en-ZA" sz="1600" dirty="0"/>
                    </a:p>
                  </a:txBody>
                  <a:tcPr marL="68580" marR="68580" marT="34290" marB="34290"/>
                </a:tc>
              </a:tr>
              <a:tr h="1097280">
                <a:tc>
                  <a:txBody>
                    <a:bodyPr/>
                    <a:lstStyle/>
                    <a:p>
                      <a:r>
                        <a:rPr lang="en-ZA" sz="1600" dirty="0" smtClean="0"/>
                        <a:t>Irregular expenditure</a:t>
                      </a:r>
                      <a:endParaRPr lang="en-ZA" sz="1600" dirty="0"/>
                    </a:p>
                  </a:txBody>
                  <a:tcPr marL="68580" marR="68580" marT="34290" marB="34290"/>
                </a:tc>
                <a:tc>
                  <a:txBody>
                    <a:bodyPr/>
                    <a:lstStyle/>
                    <a:p>
                      <a:r>
                        <a:rPr lang="en-ZA" sz="1600" baseline="0" dirty="0" smtClean="0"/>
                        <a:t>The opening balance of R31 billion has been reduced significantly due to transactions up to 2012 deemed not recoverable (not condoned) as per NT guideline on IE as well as internal condonations. The balance of R5 billion which includes newly identified transactions is being investigated and progress will reflect in the current financial year.</a:t>
                      </a:r>
                      <a:endParaRPr lang="en-ZA" sz="1600" dirty="0"/>
                    </a:p>
                  </a:txBody>
                  <a:tcPr marL="68580" marR="68580" marT="34290" marB="34290"/>
                </a:tc>
              </a:tr>
              <a:tr h="891540">
                <a:tc>
                  <a:txBody>
                    <a:bodyPr/>
                    <a:lstStyle/>
                    <a:p>
                      <a:r>
                        <a:rPr lang="en-ZA" sz="1600" dirty="0" smtClean="0"/>
                        <a:t>Fruitless and wasteful expenditure</a:t>
                      </a:r>
                      <a:endParaRPr lang="en-ZA" sz="1600" dirty="0"/>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600" baseline="0" dirty="0" smtClean="0"/>
                        <a:t>The opening balance of R261 million has reduced to R246 million due to prior period errors transactions that could not be substantiated and confirmed due to insufficient information to support the assertion. The balance of R246 is still being investigated and progress will reflect in the current financial year.</a:t>
                      </a:r>
                      <a:endParaRPr lang="en-ZA" sz="1600" dirty="0" smtClean="0"/>
                    </a:p>
                  </a:txBody>
                  <a:tcPr marL="68580" marR="68580" marT="34290" marB="34290"/>
                </a:tc>
              </a:tr>
            </a:tbl>
          </a:graphicData>
        </a:graphic>
      </p:graphicFrame>
      <p:cxnSp>
        <p:nvCxnSpPr>
          <p:cNvPr id="10" name="Straight Connector 9"/>
          <p:cNvCxnSpPr/>
          <p:nvPr/>
        </p:nvCxnSpPr>
        <p:spPr>
          <a:xfrm>
            <a:off x="730821" y="6185473"/>
            <a:ext cx="8113362" cy="1355"/>
          </a:xfrm>
          <a:prstGeom prst="line">
            <a:avLst/>
          </a:prstGeom>
          <a:ln w="28575">
            <a:solidFill>
              <a:srgbClr val="FF6600"/>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16471" y="6158441"/>
            <a:ext cx="1028700" cy="49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290601194"/>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Nkululeko Mahlangu\Pictures\imagesCA0CNHJA.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230573" y="3505200"/>
            <a:ext cx="1511817" cy="200025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Content Placeholder 4"/>
          <p:cNvSpPr>
            <a:spLocks noGrp="1"/>
          </p:cNvSpPr>
          <p:nvPr>
            <p:ph idx="1"/>
          </p:nvPr>
        </p:nvSpPr>
        <p:spPr>
          <a:xfrm>
            <a:off x="3124200" y="3338852"/>
            <a:ext cx="5486400" cy="2332946"/>
          </a:xfrm>
          <a:prstGeom prst="rect">
            <a:avLst/>
          </a:prstGeom>
        </p:spPr>
        <p:txBody>
          <a:bodyPr wrap="square">
            <a:spAutoFit/>
          </a:bodyPr>
          <a:lstStyle/>
          <a:p>
            <a:pPr marL="0" indent="0">
              <a:buNone/>
            </a:pPr>
            <a:r>
              <a:rPr lang="en-US" sz="1400" b="1" dirty="0" smtClean="0"/>
              <a:t>National Department of Public Works (NDPW)</a:t>
            </a:r>
          </a:p>
          <a:p>
            <a:pPr marL="0" indent="0">
              <a:buNone/>
            </a:pPr>
            <a:r>
              <a:rPr lang="en-US" sz="1400" b="1" dirty="0" smtClean="0"/>
              <a:t>Head </a:t>
            </a:r>
            <a:r>
              <a:rPr lang="en-US" sz="1400" b="1" dirty="0"/>
              <a:t>Office: Public Works</a:t>
            </a:r>
            <a:r>
              <a:rPr lang="en-US" sz="1400" dirty="0"/>
              <a:t/>
            </a:r>
            <a:br>
              <a:rPr lang="en-US" sz="1400" dirty="0"/>
            </a:br>
            <a:r>
              <a:rPr lang="en-US" sz="1400" b="1" dirty="0"/>
              <a:t>CGO Building</a:t>
            </a:r>
            <a:r>
              <a:rPr lang="en-US" sz="1400" dirty="0"/>
              <a:t/>
            </a:r>
            <a:br>
              <a:rPr lang="en-US" sz="1400" dirty="0"/>
            </a:br>
            <a:r>
              <a:rPr lang="en-US" sz="1400" b="1" dirty="0" err="1"/>
              <a:t>Cnr</a:t>
            </a:r>
            <a:r>
              <a:rPr lang="en-US" sz="1400" b="1" dirty="0"/>
              <a:t> </a:t>
            </a:r>
            <a:r>
              <a:rPr lang="en-US" sz="1400" b="1" dirty="0" err="1"/>
              <a:t>Bosman</a:t>
            </a:r>
            <a:r>
              <a:rPr lang="en-US" sz="1400" b="1" dirty="0"/>
              <a:t> and </a:t>
            </a:r>
            <a:r>
              <a:rPr lang="en-US" sz="1400" b="1" dirty="0" err="1" smtClean="0"/>
              <a:t>Madiba</a:t>
            </a:r>
            <a:r>
              <a:rPr lang="en-US" sz="1400" dirty="0"/>
              <a:t/>
            </a:r>
            <a:br>
              <a:rPr lang="en-US" sz="1400" dirty="0"/>
            </a:br>
            <a:r>
              <a:rPr lang="en-US" sz="1400" b="1" dirty="0"/>
              <a:t>Pretoria Central</a:t>
            </a:r>
            <a:r>
              <a:rPr lang="en-US" sz="1400" dirty="0"/>
              <a:t/>
            </a:r>
            <a:br>
              <a:rPr lang="en-US" sz="1400" dirty="0"/>
            </a:br>
            <a:r>
              <a:rPr lang="en-US" sz="1400" b="1" dirty="0"/>
              <a:t>Private Bag</a:t>
            </a:r>
            <a:r>
              <a:rPr lang="en-US" sz="1400" dirty="0"/>
              <a:t/>
            </a:r>
            <a:br>
              <a:rPr lang="en-US" sz="1400" dirty="0"/>
            </a:br>
            <a:r>
              <a:rPr lang="en-US" sz="1400" b="1" dirty="0"/>
              <a:t>X65</a:t>
            </a:r>
            <a:r>
              <a:rPr lang="en-US" sz="1400" dirty="0"/>
              <a:t/>
            </a:r>
            <a:br>
              <a:rPr lang="en-US" sz="1400" dirty="0"/>
            </a:br>
            <a:r>
              <a:rPr lang="en-US" sz="1400" b="1" dirty="0"/>
              <a:t>Pretoria</a:t>
            </a:r>
            <a:r>
              <a:rPr lang="en-US" sz="1400" dirty="0"/>
              <a:t/>
            </a:r>
            <a:br>
              <a:rPr lang="en-US" sz="1400" dirty="0"/>
            </a:br>
            <a:r>
              <a:rPr lang="en-US" sz="1400" b="1" dirty="0" smtClean="0"/>
              <a:t>0001</a:t>
            </a:r>
          </a:p>
          <a:p>
            <a:pPr marL="0" indent="0">
              <a:buNone/>
            </a:pPr>
            <a:r>
              <a:rPr lang="en-US" sz="1400" b="1" dirty="0"/>
              <a:t>Website: </a:t>
            </a:r>
            <a:r>
              <a:rPr lang="en-US" sz="1400" b="1" dirty="0">
                <a:hlinkClick r:id="rId3"/>
              </a:rPr>
              <a:t>http://</a:t>
            </a:r>
            <a:r>
              <a:rPr lang="en-US" sz="1400" b="1" dirty="0" smtClean="0">
                <a:hlinkClick r:id="rId3"/>
              </a:rPr>
              <a:t>www.publicworks.gov.za</a:t>
            </a:r>
            <a:r>
              <a:rPr lang="en-US" sz="1400" b="1" dirty="0" smtClean="0"/>
              <a:t> </a:t>
            </a:r>
            <a:endParaRPr lang="en-US" sz="1400" dirty="0">
              <a:effectLst/>
            </a:endParaRPr>
          </a:p>
        </p:txBody>
      </p:sp>
      <p:sp>
        <p:nvSpPr>
          <p:cNvPr id="8" name="Slide Number Placeholder 7"/>
          <p:cNvSpPr>
            <a:spLocks noGrp="1"/>
          </p:cNvSpPr>
          <p:nvPr>
            <p:ph type="sldNum" sz="quarter" idx="12"/>
          </p:nvPr>
        </p:nvSpPr>
        <p:spPr/>
        <p:txBody>
          <a:bodyPr/>
          <a:lstStyle/>
          <a:p>
            <a:fld id="{F0CD0AED-B4D5-4032-9A76-11BCD2D1BB13}" type="slidenum">
              <a:rPr lang="en-US" smtClean="0"/>
              <a:pPr/>
              <a:t>95</a:t>
            </a:fld>
            <a:endParaRPr lang="en-US"/>
          </a:p>
        </p:txBody>
      </p:sp>
      <p:sp>
        <p:nvSpPr>
          <p:cNvPr id="7" name="Rectangle 6"/>
          <p:cNvSpPr/>
          <p:nvPr/>
        </p:nvSpPr>
        <p:spPr>
          <a:xfrm>
            <a:off x="0" y="838200"/>
            <a:ext cx="9144000" cy="1905000"/>
          </a:xfrm>
          <a:prstGeom prst="rect">
            <a:avLst/>
          </a:prstGeom>
          <a:pattFill prst="dkHorz">
            <a:fgClr>
              <a:srgbClr val="FF6600"/>
            </a:fgClr>
            <a:bgClr>
              <a:srgbClr val="FF9933"/>
            </a:bgClr>
          </a:patt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457200" y="1219200"/>
            <a:ext cx="8229600" cy="1143000"/>
          </a:xfrm>
        </p:spPr>
        <p:txBody>
          <a:bodyPr/>
          <a:lstStyle/>
          <a:p>
            <a:r>
              <a:rPr lang="en-US" b="1" dirty="0" smtClean="0">
                <a:solidFill>
                  <a:schemeClr val="bg1"/>
                </a:solidFill>
              </a:rPr>
              <a:t>Thank You</a:t>
            </a:r>
            <a:endParaRPr lang="en-US" b="1" dirty="0">
              <a:solidFill>
                <a:schemeClr val="bg1"/>
              </a:solidFill>
            </a:endParaRPr>
          </a:p>
        </p:txBody>
      </p:sp>
    </p:spTree>
    <p:extLst>
      <p:ext uri="{BB962C8B-B14F-4D97-AF65-F5344CB8AC3E}">
        <p14:creationId xmlns:p14="http://schemas.microsoft.com/office/powerpoint/2010/main" xmlns="" val="285825142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18816</TotalTime>
  <Words>12769</Words>
  <Application>Microsoft Office PowerPoint</Application>
  <PresentationFormat>On-screen Show (4:3)</PresentationFormat>
  <Paragraphs>2441</Paragraphs>
  <Slides>95</Slides>
  <Notes>10</Notes>
  <HiddenSlides>0</HiddenSlides>
  <MMClips>0</MMClips>
  <ScaleCrop>false</ScaleCrop>
  <HeadingPairs>
    <vt:vector size="4" baseType="variant">
      <vt:variant>
        <vt:lpstr>Theme</vt:lpstr>
      </vt:variant>
      <vt:variant>
        <vt:i4>1</vt:i4>
      </vt:variant>
      <vt:variant>
        <vt:lpstr>Slide Titles</vt:lpstr>
      </vt:variant>
      <vt:variant>
        <vt:i4>95</vt:i4>
      </vt:variant>
    </vt:vector>
  </HeadingPairs>
  <TitlesOfParts>
    <vt:vector size="96"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Changes to the programmes budget structure</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lpstr>Slide 74</vt:lpstr>
      <vt:lpstr>Slide 75</vt:lpstr>
      <vt:lpstr>Slide 76</vt:lpstr>
      <vt:lpstr>Slide 77</vt:lpstr>
      <vt:lpstr>Slide 78</vt:lpstr>
      <vt:lpstr>Slide 79</vt:lpstr>
      <vt:lpstr>Slide 80</vt:lpstr>
      <vt:lpstr>Slide 81</vt:lpstr>
      <vt:lpstr>Slide 82</vt:lpstr>
      <vt:lpstr>Slide 83</vt:lpstr>
      <vt:lpstr>Slide 84</vt:lpstr>
      <vt:lpstr>Slide 85</vt:lpstr>
      <vt:lpstr>Slide 86</vt:lpstr>
      <vt:lpstr>Slide 87</vt:lpstr>
      <vt:lpstr>Slide 88</vt:lpstr>
      <vt:lpstr>Slide 89</vt:lpstr>
      <vt:lpstr>Slide 90</vt:lpstr>
      <vt:lpstr>Slide 91</vt:lpstr>
      <vt:lpstr>Slide 92</vt:lpstr>
      <vt:lpstr>Slide 93</vt:lpstr>
      <vt:lpstr>Slide 94</vt:lpstr>
      <vt:lpstr>Thank You</vt:lpstr>
    </vt:vector>
  </TitlesOfParts>
  <Company>NDPW</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Lwazi Mahlangu</dc:creator>
  <cp:lastModifiedBy>PUMZA</cp:lastModifiedBy>
  <cp:revision>231</cp:revision>
  <cp:lastPrinted>2016-11-10T09:48:50Z</cp:lastPrinted>
  <dcterms:created xsi:type="dcterms:W3CDTF">2015-12-31T08:31:13Z</dcterms:created>
  <dcterms:modified xsi:type="dcterms:W3CDTF">2016-11-17T08:15:00Z</dcterms:modified>
</cp:coreProperties>
</file>