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handoutMasterIdLst>
    <p:handoutMasterId r:id="rId18"/>
  </p:handoutMasterIdLst>
  <p:sldIdLst>
    <p:sldId id="256" r:id="rId2"/>
    <p:sldId id="345" r:id="rId3"/>
    <p:sldId id="357" r:id="rId4"/>
    <p:sldId id="351" r:id="rId5"/>
    <p:sldId id="361" r:id="rId6"/>
    <p:sldId id="350" r:id="rId7"/>
    <p:sldId id="352" r:id="rId8"/>
    <p:sldId id="353" r:id="rId9"/>
    <p:sldId id="354" r:id="rId10"/>
    <p:sldId id="355" r:id="rId11"/>
    <p:sldId id="356" r:id="rId12"/>
    <p:sldId id="359" r:id="rId13"/>
    <p:sldId id="360" r:id="rId14"/>
    <p:sldId id="362" r:id="rId15"/>
    <p:sldId id="285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99"/>
    <a:srgbClr val="FFCC66"/>
    <a:srgbClr val="FF9900"/>
    <a:srgbClr val="FAE460"/>
    <a:srgbClr val="E8D9A0"/>
    <a:srgbClr val="FFCCCC"/>
    <a:srgbClr val="FBC293"/>
    <a:srgbClr val="F9B56B"/>
    <a:srgbClr val="28902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94189" autoAdjust="0"/>
  </p:normalViewPr>
  <p:slideViewPr>
    <p:cSldViewPr>
      <p:cViewPr varScale="1">
        <p:scale>
          <a:sx n="109" d="100"/>
          <a:sy n="109" d="100"/>
        </p:scale>
        <p:origin x="-17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99" y="0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A8F498-B0E7-4714-A2B2-03A9D25AEEE2}" type="datetimeFigureOut">
              <a:rPr lang="en-ZA" smtClean="0"/>
              <a:pPr/>
              <a:t>2016/11/17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402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99" y="9428402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20FAD-15F1-43B2-97FB-E2C28090AD19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223665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82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899" y="0"/>
            <a:ext cx="2946189" cy="4982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2C4CE-52B6-44AF-958E-F4A88598AF42}" type="datetimeFigureOut">
              <a:rPr lang="en-ZA" smtClean="0"/>
              <a:pPr/>
              <a:t>2016/11/17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671"/>
            <a:ext cx="5438140" cy="39081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403"/>
            <a:ext cx="2946189" cy="4982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899" y="9428403"/>
            <a:ext cx="2946189" cy="4982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37EB3-ACB4-43ED-8013-DED15EA5431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2659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37EB3-ACB4-43ED-8013-DED15EA54317}" type="slidenum">
              <a:rPr lang="en-ZA" smtClean="0"/>
              <a:pPr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972377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37EB3-ACB4-43ED-8013-DED15EA54317}" type="slidenum">
              <a:rPr lang="en-ZA" smtClean="0"/>
              <a:pPr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387620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37EB3-ACB4-43ED-8013-DED15EA54317}" type="slidenum">
              <a:rPr lang="en-ZA" smtClean="0"/>
              <a:pPr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998235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1332-7018-4DE3-A71C-4AE3A745030F}" type="datetimeFigureOut">
              <a:rPr lang="en-US" smtClean="0"/>
              <a:pPr/>
              <a:t>11/17/2016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8560-3C82-45FE-A170-57B9A426FCEE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1332-7018-4DE3-A71C-4AE3A745030F}" type="datetimeFigureOut">
              <a:rPr lang="en-US" smtClean="0"/>
              <a:pPr/>
              <a:t>11/17/2016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8560-3C82-45FE-A170-57B9A426FCEE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1332-7018-4DE3-A71C-4AE3A745030F}" type="datetimeFigureOut">
              <a:rPr lang="en-US" smtClean="0"/>
              <a:pPr/>
              <a:t>11/17/2016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8560-3C82-45FE-A170-57B9A426FCEE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1332-7018-4DE3-A71C-4AE3A745030F}" type="datetimeFigureOut">
              <a:rPr lang="en-US" smtClean="0"/>
              <a:pPr/>
              <a:t>11/17/2016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8560-3C82-45FE-A170-57B9A426FCEE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1332-7018-4DE3-A71C-4AE3A745030F}" type="datetimeFigureOut">
              <a:rPr lang="en-US" smtClean="0"/>
              <a:pPr/>
              <a:t>11/17/2016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8560-3C82-45FE-A170-57B9A426FCEE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1332-7018-4DE3-A71C-4AE3A745030F}" type="datetimeFigureOut">
              <a:rPr lang="en-US" smtClean="0"/>
              <a:pPr/>
              <a:t>11/17/2016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8560-3C82-45FE-A170-57B9A426FCEE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1332-7018-4DE3-A71C-4AE3A745030F}" type="datetimeFigureOut">
              <a:rPr lang="en-US" smtClean="0"/>
              <a:pPr/>
              <a:t>11/17/2016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8560-3C82-45FE-A170-57B9A426FCEE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1332-7018-4DE3-A71C-4AE3A745030F}" type="datetimeFigureOut">
              <a:rPr lang="en-US" smtClean="0"/>
              <a:pPr/>
              <a:t>11/17/2016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8560-3C82-45FE-A170-57B9A426FCEE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1332-7018-4DE3-A71C-4AE3A745030F}" type="datetimeFigureOut">
              <a:rPr lang="en-US" smtClean="0"/>
              <a:pPr/>
              <a:t>11/17/2016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8560-3C82-45FE-A170-57B9A426FCEE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1332-7018-4DE3-A71C-4AE3A745030F}" type="datetimeFigureOut">
              <a:rPr lang="en-US" smtClean="0"/>
              <a:pPr/>
              <a:t>11/17/2016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8560-3C82-45FE-A170-57B9A426FCEE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1332-7018-4DE3-A71C-4AE3A745030F}" type="datetimeFigureOut">
              <a:rPr lang="en-US" smtClean="0"/>
              <a:pPr/>
              <a:t>11/17/2016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8560-3C82-45FE-A170-57B9A426FCEE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51332-7018-4DE3-A71C-4AE3A745030F}" type="datetimeFigureOut">
              <a:rPr lang="en-US" smtClean="0"/>
              <a:pPr/>
              <a:t>11/17/2016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28560-3C82-45FE-A170-57B9A426FCEE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B4CC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ccord SF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71438" y="6240801"/>
            <a:ext cx="9215438" cy="45719"/>
          </a:xfrm>
          <a:prstGeom prst="rect">
            <a:avLst/>
          </a:prstGeom>
          <a:solidFill>
            <a:srgbClr val="28902D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ccord SF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777" y="6417254"/>
            <a:ext cx="1474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/>
              <a:t>Presented By: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8558" y="6417254"/>
            <a:ext cx="101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38312E"/>
                </a:solidFill>
              </a:rPr>
              <a:t>Paul Slot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5233506"/>
            <a:ext cx="9163878" cy="643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300"/>
              </a:lnSpc>
            </a:pPr>
            <a:r>
              <a:rPr lang="en-US" sz="2800" b="1" dirty="0">
                <a:solidFill>
                  <a:srgbClr val="38312E"/>
                </a:solidFill>
                <a:latin typeface="+mj-lt"/>
              </a:rPr>
              <a:t>Debt Relief Measures to deal with over-indebtedness</a:t>
            </a:r>
            <a:endParaRPr lang="en-US" sz="2800" dirty="0">
              <a:solidFill>
                <a:srgbClr val="38312E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9682" y="6417254"/>
            <a:ext cx="2765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38312E"/>
                </a:solidFill>
              </a:rPr>
              <a:t>Date:  15 November 2016</a:t>
            </a:r>
          </a:p>
        </p:txBody>
      </p:sp>
      <p:pic>
        <p:nvPicPr>
          <p:cNvPr id="10" name="Picture 2" descr="dc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264" y="2069232"/>
            <a:ext cx="2600632" cy="24571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Picture 13" descr="DCAS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728" y="435693"/>
            <a:ext cx="6286544" cy="124315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89452" y="5598847"/>
            <a:ext cx="9253330" cy="1483098"/>
            <a:chOff x="0" y="5429264"/>
            <a:chExt cx="9144000" cy="1643074"/>
          </a:xfrm>
        </p:grpSpPr>
        <p:sp>
          <p:nvSpPr>
            <p:cNvPr id="4" name="Rectangle 3"/>
            <p:cNvSpPr/>
            <p:nvPr/>
          </p:nvSpPr>
          <p:spPr>
            <a:xfrm>
              <a:off x="0" y="6275784"/>
              <a:ext cx="9144000" cy="609600"/>
            </a:xfrm>
            <a:prstGeom prst="rect">
              <a:avLst/>
            </a:prstGeom>
            <a:solidFill>
              <a:srgbClr val="B4CC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ccord SF" pitchFamily="2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5929330"/>
              <a:ext cx="9144000" cy="45719"/>
            </a:xfrm>
            <a:prstGeom prst="rect">
              <a:avLst/>
            </a:prstGeom>
            <a:solidFill>
              <a:srgbClr val="28902D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ccord SF" pitchFamily="2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7429520" y="5429264"/>
              <a:ext cx="1428760" cy="16430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0" y="-7506"/>
            <a:ext cx="9163878" cy="1195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300"/>
              </a:lnSpc>
            </a:pPr>
            <a:r>
              <a:rPr lang="en-US" sz="2400" dirty="0">
                <a:solidFill>
                  <a:srgbClr val="38312E"/>
                </a:solidFill>
                <a:latin typeface="+mj-lt"/>
              </a:rPr>
              <a:t>Legal and other Challenges of </a:t>
            </a:r>
            <a:r>
              <a:rPr lang="en-ZA" sz="2400" dirty="0"/>
              <a:t>Out of Court Debt Relief Agreement   </a:t>
            </a:r>
          </a:p>
          <a:p>
            <a:pPr algn="ctr">
              <a:lnSpc>
                <a:spcPts val="4300"/>
              </a:lnSpc>
            </a:pPr>
            <a:r>
              <a:rPr lang="en-US" sz="2800" b="1" dirty="0">
                <a:solidFill>
                  <a:srgbClr val="38312E"/>
                </a:solidFill>
                <a:latin typeface="+mj-lt"/>
              </a:rPr>
              <a:t> </a:t>
            </a:r>
            <a:endParaRPr lang="en-US" sz="2800" dirty="0">
              <a:solidFill>
                <a:srgbClr val="38312E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692696"/>
            <a:ext cx="8552521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ZA" sz="1000" dirty="0"/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Debt Relief </a:t>
            </a:r>
            <a:r>
              <a:rPr lang="en-ZA" dirty="0" smtClean="0"/>
              <a:t>rules and guidelines required</a:t>
            </a:r>
            <a:r>
              <a:rPr lang="en-ZA" dirty="0"/>
              <a:t>. 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“DCRS Plus” usage compulsory and binding.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Suspension of enforcement required.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Good behaviour discount to be agreed.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Process to be defined in legislation.  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Access to new debt suspended during Debt Relief period.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Existing Debt Review process to be adapted to cater for Out or Court Debt Relief process.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Expenses of process  to be included.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Consumer to sign Application Form which sets out the process and conditions.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Non-payment of instalment ends program and enforcement can commence.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ZA" dirty="0"/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ZA" dirty="0"/>
          </a:p>
        </p:txBody>
      </p:sp>
      <p:pic>
        <p:nvPicPr>
          <p:cNvPr id="10" name="Picture 2" descr="dc logo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644599" y="5706313"/>
            <a:ext cx="1184426" cy="962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44898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09330" y="5552686"/>
            <a:ext cx="9253330" cy="1483098"/>
            <a:chOff x="0" y="5429264"/>
            <a:chExt cx="9144000" cy="1643074"/>
          </a:xfrm>
        </p:grpSpPr>
        <p:sp>
          <p:nvSpPr>
            <p:cNvPr id="4" name="Rectangle 3"/>
            <p:cNvSpPr/>
            <p:nvPr/>
          </p:nvSpPr>
          <p:spPr>
            <a:xfrm>
              <a:off x="0" y="6275784"/>
              <a:ext cx="9144000" cy="609600"/>
            </a:xfrm>
            <a:prstGeom prst="rect">
              <a:avLst/>
            </a:prstGeom>
            <a:solidFill>
              <a:srgbClr val="B4CC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ccord SF" pitchFamily="2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5929330"/>
              <a:ext cx="9144000" cy="45719"/>
            </a:xfrm>
            <a:prstGeom prst="rect">
              <a:avLst/>
            </a:prstGeom>
            <a:solidFill>
              <a:srgbClr val="28902D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ccord SF" pitchFamily="2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7429520" y="5429264"/>
              <a:ext cx="1428760" cy="16430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0" y="-7506"/>
            <a:ext cx="9163878" cy="587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300"/>
              </a:lnSpc>
            </a:pPr>
            <a:r>
              <a:rPr lang="en-US" sz="2000" b="1" dirty="0">
                <a:solidFill>
                  <a:srgbClr val="38312E"/>
                </a:solidFill>
                <a:latin typeface="+mj-lt"/>
              </a:rPr>
              <a:t>Criteria that should inform </a:t>
            </a:r>
            <a:r>
              <a:rPr lang="en-ZA" sz="2000" b="1" dirty="0"/>
              <a:t>Out of Court Debt Relief Agreement Program</a:t>
            </a:r>
            <a:r>
              <a:rPr lang="en-US" sz="2000" b="1" dirty="0">
                <a:solidFill>
                  <a:srgbClr val="38312E"/>
                </a:solidFill>
                <a:latin typeface="+mj-lt"/>
              </a:rPr>
              <a:t>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5536" y="764704"/>
            <a:ext cx="845932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ZA" sz="1000" dirty="0"/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Access to Out of Court Debt Relief open to all Consumers.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Eligibility determined by “DCRS Plus” solve.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Solve period (to be researched and agreed) but Good Behaviour Discount will reduce repayment period. 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Increased payment by Consumer will reduce the period to point where Good Behaviour Discount point has been reached.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Suspension of enforcement required.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Position of Secured Debt to be clarified.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Many Local Authorities already offer some form of discount or rebate.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Out of Court Debt Relief can use existing Debt Review framework and systems.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No need for Court Order.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ZA" dirty="0"/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ZA" dirty="0"/>
          </a:p>
          <a:p>
            <a:pPr algn="just">
              <a:lnSpc>
                <a:spcPct val="150000"/>
              </a:lnSpc>
            </a:pPr>
            <a:endParaRPr lang="en-ZA" dirty="0"/>
          </a:p>
        </p:txBody>
      </p:sp>
      <p:pic>
        <p:nvPicPr>
          <p:cNvPr id="10" name="Picture 2" descr="dc logo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644599" y="5706313"/>
            <a:ext cx="1184426" cy="962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254149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08520" y="5589240"/>
            <a:ext cx="9253330" cy="1483098"/>
            <a:chOff x="0" y="5429264"/>
            <a:chExt cx="9144000" cy="1643074"/>
          </a:xfrm>
        </p:grpSpPr>
        <p:sp>
          <p:nvSpPr>
            <p:cNvPr id="4" name="Rectangle 3"/>
            <p:cNvSpPr/>
            <p:nvPr/>
          </p:nvSpPr>
          <p:spPr>
            <a:xfrm>
              <a:off x="0" y="6275784"/>
              <a:ext cx="9144000" cy="609600"/>
            </a:xfrm>
            <a:prstGeom prst="rect">
              <a:avLst/>
            </a:prstGeom>
            <a:solidFill>
              <a:srgbClr val="B4CC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ccord SF" pitchFamily="2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5929330"/>
              <a:ext cx="9144000" cy="45719"/>
            </a:xfrm>
            <a:prstGeom prst="rect">
              <a:avLst/>
            </a:prstGeom>
            <a:solidFill>
              <a:srgbClr val="28902D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ccord SF" pitchFamily="2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7429520" y="5429264"/>
              <a:ext cx="1428760" cy="16430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0" y="-7506"/>
            <a:ext cx="9163878" cy="643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300"/>
              </a:lnSpc>
            </a:pPr>
            <a:r>
              <a:rPr lang="en-US" sz="2000" b="1" dirty="0">
                <a:solidFill>
                  <a:srgbClr val="38312E"/>
                </a:solidFill>
                <a:latin typeface="+mj-lt"/>
              </a:rPr>
              <a:t>Possible impact of </a:t>
            </a:r>
            <a:r>
              <a:rPr lang="en-ZA" sz="2000" b="1" dirty="0"/>
              <a:t>Court Debt Relief Agreement Program</a:t>
            </a:r>
            <a:r>
              <a:rPr lang="en-US" sz="2000" b="1" dirty="0">
                <a:solidFill>
                  <a:srgbClr val="38312E"/>
                </a:solidFill>
                <a:latin typeface="+mj-lt"/>
              </a:rPr>
              <a:t>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5536" y="764704"/>
            <a:ext cx="8568952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ZA" sz="1000" dirty="0"/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Easy to understand “Light at the end of the tunnel” solution for Consumers.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Program is model of fairness to all parties.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Consumer behaviour will determine reward, term and re-inclusion in the regular economy with no debt.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Credit Providers proposed relief contribution defined up front but balanced with Consumer behaviour.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Out of Court process will speed up implementation and reduce cost.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Out of Court process provides a speedy, cost effective and market friendly method to provide Debt Relief.</a:t>
            </a:r>
          </a:p>
          <a:p>
            <a:pPr algn="just">
              <a:lnSpc>
                <a:spcPct val="150000"/>
              </a:lnSpc>
            </a:pPr>
            <a:endParaRPr lang="en-ZA" dirty="0"/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ZA" dirty="0"/>
          </a:p>
        </p:txBody>
      </p:sp>
      <p:pic>
        <p:nvPicPr>
          <p:cNvPr id="10" name="Picture 2" descr="dc logo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644599" y="5706313"/>
            <a:ext cx="1184426" cy="962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583399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08520" y="5589240"/>
            <a:ext cx="9253330" cy="1483098"/>
            <a:chOff x="0" y="5429264"/>
            <a:chExt cx="9144000" cy="1643074"/>
          </a:xfrm>
        </p:grpSpPr>
        <p:sp>
          <p:nvSpPr>
            <p:cNvPr id="4" name="Rectangle 3"/>
            <p:cNvSpPr/>
            <p:nvPr/>
          </p:nvSpPr>
          <p:spPr>
            <a:xfrm>
              <a:off x="0" y="6275784"/>
              <a:ext cx="9144000" cy="609600"/>
            </a:xfrm>
            <a:prstGeom prst="rect">
              <a:avLst/>
            </a:prstGeom>
            <a:solidFill>
              <a:srgbClr val="B4CC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ccord SF" pitchFamily="2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5929330"/>
              <a:ext cx="9144000" cy="45719"/>
            </a:xfrm>
            <a:prstGeom prst="rect">
              <a:avLst/>
            </a:prstGeom>
            <a:solidFill>
              <a:srgbClr val="28902D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ccord SF" pitchFamily="2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7429520" y="5429264"/>
              <a:ext cx="1428760" cy="16430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0" y="-7506"/>
            <a:ext cx="9163878" cy="643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300"/>
              </a:lnSpc>
            </a:pPr>
            <a:r>
              <a:rPr lang="en-US" sz="2000" b="1" dirty="0">
                <a:solidFill>
                  <a:srgbClr val="38312E"/>
                </a:solidFill>
                <a:latin typeface="+mj-lt"/>
              </a:rPr>
              <a:t>Possible impact of </a:t>
            </a:r>
            <a:r>
              <a:rPr lang="en-ZA" sz="2000" b="1" dirty="0"/>
              <a:t>Court Debt Relief Agreement Program</a:t>
            </a:r>
            <a:r>
              <a:rPr lang="en-US" sz="2000" b="1" dirty="0">
                <a:solidFill>
                  <a:srgbClr val="38312E"/>
                </a:solidFill>
                <a:latin typeface="+mj-lt"/>
              </a:rPr>
              <a:t>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5536" y="764704"/>
            <a:ext cx="85689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Successful implementation of the Out of Court Debt Relief Agreement Program will result in: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sz="1600" dirty="0"/>
              <a:t>A living budget for the Consumer. This will reduce stress and improve productivity.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sz="1600" dirty="0"/>
              <a:t>Reducing the cost of collection of debt and increased collection rates.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sz="1600" dirty="0"/>
              <a:t>A positive impact on cost of credit.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sz="1600" dirty="0"/>
              <a:t>Assisting with the repayment on non-NCA Debt (For Instance Municipal Debt).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sz="1600" dirty="0"/>
              <a:t>Reducing Consumer debt which will have positive impact on Consumer spending resulting in economic stimulus.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ZA" dirty="0"/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ZA" dirty="0"/>
          </a:p>
        </p:txBody>
      </p:sp>
      <p:pic>
        <p:nvPicPr>
          <p:cNvPr id="10" name="Picture 2" descr="dc logo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644599" y="5706313"/>
            <a:ext cx="1184426" cy="962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753220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08520" y="5589240"/>
            <a:ext cx="9253330" cy="1483098"/>
            <a:chOff x="0" y="5429264"/>
            <a:chExt cx="9144000" cy="1643074"/>
          </a:xfrm>
        </p:grpSpPr>
        <p:sp>
          <p:nvSpPr>
            <p:cNvPr id="4" name="Rectangle 3"/>
            <p:cNvSpPr/>
            <p:nvPr/>
          </p:nvSpPr>
          <p:spPr>
            <a:xfrm>
              <a:off x="0" y="6275784"/>
              <a:ext cx="9144000" cy="609600"/>
            </a:xfrm>
            <a:prstGeom prst="rect">
              <a:avLst/>
            </a:prstGeom>
            <a:solidFill>
              <a:srgbClr val="B4CC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ccord SF" pitchFamily="2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5929330"/>
              <a:ext cx="9144000" cy="45719"/>
            </a:xfrm>
            <a:prstGeom prst="rect">
              <a:avLst/>
            </a:prstGeom>
            <a:solidFill>
              <a:srgbClr val="28902D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ccord SF" pitchFamily="2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7429520" y="5429264"/>
              <a:ext cx="1428760" cy="16430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0" y="-7506"/>
            <a:ext cx="9163878" cy="573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300"/>
              </a:lnSpc>
            </a:pPr>
            <a:r>
              <a:rPr lang="en-ZA" sz="2000" b="1" dirty="0">
                <a:solidFill>
                  <a:srgbClr val="38312E"/>
                </a:solidFill>
                <a:latin typeface="+mj-lt"/>
              </a:rPr>
              <a:t>Conclusion</a:t>
            </a:r>
            <a:endParaRPr lang="en-US" sz="2000" b="1" dirty="0">
              <a:solidFill>
                <a:srgbClr val="38312E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764704"/>
            <a:ext cx="856895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This program balances Debt Relief with Consumer behaviour.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The process is easily explained to the Consumer.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Additional help is afforded to Consumers who are severely Debt Stressed.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ZA" dirty="0"/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ZA" dirty="0"/>
          </a:p>
        </p:txBody>
      </p:sp>
      <p:pic>
        <p:nvPicPr>
          <p:cNvPr id="10" name="Picture 2" descr="dc logo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644599" y="5706313"/>
            <a:ext cx="1184426" cy="962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048887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7"/>
          <p:cNvGrpSpPr/>
          <p:nvPr/>
        </p:nvGrpSpPr>
        <p:grpSpPr>
          <a:xfrm>
            <a:off x="0" y="5429264"/>
            <a:ext cx="9144000" cy="1643074"/>
            <a:chOff x="0" y="5429264"/>
            <a:chExt cx="9144000" cy="1643074"/>
          </a:xfrm>
        </p:grpSpPr>
        <p:sp>
          <p:nvSpPr>
            <p:cNvPr id="4" name="Rectangle 3"/>
            <p:cNvSpPr/>
            <p:nvPr/>
          </p:nvSpPr>
          <p:spPr>
            <a:xfrm>
              <a:off x="0" y="5936929"/>
              <a:ext cx="9144000" cy="609600"/>
            </a:xfrm>
            <a:prstGeom prst="rect">
              <a:avLst/>
            </a:prstGeom>
            <a:solidFill>
              <a:srgbClr val="B4CC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ccord SF" pitchFamily="2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5929330"/>
              <a:ext cx="9144000" cy="45719"/>
            </a:xfrm>
            <a:prstGeom prst="rect">
              <a:avLst/>
            </a:prstGeom>
            <a:solidFill>
              <a:srgbClr val="28902D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ccord SF" pitchFamily="2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7429520" y="5429264"/>
              <a:ext cx="1428760" cy="16430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79512" y="692696"/>
            <a:ext cx="86787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Thank you</a:t>
            </a:r>
          </a:p>
        </p:txBody>
      </p:sp>
      <p:pic>
        <p:nvPicPr>
          <p:cNvPr id="9" name="Picture 2" descr="dc logo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644599" y="5706313"/>
            <a:ext cx="1184426" cy="9629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2" descr="dc logo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870348" y="1983214"/>
            <a:ext cx="3403304" cy="31019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08520" y="5589240"/>
            <a:ext cx="9253330" cy="1483098"/>
            <a:chOff x="0" y="5429264"/>
            <a:chExt cx="9144000" cy="1643074"/>
          </a:xfrm>
        </p:grpSpPr>
        <p:sp>
          <p:nvSpPr>
            <p:cNvPr id="4" name="Rectangle 3"/>
            <p:cNvSpPr/>
            <p:nvPr/>
          </p:nvSpPr>
          <p:spPr>
            <a:xfrm>
              <a:off x="0" y="6275784"/>
              <a:ext cx="9144000" cy="609600"/>
            </a:xfrm>
            <a:prstGeom prst="rect">
              <a:avLst/>
            </a:prstGeom>
            <a:solidFill>
              <a:srgbClr val="B4CC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ccord SF" pitchFamily="2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5929330"/>
              <a:ext cx="9144000" cy="45719"/>
            </a:xfrm>
            <a:prstGeom prst="rect">
              <a:avLst/>
            </a:prstGeom>
            <a:solidFill>
              <a:srgbClr val="28902D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ccord SF" pitchFamily="2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7429520" y="5429264"/>
              <a:ext cx="1428760" cy="16430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0" y="-7506"/>
            <a:ext cx="9163878" cy="643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300"/>
              </a:lnSpc>
            </a:pPr>
            <a:r>
              <a:rPr lang="en-US" sz="2800" b="1" dirty="0">
                <a:solidFill>
                  <a:srgbClr val="38312E"/>
                </a:solidFill>
                <a:latin typeface="+mj-lt"/>
              </a:rPr>
              <a:t>Debt Relief Measures to deal with over-indebtedness</a:t>
            </a:r>
            <a:endParaRPr lang="en-US" sz="2800" dirty="0">
              <a:solidFill>
                <a:srgbClr val="38312E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764704"/>
            <a:ext cx="829028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dirty="0"/>
              <a:t> Introduction   </a:t>
            </a:r>
          </a:p>
          <a:p>
            <a:endParaRPr lang="en-ZA" sz="800" dirty="0"/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sz="2000" dirty="0"/>
              <a:t>A solution for the high level of household debt is critical for South Africa.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sz="2000" dirty="0"/>
              <a:t>In research conducted on 30 000 Consumers who applied for Debt Review  92% had a monthly income between R3 000 and R20 000. 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sz="2000" dirty="0"/>
              <a:t>A high percentage of Consumers have not applied for Debt Review.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sz="2000" dirty="0"/>
              <a:t>In a recent survey of 5 500 Consumers who have not applied for Debt Review their average income was R15 500 and average spending on monthly debt repayments was 64% of after tax income.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sz="2000" dirty="0"/>
              <a:t>These Consumers are in financial trouble and need help.</a:t>
            </a:r>
          </a:p>
          <a:p>
            <a:endParaRPr lang="en-ZA" sz="2400" dirty="0"/>
          </a:p>
        </p:txBody>
      </p:sp>
      <p:pic>
        <p:nvPicPr>
          <p:cNvPr id="10" name="Picture 2" descr="dc logo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644599" y="5706313"/>
            <a:ext cx="1184426" cy="962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52438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08520" y="5589240"/>
            <a:ext cx="9253330" cy="1483098"/>
            <a:chOff x="0" y="5429264"/>
            <a:chExt cx="9144000" cy="1643074"/>
          </a:xfrm>
        </p:grpSpPr>
        <p:sp>
          <p:nvSpPr>
            <p:cNvPr id="4" name="Rectangle 3"/>
            <p:cNvSpPr/>
            <p:nvPr/>
          </p:nvSpPr>
          <p:spPr>
            <a:xfrm>
              <a:off x="0" y="6275784"/>
              <a:ext cx="9144000" cy="609600"/>
            </a:xfrm>
            <a:prstGeom prst="rect">
              <a:avLst/>
            </a:prstGeom>
            <a:solidFill>
              <a:srgbClr val="B4CC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ccord SF" pitchFamily="2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5929330"/>
              <a:ext cx="9144000" cy="45719"/>
            </a:xfrm>
            <a:prstGeom prst="rect">
              <a:avLst/>
            </a:prstGeom>
            <a:solidFill>
              <a:srgbClr val="28902D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ccord SF" pitchFamily="2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7429520" y="5429264"/>
              <a:ext cx="1428760" cy="16430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0" y="-7506"/>
            <a:ext cx="9163878" cy="643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300"/>
              </a:lnSpc>
            </a:pPr>
            <a:r>
              <a:rPr lang="en-US" sz="2800" b="1" dirty="0">
                <a:solidFill>
                  <a:srgbClr val="38312E"/>
                </a:solidFill>
                <a:latin typeface="+mj-lt"/>
              </a:rPr>
              <a:t>Debt Relief Measures to deal with over-indebtedness</a:t>
            </a:r>
            <a:endParaRPr lang="en-US" sz="2800" dirty="0">
              <a:solidFill>
                <a:srgbClr val="38312E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764705"/>
            <a:ext cx="849694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dirty="0"/>
              <a:t> Introduction   </a:t>
            </a:r>
          </a:p>
          <a:p>
            <a:endParaRPr lang="en-ZA" sz="800" dirty="0"/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sz="2000" dirty="0"/>
              <a:t>Normal reaction of Consumers in financial trouble: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sz="1600" dirty="0"/>
              <a:t>54% apply for more Debt.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sz="1600" dirty="0"/>
              <a:t>43% do nothing and wait for Credit Providers to take legal action.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sz="1600" dirty="0"/>
              <a:t>5% will seek help.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Of those Consumers that seek help, most will take a year to do so.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The central challenge around financial crisis support is that Consumers are not compelled to seek help.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Requirements for successful Debt Relief Program: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sz="1600" dirty="0"/>
              <a:t>Convince Consumers in trouble not to consider more debt.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sz="1600" dirty="0"/>
              <a:t>Solution to show Consumers “Light at the end of the tunnel”.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sz="1600" dirty="0"/>
              <a:t>Good behaviour needs to be rewarded.</a:t>
            </a:r>
            <a:endParaRPr lang="en-ZA" dirty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ZA" sz="2400" dirty="0"/>
          </a:p>
        </p:txBody>
      </p:sp>
      <p:pic>
        <p:nvPicPr>
          <p:cNvPr id="10" name="Picture 2" descr="dc logo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644599" y="5706313"/>
            <a:ext cx="1184426" cy="962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014310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08520" y="5589240"/>
            <a:ext cx="9253330" cy="1483098"/>
            <a:chOff x="0" y="5429264"/>
            <a:chExt cx="9144000" cy="1643074"/>
          </a:xfrm>
        </p:grpSpPr>
        <p:sp>
          <p:nvSpPr>
            <p:cNvPr id="4" name="Rectangle 3"/>
            <p:cNvSpPr/>
            <p:nvPr/>
          </p:nvSpPr>
          <p:spPr>
            <a:xfrm>
              <a:off x="0" y="6275784"/>
              <a:ext cx="9144000" cy="609600"/>
            </a:xfrm>
            <a:prstGeom prst="rect">
              <a:avLst/>
            </a:prstGeom>
            <a:solidFill>
              <a:srgbClr val="B4CC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ccord SF" pitchFamily="2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5929330"/>
              <a:ext cx="9144000" cy="45719"/>
            </a:xfrm>
            <a:prstGeom prst="rect">
              <a:avLst/>
            </a:prstGeom>
            <a:solidFill>
              <a:srgbClr val="28902D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ccord SF" pitchFamily="2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7429520" y="5429264"/>
              <a:ext cx="1428760" cy="16430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0" y="-7506"/>
            <a:ext cx="9163878" cy="643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300"/>
              </a:lnSpc>
            </a:pPr>
            <a:r>
              <a:rPr lang="en-US" sz="2800" b="1" dirty="0">
                <a:solidFill>
                  <a:srgbClr val="38312E"/>
                </a:solidFill>
                <a:latin typeface="+mj-lt"/>
              </a:rPr>
              <a:t>Debt Relief Measures to deal with over-indebtedness</a:t>
            </a:r>
            <a:endParaRPr lang="en-US" sz="2800" dirty="0">
              <a:solidFill>
                <a:srgbClr val="38312E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764704"/>
            <a:ext cx="856895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/>
              <a:t>The starting point for any solution is the NCA</a:t>
            </a:r>
          </a:p>
          <a:p>
            <a:endParaRPr lang="en-ZA" sz="1000" dirty="0"/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ZA" sz="2000" dirty="0"/>
              <a:t>The NCA has had a profound and positive impact on the South African Credit Industry.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ZA" sz="2000" dirty="0"/>
              <a:t>The impact of the NCA can be improved if the following provisions of the NCA are better implemented or revised: 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sz="1600" b="1" dirty="0"/>
              <a:t>Prescription </a:t>
            </a:r>
            <a:r>
              <a:rPr lang="en-ZA" sz="1600" dirty="0"/>
              <a:t>(Section 126B). It should be compulsory for Credit Providers to confirm compliance on all Certificates of Balance, Statements or when selling books.   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sz="1600" b="1" dirty="0"/>
              <a:t>In Duplum </a:t>
            </a:r>
            <a:r>
              <a:rPr lang="en-ZA" sz="1600" dirty="0"/>
              <a:t>(Section 103(5)). Almost 10 years after the commencement of the NCA, legal uncertainty is still impacting on implementation. 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sz="1600" dirty="0"/>
              <a:t>The </a:t>
            </a:r>
            <a:r>
              <a:rPr lang="en-ZA" sz="1600" b="1" dirty="0"/>
              <a:t>Minimum Expense Norms </a:t>
            </a:r>
            <a:r>
              <a:rPr lang="en-ZA" sz="1600" dirty="0"/>
              <a:t>(Regulations 9 &amp; 10), while protecting the very poor,</a:t>
            </a:r>
            <a:r>
              <a:rPr lang="en-ZA" sz="1600" b="1" dirty="0"/>
              <a:t> </a:t>
            </a:r>
            <a:r>
              <a:rPr lang="en-ZA" sz="1600" dirty="0"/>
              <a:t>make it more difficult to prove Reckless Credit.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ZA" sz="2400" dirty="0"/>
          </a:p>
        </p:txBody>
      </p:sp>
      <p:pic>
        <p:nvPicPr>
          <p:cNvPr id="10" name="Picture 2" descr="dc logo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644599" y="5706313"/>
            <a:ext cx="1184426" cy="962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7810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08520" y="5589240"/>
            <a:ext cx="9253330" cy="1483098"/>
            <a:chOff x="0" y="5429264"/>
            <a:chExt cx="9144000" cy="1643074"/>
          </a:xfrm>
        </p:grpSpPr>
        <p:sp>
          <p:nvSpPr>
            <p:cNvPr id="4" name="Rectangle 3"/>
            <p:cNvSpPr/>
            <p:nvPr/>
          </p:nvSpPr>
          <p:spPr>
            <a:xfrm>
              <a:off x="0" y="6275784"/>
              <a:ext cx="9144000" cy="609600"/>
            </a:xfrm>
            <a:prstGeom prst="rect">
              <a:avLst/>
            </a:prstGeom>
            <a:solidFill>
              <a:srgbClr val="B4CC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ccord SF" pitchFamily="2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5929330"/>
              <a:ext cx="9144000" cy="45719"/>
            </a:xfrm>
            <a:prstGeom prst="rect">
              <a:avLst/>
            </a:prstGeom>
            <a:solidFill>
              <a:srgbClr val="28902D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ccord SF" pitchFamily="2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7429520" y="5429264"/>
              <a:ext cx="1428760" cy="16430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0" y="-7506"/>
            <a:ext cx="9163878" cy="643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300"/>
              </a:lnSpc>
            </a:pPr>
            <a:r>
              <a:rPr lang="en-US" sz="2800" b="1" dirty="0">
                <a:solidFill>
                  <a:srgbClr val="38312E"/>
                </a:solidFill>
                <a:latin typeface="+mj-lt"/>
              </a:rPr>
              <a:t>Debt Relief Measures to deal with over-indebtedness</a:t>
            </a:r>
            <a:endParaRPr lang="en-US" sz="2800" dirty="0">
              <a:solidFill>
                <a:srgbClr val="38312E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764704"/>
            <a:ext cx="856895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/>
              <a:t>Debt Restructuring Rules System (DCRS)</a:t>
            </a:r>
          </a:p>
          <a:p>
            <a:endParaRPr lang="en-ZA" sz="1000" dirty="0"/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ZA" sz="2000" dirty="0"/>
              <a:t>Credit Providers agreed to substantial concessions in terms of fees and interest rates for over-indebted Consumers.</a:t>
            </a:r>
          </a:p>
          <a:p>
            <a:pPr algn="just"/>
            <a:endParaRPr lang="en-ZA" sz="2000" dirty="0"/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ZA" sz="2000" dirty="0"/>
              <a:t>These concessions are embedded in the DCRS system, contained in the NCR Task Team Guidelines.</a:t>
            </a:r>
          </a:p>
          <a:p>
            <a:pPr lvl="1"/>
            <a:endParaRPr lang="en-ZA" dirty="0"/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ZA" sz="2000" dirty="0"/>
              <a:t>Many Consumers have already benefited from the concessions in DCRS which have improved the Consumers’ cash flow up to 39%.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en-ZA" sz="2000" dirty="0"/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ZA" sz="2000" dirty="0"/>
              <a:t>DCRS usage is low due to certain identified system issues and non-acceptance by some industry players. Usage will improve when the use of DCRS is made compulsory and all Courts accept negotiated repayment plans.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ZA" sz="2400" dirty="0"/>
          </a:p>
        </p:txBody>
      </p:sp>
      <p:pic>
        <p:nvPicPr>
          <p:cNvPr id="10" name="Picture 2" descr="dc logo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644599" y="5706313"/>
            <a:ext cx="1184426" cy="962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91212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08520" y="5589240"/>
            <a:ext cx="9253330" cy="1483098"/>
            <a:chOff x="0" y="5429264"/>
            <a:chExt cx="9144000" cy="1643074"/>
          </a:xfrm>
        </p:grpSpPr>
        <p:sp>
          <p:nvSpPr>
            <p:cNvPr id="4" name="Rectangle 3"/>
            <p:cNvSpPr/>
            <p:nvPr/>
          </p:nvSpPr>
          <p:spPr>
            <a:xfrm>
              <a:off x="0" y="6275784"/>
              <a:ext cx="9144000" cy="609600"/>
            </a:xfrm>
            <a:prstGeom prst="rect">
              <a:avLst/>
            </a:prstGeom>
            <a:solidFill>
              <a:srgbClr val="B4CC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ccord SF" pitchFamily="2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5929330"/>
              <a:ext cx="9144000" cy="45719"/>
            </a:xfrm>
            <a:prstGeom prst="rect">
              <a:avLst/>
            </a:prstGeom>
            <a:solidFill>
              <a:srgbClr val="28902D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ccord SF" pitchFamily="2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7429520" y="5429264"/>
              <a:ext cx="1428760" cy="16430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51520" y="2291388"/>
            <a:ext cx="8712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200" dirty="0"/>
              <a:t>Livingstone and Lund noted that……”</a:t>
            </a:r>
            <a:r>
              <a:rPr lang="en-ZA" sz="3200" i="1" dirty="0"/>
              <a:t>Getting into debt, and particularly getting out of debt, are rarely singular and brief events in a person’s life</a:t>
            </a:r>
            <a:r>
              <a:rPr lang="en-ZA" sz="3200" dirty="0"/>
              <a:t>”</a:t>
            </a:r>
            <a:endParaRPr lang="en-ZA" sz="2400" dirty="0"/>
          </a:p>
        </p:txBody>
      </p:sp>
      <p:pic>
        <p:nvPicPr>
          <p:cNvPr id="8" name="Picture 2" descr="dc logo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644599" y="5706313"/>
            <a:ext cx="1184426" cy="962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194184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08520" y="5589240"/>
            <a:ext cx="9253330" cy="1483098"/>
            <a:chOff x="0" y="5429264"/>
            <a:chExt cx="9144000" cy="1643074"/>
          </a:xfrm>
        </p:grpSpPr>
        <p:sp>
          <p:nvSpPr>
            <p:cNvPr id="4" name="Rectangle 3"/>
            <p:cNvSpPr/>
            <p:nvPr/>
          </p:nvSpPr>
          <p:spPr>
            <a:xfrm>
              <a:off x="0" y="6275784"/>
              <a:ext cx="9144000" cy="609600"/>
            </a:xfrm>
            <a:prstGeom prst="rect">
              <a:avLst/>
            </a:prstGeom>
            <a:solidFill>
              <a:srgbClr val="B4CC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ccord SF" pitchFamily="2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5929330"/>
              <a:ext cx="9144000" cy="45719"/>
            </a:xfrm>
            <a:prstGeom prst="rect">
              <a:avLst/>
            </a:prstGeom>
            <a:solidFill>
              <a:srgbClr val="28902D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ccord SF" pitchFamily="2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7429520" y="5429264"/>
              <a:ext cx="1428760" cy="16430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0" y="-7506"/>
            <a:ext cx="9163878" cy="600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300"/>
              </a:lnSpc>
            </a:pPr>
            <a:r>
              <a:rPr lang="en-US" sz="2800" b="1" dirty="0">
                <a:solidFill>
                  <a:srgbClr val="38312E"/>
                </a:solidFill>
                <a:latin typeface="+mj-lt"/>
              </a:rPr>
              <a:t>Viable Debt Relief not provided for in the NCA</a:t>
            </a:r>
            <a:endParaRPr lang="en-US" sz="2800" dirty="0">
              <a:solidFill>
                <a:srgbClr val="38312E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764704"/>
            <a:ext cx="856895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/>
              <a:t>Factors considered in the proposed model </a:t>
            </a:r>
          </a:p>
          <a:p>
            <a:endParaRPr lang="en-ZA" sz="1000" dirty="0"/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sz="2000" dirty="0"/>
              <a:t>Fairness to the Consumer and Credit Provider.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sz="2000" dirty="0"/>
              <a:t>Current financial position of the Consumer.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sz="2000" dirty="0"/>
              <a:t>Future financial position of the Consumer.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sz="2000" dirty="0"/>
              <a:t>Immediate Debt Relief for Consumer without any means to pay.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sz="2000" dirty="0"/>
              <a:t>Linking ability to pay and good behaviour with relief.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sz="2000" dirty="0"/>
              <a:t>Investigate the impact on secured assets and how they should be treated. </a:t>
            </a:r>
          </a:p>
          <a:p>
            <a:pPr algn="just"/>
            <a:endParaRPr lang="en-ZA" sz="2000" dirty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ZA" sz="2400" dirty="0"/>
          </a:p>
        </p:txBody>
      </p:sp>
      <p:pic>
        <p:nvPicPr>
          <p:cNvPr id="10" name="Picture 2" descr="dc logo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644599" y="5706313"/>
            <a:ext cx="1184426" cy="962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129318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09330" y="5603783"/>
            <a:ext cx="9253330" cy="1483098"/>
            <a:chOff x="0" y="5429264"/>
            <a:chExt cx="9144000" cy="1643074"/>
          </a:xfrm>
        </p:grpSpPr>
        <p:sp>
          <p:nvSpPr>
            <p:cNvPr id="4" name="Rectangle 3"/>
            <p:cNvSpPr/>
            <p:nvPr/>
          </p:nvSpPr>
          <p:spPr>
            <a:xfrm>
              <a:off x="0" y="6275784"/>
              <a:ext cx="9144000" cy="609600"/>
            </a:xfrm>
            <a:prstGeom prst="rect">
              <a:avLst/>
            </a:prstGeom>
            <a:solidFill>
              <a:srgbClr val="B4CC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ccord SF" pitchFamily="2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5929330"/>
              <a:ext cx="9144000" cy="45719"/>
            </a:xfrm>
            <a:prstGeom prst="rect">
              <a:avLst/>
            </a:prstGeom>
            <a:solidFill>
              <a:srgbClr val="28902D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ccord SF" pitchFamily="2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7429520" y="5429264"/>
              <a:ext cx="1428760" cy="16430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0" y="-7506"/>
            <a:ext cx="9163878" cy="643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300"/>
              </a:lnSpc>
            </a:pPr>
            <a:r>
              <a:rPr lang="en-US" sz="2800" b="1" dirty="0">
                <a:solidFill>
                  <a:srgbClr val="38312E"/>
                </a:solidFill>
                <a:latin typeface="+mj-lt"/>
              </a:rPr>
              <a:t>Viable debt relief not provided for in the NCA</a:t>
            </a:r>
            <a:endParaRPr lang="en-US" sz="2800" dirty="0">
              <a:solidFill>
                <a:srgbClr val="38312E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620688"/>
            <a:ext cx="856895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/>
              <a:t>Out of Court Debt Relief Agreement   </a:t>
            </a:r>
          </a:p>
          <a:p>
            <a:endParaRPr lang="en-ZA" sz="1000" dirty="0"/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Assessment to determine amount available for Debt Repayments.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If Consumer qualifies for Statutory Debt Review and DCRS – 1</a:t>
            </a:r>
            <a:r>
              <a:rPr lang="en-ZA" baseline="30000" dirty="0"/>
              <a:t>st</a:t>
            </a:r>
            <a:r>
              <a:rPr lang="en-ZA" dirty="0"/>
              <a:t> Option.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Introduce “DCRS Plus” to calculate repayment: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sz="1600" dirty="0"/>
              <a:t>Include NCA and non NCA debt (municipal debt, cell phone debt, etc.).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sz="1600" dirty="0"/>
              <a:t>Minimum Affordability threshold to be agreed (Percentage of income). 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sz="1600" dirty="0"/>
              <a:t>Maximum Solve term for unsecured debt to be agreed (Say 7 years).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sz="1600" dirty="0"/>
              <a:t>Include fee and Interest </a:t>
            </a:r>
            <a:r>
              <a:rPr lang="en-ZA" sz="1600" dirty="0" smtClean="0"/>
              <a:t>Rate </a:t>
            </a:r>
            <a:r>
              <a:rPr lang="en-ZA" sz="1600" dirty="0"/>
              <a:t>concessions.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sz="1600" dirty="0"/>
              <a:t>Payments to be collected by PDA and distributed.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sz="1600" dirty="0"/>
              <a:t>Good Behaviour Discount:</a:t>
            </a:r>
          </a:p>
          <a:p>
            <a:pPr marL="1371600" lvl="2" indent="-4572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ZA" sz="1600" dirty="0"/>
              <a:t>Example: When the Consumer repays 80% of debt they qualify for a Good Behaviour Discount of 20%.</a:t>
            </a:r>
          </a:p>
          <a:p>
            <a:pPr lvl="1" algn="just">
              <a:lnSpc>
                <a:spcPct val="150000"/>
              </a:lnSpc>
            </a:pPr>
            <a:endParaRPr lang="en-ZA" sz="1600" dirty="0"/>
          </a:p>
          <a:p>
            <a:endParaRPr lang="en-ZA" sz="2400" dirty="0"/>
          </a:p>
        </p:txBody>
      </p:sp>
      <p:pic>
        <p:nvPicPr>
          <p:cNvPr id="10" name="Picture 2" descr="dc logo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644599" y="5706313"/>
            <a:ext cx="1184426" cy="962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66765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08520" y="5589240"/>
            <a:ext cx="9253330" cy="1483098"/>
            <a:chOff x="0" y="5429264"/>
            <a:chExt cx="9144000" cy="1643074"/>
          </a:xfrm>
        </p:grpSpPr>
        <p:sp>
          <p:nvSpPr>
            <p:cNvPr id="4" name="Rectangle 3"/>
            <p:cNvSpPr/>
            <p:nvPr/>
          </p:nvSpPr>
          <p:spPr>
            <a:xfrm>
              <a:off x="0" y="6275784"/>
              <a:ext cx="9144000" cy="609600"/>
            </a:xfrm>
            <a:prstGeom prst="rect">
              <a:avLst/>
            </a:prstGeom>
            <a:solidFill>
              <a:srgbClr val="B4CC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ccord SF" pitchFamily="2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5929330"/>
              <a:ext cx="9144000" cy="45719"/>
            </a:xfrm>
            <a:prstGeom prst="rect">
              <a:avLst/>
            </a:prstGeom>
            <a:solidFill>
              <a:srgbClr val="28902D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ccord SF" pitchFamily="2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7429520" y="5429264"/>
              <a:ext cx="1428760" cy="16430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0" y="-7506"/>
            <a:ext cx="9163878" cy="643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300"/>
              </a:lnSpc>
            </a:pPr>
            <a:r>
              <a:rPr lang="en-US" sz="2800" b="1" dirty="0">
                <a:solidFill>
                  <a:srgbClr val="38312E"/>
                </a:solidFill>
                <a:latin typeface="+mj-lt"/>
              </a:rPr>
              <a:t>Viable debt relief not provided for in the NCA</a:t>
            </a:r>
            <a:endParaRPr lang="en-US" sz="2800" dirty="0">
              <a:solidFill>
                <a:srgbClr val="38312E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764704"/>
            <a:ext cx="8568952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/>
              <a:t>Out of Court Debt Relief Agreement   </a:t>
            </a:r>
          </a:p>
          <a:p>
            <a:endParaRPr lang="en-ZA" sz="1000" dirty="0"/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Future improvement ability to pay will enable the Consumer to reach the point of Good Behaviour Discount sooner. 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On receipt of Good Behaviour discount debt repaid in full and Credit Bureau updated accordingly.  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ZA" dirty="0"/>
              <a:t>If the Consumer has no means to pay a “Poor man Sequestration” process should be made available via legislation.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ZA" dirty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ZA" sz="2400" dirty="0"/>
          </a:p>
        </p:txBody>
      </p:sp>
      <p:pic>
        <p:nvPicPr>
          <p:cNvPr id="10" name="Picture 2" descr="dc logo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644599" y="5706313"/>
            <a:ext cx="1184426" cy="962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29530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3801</TotalTime>
  <Words>1207</Words>
  <Application>Microsoft Office PowerPoint</Application>
  <PresentationFormat>On-screen Show (4:3)</PresentationFormat>
  <Paragraphs>120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Wikus Olivier</dc:creator>
  <cp:lastModifiedBy>PUMZA</cp:lastModifiedBy>
  <cp:revision>215</cp:revision>
  <cp:lastPrinted>2016-11-15T05:11:35Z</cp:lastPrinted>
  <dcterms:created xsi:type="dcterms:W3CDTF">2012-03-02T17:59:53Z</dcterms:created>
  <dcterms:modified xsi:type="dcterms:W3CDTF">2016-11-17T09:02:22Z</dcterms:modified>
</cp:coreProperties>
</file>