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72" r:id="rId1"/>
    <p:sldMasterId id="2147483713" r:id="rId2"/>
    <p:sldMasterId id="2147483727" r:id="rId3"/>
    <p:sldMasterId id="2147483741" r:id="rId4"/>
    <p:sldMasterId id="2147483755" r:id="rId5"/>
    <p:sldMasterId id="2147483769" r:id="rId6"/>
  </p:sldMasterIdLst>
  <p:notesMasterIdLst>
    <p:notesMasterId r:id="rId23"/>
  </p:notesMasterIdLst>
  <p:sldIdLst>
    <p:sldId id="298" r:id="rId7"/>
    <p:sldId id="348" r:id="rId8"/>
    <p:sldId id="550" r:id="rId9"/>
    <p:sldId id="551" r:id="rId10"/>
    <p:sldId id="552" r:id="rId11"/>
    <p:sldId id="553" r:id="rId12"/>
    <p:sldId id="554" r:id="rId13"/>
    <p:sldId id="555" r:id="rId14"/>
    <p:sldId id="556" r:id="rId15"/>
    <p:sldId id="557" r:id="rId16"/>
    <p:sldId id="558" r:id="rId17"/>
    <p:sldId id="559" r:id="rId18"/>
    <p:sldId id="560" r:id="rId19"/>
    <p:sldId id="562" r:id="rId20"/>
    <p:sldId id="563"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p:cViewPr varScale="1">
        <p:scale>
          <a:sx n="116" d="100"/>
          <a:sy n="116" d="100"/>
        </p:scale>
        <p:origin x="-149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12FEED-7313-46D8-81D8-ED0DBACE75DE}" type="datetimeFigureOut">
              <a:rPr lang="en-ZA" smtClean="0"/>
              <a:pPr/>
              <a:t>2016/11/17</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11A346-16FB-453E-8106-2180B6ED67EF}" type="slidenum">
              <a:rPr lang="en-ZA" smtClean="0"/>
              <a:pPr/>
              <a:t>‹#›</a:t>
            </a:fld>
            <a:endParaRPr lang="en-ZA"/>
          </a:p>
        </p:txBody>
      </p:sp>
    </p:spTree>
    <p:extLst>
      <p:ext uri="{BB962C8B-B14F-4D97-AF65-F5344CB8AC3E}">
        <p14:creationId xmlns:p14="http://schemas.microsoft.com/office/powerpoint/2010/main" xmlns="" val="83306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6808" y="953688"/>
            <a:ext cx="7610383" cy="786336"/>
          </a:xfrm>
        </p:spPr>
        <p:txBody>
          <a:bodyPr anchor="b">
            <a:noAutofit/>
          </a:bodyPr>
          <a:lstStyle>
            <a:lvl1pPr algn="l">
              <a:defRPr sz="4800" b="1">
                <a:solidFill>
                  <a:schemeClr val="bg1"/>
                </a:solidFill>
                <a:latin typeface="+mn-lt"/>
              </a:defRPr>
            </a:lvl1pPr>
          </a:lstStyle>
          <a:p>
            <a:r>
              <a:rPr lang="en-US" smtClean="0"/>
              <a:t>Click to edit Master title style</a:t>
            </a:r>
            <a:endParaRPr lang="en-ZA" dirty="0"/>
          </a:p>
        </p:txBody>
      </p:sp>
      <p:sp>
        <p:nvSpPr>
          <p:cNvPr id="3" name="Subtitle 2"/>
          <p:cNvSpPr>
            <a:spLocks noGrp="1"/>
          </p:cNvSpPr>
          <p:nvPr>
            <p:ph type="subTitle" idx="1"/>
          </p:nvPr>
        </p:nvSpPr>
        <p:spPr>
          <a:xfrm>
            <a:off x="766808" y="1986302"/>
            <a:ext cx="6858000" cy="1655762"/>
          </a:xfrm>
        </p:spPr>
        <p:txBody>
          <a:bodyPr>
            <a:normAutofit/>
          </a:bodyPr>
          <a:lstStyle>
            <a:lvl1pPr marL="0" indent="0" algn="l">
              <a:buNone/>
              <a:defRPr sz="2000" b="1">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pic>
        <p:nvPicPr>
          <p:cNvPr id="7" name="Picture 6" descr="701.jpg"/>
          <p:cNvPicPr>
            <a:picLocks noChangeAspect="1"/>
          </p:cNvPicPr>
          <p:nvPr/>
        </p:nvPicPr>
        <p:blipFill>
          <a:blip r:embed="rId2" cstate="print"/>
          <a:stretch>
            <a:fillRect/>
          </a:stretch>
        </p:blipFill>
        <p:spPr>
          <a:xfrm>
            <a:off x="0" y="0"/>
            <a:ext cx="9144000" cy="6858000"/>
          </a:xfrm>
          <a:prstGeom prst="rect">
            <a:avLst/>
          </a:prstGeom>
        </p:spPr>
      </p:pic>
      <p:pic>
        <p:nvPicPr>
          <p:cNvPr id="8" name="Picture 7" descr="Master Logo.gif"/>
          <p:cNvPicPr>
            <a:picLocks noChangeAspect="1"/>
          </p:cNvPicPr>
          <p:nvPr/>
        </p:nvPicPr>
        <p:blipFill>
          <a:blip r:embed="rId3" cstate="print"/>
          <a:stretch>
            <a:fillRect/>
          </a:stretch>
        </p:blipFill>
        <p:spPr>
          <a:xfrm>
            <a:off x="2353322" y="3589508"/>
            <a:ext cx="6494562" cy="2819400"/>
          </a:xfrm>
          <a:prstGeom prst="rect">
            <a:avLst/>
          </a:prstGeom>
        </p:spPr>
      </p:pic>
    </p:spTree>
    <p:extLst>
      <p:ext uri="{BB962C8B-B14F-4D97-AF65-F5344CB8AC3E}">
        <p14:creationId xmlns:p14="http://schemas.microsoft.com/office/powerpoint/2010/main" xmlns="" val="35151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403468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
        <p:nvSpPr>
          <p:cNvPr id="7" name="Title 1"/>
          <p:cNvSpPr>
            <a:spLocks noGrp="1"/>
          </p:cNvSpPr>
          <p:nvPr>
            <p:ph type="title"/>
          </p:nvPr>
        </p:nvSpPr>
        <p:spPr>
          <a:xfrm>
            <a:off x="628650" y="365126"/>
            <a:ext cx="7886700" cy="1325563"/>
          </a:xfrm>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Tree>
    <p:extLst>
      <p:ext uri="{BB962C8B-B14F-4D97-AF65-F5344CB8AC3E}">
        <p14:creationId xmlns:p14="http://schemas.microsoft.com/office/powerpoint/2010/main" xmlns="" val="377314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chemeClr val="bg1"/>
                </a:solidFill>
                <a:latin typeface="+mn-lt"/>
              </a:defRPr>
            </a:lvl1pPr>
          </a:lstStyle>
          <a:p>
            <a:r>
              <a:rPr lang="en-US" smtClean="0"/>
              <a:t>Click to edit Master title style</a:t>
            </a:r>
            <a:endParaRPr lang="en-ZA"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3886501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816234"/>
            <a:ext cx="7886700" cy="1325563"/>
          </a:xfrm>
        </p:spPr>
        <p:txBody>
          <a:bodyPr>
            <a:normAutofit/>
          </a:bodyPr>
          <a:lstStyle>
            <a:lvl1pPr algn="ctr">
              <a:defRPr sz="4800" b="1">
                <a:solidFill>
                  <a:schemeClr val="bg1"/>
                </a:solidFill>
                <a:latin typeface="+mn-lt"/>
              </a:defRPr>
            </a:lvl1pPr>
          </a:lstStyle>
          <a:p>
            <a:r>
              <a:rPr lang="en-US" dirty="0" smtClean="0"/>
              <a:t>Thank you</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
        <p:nvSpPr>
          <p:cNvPr id="7" name="TextBox 6"/>
          <p:cNvSpPr txBox="1"/>
          <p:nvPr/>
        </p:nvSpPr>
        <p:spPr>
          <a:xfrm>
            <a:off x="717426" y="3027285"/>
            <a:ext cx="7886700" cy="1477328"/>
          </a:xfrm>
          <a:prstGeom prst="rect">
            <a:avLst/>
          </a:prstGeom>
          <a:noFill/>
        </p:spPr>
        <p:txBody>
          <a:bodyPr wrap="square" rtlCol="0">
            <a:spAutoFit/>
          </a:bodyPr>
          <a:lstStyle/>
          <a:p>
            <a:pPr marL="0" lvl="0" indent="0" algn="ctr">
              <a:buFont typeface="Arial" panose="020B0604020202020204" pitchFamily="34" charset="0"/>
              <a:buNone/>
            </a:pPr>
            <a:r>
              <a:rPr lang="en-US" sz="3600" u="none" dirty="0" smtClean="0">
                <a:solidFill>
                  <a:schemeClr val="bg1"/>
                </a:solidFill>
              </a:rPr>
              <a:t>www.agbiz.co.za</a:t>
            </a:r>
          </a:p>
          <a:p>
            <a:pPr marL="0" lvl="0" indent="0" algn="ctr">
              <a:buFont typeface="Arial" panose="020B0604020202020204" pitchFamily="34" charset="0"/>
              <a:buNone/>
            </a:pPr>
            <a:r>
              <a:rPr lang="en-US" sz="3600" u="none" dirty="0" smtClean="0">
                <a:solidFill>
                  <a:schemeClr val="bg1"/>
                </a:solidFill>
              </a:rPr>
              <a:t>www.jadafa.co.za </a:t>
            </a:r>
            <a:endParaRPr lang="en-ZA" sz="3600" u="none" dirty="0" smtClean="0">
              <a:solidFill>
                <a:schemeClr val="bg1"/>
              </a:solidFill>
            </a:endParaRPr>
          </a:p>
          <a:p>
            <a:endParaRPr lang="en-ZA" dirty="0"/>
          </a:p>
        </p:txBody>
      </p:sp>
    </p:spTree>
    <p:extLst>
      <p:ext uri="{BB962C8B-B14F-4D97-AF65-F5344CB8AC3E}">
        <p14:creationId xmlns:p14="http://schemas.microsoft.com/office/powerpoint/2010/main" xmlns="" val="312167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p:spPr>
        <p:txBody>
          <a:bodyPr/>
          <a:lstStyle>
            <a:lvl1pPr>
              <a:defRPr b="1">
                <a:solidFill>
                  <a:srgbClr val="003366"/>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effectLst/>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443663" y="5229225"/>
            <a:ext cx="2133600" cy="476250"/>
          </a:xfrm>
        </p:spPr>
        <p:txBody>
          <a:bodyPr/>
          <a:lstStyle>
            <a:lvl1pPr>
              <a:defRPr/>
            </a:lvl1pPr>
          </a:lstStyle>
          <a:p>
            <a:fld id="{1D274453-CAAE-4085-8ECE-8DE1B5549A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66777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lvl1pPr algn="ctr">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9"/>
            <a:ext cx="8229600" cy="4425355"/>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A3ED292-7B13-458C-A433-F7F40128AE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420960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630445C-4A31-4179-8F17-C22916D41C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89262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C4046EA-387F-4048-A7E2-D14202AFF22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601470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259431C-A15F-4AC6-9364-BDBF19F75E7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44597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5313F3C-A954-444B-BB10-5055C2F0647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63057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3586886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70B54BE-6083-4C6C-A7BC-4C33EC390C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46845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6B9DE4A-0C1D-48E5-BDD7-63E3014A37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856147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55CCF58-D0EC-43B2-B69E-C3F190E0DC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37135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F3712B3-A3C4-468D-9C5E-36D2016875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66208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A91EBB9-8AC4-4EB4-9F1C-872729A34F2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80832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45EC612-127D-428A-A550-E33C9B22C3C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436763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EB57C8E-FDE0-460A-9845-C40F14B799F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263682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p:spPr>
        <p:txBody>
          <a:bodyPr/>
          <a:lstStyle>
            <a:lvl1pPr>
              <a:defRPr b="1">
                <a:solidFill>
                  <a:srgbClr val="003366"/>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effectLst/>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443663" y="5229225"/>
            <a:ext cx="2133600" cy="476250"/>
          </a:xfrm>
        </p:spPr>
        <p:txBody>
          <a:bodyPr/>
          <a:lstStyle>
            <a:lvl1pPr>
              <a:defRPr/>
            </a:lvl1pPr>
          </a:lstStyle>
          <a:p>
            <a:fld id="{1D274453-CAAE-4085-8ECE-8DE1B5549A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224274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lvl1pPr algn="ctr">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9"/>
            <a:ext cx="8229600" cy="4425355"/>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A3ED292-7B13-458C-A433-F7F40128AE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813824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630445C-4A31-4179-8F17-C22916D41C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5279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
        <p:nvSpPr>
          <p:cNvPr id="7" name="Title 1"/>
          <p:cNvSpPr>
            <a:spLocks noGrp="1"/>
          </p:cNvSpPr>
          <p:nvPr>
            <p:ph type="title"/>
          </p:nvPr>
        </p:nvSpPr>
        <p:spPr>
          <a:xfrm>
            <a:off x="628650" y="365126"/>
            <a:ext cx="7886700" cy="1325563"/>
          </a:xfrm>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Tree>
    <p:extLst>
      <p:ext uri="{BB962C8B-B14F-4D97-AF65-F5344CB8AC3E}">
        <p14:creationId xmlns:p14="http://schemas.microsoft.com/office/powerpoint/2010/main" xmlns="" val="34578960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C4046EA-387F-4048-A7E2-D14202AFF22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028208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259431C-A15F-4AC6-9364-BDBF19F75E7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9424510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5313F3C-A954-444B-BB10-5055C2F0647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984443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70B54BE-6083-4C6C-A7BC-4C33EC390C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24819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6B9DE4A-0C1D-48E5-BDD7-63E3014A37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123382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55CCF58-D0EC-43B2-B69E-C3F190E0DC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00581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F3712B3-A3C4-468D-9C5E-36D2016875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4119519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A91EBB9-8AC4-4EB4-9F1C-872729A34F2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284603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45EC612-127D-428A-A550-E33C9B22C3C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9000583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EB57C8E-FDE0-460A-9845-C40F14B799F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9265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solidFill>
                  <a:schemeClr val="bg1"/>
                </a:solidFill>
              </a:defRPr>
            </a:lvl1pPr>
          </a:lstStyle>
          <a:p>
            <a:r>
              <a:rPr lang="en-US" smtClean="0"/>
              <a:t>Click to edit Master title style</a:t>
            </a:r>
            <a:endParaRPr lang="en-ZA"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220839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p:spPr>
        <p:txBody>
          <a:bodyPr/>
          <a:lstStyle>
            <a:lvl1pPr>
              <a:defRPr b="1">
                <a:solidFill>
                  <a:srgbClr val="003366"/>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effectLst/>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a:xfrm>
            <a:off x="6443663" y="5229225"/>
            <a:ext cx="2133600" cy="476250"/>
          </a:xfrm>
        </p:spPr>
        <p:txBody>
          <a:bodyPr/>
          <a:lstStyle>
            <a:lvl1pPr>
              <a:defRPr/>
            </a:lvl1pPr>
          </a:lstStyle>
          <a:p>
            <a:fld id="{CAC01903-2BFA-4551-91FF-12F995AF200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0871033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lvl1pPr algn="ctr">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9"/>
            <a:ext cx="8229600" cy="4425355"/>
          </a:xfrm>
          <a:prstGeom prst="rect">
            <a:avLst/>
          </a:prstGeo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C0A8C38E-07E9-4E6B-893B-F9BC4C0E0F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9309658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BAD87CA6-333C-4D00-A9F1-39BC45A295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3618508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BC62DD32-0609-4FB7-A982-C55373E8055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14461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8" name="Footer Placeholder 7"/>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9" name="Rectangle 8"/>
          <p:cNvSpPr>
            <a:spLocks noGrp="1" noChangeArrowheads="1"/>
          </p:cNvSpPr>
          <p:nvPr>
            <p:ph type="sldNum" sz="quarter" idx="12"/>
          </p:nvPr>
        </p:nvSpPr>
        <p:spPr/>
        <p:txBody>
          <a:bodyPr/>
          <a:lstStyle>
            <a:lvl1pPr>
              <a:defRPr/>
            </a:lvl1pPr>
          </a:lstStyle>
          <a:p>
            <a:fld id="{3174F8B0-6121-4571-A1AA-8BE580406BC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783875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Rectangle 4"/>
          <p:cNvSpPr>
            <a:spLocks noGrp="1" noChangeArrowheads="1"/>
          </p:cNvSpPr>
          <p:nvPr>
            <p:ph type="sldNum" sz="quarter" idx="12"/>
          </p:nvPr>
        </p:nvSpPr>
        <p:spPr/>
        <p:txBody>
          <a:bodyPr/>
          <a:lstStyle>
            <a:lvl1pPr>
              <a:defRPr/>
            </a:lvl1pPr>
          </a:lstStyle>
          <a:p>
            <a:fld id="{8C9F93E6-230E-4419-9F69-D9E94006D7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7945412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8923073-0A8A-4E7D-B5D2-49F251470D4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080091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3" name="Footer Placeholder 2"/>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Rectangle 3"/>
          <p:cNvSpPr>
            <a:spLocks noGrp="1" noChangeArrowheads="1"/>
          </p:cNvSpPr>
          <p:nvPr>
            <p:ph type="sldNum" sz="quarter" idx="12"/>
          </p:nvPr>
        </p:nvSpPr>
        <p:spPr/>
        <p:txBody>
          <a:bodyPr/>
          <a:lstStyle>
            <a:lvl1pPr>
              <a:defRPr/>
            </a:lvl1pPr>
          </a:lstStyle>
          <a:p>
            <a:fld id="{FAD1713C-21CD-4FE3-BE4D-E7B7CCE26F7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430312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45AE3E82-B1DE-48AD-A47C-C164999CD01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2002563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A6AFD867-5D0A-410D-8277-1969DB62F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2092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5" name="Date Placeholder 4"/>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7E71FB-A6BA-466A-A3C6-B81F28047842}" type="slidenum">
              <a:rPr lang="en-ZA" smtClean="0"/>
              <a:pPr/>
              <a:t>‹#›</a:t>
            </a:fld>
            <a:endParaRPr lang="en-ZA"/>
          </a:p>
        </p:txBody>
      </p:sp>
      <p:sp>
        <p:nvSpPr>
          <p:cNvPr id="8" name="Title 1"/>
          <p:cNvSpPr>
            <a:spLocks noGrp="1"/>
          </p:cNvSpPr>
          <p:nvPr>
            <p:ph type="title"/>
          </p:nvPr>
        </p:nvSpPr>
        <p:spPr>
          <a:xfrm>
            <a:off x="628650" y="365126"/>
            <a:ext cx="7886700" cy="1325563"/>
          </a:xfrm>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Tree>
    <p:extLst>
      <p:ext uri="{BB962C8B-B14F-4D97-AF65-F5344CB8AC3E}">
        <p14:creationId xmlns:p14="http://schemas.microsoft.com/office/powerpoint/2010/main" xmlns="" val="3915185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00213"/>
            <a:ext cx="8229600"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2753DA2E-AE55-4088-AE6A-2D8A5814FE8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490196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48C1D4BB-6CA7-40D8-B057-907EB654EA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657848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F7CCB0D-AAA8-42D7-A1CC-88BB042AD4C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226271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p:spPr>
        <p:txBody>
          <a:bodyPr/>
          <a:lstStyle>
            <a:lvl1pPr>
              <a:defRPr b="1">
                <a:solidFill>
                  <a:srgbClr val="003366"/>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effectLst/>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a:xfrm>
            <a:off x="6443663" y="5229225"/>
            <a:ext cx="2133600" cy="476250"/>
          </a:xfrm>
        </p:spPr>
        <p:txBody>
          <a:bodyPr/>
          <a:lstStyle>
            <a:lvl1pPr>
              <a:defRPr/>
            </a:lvl1pPr>
          </a:lstStyle>
          <a:p>
            <a:fld id="{7BB982EE-BF6E-4241-BB19-93E507B8A9B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1635026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lvl1pPr algn="ctr">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9"/>
            <a:ext cx="8229600" cy="4425355"/>
          </a:xfrm>
          <a:prstGeom prst="rect">
            <a:avLst/>
          </a:prstGeo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41302671-C83B-4798-AA41-1DC5A884F24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484018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F9FE56AF-CAB4-4B40-8C39-8F8349E663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961470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57DF1517-9F7F-4A17-8F16-078F9A686E8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986813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8" name="Footer Placeholder 7"/>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9" name="Rectangle 8"/>
          <p:cNvSpPr>
            <a:spLocks noGrp="1" noChangeArrowheads="1"/>
          </p:cNvSpPr>
          <p:nvPr>
            <p:ph type="sldNum" sz="quarter" idx="12"/>
          </p:nvPr>
        </p:nvSpPr>
        <p:spPr/>
        <p:txBody>
          <a:bodyPr/>
          <a:lstStyle>
            <a:lvl1pPr>
              <a:defRPr/>
            </a:lvl1pPr>
          </a:lstStyle>
          <a:p>
            <a:fld id="{58EEE43F-9FA9-4D90-924B-94C3FE3E6EE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855447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Rectangle 4"/>
          <p:cNvSpPr>
            <a:spLocks noGrp="1" noChangeArrowheads="1"/>
          </p:cNvSpPr>
          <p:nvPr>
            <p:ph type="sldNum" sz="quarter" idx="12"/>
          </p:nvPr>
        </p:nvSpPr>
        <p:spPr/>
        <p:txBody>
          <a:bodyPr/>
          <a:lstStyle>
            <a:lvl1pPr>
              <a:defRPr/>
            </a:lvl1pPr>
          </a:lstStyle>
          <a:p>
            <a:fld id="{618C930C-2A6D-4CD4-B701-D31808D788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26190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E5FD92B-A834-43E9-A350-8B5DA4F57DF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97724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8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7" name="Date Placeholder 6"/>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67E71FB-A6BA-466A-A3C6-B81F28047842}" type="slidenum">
              <a:rPr lang="en-ZA" smtClean="0"/>
              <a:pPr/>
              <a:t>‹#›</a:t>
            </a:fld>
            <a:endParaRPr lang="en-ZA"/>
          </a:p>
        </p:txBody>
      </p:sp>
      <p:sp>
        <p:nvSpPr>
          <p:cNvPr id="10" name="Title 1"/>
          <p:cNvSpPr>
            <a:spLocks noGrp="1"/>
          </p:cNvSpPr>
          <p:nvPr>
            <p:ph type="title"/>
          </p:nvPr>
        </p:nvSpPr>
        <p:spPr>
          <a:xfrm>
            <a:off x="628650" y="365126"/>
            <a:ext cx="7886700" cy="1325563"/>
          </a:xfrm>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Tree>
    <p:extLst>
      <p:ext uri="{BB962C8B-B14F-4D97-AF65-F5344CB8AC3E}">
        <p14:creationId xmlns:p14="http://schemas.microsoft.com/office/powerpoint/2010/main" xmlns="" val="7094549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3" name="Footer Placeholder 2"/>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Rectangle 3"/>
          <p:cNvSpPr>
            <a:spLocks noGrp="1" noChangeArrowheads="1"/>
          </p:cNvSpPr>
          <p:nvPr>
            <p:ph type="sldNum" sz="quarter" idx="12"/>
          </p:nvPr>
        </p:nvSpPr>
        <p:spPr/>
        <p:txBody>
          <a:bodyPr/>
          <a:lstStyle>
            <a:lvl1pPr>
              <a:defRPr/>
            </a:lvl1pPr>
          </a:lstStyle>
          <a:p>
            <a:fld id="{5FB65AC8-2483-445F-99C9-1B82434FA8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676562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28A0F73E-DC10-44D2-AE4C-2B3576226C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901588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E261F1CC-D0F2-4620-848D-3B2918E9C9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404123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00213"/>
            <a:ext cx="8229600"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ADD743D4-4CB1-4DDF-8E27-75D0DE6D3F6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208293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fld id="{03C7529A-2166-477B-B4ED-55DBCBC18FD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376845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mn-cs"/>
              </a:defRPr>
            </a:lvl1pPr>
          </a:lstStyle>
          <a:p>
            <a:pPr fontAlgn="base">
              <a:spcBef>
                <a:spcPct val="0"/>
              </a:spcBef>
              <a:spcAft>
                <a:spcPct val="0"/>
              </a:spcAft>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D2EF891-6864-4BF0-8F04-15416A084A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4107281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p:spPr>
        <p:txBody>
          <a:bodyPr/>
          <a:lstStyle>
            <a:lvl1pPr>
              <a:defRPr b="1">
                <a:solidFill>
                  <a:srgbClr val="003366"/>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effectLst/>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443663" y="5229225"/>
            <a:ext cx="2133600" cy="476250"/>
          </a:xfrm>
        </p:spPr>
        <p:txBody>
          <a:bodyPr/>
          <a:lstStyle>
            <a:lvl1pPr>
              <a:defRPr/>
            </a:lvl1pPr>
          </a:lstStyle>
          <a:p>
            <a:fld id="{E9758CCF-27C8-4CD7-A90B-33D38C34E2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9588641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lvl1pPr algn="ctr">
              <a:defRPr sz="3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9"/>
            <a:ext cx="8229600" cy="4425355"/>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9850BCF-5D66-4234-8B98-23601B2A4C6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7620338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6B3593D-3293-4B31-BDF0-11309481CE7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336733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8E8C96E-3191-4CBB-8701-ED302D6740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55461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67E71FB-A6BA-466A-A3C6-B81F28047842}" type="slidenum">
              <a:rPr lang="en-ZA" smtClean="0"/>
              <a:pPr/>
              <a:t>‹#›</a:t>
            </a:fld>
            <a:endParaRPr lang="en-ZA"/>
          </a:p>
        </p:txBody>
      </p:sp>
      <p:sp>
        <p:nvSpPr>
          <p:cNvPr id="6" name="Title 1"/>
          <p:cNvSpPr>
            <a:spLocks noGrp="1"/>
          </p:cNvSpPr>
          <p:nvPr>
            <p:ph type="title"/>
          </p:nvPr>
        </p:nvSpPr>
        <p:spPr>
          <a:xfrm>
            <a:off x="628650" y="365126"/>
            <a:ext cx="7886700" cy="1325563"/>
          </a:xfrm>
        </p:spPr>
        <p:txBody>
          <a:bodyPr>
            <a:normAutofit/>
          </a:bodyPr>
          <a:lstStyle>
            <a:lvl1pPr>
              <a:defRPr sz="4800" b="1">
                <a:solidFill>
                  <a:schemeClr val="bg1"/>
                </a:solidFill>
                <a:latin typeface="+mn-lt"/>
              </a:defRPr>
            </a:lvl1pPr>
          </a:lstStyle>
          <a:p>
            <a:r>
              <a:rPr lang="en-US" smtClean="0"/>
              <a:t>Click to edit Master title style</a:t>
            </a:r>
            <a:endParaRPr lang="en-ZA" dirty="0"/>
          </a:p>
        </p:txBody>
      </p:sp>
    </p:spTree>
    <p:extLst>
      <p:ext uri="{BB962C8B-B14F-4D97-AF65-F5344CB8AC3E}">
        <p14:creationId xmlns:p14="http://schemas.microsoft.com/office/powerpoint/2010/main" xmlns="" val="32625034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3384677-CE4D-4EAF-96AB-B104822A199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429523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C15DE9A2-C5B2-4159-B052-2BFD1A5653A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010643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F9F7178-2F7C-4329-A6EE-DC551DF9DA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340646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A78AC930-916D-4CDA-9089-05A6F806153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356995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6A35B82-1842-46D6-8727-1365600C71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253691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7B836C-72CF-4D00-B24F-4640388FD9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972020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7AECB5F-7CF8-43A4-B081-0DE79771966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51336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81B41B9-65A9-4F02-861E-3494EBFE335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8908550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5684CD-23D6-4DBE-A7C3-B3B70774DC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09904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281070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solidFill>
                  <a:schemeClr val="bg1"/>
                </a:solidFill>
              </a:defRPr>
            </a:lvl1pPr>
          </a:lstStyle>
          <a:p>
            <a:r>
              <a:rPr lang="en-US" smtClean="0"/>
              <a:t>Click to edit Master title style</a:t>
            </a:r>
            <a:endParaRPr lang="en-ZA" dirty="0"/>
          </a:p>
        </p:txBody>
      </p:sp>
      <p:sp>
        <p:nvSpPr>
          <p:cNvPr id="3" name="Content Placeholder 2"/>
          <p:cNvSpPr>
            <a:spLocks noGrp="1"/>
          </p:cNvSpPr>
          <p:nvPr>
            <p:ph idx="1"/>
          </p:nvPr>
        </p:nvSpPr>
        <p:spPr>
          <a:xfrm>
            <a:off x="3887391" y="987426"/>
            <a:ext cx="4629150" cy="4873625"/>
          </a:xfrm>
        </p:spPr>
        <p:txBody>
          <a:bodyPr/>
          <a:lstStyle>
            <a:lvl1pPr>
              <a:defRPr sz="2400">
                <a:solidFill>
                  <a:schemeClr val="bg1"/>
                </a:solidFill>
              </a:defRPr>
            </a:lvl1pPr>
            <a:lvl2pPr>
              <a:defRPr sz="2100">
                <a:solidFill>
                  <a:schemeClr val="bg1"/>
                </a:solidFill>
              </a:defRPr>
            </a:lvl2pPr>
            <a:lvl3pPr>
              <a:defRPr sz="1800">
                <a:solidFill>
                  <a:schemeClr val="bg1"/>
                </a:solidFill>
              </a:defRPr>
            </a:lvl3pPr>
            <a:lvl4pPr>
              <a:defRPr sz="1500">
                <a:solidFill>
                  <a:schemeClr val="bg1"/>
                </a:solidFill>
              </a:defRPr>
            </a:lvl4pPr>
            <a:lvl5pPr>
              <a:defRPr sz="1500">
                <a:solidFill>
                  <a:schemeClr val="bg1"/>
                </a:solidFill>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4FEC-ABF5-4A7C-9F4E-229F4D4E17D6}" type="datetimeFigureOut">
              <a:rPr lang="en-ZA" smtClean="0"/>
              <a:pPr/>
              <a:t>2016/11/17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7E71FB-A6BA-466A-A3C6-B81F28047842}" type="slidenum">
              <a:rPr lang="en-ZA" smtClean="0"/>
              <a:pPr/>
              <a:t>‹#›</a:t>
            </a:fld>
            <a:endParaRPr lang="en-ZA"/>
          </a:p>
        </p:txBody>
      </p:sp>
    </p:spTree>
    <p:extLst>
      <p:ext uri="{BB962C8B-B14F-4D97-AF65-F5344CB8AC3E}">
        <p14:creationId xmlns:p14="http://schemas.microsoft.com/office/powerpoint/2010/main" xmlns="" val="238801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7.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6.jpeg"/><Relationship Id="rId2" Type="http://schemas.openxmlformats.org/officeDocument/2006/relationships/slideLayout" Target="../slideLayouts/slideLayout15.xml"/><Relationship Id="rId16" Type="http://schemas.openxmlformats.org/officeDocument/2006/relationships/image" Target="../media/image5.jpeg"/><Relationship Id="rId20" Type="http://schemas.openxmlformats.org/officeDocument/2006/relationships/image" Target="../media/image9.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jpeg"/><Relationship Id="rId10" Type="http://schemas.openxmlformats.org/officeDocument/2006/relationships/slideLayout" Target="../slideLayouts/slideLayout23.xml"/><Relationship Id="rId19" Type="http://schemas.openxmlformats.org/officeDocument/2006/relationships/image" Target="../media/image8.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7.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6.jpeg"/><Relationship Id="rId2" Type="http://schemas.openxmlformats.org/officeDocument/2006/relationships/slideLayout" Target="../slideLayouts/slideLayout28.xml"/><Relationship Id="rId16" Type="http://schemas.openxmlformats.org/officeDocument/2006/relationships/image" Target="../media/image5.jpeg"/><Relationship Id="rId20" Type="http://schemas.openxmlformats.org/officeDocument/2006/relationships/image" Target="../media/image9.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4.jpeg"/><Relationship Id="rId10" Type="http://schemas.openxmlformats.org/officeDocument/2006/relationships/slideLayout" Target="../slideLayouts/slideLayout36.xml"/><Relationship Id="rId19" Type="http://schemas.openxmlformats.org/officeDocument/2006/relationships/image" Target="../media/image8.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4.jpe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4.jpe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7.jpe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image" Target="../media/image6.jpeg"/><Relationship Id="rId2" Type="http://schemas.openxmlformats.org/officeDocument/2006/relationships/slideLayout" Target="../slideLayouts/slideLayout67.xml"/><Relationship Id="rId16" Type="http://schemas.openxmlformats.org/officeDocument/2006/relationships/image" Target="../media/image5.jpeg"/><Relationship Id="rId20" Type="http://schemas.openxmlformats.org/officeDocument/2006/relationships/image" Target="../media/image9.jpeg"/><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image" Target="../media/image4.jpeg"/><Relationship Id="rId10" Type="http://schemas.openxmlformats.org/officeDocument/2006/relationships/slideLayout" Target="../slideLayouts/slideLayout75.xml"/><Relationship Id="rId19" Type="http://schemas.openxmlformats.org/officeDocument/2006/relationships/image" Target="../media/image8.jpeg"/><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16D4FEC-ABF5-4A7C-9F4E-229F4D4E17D6}" type="datetimeFigureOut">
              <a:rPr lang="en-ZA" smtClean="0"/>
              <a:pPr/>
              <a:t>2016/11/17</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7E71FB-A6BA-466A-A3C6-B81F28047842}" type="slidenum">
              <a:rPr lang="en-ZA" smtClean="0"/>
              <a:pPr/>
              <a:t>‹#›</a:t>
            </a:fld>
            <a:endParaRPr lang="en-ZA"/>
          </a:p>
        </p:txBody>
      </p:sp>
      <p:sp>
        <p:nvSpPr>
          <p:cNvPr id="7" name="Rectangle 6"/>
          <p:cNvSpPr/>
          <p:nvPr/>
        </p:nvSpPr>
        <p:spPr>
          <a:xfrm>
            <a:off x="0" y="-13573"/>
            <a:ext cx="9144000" cy="6858000"/>
          </a:xfrm>
          <a:prstGeom prst="rect">
            <a:avLst/>
          </a:prstGeom>
          <a:solidFill>
            <a:srgbClr val="00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Master Logo2.gif"/>
          <p:cNvPicPr>
            <a:picLocks noChangeAspect="1"/>
          </p:cNvPicPr>
          <p:nvPr/>
        </p:nvPicPr>
        <p:blipFill>
          <a:blip r:embed="rId15" cstate="print"/>
          <a:stretch>
            <a:fillRect/>
          </a:stretch>
        </p:blipFill>
        <p:spPr>
          <a:xfrm>
            <a:off x="7109013" y="5517232"/>
            <a:ext cx="1371600" cy="1027406"/>
          </a:xfrm>
          <a:prstGeom prst="rect">
            <a:avLst/>
          </a:prstGeom>
        </p:spPr>
      </p:pic>
      <p:sp>
        <p:nvSpPr>
          <p:cNvPr id="9" name="Rectangle 8"/>
          <p:cNvSpPr/>
          <p:nvPr/>
        </p:nvSpPr>
        <p:spPr>
          <a:xfrm>
            <a:off x="0" y="6659997"/>
            <a:ext cx="9144000" cy="228600"/>
          </a:xfrm>
          <a:prstGeom prst="rect">
            <a:avLst/>
          </a:prstGeom>
          <a:solidFill>
            <a:srgbClr val="0098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99514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solidFill>
            <a:srgbClr val="0099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pPr>
            <a:fld id="{2BF36CC5-7007-4943-8B50-EBC7BCDA86C1}" type="slidenum">
              <a:rPr lang="en-US" altLang="en-US" smtClean="0">
                <a:solidFill>
                  <a:srgbClr val="000000"/>
                </a:solidFill>
                <a:ea typeface="ＭＳ Ｐゴシック" panose="020B0600070205080204" pitchFamily="34" charset="-128"/>
              </a:rPr>
              <a:pPr fontAlgn="base">
                <a:spcBef>
                  <a:spcPct val="0"/>
                </a:spcBef>
                <a:spcAft>
                  <a:spcPct val="0"/>
                </a:spcAft>
              </a:pPr>
              <a:t>‹#›</a:t>
            </a:fld>
            <a:endParaRPr lang="en-US" altLang="en-US" smtClean="0">
              <a:solidFill>
                <a:srgbClr val="000000"/>
              </a:solidFill>
              <a:ea typeface="ＭＳ Ｐゴシック" panose="020B0600070205080204" pitchFamily="34" charset="-128"/>
            </a:endParaRPr>
          </a:p>
        </p:txBody>
      </p:sp>
      <p:pic>
        <p:nvPicPr>
          <p:cNvPr id="1031" name="Picture 7" descr="clip_image0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443664" y="6165850"/>
            <a:ext cx="223520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3" descr="BEST-SA-felling-136.jpg"/>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250825" y="5661025"/>
            <a:ext cx="144780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4" descr="power and recovery.jpg"/>
          <p:cNvPicPr>
            <a:picLocks noChangeAspect="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80064" y="5661025"/>
            <a:ext cx="720725"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17" descr="_MG_4450_223972.jpg"/>
          <p:cNvPicPr>
            <a:picLocks noChangeAspect="1"/>
          </p:cNvPicPr>
          <p:nvPr userDrawn="1"/>
        </p:nvPicPr>
        <p:blipFill>
          <a:blip r:embed="rId18" cstate="print">
            <a:extLst>
              <a:ext uri="{28A0092B-C50C-407E-A947-70E740481C1C}">
                <a14:useLocalDpi xmlns:a14="http://schemas.microsoft.com/office/drawing/2010/main" xmlns="" val="0"/>
              </a:ext>
            </a:extLst>
          </a:blip>
          <a:srcRect/>
          <a:stretch>
            <a:fillRect/>
          </a:stretch>
        </p:blipFill>
        <p:spPr bwMode="auto">
          <a:xfrm>
            <a:off x="3865563" y="5661025"/>
            <a:ext cx="161925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5" name="Picture 1" descr="j0399316.jpg"/>
          <p:cNvPicPr>
            <a:picLocks noChangeAspect="1"/>
          </p:cNvPicPr>
          <p:nvPr userDrawn="1"/>
        </p:nvPicPr>
        <p:blipFill>
          <a:blip r:embed="rId19" cstate="print">
            <a:extLst>
              <a:ext uri="{28A0092B-C50C-407E-A947-70E740481C1C}">
                <a14:useLocalDpi xmlns:a14="http://schemas.microsoft.com/office/drawing/2010/main" xmlns="" val="0"/>
              </a:ext>
            </a:extLst>
          </a:blip>
          <a:srcRect/>
          <a:stretch>
            <a:fillRect/>
          </a:stretch>
        </p:blipFill>
        <p:spPr bwMode="auto">
          <a:xfrm>
            <a:off x="1793876" y="5661025"/>
            <a:ext cx="720725"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6" name="Picture 3" descr="New Image.jpg"/>
          <p:cNvPicPr>
            <a:picLocks noChangeAspect="1"/>
          </p:cNvPicPr>
          <p:nvPr userDrawn="1"/>
        </p:nvPicPr>
        <p:blipFill>
          <a:blip r:embed="rId20" cstate="print">
            <a:extLst>
              <a:ext uri="{28A0092B-C50C-407E-A947-70E740481C1C}">
                <a14:useLocalDpi xmlns:a14="http://schemas.microsoft.com/office/drawing/2010/main" xmlns="" val="0"/>
              </a:ext>
            </a:extLst>
          </a:blip>
          <a:srcRect l="9393" r="19131"/>
          <a:stretch>
            <a:fillRect/>
          </a:stretch>
        </p:blipFill>
        <p:spPr bwMode="auto">
          <a:xfrm>
            <a:off x="2611439" y="5661025"/>
            <a:ext cx="1157287"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2058612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txStyles>
    <p:titleStyle>
      <a:lvl1pPr algn="ctr" rtl="0" eaLnBrk="0" fontAlgn="base" hangingPunct="0">
        <a:spcBef>
          <a:spcPct val="0"/>
        </a:spcBef>
        <a:spcAft>
          <a:spcPct val="0"/>
        </a:spcAft>
        <a:defRPr sz="33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5pPr>
      <a:lvl6pPr marL="3429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6pPr>
      <a:lvl7pPr marL="6858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7pPr>
      <a:lvl8pPr marL="10287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8pPr>
      <a:lvl9pPr marL="13716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9pPr>
    </p:titleStyle>
    <p:bodyStyle>
      <a:lvl1pPr marL="257175" indent="-257175" algn="l" rtl="0" eaLnBrk="0" fontAlgn="base" hangingPunct="0">
        <a:spcBef>
          <a:spcPct val="20000"/>
        </a:spcBef>
        <a:spcAft>
          <a:spcPct val="0"/>
        </a:spcAft>
        <a:buClr>
          <a:srgbClr val="0099CC"/>
        </a:buClr>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solidFill>
            <a:srgbClr val="0099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pPr>
            <a:fld id="{2BF36CC5-7007-4943-8B50-EBC7BCDA86C1}" type="slidenum">
              <a:rPr lang="en-US" altLang="en-US" smtClean="0">
                <a:solidFill>
                  <a:srgbClr val="000000"/>
                </a:solidFill>
                <a:ea typeface="ＭＳ Ｐゴシック" panose="020B0600070205080204" pitchFamily="34" charset="-128"/>
              </a:rPr>
              <a:pPr fontAlgn="base">
                <a:spcBef>
                  <a:spcPct val="0"/>
                </a:spcBef>
                <a:spcAft>
                  <a:spcPct val="0"/>
                </a:spcAft>
              </a:pPr>
              <a:t>‹#›</a:t>
            </a:fld>
            <a:endParaRPr lang="en-US" altLang="en-US" smtClean="0">
              <a:solidFill>
                <a:srgbClr val="000000"/>
              </a:solidFill>
              <a:ea typeface="ＭＳ Ｐゴシック" panose="020B0600070205080204" pitchFamily="34" charset="-128"/>
            </a:endParaRPr>
          </a:p>
        </p:txBody>
      </p:sp>
      <p:pic>
        <p:nvPicPr>
          <p:cNvPr id="1031" name="Picture 7" descr="clip_image0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443664" y="6165850"/>
            <a:ext cx="223520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3" descr="BEST-SA-felling-136.jpg"/>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250825" y="5661025"/>
            <a:ext cx="144780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4" descr="power and recovery.jpg"/>
          <p:cNvPicPr>
            <a:picLocks noChangeAspect="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80064" y="5661025"/>
            <a:ext cx="720725"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17" descr="_MG_4450_223972.jpg"/>
          <p:cNvPicPr>
            <a:picLocks noChangeAspect="1"/>
          </p:cNvPicPr>
          <p:nvPr userDrawn="1"/>
        </p:nvPicPr>
        <p:blipFill>
          <a:blip r:embed="rId18" cstate="print">
            <a:extLst>
              <a:ext uri="{28A0092B-C50C-407E-A947-70E740481C1C}">
                <a14:useLocalDpi xmlns:a14="http://schemas.microsoft.com/office/drawing/2010/main" xmlns="" val="0"/>
              </a:ext>
            </a:extLst>
          </a:blip>
          <a:srcRect/>
          <a:stretch>
            <a:fillRect/>
          </a:stretch>
        </p:blipFill>
        <p:spPr bwMode="auto">
          <a:xfrm>
            <a:off x="3865563" y="5661025"/>
            <a:ext cx="161925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5" name="Picture 1" descr="j0399316.jpg"/>
          <p:cNvPicPr>
            <a:picLocks noChangeAspect="1"/>
          </p:cNvPicPr>
          <p:nvPr userDrawn="1"/>
        </p:nvPicPr>
        <p:blipFill>
          <a:blip r:embed="rId19" cstate="print">
            <a:extLst>
              <a:ext uri="{28A0092B-C50C-407E-A947-70E740481C1C}">
                <a14:useLocalDpi xmlns:a14="http://schemas.microsoft.com/office/drawing/2010/main" xmlns="" val="0"/>
              </a:ext>
            </a:extLst>
          </a:blip>
          <a:srcRect/>
          <a:stretch>
            <a:fillRect/>
          </a:stretch>
        </p:blipFill>
        <p:spPr bwMode="auto">
          <a:xfrm>
            <a:off x="1793876" y="5661025"/>
            <a:ext cx="720725"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6" name="Picture 3" descr="New Image.jpg"/>
          <p:cNvPicPr>
            <a:picLocks noChangeAspect="1"/>
          </p:cNvPicPr>
          <p:nvPr userDrawn="1"/>
        </p:nvPicPr>
        <p:blipFill>
          <a:blip r:embed="rId20" cstate="print">
            <a:extLst>
              <a:ext uri="{28A0092B-C50C-407E-A947-70E740481C1C}">
                <a14:useLocalDpi xmlns:a14="http://schemas.microsoft.com/office/drawing/2010/main" xmlns="" val="0"/>
              </a:ext>
            </a:extLst>
          </a:blip>
          <a:srcRect l="9393" r="19131"/>
          <a:stretch>
            <a:fillRect/>
          </a:stretch>
        </p:blipFill>
        <p:spPr bwMode="auto">
          <a:xfrm>
            <a:off x="2611439" y="5661025"/>
            <a:ext cx="1157287"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1130279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p:txStyles>
    <p:titleStyle>
      <a:lvl1pPr algn="ctr" rtl="0" eaLnBrk="0" fontAlgn="base" hangingPunct="0">
        <a:spcBef>
          <a:spcPct val="0"/>
        </a:spcBef>
        <a:spcAft>
          <a:spcPct val="0"/>
        </a:spcAft>
        <a:defRPr sz="33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5pPr>
      <a:lvl6pPr marL="3429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6pPr>
      <a:lvl7pPr marL="6858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7pPr>
      <a:lvl8pPr marL="10287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8pPr>
      <a:lvl9pPr marL="13716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9pPr>
    </p:titleStyle>
    <p:bodyStyle>
      <a:lvl1pPr marL="257175" indent="-257175" algn="l" rtl="0" eaLnBrk="0" fontAlgn="base" hangingPunct="0">
        <a:spcBef>
          <a:spcPct val="20000"/>
        </a:spcBef>
        <a:spcAft>
          <a:spcPct val="0"/>
        </a:spcAft>
        <a:buClr>
          <a:srgbClr val="0099CC"/>
        </a:buClr>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solidFill>
            <a:srgbClr val="0099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pPr>
            <a:fld id="{FF03B83D-8E1F-409B-99C6-851519C036EE}" type="slidenum">
              <a:rPr lang="en-US" altLang="en-US" smtClean="0">
                <a:solidFill>
                  <a:srgbClr val="000000"/>
                </a:solidFill>
                <a:ea typeface="ＭＳ Ｐゴシック" panose="020B0600070205080204" pitchFamily="34" charset="-128"/>
              </a:rPr>
              <a:pPr fontAlgn="base">
                <a:spcBef>
                  <a:spcPct val="0"/>
                </a:spcBef>
                <a:spcAft>
                  <a:spcPct val="0"/>
                </a:spcAft>
              </a:pPr>
              <a:t>‹#›</a:t>
            </a:fld>
            <a:endParaRPr lang="en-US" altLang="en-US" smtClean="0">
              <a:solidFill>
                <a:srgbClr val="000000"/>
              </a:solidFill>
              <a:ea typeface="ＭＳ Ｐゴシック" panose="020B0600070205080204" pitchFamily="34" charset="-128"/>
            </a:endParaRPr>
          </a:p>
        </p:txBody>
      </p:sp>
      <p:pic>
        <p:nvPicPr>
          <p:cNvPr id="2052" name="Picture 7" descr="clip_image0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443664" y="6165850"/>
            <a:ext cx="223520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0014244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p:txStyles>
    <p:titleStyle>
      <a:lvl1pPr algn="ctr" rtl="0" eaLnBrk="0" fontAlgn="base" hangingPunct="0">
        <a:spcBef>
          <a:spcPct val="0"/>
        </a:spcBef>
        <a:spcAft>
          <a:spcPct val="0"/>
        </a:spcAft>
        <a:defRPr sz="33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5pPr>
      <a:lvl6pPr marL="3429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6pPr>
      <a:lvl7pPr marL="6858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7pPr>
      <a:lvl8pPr marL="10287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8pPr>
      <a:lvl9pPr marL="13716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9pPr>
    </p:titleStyle>
    <p:bodyStyle>
      <a:lvl1pPr marL="257175" indent="-257175" algn="l" rtl="0" eaLnBrk="0" fontAlgn="base" hangingPunct="0">
        <a:spcBef>
          <a:spcPct val="20000"/>
        </a:spcBef>
        <a:spcAft>
          <a:spcPct val="0"/>
        </a:spcAft>
        <a:buClr>
          <a:srgbClr val="0099CC"/>
        </a:buClr>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solidFill>
            <a:srgbClr val="0099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pPr>
            <a:fld id="{69284DAB-8BAA-45FD-A6DF-22B4BB2AA582}" type="slidenum">
              <a:rPr lang="en-US" altLang="en-US" smtClean="0">
                <a:solidFill>
                  <a:srgbClr val="000000"/>
                </a:solidFill>
                <a:ea typeface="ＭＳ Ｐゴシック" panose="020B0600070205080204" pitchFamily="34" charset="-128"/>
              </a:rPr>
              <a:pPr fontAlgn="base">
                <a:spcBef>
                  <a:spcPct val="0"/>
                </a:spcBef>
                <a:spcAft>
                  <a:spcPct val="0"/>
                </a:spcAft>
              </a:pPr>
              <a:t>‹#›</a:t>
            </a:fld>
            <a:endParaRPr lang="en-US" altLang="en-US" smtClean="0">
              <a:solidFill>
                <a:srgbClr val="000000"/>
              </a:solidFill>
              <a:ea typeface="ＭＳ Ｐゴシック" panose="020B0600070205080204" pitchFamily="34" charset="-128"/>
            </a:endParaRPr>
          </a:p>
        </p:txBody>
      </p:sp>
      <p:pic>
        <p:nvPicPr>
          <p:cNvPr id="2052" name="Picture 7" descr="clip_image0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443664" y="6165850"/>
            <a:ext cx="223520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5674306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txStyles>
    <p:titleStyle>
      <a:lvl1pPr algn="ctr" rtl="0" eaLnBrk="0" fontAlgn="base" hangingPunct="0">
        <a:spcBef>
          <a:spcPct val="0"/>
        </a:spcBef>
        <a:spcAft>
          <a:spcPct val="0"/>
        </a:spcAft>
        <a:defRPr sz="33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5pPr>
      <a:lvl6pPr marL="3429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6pPr>
      <a:lvl7pPr marL="6858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7pPr>
      <a:lvl8pPr marL="10287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8pPr>
      <a:lvl9pPr marL="13716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9pPr>
    </p:titleStyle>
    <p:bodyStyle>
      <a:lvl1pPr marL="257175" indent="-257175" algn="l" rtl="0" eaLnBrk="0" fontAlgn="base" hangingPunct="0">
        <a:spcBef>
          <a:spcPct val="20000"/>
        </a:spcBef>
        <a:spcAft>
          <a:spcPct val="0"/>
        </a:spcAft>
        <a:buClr>
          <a:srgbClr val="0099CC"/>
        </a:buClr>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solidFill>
            <a:srgbClr val="0099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00213"/>
            <a:ext cx="8229600" cy="442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Arial" charset="0"/>
                <a:ea typeface="+mn-ea"/>
                <a:cs typeface="+mn-cs"/>
              </a:defRPr>
            </a:lvl1pPr>
          </a:lstStyle>
          <a:p>
            <a:pPr fontAlgn="base">
              <a:spcBef>
                <a:spcPct val="0"/>
              </a:spcBef>
              <a:spcAft>
                <a:spcPct val="0"/>
              </a:spcAft>
              <a:defRPr/>
            </a:pPr>
            <a:endParaRPr lang="en-US">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pPr>
            <a:fld id="{8628F0E1-1C2A-4B28-BE51-0B423061D64E}" type="slidenum">
              <a:rPr lang="en-US" altLang="en-US" smtClean="0">
                <a:solidFill>
                  <a:srgbClr val="000000"/>
                </a:solidFill>
                <a:ea typeface="ＭＳ Ｐゴシック" panose="020B0600070205080204" pitchFamily="34" charset="-128"/>
              </a:rPr>
              <a:pPr fontAlgn="base">
                <a:spcBef>
                  <a:spcPct val="0"/>
                </a:spcBef>
                <a:spcAft>
                  <a:spcPct val="0"/>
                </a:spcAft>
              </a:pPr>
              <a:t>‹#›</a:t>
            </a:fld>
            <a:endParaRPr lang="en-US" altLang="en-US" smtClean="0">
              <a:solidFill>
                <a:srgbClr val="000000"/>
              </a:solidFill>
              <a:ea typeface="ＭＳ Ｐゴシック" panose="020B0600070205080204" pitchFamily="34" charset="-128"/>
            </a:endParaRPr>
          </a:p>
        </p:txBody>
      </p:sp>
      <p:pic>
        <p:nvPicPr>
          <p:cNvPr id="1031" name="Picture 7" descr="clip_image0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443664" y="6165850"/>
            <a:ext cx="223520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3" descr="BEST-SA-felling-136.jpg"/>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250825" y="5661025"/>
            <a:ext cx="144780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4" descr="power and recovery.jpg"/>
          <p:cNvPicPr>
            <a:picLocks noChangeAspect="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5580064" y="5661025"/>
            <a:ext cx="720725"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17" descr="_MG_4450_223972.jpg"/>
          <p:cNvPicPr>
            <a:picLocks noChangeAspect="1"/>
          </p:cNvPicPr>
          <p:nvPr userDrawn="1"/>
        </p:nvPicPr>
        <p:blipFill>
          <a:blip r:embed="rId18" cstate="print">
            <a:extLst>
              <a:ext uri="{28A0092B-C50C-407E-A947-70E740481C1C}">
                <a14:useLocalDpi xmlns:a14="http://schemas.microsoft.com/office/drawing/2010/main" xmlns="" val="0"/>
              </a:ext>
            </a:extLst>
          </a:blip>
          <a:srcRect/>
          <a:stretch>
            <a:fillRect/>
          </a:stretch>
        </p:blipFill>
        <p:spPr bwMode="auto">
          <a:xfrm>
            <a:off x="3865563" y="5661025"/>
            <a:ext cx="161925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5" name="Picture 1" descr="j0399316.jpg"/>
          <p:cNvPicPr>
            <a:picLocks noChangeAspect="1"/>
          </p:cNvPicPr>
          <p:nvPr userDrawn="1"/>
        </p:nvPicPr>
        <p:blipFill>
          <a:blip r:embed="rId19" cstate="print">
            <a:extLst>
              <a:ext uri="{28A0092B-C50C-407E-A947-70E740481C1C}">
                <a14:useLocalDpi xmlns:a14="http://schemas.microsoft.com/office/drawing/2010/main" xmlns="" val="0"/>
              </a:ext>
            </a:extLst>
          </a:blip>
          <a:srcRect/>
          <a:stretch>
            <a:fillRect/>
          </a:stretch>
        </p:blipFill>
        <p:spPr bwMode="auto">
          <a:xfrm>
            <a:off x="1793876" y="5661025"/>
            <a:ext cx="720725"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6" name="Picture 3" descr="New Image.jpg"/>
          <p:cNvPicPr>
            <a:picLocks noChangeAspect="1"/>
          </p:cNvPicPr>
          <p:nvPr userDrawn="1"/>
        </p:nvPicPr>
        <p:blipFill>
          <a:blip r:embed="rId20" cstate="print">
            <a:extLst>
              <a:ext uri="{28A0092B-C50C-407E-A947-70E740481C1C}">
                <a14:useLocalDpi xmlns:a14="http://schemas.microsoft.com/office/drawing/2010/main" xmlns="" val="0"/>
              </a:ext>
            </a:extLst>
          </a:blip>
          <a:srcRect l="9393" r="19131"/>
          <a:stretch>
            <a:fillRect/>
          </a:stretch>
        </p:blipFill>
        <p:spPr bwMode="auto">
          <a:xfrm>
            <a:off x="2611439" y="5661025"/>
            <a:ext cx="1157287"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40780171"/>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txStyles>
    <p:titleStyle>
      <a:lvl1pPr algn="ctr" rtl="0" eaLnBrk="0" fontAlgn="base" hangingPunct="0">
        <a:spcBef>
          <a:spcPct val="0"/>
        </a:spcBef>
        <a:spcAft>
          <a:spcPct val="0"/>
        </a:spcAft>
        <a:defRPr sz="33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3300" b="1">
          <a:solidFill>
            <a:schemeClr val="bg1"/>
          </a:solidFill>
          <a:effectLst>
            <a:outerShdw blurRad="38100" dist="38100" dir="2700000" algn="tl">
              <a:srgbClr val="C0C0C0"/>
            </a:outerShdw>
          </a:effectLst>
          <a:latin typeface="Arial" charset="0"/>
          <a:ea typeface="ＭＳ Ｐゴシック" charset="0"/>
          <a:cs typeface="ＭＳ Ｐゴシック" charset="0"/>
        </a:defRPr>
      </a:lvl5pPr>
      <a:lvl6pPr marL="3429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6pPr>
      <a:lvl7pPr marL="6858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7pPr>
      <a:lvl8pPr marL="10287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8pPr>
      <a:lvl9pPr marL="1371600" algn="ctr" rtl="0" fontAlgn="base">
        <a:spcBef>
          <a:spcPct val="0"/>
        </a:spcBef>
        <a:spcAft>
          <a:spcPct val="0"/>
        </a:spcAft>
        <a:defRPr sz="3300">
          <a:solidFill>
            <a:srgbClr val="66CCFF"/>
          </a:solidFill>
          <a:effectLst>
            <a:outerShdw blurRad="38100" dist="38100" dir="2700000" algn="tl">
              <a:srgbClr val="C0C0C0"/>
            </a:outerShdw>
          </a:effectLst>
          <a:latin typeface="Arial" charset="0"/>
        </a:defRPr>
      </a:lvl9pPr>
    </p:titleStyle>
    <p:bodyStyle>
      <a:lvl1pPr marL="257175" indent="-257175" algn="l" rtl="0" eaLnBrk="0" fontAlgn="base" hangingPunct="0">
        <a:spcBef>
          <a:spcPct val="20000"/>
        </a:spcBef>
        <a:spcAft>
          <a:spcPct val="0"/>
        </a:spcAft>
        <a:buClr>
          <a:srgbClr val="0099CC"/>
        </a:buClr>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548680"/>
            <a:ext cx="8352928" cy="4896544"/>
          </a:xfrm>
        </p:spPr>
        <p:txBody>
          <a:bodyPr>
            <a:noAutofit/>
          </a:bodyPr>
          <a:lstStyle/>
          <a:p>
            <a:r>
              <a:rPr lang="en-ZA" sz="3200" dirty="0" smtClean="0">
                <a:solidFill>
                  <a:schemeClr val="accent1">
                    <a:lumMod val="40000"/>
                    <a:lumOff val="60000"/>
                  </a:schemeClr>
                </a:solidFill>
              </a:rPr>
              <a:t>AGBIZ SUBMISSION</a:t>
            </a:r>
            <a:br>
              <a:rPr lang="en-ZA" sz="3200" dirty="0" smtClean="0">
                <a:solidFill>
                  <a:schemeClr val="accent1">
                    <a:lumMod val="40000"/>
                    <a:lumOff val="60000"/>
                  </a:schemeClr>
                </a:solidFill>
              </a:rPr>
            </a:br>
            <a:r>
              <a:rPr lang="en-ZA" sz="3200" dirty="0" smtClean="0"/>
              <a:t>TO </a:t>
            </a:r>
            <a:r>
              <a:rPr lang="en-ZA" sz="3200" dirty="0"/>
              <a:t>THE PORTFOLIO COMMITTEE ON </a:t>
            </a:r>
            <a:r>
              <a:rPr lang="en-ZA" sz="3200" dirty="0" smtClean="0"/>
              <a:t>RURAL DEVELOPMENT AND LAND REFORM ON </a:t>
            </a:r>
            <a:br>
              <a:rPr lang="en-ZA" sz="3200" dirty="0" smtClean="0"/>
            </a:br>
            <a:r>
              <a:rPr lang="en-ZA" sz="3200" dirty="0" smtClean="0">
                <a:solidFill>
                  <a:schemeClr val="accent2">
                    <a:lumMod val="60000"/>
                    <a:lumOff val="40000"/>
                  </a:schemeClr>
                </a:solidFill>
              </a:rPr>
              <a:t>THE EXTENSION OF SECURITY  OF TENURE AMENDMENT BILL</a:t>
            </a:r>
            <a:r>
              <a:rPr lang="en-ZA" sz="3200" dirty="0"/>
              <a:t/>
            </a:r>
            <a:br>
              <a:rPr lang="en-ZA" sz="3200" dirty="0"/>
            </a:br>
            <a:r>
              <a:rPr lang="en-ZA" sz="3200" dirty="0"/>
              <a:t/>
            </a:r>
            <a:br>
              <a:rPr lang="en-ZA" sz="3200" dirty="0"/>
            </a:br>
            <a:r>
              <a:rPr lang="en-ZA" sz="3200" dirty="0"/>
              <a:t/>
            </a:r>
            <a:br>
              <a:rPr lang="en-ZA" sz="3200" dirty="0"/>
            </a:br>
            <a:r>
              <a:rPr lang="en-ZA" sz="3200" dirty="0" smtClean="0"/>
              <a:t>15 November 2016  </a:t>
            </a:r>
            <a:r>
              <a:rPr lang="en-ZA" sz="3200" dirty="0"/>
              <a:t/>
            </a:r>
            <a:br>
              <a:rPr lang="en-ZA" sz="3200" dirty="0"/>
            </a:br>
            <a:r>
              <a:rPr lang="en-ZA" sz="3200" dirty="0"/>
              <a:t/>
            </a:r>
            <a:br>
              <a:rPr lang="en-ZA" sz="3200" dirty="0"/>
            </a:br>
            <a:r>
              <a:rPr lang="en-ZA" sz="3200" dirty="0"/>
              <a:t>John Purchase</a:t>
            </a:r>
            <a:endParaRPr lang="en-ZA" sz="3200" dirty="0">
              <a:solidFill>
                <a:schemeClr val="accent2">
                  <a:lumMod val="60000"/>
                  <a:lumOff val="40000"/>
                </a:schemeClr>
              </a:solidFill>
            </a:endParaRPr>
          </a:p>
        </p:txBody>
      </p:sp>
    </p:spTree>
    <p:extLst>
      <p:ext uri="{BB962C8B-B14F-4D97-AF65-F5344CB8AC3E}">
        <p14:creationId xmlns:p14="http://schemas.microsoft.com/office/powerpoint/2010/main" xmlns="" val="23567340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2166" y="810185"/>
            <a:ext cx="8640960" cy="5196235"/>
          </a:xfrm>
        </p:spPr>
        <p:txBody>
          <a:bodyPr>
            <a:normAutofit lnSpcReduction="10000"/>
          </a:bodyPr>
          <a:lstStyle/>
          <a:p>
            <a:pPr marL="0" indent="0" algn="just">
              <a:buNone/>
            </a:pPr>
            <a:r>
              <a:rPr lang="en-ZA" b="1" dirty="0"/>
              <a:t>Clause 4: Amendment of section 9: Limitation on evictions </a:t>
            </a:r>
            <a:endParaRPr lang="en-ZA" dirty="0"/>
          </a:p>
          <a:p>
            <a:pPr marL="0" indent="0" algn="just">
              <a:buNone/>
            </a:pPr>
            <a:r>
              <a:rPr lang="en-ZA" dirty="0"/>
              <a:t> </a:t>
            </a:r>
          </a:p>
          <a:p>
            <a:pPr marL="0" indent="0" algn="just">
              <a:buNone/>
            </a:pPr>
            <a:r>
              <a:rPr lang="en-ZA" dirty="0" err="1"/>
              <a:t>Agbiz</a:t>
            </a:r>
            <a:r>
              <a:rPr lang="en-ZA" dirty="0"/>
              <a:t> is totally opposed to the insertion of clause 4(1) (b) as this is a duty that resides fully with the Department, and it is currently dealing with this through the Land Rights Management Facility. </a:t>
            </a:r>
            <a:r>
              <a:rPr lang="en-ZA" b="1" dirty="0" err="1">
                <a:solidFill>
                  <a:schemeClr val="accent2">
                    <a:lumMod val="40000"/>
                    <a:lumOff val="60000"/>
                  </a:schemeClr>
                </a:solidFill>
              </a:rPr>
              <a:t>Agbiz</a:t>
            </a:r>
            <a:r>
              <a:rPr lang="en-ZA" b="1" dirty="0">
                <a:solidFill>
                  <a:schemeClr val="accent2">
                    <a:lumMod val="40000"/>
                    <a:lumOff val="60000"/>
                  </a:schemeClr>
                </a:solidFill>
              </a:rPr>
              <a:t> fully recognises the right of occupiers to legal representation, but this cannot be made a pre-condition for eviction.  </a:t>
            </a:r>
          </a:p>
          <a:p>
            <a:pPr marL="0" indent="0" algn="just">
              <a:buNone/>
            </a:pPr>
            <a:r>
              <a:rPr lang="en-ZA" dirty="0"/>
              <a:t> </a:t>
            </a:r>
          </a:p>
          <a:p>
            <a:pPr marL="0" indent="0" algn="just">
              <a:buNone/>
            </a:pPr>
            <a:r>
              <a:rPr lang="en-ZA" dirty="0"/>
              <a:t>The wording of this clause limits the jurisdiction of the court in a situation where a government department fails to comply with a responsibility placed on it by the courts, and this will then be to the detriment of the landowner. This makes no sense from a juris prudence perspective and needs to be corrected. In addition, there is no provision in the Constitution which guarantees or enforces legal representation in a situation such as this and the courts cannot and should not be barred from exercising their discretion merely because an occupier was not legally represented. </a:t>
            </a:r>
            <a:r>
              <a:rPr lang="en-ZA" b="1" dirty="0" err="1">
                <a:solidFill>
                  <a:schemeClr val="accent2">
                    <a:lumMod val="40000"/>
                    <a:lumOff val="60000"/>
                  </a:schemeClr>
                </a:solidFill>
              </a:rPr>
              <a:t>Agbiz</a:t>
            </a:r>
            <a:r>
              <a:rPr lang="en-ZA" b="1" dirty="0">
                <a:solidFill>
                  <a:schemeClr val="accent2">
                    <a:lumMod val="40000"/>
                    <a:lumOff val="60000"/>
                  </a:schemeClr>
                </a:solidFill>
              </a:rPr>
              <a:t> is strongly of the opinion that this provision is an unjustified limitation to the rights of the landowner and will be challenged in the Constitutional Court, if necessary.</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383162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196235"/>
          </a:xfrm>
        </p:spPr>
        <p:txBody>
          <a:bodyPr>
            <a:normAutofit fontScale="92500"/>
          </a:bodyPr>
          <a:lstStyle/>
          <a:p>
            <a:pPr marL="0" indent="0" algn="just">
              <a:buNone/>
            </a:pPr>
            <a:r>
              <a:rPr lang="en-ZA" b="1" dirty="0"/>
              <a:t>Clause 5: Amendment of section 10: Order for eviction of person who was occupier on 4 </a:t>
            </a:r>
            <a:r>
              <a:rPr lang="en-ZA" b="1" dirty="0" smtClean="0"/>
              <a:t>February </a:t>
            </a:r>
            <a:r>
              <a:rPr lang="en-ZA" b="1" dirty="0"/>
              <a:t>1997 </a:t>
            </a:r>
            <a:endParaRPr lang="en-ZA" dirty="0"/>
          </a:p>
          <a:p>
            <a:pPr marL="0" indent="0" algn="just">
              <a:buNone/>
            </a:pPr>
            <a:r>
              <a:rPr lang="en-ZA" b="1" dirty="0"/>
              <a:t> </a:t>
            </a:r>
            <a:endParaRPr lang="en-ZA" dirty="0"/>
          </a:p>
          <a:p>
            <a:pPr marL="0" indent="0" algn="just">
              <a:buNone/>
            </a:pPr>
            <a:r>
              <a:rPr lang="en-ZA" dirty="0"/>
              <a:t>The word “or” in this clause should be changed to “and” to make this clear, as the </a:t>
            </a:r>
            <a:r>
              <a:rPr lang="en-ZA" dirty="0">
                <a:solidFill>
                  <a:schemeClr val="accent2">
                    <a:lumMod val="40000"/>
                    <a:lumOff val="60000"/>
                  </a:schemeClr>
                </a:solidFill>
              </a:rPr>
              <a:t>onus should be on both parties to seek a resolution to their dispute</a:t>
            </a:r>
            <a:r>
              <a:rPr lang="en-ZA" dirty="0"/>
              <a:t>. In addition, and as previously stated, </a:t>
            </a:r>
            <a:r>
              <a:rPr lang="en-ZA" dirty="0" err="1"/>
              <a:t>Agbiz</a:t>
            </a:r>
            <a:r>
              <a:rPr lang="en-ZA" dirty="0"/>
              <a:t> fully supports the principle of mediation, but a set </a:t>
            </a:r>
            <a:r>
              <a:rPr lang="en-ZA" dirty="0" smtClean="0"/>
              <a:t>timeframe (30 days) </a:t>
            </a:r>
            <a:r>
              <a:rPr lang="en-ZA" dirty="0"/>
              <a:t>should be included in the Bill so that the eviction process is not unduly delayed by unsuccessful attempts at mediation.   </a:t>
            </a:r>
          </a:p>
          <a:p>
            <a:pPr marL="0" indent="0" algn="just">
              <a:buNone/>
            </a:pPr>
            <a:r>
              <a:rPr lang="en-ZA" dirty="0"/>
              <a:t> </a:t>
            </a:r>
          </a:p>
          <a:p>
            <a:pPr marL="0" indent="0" algn="just">
              <a:buNone/>
            </a:pPr>
            <a:r>
              <a:rPr lang="en-ZA" dirty="0"/>
              <a:t>In terms of the following clause, </a:t>
            </a:r>
            <a:r>
              <a:rPr lang="en-ZA" i="1" dirty="0"/>
              <a:t>“…is satisfied that the circumstances surrounding the order for eviction is of such a nature that it could not be settled by way of mediation or arbitration”, </a:t>
            </a:r>
            <a:r>
              <a:rPr lang="en-ZA" dirty="0"/>
              <a:t>the wording is problematic as an arbitrator may not make a binding decision in favour of the landowner, where such landowner wishes to evict an occupier. Section 26 (3) of the Constitution clearly states that: </a:t>
            </a:r>
          </a:p>
          <a:p>
            <a:pPr marL="0" indent="0" algn="just">
              <a:buNone/>
            </a:pPr>
            <a:r>
              <a:rPr lang="en-ZA" i="1" dirty="0"/>
              <a:t>“No one may be evicted from their home, or have their home demolished, </a:t>
            </a:r>
            <a:r>
              <a:rPr lang="en-ZA" i="1" u="sng" dirty="0"/>
              <a:t>without an order of court</a:t>
            </a:r>
            <a:r>
              <a:rPr lang="en-ZA" i="1" dirty="0"/>
              <a:t> made </a:t>
            </a:r>
            <a:r>
              <a:rPr lang="en-ZA" i="1" u="sng" dirty="0"/>
              <a:t>after considering all the relevant circumstances</a:t>
            </a:r>
            <a:r>
              <a:rPr lang="en-ZA" i="1" dirty="0"/>
              <a:t>. No legislation may permit arbitrary evictions.”</a:t>
            </a:r>
            <a:endParaRPr lang="en-ZA" dirty="0"/>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1837656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196235"/>
          </a:xfrm>
        </p:spPr>
        <p:txBody>
          <a:bodyPr>
            <a:normAutofit fontScale="92500" lnSpcReduction="10000"/>
          </a:bodyPr>
          <a:lstStyle/>
          <a:p>
            <a:pPr marL="0" indent="0" algn="just">
              <a:buNone/>
            </a:pPr>
            <a:r>
              <a:rPr lang="en-ZA" b="1" dirty="0"/>
              <a:t>Clause 5: Amendment of section 10: Order for eviction of person who was occupier on 4 </a:t>
            </a:r>
            <a:r>
              <a:rPr lang="en-ZA" b="1" dirty="0" smtClean="0"/>
              <a:t>February </a:t>
            </a:r>
            <a:r>
              <a:rPr lang="en-ZA" b="1" dirty="0"/>
              <a:t>1997 </a:t>
            </a:r>
            <a:r>
              <a:rPr lang="en-ZA" b="1" dirty="0" smtClean="0"/>
              <a:t>(continued)</a:t>
            </a:r>
            <a:endParaRPr lang="en-ZA" dirty="0"/>
          </a:p>
          <a:p>
            <a:pPr marL="0" indent="0" algn="just">
              <a:buNone/>
            </a:pPr>
            <a:r>
              <a:rPr lang="en-ZA" b="1" dirty="0"/>
              <a:t> </a:t>
            </a:r>
            <a:endParaRPr lang="en-ZA" dirty="0"/>
          </a:p>
          <a:p>
            <a:pPr marL="0" indent="0" algn="just">
              <a:buNone/>
            </a:pPr>
            <a:r>
              <a:rPr lang="en-ZA" dirty="0">
                <a:solidFill>
                  <a:schemeClr val="accent2">
                    <a:lumMod val="40000"/>
                    <a:lumOff val="60000"/>
                  </a:schemeClr>
                </a:solidFill>
              </a:rPr>
              <a:t>This section of the Constitution clearly states that an eviction order can only be made by a court, not an arbitrator.</a:t>
            </a:r>
            <a:r>
              <a:rPr lang="en-ZA" dirty="0"/>
              <a:t> Thus, unlike mediation, arbitration is by its very nature binding, so should a dispute regarding a threatened eviction be referred to arbitration, the arbitrator would only ever be able to rule in favour of the occupier as the opposite would in fact amount to an eviction, which an arbitrator is not constitutionally authorised to do. This in itself would violate the constitutionally protected </a:t>
            </a:r>
            <a:r>
              <a:rPr lang="en-ZA" i="1" dirty="0" err="1"/>
              <a:t>audi</a:t>
            </a:r>
            <a:r>
              <a:rPr lang="en-ZA" i="1" dirty="0"/>
              <a:t> alteram partem</a:t>
            </a:r>
            <a:r>
              <a:rPr lang="en-ZA" dirty="0"/>
              <a:t> rule. So whilst the parties could still attempt to settle the dispute through a non-binding mechanism such as mediation prior to approaching a court, the role of an arbitrator in such a dispute is in our opinion redundant.  </a:t>
            </a:r>
            <a:r>
              <a:rPr lang="en-ZA" dirty="0" err="1"/>
              <a:t>Agbiz</a:t>
            </a:r>
            <a:r>
              <a:rPr lang="en-ZA" dirty="0"/>
              <a:t> therefore suggest that the words </a:t>
            </a:r>
            <a:r>
              <a:rPr lang="en-ZA" i="1" dirty="0"/>
              <a:t>“or arbitration”</a:t>
            </a:r>
            <a:r>
              <a:rPr lang="en-ZA" dirty="0"/>
              <a:t> be removed, and that the clause should read as follows:</a:t>
            </a:r>
          </a:p>
          <a:p>
            <a:pPr marL="0" indent="0" algn="just">
              <a:buNone/>
            </a:pPr>
            <a:r>
              <a:rPr lang="en-ZA" dirty="0"/>
              <a:t> </a:t>
            </a:r>
          </a:p>
          <a:p>
            <a:pPr marL="0" indent="0" algn="just">
              <a:buNone/>
            </a:pPr>
            <a:r>
              <a:rPr lang="en-ZA" i="1" dirty="0"/>
              <a:t>‘‘(e) the owner or person in charge or the occupier have attempted mediation to settle the dispute in terms of section 21 or referred the dispute for arbitration in terms of section 22, and the court is satisfied that the circumstances surrounding the order for eviction is of such a nature that it could not be settled by way of mediation.’’.   </a:t>
            </a:r>
            <a:r>
              <a:rPr lang="en-ZA" dirty="0"/>
              <a:t>  </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197471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196235"/>
          </a:xfrm>
        </p:spPr>
        <p:txBody>
          <a:bodyPr>
            <a:normAutofit/>
          </a:bodyPr>
          <a:lstStyle/>
          <a:p>
            <a:pPr marL="0" indent="0" algn="just">
              <a:buNone/>
            </a:pPr>
            <a:r>
              <a:rPr lang="en-ZA" b="1" dirty="0"/>
              <a:t>Clause 5: Amendment of section 10: Order for eviction of person who was occupier on 4 </a:t>
            </a:r>
            <a:r>
              <a:rPr lang="en-ZA" b="1" dirty="0" smtClean="0"/>
              <a:t>February </a:t>
            </a:r>
            <a:r>
              <a:rPr lang="en-ZA" b="1" dirty="0"/>
              <a:t>1997 </a:t>
            </a:r>
            <a:r>
              <a:rPr lang="en-ZA" b="1" dirty="0" smtClean="0"/>
              <a:t>(continued)</a:t>
            </a:r>
            <a:endParaRPr lang="en-ZA" dirty="0"/>
          </a:p>
          <a:p>
            <a:pPr marL="0" indent="0" algn="just">
              <a:buNone/>
            </a:pPr>
            <a:r>
              <a:rPr lang="en-ZA" b="1" dirty="0"/>
              <a:t> </a:t>
            </a:r>
            <a:endParaRPr lang="en-ZA" dirty="0"/>
          </a:p>
          <a:p>
            <a:pPr marL="0" indent="0" algn="just">
              <a:buNone/>
            </a:pPr>
            <a:r>
              <a:rPr lang="en-ZA" dirty="0"/>
              <a:t>It is recommended that </a:t>
            </a:r>
            <a:r>
              <a:rPr lang="en-ZA" dirty="0">
                <a:solidFill>
                  <a:schemeClr val="accent2">
                    <a:lumMod val="40000"/>
                    <a:lumOff val="60000"/>
                  </a:schemeClr>
                </a:solidFill>
              </a:rPr>
              <a:t>mediators only be appointed from the Independent Mediation Service of South Africa </a:t>
            </a:r>
            <a:r>
              <a:rPr lang="en-ZA" dirty="0"/>
              <a:t>(IMSSA), which was established in 1984 so as to maintain mediation as a specialist occupation. Professional mediators are members of IMSSA and they possess the necessary training and expertise to fulfil such a role. </a:t>
            </a:r>
          </a:p>
          <a:p>
            <a:pPr marL="0" indent="0" algn="just">
              <a:buNone/>
            </a:pPr>
            <a:r>
              <a:rPr lang="en-ZA" dirty="0"/>
              <a:t> </a:t>
            </a:r>
          </a:p>
          <a:p>
            <a:pPr marL="0" indent="0" algn="just">
              <a:buNone/>
            </a:pPr>
            <a:r>
              <a:rPr lang="en-ZA" dirty="0"/>
              <a:t>In order </a:t>
            </a:r>
            <a:r>
              <a:rPr lang="en-ZA" dirty="0">
                <a:solidFill>
                  <a:schemeClr val="accent2">
                    <a:lumMod val="40000"/>
                    <a:lumOff val="60000"/>
                  </a:schemeClr>
                </a:solidFill>
              </a:rPr>
              <a:t>to attract experienced and professional mediators, they will have to be remunerated fairly and the Department will have to budget for this.  </a:t>
            </a:r>
            <a:r>
              <a:rPr lang="en-ZA" dirty="0"/>
              <a:t>The appointment of mediators needs to be expedited as soon as possible, so as to not unnecessarily delay the process. The Bill also needs to clarify the issue of who will initiate the mediation, as well as who will carry the related costs. It is the opinion of </a:t>
            </a:r>
            <a:r>
              <a:rPr lang="en-ZA" dirty="0" err="1"/>
              <a:t>Agbiz</a:t>
            </a:r>
            <a:r>
              <a:rPr lang="en-ZA" dirty="0"/>
              <a:t> that the Department should bear these costs.</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1421610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196235"/>
          </a:xfrm>
        </p:spPr>
        <p:txBody>
          <a:bodyPr>
            <a:normAutofit/>
          </a:bodyPr>
          <a:lstStyle/>
          <a:p>
            <a:pPr marL="342900" lvl="1" indent="0">
              <a:buNone/>
            </a:pPr>
            <a:r>
              <a:rPr lang="en-ZA" sz="2000" b="1" dirty="0"/>
              <a:t>Clause 7: Amendment of section 12 – Further provisions regarding eviction</a:t>
            </a:r>
            <a:endParaRPr lang="en-ZA" sz="2000" dirty="0"/>
          </a:p>
          <a:p>
            <a:pPr marL="0" indent="0">
              <a:buNone/>
            </a:pPr>
            <a:r>
              <a:rPr lang="en-ZA" sz="2000" dirty="0"/>
              <a:t> </a:t>
            </a:r>
          </a:p>
          <a:p>
            <a:pPr marL="0" indent="0" algn="just">
              <a:buNone/>
            </a:pPr>
            <a:r>
              <a:rPr lang="en-ZA" sz="2000" dirty="0"/>
              <a:t>This clause is new and was not part of the original version of the Bill that was tabled at NEDLAC. </a:t>
            </a:r>
            <a:r>
              <a:rPr lang="en-ZA" sz="2000" b="1" dirty="0">
                <a:solidFill>
                  <a:schemeClr val="accent2">
                    <a:lumMod val="40000"/>
                    <a:lumOff val="60000"/>
                  </a:schemeClr>
                </a:solidFill>
              </a:rPr>
              <a:t>It is, with all due respect, non-</a:t>
            </a:r>
            <a:r>
              <a:rPr lang="en-ZA" sz="2000" b="1" dirty="0" err="1">
                <a:solidFill>
                  <a:schemeClr val="accent2">
                    <a:lumMod val="40000"/>
                    <a:lumOff val="60000"/>
                  </a:schemeClr>
                </a:solidFill>
              </a:rPr>
              <a:t>sensical</a:t>
            </a:r>
            <a:r>
              <a:rPr lang="en-ZA" sz="2000" b="1" dirty="0">
                <a:solidFill>
                  <a:schemeClr val="accent2">
                    <a:lumMod val="40000"/>
                    <a:lumOff val="60000"/>
                  </a:schemeClr>
                </a:solidFill>
              </a:rPr>
              <a:t> to believe that a court must rule on future weather conditions, which are often not at all predictable in the timeframe foreseen.  </a:t>
            </a:r>
            <a:r>
              <a:rPr lang="en-ZA" sz="2000" dirty="0"/>
              <a:t>If the date of the eviction is determined to take place two to three months from the date of judgement, the court will in no way be able to know what weather conditions will prevail on that day. It is simply not practical to impose such a function on a court. If adverse weather conditions are experienced on the set eviction date, what then happens? </a:t>
            </a:r>
            <a:r>
              <a:rPr lang="en-ZA" sz="2000"/>
              <a:t>Laws </a:t>
            </a:r>
            <a:r>
              <a:rPr lang="en-ZA" sz="2000" smtClean="0"/>
              <a:t>need </a:t>
            </a:r>
            <a:r>
              <a:rPr lang="en-ZA" sz="2000" dirty="0"/>
              <a:t>to be clear and implementable, and not create uncertainty open to all sorts of interpretation and conjecture. </a:t>
            </a:r>
            <a:r>
              <a:rPr lang="en-ZA" sz="2000" dirty="0" err="1"/>
              <a:t>Agbiz</a:t>
            </a:r>
            <a:r>
              <a:rPr lang="en-ZA" sz="2000" dirty="0"/>
              <a:t> believes that there is no place for such a clause in the Bill and that it should be scrapped.</a:t>
            </a:r>
          </a:p>
          <a:p>
            <a:pPr marL="0" indent="0" algn="just">
              <a:buNone/>
            </a:pPr>
            <a:endParaRPr lang="en-ZA" sz="2000"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1487076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2166" y="908720"/>
            <a:ext cx="8640960" cy="5196235"/>
          </a:xfrm>
        </p:spPr>
        <p:txBody>
          <a:bodyPr>
            <a:normAutofit/>
          </a:bodyPr>
          <a:lstStyle/>
          <a:p>
            <a:pPr marL="0" indent="0" algn="just">
              <a:buNone/>
            </a:pPr>
            <a:r>
              <a:rPr lang="en-ZA" sz="2000" dirty="0"/>
              <a:t>It is noted that the Department is in the process of finalising the </a:t>
            </a:r>
            <a:r>
              <a:rPr lang="en-ZA" sz="2000" dirty="0">
                <a:solidFill>
                  <a:schemeClr val="accent2">
                    <a:lumMod val="40000"/>
                    <a:lumOff val="60000"/>
                  </a:schemeClr>
                </a:solidFill>
              </a:rPr>
              <a:t>Socio-Economic Impact Assessment (SEIA) and that the estimated financial implications will be provided on finalisation thereof. </a:t>
            </a:r>
            <a:r>
              <a:rPr lang="en-ZA" sz="2000" dirty="0" err="1"/>
              <a:t>Agbiz</a:t>
            </a:r>
            <a:r>
              <a:rPr lang="en-ZA" sz="2000" dirty="0"/>
              <a:t> believes that the financial implications that this Bill will have are wider than just the financial implications for the State. Both landowners and mortgagees alike will experience a dilution of their property rights and therefore this Bill will have negative financial implications for such parties from a resale perspective for properties where landowners are unable to provide prospective buyers with vacant possession and full beneficial use of the property. </a:t>
            </a:r>
            <a:r>
              <a:rPr lang="en-ZA" sz="2000" dirty="0" err="1"/>
              <a:t>Agbiz</a:t>
            </a:r>
            <a:r>
              <a:rPr lang="en-ZA" sz="2000" dirty="0"/>
              <a:t> therefore recommends that the SEIA for this Bill includes the financial impact on other stakeholders as well.</a:t>
            </a:r>
          </a:p>
          <a:p>
            <a:pPr marL="0" indent="0" algn="just">
              <a:buNone/>
            </a:pPr>
            <a:r>
              <a:rPr lang="en-ZA" sz="2000" dirty="0"/>
              <a:t> </a:t>
            </a:r>
            <a:r>
              <a:rPr lang="en-ZA" sz="2000" b="1" dirty="0"/>
              <a:t> </a:t>
            </a:r>
            <a:endParaRPr lang="en-ZA" sz="2000" dirty="0"/>
          </a:p>
          <a:p>
            <a:pPr marL="0" indent="0" algn="just">
              <a:buNone/>
            </a:pPr>
            <a:r>
              <a:rPr lang="en-ZA" sz="2000" dirty="0" err="1"/>
              <a:t>Agbiz</a:t>
            </a:r>
            <a:r>
              <a:rPr lang="en-ZA" sz="2000" dirty="0"/>
              <a:t> is of the opinion that the </a:t>
            </a:r>
            <a:r>
              <a:rPr lang="en-ZA" sz="2000" dirty="0">
                <a:solidFill>
                  <a:schemeClr val="accent2">
                    <a:lumMod val="40000"/>
                    <a:lumOff val="60000"/>
                  </a:schemeClr>
                </a:solidFill>
              </a:rPr>
              <a:t>Bill in its current form prejudices and infringes on the rights of landowners.</a:t>
            </a:r>
            <a:r>
              <a:rPr lang="en-ZA" sz="2000" dirty="0"/>
              <a:t> As a result the State can expect landowners and/or holders of real rights to </a:t>
            </a:r>
            <a:r>
              <a:rPr lang="en-ZA" sz="2000" dirty="0" smtClean="0"/>
              <a:t>challenge the more onerous </a:t>
            </a:r>
            <a:r>
              <a:rPr lang="en-ZA" sz="2000" dirty="0"/>
              <a:t>sections within this Bill, deemed to be prejudicial, in the </a:t>
            </a:r>
            <a:r>
              <a:rPr lang="en-ZA" sz="2000" dirty="0" smtClean="0"/>
              <a:t>courts, including in the Constitutional Court. </a:t>
            </a:r>
            <a:r>
              <a:rPr lang="en-ZA" sz="2000" dirty="0" err="1"/>
              <a:t>Agbiz</a:t>
            </a:r>
            <a:r>
              <a:rPr lang="en-ZA" sz="2000" dirty="0"/>
              <a:t> does not believe that it is in the interest of tax payers, nor the State, for this Bill to be enacted without the recommended amendments being implemented.</a:t>
            </a:r>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Concluding remarks</a:t>
            </a:r>
            <a:endParaRPr lang="en-ZA" sz="4000" b="0" dirty="0"/>
          </a:p>
        </p:txBody>
      </p:sp>
    </p:spTree>
    <p:extLst>
      <p:ext uri="{BB962C8B-B14F-4D97-AF65-F5344CB8AC3E}">
        <p14:creationId xmlns:p14="http://schemas.microsoft.com/office/powerpoint/2010/main" xmlns="" val="3743500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196752"/>
            <a:ext cx="7358063" cy="3456384"/>
          </a:xfrm>
        </p:spPr>
        <p:txBody>
          <a:bodyPr/>
          <a:lstStyle/>
          <a:p>
            <a:r>
              <a:rPr lang="en-ZA" dirty="0" smtClean="0"/>
              <a:t>Thank you</a:t>
            </a:r>
            <a:br>
              <a:rPr lang="en-ZA" dirty="0" smtClean="0"/>
            </a:br>
            <a:r>
              <a:rPr lang="en-ZA" dirty="0"/>
              <a:t/>
            </a:r>
            <a:br>
              <a:rPr lang="en-ZA" dirty="0"/>
            </a:br>
            <a:r>
              <a:rPr lang="en-ZA" sz="4000" dirty="0" smtClean="0">
                <a:latin typeface="Calibri" pitchFamily="34" charset="0"/>
                <a:cs typeface="Calibri" pitchFamily="34" charset="0"/>
              </a:rPr>
              <a:t>www.agbiz.co.za</a:t>
            </a:r>
            <a:endParaRPr lang="en-ZA" sz="4000" dirty="0">
              <a:latin typeface="Calibri" pitchFamily="34" charset="0"/>
              <a:cs typeface="Calibri" pitchFamily="34" charset="0"/>
            </a:endParaRPr>
          </a:p>
        </p:txBody>
      </p:sp>
    </p:spTree>
    <p:extLst>
      <p:ext uri="{BB962C8B-B14F-4D97-AF65-F5344CB8AC3E}">
        <p14:creationId xmlns:p14="http://schemas.microsoft.com/office/powerpoint/2010/main" xmlns="" val="589958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1124745"/>
            <a:ext cx="8551862" cy="5184575"/>
          </a:xfrm>
        </p:spPr>
        <p:txBody>
          <a:bodyPr>
            <a:normAutofit/>
          </a:bodyPr>
          <a:lstStyle/>
          <a:p>
            <a:pPr marL="0" indent="0" algn="just">
              <a:lnSpc>
                <a:spcPct val="100000"/>
              </a:lnSpc>
              <a:buNone/>
            </a:pPr>
            <a:r>
              <a:rPr lang="en-ZA" sz="2400" dirty="0"/>
              <a:t>The </a:t>
            </a:r>
            <a:r>
              <a:rPr lang="en-ZA" sz="2400" b="1" dirty="0"/>
              <a:t>Agricultural Business Chamber</a:t>
            </a:r>
            <a:r>
              <a:rPr lang="en-ZA" sz="2400" dirty="0"/>
              <a:t> </a:t>
            </a:r>
            <a:r>
              <a:rPr lang="en-ZA" sz="2400" b="1" dirty="0"/>
              <a:t>(</a:t>
            </a:r>
            <a:r>
              <a:rPr lang="en-ZA" sz="2400" b="1" dirty="0" err="1"/>
              <a:t>Agbiz</a:t>
            </a:r>
            <a:r>
              <a:rPr lang="en-ZA" sz="2400" b="1" dirty="0"/>
              <a:t>)</a:t>
            </a:r>
            <a:r>
              <a:rPr lang="en-ZA" sz="2400" dirty="0"/>
              <a:t> is a voluntary and dynamic </a:t>
            </a:r>
            <a:r>
              <a:rPr lang="en-ZA" sz="2400" b="1" dirty="0"/>
              <a:t>association of</a:t>
            </a:r>
            <a:r>
              <a:rPr lang="en-ZA" sz="2400" dirty="0"/>
              <a:t> </a:t>
            </a:r>
            <a:r>
              <a:rPr lang="en-ZA" sz="2400" b="1" dirty="0"/>
              <a:t>agribusinesses </a:t>
            </a:r>
            <a:r>
              <a:rPr lang="en-ZA" sz="2400" dirty="0"/>
              <a:t>with the mission to negotiate and position for a favourable agribusiness environment so that its members can perform competitively and profitably, and prosper as a result. The function of </a:t>
            </a:r>
            <a:r>
              <a:rPr lang="en-ZA" sz="2400" dirty="0" err="1"/>
              <a:t>Agbiz</a:t>
            </a:r>
            <a:r>
              <a:rPr lang="en-ZA" sz="2400" dirty="0"/>
              <a:t> is also to ensure that agribusinesses plays a constructive role in the country’s shared economic growth, development and transformation, and to create an environment in which agribusinesses of all sizes and in all sectors can thrive, expand and be competitive. </a:t>
            </a:r>
          </a:p>
        </p:txBody>
      </p:sp>
      <p:sp>
        <p:nvSpPr>
          <p:cNvPr id="5" name="Title 4"/>
          <p:cNvSpPr>
            <a:spLocks noGrp="1"/>
          </p:cNvSpPr>
          <p:nvPr>
            <p:ph type="title"/>
          </p:nvPr>
        </p:nvSpPr>
        <p:spPr>
          <a:xfrm>
            <a:off x="467544" y="116633"/>
            <a:ext cx="7886700" cy="1008112"/>
          </a:xfrm>
        </p:spPr>
        <p:txBody>
          <a:bodyPr/>
          <a:lstStyle/>
          <a:p>
            <a:r>
              <a:rPr lang="en-ZA" dirty="0" smtClean="0">
                <a:solidFill>
                  <a:schemeClr val="accent2">
                    <a:lumMod val="40000"/>
                    <a:lumOff val="60000"/>
                  </a:schemeClr>
                </a:solidFill>
              </a:rPr>
              <a:t>Background</a:t>
            </a:r>
          </a:p>
        </p:txBody>
      </p:sp>
    </p:spTree>
    <p:extLst>
      <p:ext uri="{BB962C8B-B14F-4D97-AF65-F5344CB8AC3E}">
        <p14:creationId xmlns:p14="http://schemas.microsoft.com/office/powerpoint/2010/main" xmlns="" val="167828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524" y="944004"/>
            <a:ext cx="8568952" cy="5544615"/>
          </a:xfrm>
        </p:spPr>
        <p:txBody>
          <a:bodyPr>
            <a:normAutofit/>
          </a:bodyPr>
          <a:lstStyle/>
          <a:p>
            <a:pPr marL="0" indent="0" algn="just">
              <a:buNone/>
            </a:pPr>
            <a:r>
              <a:rPr lang="en-ZA" dirty="0" err="1"/>
              <a:t>Agbiz</a:t>
            </a:r>
            <a:r>
              <a:rPr lang="en-ZA" dirty="0"/>
              <a:t> welcomes the opportunity to comment on the Extension of Security of Tenure Amendment Bill (2015). </a:t>
            </a:r>
            <a:r>
              <a:rPr lang="en-ZA" dirty="0" err="1"/>
              <a:t>Agbiz</a:t>
            </a:r>
            <a:r>
              <a:rPr lang="en-ZA" dirty="0"/>
              <a:t> in principle supports the need for farm labourers and/or occupiers to be protected against illegal evictions in terms of the Prevention of Illegal Evictions Act, 19 of 1998. However, ESTA has been a controversial piece of legislation since its promulgation in </a:t>
            </a:r>
            <a:r>
              <a:rPr lang="en-ZA" dirty="0" smtClean="0"/>
              <a:t>1997, partly also because of poor implementation.</a:t>
            </a:r>
            <a:endParaRPr lang="en-ZA" dirty="0"/>
          </a:p>
          <a:p>
            <a:pPr marL="0" indent="0">
              <a:buNone/>
            </a:pPr>
            <a:r>
              <a:rPr lang="en-ZA" dirty="0"/>
              <a:t> </a:t>
            </a:r>
          </a:p>
          <a:p>
            <a:pPr marL="0" indent="0" algn="just">
              <a:buNone/>
            </a:pPr>
            <a:r>
              <a:rPr lang="en-ZA" dirty="0" err="1"/>
              <a:t>Agbiz</a:t>
            </a:r>
            <a:r>
              <a:rPr lang="en-ZA" dirty="0"/>
              <a:t> members are generally not farmers, but </a:t>
            </a:r>
            <a:r>
              <a:rPr lang="en-ZA" dirty="0" err="1"/>
              <a:t>Agbiz</a:t>
            </a:r>
            <a:r>
              <a:rPr lang="en-ZA" dirty="0"/>
              <a:t> members include all the major financiers of primary agriculture in South Africa and as such </a:t>
            </a:r>
            <a:r>
              <a:rPr lang="en-ZA" dirty="0" err="1"/>
              <a:t>Agbiz</a:t>
            </a:r>
            <a:r>
              <a:rPr lang="en-ZA" dirty="0"/>
              <a:t> has a </a:t>
            </a:r>
            <a:r>
              <a:rPr lang="en-ZA" dirty="0">
                <a:solidFill>
                  <a:schemeClr val="accent2">
                    <a:lumMod val="40000"/>
                    <a:lumOff val="60000"/>
                  </a:schemeClr>
                </a:solidFill>
              </a:rPr>
              <a:t>major interest in ensuring that property rights are entrenched in the legal framework of the country, as made </a:t>
            </a:r>
            <a:r>
              <a:rPr lang="en-ZA" dirty="0" smtClean="0">
                <a:solidFill>
                  <a:schemeClr val="accent2">
                    <a:lumMod val="40000"/>
                    <a:lumOff val="60000"/>
                  </a:schemeClr>
                </a:solidFill>
              </a:rPr>
              <a:t>provision </a:t>
            </a:r>
            <a:r>
              <a:rPr lang="en-ZA" dirty="0">
                <a:solidFill>
                  <a:schemeClr val="accent2">
                    <a:lumMod val="40000"/>
                    <a:lumOff val="60000"/>
                  </a:schemeClr>
                </a:solidFill>
              </a:rPr>
              <a:t>for in the Constitution of South Africa. </a:t>
            </a:r>
            <a:r>
              <a:rPr lang="en-ZA" dirty="0"/>
              <a:t>Any dilution of property rights will undermine the ability of financiers to finance the primary agriculture production sector of the agro-food system and thus put South Africa at far greater food security risk. In addition, the property that is held as collateral by the financing institutions (commercial banks, DFI’s and Agribusinesses) will lose value if property rights are undermined and will put these institutions at great risk.</a:t>
            </a:r>
          </a:p>
          <a:p>
            <a:endParaRPr lang="en-ZA" dirty="0"/>
          </a:p>
        </p:txBody>
      </p:sp>
      <p:sp>
        <p:nvSpPr>
          <p:cNvPr id="3" name="Title 2"/>
          <p:cNvSpPr>
            <a:spLocks noGrp="1"/>
          </p:cNvSpPr>
          <p:nvPr>
            <p:ph type="title"/>
          </p:nvPr>
        </p:nvSpPr>
        <p:spPr>
          <a:xfrm>
            <a:off x="628650" y="365127"/>
            <a:ext cx="7886700" cy="543594"/>
          </a:xfrm>
        </p:spPr>
        <p:txBody>
          <a:bodyPr>
            <a:normAutofit fontScale="90000"/>
          </a:bodyPr>
          <a:lstStyle/>
          <a:p>
            <a:r>
              <a:rPr lang="en-ZA" dirty="0" smtClean="0"/>
              <a:t>Introduction</a:t>
            </a:r>
            <a:endParaRPr lang="en-ZA" dirty="0"/>
          </a:p>
        </p:txBody>
      </p:sp>
    </p:spTree>
    <p:extLst>
      <p:ext uri="{BB962C8B-B14F-4D97-AF65-F5344CB8AC3E}">
        <p14:creationId xmlns:p14="http://schemas.microsoft.com/office/powerpoint/2010/main" xmlns="" val="20290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426" y="732234"/>
            <a:ext cx="8568952" cy="5544615"/>
          </a:xfrm>
        </p:spPr>
        <p:txBody>
          <a:bodyPr>
            <a:normAutofit/>
          </a:bodyPr>
          <a:lstStyle/>
          <a:p>
            <a:pPr marL="0" indent="0" algn="just">
              <a:buNone/>
            </a:pPr>
            <a:r>
              <a:rPr lang="en-ZA" dirty="0" err="1"/>
              <a:t>Agbiz</a:t>
            </a:r>
            <a:r>
              <a:rPr lang="en-ZA" dirty="0"/>
              <a:t> participated in the three-year National Reference Group consultation process (NAREG process) following the publication of the Green Paper on Land Reform in 2011.  </a:t>
            </a:r>
            <a:r>
              <a:rPr lang="en-ZA" dirty="0">
                <a:solidFill>
                  <a:schemeClr val="accent2">
                    <a:lumMod val="40000"/>
                    <a:lumOff val="60000"/>
                  </a:schemeClr>
                </a:solidFill>
              </a:rPr>
              <a:t>The Policy on Land Tenure Security in Commercial Farming Areas and the ESTA Amendment Bill were, amongst others, outcomes of this process.  </a:t>
            </a:r>
            <a:r>
              <a:rPr lang="en-ZA" dirty="0"/>
              <a:t>The indicated policy is comprehensive and identifies key challenges regarding land tenure in commercial farming areas. It further  proposes key principles for a land tenure security policy for commercial farming areas </a:t>
            </a:r>
            <a:r>
              <a:rPr lang="en-ZA" dirty="0" smtClean="0"/>
              <a:t>and acknowledges </a:t>
            </a:r>
            <a:r>
              <a:rPr lang="en-ZA" dirty="0"/>
              <a:t>shortcomings in implementation to date. It also recommends incentives for  property (farm) owners to provide services to farm workers and improve farm dweller rights.</a:t>
            </a:r>
          </a:p>
          <a:p>
            <a:endParaRPr lang="en-ZA" dirty="0"/>
          </a:p>
          <a:p>
            <a:pPr marL="0" indent="0" algn="just">
              <a:buNone/>
            </a:pPr>
            <a:r>
              <a:rPr lang="en-ZA" dirty="0" err="1"/>
              <a:t>Agbiz</a:t>
            </a:r>
            <a:r>
              <a:rPr lang="en-ZA" dirty="0"/>
              <a:t> also participated in the </a:t>
            </a:r>
            <a:r>
              <a:rPr lang="en-ZA" dirty="0">
                <a:solidFill>
                  <a:schemeClr val="accent2">
                    <a:lumMod val="40000"/>
                    <a:lumOff val="60000"/>
                  </a:schemeClr>
                </a:solidFill>
              </a:rPr>
              <a:t>NEDLAC dialogue </a:t>
            </a:r>
            <a:r>
              <a:rPr lang="en-ZA" dirty="0"/>
              <a:t>on </a:t>
            </a:r>
            <a:r>
              <a:rPr lang="en-ZA" dirty="0" smtClean="0"/>
              <a:t>said Bill </a:t>
            </a:r>
            <a:r>
              <a:rPr lang="en-ZA" dirty="0"/>
              <a:t>as part of the Business </a:t>
            </a:r>
            <a:r>
              <a:rPr lang="en-ZA" dirty="0" smtClean="0"/>
              <a:t>delegation, </a:t>
            </a:r>
            <a:r>
              <a:rPr lang="en-ZA" dirty="0"/>
              <a:t>and all the points of contention were thoroughly debated.  While some amendments were agreed to, there were still a number of areas of disagreement that were tabled in the NEDLAC Report to Parliament on this  matter. This submission will focus primarily on those areas of disagreement, as well as on subsequent amendments made to the original Bill.  </a:t>
            </a:r>
          </a:p>
          <a:p>
            <a:endParaRPr lang="en-ZA" dirty="0"/>
          </a:p>
        </p:txBody>
      </p:sp>
      <p:sp>
        <p:nvSpPr>
          <p:cNvPr id="3" name="Title 2"/>
          <p:cNvSpPr>
            <a:spLocks noGrp="1"/>
          </p:cNvSpPr>
          <p:nvPr>
            <p:ph type="title"/>
          </p:nvPr>
        </p:nvSpPr>
        <p:spPr>
          <a:xfrm>
            <a:off x="539552" y="188640"/>
            <a:ext cx="7886700" cy="543594"/>
          </a:xfrm>
        </p:spPr>
        <p:txBody>
          <a:bodyPr>
            <a:normAutofit fontScale="90000"/>
          </a:bodyPr>
          <a:lstStyle/>
          <a:p>
            <a:r>
              <a:rPr lang="en-ZA" dirty="0" smtClean="0"/>
              <a:t>Introduction </a:t>
            </a:r>
            <a:r>
              <a:rPr lang="en-ZA" sz="4000" b="0" dirty="0" smtClean="0"/>
              <a:t>(Continued)</a:t>
            </a:r>
            <a:endParaRPr lang="en-ZA" sz="4000" b="0" dirty="0"/>
          </a:p>
        </p:txBody>
      </p:sp>
    </p:spTree>
    <p:extLst>
      <p:ext uri="{BB962C8B-B14F-4D97-AF65-F5344CB8AC3E}">
        <p14:creationId xmlns:p14="http://schemas.microsoft.com/office/powerpoint/2010/main" xmlns="" val="249093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496944" cy="5052219"/>
          </a:xfrm>
        </p:spPr>
        <p:txBody>
          <a:bodyPr/>
          <a:lstStyle/>
          <a:p>
            <a:pPr marL="0" indent="0" algn="just">
              <a:buNone/>
            </a:pPr>
            <a:r>
              <a:rPr lang="en-ZA" dirty="0" err="1"/>
              <a:t>Agbiz</a:t>
            </a:r>
            <a:r>
              <a:rPr lang="en-ZA" dirty="0"/>
              <a:t> welcomes the </a:t>
            </a:r>
            <a:r>
              <a:rPr lang="en-ZA" dirty="0">
                <a:solidFill>
                  <a:schemeClr val="accent2">
                    <a:lumMod val="40000"/>
                    <a:lumOff val="60000"/>
                  </a:schemeClr>
                </a:solidFill>
              </a:rPr>
              <a:t>increased emphasis on mediation</a:t>
            </a:r>
            <a:r>
              <a:rPr lang="en-ZA" dirty="0"/>
              <a:t> </a:t>
            </a:r>
            <a:r>
              <a:rPr lang="en-ZA" dirty="0" smtClean="0"/>
              <a:t>and recognizes </a:t>
            </a:r>
            <a:r>
              <a:rPr lang="en-ZA" dirty="0"/>
              <a:t>the </a:t>
            </a:r>
            <a:r>
              <a:rPr lang="en-ZA" dirty="0" smtClean="0"/>
              <a:t>significant role </a:t>
            </a:r>
            <a:r>
              <a:rPr lang="en-ZA" dirty="0"/>
              <a:t>professional and objective mediators can play </a:t>
            </a:r>
            <a:r>
              <a:rPr lang="en-ZA" dirty="0" smtClean="0"/>
              <a:t>in </a:t>
            </a:r>
            <a:r>
              <a:rPr lang="en-ZA" dirty="0"/>
              <a:t>settling disputes before positions become entrenched and unmanageable. Sufficient funds would need to be made available to remunerate and secure the services of professional mediators. Such mediation would need to be expedited within a certain timeframe in order to limit costs and the bureaucratic process. </a:t>
            </a:r>
            <a:r>
              <a:rPr lang="en-ZA" dirty="0" smtClean="0"/>
              <a:t> The proposed 30-day timeline is critical as deals could be scuppered if not enacted.</a:t>
            </a:r>
            <a:endParaRPr lang="en-ZA" dirty="0"/>
          </a:p>
          <a:p>
            <a:pPr marL="0" indent="0">
              <a:buNone/>
            </a:pPr>
            <a:r>
              <a:rPr lang="en-ZA" dirty="0"/>
              <a:t> </a:t>
            </a:r>
          </a:p>
          <a:p>
            <a:pPr marL="0" indent="0" algn="just">
              <a:buNone/>
            </a:pPr>
            <a:r>
              <a:rPr lang="en-ZA" dirty="0"/>
              <a:t>While eviction is an </a:t>
            </a:r>
            <a:r>
              <a:rPr lang="en-ZA" dirty="0" smtClean="0"/>
              <a:t>emotive</a:t>
            </a:r>
            <a:r>
              <a:rPr lang="en-ZA" dirty="0"/>
              <a:t>, sensitive and distressing matter, and </a:t>
            </a:r>
            <a:r>
              <a:rPr lang="en-ZA" dirty="0" err="1"/>
              <a:t>Agbiz</a:t>
            </a:r>
            <a:r>
              <a:rPr lang="en-ZA" dirty="0"/>
              <a:t> recognizes this, it must also </a:t>
            </a:r>
            <a:r>
              <a:rPr lang="en-ZA" dirty="0">
                <a:solidFill>
                  <a:schemeClr val="accent2">
                    <a:lumMod val="40000"/>
                    <a:lumOff val="60000"/>
                  </a:schemeClr>
                </a:solidFill>
              </a:rPr>
              <a:t>be acknowledged that evictions in certain circumstances are necessary and warranted</a:t>
            </a:r>
            <a:r>
              <a:rPr lang="en-ZA" dirty="0"/>
              <a:t>, and must be recognized and allowed by government within the necessary legal framework. </a:t>
            </a:r>
          </a:p>
          <a:p>
            <a:pPr marL="0" indent="0">
              <a:buNone/>
            </a:pPr>
            <a:endParaRPr lang="en-ZA" dirty="0"/>
          </a:p>
        </p:txBody>
      </p:sp>
      <p:sp>
        <p:nvSpPr>
          <p:cNvPr id="3" name="Title 2"/>
          <p:cNvSpPr>
            <a:spLocks noGrp="1"/>
          </p:cNvSpPr>
          <p:nvPr>
            <p:ph type="title"/>
          </p:nvPr>
        </p:nvSpPr>
        <p:spPr>
          <a:xfrm>
            <a:off x="628650" y="365127"/>
            <a:ext cx="7886700" cy="327570"/>
          </a:xfrm>
        </p:spPr>
        <p:txBody>
          <a:bodyPr>
            <a:normAutofit fontScale="90000"/>
          </a:bodyPr>
          <a:lstStyle/>
          <a:p>
            <a:r>
              <a:rPr lang="en-ZA" sz="4000" dirty="0" smtClean="0"/>
              <a:t>General Comment</a:t>
            </a:r>
            <a:endParaRPr lang="en-ZA" sz="4000" dirty="0"/>
          </a:p>
        </p:txBody>
      </p:sp>
    </p:spTree>
    <p:extLst>
      <p:ext uri="{BB962C8B-B14F-4D97-AF65-F5344CB8AC3E}">
        <p14:creationId xmlns:p14="http://schemas.microsoft.com/office/powerpoint/2010/main" xmlns="" val="323384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67544" y="908720"/>
            <a:ext cx="8208912" cy="5268243"/>
          </a:xfrm>
        </p:spPr>
        <p:txBody>
          <a:bodyPr>
            <a:normAutofit lnSpcReduction="10000"/>
          </a:bodyPr>
          <a:lstStyle/>
          <a:p>
            <a:pPr marL="0" indent="0" algn="just">
              <a:buNone/>
            </a:pPr>
            <a:r>
              <a:rPr lang="en-ZA" dirty="0" err="1"/>
              <a:t>Agbiz</a:t>
            </a:r>
            <a:r>
              <a:rPr lang="en-ZA" dirty="0"/>
              <a:t> wishes to also refer the Portfolio Committee to the </a:t>
            </a:r>
            <a:r>
              <a:rPr lang="en-ZA" dirty="0">
                <a:solidFill>
                  <a:schemeClr val="accent2">
                    <a:lumMod val="40000"/>
                    <a:lumOff val="60000"/>
                  </a:schemeClr>
                </a:solidFill>
              </a:rPr>
              <a:t>July 2015</a:t>
            </a:r>
            <a:r>
              <a:rPr lang="en-ZA" dirty="0"/>
              <a:t> </a:t>
            </a:r>
            <a:r>
              <a:rPr lang="en-ZA" dirty="0">
                <a:solidFill>
                  <a:schemeClr val="accent2">
                    <a:lumMod val="40000"/>
                    <a:lumOff val="60000"/>
                  </a:schemeClr>
                </a:solidFill>
              </a:rPr>
              <a:t>ILO Report, entitled </a:t>
            </a:r>
            <a:r>
              <a:rPr lang="en-ZA" b="1" i="1" dirty="0">
                <a:solidFill>
                  <a:schemeClr val="accent2">
                    <a:lumMod val="40000"/>
                    <a:lumOff val="60000"/>
                  </a:schemeClr>
                </a:solidFill>
              </a:rPr>
              <a:t>Farm Workers’ Living and Working Conditions in South Africa: key trends, emergent issues, and underlying and structural problems</a:t>
            </a:r>
            <a:r>
              <a:rPr lang="en-ZA" b="1" i="1" dirty="0"/>
              <a:t>, </a:t>
            </a:r>
            <a:r>
              <a:rPr lang="en-ZA" dirty="0"/>
              <a:t>as it deals extensively with the issue of evictions and tenure security, and highlights a number of tenure security issues outside of the scope of application of the ESTA Amendment Bill that also need to be considered as a matter of urgency. While certain allegations are made, or repeated, it also needs to be emphasized that </a:t>
            </a:r>
            <a:r>
              <a:rPr lang="en-ZA" dirty="0">
                <a:solidFill>
                  <a:schemeClr val="accent2">
                    <a:lumMod val="40000"/>
                    <a:lumOff val="60000"/>
                  </a:schemeClr>
                </a:solidFill>
              </a:rPr>
              <a:t>government will need to keep a far more reliable database of evictions</a:t>
            </a:r>
            <a:r>
              <a:rPr lang="en-ZA" dirty="0"/>
              <a:t> if the process is to be managed more responsibly and in an evidence-based manner, also through the proposed legislation. </a:t>
            </a:r>
            <a:endParaRPr lang="en-ZA" dirty="0" smtClean="0"/>
          </a:p>
          <a:p>
            <a:pPr marL="0" indent="0" algn="just">
              <a:buNone/>
            </a:pPr>
            <a:r>
              <a:rPr lang="en-ZA" dirty="0"/>
              <a:t>A further point of general comment </a:t>
            </a:r>
            <a:r>
              <a:rPr lang="en-ZA" b="1" dirty="0">
                <a:solidFill>
                  <a:schemeClr val="accent2">
                    <a:lumMod val="40000"/>
                    <a:lumOff val="60000"/>
                  </a:schemeClr>
                </a:solidFill>
              </a:rPr>
              <a:t>pertains to general vagueness in a number of areas of the Bill </a:t>
            </a:r>
            <a:r>
              <a:rPr lang="en-ZA" dirty="0"/>
              <a:t>and these need to be clarified, either in the Bill </a:t>
            </a:r>
            <a:r>
              <a:rPr lang="en-ZA" dirty="0" smtClean="0"/>
              <a:t>directly</a:t>
            </a:r>
            <a:r>
              <a:rPr lang="en-ZA" dirty="0"/>
              <a:t>, or through the promulgation of Regulations that </a:t>
            </a:r>
            <a:r>
              <a:rPr lang="en-ZA" dirty="0" smtClean="0"/>
              <a:t>specifically </a:t>
            </a:r>
            <a:r>
              <a:rPr lang="en-ZA" dirty="0"/>
              <a:t>provide clarification on these matters. Such Regulations would need to be gazetted for public comment to ensure a fully consultative approach. An example of the clarification that is required pertains to the whole mediation process that needs to precede any court process, as well as the legal representation that is required for occupiers</a:t>
            </a:r>
            <a:r>
              <a:rPr lang="en-ZA" dirty="0" smtClean="0"/>
              <a:t>..</a:t>
            </a:r>
            <a:endParaRPr lang="en-ZA" dirty="0"/>
          </a:p>
          <a:p>
            <a:pPr marL="0" indent="0" algn="just">
              <a:buNone/>
            </a:pPr>
            <a:endParaRPr lang="en-ZA" dirty="0"/>
          </a:p>
        </p:txBody>
      </p:sp>
      <p:sp>
        <p:nvSpPr>
          <p:cNvPr id="3" name="Title 2"/>
          <p:cNvSpPr>
            <a:spLocks noGrp="1"/>
          </p:cNvSpPr>
          <p:nvPr>
            <p:ph type="title"/>
          </p:nvPr>
        </p:nvSpPr>
        <p:spPr>
          <a:xfrm>
            <a:off x="539552" y="260648"/>
            <a:ext cx="7886700" cy="471586"/>
          </a:xfrm>
        </p:spPr>
        <p:txBody>
          <a:bodyPr>
            <a:normAutofit fontScale="90000"/>
          </a:bodyPr>
          <a:lstStyle/>
          <a:p>
            <a:r>
              <a:rPr lang="en-ZA" sz="4000" dirty="0" smtClean="0"/>
              <a:t>General Comment </a:t>
            </a:r>
            <a:r>
              <a:rPr lang="en-ZA" sz="3600" b="0" dirty="0" smtClean="0"/>
              <a:t>(Continued)</a:t>
            </a:r>
            <a:endParaRPr lang="en-ZA" sz="3600" b="0" dirty="0"/>
          </a:p>
        </p:txBody>
      </p:sp>
    </p:spTree>
    <p:extLst>
      <p:ext uri="{BB962C8B-B14F-4D97-AF65-F5344CB8AC3E}">
        <p14:creationId xmlns:p14="http://schemas.microsoft.com/office/powerpoint/2010/main" xmlns="" val="358796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191822" cy="5124227"/>
          </a:xfrm>
        </p:spPr>
        <p:txBody>
          <a:bodyPr/>
          <a:lstStyle/>
          <a:p>
            <a:pPr marL="0" indent="0" algn="just">
              <a:buNone/>
            </a:pPr>
            <a:r>
              <a:rPr lang="en-ZA" b="1" dirty="0"/>
              <a:t>Clause 1: Amendment of section 1:  Definitions </a:t>
            </a:r>
            <a:endParaRPr lang="en-ZA" dirty="0"/>
          </a:p>
          <a:p>
            <a:pPr marL="0" indent="0" algn="just">
              <a:buNone/>
            </a:pPr>
            <a:r>
              <a:rPr lang="en-ZA" b="1" dirty="0"/>
              <a:t> </a:t>
            </a:r>
            <a:endParaRPr lang="en-ZA" dirty="0"/>
          </a:p>
          <a:p>
            <a:pPr marL="0" indent="0" algn="just">
              <a:buNone/>
            </a:pPr>
            <a:r>
              <a:rPr lang="en-ZA" b="1" dirty="0">
                <a:solidFill>
                  <a:schemeClr val="accent2">
                    <a:lumMod val="40000"/>
                    <a:lumOff val="60000"/>
                  </a:schemeClr>
                </a:solidFill>
              </a:rPr>
              <a:t>“family” </a:t>
            </a:r>
            <a:r>
              <a:rPr lang="en-ZA" b="1" dirty="0"/>
              <a:t>– </a:t>
            </a:r>
            <a:r>
              <a:rPr lang="en-ZA" dirty="0"/>
              <a:t>It is essential, both from a legal perspective, as well as from the perspective of the landowner, that there be absolute clarity and certainty as to which persons are regarded as family members of the occupier.   “Family” needs to be defined clearly in the Act. </a:t>
            </a:r>
            <a:endParaRPr lang="en-ZA" dirty="0" smtClean="0"/>
          </a:p>
          <a:p>
            <a:pPr marL="0" indent="0" algn="just">
              <a:buNone/>
            </a:pPr>
            <a:endParaRPr lang="en-ZA" dirty="0"/>
          </a:p>
          <a:p>
            <a:pPr marL="0" indent="0" algn="just">
              <a:buNone/>
            </a:pPr>
            <a:r>
              <a:rPr lang="en-ZA" b="1" dirty="0">
                <a:solidFill>
                  <a:schemeClr val="accent2">
                    <a:lumMod val="40000"/>
                    <a:lumOff val="60000"/>
                  </a:schemeClr>
                </a:solidFill>
              </a:rPr>
              <a:t>“subsidies”</a:t>
            </a:r>
            <a:r>
              <a:rPr lang="en-ZA" dirty="0">
                <a:solidFill>
                  <a:schemeClr val="accent2">
                    <a:lumMod val="40000"/>
                    <a:lumOff val="60000"/>
                  </a:schemeClr>
                </a:solidFill>
              </a:rPr>
              <a:t>  </a:t>
            </a:r>
            <a:r>
              <a:rPr lang="en-ZA" dirty="0"/>
              <a:t>is substituted in Section 4 with the words </a:t>
            </a:r>
            <a:r>
              <a:rPr lang="en-ZA" b="1" dirty="0"/>
              <a:t>“tenure grants”</a:t>
            </a:r>
            <a:r>
              <a:rPr lang="en-ZA" dirty="0"/>
              <a:t>.  The words “tenure grants” are open to broad </a:t>
            </a:r>
            <a:r>
              <a:rPr lang="en-ZA" dirty="0" smtClean="0"/>
              <a:t>interpretation </a:t>
            </a:r>
            <a:r>
              <a:rPr lang="en-ZA" dirty="0"/>
              <a:t>and </a:t>
            </a:r>
            <a:r>
              <a:rPr lang="en-ZA" dirty="0" err="1"/>
              <a:t>Agbiz</a:t>
            </a:r>
            <a:r>
              <a:rPr lang="en-ZA" dirty="0"/>
              <a:t> recommends that the words “tenure grants” be clearly defined within the Bill so as to provide certainty as to their meaning.</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145261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568952" cy="5124227"/>
          </a:xfrm>
        </p:spPr>
        <p:txBody>
          <a:bodyPr>
            <a:normAutofit fontScale="85000" lnSpcReduction="20000"/>
          </a:bodyPr>
          <a:lstStyle/>
          <a:p>
            <a:pPr marL="0" indent="0" algn="just">
              <a:buNone/>
            </a:pPr>
            <a:r>
              <a:rPr lang="en-ZA" b="1" dirty="0"/>
              <a:t>Clause 2: Amendment of section 4: Subsidies</a:t>
            </a:r>
            <a:endParaRPr lang="en-ZA" dirty="0"/>
          </a:p>
          <a:p>
            <a:pPr marL="0" indent="0" algn="just">
              <a:buNone/>
            </a:pPr>
            <a:r>
              <a:rPr lang="en-ZA" b="1" dirty="0"/>
              <a:t> </a:t>
            </a:r>
            <a:endParaRPr lang="en-ZA" dirty="0"/>
          </a:p>
          <a:p>
            <a:pPr marL="0" indent="0" algn="just">
              <a:buNone/>
            </a:pPr>
            <a:r>
              <a:rPr lang="en-ZA" dirty="0" err="1"/>
              <a:t>Agbiz</a:t>
            </a:r>
            <a:r>
              <a:rPr lang="en-ZA" dirty="0"/>
              <a:t> </a:t>
            </a:r>
            <a:r>
              <a:rPr lang="en-ZA" dirty="0">
                <a:solidFill>
                  <a:schemeClr val="accent2">
                    <a:lumMod val="40000"/>
                    <a:lumOff val="60000"/>
                  </a:schemeClr>
                </a:solidFill>
              </a:rPr>
              <a:t>welcomes the provision and introduction of tenure grants</a:t>
            </a:r>
            <a:r>
              <a:rPr lang="en-ZA" dirty="0"/>
              <a:t> as the lack of implementation of section 4 of the Act, which provides for long term tenure security both on- or off-farm, was in the most part due to a lack of dedicated funding by government. Such funds need to be budgeted for specifically in the Department’s annual budget.  </a:t>
            </a:r>
          </a:p>
          <a:p>
            <a:pPr marL="0" indent="0" algn="just">
              <a:buNone/>
            </a:pPr>
            <a:r>
              <a:rPr lang="en-ZA" dirty="0"/>
              <a:t> </a:t>
            </a:r>
          </a:p>
          <a:p>
            <a:pPr marL="0" indent="0" algn="just">
              <a:buNone/>
            </a:pPr>
            <a:r>
              <a:rPr lang="en-ZA" dirty="0"/>
              <a:t>Furthermore, Clause 2(c)</a:t>
            </a:r>
            <a:r>
              <a:rPr lang="en-ZA" i="1" dirty="0"/>
              <a:t>(d) </a:t>
            </a:r>
            <a:r>
              <a:rPr lang="en-ZA" dirty="0"/>
              <a:t>reads</a:t>
            </a:r>
            <a:r>
              <a:rPr lang="en-ZA" i="1" dirty="0"/>
              <a:t> ….to enable occupiers and </a:t>
            </a:r>
            <a:r>
              <a:rPr lang="en-ZA" b="1" i="1" dirty="0"/>
              <a:t>former occupiers to</a:t>
            </a:r>
            <a:r>
              <a:rPr lang="en-ZA" i="1" dirty="0"/>
              <a:t>… </a:t>
            </a:r>
            <a:r>
              <a:rPr lang="en-ZA" dirty="0">
                <a:solidFill>
                  <a:schemeClr val="accent2">
                    <a:lumMod val="40000"/>
                    <a:lumOff val="60000"/>
                  </a:schemeClr>
                </a:solidFill>
              </a:rPr>
              <a:t>By including </a:t>
            </a:r>
            <a:r>
              <a:rPr lang="en-ZA" b="1" i="1" dirty="0">
                <a:solidFill>
                  <a:schemeClr val="accent2">
                    <a:lumMod val="40000"/>
                    <a:lumOff val="60000"/>
                  </a:schemeClr>
                </a:solidFill>
              </a:rPr>
              <a:t>former occupiers</a:t>
            </a:r>
            <a:r>
              <a:rPr lang="en-ZA" b="1" dirty="0">
                <a:solidFill>
                  <a:schemeClr val="accent2">
                    <a:lumMod val="40000"/>
                    <a:lumOff val="60000"/>
                  </a:schemeClr>
                </a:solidFill>
              </a:rPr>
              <a:t> </a:t>
            </a:r>
            <a:r>
              <a:rPr lang="en-ZA" dirty="0">
                <a:solidFill>
                  <a:schemeClr val="accent2">
                    <a:lumMod val="40000"/>
                    <a:lumOff val="60000"/>
                  </a:schemeClr>
                </a:solidFill>
              </a:rPr>
              <a:t>this extends the scope of ESTA and makes it very broad indeed. </a:t>
            </a:r>
            <a:r>
              <a:rPr lang="en-ZA" dirty="0"/>
              <a:t>There is no time frame or qualification as to who falls within the scope of a “former occupier”, and this places an enormous burden on both landowners and the State alike. In some instances a property may have been sold a number of times and a historic eviction of an occupier may have been effected and not disclosed to a purchaser as this was not material to a contract of purchase and sale at the time. The current owner of a property may not have purchased the property had this material fact been disclosed. Current owners of affected properties would therefore be unfairly prejudiced if the words </a:t>
            </a:r>
            <a:r>
              <a:rPr lang="en-ZA" b="1" i="1" dirty="0"/>
              <a:t>former occupiers</a:t>
            </a:r>
            <a:r>
              <a:rPr lang="en-ZA" i="1" u="sng" dirty="0"/>
              <a:t> </a:t>
            </a:r>
            <a:r>
              <a:rPr lang="en-ZA" dirty="0"/>
              <a:t>are added to this section of the Bill.  </a:t>
            </a:r>
            <a:r>
              <a:rPr lang="en-ZA" dirty="0" err="1"/>
              <a:t>Agbiz</a:t>
            </a:r>
            <a:r>
              <a:rPr lang="en-ZA" dirty="0"/>
              <a:t> recommends that the words </a:t>
            </a:r>
            <a:r>
              <a:rPr lang="en-ZA" b="1" dirty="0"/>
              <a:t>“former occupier”</a:t>
            </a:r>
            <a:r>
              <a:rPr lang="en-ZA" dirty="0"/>
              <a:t> be deleted. Alternatively the clause be can be expanded to denote that </a:t>
            </a:r>
            <a:r>
              <a:rPr lang="en-ZA" b="1" i="1" dirty="0"/>
              <a:t>former occupiers</a:t>
            </a:r>
            <a:r>
              <a:rPr lang="en-ZA" dirty="0"/>
              <a:t> have a right of access to a “tenure grant/ alternative accommodation” which is to be provided by the State on a definitive qualification basis, i.e. the right of access to a “tenure grant/alternative accommodation” is limited to a specific period, e.g. a three year period.</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407686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568952" cy="5124227"/>
          </a:xfrm>
        </p:spPr>
        <p:txBody>
          <a:bodyPr>
            <a:normAutofit fontScale="85000" lnSpcReduction="20000"/>
          </a:bodyPr>
          <a:lstStyle/>
          <a:p>
            <a:pPr marL="0" indent="0">
              <a:buNone/>
            </a:pPr>
            <a:r>
              <a:rPr lang="en-ZA" b="1" dirty="0"/>
              <a:t>Clause 3: Amendment of section 6: Rights and duties of occupier</a:t>
            </a:r>
            <a:endParaRPr lang="en-ZA" dirty="0"/>
          </a:p>
          <a:p>
            <a:pPr marL="0" indent="0">
              <a:buNone/>
            </a:pPr>
            <a:r>
              <a:rPr lang="en-ZA" dirty="0"/>
              <a:t> </a:t>
            </a:r>
          </a:p>
          <a:p>
            <a:pPr marL="0" indent="0" algn="just">
              <a:buNone/>
            </a:pPr>
            <a:r>
              <a:rPr lang="en-ZA" dirty="0" err="1"/>
              <a:t>Agbiz</a:t>
            </a:r>
            <a:r>
              <a:rPr lang="en-ZA" dirty="0"/>
              <a:t> supports the right of </a:t>
            </a:r>
            <a:r>
              <a:rPr lang="en-ZA" dirty="0">
                <a:solidFill>
                  <a:schemeClr val="accent2">
                    <a:lumMod val="40000"/>
                    <a:lumOff val="60000"/>
                  </a:schemeClr>
                </a:solidFill>
              </a:rPr>
              <a:t>lawful occupiers to take reasonable measures to maintain their </a:t>
            </a:r>
            <a:r>
              <a:rPr lang="en-ZA" dirty="0" smtClean="0">
                <a:solidFill>
                  <a:schemeClr val="accent2">
                    <a:lumMod val="40000"/>
                    <a:lumOff val="60000"/>
                  </a:schemeClr>
                </a:solidFill>
              </a:rPr>
              <a:t>houses</a:t>
            </a:r>
            <a:r>
              <a:rPr lang="en-ZA" dirty="0" smtClean="0"/>
              <a:t>, </a:t>
            </a:r>
            <a:r>
              <a:rPr lang="en-ZA" dirty="0"/>
              <a:t>provided that maintenance does not extend to the expansion or erection of new dwellings as this may impose liability on the landowner. In most cases the landowner would maintain the farmworker’s houses on the farm.  However, on some farms occupiers live in houses that were not built by the farm owner. </a:t>
            </a:r>
            <a:r>
              <a:rPr lang="en-ZA" dirty="0" smtClean="0"/>
              <a:t>While </a:t>
            </a:r>
            <a:r>
              <a:rPr lang="en-ZA" dirty="0"/>
              <a:t>landowners have a maintenance duty where housing is provided as a condition of service to a worker, or where they lease out the housing, this duty may not exist in situations where there is no employment or landlord and tenant relationship.  This needs to recognized and provided for in the Bill.</a:t>
            </a:r>
          </a:p>
          <a:p>
            <a:pPr marL="0" indent="0" algn="just">
              <a:buNone/>
            </a:pPr>
            <a:r>
              <a:rPr lang="en-ZA" dirty="0"/>
              <a:t> </a:t>
            </a:r>
          </a:p>
          <a:p>
            <a:pPr marL="0" indent="0" algn="just">
              <a:buNone/>
            </a:pPr>
            <a:r>
              <a:rPr lang="en-ZA" dirty="0"/>
              <a:t>The reason occupiers cannot be allowed to add or build on to existing houses without the permission of the landowner under the guise of maintenance is that this could result in the </a:t>
            </a:r>
            <a:r>
              <a:rPr lang="en-ZA" dirty="0">
                <a:solidFill>
                  <a:schemeClr val="accent2">
                    <a:lumMod val="40000"/>
                    <a:lumOff val="60000"/>
                  </a:schemeClr>
                </a:solidFill>
              </a:rPr>
              <a:t>landowner incurring liability</a:t>
            </a:r>
            <a:r>
              <a:rPr lang="en-ZA" dirty="0"/>
              <a:t>. Building regulations are applicable to buildings on farms and the landowner is responsible to ensure that these are complied with, failing which he would incur liability. While </a:t>
            </a:r>
            <a:r>
              <a:rPr lang="en-ZA" dirty="0" err="1"/>
              <a:t>Agbiz</a:t>
            </a:r>
            <a:r>
              <a:rPr lang="en-ZA" dirty="0"/>
              <a:t> submits that this is in all probability not the intention of this clause, it should however be clarified so as to avoid unintended consequences. Maintenance should be limited to essential aspects such as fixing water pipes, leaking roofs, cracks in walls, broken windows or any other such actions, with prior notice to the landowner. </a:t>
            </a:r>
            <a:r>
              <a:rPr lang="en-ZA" dirty="0" err="1"/>
              <a:t>Agbiz</a:t>
            </a:r>
            <a:r>
              <a:rPr lang="en-ZA" dirty="0"/>
              <a:t> would thus welcome the provision provided that it is qualified to better reflect the real intention. </a:t>
            </a:r>
          </a:p>
          <a:p>
            <a:pPr marL="0" indent="0" algn="just">
              <a:buNone/>
            </a:pPr>
            <a:endParaRPr lang="en-ZA" dirty="0"/>
          </a:p>
        </p:txBody>
      </p:sp>
      <p:sp>
        <p:nvSpPr>
          <p:cNvPr id="3" name="Title 2"/>
          <p:cNvSpPr>
            <a:spLocks noGrp="1"/>
          </p:cNvSpPr>
          <p:nvPr>
            <p:ph type="title"/>
          </p:nvPr>
        </p:nvSpPr>
        <p:spPr>
          <a:xfrm>
            <a:off x="619296" y="260648"/>
            <a:ext cx="7886700" cy="543594"/>
          </a:xfrm>
        </p:spPr>
        <p:txBody>
          <a:bodyPr>
            <a:normAutofit fontScale="90000"/>
          </a:bodyPr>
          <a:lstStyle/>
          <a:p>
            <a:r>
              <a:rPr lang="en-ZA" sz="4000" b="0" dirty="0" smtClean="0"/>
              <a:t>Clause by Clause comments</a:t>
            </a:r>
            <a:endParaRPr lang="en-ZA" sz="4000" b="0" dirty="0"/>
          </a:p>
        </p:txBody>
      </p:sp>
    </p:spTree>
    <p:extLst>
      <p:ext uri="{BB962C8B-B14F-4D97-AF65-F5344CB8AC3E}">
        <p14:creationId xmlns:p14="http://schemas.microsoft.com/office/powerpoint/2010/main" xmlns="" val="3594815662"/>
      </p:ext>
    </p:extLst>
  </p:cSld>
  <p:clrMapOvr>
    <a:masterClrMapping/>
  </p:clrMapOvr>
</p:sld>
</file>

<file path=ppt/theme/theme1.xml><?xml version="1.0" encoding="utf-8"?>
<a:theme xmlns:a="http://schemas.openxmlformats.org/drawingml/2006/main" name="Theme Agbiz">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Agbiz</Template>
  <TotalTime>2983</TotalTime>
  <Words>960</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Theme Agbiz</vt:lpstr>
      <vt:lpstr>Custom Design</vt:lpstr>
      <vt:lpstr>1_Custom Design</vt:lpstr>
      <vt:lpstr>2_Custom Design</vt:lpstr>
      <vt:lpstr>3_Custom Design</vt:lpstr>
      <vt:lpstr>4_Custom Design</vt:lpstr>
      <vt:lpstr>AGBIZ SUBMISSION TO THE PORTFOLIO COMMITTEE ON RURAL DEVELOPMENT AND LAND REFORM ON  THE EXTENSION OF SECURITY  OF TENURE AMENDMENT BILL   15 November 2016    John Purchase</vt:lpstr>
      <vt:lpstr>Background</vt:lpstr>
      <vt:lpstr>Introduction</vt:lpstr>
      <vt:lpstr>Introduction (Continued)</vt:lpstr>
      <vt:lpstr>General Comment</vt:lpstr>
      <vt:lpstr>General Comment (Continued)</vt:lpstr>
      <vt:lpstr>Clause by Clause comments</vt:lpstr>
      <vt:lpstr>Clause by Clause comments</vt:lpstr>
      <vt:lpstr>Clause by Clause comments</vt:lpstr>
      <vt:lpstr>Clause by Clause comments</vt:lpstr>
      <vt:lpstr>Clause by Clause comments</vt:lpstr>
      <vt:lpstr>Clause by Clause comments</vt:lpstr>
      <vt:lpstr>Clause by Clause comments</vt:lpstr>
      <vt:lpstr>Clause by Clause comments</vt:lpstr>
      <vt:lpstr>Concluding remarks</vt:lpstr>
      <vt:lpstr>Thank you  www.agbiz.co.za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NAREG Process</dc:title>
  <dc:creator>user</dc:creator>
  <cp:lastModifiedBy>PUMZA</cp:lastModifiedBy>
  <cp:revision>236</cp:revision>
  <dcterms:created xsi:type="dcterms:W3CDTF">2012-08-15T06:14:17Z</dcterms:created>
  <dcterms:modified xsi:type="dcterms:W3CDTF">2016-11-17T08:04:18Z</dcterms:modified>
</cp:coreProperties>
</file>