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9" r:id="rId2"/>
    <p:sldId id="272" r:id="rId3"/>
    <p:sldId id="274" r:id="rId4"/>
    <p:sldId id="275" r:id="rId5"/>
    <p:sldId id="276" r:id="rId6"/>
    <p:sldId id="277" r:id="rId7"/>
    <p:sldId id="278" r:id="rId8"/>
    <p:sldId id="304" r:id="rId9"/>
    <p:sldId id="283" r:id="rId10"/>
    <p:sldId id="305" r:id="rId11"/>
    <p:sldId id="290" r:id="rId12"/>
    <p:sldId id="306" r:id="rId13"/>
    <p:sldId id="308" r:id="rId14"/>
    <p:sldId id="307" r:id="rId15"/>
    <p:sldId id="311" r:id="rId16"/>
    <p:sldId id="309" r:id="rId17"/>
    <p:sldId id="310" r:id="rId18"/>
    <p:sldId id="258" r:id="rId1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919FF-7A2E-014F-9B94-2FDE8EE28441}" type="datetimeFigureOut">
              <a:rPr lang="en-US" smtClean="0"/>
              <a:t>07-Nov-16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F7CF4-D89B-314D-B3C6-544FE3B57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15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3EEC-E0F1-DE47-B87E-D302EBE9A1DE}" type="datetimeFigureOut">
              <a:rPr lang="en-US" smtClean="0"/>
              <a:t>07-Nov-16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8342-7DC3-4646-8D66-E06682FBF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4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3EEC-E0F1-DE47-B87E-D302EBE9A1DE}" type="datetimeFigureOut">
              <a:rPr lang="en-US" smtClean="0"/>
              <a:t>07-Nov-16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8342-7DC3-4646-8D66-E06682FBF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0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3EEC-E0F1-DE47-B87E-D302EBE9A1DE}" type="datetimeFigureOut">
              <a:rPr lang="en-US" smtClean="0"/>
              <a:t>07-Nov-16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8342-7DC3-4646-8D66-E06682FBF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4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3EEC-E0F1-DE47-B87E-D302EBE9A1DE}" type="datetimeFigureOut">
              <a:rPr lang="en-US" smtClean="0"/>
              <a:t>07-Nov-16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8342-7DC3-4646-8D66-E06682FBF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17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3EEC-E0F1-DE47-B87E-D302EBE9A1DE}" type="datetimeFigureOut">
              <a:rPr lang="en-US" smtClean="0"/>
              <a:t>07-Nov-16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8342-7DC3-4646-8D66-E06682FBF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2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3EEC-E0F1-DE47-B87E-D302EBE9A1DE}" type="datetimeFigureOut">
              <a:rPr lang="en-US" smtClean="0"/>
              <a:t>07-Nov-16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8342-7DC3-4646-8D66-E06682FBF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3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3EEC-E0F1-DE47-B87E-D302EBE9A1DE}" type="datetimeFigureOut">
              <a:rPr lang="en-US" smtClean="0"/>
              <a:t>07-Nov-16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8342-7DC3-4646-8D66-E06682FBF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1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3EEC-E0F1-DE47-B87E-D302EBE9A1DE}" type="datetimeFigureOut">
              <a:rPr lang="en-US" smtClean="0"/>
              <a:t>07-Nov-16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8342-7DC3-4646-8D66-E06682FBF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5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3EEC-E0F1-DE47-B87E-D302EBE9A1DE}" type="datetimeFigureOut">
              <a:rPr lang="en-US" smtClean="0"/>
              <a:t>07-Nov-16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8342-7DC3-4646-8D66-E06682FBF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10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3EEC-E0F1-DE47-B87E-D302EBE9A1DE}" type="datetimeFigureOut">
              <a:rPr lang="en-US" smtClean="0"/>
              <a:t>07-Nov-16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8342-7DC3-4646-8D66-E06682FBF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1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3EEC-E0F1-DE47-B87E-D302EBE9A1DE}" type="datetimeFigureOut">
              <a:rPr lang="en-US" smtClean="0"/>
              <a:t>07-Nov-16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8342-7DC3-4646-8D66-E06682FBF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7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D3EEC-E0F1-DE47-B87E-D302EBE9A1DE}" type="datetimeFigureOut">
              <a:rPr lang="en-US" smtClean="0"/>
              <a:t>07-Nov-16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8342-7DC3-4646-8D66-E06682FBF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7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HS P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17659" y="2454467"/>
            <a:ext cx="8308681" cy="227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4549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4549C"/>
                </a:solidFill>
                <a:latin typeface="Gill Sans MT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4549C"/>
                </a:solidFill>
                <a:latin typeface="Gill Sans MT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4549C"/>
                </a:solidFill>
                <a:latin typeface="Gill Sans MT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4549C"/>
                </a:solidFill>
                <a:latin typeface="Gill Sans MT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4549C"/>
                </a:solidFill>
                <a:latin typeface="Gill Sans MT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4549C"/>
                </a:solidFill>
                <a:latin typeface="Gill Sans MT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4549C"/>
                </a:solidFill>
                <a:latin typeface="Gill Sans MT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4549C"/>
                </a:solidFill>
                <a:latin typeface="Gill Sans MT" pitchFamily="34" charset="0"/>
              </a:defRPr>
            </a:lvl9pPr>
          </a:lstStyle>
          <a:p>
            <a:pPr>
              <a:buFontTx/>
              <a:buNone/>
            </a:pPr>
            <a:endParaRPr lang="en-US" sz="24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US" sz="24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l"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MILITARY </a:t>
            </a:r>
            <a:r>
              <a:rPr lang="en-US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VETERANS </a:t>
            </a:r>
            <a:r>
              <a:rPr lang="en-US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STATUS / PROGRESS </a:t>
            </a:r>
            <a:r>
              <a:rPr lang="en-US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REPORT </a:t>
            </a:r>
            <a:endParaRPr lang="en-US" sz="36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l">
              <a:buFontTx/>
              <a:buNone/>
            </a:pPr>
            <a:endParaRPr 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l"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BRIEFING TO PARLIAMENT PORTFOLIO COMMITTEE</a:t>
            </a:r>
            <a:r>
              <a:rPr lang="en-US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endParaRPr 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>
              <a:buFontTx/>
              <a:buNone/>
            </a:pPr>
            <a:endParaRPr lang="en-US" sz="36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l">
              <a:buFontTx/>
              <a:buNone/>
            </a:pPr>
            <a:endParaRPr 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l"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09 NOVEMBER 2016 </a:t>
            </a:r>
            <a:endParaRPr 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90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HS P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6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8734" y="274638"/>
            <a:ext cx="5848066" cy="639762"/>
          </a:xfrm>
        </p:spPr>
        <p:txBody>
          <a:bodyPr>
            <a:normAutofit/>
          </a:bodyPr>
          <a:lstStyle/>
          <a:p>
            <a:r>
              <a:rPr lang="en-ZA" sz="2400" b="1" dirty="0" smtClean="0"/>
              <a:t>                  Active projects and status</a:t>
            </a:r>
            <a:endParaRPr lang="en-ZA" sz="2400" b="1" dirty="0">
              <a:latin typeface="Ant Garde 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1123" y="274638"/>
            <a:ext cx="450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prstClr val="black"/>
                </a:solidFill>
              </a:rPr>
              <a:t>10</a:t>
            </a:r>
            <a:endParaRPr lang="en-ZA" dirty="0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199018"/>
              </p:ext>
            </p:extLst>
          </p:nvPr>
        </p:nvGraphicFramePr>
        <p:xfrm>
          <a:off x="395786" y="1714271"/>
          <a:ext cx="8502556" cy="38471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79175"/>
                <a:gridCol w="1624084"/>
                <a:gridCol w="1378424"/>
                <a:gridCol w="1337480"/>
                <a:gridCol w="1883393"/>
              </a:tblGrid>
              <a:tr h="414157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Municipality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Project</a:t>
                      </a:r>
                      <a:r>
                        <a:rPr lang="en-ZA" sz="1600" baseline="0" dirty="0" smtClean="0"/>
                        <a:t> Name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Beneficiaries</a:t>
                      </a:r>
                      <a:r>
                        <a:rPr lang="en-ZA" sz="1600" baseline="0" dirty="0" smtClean="0"/>
                        <a:t> Approved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Contractor Appointed</a:t>
                      </a:r>
                      <a:r>
                        <a:rPr lang="en-ZA" sz="1600" baseline="0" dirty="0" smtClean="0"/>
                        <a:t> (yes/no)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Units Completed</a:t>
                      </a:r>
                      <a:endParaRPr lang="en-ZA" sz="1600" dirty="0"/>
                    </a:p>
                  </a:txBody>
                  <a:tcPr/>
                </a:tc>
              </a:tr>
              <a:tr h="646766">
                <a:tc>
                  <a:txBody>
                    <a:bodyPr/>
                    <a:lstStyle/>
                    <a:p>
                      <a:r>
                        <a:rPr lang="en-ZA" sz="1600" b="0" dirty="0" smtClean="0"/>
                        <a:t>Chris Hani 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ZA" sz="1600" b="0" dirty="0" err="1" smtClean="0"/>
                        <a:t>Lukhanji</a:t>
                      </a:r>
                      <a:r>
                        <a:rPr lang="en-ZA" sz="1600" b="0" dirty="0" smtClean="0"/>
                        <a:t> (200)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ZA" sz="1600" b="0" dirty="0" smtClean="0"/>
                        <a:t>67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ZA" sz="1600" b="0" dirty="0" smtClean="0"/>
                        <a:t>Yes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ZA" sz="1600" b="0" dirty="0" smtClean="0"/>
                        <a:t>66</a:t>
                      </a:r>
                      <a:endParaRPr lang="en-ZA" sz="1600" b="0" dirty="0"/>
                    </a:p>
                  </a:txBody>
                  <a:tcPr/>
                </a:tc>
              </a:tr>
              <a:tr h="414157">
                <a:tc>
                  <a:txBody>
                    <a:bodyPr/>
                    <a:lstStyle/>
                    <a:p>
                      <a:r>
                        <a:rPr lang="en-ZA" sz="1600" b="0" dirty="0" smtClean="0"/>
                        <a:t>O.R.</a:t>
                      </a:r>
                      <a:r>
                        <a:rPr lang="en-ZA" sz="1600" b="0" baseline="0" dirty="0" smtClean="0"/>
                        <a:t> Tambo</a:t>
                      </a:r>
                    </a:p>
                    <a:p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ZA" sz="1600" b="0" dirty="0" smtClean="0"/>
                        <a:t>O.R Tambo (57)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ZA" sz="1600" b="0" dirty="0" smtClean="0"/>
                        <a:t>53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ZA" sz="1600" b="0" dirty="0" smtClean="0"/>
                        <a:t>Yes 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ZA" sz="1600" b="0" dirty="0" smtClean="0"/>
                        <a:t>-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ZA" sz="1600" b="0" dirty="0" smtClean="0"/>
                        <a:t>(various stages: 8 @</a:t>
                      </a:r>
                      <a:r>
                        <a:rPr lang="en-ZA" sz="1600" b="0" baseline="0" dirty="0" smtClean="0"/>
                        <a:t> roof level, 24 @ wall plate, 28 @ slab)</a:t>
                      </a:r>
                      <a:endParaRPr lang="en-ZA" sz="1600" b="0" dirty="0"/>
                    </a:p>
                  </a:txBody>
                  <a:tcPr/>
                </a:tc>
              </a:tr>
              <a:tr h="414157">
                <a:tc>
                  <a:txBody>
                    <a:bodyPr/>
                    <a:lstStyle/>
                    <a:p>
                      <a:r>
                        <a:rPr lang="en-ZA" sz="1600" b="0" dirty="0" smtClean="0"/>
                        <a:t>Nelson Mandela Metro</a:t>
                      </a:r>
                    </a:p>
                    <a:p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ZA" sz="1600" b="0" dirty="0" smtClean="0"/>
                        <a:t>Chatty 491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ZA" sz="1600" b="0" dirty="0" smtClean="0"/>
                        <a:t>70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ZA" sz="1600" b="0" dirty="0" smtClean="0"/>
                        <a:t>Yes 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ZA" sz="1600" b="0" dirty="0" smtClean="0"/>
                        <a:t>(Military Veterans</a:t>
                      </a:r>
                      <a:r>
                        <a:rPr lang="en-ZA" sz="1600" b="0" baseline="0" dirty="0" smtClean="0"/>
                        <a:t> Cooperative)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ZA" sz="1600" b="0" dirty="0" smtClean="0"/>
                        <a:t>1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ZA" sz="1600" b="0" dirty="0" smtClean="0"/>
                        <a:t>(various</a:t>
                      </a:r>
                      <a:r>
                        <a:rPr lang="en-ZA" sz="1600" b="0" baseline="0" dirty="0" smtClean="0"/>
                        <a:t> stages: 14 @ roof level, 15 @ wall plate, 39 @ slab)</a:t>
                      </a:r>
                      <a:endParaRPr lang="en-ZA" sz="16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5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HS P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71123" y="274638"/>
            <a:ext cx="450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prstClr val="black"/>
                </a:solidFill>
              </a:rPr>
              <a:t>1</a:t>
            </a:r>
            <a:r>
              <a:rPr lang="en-ZA" dirty="0" smtClean="0">
                <a:solidFill>
                  <a:prstClr val="black"/>
                </a:solidFill>
              </a:rPr>
              <a:t>1</a:t>
            </a:r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4742" y="2674199"/>
            <a:ext cx="820205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4400" b="1" dirty="0" smtClean="0"/>
              <a:t>PIPELINE PROJECTS </a:t>
            </a:r>
            <a:endParaRPr lang="en-ZA" sz="4400" b="1" cap="all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91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HS P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6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2442" y="274638"/>
            <a:ext cx="4674358" cy="639762"/>
          </a:xfrm>
        </p:spPr>
        <p:txBody>
          <a:bodyPr>
            <a:normAutofit/>
          </a:bodyPr>
          <a:lstStyle/>
          <a:p>
            <a:r>
              <a:rPr lang="en-ZA" sz="2400" b="1" dirty="0" smtClean="0"/>
              <a:t>                   Pipeline projects </a:t>
            </a:r>
            <a:endParaRPr lang="en-ZA" sz="2400" b="1" dirty="0">
              <a:latin typeface="Ant Garde 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27054" y="274638"/>
            <a:ext cx="49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prstClr val="black"/>
                </a:solidFill>
              </a:rPr>
              <a:t>12</a:t>
            </a:r>
            <a:endParaRPr lang="en-ZA" dirty="0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599154"/>
              </p:ext>
            </p:extLst>
          </p:nvPr>
        </p:nvGraphicFramePr>
        <p:xfrm>
          <a:off x="500937" y="2192107"/>
          <a:ext cx="8185863" cy="180500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33266"/>
                <a:gridCol w="1337480"/>
                <a:gridCol w="1473959"/>
                <a:gridCol w="1856095"/>
                <a:gridCol w="1785063"/>
              </a:tblGrid>
              <a:tr h="414157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Municipality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Project</a:t>
                      </a:r>
                      <a:r>
                        <a:rPr lang="en-ZA" sz="1600" baseline="0" dirty="0" smtClean="0"/>
                        <a:t> Name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Beneficiaries Approved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Contractor</a:t>
                      </a:r>
                      <a:r>
                        <a:rPr lang="en-ZA" sz="1600" baseline="0" dirty="0" smtClean="0"/>
                        <a:t> Appointed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Units</a:t>
                      </a:r>
                      <a:r>
                        <a:rPr lang="en-ZA" sz="1600" baseline="0" dirty="0" smtClean="0"/>
                        <a:t> Completed</a:t>
                      </a:r>
                      <a:endParaRPr lang="en-ZA" sz="1600" dirty="0"/>
                    </a:p>
                  </a:txBody>
                  <a:tcPr/>
                </a:tc>
              </a:tr>
              <a:tr h="646766">
                <a:tc>
                  <a:txBody>
                    <a:bodyPr/>
                    <a:lstStyle/>
                    <a:p>
                      <a:r>
                        <a:rPr lang="en-ZA" sz="1600" b="0" dirty="0" smtClean="0"/>
                        <a:t>Buffalo City Metro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b="0" dirty="0" smtClean="0"/>
                        <a:t>BCMM 42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0" dirty="0" smtClean="0"/>
                        <a:t>27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0" dirty="0" smtClean="0"/>
                        <a:t>Yes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ZA" sz="1600" b="0" dirty="0" smtClean="0"/>
                        <a:t>-</a:t>
                      </a:r>
                      <a:endParaRPr lang="en-ZA" sz="1600" b="0" dirty="0"/>
                    </a:p>
                  </a:txBody>
                  <a:tcPr/>
                </a:tc>
              </a:tr>
              <a:tr h="4141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dirty="0" smtClean="0"/>
                        <a:t>Buffalo City Metro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dirty="0" smtClean="0"/>
                        <a:t>BCMM 179</a:t>
                      </a:r>
                      <a:endParaRPr lang="en-ZA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dirty="0" smtClean="0"/>
                        <a:t>- </a:t>
                      </a:r>
                      <a:endParaRPr lang="en-ZA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dirty="0" smtClean="0"/>
                        <a:t>No </a:t>
                      </a:r>
                      <a:endParaRPr lang="en-ZA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ZA" sz="1600" b="0" dirty="0" smtClean="0"/>
                        <a:t>-</a:t>
                      </a:r>
                      <a:endParaRPr lang="en-ZA" sz="16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15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HS P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71123" y="274638"/>
            <a:ext cx="450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prstClr val="black"/>
                </a:solidFill>
              </a:rPr>
              <a:t>13</a:t>
            </a:r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4742" y="2674199"/>
            <a:ext cx="820205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4400" b="1" dirty="0" smtClean="0"/>
              <a:t>CHALLENGES &amp; INTERVENTIONS</a:t>
            </a:r>
            <a:endParaRPr lang="en-ZA" sz="4400" b="1" cap="all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78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HS P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6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8734" y="274638"/>
            <a:ext cx="5848066" cy="639762"/>
          </a:xfrm>
        </p:spPr>
        <p:txBody>
          <a:bodyPr>
            <a:normAutofit/>
          </a:bodyPr>
          <a:lstStyle/>
          <a:p>
            <a:r>
              <a:rPr lang="en-ZA" sz="2400" b="1" dirty="0" smtClean="0">
                <a:latin typeface="Ant Garde "/>
              </a:rPr>
              <a:t>Challenges &amp; interventions</a:t>
            </a:r>
            <a:endParaRPr lang="en-ZA" sz="2400" b="1" dirty="0">
              <a:latin typeface="Ant Garde 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27055" y="274638"/>
            <a:ext cx="494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prstClr val="black"/>
                </a:solidFill>
              </a:rPr>
              <a:t>14</a:t>
            </a:r>
            <a:endParaRPr lang="en-ZA" dirty="0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883997"/>
              </p:ext>
            </p:extLst>
          </p:nvPr>
        </p:nvGraphicFramePr>
        <p:xfrm>
          <a:off x="594909" y="1646197"/>
          <a:ext cx="7744859" cy="42215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44889"/>
                <a:gridCol w="3899970"/>
              </a:tblGrid>
              <a:tr h="41415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INTERVENTIONS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67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 of Military Veterans database is not updated regularly, is not consistent and excludes other Military Veterans.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Province is continuously  engaging with the Department of Military Veterans as the custodians of the database so that they update the database and ensure that it is all -inclusive and consistent.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Working with the National Department of Human Settlements, Department of Military Veterans and the local Chapter of SANMVA, the Province is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continuously implementing 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drive in the areas where the projects are located to resolve problems related to the military veteran beneficiaries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26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HS P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6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8734" y="274638"/>
            <a:ext cx="5848066" cy="639762"/>
          </a:xfrm>
        </p:spPr>
        <p:txBody>
          <a:bodyPr>
            <a:normAutofit/>
          </a:bodyPr>
          <a:lstStyle/>
          <a:p>
            <a:r>
              <a:rPr lang="en-ZA" sz="2400" b="1" dirty="0" smtClean="0">
                <a:latin typeface="Ant Garde "/>
              </a:rPr>
              <a:t>Challenges &amp; </a:t>
            </a:r>
            <a:r>
              <a:rPr lang="en-ZA" sz="2400" b="1" dirty="0" smtClean="0">
                <a:latin typeface="Ant Garde "/>
              </a:rPr>
              <a:t>interventions (</a:t>
            </a:r>
            <a:r>
              <a:rPr lang="en-ZA" sz="2400" b="1" dirty="0" err="1" smtClean="0">
                <a:latin typeface="Ant Garde "/>
              </a:rPr>
              <a:t>cont</a:t>
            </a:r>
            <a:r>
              <a:rPr lang="en-ZA" sz="2400" b="1" dirty="0" smtClean="0">
                <a:latin typeface="Ant Garde "/>
              </a:rPr>
              <a:t>…)</a:t>
            </a:r>
            <a:endParaRPr lang="en-ZA" sz="2400" b="1" dirty="0">
              <a:latin typeface="Ant Garde 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27055" y="274638"/>
            <a:ext cx="494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prstClr val="black"/>
                </a:solidFill>
              </a:rPr>
              <a:t>15</a:t>
            </a:r>
            <a:endParaRPr lang="en-ZA" dirty="0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472092"/>
              </p:ext>
            </p:extLst>
          </p:nvPr>
        </p:nvGraphicFramePr>
        <p:xfrm>
          <a:off x="594909" y="1605254"/>
          <a:ext cx="7744859" cy="47954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44889"/>
                <a:gridCol w="3899970"/>
              </a:tblGrid>
              <a:tr h="41415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INTERVENTIONS</a:t>
                      </a:r>
                      <a:r>
                        <a:rPr lang="en-US" sz="120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415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Military Veterans who earn above the threshold are rejected on HSS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This is a policy bottleneck, and in this regard the Province is engaging with the Department of Military Veterans and National Department of Human Settlements to find solutions in this regard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415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Military Veterans who previously benefitted are rejected on HSS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This is a policy bottleneck, and in this regard the Province is engaging with the Department of Military Veterans and National Department of Human Settlements to find solutions in this regard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415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Dependents of deceased Military Veterans are not considered at present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 of Military Veterans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 undertaken to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review 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Policy to include dependents of military veterans. </a:t>
                      </a:r>
                      <a:endParaRPr lang="en-US" sz="14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64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HS P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71123" y="274638"/>
            <a:ext cx="450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prstClr val="black"/>
                </a:solidFill>
              </a:rPr>
              <a:t>16</a:t>
            </a:r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4742" y="2674199"/>
            <a:ext cx="82020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5400" b="1" dirty="0" smtClean="0"/>
              <a:t>SUMMARY</a:t>
            </a:r>
            <a:endParaRPr lang="en-ZA" sz="5400" b="1" cap="all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17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HS P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6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8734" y="274638"/>
            <a:ext cx="5848066" cy="639762"/>
          </a:xfrm>
        </p:spPr>
        <p:txBody>
          <a:bodyPr>
            <a:normAutofit/>
          </a:bodyPr>
          <a:lstStyle/>
          <a:p>
            <a:r>
              <a:rPr lang="en-ZA" sz="2400" b="1" dirty="0" smtClean="0"/>
              <a:t>                                              Summary</a:t>
            </a:r>
            <a:endParaRPr lang="en-ZA" sz="2400" b="1" dirty="0">
              <a:latin typeface="Ant Garde 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60106" y="274638"/>
            <a:ext cx="461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prstClr val="black"/>
                </a:solidFill>
              </a:rPr>
              <a:t>17</a:t>
            </a:r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910" y="2512303"/>
            <a:ext cx="751350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defTabSz="957263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Despite all the challenges, Province </a:t>
            </a:r>
            <a:r>
              <a:rPr lang="en-US" sz="2000" dirty="0" smtClean="0"/>
              <a:t>is committed to the roll-out of the military veterans </a:t>
            </a:r>
            <a:r>
              <a:rPr lang="en-US" sz="2000" dirty="0" smtClean="0"/>
              <a:t>assistance </a:t>
            </a:r>
            <a:r>
              <a:rPr lang="en-US" sz="2000" dirty="0" err="1" smtClean="0"/>
              <a:t>programme</a:t>
            </a:r>
            <a:r>
              <a:rPr lang="en-US" sz="2000" dirty="0" smtClean="0"/>
              <a:t> </a:t>
            </a:r>
            <a:r>
              <a:rPr lang="en-US" sz="2000" dirty="0" smtClean="0"/>
              <a:t>in the Province</a:t>
            </a:r>
            <a:r>
              <a:rPr lang="en-US" sz="2000" dirty="0" smtClean="0"/>
              <a:t>.</a:t>
            </a:r>
          </a:p>
          <a:p>
            <a:pPr defTabSz="957263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marL="358775" indent="-358775" defTabSz="957263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Resolution of the policy bottlenecks is key in realizing the above commitment</a:t>
            </a:r>
            <a:endParaRPr lang="en-US" sz="2000" dirty="0" smtClean="0"/>
          </a:p>
          <a:p>
            <a:pPr defTabSz="957263" eaLnBrk="0" hangingPunct="0">
              <a:spcBef>
                <a:spcPct val="20000"/>
              </a:spcBef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6146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HS PP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28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HS P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6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8734" y="274638"/>
            <a:ext cx="5848066" cy="639762"/>
          </a:xfrm>
        </p:spPr>
        <p:txBody>
          <a:bodyPr>
            <a:normAutofit/>
          </a:bodyPr>
          <a:lstStyle/>
          <a:p>
            <a:r>
              <a:rPr lang="en-ZA" sz="2400" b="1" dirty="0"/>
              <a:t>TABLE OF CONTENTS</a:t>
            </a:r>
            <a:endParaRPr lang="en-ZA" sz="2400" b="1" dirty="0">
              <a:latin typeface="Ant Garde 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86800" y="274638"/>
            <a:ext cx="334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594911" y="1629551"/>
            <a:ext cx="66046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ZA" b="1" cap="all" dirty="0" smtClean="0">
                <a:cs typeface="Arial" pitchFamily="34" charset="0"/>
              </a:rPr>
              <a:t>    Purpose  </a:t>
            </a:r>
            <a:endParaRPr lang="en-ZA" b="1" cap="all" dirty="0">
              <a:cs typeface="Arial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ZA" b="1" cap="all" dirty="0">
              <a:cs typeface="Arial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ZA" b="1" cap="all" dirty="0" smtClean="0">
                <a:cs typeface="Arial" pitchFamily="34" charset="0"/>
              </a:rPr>
              <a:t>    BACKGROUND</a:t>
            </a:r>
            <a:endParaRPr lang="en-ZA" b="1" cap="all" dirty="0">
              <a:cs typeface="Arial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ZA" b="1" cap="all" dirty="0">
              <a:cs typeface="Arial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ZA" b="1" cap="all" dirty="0" smtClean="0">
                <a:cs typeface="Arial" pitchFamily="34" charset="0"/>
              </a:rPr>
              <a:t>    ACHIEVEMENTS TO DATE</a:t>
            </a:r>
          </a:p>
          <a:p>
            <a:pPr>
              <a:buFont typeface="Arial" panose="020B0604020202020204" pitchFamily="34" charset="0"/>
              <a:buChar char="•"/>
            </a:pPr>
            <a:endParaRPr lang="en-ZA" b="1" cap="all" dirty="0">
              <a:cs typeface="Arial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ZA" b="1" cap="all" dirty="0" smtClean="0">
                <a:cs typeface="Arial" pitchFamily="34" charset="0"/>
              </a:rPr>
              <a:t>    ACTIVE PROJECTS &amp; STATUS</a:t>
            </a:r>
            <a:endParaRPr lang="en-ZA" b="1" cap="all" dirty="0">
              <a:cs typeface="Arial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ZA" b="1" cap="all" dirty="0">
              <a:cs typeface="Arial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ZA" b="1" cap="all" dirty="0" smtClean="0">
                <a:cs typeface="Arial" pitchFamily="34" charset="0"/>
              </a:rPr>
              <a:t>    PIPELINE PROJECTS </a:t>
            </a:r>
          </a:p>
          <a:p>
            <a:endParaRPr lang="en-ZA" b="1" cap="all" dirty="0" smtClean="0">
              <a:cs typeface="Arial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ZA" b="1" cap="all" dirty="0" smtClean="0">
                <a:cs typeface="Arial" pitchFamily="34" charset="0"/>
              </a:rPr>
              <a:t>    CHALLENGES &amp; INTERVENTIONS</a:t>
            </a:r>
          </a:p>
          <a:p>
            <a:pPr>
              <a:buFont typeface="Arial" panose="020B0604020202020204" pitchFamily="34" charset="0"/>
              <a:buChar char="•"/>
            </a:pPr>
            <a:endParaRPr lang="en-ZA" b="1" cap="all" dirty="0">
              <a:cs typeface="Arial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ZA" b="1" cap="all" dirty="0" smtClean="0">
                <a:cs typeface="Arial" pitchFamily="34" charset="0"/>
              </a:rPr>
              <a:t>    SUMMARY</a:t>
            </a:r>
            <a:endParaRPr lang="en-ZA" b="1" cap="all" dirty="0"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b="1" cap="all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49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HS P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6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86800" y="274638"/>
            <a:ext cx="334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3</a:t>
            </a:r>
            <a:endParaRPr lang="en-ZA" dirty="0"/>
          </a:p>
        </p:txBody>
      </p:sp>
      <p:sp>
        <p:nvSpPr>
          <p:cNvPr id="6" name="Rectangle 5"/>
          <p:cNvSpPr/>
          <p:nvPr/>
        </p:nvSpPr>
        <p:spPr>
          <a:xfrm>
            <a:off x="1068637" y="2674199"/>
            <a:ext cx="66046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6000" b="1" dirty="0"/>
              <a:t>PURPOSE</a:t>
            </a:r>
            <a:endParaRPr lang="en-ZA" sz="6000" b="1" cap="all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45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HS P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6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8734" y="274638"/>
            <a:ext cx="5848066" cy="639762"/>
          </a:xfrm>
        </p:spPr>
        <p:txBody>
          <a:bodyPr>
            <a:normAutofit/>
          </a:bodyPr>
          <a:lstStyle/>
          <a:p>
            <a:r>
              <a:rPr lang="en-ZA" sz="2400" b="1" dirty="0" smtClean="0"/>
              <a:t>                                              PURPOSE</a:t>
            </a:r>
            <a:endParaRPr lang="en-ZA" sz="2400" b="1" dirty="0">
              <a:latin typeface="Ant Garde 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86800" y="274638"/>
            <a:ext cx="334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6" name="Rectangle 5"/>
          <p:cNvSpPr/>
          <p:nvPr/>
        </p:nvSpPr>
        <p:spPr>
          <a:xfrm>
            <a:off x="594910" y="2512303"/>
            <a:ext cx="75135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defTabSz="957263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The purpose of this presentation is to present the Eastern Cape </a:t>
            </a:r>
            <a:r>
              <a:rPr lang="en-US" sz="2000" dirty="0" smtClean="0"/>
              <a:t>status, progress and challenges the Department is encountering in delivering housing benefits to Military </a:t>
            </a:r>
            <a:r>
              <a:rPr lang="en-US" sz="2000" dirty="0"/>
              <a:t>V</a:t>
            </a:r>
            <a:r>
              <a:rPr lang="en-US" sz="2000" dirty="0" smtClean="0"/>
              <a:t>eterans</a:t>
            </a:r>
            <a:endParaRPr lang="en-US" sz="2000" dirty="0" smtClean="0"/>
          </a:p>
          <a:p>
            <a:pPr defTabSz="957263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defTabSz="957263" eaLnBrk="0" hangingPunct="0">
              <a:spcBef>
                <a:spcPct val="20000"/>
              </a:spcBef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016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HS P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17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86800" y="274638"/>
            <a:ext cx="334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8637" y="2674199"/>
            <a:ext cx="66046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6000" b="1" dirty="0" smtClean="0"/>
              <a:t>BACKGROUND</a:t>
            </a:r>
            <a:endParaRPr lang="en-ZA" sz="6000" b="1" cap="all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55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HS P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6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8734" y="274638"/>
            <a:ext cx="5848066" cy="639762"/>
          </a:xfrm>
        </p:spPr>
        <p:txBody>
          <a:bodyPr>
            <a:normAutofit/>
          </a:bodyPr>
          <a:lstStyle/>
          <a:p>
            <a:r>
              <a:rPr lang="en-ZA" sz="2400" b="1" dirty="0" smtClean="0"/>
              <a:t> Background</a:t>
            </a:r>
            <a:endParaRPr lang="en-ZA" sz="2400" b="1" dirty="0">
              <a:latin typeface="Ant Garde 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86800" y="274638"/>
            <a:ext cx="334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6" name="Rectangle 5"/>
          <p:cNvSpPr/>
          <p:nvPr/>
        </p:nvSpPr>
        <p:spPr>
          <a:xfrm>
            <a:off x="594910" y="1574053"/>
            <a:ext cx="7513503" cy="4191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defTabSz="957263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ZA" kern="0" dirty="0" smtClean="0">
                <a:cs typeface="Arial" charset="0"/>
              </a:rPr>
              <a:t>Military Veterans Act , Housing Act amongst others guide roll-out of the programme in the Province.</a:t>
            </a:r>
          </a:p>
          <a:p>
            <a:pPr defTabSz="957263" eaLnBrk="0" hangingPunct="0">
              <a:spcBef>
                <a:spcPct val="20000"/>
              </a:spcBef>
              <a:defRPr/>
            </a:pPr>
            <a:endParaRPr lang="en-ZA" kern="0" dirty="0" smtClean="0">
              <a:cs typeface="Arial" charset="0"/>
            </a:endParaRPr>
          </a:p>
          <a:p>
            <a:pPr marL="358775" indent="-358775" defTabSz="957263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ZA" kern="0" dirty="0" smtClean="0">
                <a:cs typeface="Arial" charset="0"/>
              </a:rPr>
              <a:t>Programme implemented in line and in compliance to the DMV database</a:t>
            </a:r>
          </a:p>
          <a:p>
            <a:pPr defTabSz="957263" eaLnBrk="0" hangingPunct="0">
              <a:spcBef>
                <a:spcPct val="20000"/>
              </a:spcBef>
              <a:defRPr/>
            </a:pPr>
            <a:endParaRPr lang="en-ZA" kern="0" dirty="0" smtClean="0">
              <a:cs typeface="Arial" charset="0"/>
            </a:endParaRPr>
          </a:p>
          <a:p>
            <a:pPr marL="358775" indent="-358775" defTabSz="957263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ZA" kern="0" dirty="0" smtClean="0">
                <a:cs typeface="Arial" charset="0"/>
              </a:rPr>
              <a:t>Dedicated Directorate </a:t>
            </a:r>
            <a:r>
              <a:rPr lang="en-ZA" kern="0" dirty="0" smtClean="0">
                <a:cs typeface="Arial" charset="0"/>
              </a:rPr>
              <a:t>established </a:t>
            </a:r>
            <a:r>
              <a:rPr lang="en-ZA" kern="0" dirty="0" smtClean="0">
                <a:cs typeface="Arial" charset="0"/>
              </a:rPr>
              <a:t>to oversee implementation of the </a:t>
            </a:r>
            <a:r>
              <a:rPr lang="en-ZA" kern="0" dirty="0">
                <a:cs typeface="Arial" charset="0"/>
              </a:rPr>
              <a:t>M</a:t>
            </a:r>
            <a:r>
              <a:rPr lang="en-ZA" kern="0" dirty="0" smtClean="0">
                <a:cs typeface="Arial" charset="0"/>
              </a:rPr>
              <a:t>ilitary </a:t>
            </a:r>
            <a:r>
              <a:rPr lang="en-ZA" kern="0" dirty="0">
                <a:cs typeface="Arial" charset="0"/>
              </a:rPr>
              <a:t>V</a:t>
            </a:r>
            <a:r>
              <a:rPr lang="en-ZA" kern="0" dirty="0" smtClean="0">
                <a:cs typeface="Arial" charset="0"/>
              </a:rPr>
              <a:t>eterans assistance programme</a:t>
            </a:r>
            <a:r>
              <a:rPr lang="en-ZA" kern="0" dirty="0" smtClean="0">
                <a:cs typeface="Arial" charset="0"/>
              </a:rPr>
              <a:t>.</a:t>
            </a:r>
          </a:p>
          <a:p>
            <a:pPr defTabSz="957263" eaLnBrk="0" hangingPunct="0">
              <a:spcBef>
                <a:spcPct val="20000"/>
              </a:spcBef>
              <a:defRPr/>
            </a:pPr>
            <a:endParaRPr lang="en-ZA" kern="0" dirty="0" smtClean="0">
              <a:cs typeface="Arial" charset="0"/>
            </a:endParaRPr>
          </a:p>
          <a:p>
            <a:pPr marL="358775" indent="-358775" defTabSz="957263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ZA" kern="0" dirty="0" smtClean="0">
                <a:cs typeface="Arial" charset="0"/>
              </a:rPr>
              <a:t>Current number of veterans in the Province stands at </a:t>
            </a:r>
            <a:r>
              <a:rPr lang="en-ZA" kern="0" dirty="0" smtClean="0">
                <a:cs typeface="Arial" charset="0"/>
              </a:rPr>
              <a:t>631</a:t>
            </a:r>
            <a:r>
              <a:rPr lang="en-ZA" kern="0" dirty="0" smtClean="0">
                <a:cs typeface="Arial" charset="0"/>
              </a:rPr>
              <a:t>. </a:t>
            </a:r>
            <a:endParaRPr lang="en-ZA" kern="0" dirty="0" smtClean="0">
              <a:cs typeface="Arial" charset="0"/>
            </a:endParaRPr>
          </a:p>
          <a:p>
            <a:pPr defTabSz="957263" eaLnBrk="0" hangingPunct="0">
              <a:spcBef>
                <a:spcPct val="20000"/>
              </a:spcBef>
              <a:defRPr/>
            </a:pPr>
            <a:endParaRPr lang="en-ZA" kern="0" dirty="0" smtClean="0">
              <a:cs typeface="Arial" charset="0"/>
            </a:endParaRPr>
          </a:p>
          <a:p>
            <a:pPr marL="358775" indent="-358775" defTabSz="957263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ZA" kern="0" dirty="0" smtClean="0">
                <a:cs typeface="Arial" charset="0"/>
              </a:rPr>
              <a:t>Implementation approach: new projects, extend scope of running projects or individual subsidy route</a:t>
            </a:r>
          </a:p>
          <a:p>
            <a:pPr defTabSz="957263" eaLnBrk="0" hangingPunct="0">
              <a:spcBef>
                <a:spcPct val="20000"/>
              </a:spcBef>
              <a:defRPr/>
            </a:pPr>
            <a:endParaRPr lang="en-ZA" kern="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74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HS P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86800" y="274638"/>
            <a:ext cx="334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8636" y="2674199"/>
            <a:ext cx="714731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4400" b="1" dirty="0" smtClean="0"/>
              <a:t>KEY ACHIEVEMENTS </a:t>
            </a:r>
            <a:r>
              <a:rPr lang="en-ZA" sz="4400" b="1" dirty="0" smtClean="0"/>
              <a:t>TO DATE</a:t>
            </a:r>
            <a:endParaRPr lang="en-ZA" sz="4400" b="1" cap="all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6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HS P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6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8734" y="274638"/>
            <a:ext cx="5848066" cy="639762"/>
          </a:xfrm>
        </p:spPr>
        <p:txBody>
          <a:bodyPr>
            <a:normAutofit/>
          </a:bodyPr>
          <a:lstStyle/>
          <a:p>
            <a:r>
              <a:rPr lang="en-ZA" sz="2400" b="1" dirty="0" smtClean="0"/>
              <a:t>                        </a:t>
            </a:r>
            <a:r>
              <a:rPr lang="en-ZA" sz="2400" b="1" dirty="0" smtClean="0"/>
              <a:t>Key Achievements </a:t>
            </a:r>
            <a:r>
              <a:rPr lang="en-ZA" sz="2400" b="1" dirty="0" smtClean="0"/>
              <a:t>to date </a:t>
            </a:r>
            <a:endParaRPr lang="en-ZA" sz="2400" b="1" dirty="0">
              <a:latin typeface="Ant Garde 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82140" y="274638"/>
            <a:ext cx="439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6" name="Rectangle 5"/>
          <p:cNvSpPr/>
          <p:nvPr/>
        </p:nvSpPr>
        <p:spPr>
          <a:xfrm>
            <a:off x="594910" y="1623314"/>
            <a:ext cx="7513503" cy="411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defTabSz="957263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</a:rPr>
              <a:t>43 military veterans housed at Wells Estate through a project-linked subsidy. </a:t>
            </a:r>
          </a:p>
          <a:p>
            <a:pPr defTabSz="957263" eaLnBrk="0" hangingPunct="0">
              <a:spcBef>
                <a:spcPct val="20000"/>
              </a:spcBef>
              <a:defRPr/>
            </a:pPr>
            <a:endParaRPr lang="en-US" dirty="0" smtClean="0">
              <a:solidFill>
                <a:prstClr val="black"/>
              </a:solidFill>
            </a:endParaRPr>
          </a:p>
          <a:p>
            <a:pPr marL="358775" indent="-358775" defTabSz="957263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9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military veterans 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took occupation of their homes in Mayfield, Makana. </a:t>
            </a:r>
          </a:p>
          <a:p>
            <a:pPr defTabSz="957263" eaLnBrk="0" hangingPunct="0">
              <a:spcBef>
                <a:spcPct val="20000"/>
              </a:spcBef>
              <a:defRPr/>
            </a:pPr>
            <a:endParaRPr lang="en-US" dirty="0" smtClean="0">
              <a:solidFill>
                <a:prstClr val="black"/>
              </a:solidFill>
            </a:endParaRPr>
          </a:p>
          <a:p>
            <a:pPr marL="358775" indent="-358775" defTabSz="957263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</a:rPr>
              <a:t>Individual beneficiaries assisted with housing using the individual subsidy route, such as  Mgabela family in Tsholomnqa, Twebe family </a:t>
            </a:r>
            <a:r>
              <a:rPr lang="en-US" dirty="0" smtClean="0">
                <a:solidFill>
                  <a:prstClr val="black"/>
                </a:solidFill>
              </a:rPr>
              <a:t>in Dimbaza, Hina family in New Brighton, Qalani family in Zwide, Merile family in KwaZakhele, Jack family in Uitenhage. </a:t>
            </a:r>
            <a:endParaRPr lang="en-US" dirty="0" smtClean="0">
              <a:solidFill>
                <a:prstClr val="black"/>
              </a:solidFill>
            </a:endParaRPr>
          </a:p>
          <a:p>
            <a:pPr defTabSz="957263" eaLnBrk="0" hangingPunct="0">
              <a:spcBef>
                <a:spcPct val="20000"/>
              </a:spcBef>
              <a:defRPr/>
            </a:pPr>
            <a:endParaRPr lang="en-US" dirty="0" smtClean="0">
              <a:solidFill>
                <a:prstClr val="black"/>
              </a:solidFill>
            </a:endParaRPr>
          </a:p>
          <a:p>
            <a:pPr marL="358775" indent="-358775" defTabSz="957263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</a:rPr>
              <a:t>Sound relations with key stakeholders, in particular the Provincial  Military Veterans Steering </a:t>
            </a:r>
            <a:r>
              <a:rPr lang="en-US" dirty="0" smtClean="0">
                <a:solidFill>
                  <a:prstClr val="black"/>
                </a:solidFill>
              </a:rPr>
              <a:t>Committee.</a:t>
            </a:r>
            <a:endParaRPr lang="en-US" dirty="0" smtClean="0">
              <a:solidFill>
                <a:prstClr val="black"/>
              </a:solidFill>
            </a:endParaRPr>
          </a:p>
          <a:p>
            <a:pPr defTabSz="957263" eaLnBrk="0" hangingPunct="0">
              <a:spcBef>
                <a:spcPct val="20000"/>
              </a:spcBef>
              <a:defRPr/>
            </a:pP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65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HS P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04173" y="274638"/>
            <a:ext cx="416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prstClr val="black"/>
                </a:solidFill>
              </a:rPr>
              <a:t>9</a:t>
            </a:r>
          </a:p>
        </p:txBody>
      </p:sp>
      <p:sp>
        <p:nvSpPr>
          <p:cNvPr id="6" name="Rectangle 5"/>
          <p:cNvSpPr/>
          <p:nvPr/>
        </p:nvSpPr>
        <p:spPr>
          <a:xfrm>
            <a:off x="716096" y="2674199"/>
            <a:ext cx="7711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4400" b="1" dirty="0" smtClean="0"/>
              <a:t>ACTIVE PROJECTS &amp; STATUS</a:t>
            </a:r>
            <a:endParaRPr lang="en-ZA" sz="4400" b="1" cap="all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59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2100</TotalTime>
  <Words>586</Words>
  <Application>Microsoft Office PowerPoint</Application>
  <PresentationFormat>On-screen Show (4:3)</PresentationFormat>
  <Paragraphs>126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Ant Garde </vt:lpstr>
      <vt:lpstr>Arial</vt:lpstr>
      <vt:lpstr>Arial Black</vt:lpstr>
      <vt:lpstr>Calibri</vt:lpstr>
      <vt:lpstr>Times New Roman</vt:lpstr>
      <vt:lpstr>Office Theme</vt:lpstr>
      <vt:lpstr>PowerPoint Presentation</vt:lpstr>
      <vt:lpstr>TABLE OF CONTENTS</vt:lpstr>
      <vt:lpstr>PowerPoint Presentation</vt:lpstr>
      <vt:lpstr>                                              PURPOSE</vt:lpstr>
      <vt:lpstr>PowerPoint Presentation</vt:lpstr>
      <vt:lpstr> Background</vt:lpstr>
      <vt:lpstr>PowerPoint Presentation</vt:lpstr>
      <vt:lpstr>                        Key Achievements to date </vt:lpstr>
      <vt:lpstr>PowerPoint Presentation</vt:lpstr>
      <vt:lpstr>                  Active projects and status</vt:lpstr>
      <vt:lpstr>PowerPoint Presentation</vt:lpstr>
      <vt:lpstr>                   Pipeline projects </vt:lpstr>
      <vt:lpstr>PowerPoint Presentation</vt:lpstr>
      <vt:lpstr>Challenges &amp; interventions</vt:lpstr>
      <vt:lpstr>Challenges &amp; interventions (cont…)</vt:lpstr>
      <vt:lpstr>PowerPoint Presentation</vt:lpstr>
      <vt:lpstr>                                              Summary</vt:lpstr>
      <vt:lpstr>PowerPoint Presentation</vt:lpstr>
    </vt:vector>
  </TitlesOfParts>
  <Company>PrinterBoyz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Muller</dc:creator>
  <cp:lastModifiedBy>Chulumanco Ludaka</cp:lastModifiedBy>
  <cp:revision>164</cp:revision>
  <cp:lastPrinted>2016-11-07T13:01:43Z</cp:lastPrinted>
  <dcterms:created xsi:type="dcterms:W3CDTF">2014-09-22T10:05:13Z</dcterms:created>
  <dcterms:modified xsi:type="dcterms:W3CDTF">2016-11-07T13:25:33Z</dcterms:modified>
</cp:coreProperties>
</file>