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98" r:id="rId4"/>
    <p:sldId id="300" r:id="rId5"/>
    <p:sldId id="301" r:id="rId6"/>
    <p:sldId id="302" r:id="rId7"/>
    <p:sldId id="303" r:id="rId8"/>
    <p:sldId id="299" r:id="rId9"/>
    <p:sldId id="305" r:id="rId10"/>
  </p:sldIdLst>
  <p:sldSz cx="12192000" cy="6858000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35" userDrawn="1">
          <p15:clr>
            <a:srgbClr val="A4A3A4"/>
          </p15:clr>
        </p15:guide>
        <p15:guide id="2" pos="71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B26"/>
    <a:srgbClr val="006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3896" autoAdjust="0"/>
  </p:normalViewPr>
  <p:slideViewPr>
    <p:cSldViewPr snapToGrid="0" snapToObjects="1">
      <p:cViewPr>
        <p:scale>
          <a:sx n="83" d="100"/>
          <a:sy n="83" d="100"/>
        </p:scale>
        <p:origin x="-108" y="60"/>
      </p:cViewPr>
      <p:guideLst>
        <p:guide orient="horz" pos="3635"/>
        <p:guide pos="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8A090-4878-464A-877E-6E8E15013620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086E38A-0816-4378-9362-2C8FAA08ACDF}">
      <dgm:prSet phldrT="[Text]" custT="1"/>
      <dgm:spPr/>
      <dgm:t>
        <a:bodyPr/>
        <a:lstStyle/>
        <a:p>
          <a:r>
            <a:rPr lang="en-US" sz="3600" dirty="0" smtClean="0"/>
            <a:t>Memorandum of Understanding</a:t>
          </a:r>
          <a:endParaRPr lang="en-ZA" sz="3600" dirty="0"/>
        </a:p>
      </dgm:t>
    </dgm:pt>
    <dgm:pt modelId="{F0E8A69E-5536-4714-9058-BF0D6F0AB04D}" type="parTrans" cxnId="{40D1D2BF-F7D7-4961-A13F-E9A6343C4195}">
      <dgm:prSet/>
      <dgm:spPr/>
      <dgm:t>
        <a:bodyPr/>
        <a:lstStyle/>
        <a:p>
          <a:endParaRPr lang="en-ZA"/>
        </a:p>
      </dgm:t>
    </dgm:pt>
    <dgm:pt modelId="{C00CEA90-E635-4ADE-BB7E-6578D58126AF}" type="sibTrans" cxnId="{40D1D2BF-F7D7-4961-A13F-E9A6343C4195}">
      <dgm:prSet/>
      <dgm:spPr/>
      <dgm:t>
        <a:bodyPr/>
        <a:lstStyle/>
        <a:p>
          <a:endParaRPr lang="en-ZA"/>
        </a:p>
      </dgm:t>
    </dgm:pt>
    <dgm:pt modelId="{DA848B1C-2E20-487D-A2C8-50ED619A1337}">
      <dgm:prSet phldrT="[Text]"/>
      <dgm:spPr/>
      <dgm:t>
        <a:bodyPr/>
        <a:lstStyle/>
        <a:p>
          <a:r>
            <a:rPr lang="en-US" dirty="0" smtClean="0"/>
            <a:t>Concluded 7 Feb 2012 by the Deputy Ministers of the DMV &amp; DHS</a:t>
          </a:r>
          <a:endParaRPr lang="en-ZA" dirty="0"/>
        </a:p>
      </dgm:t>
    </dgm:pt>
    <dgm:pt modelId="{2A03670E-A342-41A7-AE48-67B8DE12DC0F}" type="parTrans" cxnId="{08BC6B09-8E71-47B1-81A0-7001563F0D7B}">
      <dgm:prSet/>
      <dgm:spPr/>
      <dgm:t>
        <a:bodyPr/>
        <a:lstStyle/>
        <a:p>
          <a:endParaRPr lang="en-ZA"/>
        </a:p>
      </dgm:t>
    </dgm:pt>
    <dgm:pt modelId="{7DC7250C-34B8-435D-A042-373EE9553663}" type="sibTrans" cxnId="{08BC6B09-8E71-47B1-81A0-7001563F0D7B}">
      <dgm:prSet/>
      <dgm:spPr/>
      <dgm:t>
        <a:bodyPr/>
        <a:lstStyle/>
        <a:p>
          <a:endParaRPr lang="en-ZA"/>
        </a:p>
      </dgm:t>
    </dgm:pt>
    <dgm:pt modelId="{FDBCF058-CE27-4028-BA9F-57984725C1F0}">
      <dgm:prSet phldrT="[Text]"/>
      <dgm:spPr/>
      <dgm:t>
        <a:bodyPr/>
        <a:lstStyle/>
        <a:p>
          <a:r>
            <a:rPr lang="en-US" dirty="0" smtClean="0"/>
            <a:t>To assists Milvets with housing related difficulties based on the merit of each case</a:t>
          </a:r>
          <a:endParaRPr lang="en-ZA" dirty="0"/>
        </a:p>
      </dgm:t>
    </dgm:pt>
    <dgm:pt modelId="{4740B70B-F28D-4435-8625-3976AF1657E2}" type="parTrans" cxnId="{E3D53F27-1922-4CFA-94FA-3BFCAB7EF906}">
      <dgm:prSet/>
      <dgm:spPr/>
      <dgm:t>
        <a:bodyPr/>
        <a:lstStyle/>
        <a:p>
          <a:endParaRPr lang="en-ZA"/>
        </a:p>
      </dgm:t>
    </dgm:pt>
    <dgm:pt modelId="{C5568BD9-2B48-493F-A8EE-A4E8934879F3}" type="sibTrans" cxnId="{E3D53F27-1922-4CFA-94FA-3BFCAB7EF906}">
      <dgm:prSet/>
      <dgm:spPr/>
      <dgm:t>
        <a:bodyPr/>
        <a:lstStyle/>
        <a:p>
          <a:endParaRPr lang="en-ZA"/>
        </a:p>
      </dgm:t>
    </dgm:pt>
    <dgm:pt modelId="{95BA59F8-E8B5-471B-9B97-B9C58E771BF7}">
      <dgm:prSet phldrT="[Text]" custT="1"/>
      <dgm:spPr/>
      <dgm:t>
        <a:bodyPr/>
        <a:lstStyle/>
        <a:p>
          <a:r>
            <a:rPr lang="en-US" sz="3600" dirty="0" smtClean="0"/>
            <a:t>Service Level Agreement</a:t>
          </a:r>
          <a:endParaRPr lang="en-ZA" sz="3600" dirty="0"/>
        </a:p>
      </dgm:t>
    </dgm:pt>
    <dgm:pt modelId="{84287A6D-51FB-48BD-BF70-D89733ACA3E1}" type="parTrans" cxnId="{FCBA77D4-5752-447F-9822-E28EAF4D4BD7}">
      <dgm:prSet/>
      <dgm:spPr/>
      <dgm:t>
        <a:bodyPr/>
        <a:lstStyle/>
        <a:p>
          <a:endParaRPr lang="en-ZA"/>
        </a:p>
      </dgm:t>
    </dgm:pt>
    <dgm:pt modelId="{ED0F07B1-192F-453F-81B6-8294732EC857}" type="sibTrans" cxnId="{FCBA77D4-5752-447F-9822-E28EAF4D4BD7}">
      <dgm:prSet/>
      <dgm:spPr/>
      <dgm:t>
        <a:bodyPr/>
        <a:lstStyle/>
        <a:p>
          <a:endParaRPr lang="en-ZA"/>
        </a:p>
      </dgm:t>
    </dgm:pt>
    <dgm:pt modelId="{34469240-5C92-4C4A-BEAD-33FE32363837}">
      <dgm:prSet phldrT="[Text]"/>
      <dgm:spPr/>
      <dgm:t>
        <a:bodyPr/>
        <a:lstStyle/>
        <a:p>
          <a:r>
            <a:rPr lang="en-US" dirty="0" smtClean="0"/>
            <a:t>Signed with all the HOD’s of Provincial Department of Human Settlement.</a:t>
          </a:r>
          <a:endParaRPr lang="en-ZA" dirty="0"/>
        </a:p>
      </dgm:t>
    </dgm:pt>
    <dgm:pt modelId="{A4A95BBC-4401-4EA0-A457-B8FCDF41A7C4}" type="parTrans" cxnId="{86E603D8-6985-4502-A5A6-30BB1F329100}">
      <dgm:prSet/>
      <dgm:spPr/>
      <dgm:t>
        <a:bodyPr/>
        <a:lstStyle/>
        <a:p>
          <a:endParaRPr lang="en-ZA"/>
        </a:p>
      </dgm:t>
    </dgm:pt>
    <dgm:pt modelId="{7606B4DF-654C-4B6A-BF0E-8DF0D4C2310C}" type="sibTrans" cxnId="{86E603D8-6985-4502-A5A6-30BB1F329100}">
      <dgm:prSet/>
      <dgm:spPr/>
      <dgm:t>
        <a:bodyPr/>
        <a:lstStyle/>
        <a:p>
          <a:endParaRPr lang="en-ZA"/>
        </a:p>
      </dgm:t>
    </dgm:pt>
    <dgm:pt modelId="{B1961CD5-9232-4EE8-8792-E5B8E472655C}">
      <dgm:prSet phldrT="[Text]"/>
      <dgm:spPr/>
      <dgm:t>
        <a:bodyPr/>
        <a:lstStyle/>
        <a:p>
          <a:r>
            <a:rPr lang="en-US" dirty="0" smtClean="0"/>
            <a:t>Gives effect to the MoU</a:t>
          </a:r>
          <a:endParaRPr lang="en-ZA" dirty="0"/>
        </a:p>
      </dgm:t>
    </dgm:pt>
    <dgm:pt modelId="{A163387E-8B1A-4FAB-AE46-4D118CAAB2F6}" type="parTrans" cxnId="{23C4B1DB-C36E-45AE-9D5E-158560BD9868}">
      <dgm:prSet/>
      <dgm:spPr/>
      <dgm:t>
        <a:bodyPr/>
        <a:lstStyle/>
        <a:p>
          <a:endParaRPr lang="en-ZA"/>
        </a:p>
      </dgm:t>
    </dgm:pt>
    <dgm:pt modelId="{E41145FF-C398-4E97-8D31-8C508A6CEDB6}" type="sibTrans" cxnId="{23C4B1DB-C36E-45AE-9D5E-158560BD9868}">
      <dgm:prSet/>
      <dgm:spPr/>
      <dgm:t>
        <a:bodyPr/>
        <a:lstStyle/>
        <a:p>
          <a:endParaRPr lang="en-ZA"/>
        </a:p>
      </dgm:t>
    </dgm:pt>
    <dgm:pt modelId="{A722F9AB-06EF-42B7-81DB-11DCA742B175}">
      <dgm:prSet phldrT="[Text]"/>
      <dgm:spPr/>
      <dgm:t>
        <a:bodyPr/>
        <a:lstStyle/>
        <a:p>
          <a:r>
            <a:rPr lang="en-US" dirty="0" smtClean="0"/>
            <a:t>To provide Housing sector skills training to Milvets</a:t>
          </a:r>
          <a:endParaRPr lang="en-ZA" dirty="0"/>
        </a:p>
      </dgm:t>
    </dgm:pt>
    <dgm:pt modelId="{709674DE-DF7F-4C5A-A077-A95C2716C4CF}" type="parTrans" cxnId="{8A0493C2-4495-46B5-A0E8-DE80201C528F}">
      <dgm:prSet/>
      <dgm:spPr/>
      <dgm:t>
        <a:bodyPr/>
        <a:lstStyle/>
        <a:p>
          <a:endParaRPr lang="en-ZA"/>
        </a:p>
      </dgm:t>
    </dgm:pt>
    <dgm:pt modelId="{5AF606B5-0156-4B59-95A3-A90676B315A6}" type="sibTrans" cxnId="{8A0493C2-4495-46B5-A0E8-DE80201C528F}">
      <dgm:prSet/>
      <dgm:spPr/>
      <dgm:t>
        <a:bodyPr/>
        <a:lstStyle/>
        <a:p>
          <a:endParaRPr lang="en-ZA"/>
        </a:p>
      </dgm:t>
    </dgm:pt>
    <dgm:pt modelId="{C5C7A7C7-E945-49E4-9396-A89E5050A924}">
      <dgm:prSet phldrT="[Text]"/>
      <dgm:spPr/>
      <dgm:t>
        <a:bodyPr/>
        <a:lstStyle/>
        <a:p>
          <a:r>
            <a:rPr lang="en-US" dirty="0" smtClean="0"/>
            <a:t>To provide housing to Milvets based on agreed specifications</a:t>
          </a:r>
          <a:endParaRPr lang="en-ZA" dirty="0"/>
        </a:p>
      </dgm:t>
    </dgm:pt>
    <dgm:pt modelId="{6FA052B2-4F17-4722-A569-C971111EDEA8}" type="parTrans" cxnId="{70299C4A-1903-486C-90C1-16034E9023BD}">
      <dgm:prSet/>
      <dgm:spPr/>
      <dgm:t>
        <a:bodyPr/>
        <a:lstStyle/>
        <a:p>
          <a:endParaRPr lang="en-ZA"/>
        </a:p>
      </dgm:t>
    </dgm:pt>
    <dgm:pt modelId="{814A90B2-2808-4D5B-85BC-65DA565A69FB}" type="sibTrans" cxnId="{70299C4A-1903-486C-90C1-16034E9023BD}">
      <dgm:prSet/>
      <dgm:spPr/>
      <dgm:t>
        <a:bodyPr/>
        <a:lstStyle/>
        <a:p>
          <a:endParaRPr lang="en-ZA"/>
        </a:p>
      </dgm:t>
    </dgm:pt>
    <dgm:pt modelId="{A75F3831-7617-4DB8-B414-995565DEE52E}">
      <dgm:prSet phldrT="[Text]"/>
      <dgm:spPr/>
      <dgm:t>
        <a:bodyPr/>
        <a:lstStyle/>
        <a:p>
          <a:r>
            <a:rPr lang="en-US" dirty="0" smtClean="0"/>
            <a:t>To upgrade/repair dilapidated properties of Milvets</a:t>
          </a:r>
          <a:endParaRPr lang="en-ZA" dirty="0"/>
        </a:p>
      </dgm:t>
    </dgm:pt>
    <dgm:pt modelId="{5BE51A55-96CA-4AD6-82A2-E3F2877A6C40}" type="parTrans" cxnId="{3CC6A268-1757-4D14-A83F-B2851354BFCC}">
      <dgm:prSet/>
      <dgm:spPr/>
      <dgm:t>
        <a:bodyPr/>
        <a:lstStyle/>
        <a:p>
          <a:endParaRPr lang="en-ZA"/>
        </a:p>
      </dgm:t>
    </dgm:pt>
    <dgm:pt modelId="{54516064-FAEA-4D32-AF7F-F016B098C54F}" type="sibTrans" cxnId="{3CC6A268-1757-4D14-A83F-B2851354BFCC}">
      <dgm:prSet/>
      <dgm:spPr/>
      <dgm:t>
        <a:bodyPr/>
        <a:lstStyle/>
        <a:p>
          <a:endParaRPr lang="en-ZA"/>
        </a:p>
      </dgm:t>
    </dgm:pt>
    <dgm:pt modelId="{8067E708-45F4-4207-8B49-8C4045D38172}">
      <dgm:prSet phldrT="[Text]"/>
      <dgm:spPr/>
      <dgm:t>
        <a:bodyPr/>
        <a:lstStyle/>
        <a:p>
          <a:r>
            <a:rPr lang="en-US" dirty="0" smtClean="0"/>
            <a:t>DMV qualifying criteria and selection process applies. </a:t>
          </a:r>
          <a:endParaRPr lang="en-ZA" dirty="0"/>
        </a:p>
      </dgm:t>
    </dgm:pt>
    <dgm:pt modelId="{6A943857-5B16-4C73-8C50-86F8603650B6}" type="parTrans" cxnId="{4A957059-0BA1-46ED-891C-425B0E77CAE2}">
      <dgm:prSet/>
      <dgm:spPr/>
      <dgm:t>
        <a:bodyPr/>
        <a:lstStyle/>
        <a:p>
          <a:endParaRPr lang="en-ZA"/>
        </a:p>
      </dgm:t>
    </dgm:pt>
    <dgm:pt modelId="{BA3AEDA8-6E09-4582-B4E7-F8E0D8AF124E}" type="sibTrans" cxnId="{4A957059-0BA1-46ED-891C-425B0E77CAE2}">
      <dgm:prSet/>
      <dgm:spPr/>
      <dgm:t>
        <a:bodyPr/>
        <a:lstStyle/>
        <a:p>
          <a:endParaRPr lang="en-ZA"/>
        </a:p>
      </dgm:t>
    </dgm:pt>
    <dgm:pt modelId="{A160FF7F-3DA1-4F8B-AB38-54FB08762CFF}">
      <dgm:prSet phldrT="[Text]"/>
      <dgm:spPr/>
      <dgm:t>
        <a:bodyPr/>
        <a:lstStyle/>
        <a:p>
          <a:r>
            <a:rPr lang="en-US" dirty="0" smtClean="0"/>
            <a:t>PDHS built houses to the specification and bill the DMV an amount equivalent to the Top-Up</a:t>
          </a:r>
          <a:endParaRPr lang="en-ZA" dirty="0"/>
        </a:p>
      </dgm:t>
    </dgm:pt>
    <dgm:pt modelId="{FDBA1D27-69D8-4277-A12E-6AD7EAC0321D}" type="parTrans" cxnId="{62D7509D-30A6-40D5-B15A-935BD4D84096}">
      <dgm:prSet/>
      <dgm:spPr/>
      <dgm:t>
        <a:bodyPr/>
        <a:lstStyle/>
        <a:p>
          <a:endParaRPr lang="en-ZA"/>
        </a:p>
      </dgm:t>
    </dgm:pt>
    <dgm:pt modelId="{B42DF04B-D14F-47CD-ABC4-505AB0E8F5D6}" type="sibTrans" cxnId="{62D7509D-30A6-40D5-B15A-935BD4D84096}">
      <dgm:prSet/>
      <dgm:spPr/>
      <dgm:t>
        <a:bodyPr/>
        <a:lstStyle/>
        <a:p>
          <a:endParaRPr lang="en-ZA"/>
        </a:p>
      </dgm:t>
    </dgm:pt>
    <dgm:pt modelId="{ECDAF5F3-3988-42C1-9A0D-68671F92D759}">
      <dgm:prSet phldrT="[Text]"/>
      <dgm:spPr/>
      <dgm:t>
        <a:bodyPr/>
        <a:lstStyle/>
        <a:p>
          <a:r>
            <a:rPr lang="en-US" dirty="0" smtClean="0"/>
            <a:t>DMV provide a list of eligible beneficiaries</a:t>
          </a:r>
          <a:endParaRPr lang="en-ZA" dirty="0"/>
        </a:p>
      </dgm:t>
    </dgm:pt>
    <dgm:pt modelId="{8D2AEDE4-4A34-48BE-8D16-BB1A1FA58C96}" type="parTrans" cxnId="{A591A0A1-D2D8-4342-9A41-7A350852643A}">
      <dgm:prSet/>
      <dgm:spPr/>
      <dgm:t>
        <a:bodyPr/>
        <a:lstStyle/>
        <a:p>
          <a:endParaRPr lang="en-ZA"/>
        </a:p>
      </dgm:t>
    </dgm:pt>
    <dgm:pt modelId="{5EE828E2-27EB-4857-BBEE-FE25FA558CFC}" type="sibTrans" cxnId="{A591A0A1-D2D8-4342-9A41-7A350852643A}">
      <dgm:prSet/>
      <dgm:spPr/>
      <dgm:t>
        <a:bodyPr/>
        <a:lstStyle/>
        <a:p>
          <a:endParaRPr lang="en-ZA"/>
        </a:p>
      </dgm:t>
    </dgm:pt>
    <dgm:pt modelId="{0D4EB058-470F-4E96-996A-7FD19558B169}">
      <dgm:prSet phldrT="[Text]"/>
      <dgm:spPr/>
      <dgm:t>
        <a:bodyPr/>
        <a:lstStyle/>
        <a:p>
          <a:r>
            <a:rPr lang="en-US" dirty="0" smtClean="0"/>
            <a:t>Build houses are handed to the beneficiaries by the DMV</a:t>
          </a:r>
          <a:endParaRPr lang="en-ZA" dirty="0"/>
        </a:p>
      </dgm:t>
    </dgm:pt>
    <dgm:pt modelId="{C15622B6-83A7-4FFD-B22B-E410755B085F}" type="parTrans" cxnId="{1535AC7E-D505-4CDE-BAAE-6BC326CC8A4E}">
      <dgm:prSet/>
      <dgm:spPr/>
      <dgm:t>
        <a:bodyPr/>
        <a:lstStyle/>
        <a:p>
          <a:endParaRPr lang="en-ZA"/>
        </a:p>
      </dgm:t>
    </dgm:pt>
    <dgm:pt modelId="{59275C76-83AC-4A2D-97E8-C5956A6876C2}" type="sibTrans" cxnId="{1535AC7E-D505-4CDE-BAAE-6BC326CC8A4E}">
      <dgm:prSet/>
      <dgm:spPr/>
      <dgm:t>
        <a:bodyPr/>
        <a:lstStyle/>
        <a:p>
          <a:endParaRPr lang="en-ZA"/>
        </a:p>
      </dgm:t>
    </dgm:pt>
    <dgm:pt modelId="{7C379FBC-9347-4FB4-813D-4CD1579139DA}" type="pres">
      <dgm:prSet presAssocID="{08D8A090-4878-464A-877E-6E8E1501362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D036FE66-6836-4079-A671-C39D7A1BEE0F}" type="pres">
      <dgm:prSet presAssocID="{2086E38A-0816-4378-9362-2C8FAA08ACDF}" presName="linNode" presStyleCnt="0"/>
      <dgm:spPr/>
    </dgm:pt>
    <dgm:pt modelId="{ABDFB07E-9B7E-4339-9F15-904C1CDE25EB}" type="pres">
      <dgm:prSet presAssocID="{2086E38A-0816-4378-9362-2C8FAA08ACD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C0A9079-9EC6-4666-8AD6-6D4FD349D14D}" type="pres">
      <dgm:prSet presAssocID="{2086E38A-0816-4378-9362-2C8FAA08ACD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C25206C-5C50-4DB7-9828-304919C28B23}" type="pres">
      <dgm:prSet presAssocID="{C00CEA90-E635-4ADE-BB7E-6578D58126AF}" presName="spacing" presStyleCnt="0"/>
      <dgm:spPr/>
    </dgm:pt>
    <dgm:pt modelId="{CF56377A-6D6A-4216-9B7C-885C2446B951}" type="pres">
      <dgm:prSet presAssocID="{95BA59F8-E8B5-471B-9B97-B9C58E771BF7}" presName="linNode" presStyleCnt="0"/>
      <dgm:spPr/>
    </dgm:pt>
    <dgm:pt modelId="{0FC1C38F-2468-49EB-9D53-1864EB1608AD}" type="pres">
      <dgm:prSet presAssocID="{95BA59F8-E8B5-471B-9B97-B9C58E771BF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1A8CD54-8CD4-4B28-9CF7-203C0CF0B766}" type="pres">
      <dgm:prSet presAssocID="{95BA59F8-E8B5-471B-9B97-B9C58E771BF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04AA719-12BC-49EC-9D62-AC776EE638E6}" type="presOf" srcId="{A160FF7F-3DA1-4F8B-AB38-54FB08762CFF}" destId="{E1A8CD54-8CD4-4B28-9CF7-203C0CF0B766}" srcOrd="0" destOrd="2" presId="urn:microsoft.com/office/officeart/2005/8/layout/vList6"/>
    <dgm:cxn modelId="{773897D7-7299-4F9E-8A63-998ADD6671A5}" type="presOf" srcId="{A75F3831-7617-4DB8-B414-995565DEE52E}" destId="{4C0A9079-9EC6-4666-8AD6-6D4FD349D14D}" srcOrd="0" destOrd="2" presId="urn:microsoft.com/office/officeart/2005/8/layout/vList6"/>
    <dgm:cxn modelId="{0D4FB94A-A8FB-4F61-8857-92FD4300EA82}" type="presOf" srcId="{95BA59F8-E8B5-471B-9B97-B9C58E771BF7}" destId="{0FC1C38F-2468-49EB-9D53-1864EB1608AD}" srcOrd="0" destOrd="0" presId="urn:microsoft.com/office/officeart/2005/8/layout/vList6"/>
    <dgm:cxn modelId="{5D4A2157-6C7D-40D3-9667-B222C0766764}" type="presOf" srcId="{FDBCF058-CE27-4028-BA9F-57984725C1F0}" destId="{4C0A9079-9EC6-4666-8AD6-6D4FD349D14D}" srcOrd="0" destOrd="4" presId="urn:microsoft.com/office/officeart/2005/8/layout/vList6"/>
    <dgm:cxn modelId="{2FD0ABE9-D95D-473E-B20C-73C0581BDA19}" type="presOf" srcId="{DA848B1C-2E20-487D-A2C8-50ED619A1337}" destId="{4C0A9079-9EC6-4666-8AD6-6D4FD349D14D}" srcOrd="0" destOrd="0" presId="urn:microsoft.com/office/officeart/2005/8/layout/vList6"/>
    <dgm:cxn modelId="{A591A0A1-D2D8-4342-9A41-7A350852643A}" srcId="{95BA59F8-E8B5-471B-9B97-B9C58E771BF7}" destId="{ECDAF5F3-3988-42C1-9A0D-68671F92D759}" srcOrd="3" destOrd="0" parTransId="{8D2AEDE4-4A34-48BE-8D16-BB1A1FA58C96}" sibTransId="{5EE828E2-27EB-4857-BBEE-FE25FA558CFC}"/>
    <dgm:cxn modelId="{3CC6A268-1757-4D14-A83F-B2851354BFCC}" srcId="{2086E38A-0816-4378-9362-2C8FAA08ACDF}" destId="{A75F3831-7617-4DB8-B414-995565DEE52E}" srcOrd="2" destOrd="0" parTransId="{5BE51A55-96CA-4AD6-82A2-E3F2877A6C40}" sibTransId="{54516064-FAEA-4D32-AF7F-F016B098C54F}"/>
    <dgm:cxn modelId="{40D1D2BF-F7D7-4961-A13F-E9A6343C4195}" srcId="{08D8A090-4878-464A-877E-6E8E15013620}" destId="{2086E38A-0816-4378-9362-2C8FAA08ACDF}" srcOrd="0" destOrd="0" parTransId="{F0E8A69E-5536-4714-9058-BF0D6F0AB04D}" sibTransId="{C00CEA90-E635-4ADE-BB7E-6578D58126AF}"/>
    <dgm:cxn modelId="{08BC6B09-8E71-47B1-81A0-7001563F0D7B}" srcId="{2086E38A-0816-4378-9362-2C8FAA08ACDF}" destId="{DA848B1C-2E20-487D-A2C8-50ED619A1337}" srcOrd="0" destOrd="0" parTransId="{2A03670E-A342-41A7-AE48-67B8DE12DC0F}" sibTransId="{7DC7250C-34B8-435D-A042-373EE9553663}"/>
    <dgm:cxn modelId="{6BA1B296-EBC2-4087-B6CD-2DA7AADFA622}" type="presOf" srcId="{34469240-5C92-4C4A-BEAD-33FE32363837}" destId="{E1A8CD54-8CD4-4B28-9CF7-203C0CF0B766}" srcOrd="0" destOrd="0" presId="urn:microsoft.com/office/officeart/2005/8/layout/vList6"/>
    <dgm:cxn modelId="{A65F306F-7950-4D2B-9A92-4DC02A064882}" type="presOf" srcId="{B1961CD5-9232-4EE8-8792-E5B8E472655C}" destId="{E1A8CD54-8CD4-4B28-9CF7-203C0CF0B766}" srcOrd="0" destOrd="1" presId="urn:microsoft.com/office/officeart/2005/8/layout/vList6"/>
    <dgm:cxn modelId="{86E603D8-6985-4502-A5A6-30BB1F329100}" srcId="{95BA59F8-E8B5-471B-9B97-B9C58E771BF7}" destId="{34469240-5C92-4C4A-BEAD-33FE32363837}" srcOrd="0" destOrd="0" parTransId="{A4A95BBC-4401-4EA0-A457-B8FCDF41A7C4}" sibTransId="{7606B4DF-654C-4B6A-BF0E-8DF0D4C2310C}"/>
    <dgm:cxn modelId="{8A0493C2-4495-46B5-A0E8-DE80201C528F}" srcId="{2086E38A-0816-4378-9362-2C8FAA08ACDF}" destId="{A722F9AB-06EF-42B7-81DB-11DCA742B175}" srcOrd="3" destOrd="0" parTransId="{709674DE-DF7F-4C5A-A077-A95C2716C4CF}" sibTransId="{5AF606B5-0156-4B59-95A3-A90676B315A6}"/>
    <dgm:cxn modelId="{70299C4A-1903-486C-90C1-16034E9023BD}" srcId="{2086E38A-0816-4378-9362-2C8FAA08ACDF}" destId="{C5C7A7C7-E945-49E4-9396-A89E5050A924}" srcOrd="1" destOrd="0" parTransId="{6FA052B2-4F17-4722-A569-C971111EDEA8}" sibTransId="{814A90B2-2808-4D5B-85BC-65DA565A69FB}"/>
    <dgm:cxn modelId="{E3D53F27-1922-4CFA-94FA-3BFCAB7EF906}" srcId="{2086E38A-0816-4378-9362-2C8FAA08ACDF}" destId="{FDBCF058-CE27-4028-BA9F-57984725C1F0}" srcOrd="4" destOrd="0" parTransId="{4740B70B-F28D-4435-8625-3976AF1657E2}" sibTransId="{C5568BD9-2B48-493F-A8EE-A4E8934879F3}"/>
    <dgm:cxn modelId="{23C4B1DB-C36E-45AE-9D5E-158560BD9868}" srcId="{95BA59F8-E8B5-471B-9B97-B9C58E771BF7}" destId="{B1961CD5-9232-4EE8-8792-E5B8E472655C}" srcOrd="1" destOrd="0" parTransId="{A163387E-8B1A-4FAB-AE46-4D118CAAB2F6}" sibTransId="{E41145FF-C398-4E97-8D31-8C508A6CEDB6}"/>
    <dgm:cxn modelId="{0FBFCE60-11B9-4F4D-ACB2-EA42F8C3866D}" type="presOf" srcId="{A722F9AB-06EF-42B7-81DB-11DCA742B175}" destId="{4C0A9079-9EC6-4666-8AD6-6D4FD349D14D}" srcOrd="0" destOrd="3" presId="urn:microsoft.com/office/officeart/2005/8/layout/vList6"/>
    <dgm:cxn modelId="{E96F2260-18E5-4BFF-BF9A-FD16DB515ADD}" type="presOf" srcId="{ECDAF5F3-3988-42C1-9A0D-68671F92D759}" destId="{E1A8CD54-8CD4-4B28-9CF7-203C0CF0B766}" srcOrd="0" destOrd="3" presId="urn:microsoft.com/office/officeart/2005/8/layout/vList6"/>
    <dgm:cxn modelId="{E8C4C31E-B012-409F-AC32-F7ADE1B9CC5E}" type="presOf" srcId="{08D8A090-4878-464A-877E-6E8E15013620}" destId="{7C379FBC-9347-4FB4-813D-4CD1579139DA}" srcOrd="0" destOrd="0" presId="urn:microsoft.com/office/officeart/2005/8/layout/vList6"/>
    <dgm:cxn modelId="{62D7509D-30A6-40D5-B15A-935BD4D84096}" srcId="{95BA59F8-E8B5-471B-9B97-B9C58E771BF7}" destId="{A160FF7F-3DA1-4F8B-AB38-54FB08762CFF}" srcOrd="2" destOrd="0" parTransId="{FDBA1D27-69D8-4277-A12E-6AD7EAC0321D}" sibTransId="{B42DF04B-D14F-47CD-ABC4-505AB0E8F5D6}"/>
    <dgm:cxn modelId="{78771178-81FD-42F1-A503-92BAC21D1486}" type="presOf" srcId="{8067E708-45F4-4207-8B49-8C4045D38172}" destId="{4C0A9079-9EC6-4666-8AD6-6D4FD349D14D}" srcOrd="0" destOrd="5" presId="urn:microsoft.com/office/officeart/2005/8/layout/vList6"/>
    <dgm:cxn modelId="{FCBA77D4-5752-447F-9822-E28EAF4D4BD7}" srcId="{08D8A090-4878-464A-877E-6E8E15013620}" destId="{95BA59F8-E8B5-471B-9B97-B9C58E771BF7}" srcOrd="1" destOrd="0" parTransId="{84287A6D-51FB-48BD-BF70-D89733ACA3E1}" sibTransId="{ED0F07B1-192F-453F-81B6-8294732EC857}"/>
    <dgm:cxn modelId="{82C9F1EE-F70E-4F5D-81AE-95C7A6ACC988}" type="presOf" srcId="{0D4EB058-470F-4E96-996A-7FD19558B169}" destId="{E1A8CD54-8CD4-4B28-9CF7-203C0CF0B766}" srcOrd="0" destOrd="4" presId="urn:microsoft.com/office/officeart/2005/8/layout/vList6"/>
    <dgm:cxn modelId="{0B758489-72D5-43C3-9E2E-D189C8049169}" type="presOf" srcId="{C5C7A7C7-E945-49E4-9396-A89E5050A924}" destId="{4C0A9079-9EC6-4666-8AD6-6D4FD349D14D}" srcOrd="0" destOrd="1" presId="urn:microsoft.com/office/officeart/2005/8/layout/vList6"/>
    <dgm:cxn modelId="{4A9FFF20-52CD-4F0D-B00A-97E17394AECB}" type="presOf" srcId="{2086E38A-0816-4378-9362-2C8FAA08ACDF}" destId="{ABDFB07E-9B7E-4339-9F15-904C1CDE25EB}" srcOrd="0" destOrd="0" presId="urn:microsoft.com/office/officeart/2005/8/layout/vList6"/>
    <dgm:cxn modelId="{4A957059-0BA1-46ED-891C-425B0E77CAE2}" srcId="{2086E38A-0816-4378-9362-2C8FAA08ACDF}" destId="{8067E708-45F4-4207-8B49-8C4045D38172}" srcOrd="5" destOrd="0" parTransId="{6A943857-5B16-4C73-8C50-86F8603650B6}" sibTransId="{BA3AEDA8-6E09-4582-B4E7-F8E0D8AF124E}"/>
    <dgm:cxn modelId="{1535AC7E-D505-4CDE-BAAE-6BC326CC8A4E}" srcId="{95BA59F8-E8B5-471B-9B97-B9C58E771BF7}" destId="{0D4EB058-470F-4E96-996A-7FD19558B169}" srcOrd="4" destOrd="0" parTransId="{C15622B6-83A7-4FFD-B22B-E410755B085F}" sibTransId="{59275C76-83AC-4A2D-97E8-C5956A6876C2}"/>
    <dgm:cxn modelId="{D92CDD12-75FE-4A5E-B6FB-10ACFF90D1CF}" type="presParOf" srcId="{7C379FBC-9347-4FB4-813D-4CD1579139DA}" destId="{D036FE66-6836-4079-A671-C39D7A1BEE0F}" srcOrd="0" destOrd="0" presId="urn:microsoft.com/office/officeart/2005/8/layout/vList6"/>
    <dgm:cxn modelId="{4598D827-628D-41A0-AAD8-966F7E3A755A}" type="presParOf" srcId="{D036FE66-6836-4079-A671-C39D7A1BEE0F}" destId="{ABDFB07E-9B7E-4339-9F15-904C1CDE25EB}" srcOrd="0" destOrd="0" presId="urn:microsoft.com/office/officeart/2005/8/layout/vList6"/>
    <dgm:cxn modelId="{B76C7F68-267D-4E09-AA05-F4D87D66CDFF}" type="presParOf" srcId="{D036FE66-6836-4079-A671-C39D7A1BEE0F}" destId="{4C0A9079-9EC6-4666-8AD6-6D4FD349D14D}" srcOrd="1" destOrd="0" presId="urn:microsoft.com/office/officeart/2005/8/layout/vList6"/>
    <dgm:cxn modelId="{2B041AA7-3321-4232-B820-53A530376FF2}" type="presParOf" srcId="{7C379FBC-9347-4FB4-813D-4CD1579139DA}" destId="{2C25206C-5C50-4DB7-9828-304919C28B23}" srcOrd="1" destOrd="0" presId="urn:microsoft.com/office/officeart/2005/8/layout/vList6"/>
    <dgm:cxn modelId="{43840B21-277C-474B-8398-97D978EB0BF4}" type="presParOf" srcId="{7C379FBC-9347-4FB4-813D-4CD1579139DA}" destId="{CF56377A-6D6A-4216-9B7C-885C2446B951}" srcOrd="2" destOrd="0" presId="urn:microsoft.com/office/officeart/2005/8/layout/vList6"/>
    <dgm:cxn modelId="{A621A344-ADCD-42AD-9E11-C9DC7E582F7D}" type="presParOf" srcId="{CF56377A-6D6A-4216-9B7C-885C2446B951}" destId="{0FC1C38F-2468-49EB-9D53-1864EB1608AD}" srcOrd="0" destOrd="0" presId="urn:microsoft.com/office/officeart/2005/8/layout/vList6"/>
    <dgm:cxn modelId="{DD3BCF36-23CE-40E6-8D2A-38D45CBE6658}" type="presParOf" srcId="{CF56377A-6D6A-4216-9B7C-885C2446B951}" destId="{E1A8CD54-8CD4-4B28-9CF7-203C0CF0B76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F0478-837B-4ADD-9AC0-428B062EAA6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6EAA39CF-FF12-4F9D-8F80-2D14FB1E99C0}">
      <dgm:prSet phldrT="[Text]"/>
      <dgm:spPr/>
      <dgm:t>
        <a:bodyPr/>
        <a:lstStyle/>
        <a:p>
          <a:r>
            <a:rPr lang="en-US" dirty="0" smtClean="0"/>
            <a:t>Political Steering Committee</a:t>
          </a:r>
          <a:endParaRPr lang="en-ZA" dirty="0"/>
        </a:p>
      </dgm:t>
    </dgm:pt>
    <dgm:pt modelId="{C5B6A6EF-2E85-4A25-BF1B-B5EDECD58DB5}" type="parTrans" cxnId="{6A970C0F-420A-40E5-A0A1-DA321942E3C4}">
      <dgm:prSet/>
      <dgm:spPr/>
      <dgm:t>
        <a:bodyPr/>
        <a:lstStyle/>
        <a:p>
          <a:endParaRPr lang="en-ZA"/>
        </a:p>
      </dgm:t>
    </dgm:pt>
    <dgm:pt modelId="{09978C31-0D39-443A-8FB3-85E7F8E4BDB7}" type="sibTrans" cxnId="{6A970C0F-420A-40E5-A0A1-DA321942E3C4}">
      <dgm:prSet/>
      <dgm:spPr/>
      <dgm:t>
        <a:bodyPr/>
        <a:lstStyle/>
        <a:p>
          <a:endParaRPr lang="en-ZA"/>
        </a:p>
      </dgm:t>
    </dgm:pt>
    <dgm:pt modelId="{DF23DAF2-80BB-4299-8A00-A2CE2247BBA6}">
      <dgm:prSet phldrT="[Text]"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</a:rPr>
            <a:t>Chairpersons:</a:t>
          </a:r>
          <a:r>
            <a:rPr lang="en-CA" sz="1400" b="1" dirty="0" smtClean="0"/>
            <a:t> </a:t>
          </a:r>
          <a:r>
            <a:rPr lang="en-CA" sz="1400" dirty="0" smtClean="0"/>
            <a:t>Deputy Ministers of the Department of Human Settlements and Department of Military Veterans</a:t>
          </a:r>
          <a:endParaRPr lang="en-ZA" sz="1400" dirty="0"/>
        </a:p>
      </dgm:t>
    </dgm:pt>
    <dgm:pt modelId="{CE450BE8-C6B1-4760-AAD6-33DAB037EB46}" type="parTrans" cxnId="{249F708F-1ECA-4553-8A83-D2629CEF4A31}">
      <dgm:prSet/>
      <dgm:spPr/>
      <dgm:t>
        <a:bodyPr/>
        <a:lstStyle/>
        <a:p>
          <a:endParaRPr lang="en-ZA"/>
        </a:p>
      </dgm:t>
    </dgm:pt>
    <dgm:pt modelId="{F8519683-D9D3-4BAF-ABFE-056BE55B5503}" type="sibTrans" cxnId="{249F708F-1ECA-4553-8A83-D2629CEF4A31}">
      <dgm:prSet/>
      <dgm:spPr/>
      <dgm:t>
        <a:bodyPr/>
        <a:lstStyle/>
        <a:p>
          <a:endParaRPr lang="en-ZA"/>
        </a:p>
      </dgm:t>
    </dgm:pt>
    <dgm:pt modelId="{3B113427-7577-4D3F-9BF8-63E49D02348A}">
      <dgm:prSet phldrT="[Text]"/>
      <dgm:spPr/>
      <dgm:t>
        <a:bodyPr/>
        <a:lstStyle/>
        <a:p>
          <a:r>
            <a:rPr lang="en-US" dirty="0" smtClean="0"/>
            <a:t>Accounting Officers Forum</a:t>
          </a:r>
          <a:endParaRPr lang="en-ZA" dirty="0"/>
        </a:p>
      </dgm:t>
    </dgm:pt>
    <dgm:pt modelId="{200BF26F-9ADB-4AB2-BC9A-4578F162CE27}" type="parTrans" cxnId="{C2F1DA33-9E2E-4305-B5FE-8ABB90DFC630}">
      <dgm:prSet/>
      <dgm:spPr/>
      <dgm:t>
        <a:bodyPr/>
        <a:lstStyle/>
        <a:p>
          <a:endParaRPr lang="en-ZA"/>
        </a:p>
      </dgm:t>
    </dgm:pt>
    <dgm:pt modelId="{35E62CC7-741E-4962-9DCD-358E6618CB5D}" type="sibTrans" cxnId="{C2F1DA33-9E2E-4305-B5FE-8ABB90DFC630}">
      <dgm:prSet/>
      <dgm:spPr/>
      <dgm:t>
        <a:bodyPr/>
        <a:lstStyle/>
        <a:p>
          <a:endParaRPr lang="en-ZA"/>
        </a:p>
      </dgm:t>
    </dgm:pt>
    <dgm:pt modelId="{64765AE2-9538-4E96-B4EE-0707BA7BCA3F}">
      <dgm:prSet phldrT="[Text]" custT="1"/>
      <dgm:spPr/>
      <dgm:t>
        <a:bodyPr/>
        <a:lstStyle/>
        <a:p>
          <a:pPr marL="114300" indent="-114300"/>
          <a:r>
            <a:rPr lang="en-CA" sz="1400" b="1" dirty="0" smtClean="0">
              <a:solidFill>
                <a:srgbClr val="FF0000"/>
              </a:solidFill>
              <a:latin typeface="+mj-lt"/>
            </a:rPr>
            <a:t>Chairpersons:</a:t>
          </a:r>
          <a:r>
            <a:rPr lang="en-CA" sz="1400" b="1" dirty="0" smtClean="0">
              <a:latin typeface="+mj-lt"/>
            </a:rPr>
            <a:t> </a:t>
          </a:r>
          <a:r>
            <a:rPr lang="en-CA" sz="1400" dirty="0" smtClean="0">
              <a:latin typeface="+mj-lt"/>
            </a:rPr>
            <a:t>Directors General</a:t>
          </a:r>
          <a:r>
            <a:rPr lang="en-CA" sz="1400" b="1" dirty="0" smtClean="0">
              <a:latin typeface="+mj-lt"/>
            </a:rPr>
            <a:t> </a:t>
          </a:r>
          <a:r>
            <a:rPr lang="en-CA" sz="1400" dirty="0" smtClean="0">
              <a:latin typeface="+mj-lt"/>
            </a:rPr>
            <a:t>of the Department of Human Settlements and Department of Military Veterans</a:t>
          </a:r>
          <a:endParaRPr lang="en-ZA" sz="1400" dirty="0">
            <a:latin typeface="+mj-lt"/>
          </a:endParaRPr>
        </a:p>
      </dgm:t>
    </dgm:pt>
    <dgm:pt modelId="{8583E6EC-6D40-4401-A378-DEB524E81762}" type="parTrans" cxnId="{090F6BCD-236F-44AC-A3C3-13842754027D}">
      <dgm:prSet/>
      <dgm:spPr/>
      <dgm:t>
        <a:bodyPr/>
        <a:lstStyle/>
        <a:p>
          <a:endParaRPr lang="en-ZA"/>
        </a:p>
      </dgm:t>
    </dgm:pt>
    <dgm:pt modelId="{4170C295-01FC-4936-A5A0-90D8AF32760A}" type="sibTrans" cxnId="{090F6BCD-236F-44AC-A3C3-13842754027D}">
      <dgm:prSet/>
      <dgm:spPr/>
      <dgm:t>
        <a:bodyPr/>
        <a:lstStyle/>
        <a:p>
          <a:endParaRPr lang="en-ZA"/>
        </a:p>
      </dgm:t>
    </dgm:pt>
    <dgm:pt modelId="{F3879929-F3AB-4816-B8F3-FEEC992C1EDF}">
      <dgm:prSet phldrT="[Text]"/>
      <dgm:spPr/>
      <dgm:t>
        <a:bodyPr/>
        <a:lstStyle/>
        <a:p>
          <a:r>
            <a:rPr lang="en-US" dirty="0" smtClean="0"/>
            <a:t>Operational Task Team</a:t>
          </a:r>
          <a:endParaRPr lang="en-ZA" dirty="0"/>
        </a:p>
      </dgm:t>
    </dgm:pt>
    <dgm:pt modelId="{D6962007-34C1-45F3-8E1A-A380D6931EE8}" type="parTrans" cxnId="{E1AF1582-E4C8-4811-ABA6-DA6B5F31483C}">
      <dgm:prSet/>
      <dgm:spPr/>
      <dgm:t>
        <a:bodyPr/>
        <a:lstStyle/>
        <a:p>
          <a:endParaRPr lang="en-ZA"/>
        </a:p>
      </dgm:t>
    </dgm:pt>
    <dgm:pt modelId="{D38AF24E-6EAA-4AB5-A198-066F4C7F6B32}" type="sibTrans" cxnId="{E1AF1582-E4C8-4811-ABA6-DA6B5F31483C}">
      <dgm:prSet/>
      <dgm:spPr/>
      <dgm:t>
        <a:bodyPr/>
        <a:lstStyle/>
        <a:p>
          <a:endParaRPr lang="en-ZA"/>
        </a:p>
      </dgm:t>
    </dgm:pt>
    <dgm:pt modelId="{EAD6A11C-7B72-4581-B3AD-6F11F8AD17E1}">
      <dgm:prSet phldrT="[Text]"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</a:rPr>
            <a:t>Chairpersons:</a:t>
          </a:r>
          <a:r>
            <a:rPr lang="en-CA" sz="1400" b="1" dirty="0" smtClean="0"/>
            <a:t> </a:t>
          </a:r>
          <a:r>
            <a:rPr lang="en-CA" sz="1400" b="0" dirty="0" smtClean="0"/>
            <a:t>Relevant</a:t>
          </a:r>
          <a:r>
            <a:rPr lang="en-CA" sz="1400" b="1" dirty="0" smtClean="0"/>
            <a:t> </a:t>
          </a:r>
          <a:r>
            <a:rPr lang="en-CA" sz="1400" dirty="0" smtClean="0"/>
            <a:t>DDG’s from Department of Human Settlements and Department of Military Veterans</a:t>
          </a:r>
          <a:endParaRPr lang="en-ZA" sz="1400" dirty="0"/>
        </a:p>
      </dgm:t>
    </dgm:pt>
    <dgm:pt modelId="{E71718DE-2622-4921-A962-DE017CD97BA6}" type="parTrans" cxnId="{9C337124-952C-4741-83B3-7197E2116B48}">
      <dgm:prSet/>
      <dgm:spPr/>
      <dgm:t>
        <a:bodyPr/>
        <a:lstStyle/>
        <a:p>
          <a:endParaRPr lang="en-ZA"/>
        </a:p>
      </dgm:t>
    </dgm:pt>
    <dgm:pt modelId="{FCBA9994-679F-4608-8D67-BD9A96B29BFD}" type="sibTrans" cxnId="{9C337124-952C-4741-83B3-7197E2116B48}">
      <dgm:prSet/>
      <dgm:spPr/>
      <dgm:t>
        <a:bodyPr/>
        <a:lstStyle/>
        <a:p>
          <a:endParaRPr lang="en-ZA"/>
        </a:p>
      </dgm:t>
    </dgm:pt>
    <dgm:pt modelId="{957FC0D0-556F-4023-B263-3C63DA4614CE}">
      <dgm:prSet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</a:rPr>
            <a:t>Composition:</a:t>
          </a:r>
          <a:r>
            <a:rPr lang="en-CA" sz="1400" b="1" dirty="0" smtClean="0"/>
            <a:t>  </a:t>
          </a:r>
          <a:r>
            <a:rPr lang="en-CA" sz="1400" dirty="0" smtClean="0"/>
            <a:t>Deputy Ministers of the DMV and the DHS</a:t>
          </a:r>
          <a:endParaRPr lang="en-ZA" sz="1400" dirty="0"/>
        </a:p>
      </dgm:t>
    </dgm:pt>
    <dgm:pt modelId="{008733DA-8D9B-435C-AEC5-ABBE49B04244}" type="parTrans" cxnId="{57E4BB70-F9CE-4848-B7D4-398A9F73C4E5}">
      <dgm:prSet/>
      <dgm:spPr/>
      <dgm:t>
        <a:bodyPr/>
        <a:lstStyle/>
        <a:p>
          <a:endParaRPr lang="en-ZA"/>
        </a:p>
      </dgm:t>
    </dgm:pt>
    <dgm:pt modelId="{BE98F7A4-88C7-40F3-B3B1-2589AD6AA203}" type="sibTrans" cxnId="{57E4BB70-F9CE-4848-B7D4-398A9F73C4E5}">
      <dgm:prSet/>
      <dgm:spPr/>
      <dgm:t>
        <a:bodyPr/>
        <a:lstStyle/>
        <a:p>
          <a:endParaRPr lang="en-ZA"/>
        </a:p>
      </dgm:t>
    </dgm:pt>
    <dgm:pt modelId="{EFB9072A-DE36-47C7-B5E3-4D7341429AD8}">
      <dgm:prSet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</a:rPr>
            <a:t>Frequency of meetings:</a:t>
          </a:r>
          <a:r>
            <a:rPr lang="en-CA" sz="1400" dirty="0" smtClean="0">
              <a:solidFill>
                <a:srgbClr val="FF0000"/>
              </a:solidFill>
            </a:rPr>
            <a:t> </a:t>
          </a:r>
          <a:r>
            <a:rPr lang="en-CA" sz="1400" dirty="0" smtClean="0"/>
            <a:t>Once per quarter</a:t>
          </a:r>
          <a:endParaRPr lang="en-ZA" sz="1400" dirty="0"/>
        </a:p>
      </dgm:t>
    </dgm:pt>
    <dgm:pt modelId="{03BBA320-5B0D-447D-B208-1FC73CB3B25B}" type="parTrans" cxnId="{72A8795C-936E-4801-AF6A-FE22AC17C084}">
      <dgm:prSet/>
      <dgm:spPr/>
      <dgm:t>
        <a:bodyPr/>
        <a:lstStyle/>
        <a:p>
          <a:endParaRPr lang="en-ZA"/>
        </a:p>
      </dgm:t>
    </dgm:pt>
    <dgm:pt modelId="{36C569A6-D157-4CFE-8B9E-60D5257EFD47}" type="sibTrans" cxnId="{72A8795C-936E-4801-AF6A-FE22AC17C084}">
      <dgm:prSet/>
      <dgm:spPr/>
      <dgm:t>
        <a:bodyPr/>
        <a:lstStyle/>
        <a:p>
          <a:endParaRPr lang="en-ZA"/>
        </a:p>
      </dgm:t>
    </dgm:pt>
    <dgm:pt modelId="{7C875F2A-27BC-4E14-A308-BDA2BA0E4BD7}">
      <dgm:prSet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</a:rPr>
            <a:t>Roles and responsibilities</a:t>
          </a:r>
          <a:r>
            <a:rPr lang="en-CA" sz="1400" dirty="0" smtClean="0">
              <a:solidFill>
                <a:srgbClr val="FF0000"/>
              </a:solidFill>
            </a:rPr>
            <a:t>: </a:t>
          </a:r>
          <a:r>
            <a:rPr lang="en-CA" sz="1400" dirty="0" smtClean="0"/>
            <a:t>To provide political direction on the roll-out of the Military Veterans Housing Assistance Initiative</a:t>
          </a:r>
          <a:endParaRPr lang="en-ZA" sz="1400" dirty="0"/>
        </a:p>
      </dgm:t>
    </dgm:pt>
    <dgm:pt modelId="{F6570586-31E9-4E88-A921-F7F69C59BF4B}" type="parTrans" cxnId="{A6D4C2A6-A4A1-4B4D-9530-4942F69EFCD6}">
      <dgm:prSet/>
      <dgm:spPr/>
      <dgm:t>
        <a:bodyPr/>
        <a:lstStyle/>
        <a:p>
          <a:endParaRPr lang="en-ZA"/>
        </a:p>
      </dgm:t>
    </dgm:pt>
    <dgm:pt modelId="{21CE5D73-ED62-4D08-87B6-E7F79B38E81B}" type="sibTrans" cxnId="{A6D4C2A6-A4A1-4B4D-9530-4942F69EFCD6}">
      <dgm:prSet/>
      <dgm:spPr/>
      <dgm:t>
        <a:bodyPr/>
        <a:lstStyle/>
        <a:p>
          <a:endParaRPr lang="en-ZA"/>
        </a:p>
      </dgm:t>
    </dgm:pt>
    <dgm:pt modelId="{A3C706E1-3BBE-480A-9788-E1482836FB16}">
      <dgm:prSet custT="1"/>
      <dgm:spPr/>
      <dgm:t>
        <a:bodyPr/>
        <a:lstStyle/>
        <a:p>
          <a:pPr marL="114300" indent="-114300"/>
          <a:r>
            <a:rPr lang="en-CA" sz="1400" b="1" dirty="0" smtClean="0">
              <a:solidFill>
                <a:srgbClr val="FF0000"/>
              </a:solidFill>
              <a:latin typeface="+mj-lt"/>
            </a:rPr>
            <a:t>Roles and responsibilities: </a:t>
          </a:r>
          <a:r>
            <a:rPr lang="en-CA" sz="1400" dirty="0" smtClean="0">
              <a:latin typeface="+mj-lt"/>
            </a:rPr>
            <a:t>Serve as a decision making body and provide strategic. Guide and co-ordinate the roll-out of the Programme.</a:t>
          </a:r>
          <a:endParaRPr lang="en-ZA" sz="1400" dirty="0">
            <a:solidFill>
              <a:srgbClr val="FF0000"/>
            </a:solidFill>
            <a:latin typeface="+mj-lt"/>
          </a:endParaRPr>
        </a:p>
      </dgm:t>
    </dgm:pt>
    <dgm:pt modelId="{20618B7E-CD7A-48F5-B13D-5535337E0D2A}" type="parTrans" cxnId="{351E2943-7562-4372-A25B-0094D11FAB55}">
      <dgm:prSet/>
      <dgm:spPr/>
      <dgm:t>
        <a:bodyPr/>
        <a:lstStyle/>
        <a:p>
          <a:endParaRPr lang="en-ZA"/>
        </a:p>
      </dgm:t>
    </dgm:pt>
    <dgm:pt modelId="{7F5E3EBE-6068-4A32-8631-13887745AF19}" type="sibTrans" cxnId="{351E2943-7562-4372-A25B-0094D11FAB55}">
      <dgm:prSet/>
      <dgm:spPr/>
      <dgm:t>
        <a:bodyPr/>
        <a:lstStyle/>
        <a:p>
          <a:endParaRPr lang="en-ZA"/>
        </a:p>
      </dgm:t>
    </dgm:pt>
    <dgm:pt modelId="{4266BD25-099C-47AB-A672-ADC4C9C7930C}">
      <dgm:prSet custT="1"/>
      <dgm:spPr/>
      <dgm:t>
        <a:bodyPr/>
        <a:lstStyle/>
        <a:p>
          <a:pPr marL="114300" indent="-114300"/>
          <a:r>
            <a:rPr lang="en-US" sz="1400" b="1" dirty="0" smtClean="0">
              <a:solidFill>
                <a:srgbClr val="FF0000"/>
              </a:solidFill>
            </a:rPr>
            <a:t>Frequency of meetings</a:t>
          </a:r>
          <a:r>
            <a:rPr lang="en-US" sz="1400" dirty="0" smtClean="0">
              <a:solidFill>
                <a:srgbClr val="FF0000"/>
              </a:solidFill>
            </a:rPr>
            <a:t>: </a:t>
          </a:r>
          <a:r>
            <a:rPr lang="en-US" sz="1400" dirty="0" smtClean="0"/>
            <a:t>Once per quarter</a:t>
          </a:r>
          <a:endParaRPr lang="en-ZA" sz="1400" dirty="0">
            <a:latin typeface="+mj-lt"/>
          </a:endParaRPr>
        </a:p>
      </dgm:t>
    </dgm:pt>
    <dgm:pt modelId="{AB057818-F68E-45A4-81A3-4700382F4BC8}" type="parTrans" cxnId="{07C04E65-13C7-4215-9EEC-3F8E6005628D}">
      <dgm:prSet/>
      <dgm:spPr/>
      <dgm:t>
        <a:bodyPr/>
        <a:lstStyle/>
        <a:p>
          <a:endParaRPr lang="en-ZA"/>
        </a:p>
      </dgm:t>
    </dgm:pt>
    <dgm:pt modelId="{ED45945A-7D63-4FCC-BA11-59D174965ADD}" type="sibTrans" cxnId="{07C04E65-13C7-4215-9EEC-3F8E6005628D}">
      <dgm:prSet/>
      <dgm:spPr/>
      <dgm:t>
        <a:bodyPr/>
        <a:lstStyle/>
        <a:p>
          <a:endParaRPr lang="en-ZA"/>
        </a:p>
      </dgm:t>
    </dgm:pt>
    <dgm:pt modelId="{F1CBB6B8-1B76-4B8B-A776-2B87DD1EEC59}">
      <dgm:prSet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Frequency of meetings:</a:t>
          </a:r>
          <a:r>
            <a:rPr lang="en-US" sz="1400" dirty="0" smtClean="0">
              <a:solidFill>
                <a:srgbClr val="FF0000"/>
              </a:solidFill>
            </a:rPr>
            <a:t> </a:t>
          </a:r>
          <a:r>
            <a:rPr lang="en-US" sz="1400" dirty="0" smtClean="0"/>
            <a:t>Bi-monthly</a:t>
          </a:r>
          <a:endParaRPr lang="en-ZA" sz="1400" dirty="0"/>
        </a:p>
      </dgm:t>
    </dgm:pt>
    <dgm:pt modelId="{885E60E8-6834-46DA-A10C-A4725AC3A935}" type="parTrans" cxnId="{D2219AF3-8085-4CAE-96B9-47616F81417E}">
      <dgm:prSet/>
      <dgm:spPr/>
      <dgm:t>
        <a:bodyPr/>
        <a:lstStyle/>
        <a:p>
          <a:endParaRPr lang="en-ZA"/>
        </a:p>
      </dgm:t>
    </dgm:pt>
    <dgm:pt modelId="{F399C58E-FD43-4905-9DFC-06864294BD1E}" type="sibTrans" cxnId="{D2219AF3-8085-4CAE-96B9-47616F81417E}">
      <dgm:prSet/>
      <dgm:spPr/>
      <dgm:t>
        <a:bodyPr/>
        <a:lstStyle/>
        <a:p>
          <a:endParaRPr lang="en-ZA"/>
        </a:p>
      </dgm:t>
    </dgm:pt>
    <dgm:pt modelId="{885A7687-EB96-4A1F-9DB4-EA02B79CE3C7}">
      <dgm:prSet phldrT="[Text]" custT="1"/>
      <dgm:spPr/>
      <dgm:t>
        <a:bodyPr/>
        <a:lstStyle/>
        <a:p>
          <a:pPr marL="114300" indent="-114300"/>
          <a:r>
            <a:rPr lang="en-CA" sz="1400" b="1" dirty="0" smtClean="0">
              <a:solidFill>
                <a:srgbClr val="FF0000"/>
              </a:solidFill>
              <a:latin typeface="+mj-lt"/>
            </a:rPr>
            <a:t>Composition</a:t>
          </a:r>
          <a:r>
            <a:rPr lang="en-CA" sz="1400" dirty="0" smtClean="0">
              <a:solidFill>
                <a:srgbClr val="FF0000"/>
              </a:solidFill>
              <a:latin typeface="+mj-lt"/>
            </a:rPr>
            <a:t>: </a:t>
          </a:r>
          <a:r>
            <a:rPr lang="en-CA" sz="1400" dirty="0" smtClean="0">
              <a:latin typeface="+mj-lt"/>
            </a:rPr>
            <a:t>Two </a:t>
          </a:r>
          <a:r>
            <a:rPr lang="en-CA" sz="1400" dirty="0" smtClean="0">
              <a:latin typeface="+mj-lt"/>
            </a:rPr>
            <a:t>Directors General, </a:t>
          </a:r>
          <a:r>
            <a:rPr lang="en-CA" sz="1400" dirty="0" smtClean="0">
              <a:latin typeface="+mj-lt"/>
            </a:rPr>
            <a:t>Provincial HOD of Human Settlement, DMV &amp; DHS DDG’s responsible for the program and Secretariats</a:t>
          </a:r>
          <a:endParaRPr lang="en-ZA" sz="1400" dirty="0">
            <a:latin typeface="+mj-lt"/>
          </a:endParaRPr>
        </a:p>
      </dgm:t>
    </dgm:pt>
    <dgm:pt modelId="{ABA7465F-2D2B-49C1-92A7-6DDEBCE93EDF}" type="parTrans" cxnId="{AD802633-2F41-4916-BA5E-1CD9F5A881F5}">
      <dgm:prSet/>
      <dgm:spPr/>
      <dgm:t>
        <a:bodyPr/>
        <a:lstStyle/>
        <a:p>
          <a:endParaRPr lang="en-ZA"/>
        </a:p>
      </dgm:t>
    </dgm:pt>
    <dgm:pt modelId="{D71F2A34-B6F4-4FB8-AA5C-05C9E53DAB4F}" type="sibTrans" cxnId="{AD802633-2F41-4916-BA5E-1CD9F5A881F5}">
      <dgm:prSet/>
      <dgm:spPr/>
      <dgm:t>
        <a:bodyPr/>
        <a:lstStyle/>
        <a:p>
          <a:endParaRPr lang="en-ZA"/>
        </a:p>
      </dgm:t>
    </dgm:pt>
    <dgm:pt modelId="{CF5C47EC-E9A8-4A0C-A520-0986780A26A5}">
      <dgm:prSet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  <a:latin typeface="+mj-lt"/>
            </a:rPr>
            <a:t>Roles and responsibilities: </a:t>
          </a:r>
          <a:r>
            <a:rPr lang="en-CA" sz="1400" b="0" dirty="0" smtClean="0">
              <a:solidFill>
                <a:schemeClr val="tx1"/>
              </a:solidFill>
              <a:latin typeface="+mj-lt"/>
            </a:rPr>
            <a:t>Effective implementation of the program</a:t>
          </a:r>
          <a:endParaRPr lang="en-ZA" sz="1400" dirty="0"/>
        </a:p>
      </dgm:t>
    </dgm:pt>
    <dgm:pt modelId="{96D1618A-9DBB-4B75-B287-F9BA90CCA47C}" type="parTrans" cxnId="{0A071F78-6AB2-417C-B3AC-70CFBAFD78F1}">
      <dgm:prSet/>
      <dgm:spPr/>
      <dgm:t>
        <a:bodyPr/>
        <a:lstStyle/>
        <a:p>
          <a:endParaRPr lang="en-ZA"/>
        </a:p>
      </dgm:t>
    </dgm:pt>
    <dgm:pt modelId="{44710BEA-CD5F-4E7F-A7C7-0777C619298E}" type="sibTrans" cxnId="{0A071F78-6AB2-417C-B3AC-70CFBAFD78F1}">
      <dgm:prSet/>
      <dgm:spPr/>
      <dgm:t>
        <a:bodyPr/>
        <a:lstStyle/>
        <a:p>
          <a:endParaRPr lang="en-ZA"/>
        </a:p>
      </dgm:t>
    </dgm:pt>
    <dgm:pt modelId="{5462B493-6E7A-43AD-ABB0-95999C7FEF02}">
      <dgm:prSet phldrT="[Text]" custT="1"/>
      <dgm:spPr/>
      <dgm:t>
        <a:bodyPr/>
        <a:lstStyle/>
        <a:p>
          <a:r>
            <a:rPr lang="en-CA" sz="1400" b="1" dirty="0" smtClean="0">
              <a:solidFill>
                <a:srgbClr val="FF0000"/>
              </a:solidFill>
            </a:rPr>
            <a:t>Composition:</a:t>
          </a:r>
          <a:r>
            <a:rPr lang="en-CA" sz="1400" b="1" dirty="0" smtClean="0"/>
            <a:t> </a:t>
          </a:r>
          <a:r>
            <a:rPr lang="en-CA" sz="1400" dirty="0" smtClean="0"/>
            <a:t>Officials responsible for the Programme from DMV and DHS, Provincial Project Managers and Coordinators, </a:t>
          </a:r>
          <a:r>
            <a:rPr lang="en-ZA" sz="1400" dirty="0" smtClean="0"/>
            <a:t>Stakeholder Management DHS/DMV, Beneficiary administration DHS/DMV, Capacity building &amp; Skills Development (DMV), Secretariat</a:t>
          </a:r>
          <a:endParaRPr lang="en-ZA" sz="1400" dirty="0"/>
        </a:p>
      </dgm:t>
    </dgm:pt>
    <dgm:pt modelId="{F0B03AC5-3EC1-4EB1-BBC4-6BA4FD581FA8}" type="parTrans" cxnId="{3D4AD590-EAE5-4498-B946-2A1E1A5E3B81}">
      <dgm:prSet/>
      <dgm:spPr/>
      <dgm:t>
        <a:bodyPr/>
        <a:lstStyle/>
        <a:p>
          <a:endParaRPr lang="en-ZA"/>
        </a:p>
      </dgm:t>
    </dgm:pt>
    <dgm:pt modelId="{63A58776-93F0-4085-BD27-19934EE9DDCB}" type="sibTrans" cxnId="{3D4AD590-EAE5-4498-B946-2A1E1A5E3B81}">
      <dgm:prSet/>
      <dgm:spPr/>
      <dgm:t>
        <a:bodyPr/>
        <a:lstStyle/>
        <a:p>
          <a:endParaRPr lang="en-ZA"/>
        </a:p>
      </dgm:t>
    </dgm:pt>
    <dgm:pt modelId="{1EA90C3D-B6E3-49B2-B4CF-87720A31679F}" type="pres">
      <dgm:prSet presAssocID="{181F0478-837B-4ADD-9AC0-428B062EAA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729967C-AC66-4E6F-90DB-70FE5C14B1C7}" type="pres">
      <dgm:prSet presAssocID="{6EAA39CF-FF12-4F9D-8F80-2D14FB1E99C0}" presName="composite" presStyleCnt="0"/>
      <dgm:spPr/>
    </dgm:pt>
    <dgm:pt modelId="{508B1957-C546-46E0-ABE5-175242B5029E}" type="pres">
      <dgm:prSet presAssocID="{6EAA39CF-FF12-4F9D-8F80-2D14FB1E99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EFC30FE-76D1-4276-A571-EA17D0F9B0FF}" type="pres">
      <dgm:prSet presAssocID="{6EAA39CF-FF12-4F9D-8F80-2D14FB1E99C0}" presName="descendantText" presStyleLbl="alignAcc1" presStyleIdx="0" presStyleCnt="3" custScaleY="102570" custLinFactNeighborX="0" custLinFactNeighborY="1015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9CA48D1-F312-4AC1-9489-B9400E0002E7}" type="pres">
      <dgm:prSet presAssocID="{09978C31-0D39-443A-8FB3-85E7F8E4BDB7}" presName="sp" presStyleCnt="0"/>
      <dgm:spPr/>
    </dgm:pt>
    <dgm:pt modelId="{9BD3F54F-F10D-4EC7-8F66-7D49DDCAE9ED}" type="pres">
      <dgm:prSet presAssocID="{3B113427-7577-4D3F-9BF8-63E49D02348A}" presName="composite" presStyleCnt="0"/>
      <dgm:spPr/>
    </dgm:pt>
    <dgm:pt modelId="{6DEAD6E1-BEF0-4599-A12D-FF0CEDA5EF38}" type="pres">
      <dgm:prSet presAssocID="{3B113427-7577-4D3F-9BF8-63E49D02348A}" presName="parentText" presStyleLbl="alignNode1" presStyleIdx="1" presStyleCnt="3" custLinFactNeighborY="-21252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7C3F6C2-1F05-4F87-B186-C8F4928F0A89}" type="pres">
      <dgm:prSet presAssocID="{3B113427-7577-4D3F-9BF8-63E49D02348A}" presName="descendantText" presStyleLbl="alignAcc1" presStyleIdx="1" presStyleCnt="3" custScaleY="143236" custLinFactNeighborX="0" custLinFactNeighborY="-1736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1FC91B-1691-4B63-B204-BA3CDA072A11}" type="pres">
      <dgm:prSet presAssocID="{35E62CC7-741E-4962-9DCD-358E6618CB5D}" presName="sp" presStyleCnt="0"/>
      <dgm:spPr/>
    </dgm:pt>
    <dgm:pt modelId="{4199EEBB-1DA7-44DF-BE3E-65E77BE7F0E8}" type="pres">
      <dgm:prSet presAssocID="{F3879929-F3AB-4816-B8F3-FEEC992C1EDF}" presName="composite" presStyleCnt="0"/>
      <dgm:spPr/>
    </dgm:pt>
    <dgm:pt modelId="{104FB461-9025-4D62-B248-B2CF87053479}" type="pres">
      <dgm:prSet presAssocID="{F3879929-F3AB-4816-B8F3-FEEC992C1EDF}" presName="parentText" presStyleLbl="alignNode1" presStyleIdx="2" presStyleCnt="3" custLinFactNeighborY="-41079">
        <dgm:presLayoutVars>
          <dgm:chMax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44562CD-512F-432B-9F7E-92AC8DBDA14C}" type="pres">
      <dgm:prSet presAssocID="{F3879929-F3AB-4816-B8F3-FEEC992C1EDF}" presName="descendantText" presStyleLbl="alignAcc1" presStyleIdx="2" presStyleCnt="3" custScaleY="135923" custLinFactNeighborX="0" custLinFactNeighborY="-2416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425D6A18-7EC4-4590-A78F-C23E18A66C7D}" type="presOf" srcId="{F1CBB6B8-1B76-4B8B-A776-2B87DD1EEC59}" destId="{544562CD-512F-432B-9F7E-92AC8DBDA14C}" srcOrd="0" destOrd="3" presId="urn:microsoft.com/office/officeart/2005/8/layout/chevron2"/>
    <dgm:cxn modelId="{1AB898A5-A558-476D-889C-FB745E8D73DD}" type="presOf" srcId="{7C875F2A-27BC-4E14-A308-BDA2BA0E4BD7}" destId="{BEFC30FE-76D1-4276-A571-EA17D0F9B0FF}" srcOrd="0" destOrd="2" presId="urn:microsoft.com/office/officeart/2005/8/layout/chevron2"/>
    <dgm:cxn modelId="{89EEE151-1E01-45B3-A91E-0937F5AFABCF}" type="presOf" srcId="{957FC0D0-556F-4023-B263-3C63DA4614CE}" destId="{BEFC30FE-76D1-4276-A571-EA17D0F9B0FF}" srcOrd="0" destOrd="1" presId="urn:microsoft.com/office/officeart/2005/8/layout/chevron2"/>
    <dgm:cxn modelId="{6A970C0F-420A-40E5-A0A1-DA321942E3C4}" srcId="{181F0478-837B-4ADD-9AC0-428B062EAA65}" destId="{6EAA39CF-FF12-4F9D-8F80-2D14FB1E99C0}" srcOrd="0" destOrd="0" parTransId="{C5B6A6EF-2E85-4A25-BF1B-B5EDECD58DB5}" sibTransId="{09978C31-0D39-443A-8FB3-85E7F8E4BDB7}"/>
    <dgm:cxn modelId="{0A071F78-6AB2-417C-B3AC-70CFBAFD78F1}" srcId="{F3879929-F3AB-4816-B8F3-FEEC992C1EDF}" destId="{CF5C47EC-E9A8-4A0C-A520-0986780A26A5}" srcOrd="2" destOrd="0" parTransId="{96D1618A-9DBB-4B75-B287-F9BA90CCA47C}" sibTransId="{44710BEA-CD5F-4E7F-A7C7-0777C619298E}"/>
    <dgm:cxn modelId="{AD802633-2F41-4916-BA5E-1CD9F5A881F5}" srcId="{3B113427-7577-4D3F-9BF8-63E49D02348A}" destId="{885A7687-EB96-4A1F-9DB4-EA02B79CE3C7}" srcOrd="1" destOrd="0" parTransId="{ABA7465F-2D2B-49C1-92A7-6DDEBCE93EDF}" sibTransId="{D71F2A34-B6F4-4FB8-AA5C-05C9E53DAB4F}"/>
    <dgm:cxn modelId="{B0AD3333-04D9-4D54-88C3-9F3560E50147}" type="presOf" srcId="{EAD6A11C-7B72-4581-B3AD-6F11F8AD17E1}" destId="{544562CD-512F-432B-9F7E-92AC8DBDA14C}" srcOrd="0" destOrd="0" presId="urn:microsoft.com/office/officeart/2005/8/layout/chevron2"/>
    <dgm:cxn modelId="{249F708F-1ECA-4553-8A83-D2629CEF4A31}" srcId="{6EAA39CF-FF12-4F9D-8F80-2D14FB1E99C0}" destId="{DF23DAF2-80BB-4299-8A00-A2CE2247BBA6}" srcOrd="0" destOrd="0" parTransId="{CE450BE8-C6B1-4760-AAD6-33DAB037EB46}" sibTransId="{F8519683-D9D3-4BAF-ABFE-056BE55B5503}"/>
    <dgm:cxn modelId="{07C04E65-13C7-4215-9EEC-3F8E6005628D}" srcId="{3B113427-7577-4D3F-9BF8-63E49D02348A}" destId="{4266BD25-099C-47AB-A672-ADC4C9C7930C}" srcOrd="3" destOrd="0" parTransId="{AB057818-F68E-45A4-81A3-4700382F4BC8}" sibTransId="{ED45945A-7D63-4FCC-BA11-59D174965ADD}"/>
    <dgm:cxn modelId="{7321A231-7C8A-4022-8A20-F6558CFCF03E}" type="presOf" srcId="{EFB9072A-DE36-47C7-B5E3-4D7341429AD8}" destId="{BEFC30FE-76D1-4276-A571-EA17D0F9B0FF}" srcOrd="0" destOrd="3" presId="urn:microsoft.com/office/officeart/2005/8/layout/chevron2"/>
    <dgm:cxn modelId="{9C337124-952C-4741-83B3-7197E2116B48}" srcId="{F3879929-F3AB-4816-B8F3-FEEC992C1EDF}" destId="{EAD6A11C-7B72-4581-B3AD-6F11F8AD17E1}" srcOrd="0" destOrd="0" parTransId="{E71718DE-2622-4921-A962-DE017CD97BA6}" sibTransId="{FCBA9994-679F-4608-8D67-BD9A96B29BFD}"/>
    <dgm:cxn modelId="{C2F1DA33-9E2E-4305-B5FE-8ABB90DFC630}" srcId="{181F0478-837B-4ADD-9AC0-428B062EAA65}" destId="{3B113427-7577-4D3F-9BF8-63E49D02348A}" srcOrd="1" destOrd="0" parTransId="{200BF26F-9ADB-4AB2-BC9A-4578F162CE27}" sibTransId="{35E62CC7-741E-4962-9DCD-358E6618CB5D}"/>
    <dgm:cxn modelId="{9671D679-1941-4C85-B791-34E1D5B32F81}" type="presOf" srcId="{181F0478-837B-4ADD-9AC0-428B062EAA65}" destId="{1EA90C3D-B6E3-49B2-B4CF-87720A31679F}" srcOrd="0" destOrd="0" presId="urn:microsoft.com/office/officeart/2005/8/layout/chevron2"/>
    <dgm:cxn modelId="{E1AF1582-E4C8-4811-ABA6-DA6B5F31483C}" srcId="{181F0478-837B-4ADD-9AC0-428B062EAA65}" destId="{F3879929-F3AB-4816-B8F3-FEEC992C1EDF}" srcOrd="2" destOrd="0" parTransId="{D6962007-34C1-45F3-8E1A-A380D6931EE8}" sibTransId="{D38AF24E-6EAA-4AB5-A198-066F4C7F6B32}"/>
    <dgm:cxn modelId="{2352960E-3B94-4C3B-A49C-39A5D21ECF1B}" type="presOf" srcId="{A3C706E1-3BBE-480A-9788-E1482836FB16}" destId="{07C3F6C2-1F05-4F87-B186-C8F4928F0A89}" srcOrd="0" destOrd="2" presId="urn:microsoft.com/office/officeart/2005/8/layout/chevron2"/>
    <dgm:cxn modelId="{D2219AF3-8085-4CAE-96B9-47616F81417E}" srcId="{F3879929-F3AB-4816-B8F3-FEEC992C1EDF}" destId="{F1CBB6B8-1B76-4B8B-A776-2B87DD1EEC59}" srcOrd="3" destOrd="0" parTransId="{885E60E8-6834-46DA-A10C-A4725AC3A935}" sibTransId="{F399C58E-FD43-4905-9DFC-06864294BD1E}"/>
    <dgm:cxn modelId="{090F6BCD-236F-44AC-A3C3-13842754027D}" srcId="{3B113427-7577-4D3F-9BF8-63E49D02348A}" destId="{64765AE2-9538-4E96-B4EE-0707BA7BCA3F}" srcOrd="0" destOrd="0" parTransId="{8583E6EC-6D40-4401-A378-DEB524E81762}" sibTransId="{4170C295-01FC-4936-A5A0-90D8AF32760A}"/>
    <dgm:cxn modelId="{FEF3C511-9B2D-404A-A78E-6DF66DED3051}" type="presOf" srcId="{6EAA39CF-FF12-4F9D-8F80-2D14FB1E99C0}" destId="{508B1957-C546-46E0-ABE5-175242B5029E}" srcOrd="0" destOrd="0" presId="urn:microsoft.com/office/officeart/2005/8/layout/chevron2"/>
    <dgm:cxn modelId="{351E2943-7562-4372-A25B-0094D11FAB55}" srcId="{3B113427-7577-4D3F-9BF8-63E49D02348A}" destId="{A3C706E1-3BBE-480A-9788-E1482836FB16}" srcOrd="2" destOrd="0" parTransId="{20618B7E-CD7A-48F5-B13D-5535337E0D2A}" sibTransId="{7F5E3EBE-6068-4A32-8631-13887745AF19}"/>
    <dgm:cxn modelId="{6A4C4A49-08BA-4088-BC45-4F33C381BA5E}" type="presOf" srcId="{DF23DAF2-80BB-4299-8A00-A2CE2247BBA6}" destId="{BEFC30FE-76D1-4276-A571-EA17D0F9B0FF}" srcOrd="0" destOrd="0" presId="urn:microsoft.com/office/officeart/2005/8/layout/chevron2"/>
    <dgm:cxn modelId="{8B493305-2476-4557-8904-CD4441513443}" type="presOf" srcId="{5462B493-6E7A-43AD-ABB0-95999C7FEF02}" destId="{544562CD-512F-432B-9F7E-92AC8DBDA14C}" srcOrd="0" destOrd="1" presId="urn:microsoft.com/office/officeart/2005/8/layout/chevron2"/>
    <dgm:cxn modelId="{A6D4C2A6-A4A1-4B4D-9530-4942F69EFCD6}" srcId="{6EAA39CF-FF12-4F9D-8F80-2D14FB1E99C0}" destId="{7C875F2A-27BC-4E14-A308-BDA2BA0E4BD7}" srcOrd="2" destOrd="0" parTransId="{F6570586-31E9-4E88-A921-F7F69C59BF4B}" sibTransId="{21CE5D73-ED62-4D08-87B6-E7F79B38E81B}"/>
    <dgm:cxn modelId="{30328EF3-E999-4B5A-B9C1-A168A1A08D39}" type="presOf" srcId="{885A7687-EB96-4A1F-9DB4-EA02B79CE3C7}" destId="{07C3F6C2-1F05-4F87-B186-C8F4928F0A89}" srcOrd="0" destOrd="1" presId="urn:microsoft.com/office/officeart/2005/8/layout/chevron2"/>
    <dgm:cxn modelId="{E277CC62-0EAF-4D94-947E-03642945A5CD}" type="presOf" srcId="{F3879929-F3AB-4816-B8F3-FEEC992C1EDF}" destId="{104FB461-9025-4D62-B248-B2CF87053479}" srcOrd="0" destOrd="0" presId="urn:microsoft.com/office/officeart/2005/8/layout/chevron2"/>
    <dgm:cxn modelId="{340FAD87-3DD0-4BB3-A234-2EDE9490360A}" type="presOf" srcId="{64765AE2-9538-4E96-B4EE-0707BA7BCA3F}" destId="{07C3F6C2-1F05-4F87-B186-C8F4928F0A89}" srcOrd="0" destOrd="0" presId="urn:microsoft.com/office/officeart/2005/8/layout/chevron2"/>
    <dgm:cxn modelId="{BD54E5D4-2D1B-422C-A8B6-13EBE92AD2D1}" type="presOf" srcId="{4266BD25-099C-47AB-A672-ADC4C9C7930C}" destId="{07C3F6C2-1F05-4F87-B186-C8F4928F0A89}" srcOrd="0" destOrd="3" presId="urn:microsoft.com/office/officeart/2005/8/layout/chevron2"/>
    <dgm:cxn modelId="{72A8795C-936E-4801-AF6A-FE22AC17C084}" srcId="{6EAA39CF-FF12-4F9D-8F80-2D14FB1E99C0}" destId="{EFB9072A-DE36-47C7-B5E3-4D7341429AD8}" srcOrd="3" destOrd="0" parTransId="{03BBA320-5B0D-447D-B208-1FC73CB3B25B}" sibTransId="{36C569A6-D157-4CFE-8B9E-60D5257EFD47}"/>
    <dgm:cxn modelId="{57E4BB70-F9CE-4848-B7D4-398A9F73C4E5}" srcId="{6EAA39CF-FF12-4F9D-8F80-2D14FB1E99C0}" destId="{957FC0D0-556F-4023-B263-3C63DA4614CE}" srcOrd="1" destOrd="0" parTransId="{008733DA-8D9B-435C-AEC5-ABBE49B04244}" sibTransId="{BE98F7A4-88C7-40F3-B3B1-2589AD6AA203}"/>
    <dgm:cxn modelId="{3E238D4D-7876-43F1-A10B-780338E70106}" type="presOf" srcId="{CF5C47EC-E9A8-4A0C-A520-0986780A26A5}" destId="{544562CD-512F-432B-9F7E-92AC8DBDA14C}" srcOrd="0" destOrd="2" presId="urn:microsoft.com/office/officeart/2005/8/layout/chevron2"/>
    <dgm:cxn modelId="{C4D58C30-A5A4-4D0A-ADB5-4B34BFFA2C17}" type="presOf" srcId="{3B113427-7577-4D3F-9BF8-63E49D02348A}" destId="{6DEAD6E1-BEF0-4599-A12D-FF0CEDA5EF38}" srcOrd="0" destOrd="0" presId="urn:microsoft.com/office/officeart/2005/8/layout/chevron2"/>
    <dgm:cxn modelId="{3D4AD590-EAE5-4498-B946-2A1E1A5E3B81}" srcId="{F3879929-F3AB-4816-B8F3-FEEC992C1EDF}" destId="{5462B493-6E7A-43AD-ABB0-95999C7FEF02}" srcOrd="1" destOrd="0" parTransId="{F0B03AC5-3EC1-4EB1-BBC4-6BA4FD581FA8}" sibTransId="{63A58776-93F0-4085-BD27-19934EE9DDCB}"/>
    <dgm:cxn modelId="{14204E8F-A0B2-40E1-B953-2937D144D652}" type="presParOf" srcId="{1EA90C3D-B6E3-49B2-B4CF-87720A31679F}" destId="{C729967C-AC66-4E6F-90DB-70FE5C14B1C7}" srcOrd="0" destOrd="0" presId="urn:microsoft.com/office/officeart/2005/8/layout/chevron2"/>
    <dgm:cxn modelId="{620DBD0B-72F9-4E1B-B0FA-BAB11E586643}" type="presParOf" srcId="{C729967C-AC66-4E6F-90DB-70FE5C14B1C7}" destId="{508B1957-C546-46E0-ABE5-175242B5029E}" srcOrd="0" destOrd="0" presId="urn:microsoft.com/office/officeart/2005/8/layout/chevron2"/>
    <dgm:cxn modelId="{3566785E-2345-418D-8287-5F828EF71A3D}" type="presParOf" srcId="{C729967C-AC66-4E6F-90DB-70FE5C14B1C7}" destId="{BEFC30FE-76D1-4276-A571-EA17D0F9B0FF}" srcOrd="1" destOrd="0" presId="urn:microsoft.com/office/officeart/2005/8/layout/chevron2"/>
    <dgm:cxn modelId="{E652BB83-3F65-4AD7-84F0-57C2DD28EC79}" type="presParOf" srcId="{1EA90C3D-B6E3-49B2-B4CF-87720A31679F}" destId="{D9CA48D1-F312-4AC1-9489-B9400E0002E7}" srcOrd="1" destOrd="0" presId="urn:microsoft.com/office/officeart/2005/8/layout/chevron2"/>
    <dgm:cxn modelId="{30A4B9F0-387F-4E95-BDC3-4680206661EC}" type="presParOf" srcId="{1EA90C3D-B6E3-49B2-B4CF-87720A31679F}" destId="{9BD3F54F-F10D-4EC7-8F66-7D49DDCAE9ED}" srcOrd="2" destOrd="0" presId="urn:microsoft.com/office/officeart/2005/8/layout/chevron2"/>
    <dgm:cxn modelId="{75DD38B0-3A17-4724-A432-5DD0E1AAD974}" type="presParOf" srcId="{9BD3F54F-F10D-4EC7-8F66-7D49DDCAE9ED}" destId="{6DEAD6E1-BEF0-4599-A12D-FF0CEDA5EF38}" srcOrd="0" destOrd="0" presId="urn:microsoft.com/office/officeart/2005/8/layout/chevron2"/>
    <dgm:cxn modelId="{3FDBAF54-8DF7-4922-9E7C-2DA52B4E017D}" type="presParOf" srcId="{9BD3F54F-F10D-4EC7-8F66-7D49DDCAE9ED}" destId="{07C3F6C2-1F05-4F87-B186-C8F4928F0A89}" srcOrd="1" destOrd="0" presId="urn:microsoft.com/office/officeart/2005/8/layout/chevron2"/>
    <dgm:cxn modelId="{1553C5CC-A8E6-451F-9562-4E8EEDE8D2EE}" type="presParOf" srcId="{1EA90C3D-B6E3-49B2-B4CF-87720A31679F}" destId="{961FC91B-1691-4B63-B204-BA3CDA072A11}" srcOrd="3" destOrd="0" presId="urn:microsoft.com/office/officeart/2005/8/layout/chevron2"/>
    <dgm:cxn modelId="{4D04FAA1-0567-4D8B-8596-83F102A8B802}" type="presParOf" srcId="{1EA90C3D-B6E3-49B2-B4CF-87720A31679F}" destId="{4199EEBB-1DA7-44DF-BE3E-65E77BE7F0E8}" srcOrd="4" destOrd="0" presId="urn:microsoft.com/office/officeart/2005/8/layout/chevron2"/>
    <dgm:cxn modelId="{902EAFD6-B6BB-4A59-AEBE-CBD8EBCB34F1}" type="presParOf" srcId="{4199EEBB-1DA7-44DF-BE3E-65E77BE7F0E8}" destId="{104FB461-9025-4D62-B248-B2CF87053479}" srcOrd="0" destOrd="0" presId="urn:microsoft.com/office/officeart/2005/8/layout/chevron2"/>
    <dgm:cxn modelId="{5D2B9D40-516E-4340-91B6-A6DEBD296B78}" type="presParOf" srcId="{4199EEBB-1DA7-44DF-BE3E-65E77BE7F0E8}" destId="{544562CD-512F-432B-9F7E-92AC8DBDA1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A9079-9EC6-4666-8AD6-6D4FD349D14D}">
      <dsp:nvSpPr>
        <dsp:cNvPr id="0" name=""/>
        <dsp:cNvSpPr/>
      </dsp:nvSpPr>
      <dsp:spPr>
        <a:xfrm>
          <a:off x="4719900" y="457"/>
          <a:ext cx="7079850" cy="17847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Concluded 7 Feb 2012 by the Deputy Ministers of the DMV &amp; DHS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provide housing to Milvets based on agreed specifications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upgrade/repair dilapidated properties of Milvets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provide Housing sector skills training to Milvets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To assists Milvets with housing related difficulties based on the merit of each case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DMV qualifying criteria and selection process applies. </a:t>
          </a:r>
          <a:endParaRPr lang="en-ZA" sz="1300" kern="1200" dirty="0"/>
        </a:p>
      </dsp:txBody>
      <dsp:txXfrm>
        <a:off x="4719900" y="223546"/>
        <a:ext cx="6410583" cy="1338534"/>
      </dsp:txXfrm>
    </dsp:sp>
    <dsp:sp modelId="{ABDFB07E-9B7E-4339-9F15-904C1CDE25EB}">
      <dsp:nvSpPr>
        <dsp:cNvPr id="0" name=""/>
        <dsp:cNvSpPr/>
      </dsp:nvSpPr>
      <dsp:spPr>
        <a:xfrm>
          <a:off x="0" y="457"/>
          <a:ext cx="4719900" cy="17847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Memorandum of Understanding</a:t>
          </a:r>
          <a:endParaRPr lang="en-ZA" sz="3600" kern="1200" dirty="0"/>
        </a:p>
      </dsp:txBody>
      <dsp:txXfrm>
        <a:off x="87122" y="87579"/>
        <a:ext cx="4545656" cy="1610468"/>
      </dsp:txXfrm>
    </dsp:sp>
    <dsp:sp modelId="{E1A8CD54-8CD4-4B28-9CF7-203C0CF0B766}">
      <dsp:nvSpPr>
        <dsp:cNvPr id="0" name=""/>
        <dsp:cNvSpPr/>
      </dsp:nvSpPr>
      <dsp:spPr>
        <a:xfrm>
          <a:off x="4719900" y="1963641"/>
          <a:ext cx="7079850" cy="17847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Signed with all the HOD’s of Provincial Department of Human Settlement.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Gives effect to the MoU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PDHS built houses to the specification and bill the DMV an amount equivalent to the Top-Up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DMV provide a list of eligible beneficiaries</a:t>
          </a:r>
          <a:endParaRPr lang="en-ZA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Build houses are handed to the beneficiaries by the DMV</a:t>
          </a:r>
          <a:endParaRPr lang="en-ZA" sz="1300" kern="1200" dirty="0"/>
        </a:p>
      </dsp:txBody>
      <dsp:txXfrm>
        <a:off x="4719900" y="2186730"/>
        <a:ext cx="6410583" cy="1338534"/>
      </dsp:txXfrm>
    </dsp:sp>
    <dsp:sp modelId="{0FC1C38F-2468-49EB-9D53-1864EB1608AD}">
      <dsp:nvSpPr>
        <dsp:cNvPr id="0" name=""/>
        <dsp:cNvSpPr/>
      </dsp:nvSpPr>
      <dsp:spPr>
        <a:xfrm>
          <a:off x="0" y="1963641"/>
          <a:ext cx="4719900" cy="17847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Service Level Agreement</a:t>
          </a:r>
          <a:endParaRPr lang="en-ZA" sz="3600" kern="1200" dirty="0"/>
        </a:p>
      </dsp:txBody>
      <dsp:txXfrm>
        <a:off x="87122" y="2050763"/>
        <a:ext cx="4545656" cy="1610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B1957-C546-46E0-ABE5-175242B5029E}">
      <dsp:nvSpPr>
        <dsp:cNvPr id="0" name=""/>
        <dsp:cNvSpPr/>
      </dsp:nvSpPr>
      <dsp:spPr>
        <a:xfrm rot="5400000">
          <a:off x="-231324" y="247547"/>
          <a:ext cx="1542161" cy="1079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Political Steering Committee</a:t>
          </a:r>
          <a:endParaRPr lang="en-ZA" sz="1100" kern="1200" dirty="0"/>
        </a:p>
      </dsp:txBody>
      <dsp:txXfrm rot="-5400000">
        <a:off x="1" y="555978"/>
        <a:ext cx="1079512" cy="462649"/>
      </dsp:txXfrm>
    </dsp:sp>
    <dsp:sp modelId="{BEFC30FE-76D1-4276-A571-EA17D0F9B0FF}">
      <dsp:nvSpPr>
        <dsp:cNvPr id="0" name=""/>
        <dsp:cNvSpPr/>
      </dsp:nvSpPr>
      <dsp:spPr>
        <a:xfrm rot="5400000">
          <a:off x="5872494" y="-4687814"/>
          <a:ext cx="1028166" cy="10614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</a:rPr>
            <a:t>Chairpersons:</a:t>
          </a:r>
          <a:r>
            <a:rPr lang="en-CA" sz="1400" b="1" kern="1200" dirty="0" smtClean="0"/>
            <a:t> </a:t>
          </a:r>
          <a:r>
            <a:rPr lang="en-CA" sz="1400" kern="1200" dirty="0" smtClean="0"/>
            <a:t>Deputy Ministers of the Department of Human Settlements and Department of Military Veterans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</a:rPr>
            <a:t>Composition:</a:t>
          </a:r>
          <a:r>
            <a:rPr lang="en-CA" sz="1400" b="1" kern="1200" dirty="0" smtClean="0"/>
            <a:t>  </a:t>
          </a:r>
          <a:r>
            <a:rPr lang="en-CA" sz="1400" kern="1200" dirty="0" smtClean="0"/>
            <a:t>Deputy Ministers of the DMV and the DHS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</a:rPr>
            <a:t>Roles and responsibilities</a:t>
          </a:r>
          <a:r>
            <a:rPr lang="en-CA" sz="1400" kern="1200" dirty="0" smtClean="0">
              <a:solidFill>
                <a:srgbClr val="FF0000"/>
              </a:solidFill>
            </a:rPr>
            <a:t>: </a:t>
          </a:r>
          <a:r>
            <a:rPr lang="en-CA" sz="1400" kern="1200" dirty="0" smtClean="0"/>
            <a:t>To provide political direction on the roll-out of the Military Veterans Housing Assistance Initiative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</a:rPr>
            <a:t>Frequency of meetings:</a:t>
          </a:r>
          <a:r>
            <a:rPr lang="en-CA" sz="1400" kern="1200" dirty="0" smtClean="0">
              <a:solidFill>
                <a:srgbClr val="FF0000"/>
              </a:solidFill>
            </a:rPr>
            <a:t> </a:t>
          </a:r>
          <a:r>
            <a:rPr lang="en-CA" sz="1400" kern="1200" dirty="0" smtClean="0"/>
            <a:t>Once per quarter</a:t>
          </a:r>
          <a:endParaRPr lang="en-ZA" sz="1400" kern="1200" dirty="0"/>
        </a:p>
      </dsp:txBody>
      <dsp:txXfrm rot="-5400000">
        <a:off x="1079513" y="155358"/>
        <a:ext cx="10563938" cy="927784"/>
      </dsp:txXfrm>
    </dsp:sp>
    <dsp:sp modelId="{6DEAD6E1-BEF0-4599-A12D-FF0CEDA5EF38}">
      <dsp:nvSpPr>
        <dsp:cNvPr id="0" name=""/>
        <dsp:cNvSpPr/>
      </dsp:nvSpPr>
      <dsp:spPr>
        <a:xfrm rot="5400000">
          <a:off x="-231324" y="1502547"/>
          <a:ext cx="1542161" cy="1079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Accounting Officers Forum</a:t>
          </a:r>
          <a:endParaRPr lang="en-ZA" sz="1100" kern="1200" dirty="0"/>
        </a:p>
      </dsp:txBody>
      <dsp:txXfrm rot="-5400000">
        <a:off x="1" y="1810978"/>
        <a:ext cx="1079512" cy="462649"/>
      </dsp:txXfrm>
    </dsp:sp>
    <dsp:sp modelId="{07C3F6C2-1F05-4F87-B186-C8F4928F0A89}">
      <dsp:nvSpPr>
        <dsp:cNvPr id="0" name=""/>
        <dsp:cNvSpPr/>
      </dsp:nvSpPr>
      <dsp:spPr>
        <a:xfrm rot="5400000">
          <a:off x="5668675" y="-3380946"/>
          <a:ext cx="1435804" cy="10614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  <a:latin typeface="+mj-lt"/>
            </a:rPr>
            <a:t>Chairpersons:</a:t>
          </a:r>
          <a:r>
            <a:rPr lang="en-CA" sz="1400" b="1" kern="1200" dirty="0" smtClean="0">
              <a:latin typeface="+mj-lt"/>
            </a:rPr>
            <a:t> </a:t>
          </a:r>
          <a:r>
            <a:rPr lang="en-CA" sz="1400" kern="1200" dirty="0" smtClean="0">
              <a:latin typeface="+mj-lt"/>
            </a:rPr>
            <a:t>Directors General</a:t>
          </a:r>
          <a:r>
            <a:rPr lang="en-CA" sz="1400" b="1" kern="1200" dirty="0" smtClean="0">
              <a:latin typeface="+mj-lt"/>
            </a:rPr>
            <a:t> </a:t>
          </a:r>
          <a:r>
            <a:rPr lang="en-CA" sz="1400" kern="1200" dirty="0" smtClean="0">
              <a:latin typeface="+mj-lt"/>
            </a:rPr>
            <a:t>of the Department of Human Settlements and Department of Military Veterans</a:t>
          </a:r>
          <a:endParaRPr lang="en-ZA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  <a:latin typeface="+mj-lt"/>
            </a:rPr>
            <a:t>Composition</a:t>
          </a:r>
          <a:r>
            <a:rPr lang="en-CA" sz="1400" kern="1200" dirty="0" smtClean="0">
              <a:solidFill>
                <a:srgbClr val="FF0000"/>
              </a:solidFill>
              <a:latin typeface="+mj-lt"/>
            </a:rPr>
            <a:t>: </a:t>
          </a:r>
          <a:r>
            <a:rPr lang="en-CA" sz="1400" kern="1200" dirty="0" smtClean="0">
              <a:latin typeface="+mj-lt"/>
            </a:rPr>
            <a:t>Two </a:t>
          </a:r>
          <a:r>
            <a:rPr lang="en-CA" sz="1400" kern="1200" dirty="0" smtClean="0">
              <a:latin typeface="+mj-lt"/>
            </a:rPr>
            <a:t>Directors General, </a:t>
          </a:r>
          <a:r>
            <a:rPr lang="en-CA" sz="1400" kern="1200" dirty="0" smtClean="0">
              <a:latin typeface="+mj-lt"/>
            </a:rPr>
            <a:t>Provincial HOD of Human Settlement, DMV &amp; DHS DDG’s responsible for the program and Secretariats</a:t>
          </a:r>
          <a:endParaRPr lang="en-ZA" sz="1400" kern="1200" dirty="0"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  <a:latin typeface="+mj-lt"/>
            </a:rPr>
            <a:t>Roles and responsibilities: </a:t>
          </a:r>
          <a:r>
            <a:rPr lang="en-CA" sz="1400" kern="1200" dirty="0" smtClean="0">
              <a:latin typeface="+mj-lt"/>
            </a:rPr>
            <a:t>Serve as a decision making body and provide strategic. Guide and co-ordinate the roll-out of the Programme.</a:t>
          </a:r>
          <a:endParaRPr lang="en-ZA" sz="1400" kern="1200" dirty="0">
            <a:solidFill>
              <a:srgbClr val="FF0000"/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FF0000"/>
              </a:solidFill>
            </a:rPr>
            <a:t>Frequency of meetings</a:t>
          </a:r>
          <a:r>
            <a:rPr lang="en-US" sz="1400" kern="1200" dirty="0" smtClean="0">
              <a:solidFill>
                <a:srgbClr val="FF0000"/>
              </a:solidFill>
            </a:rPr>
            <a:t>: </a:t>
          </a:r>
          <a:r>
            <a:rPr lang="en-US" sz="1400" kern="1200" dirty="0" smtClean="0"/>
            <a:t>Once per quarter</a:t>
          </a:r>
          <a:endParaRPr lang="en-ZA" sz="1400" kern="1200" dirty="0">
            <a:latin typeface="+mj-lt"/>
          </a:endParaRPr>
        </a:p>
      </dsp:txBody>
      <dsp:txXfrm rot="-5400000">
        <a:off x="1079513" y="1278306"/>
        <a:ext cx="10544039" cy="1295624"/>
      </dsp:txXfrm>
    </dsp:sp>
    <dsp:sp modelId="{104FB461-9025-4D62-B248-B2CF87053479}">
      <dsp:nvSpPr>
        <dsp:cNvPr id="0" name=""/>
        <dsp:cNvSpPr/>
      </dsp:nvSpPr>
      <dsp:spPr>
        <a:xfrm rot="5400000">
          <a:off x="-231324" y="2742870"/>
          <a:ext cx="1542161" cy="10795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Operational Task Team</a:t>
          </a:r>
          <a:endParaRPr lang="en-ZA" sz="1100" kern="1200" dirty="0"/>
        </a:p>
      </dsp:txBody>
      <dsp:txXfrm rot="-5400000">
        <a:off x="1" y="3051301"/>
        <a:ext cx="1079512" cy="462649"/>
      </dsp:txXfrm>
    </dsp:sp>
    <dsp:sp modelId="{544562CD-512F-432B-9F7E-92AC8DBDA14C}">
      <dsp:nvSpPr>
        <dsp:cNvPr id="0" name=""/>
        <dsp:cNvSpPr/>
      </dsp:nvSpPr>
      <dsp:spPr>
        <a:xfrm rot="5400000">
          <a:off x="5705328" y="-1903022"/>
          <a:ext cx="1362498" cy="10614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</a:rPr>
            <a:t>Chairpersons:</a:t>
          </a:r>
          <a:r>
            <a:rPr lang="en-CA" sz="1400" b="1" kern="1200" dirty="0" smtClean="0"/>
            <a:t> </a:t>
          </a:r>
          <a:r>
            <a:rPr lang="en-CA" sz="1400" b="0" kern="1200" dirty="0" smtClean="0"/>
            <a:t>Relevant</a:t>
          </a:r>
          <a:r>
            <a:rPr lang="en-CA" sz="1400" b="1" kern="1200" dirty="0" smtClean="0"/>
            <a:t> </a:t>
          </a:r>
          <a:r>
            <a:rPr lang="en-CA" sz="1400" kern="1200" dirty="0" smtClean="0"/>
            <a:t>DDG’s from Department of Human Settlements and Department of Military Veterans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</a:rPr>
            <a:t>Composition:</a:t>
          </a:r>
          <a:r>
            <a:rPr lang="en-CA" sz="1400" b="1" kern="1200" dirty="0" smtClean="0"/>
            <a:t> </a:t>
          </a:r>
          <a:r>
            <a:rPr lang="en-CA" sz="1400" kern="1200" dirty="0" smtClean="0"/>
            <a:t>Officials responsible for the Programme from DMV and DHS, Provincial Project Managers and Coordinators, </a:t>
          </a:r>
          <a:r>
            <a:rPr lang="en-ZA" sz="1400" kern="1200" dirty="0" smtClean="0"/>
            <a:t>Stakeholder Management DHS/DMV, Beneficiary administration DHS/DMV, Capacity building &amp; Skills Development (DMV), Secretariat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400" b="1" kern="1200" dirty="0" smtClean="0">
              <a:solidFill>
                <a:srgbClr val="FF0000"/>
              </a:solidFill>
              <a:latin typeface="+mj-lt"/>
            </a:rPr>
            <a:t>Roles and responsibilities: </a:t>
          </a:r>
          <a:r>
            <a:rPr lang="en-CA" sz="1400" b="0" kern="1200" dirty="0" smtClean="0">
              <a:solidFill>
                <a:schemeClr val="tx1"/>
              </a:solidFill>
              <a:latin typeface="+mj-lt"/>
            </a:rPr>
            <a:t>Effective implementation of the program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FF0000"/>
              </a:solidFill>
            </a:rPr>
            <a:t>Frequency of meetings:</a:t>
          </a:r>
          <a:r>
            <a:rPr lang="en-US" sz="1400" kern="1200" dirty="0" smtClean="0">
              <a:solidFill>
                <a:srgbClr val="FF0000"/>
              </a:solidFill>
            </a:rPr>
            <a:t> </a:t>
          </a:r>
          <a:r>
            <a:rPr lang="en-US" sz="1400" kern="1200" dirty="0" smtClean="0"/>
            <a:t>Bi-monthly</a:t>
          </a:r>
          <a:endParaRPr lang="en-ZA" sz="1400" kern="1200" dirty="0"/>
        </a:p>
      </dsp:txBody>
      <dsp:txXfrm rot="-5400000">
        <a:off x="1079513" y="2789305"/>
        <a:ext cx="10547617" cy="1229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D6F49A6-E3E7-6D44-8F4F-46680F27B09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149BCEB8-EAD7-A44F-A35C-68FB7D8DE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55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B4205F1D-827E-4947-AA38-7C147F2606F2}" type="datetimeFigureOut">
              <a:rPr lang="en-ZA" smtClean="0"/>
              <a:t>2016/11/09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C8AF79F3-BA11-429E-87D5-6D75B3694D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105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490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286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6423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0230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7386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745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018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79F3-BA11-429E-87D5-6D75B3694D54}" type="slidenum">
              <a:rPr lang="en-ZA" smtClean="0">
                <a:solidFill>
                  <a:prstClr val="black"/>
                </a:solidFill>
              </a:rPr>
              <a:pPr/>
              <a:t>9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2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8726-4EBA-481E-9ABD-A2B5C83134F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47E2-78F8-4A32-90F9-E6B06CEE3646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C746-C7B6-4399-B4BF-4ACF9AE0D316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297" y="533400"/>
            <a:ext cx="8198677" cy="7376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4" y="1271016"/>
            <a:ext cx="11887200" cy="52059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12192000" cy="329184"/>
          </a:xfrm>
          <a:solidFill>
            <a:schemeClr val="accent2"/>
          </a:solidFill>
        </p:spPr>
        <p:txBody>
          <a:bodyPr/>
          <a:lstStyle>
            <a:lvl1pPr>
              <a:defRPr sz="1100" i="1"/>
            </a:lvl1pPr>
          </a:lstStyle>
          <a:p>
            <a:r>
              <a:rPr lang="en-ZA" dirty="0" smtClean="0"/>
              <a:t>A </a:t>
            </a:r>
            <a:r>
              <a:rPr lang="en-ZA" dirty="0" err="1" smtClean="0"/>
              <a:t>dignified,unified,empowered</a:t>
            </a:r>
            <a:r>
              <a:rPr lang="en-ZA" dirty="0" smtClean="0"/>
              <a:t> and self-sufficient Military Veteran's community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4" y="446532"/>
            <a:ext cx="2694252" cy="824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CD45-3677-428B-B354-BC56FEFF1EF7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7BCF-8E82-4E89-873E-528261B4B14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F6FA-5602-41AC-9F9D-4430CB362FC4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CD6D-5958-429E-9F72-D37CDAE87555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653C-B93A-4867-8769-3C00757BB8A8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1C29-0A7A-4010-B709-183B8198FA0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3924F-3B94-481C-AEE1-1425F71A8C3C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AEF56D-B52A-4D40-B2DF-F7D0649F30A4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DEE3CD-9AE7-E148-8D38-A96A94875D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9662" y="1395187"/>
            <a:ext cx="7772400" cy="260458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HOUSING DELIVERY</a:t>
            </a:r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9663" y="3463636"/>
            <a:ext cx="7473281" cy="15348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z="3000" dirty="0">
                <a:latin typeface="Bookman Old Style"/>
                <a:cs typeface="Bookman Old Style"/>
              </a:rPr>
              <a:t> </a:t>
            </a:r>
          </a:p>
          <a:p>
            <a:r>
              <a:rPr lang="en-US" sz="3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VETERANS HOUSING ASSISTANCE </a:t>
            </a:r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8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1" y="980962"/>
            <a:ext cx="9143999" cy="831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624" y="424175"/>
            <a:ext cx="2103302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41208"/>
            <a:ext cx="9094124" cy="7312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THE DMV &amp; THE DHS</a:t>
            </a:r>
            <a:endParaRPr lang="en-US" sz="4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87510700"/>
              </p:ext>
            </p:extLst>
          </p:nvPr>
        </p:nvGraphicFramePr>
        <p:xfrm>
          <a:off x="220452" y="1441754"/>
          <a:ext cx="11799751" cy="3748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453" y="5446059"/>
            <a:ext cx="114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Monitoring of </a:t>
            </a:r>
            <a:r>
              <a:rPr lang="en-US" dirty="0" smtClean="0"/>
              <a:t>implementation of </a:t>
            </a:r>
            <a:r>
              <a:rPr lang="en-US" dirty="0" smtClean="0"/>
              <a:t>MoU </a:t>
            </a:r>
            <a:r>
              <a:rPr lang="en-US" dirty="0" smtClean="0"/>
              <a:t>and the SLA involves oversight by the Portfolio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56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41209"/>
            <a:ext cx="9094124" cy="7312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STRUCTURE</a:t>
            </a:r>
            <a:endParaRPr lang="en-US" sz="4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709754328"/>
              </p:ext>
            </p:extLst>
          </p:nvPr>
        </p:nvGraphicFramePr>
        <p:xfrm>
          <a:off x="220453" y="1387517"/>
          <a:ext cx="11693642" cy="4690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452" y="5951675"/>
            <a:ext cx="1169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</a:t>
            </a:r>
            <a:r>
              <a:rPr lang="en-US" dirty="0" smtClean="0"/>
              <a:t>the Portfolio </a:t>
            </a:r>
            <a:r>
              <a:rPr lang="en-US" dirty="0" smtClean="0"/>
              <a:t>Committee to </a:t>
            </a:r>
            <a:r>
              <a:rPr lang="en-US" dirty="0" smtClean="0"/>
              <a:t>exercise oversight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03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358"/>
            <a:ext cx="10972800" cy="70118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PERFORMANCE TO DATE</a:t>
            </a:r>
            <a:endParaRPr lang="en-US" sz="4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9197788" y="1059543"/>
            <a:ext cx="2776497" cy="517903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2900" dirty="0" smtClean="0"/>
              <a:t>Total transfers to date </a:t>
            </a:r>
            <a:r>
              <a:rPr lang="en-US" sz="2900" dirty="0" smtClean="0">
                <a:solidFill>
                  <a:srgbClr val="FF0000"/>
                </a:solidFill>
              </a:rPr>
              <a:t>R51,760,000.00</a:t>
            </a:r>
          </a:p>
          <a:p>
            <a:pPr marL="0" indent="0" algn="just">
              <a:buNone/>
            </a:pPr>
            <a:endParaRPr lang="en-US" sz="2900" dirty="0" smtClean="0"/>
          </a:p>
          <a:p>
            <a:pPr algn="just"/>
            <a:r>
              <a:rPr lang="en-US" sz="2900" dirty="0" smtClean="0"/>
              <a:t>Houses built </a:t>
            </a:r>
            <a:r>
              <a:rPr lang="en-US" sz="2900" dirty="0" smtClean="0">
                <a:solidFill>
                  <a:srgbClr val="FF0000"/>
                </a:solidFill>
              </a:rPr>
              <a:t>132.</a:t>
            </a:r>
          </a:p>
          <a:p>
            <a:pPr algn="just"/>
            <a:endParaRPr lang="en-US" sz="2900" dirty="0"/>
          </a:p>
          <a:p>
            <a:pPr algn="just"/>
            <a:r>
              <a:rPr lang="en-US" sz="2900" dirty="0" smtClean="0"/>
              <a:t>Remaining Balance </a:t>
            </a:r>
            <a:r>
              <a:rPr lang="en-US" sz="2900" dirty="0" smtClean="0">
                <a:solidFill>
                  <a:srgbClr val="FF0000"/>
                </a:solidFill>
              </a:rPr>
              <a:t>R33,034,000.00</a:t>
            </a:r>
          </a:p>
          <a:p>
            <a:pPr algn="just"/>
            <a:endParaRPr lang="en-US" sz="4400" dirty="0" smtClean="0"/>
          </a:p>
          <a:p>
            <a:pPr algn="just"/>
            <a:r>
              <a:rPr lang="en-US" sz="2900" dirty="0" smtClean="0"/>
              <a:t>Provinces without a single delivery:</a:t>
            </a:r>
          </a:p>
          <a:p>
            <a:pPr marL="174625" indent="0" algn="just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Limp, KZN, WC</a:t>
            </a:r>
          </a:p>
          <a:p>
            <a:pPr algn="just"/>
            <a:endParaRPr lang="en-US" sz="2900" dirty="0" smtClean="0"/>
          </a:p>
          <a:p>
            <a:pPr algn="just"/>
            <a:r>
              <a:rPr lang="en-US" sz="2900" dirty="0" smtClean="0"/>
              <a:t>The DMV’s annual housing target as per the Annual Performance Plan (APP) is  the provision of 1000 houses.</a:t>
            </a:r>
          </a:p>
          <a:p>
            <a:pPr marL="0" indent="0" algn="just">
              <a:buNone/>
            </a:pPr>
            <a:endParaRPr lang="en-US" sz="2900" dirty="0" smtClean="0"/>
          </a:p>
          <a:p>
            <a:pPr algn="just"/>
            <a:r>
              <a:rPr lang="en-US" sz="2900" dirty="0" smtClean="0"/>
              <a:t>NDHS has committed to </a:t>
            </a:r>
            <a:r>
              <a:rPr lang="en-US" sz="2900" dirty="0" smtClean="0"/>
              <a:t>assist </a:t>
            </a:r>
            <a:r>
              <a:rPr lang="en-US" sz="2900" dirty="0" smtClean="0"/>
              <a:t>the DMV with tracking </a:t>
            </a:r>
            <a:r>
              <a:rPr lang="en-US" sz="2900" dirty="0" smtClean="0"/>
              <a:t>utilization </a:t>
            </a:r>
            <a:r>
              <a:rPr lang="en-US" sz="2900" dirty="0" smtClean="0"/>
              <a:t>of funds that were transferred to the </a:t>
            </a:r>
            <a:r>
              <a:rPr lang="en-US" sz="2900" dirty="0" smtClean="0"/>
              <a:t>Provincial DHS</a:t>
            </a:r>
            <a:r>
              <a:rPr lang="en-US" sz="2900" dirty="0" smtClean="0"/>
              <a:t>. </a:t>
            </a:r>
          </a:p>
          <a:p>
            <a:pPr algn="just"/>
            <a:endParaRPr lang="en-ZA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226314"/>
              </p:ext>
            </p:extLst>
          </p:nvPr>
        </p:nvGraphicFramePr>
        <p:xfrm>
          <a:off x="134470" y="1070429"/>
          <a:ext cx="8888504" cy="4911445"/>
        </p:xfrm>
        <a:graphic>
          <a:graphicData uri="http://schemas.openxmlformats.org/drawingml/2006/table">
            <a:tbl>
              <a:tblPr firstRow="1" bandRow="1"/>
              <a:tblGrid>
                <a:gridCol w="1270938"/>
                <a:gridCol w="1028021"/>
                <a:gridCol w="959075"/>
                <a:gridCol w="1020634"/>
                <a:gridCol w="855203"/>
                <a:gridCol w="803932"/>
                <a:gridCol w="987283"/>
                <a:gridCol w="973179"/>
                <a:gridCol w="990239"/>
              </a:tblGrid>
              <a:tr h="37362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PROVINCE</a:t>
                      </a:r>
                      <a:endParaRPr lang="en-ZA" sz="16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2013/2014</a:t>
                      </a:r>
                      <a:endParaRPr lang="en-ZA" sz="20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2014/2015</a:t>
                      </a:r>
                      <a:endParaRPr lang="en-ZA" sz="20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2015/16</a:t>
                      </a:r>
                      <a:endParaRPr lang="en-ZA" sz="20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254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2016/17</a:t>
                      </a:r>
                      <a:endParaRPr lang="en-ZA" sz="2000" b="1" kern="120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254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254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179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Top-Up @ R72,000 per unit</a:t>
                      </a:r>
                      <a:endParaRPr lang="en-ZA" sz="1000" dirty="0">
                        <a:latin typeface="+mn-lt"/>
                      </a:endParaRPr>
                    </a:p>
                  </a:txBody>
                  <a:tcPr>
                    <a:lnL w="254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+mn-lt"/>
                        </a:rPr>
                        <a:t>TARGETS/ 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(DELIVERED)</a:t>
                      </a:r>
                      <a:endParaRPr lang="en-ZA" sz="9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Top-up @ R64,053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unit</a:t>
                      </a:r>
                      <a:endParaRPr lang="en-Z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TARGETS/ 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(DELIVERED)</a:t>
                      </a:r>
                      <a:endParaRPr kumimoji="0" lang="en-ZA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Top-up @ R78,000 per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unit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TARGETS/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(DELIVERED)</a:t>
                      </a: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Top-up @ R78,000 per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unit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TARGETS/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(DELIVERED)</a:t>
                      </a:r>
                      <a:endParaRPr kumimoji="0" lang="en-ZA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EASTERN CAPE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254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R3,010,000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46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104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 (52)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R5,304,000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ZA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58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FREE STATE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R7,200,000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R7,686,000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120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220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(30)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137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67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GAUTENG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363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(7)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833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(14)</a:t>
                      </a:r>
                      <a:endParaRPr lang="en-ZA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7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KWAZULU</a:t>
                      </a:r>
                      <a:r>
                        <a:rPr lang="en-US" sz="1200" baseline="0" dirty="0" smtClean="0"/>
                        <a:t> NATAL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R3,600,000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R7,686,000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120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280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67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LIMPOPO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175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(0)</a:t>
                      </a:r>
                      <a:endParaRPr lang="en-ZA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MPUMALANGA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R13,528,000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155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126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(34)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4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NORTH WEST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R3,746,000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52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(2)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163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(7)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142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7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NORTHERN</a:t>
                      </a:r>
                      <a:r>
                        <a:rPr lang="en-US" sz="1200" baseline="0" dirty="0" smtClean="0"/>
                        <a:t> CAPE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105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7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WESTERN CAPE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120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R0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7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 smtClean="0"/>
                        <a:t>TOTAL</a:t>
                      </a:r>
                      <a:endParaRPr lang="en-ZA" sz="1200" b="1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R14,546,000</a:t>
                      </a:r>
                      <a:endParaRPr lang="en-ZA" sz="1200" b="1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205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(2)</a:t>
                      </a:r>
                      <a:endParaRPr lang="en-ZA" sz="1200" b="1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R31,910,000</a:t>
                      </a:r>
                      <a:endParaRPr lang="en-ZA" sz="1200" b="1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441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ZA" sz="1200" b="1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R0</a:t>
                      </a:r>
                      <a:endParaRPr lang="en-ZA" sz="1200" b="1" dirty="0"/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1,656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(130)</a:t>
                      </a:r>
                      <a:endParaRPr lang="en-Z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70AD47"/>
                      </a:solidFill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R5,304,000</a:t>
                      </a:r>
                      <a:endParaRPr lang="en-Z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2,112 (15)</a:t>
                      </a:r>
                      <a:endParaRPr lang="en-Z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70AD47"/>
                      </a:solidFill>
                    </a:lnL>
                    <a:lnR w="12700" cmpd="sng">
                      <a:solidFill>
                        <a:srgbClr val="70AD47"/>
                      </a:solidFill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70AD4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047" y="6238581"/>
            <a:ext cx="878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Portfolio Committee to exercise oversight over the project performance on the three spheres of </a:t>
            </a:r>
            <a:r>
              <a:rPr lang="en-US" dirty="0" smtClean="0"/>
              <a:t>Government</a:t>
            </a:r>
            <a:r>
              <a:rPr lang="en-US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05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41209"/>
            <a:ext cx="9094124" cy="7312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PROJECT UNDERPERFORMANCE</a:t>
            </a:r>
            <a:endParaRPr lang="en-US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High rejection rate of potential housing beneficiaries</a:t>
            </a:r>
          </a:p>
          <a:p>
            <a:pPr lvl="1"/>
            <a:r>
              <a:rPr lang="en-US" sz="1800" dirty="0" smtClean="0"/>
              <a:t>In Chatty 491 (Nelson Mandela Bay Municipality) , 224 Milvets applied, only 71 (32%) were approved on the NDHS’s(National Department of Human Settlement) HSS (Housing Subsidy System). </a:t>
            </a:r>
          </a:p>
          <a:p>
            <a:pPr lvl="1"/>
            <a:r>
              <a:rPr lang="en-US" sz="1800" dirty="0" smtClean="0"/>
              <a:t>In KZN, 739 Milvets applied, only 215 (29%) were approved on the NDHS’s HSS.</a:t>
            </a:r>
          </a:p>
          <a:p>
            <a:pPr lvl="1"/>
            <a:r>
              <a:rPr lang="en-US" sz="1800" dirty="0" smtClean="0"/>
              <a:t>Reasons for rejections includes:</a:t>
            </a:r>
          </a:p>
          <a:p>
            <a:pPr lvl="2"/>
            <a:r>
              <a:rPr lang="en-US" sz="1600" i="1" dirty="0" smtClean="0"/>
              <a:t>Combined household income exceed the prescribed threshold.</a:t>
            </a:r>
          </a:p>
          <a:p>
            <a:pPr lvl="2"/>
            <a:r>
              <a:rPr lang="en-US" sz="1600" i="1" dirty="0" smtClean="0"/>
              <a:t>Previous property owner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Cause:</a:t>
            </a:r>
          </a:p>
          <a:p>
            <a:pPr lvl="2"/>
            <a:r>
              <a:rPr lang="en-US" dirty="0" smtClean="0"/>
              <a:t>DHS erroneously subject Milvets to an HSS qualifying criteria (Low cost housing qualifying criteria).</a:t>
            </a:r>
          </a:p>
          <a:p>
            <a:pPr lvl="2"/>
            <a:r>
              <a:rPr lang="en-US" dirty="0" smtClean="0"/>
              <a:t>The Portfolio Committee to assist with the monitoring and implementation of the proposed solution.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Proposed Solution:</a:t>
            </a:r>
          </a:p>
          <a:p>
            <a:pPr lvl="2"/>
            <a:r>
              <a:rPr lang="en-US" dirty="0" smtClean="0"/>
              <a:t>DHS was requested to reconfigure HSS to align it to the DMV qualifying criteria as per the regulations.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 hasn’t these proposal implemented?</a:t>
            </a:r>
          </a:p>
          <a:p>
            <a:pPr lvl="2"/>
            <a:r>
              <a:rPr lang="en-US" dirty="0" smtClean="0"/>
              <a:t>DHS prefers that for each case rejected DMV must write a letter to DHS to request a system over-ride.</a:t>
            </a:r>
          </a:p>
          <a:p>
            <a:pPr lvl="2"/>
            <a:r>
              <a:rPr lang="en-US" dirty="0" smtClean="0"/>
              <a:t>This is both impractical and incorrect as it presupposes that the rejected Milvets do not meet the qualifying criteria and a special consideration is proposed for them.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wide spread is the rejection:</a:t>
            </a:r>
          </a:p>
          <a:p>
            <a:pPr lvl="2"/>
            <a:r>
              <a:rPr lang="en-US" dirty="0" smtClean="0"/>
              <a:t>All provincial DHS offices complains about the high rejection rate.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8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41209"/>
            <a:ext cx="9094124" cy="7312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PROJECT UNDERPERFORMANCE</a:t>
            </a:r>
            <a:endParaRPr lang="en-US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Lack of project prioritization at construction level</a:t>
            </a:r>
          </a:p>
          <a:p>
            <a:pPr lvl="1"/>
            <a:endParaRPr lang="en-US" dirty="0" smtClean="0"/>
          </a:p>
          <a:p>
            <a:pPr lvl="1"/>
            <a:r>
              <a:rPr lang="en-US" sz="1900" dirty="0" smtClean="0"/>
              <a:t>In Nellmapius (City of Tshwane), 1800 low costs houses are built, DMV’s houses constitute 5% (98) of these houses. Of this houses, 14 houses have been allocated to Milvets, 84 are expected to be built by end March 2017.</a:t>
            </a:r>
          </a:p>
          <a:p>
            <a:pPr marL="548640" lvl="2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Cause:</a:t>
            </a:r>
          </a:p>
          <a:p>
            <a:pPr lvl="2"/>
            <a:r>
              <a:rPr lang="en-US" dirty="0" smtClean="0"/>
              <a:t>DHS project managers prefers to focus on the bigger project rather than waste time on the smallest “unit of the projects”.</a:t>
            </a:r>
          </a:p>
          <a:p>
            <a:pPr lvl="2"/>
            <a:r>
              <a:rPr lang="en-US" dirty="0" smtClean="0"/>
              <a:t>That is, project managers would rather succeed on the 95% of the project than on the 5%</a:t>
            </a:r>
          </a:p>
          <a:p>
            <a:r>
              <a:rPr lang="en-US" b="1" dirty="0" smtClean="0"/>
              <a:t>Random housing projects not informed by demand</a:t>
            </a:r>
          </a:p>
          <a:p>
            <a:pPr lvl="1"/>
            <a:endParaRPr lang="en-US" dirty="0" smtClean="0"/>
          </a:p>
          <a:p>
            <a:pPr lvl="1"/>
            <a:r>
              <a:rPr lang="en-US" sz="1900" dirty="0" smtClean="0"/>
              <a:t>In Lukhanji (Chris Hani Municipality), 200 housing project was approved, but there are fewer than 200 NSF Milvets within the vicinity of Lukhanji.</a:t>
            </a:r>
            <a:endParaRPr lang="en-US" sz="1900" dirty="0"/>
          </a:p>
          <a:p>
            <a:pPr marL="548640" lvl="2" indent="0">
              <a:buNone/>
            </a:pPr>
            <a:endParaRPr lang="en-US" sz="17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Cause:</a:t>
            </a:r>
          </a:p>
          <a:p>
            <a:pPr lvl="2"/>
            <a:r>
              <a:rPr lang="en-US" dirty="0" smtClean="0"/>
              <a:t>Limited DMV influence in project identification and prioritization</a:t>
            </a:r>
          </a:p>
          <a:p>
            <a:pPr lvl="2"/>
            <a:r>
              <a:rPr lang="en-US" dirty="0" smtClean="0"/>
              <a:t>Inability DHS to initiate small scale projects that would targets Milvets who own sites or prefers to have their houses built in the rural areas.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6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41209"/>
            <a:ext cx="9094124" cy="7312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PROJECT UNDERPERFORMANCE</a:t>
            </a:r>
            <a:endParaRPr lang="en-US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Non-adherence to the approved floor plan</a:t>
            </a:r>
          </a:p>
          <a:p>
            <a:pPr lvl="1"/>
            <a:r>
              <a:rPr lang="en-US" sz="1900" dirty="0" smtClean="0"/>
              <a:t>In Mpumalanga, poor quality material is utilized to </a:t>
            </a:r>
            <a:r>
              <a:rPr lang="en-US" sz="1900" dirty="0" smtClean="0"/>
              <a:t>build </a:t>
            </a:r>
            <a:r>
              <a:rPr lang="en-US" sz="1900" dirty="0" smtClean="0"/>
              <a:t>for </a:t>
            </a:r>
            <a:r>
              <a:rPr lang="en-US" sz="1900" dirty="0" smtClean="0"/>
              <a:t>military veterans</a:t>
            </a:r>
            <a:r>
              <a:rPr lang="en-US" sz="1900" dirty="0" smtClean="0"/>
              <a:t>. </a:t>
            </a:r>
          </a:p>
          <a:p>
            <a:pPr lvl="1"/>
            <a:r>
              <a:rPr lang="en-US" sz="1900" dirty="0" smtClean="0"/>
              <a:t>Some of the specifications are ignored, such as: in-house toilets, fencing around the yard</a:t>
            </a:r>
          </a:p>
          <a:p>
            <a:pPr lvl="1"/>
            <a:r>
              <a:rPr lang="en-US" sz="1900" dirty="0" smtClean="0"/>
              <a:t>Floor plan changed without consultation with the DMV and the NDHS.</a:t>
            </a:r>
          </a:p>
          <a:p>
            <a:pPr lvl="1"/>
            <a:r>
              <a:rPr lang="en-US" sz="1900" dirty="0" smtClean="0"/>
              <a:t>Deviation from the norms and standards agreed to by the DMV and the DHS.</a:t>
            </a:r>
          </a:p>
          <a:p>
            <a:pPr marL="274320" lvl="1" indent="0">
              <a:buNone/>
            </a:pPr>
            <a:endParaRPr lang="en-US" sz="1900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Cause:</a:t>
            </a:r>
          </a:p>
          <a:p>
            <a:pPr lvl="2"/>
            <a:r>
              <a:rPr lang="en-US" dirty="0" smtClean="0"/>
              <a:t>PDHS (Provincial Department of Human Settlement) account to NDHS, however the NDHS does not seem to have influence on provinces</a:t>
            </a:r>
          </a:p>
          <a:p>
            <a:pPr marL="548640" lvl="2" indent="0">
              <a:buNone/>
            </a:pPr>
            <a:endParaRPr lang="en-US" dirty="0" smtClean="0"/>
          </a:p>
          <a:p>
            <a:r>
              <a:rPr lang="en-US" b="1" dirty="0" smtClean="0"/>
              <a:t>Lack of Capacity within the DMV</a:t>
            </a:r>
          </a:p>
          <a:p>
            <a:pPr lvl="1"/>
            <a:r>
              <a:rPr lang="en-US" sz="1900" dirty="0" smtClean="0"/>
              <a:t>Only one permanent official is tasked with overseeing housing delivery within the DMV. (2 other junior officials are </a:t>
            </a:r>
            <a:r>
              <a:rPr lang="en-US" sz="1900" dirty="0" smtClean="0"/>
              <a:t>interns)</a:t>
            </a:r>
            <a:endParaRPr lang="en-US" sz="1900" dirty="0" smtClean="0"/>
          </a:p>
          <a:p>
            <a:pPr lvl="1"/>
            <a:r>
              <a:rPr lang="en-US" sz="1900" dirty="0" smtClean="0"/>
              <a:t>The tasked official does not have any Building Sector related experience</a:t>
            </a:r>
          </a:p>
          <a:p>
            <a:pPr lvl="1"/>
            <a:r>
              <a:rPr lang="en-US" sz="1900" dirty="0" smtClean="0"/>
              <a:t>In comparison, the NDHS has one director for every three province.</a:t>
            </a:r>
            <a:endParaRPr lang="en-US" sz="1900" dirty="0"/>
          </a:p>
          <a:p>
            <a:pPr marL="548640" lvl="2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Cause:</a:t>
            </a:r>
          </a:p>
          <a:p>
            <a:pPr lvl="2"/>
            <a:r>
              <a:rPr lang="en-US" dirty="0" smtClean="0"/>
              <a:t>Poor organizational planning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Planned Solution</a:t>
            </a:r>
          </a:p>
          <a:p>
            <a:pPr lvl="2"/>
            <a:r>
              <a:rPr lang="en-US" dirty="0" smtClean="0"/>
              <a:t>A Chief Director post has been advertised and expected to be filled during the current financial period.</a:t>
            </a:r>
          </a:p>
          <a:p>
            <a:pPr lvl="2"/>
            <a:r>
              <a:rPr lang="en-US" dirty="0" smtClean="0"/>
              <a:t>A Director post has been advertised and is in the process of being filled.</a:t>
            </a:r>
          </a:p>
          <a:p>
            <a:pPr lvl="2"/>
            <a:r>
              <a:rPr lang="en-US" dirty="0" smtClean="0"/>
              <a:t>Strengthening monitoring and evaluation together with the DHS.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28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1119" y="376518"/>
            <a:ext cx="9141856" cy="89449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PROJECTS EXPECTED TO BE ALLOCATED IN THE NEAR FUTURE</a:t>
            </a:r>
            <a:endParaRPr lang="en-US" sz="4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73647"/>
              </p:ext>
            </p:extLst>
          </p:nvPr>
        </p:nvGraphicFramePr>
        <p:xfrm>
          <a:off x="0" y="1356263"/>
          <a:ext cx="11888160" cy="4689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824"/>
                <a:gridCol w="1411941"/>
                <a:gridCol w="1855694"/>
                <a:gridCol w="2366682"/>
                <a:gridCol w="4304019"/>
              </a:tblGrid>
              <a:tr h="357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HOUSING LOCATION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2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NO. OF UNITS BEING BUILT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EXPECTED ALLOCATION DATE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EXPECTED INVOICE FROM DHS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357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Evaton, Gauteng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5 Units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December 2016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</a:rPr>
                        <a:t>R 440 000,00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marL="93663" indent="-936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Houses were previously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built as low cost housing and are currently being modified for occupation by the Milvets.</a:t>
                      </a:r>
                      <a:endParaRPr lang="en-ZA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4165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Lufhereng, Gauteng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30 Units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February 2016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</a:rPr>
                        <a:t>R </a:t>
                      </a:r>
                      <a:r>
                        <a:rPr lang="en-ZA" sz="1600" dirty="0" smtClean="0">
                          <a:effectLst/>
                          <a:latin typeface="+mj-lt"/>
                        </a:rPr>
                        <a:t>2,640 </a:t>
                      </a:r>
                      <a:r>
                        <a:rPr lang="en-ZA" sz="1600" dirty="0">
                          <a:effectLst/>
                          <a:latin typeface="+mj-lt"/>
                        </a:rPr>
                        <a:t>000,00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marL="93663" indent="-936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Houses are various stages of constructions.</a:t>
                      </a:r>
                      <a:endParaRPr lang="en-ZA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9130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>
                          <a:effectLst/>
                          <a:latin typeface="+mj-lt"/>
                        </a:rPr>
                        <a:t>Nellmapius, Gauteng</a:t>
                      </a:r>
                      <a:endParaRPr lang="en-ZA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 smtClean="0">
                          <a:effectLst/>
                          <a:latin typeface="+mj-lt"/>
                        </a:rPr>
                        <a:t>14 </a:t>
                      </a:r>
                      <a:r>
                        <a:rPr lang="en-GB" sz="1400" dirty="0">
                          <a:effectLst/>
                          <a:latin typeface="+mj-lt"/>
                        </a:rPr>
                        <a:t>Units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13 October 2016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</a:rPr>
                        <a:t>R </a:t>
                      </a:r>
                      <a:r>
                        <a:rPr lang="en-ZA" sz="1600" dirty="0" smtClean="0">
                          <a:effectLst/>
                          <a:latin typeface="+mj-lt"/>
                        </a:rPr>
                        <a:t>1,936 </a:t>
                      </a:r>
                      <a:r>
                        <a:rPr lang="en-ZA" sz="1600" dirty="0">
                          <a:effectLst/>
                          <a:latin typeface="+mj-lt"/>
                        </a:rPr>
                        <a:t>000,00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marL="93663" indent="-9366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Houses have been built and beneficiaries allocated.</a:t>
                      </a:r>
                    </a:p>
                    <a:p>
                      <a:pPr marL="93663" indent="-9366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However all the beneficiaries have not taken occupation due to the fact that water and electricity had not been installed at the time of allocation</a:t>
                      </a:r>
                    </a:p>
                    <a:p>
                      <a:pPr marL="93663" indent="-93663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completion, the project is aimed at yielding 98 houses.</a:t>
                      </a:r>
                      <a:endParaRPr lang="en-ZA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4165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>
                          <a:effectLst/>
                          <a:latin typeface="+mj-lt"/>
                        </a:rPr>
                        <a:t>Golden Gardens, Gauteng</a:t>
                      </a:r>
                      <a:endParaRPr lang="en-ZA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20 Units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January 2016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</a:rPr>
                        <a:t>R 1 760 000,00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marL="93663" indent="-936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houses have been built and are estimated to be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80% completion.</a:t>
                      </a:r>
                      <a:endParaRPr lang="en-ZA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6042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>
                          <a:effectLst/>
                          <a:latin typeface="+mj-lt"/>
                        </a:rPr>
                        <a:t>Chatty 491, Eastern Cape</a:t>
                      </a:r>
                      <a:endParaRPr lang="en-ZA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>
                          <a:effectLst/>
                          <a:latin typeface="+mj-lt"/>
                        </a:rPr>
                        <a:t>30 Units</a:t>
                      </a:r>
                      <a:endParaRPr lang="en-ZA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>
                          <a:effectLst/>
                          <a:latin typeface="+mj-lt"/>
                        </a:rPr>
                        <a:t>December 2016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</a:rPr>
                        <a:t>R </a:t>
                      </a:r>
                      <a:r>
                        <a:rPr lang="en-ZA" sz="1600" dirty="0" smtClean="0">
                          <a:effectLst/>
                          <a:latin typeface="+mj-lt"/>
                        </a:rPr>
                        <a:t>0,00 </a:t>
                      </a:r>
                      <a:r>
                        <a:rPr lang="en-ZA" sz="1200" i="1" dirty="0" smtClean="0">
                          <a:effectLst/>
                          <a:latin typeface="+mj-lt"/>
                        </a:rPr>
                        <a:t>(A</a:t>
                      </a:r>
                      <a:r>
                        <a:rPr lang="en-ZA" sz="1200" i="1" baseline="0" dirty="0" smtClean="0">
                          <a:effectLst/>
                          <a:latin typeface="+mj-lt"/>
                        </a:rPr>
                        <a:t> top-up transfer of R5,304,000 was made in April 2016 for these houses)</a:t>
                      </a:r>
                      <a:endParaRPr lang="en-ZA" sz="1400" i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marL="93663" indent="-936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Houses are at completion</a:t>
                      </a:r>
                      <a:r>
                        <a:rPr lang="en-US" sz="1200" i="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level and are expected to be handed-over to the beneficiaries in December 2016.</a:t>
                      </a:r>
                      <a:endParaRPr lang="en-ZA" sz="12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7277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>
                          <a:effectLst/>
                          <a:latin typeface="+mj-lt"/>
                        </a:rPr>
                        <a:t>Kimberley, Northern Cape</a:t>
                      </a:r>
                      <a:endParaRPr lang="en-ZA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dirty="0" smtClean="0">
                          <a:effectLst/>
                          <a:latin typeface="+mj-lt"/>
                        </a:rPr>
                        <a:t>30 </a:t>
                      </a:r>
                      <a:r>
                        <a:rPr lang="en-GB" sz="1400" dirty="0">
                          <a:effectLst/>
                          <a:latin typeface="+mj-lt"/>
                        </a:rPr>
                        <a:t>Units</a:t>
                      </a:r>
                      <a:endParaRPr lang="en-ZA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>
                          <a:effectLst/>
                          <a:latin typeface="+mj-lt"/>
                        </a:rPr>
                        <a:t>December 2016</a:t>
                      </a:r>
                      <a:endParaRPr lang="en-ZA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+mj-lt"/>
                        </a:rPr>
                        <a:t>R 1 672 000,00</a:t>
                      </a:r>
                      <a:endParaRPr lang="en-ZA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marL="93663" indent="-936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house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at completion level and will be handed over to the beneficiaries before year end.</a:t>
                      </a:r>
                    </a:p>
                    <a:p>
                      <a:pPr marL="93663" indent="-93663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was delayed by the lack of electricity and bulk water </a:t>
                      </a:r>
                      <a:endParaRPr lang="en-ZA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  <a:tr h="5796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Grand Total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129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Units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0215" algn="l"/>
                          <a:tab pos="1170305" algn="l"/>
                        </a:tabLs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ZA" sz="1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R 8 </a:t>
                      </a:r>
                      <a:r>
                        <a:rPr lang="en-ZA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448 </a:t>
                      </a:r>
                      <a:r>
                        <a:rPr lang="en-ZA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000,00</a:t>
                      </a:r>
                      <a:r>
                        <a:rPr lang="en-ZA" sz="16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ZA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2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5146" marR="145146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7918" y="6037729"/>
            <a:ext cx="117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dirty="0" smtClean="0"/>
              <a:t>Request for oversight visit by the Portfolio Committee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006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541209"/>
            <a:ext cx="9094124" cy="7312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INTERVENTIONS</a:t>
            </a:r>
            <a:endParaRPr lang="en-US" sz="4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 dignified,unified,empowered and self-sufficient Military Veteran's community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5774" y="1398494"/>
            <a:ext cx="11887200" cy="4948518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Provision of emergency housing assistance</a:t>
            </a:r>
          </a:p>
          <a:p>
            <a:pPr lvl="1"/>
            <a:r>
              <a:rPr lang="en-US" sz="1900" dirty="0" smtClean="0"/>
              <a:t>NDHS and the DMV agreed to allocate low cost (RDP’s) to Milvets who are destitute in areas where there are low costs houses without DMV projects.</a:t>
            </a:r>
          </a:p>
          <a:p>
            <a:r>
              <a:rPr lang="en-US" b="1" dirty="0" smtClean="0"/>
              <a:t>Improvement in funds Transfers to the Provinces</a:t>
            </a:r>
          </a:p>
          <a:p>
            <a:pPr lvl="1"/>
            <a:r>
              <a:rPr lang="en-US" sz="1900" dirty="0" smtClean="0"/>
              <a:t>Funding model has been developed with guidance from the National Treasury.</a:t>
            </a:r>
          </a:p>
          <a:p>
            <a:pPr lvl="0">
              <a:buClr>
                <a:srgbClr val="93A299"/>
              </a:buClr>
            </a:pPr>
            <a:r>
              <a:rPr lang="en-US" b="1" dirty="0" smtClean="0">
                <a:solidFill>
                  <a:srgbClr val="292934"/>
                </a:solidFill>
              </a:rPr>
              <a:t>Provision of assistance to Milvets who wish to purchase their own houses</a:t>
            </a:r>
            <a:endParaRPr lang="en-US" b="1" dirty="0">
              <a:solidFill>
                <a:srgbClr val="292934"/>
              </a:solidFill>
            </a:endParaRPr>
          </a:p>
          <a:p>
            <a:pPr lvl="1">
              <a:buClr>
                <a:srgbClr val="93A299"/>
              </a:buClr>
            </a:pPr>
            <a:r>
              <a:rPr lang="en-US" sz="1900" dirty="0" smtClean="0">
                <a:solidFill>
                  <a:srgbClr val="292934"/>
                </a:solidFill>
              </a:rPr>
              <a:t>DMV encourages and provides financial assistance to Milvets who </a:t>
            </a:r>
            <a:r>
              <a:rPr lang="en-US" sz="1900" dirty="0" smtClean="0">
                <a:solidFill>
                  <a:srgbClr val="292934"/>
                </a:solidFill>
              </a:rPr>
              <a:t>wish to </a:t>
            </a:r>
            <a:r>
              <a:rPr lang="en-US" sz="1900" dirty="0" smtClean="0">
                <a:solidFill>
                  <a:srgbClr val="292934"/>
                </a:solidFill>
              </a:rPr>
              <a:t>purchase  properties that are being sold privately for the value that is equivalent to the housing benefits as guided by the policy.</a:t>
            </a:r>
          </a:p>
          <a:p>
            <a:pPr>
              <a:buClr>
                <a:srgbClr val="93A299"/>
              </a:buClr>
            </a:pPr>
            <a:r>
              <a:rPr lang="en-US" sz="2300" b="1" dirty="0" smtClean="0">
                <a:solidFill>
                  <a:srgbClr val="292934"/>
                </a:solidFill>
              </a:rPr>
              <a:t>Critical repairs </a:t>
            </a:r>
            <a:endParaRPr lang="en-US" sz="2300" b="1" dirty="0">
              <a:solidFill>
                <a:srgbClr val="292934"/>
              </a:solidFill>
            </a:endParaRPr>
          </a:p>
          <a:p>
            <a:pPr lvl="1"/>
            <a:r>
              <a:rPr lang="en-US" sz="1900" dirty="0" smtClean="0"/>
              <a:t>Provision of critical repairs to dilapidated properties that are owned by Milvets provided that the concerned Milvets have not received subsidy from the state before.</a:t>
            </a:r>
          </a:p>
          <a:p>
            <a:r>
              <a:rPr lang="en-US" sz="2300" b="1" dirty="0" smtClean="0"/>
              <a:t>Building Assistance to Milvets with sites</a:t>
            </a:r>
            <a:endParaRPr lang="en-US" sz="2300" b="1" dirty="0"/>
          </a:p>
          <a:p>
            <a:pPr lvl="1"/>
            <a:r>
              <a:rPr lang="en-US" sz="1900" dirty="0" smtClean="0"/>
              <a:t>Prioritization of building assistance to Milvets who own serviced sites</a:t>
            </a:r>
            <a:endParaRPr lang="en-US" sz="1900" dirty="0"/>
          </a:p>
          <a:p>
            <a:pPr marL="548640" lvl="2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2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9968</TotalTime>
  <Words>1703</Words>
  <Application>Microsoft Office PowerPoint</Application>
  <PresentationFormat>Custom</PresentationFormat>
  <Paragraphs>281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STATUS OF HOUSING DELIVERY </vt:lpstr>
      <vt:lpstr>RELATIONSHIP BETWEEN THE DMV &amp; THE DHS</vt:lpstr>
      <vt:lpstr>GOVERNANCE STRUCTURE</vt:lpstr>
      <vt:lpstr>PROJECT PERFORMANCE TO DATE</vt:lpstr>
      <vt:lpstr>REASONS FOR PROJECT UNDERPERFORMANCE</vt:lpstr>
      <vt:lpstr>REASONS FOR PROJECT UNDERPERFORMANCE</vt:lpstr>
      <vt:lpstr>REASONS FOR PROJECT UNDERPERFORMANCE</vt:lpstr>
      <vt:lpstr>HOUSING PROJECTS EXPECTED TO BE ALLOCATED IN THE NEAR FUTURE</vt:lpstr>
      <vt:lpstr>STRATEGIC INTERVENTIONS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Semakaleng Moatlhodi</cp:lastModifiedBy>
  <cp:revision>159</cp:revision>
  <cp:lastPrinted>2016-11-08T09:37:22Z</cp:lastPrinted>
  <dcterms:created xsi:type="dcterms:W3CDTF">2014-04-24T11:19:10Z</dcterms:created>
  <dcterms:modified xsi:type="dcterms:W3CDTF">2016-11-08T23:07:59Z</dcterms:modified>
</cp:coreProperties>
</file>