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40" r:id="rId2"/>
    <p:sldId id="448" r:id="rId3"/>
    <p:sldId id="449" r:id="rId4"/>
    <p:sldId id="444" r:id="rId5"/>
    <p:sldId id="451" r:id="rId6"/>
    <p:sldId id="455" r:id="rId7"/>
    <p:sldId id="463" r:id="rId8"/>
    <p:sldId id="456" r:id="rId9"/>
    <p:sldId id="464" r:id="rId10"/>
    <p:sldId id="457" r:id="rId11"/>
    <p:sldId id="465" r:id="rId12"/>
    <p:sldId id="452" r:id="rId13"/>
    <p:sldId id="454" r:id="rId14"/>
    <p:sldId id="458" r:id="rId15"/>
    <p:sldId id="466" r:id="rId16"/>
    <p:sldId id="461" r:id="rId17"/>
    <p:sldId id="460" r:id="rId18"/>
    <p:sldId id="462" r:id="rId19"/>
    <p:sldId id="459" r:id="rId20"/>
    <p:sldId id="258" r:id="rId2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6" autoAdjust="0"/>
    <p:restoredTop sz="85226" autoAdjust="0"/>
  </p:normalViewPr>
  <p:slideViewPr>
    <p:cSldViewPr>
      <p:cViewPr varScale="1">
        <p:scale>
          <a:sx n="99" d="100"/>
          <a:sy n="99" d="100"/>
        </p:scale>
        <p:origin x="-19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r">
              <a:defRPr sz="1200"/>
            </a:lvl1pPr>
          </a:lstStyle>
          <a:p>
            <a:fld id="{24A5E08B-A48D-409A-A4EB-413B461BD77F}" type="datetimeFigureOut">
              <a:rPr lang="en-ZA" smtClean="0"/>
              <a:pPr/>
              <a:t>2016/11/10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r">
              <a:defRPr sz="1200"/>
            </a:lvl1pPr>
          </a:lstStyle>
          <a:p>
            <a:fld id="{7FD76A78-E371-4C69-83EF-7AF078D2300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871511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6888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r">
              <a:defRPr sz="1200"/>
            </a:lvl1pPr>
          </a:lstStyle>
          <a:p>
            <a:fld id="{FD50FAC8-7D78-46C6-9B3A-45B190293AE8}" type="datetimeFigureOut">
              <a:rPr lang="en-ZA" smtClean="0"/>
              <a:pPr/>
              <a:t>2016/11/10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53" tIns="46077" rIns="92153" bIns="46077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606" y="4714876"/>
            <a:ext cx="5438464" cy="4467225"/>
          </a:xfrm>
          <a:prstGeom prst="rect">
            <a:avLst/>
          </a:prstGeom>
        </p:spPr>
        <p:txBody>
          <a:bodyPr vert="horz" lIns="92153" tIns="46077" rIns="92153" bIns="4607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4958" cy="496887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098" y="9428163"/>
            <a:ext cx="2944958" cy="496887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r">
              <a:defRPr sz="1200"/>
            </a:lvl1pPr>
          </a:lstStyle>
          <a:p>
            <a:fld id="{C2407880-9A4C-4506-98B2-9246C353257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695711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A47C4-FA4C-48D9-97A1-7BCF549EBA2D}" type="slidenum">
              <a:rPr lang="en-ZA" smtClean="0"/>
              <a:pPr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659997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07880-9A4C-4506-98B2-9246C353257A}" type="slidenum">
              <a:rPr lang="en-ZA" smtClean="0"/>
              <a:pPr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021642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07880-9A4C-4506-98B2-9246C353257A}" type="slidenum">
              <a:rPr lang="en-ZA" smtClean="0"/>
              <a:pPr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751393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07880-9A4C-4506-98B2-9246C353257A}" type="slidenum">
              <a:rPr lang="en-ZA" smtClean="0"/>
              <a:pPr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751393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07880-9A4C-4506-98B2-9246C353257A}" type="slidenum">
              <a:rPr lang="en-ZA" smtClean="0"/>
              <a:pPr/>
              <a:t>19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358083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454420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ABF4-5689-4B13-A93A-85842AE748D1}" type="datetime1">
              <a:rPr lang="en-ZA" smtClean="0"/>
              <a:pPr/>
              <a:t>2016/11/10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459249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B19B-51FC-47A2-9281-987D0FFDAB1A}" type="datetime1">
              <a:rPr lang="en-ZA" smtClean="0"/>
              <a:pPr/>
              <a:t>2016/11/10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010363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86F08-780D-4D58-9C15-9F79B225EE6F}" type="datetime1">
              <a:rPr lang="en-ZA" smtClean="0"/>
              <a:pPr/>
              <a:t>2016/11/10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80112" y="6381328"/>
            <a:ext cx="2133600" cy="365125"/>
          </a:xfrm>
        </p:spPr>
        <p:txBody>
          <a:bodyPr/>
          <a:lstStyle>
            <a:lvl1pPr>
              <a:defRPr sz="1600" b="1"/>
            </a:lvl1pPr>
          </a:lstStyle>
          <a:p>
            <a:fld id="{E2C0AE55-7E06-4976-960B-3D98813CB3CF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021440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607074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135147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646379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E69B-5100-42D6-8760-223DAAC43991}" type="datetime1">
              <a:rPr lang="en-ZA" smtClean="0"/>
              <a:pPr/>
              <a:t>2016/11/10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01748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BF46E-0154-43C9-A6CA-51A9996FE3AB}" type="datetime1">
              <a:rPr lang="en-ZA" smtClean="0"/>
              <a:pPr/>
              <a:t>2016/11/10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024921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21D3-F5B1-4823-927E-B7593E08B56E}" type="datetime1">
              <a:rPr lang="en-ZA" smtClean="0"/>
              <a:pPr/>
              <a:t>2016/11/10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025031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ED3F2-EB26-4E5C-A6A4-DF7D28A7D9AD}" type="datetime1">
              <a:rPr lang="en-ZA" smtClean="0"/>
              <a:pPr/>
              <a:t>2016/11/10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915274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A7E5A-360E-4B8B-858B-242967F02B7B}" type="datetime1">
              <a:rPr lang="en-ZA" smtClean="0"/>
              <a:pPr/>
              <a:t>2016/11/10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0AE55-7E06-4976-960B-3D98813CB3C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8102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772400" cy="1614041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DEPARTMENT OF BASIC EDUCATION IRREGULAR EXPENDITURE AND FRUITLESS AND WASTEFUL EXPENDITURE</a:t>
            </a:r>
            <a:endParaRPr lang="en-ZA" sz="3200" b="1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899592" y="3443288"/>
            <a:ext cx="7560840" cy="1752600"/>
          </a:xfrm>
        </p:spPr>
        <p:txBody>
          <a:bodyPr>
            <a:normAutofit fontScale="85000" lnSpcReduction="20000"/>
          </a:bodyPr>
          <a:lstStyle/>
          <a:p>
            <a:pPr marL="342900" indent="-342900" eaLnBrk="0" hangingPunct="0">
              <a:defRPr/>
            </a:pPr>
            <a:r>
              <a:rPr lang="en-ZA" b="1" dirty="0" smtClean="0"/>
              <a:t>STANDING COMMITTE ON PUBLIC ACCOUNTS</a:t>
            </a:r>
          </a:p>
          <a:p>
            <a:pPr marL="342900" indent="-342900" eaLnBrk="0" hangingPunct="0">
              <a:defRPr/>
            </a:pPr>
            <a:r>
              <a:rPr lang="en-ZA" b="1" dirty="0" smtClean="0"/>
              <a:t>9 November 2016 </a:t>
            </a:r>
          </a:p>
          <a:p>
            <a:pPr marL="342900" indent="-342900" eaLnBrk="0" hangingPunct="0">
              <a:defRPr/>
            </a:pPr>
            <a:r>
              <a:rPr lang="en-US" b="1" dirty="0" smtClean="0"/>
              <a:t>MR HM MWELI</a:t>
            </a:r>
          </a:p>
          <a:p>
            <a:pPr marL="342900" indent="-342900" eaLnBrk="0" hangingPunct="0">
              <a:defRPr/>
            </a:pPr>
            <a:r>
              <a:rPr lang="en-US" b="1" dirty="0" smtClean="0"/>
              <a:t>Director-General: Basic Education</a:t>
            </a:r>
            <a:endParaRPr lang="en-GB" b="1" dirty="0" smtClean="0"/>
          </a:p>
          <a:p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xmlns="" val="186023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48072"/>
          </a:xfrm>
        </p:spPr>
        <p:txBody>
          <a:bodyPr>
            <a:normAutofit/>
          </a:bodyPr>
          <a:lstStyle/>
          <a:p>
            <a:pPr lvl="0"/>
            <a:r>
              <a:rPr lang="en-ZA" sz="36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Arial" pitchFamily="34" charset="0"/>
              </a:rPr>
              <a:t>IRREGULAR EXPENDITURE INCURRED</a:t>
            </a:r>
            <a:endParaRPr lang="en-ZA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79929659"/>
              </p:ext>
            </p:extLst>
          </p:nvPr>
        </p:nvGraphicFramePr>
        <p:xfrm>
          <a:off x="251520" y="764704"/>
          <a:ext cx="8712969" cy="4968552"/>
        </p:xfrm>
        <a:graphic>
          <a:graphicData uri="http://schemas.openxmlformats.org/drawingml/2006/table">
            <a:tbl>
              <a:tblPr/>
              <a:tblGrid>
                <a:gridCol w="1043102"/>
                <a:gridCol w="950541"/>
                <a:gridCol w="886065"/>
                <a:gridCol w="1255258"/>
                <a:gridCol w="1402936"/>
                <a:gridCol w="1993645"/>
                <a:gridCol w="1181422"/>
              </a:tblGrid>
              <a:tr h="114930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  <a:defRPr/>
                      </a:pPr>
                      <a:r>
                        <a:rPr lang="en-ZA" sz="12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Company involved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  <a:defRPr/>
                      </a:pPr>
                      <a:r>
                        <a:rPr lang="en-GB" sz="12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Date of incidence</a:t>
                      </a:r>
                      <a:endParaRPr lang="en-ZA" sz="1200" b="1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ZA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Amount involved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R’000</a:t>
                      </a:r>
                      <a:endParaRPr lang="en-ZA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Official(s) involved</a:t>
                      </a:r>
                      <a:endParaRPr lang="en-ZA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Investigations</a:t>
                      </a:r>
                      <a:endParaRPr lang="en-ZA" sz="1200" b="1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Outcome of investigation</a:t>
                      </a:r>
                      <a:r>
                        <a:rPr lang="en-ZA" sz="1200" b="1" baseline="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200" b="1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(Concluded/ not concluded)</a:t>
                      </a:r>
                      <a:endParaRPr lang="en-ZA" sz="1200" b="1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Action taken</a:t>
                      </a:r>
                      <a:endParaRPr lang="en-ZA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92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Deloitte and </a:t>
                      </a:r>
                      <a:r>
                        <a:rPr lang="en-GB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Touché</a:t>
                      </a:r>
                      <a:endParaRPr lang="en-ZA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25/05/2015</a:t>
                      </a:r>
                      <a:endParaRPr lang="en-ZA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3 297</a:t>
                      </a:r>
                      <a:endParaRPr lang="en-ZA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Department’s HR Unit</a:t>
                      </a:r>
                      <a:endParaRPr lang="en-ZA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Auditor-General</a:t>
                      </a:r>
                      <a:endParaRPr lang="en-ZA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  <a:defRPr/>
                      </a:pPr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matter was referred to DPSA.  The DPSA’s legal unit indicated that the Department followed correct procedures in the appointment of </a:t>
                      </a:r>
                      <a:r>
                        <a:rPr lang="en-ZA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Deloitte and </a:t>
                      </a:r>
                      <a:r>
                        <a:rPr lang="en-GB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Touché.</a:t>
                      </a:r>
                      <a:endParaRPr lang="en-ZA" sz="1200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However</a:t>
                      </a:r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the Auditor-General did not accept the explanation of the Department as well as the ruling by the DPSA.</a:t>
                      </a:r>
                      <a:endParaRPr lang="en-ZA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AG’s office requested  to liaise  with DPSA on the matter. </a:t>
                      </a:r>
                      <a:endParaRPr lang="en-ZA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10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55216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48072"/>
          </a:xfrm>
        </p:spPr>
        <p:txBody>
          <a:bodyPr>
            <a:normAutofit/>
          </a:bodyPr>
          <a:lstStyle/>
          <a:p>
            <a:pPr lvl="0"/>
            <a:r>
              <a:rPr lang="en-ZA" sz="36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Arial" pitchFamily="34" charset="0"/>
              </a:rPr>
              <a:t>IRREGULAR EXPENDITURE INCURRED</a:t>
            </a:r>
            <a:endParaRPr lang="en-ZA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97787357"/>
              </p:ext>
            </p:extLst>
          </p:nvPr>
        </p:nvGraphicFramePr>
        <p:xfrm>
          <a:off x="179511" y="764704"/>
          <a:ext cx="8784977" cy="5762304"/>
        </p:xfrm>
        <a:graphic>
          <a:graphicData uri="http://schemas.openxmlformats.org/drawingml/2006/table">
            <a:tbl>
              <a:tblPr/>
              <a:tblGrid>
                <a:gridCol w="1051722"/>
                <a:gridCol w="1032846"/>
                <a:gridCol w="818938"/>
                <a:gridCol w="1191184"/>
                <a:gridCol w="1488979"/>
                <a:gridCol w="2010122"/>
                <a:gridCol w="1191186"/>
              </a:tblGrid>
              <a:tr h="137318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  <a:defRPr/>
                      </a:pPr>
                      <a:r>
                        <a:rPr lang="en-ZA" sz="12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Company involved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  <a:defRPr/>
                      </a:pPr>
                      <a:r>
                        <a:rPr lang="en-GB" sz="12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Date of incidence</a:t>
                      </a:r>
                      <a:endParaRPr lang="en-ZA" sz="1200" b="1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ZA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Amount involved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R’000</a:t>
                      </a:r>
                      <a:endParaRPr lang="en-ZA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Official(s) involved</a:t>
                      </a:r>
                      <a:endParaRPr lang="en-ZA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Investigations</a:t>
                      </a:r>
                      <a:endParaRPr lang="en-ZA" sz="1200" b="1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Outcome of investigation</a:t>
                      </a:r>
                      <a:r>
                        <a:rPr lang="en-ZA" sz="1200" b="1" baseline="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200" b="1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(Concluded/ not concluded)</a:t>
                      </a:r>
                      <a:endParaRPr lang="en-ZA" sz="1200" b="1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Action taken</a:t>
                      </a:r>
                      <a:endParaRPr lang="en-ZA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648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SAB&amp;T</a:t>
                      </a:r>
                      <a:endParaRPr lang="en-ZA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30/08/2013</a:t>
                      </a:r>
                      <a:endParaRPr lang="en-ZA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78 639</a:t>
                      </a:r>
                      <a:endParaRPr lang="en-ZA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Responsibility will be determined</a:t>
                      </a:r>
                      <a:r>
                        <a:rPr lang="en-ZA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through the investigation</a:t>
                      </a:r>
                      <a:endParaRPr lang="en-ZA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 Auditor- General, Internal &amp; External</a:t>
                      </a:r>
                      <a:endParaRPr lang="en-ZA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Internal investigation confirmed  findings of AG.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 service provider has been appointed to</a:t>
                      </a:r>
                      <a:r>
                        <a:rPr lang="en-ZA" sz="1200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investigate the process  and determine responsibility</a:t>
                      </a:r>
                      <a:endParaRPr lang="en-ZA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Awaiting the outcome of the investigation</a:t>
                      </a:r>
                      <a:endParaRPr lang="en-ZA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31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ESKOM</a:t>
                      </a:r>
                      <a:endParaRPr lang="en-ZA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31/03/2015</a:t>
                      </a:r>
                      <a:endParaRPr lang="en-ZA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24 185</a:t>
                      </a:r>
                      <a:endParaRPr lang="en-ZA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  <a:defRPr/>
                      </a:pPr>
                      <a:r>
                        <a:rPr lang="en-ZA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ASIDI programme officials</a:t>
                      </a:r>
                      <a:endParaRPr lang="en-ZA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05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Auditor- General &amp; Internal</a:t>
                      </a:r>
                      <a:endParaRPr lang="en-ZA" sz="105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05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Contract expired while the projects were continuing.</a:t>
                      </a:r>
                      <a:endParaRPr lang="en-ZA" sz="105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  <a:defRPr/>
                      </a:pPr>
                      <a:r>
                        <a:rPr lang="en-ZA" sz="105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Final written warning letters were issued to relevant officials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  <a:defRPr/>
                      </a:pPr>
                      <a:endParaRPr lang="en-US" sz="1050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  <a:defRPr/>
                      </a:pPr>
                      <a:r>
                        <a:rPr lang="en-US" sz="105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Matter </a:t>
                      </a:r>
                      <a:r>
                        <a:rPr lang="en-US" sz="1050" dirty="0" err="1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regularised</a:t>
                      </a:r>
                      <a:r>
                        <a:rPr lang="en-US" sz="105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and contract renewed</a:t>
                      </a:r>
                      <a:endParaRPr lang="en-US" sz="1050" baseline="0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70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TOTAL</a:t>
                      </a:r>
                      <a:endParaRPr lang="en-ZA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ZA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  <a:defRPr/>
                      </a:pPr>
                      <a:r>
                        <a:rPr lang="en-ZA" sz="12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599 663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ZA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ZA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ZA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ZA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ZA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11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26214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728191"/>
          </a:xfrm>
        </p:spPr>
        <p:txBody>
          <a:bodyPr>
            <a:normAutofit/>
          </a:bodyPr>
          <a:lstStyle/>
          <a:p>
            <a:r>
              <a:rPr lang="en-ZA" sz="4800" b="1" dirty="0" smtClean="0">
                <a:solidFill>
                  <a:schemeClr val="accent2">
                    <a:lumMod val="75000"/>
                  </a:schemeClr>
                </a:solidFill>
              </a:rPr>
              <a:t>FRUITLESS AND WASTEFUL EXPENDITURE</a:t>
            </a:r>
            <a:endParaRPr lang="en-ZA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12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89475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Autofit/>
          </a:bodyPr>
          <a:lstStyle/>
          <a:p>
            <a:pPr lvl="0"/>
            <a:r>
              <a:rPr lang="en-ZA" sz="3200" b="1" dirty="0" smtClean="0">
                <a:solidFill>
                  <a:schemeClr val="accent2">
                    <a:lumMod val="75000"/>
                  </a:schemeClr>
                </a:solidFill>
              </a:rPr>
              <a:t>FRUITLESS AND WASTEFUL </a:t>
            </a:r>
            <a:r>
              <a:rPr lang="en-ZA" sz="3200" b="1" dirty="0">
                <a:solidFill>
                  <a:schemeClr val="accent2">
                    <a:lumMod val="75000"/>
                  </a:schemeClr>
                </a:solidFill>
              </a:rPr>
              <a:t>EXPENDITURE </a:t>
            </a:r>
            <a:r>
              <a:rPr lang="en-ZA" sz="3200" b="1" dirty="0" smtClean="0">
                <a:solidFill>
                  <a:schemeClr val="accent2">
                    <a:lumMod val="75000"/>
                  </a:schemeClr>
                </a:solidFill>
              </a:rPr>
              <a:t> FOR </a:t>
            </a:r>
            <a:r>
              <a:rPr lang="en-ZA" sz="3200" b="1" dirty="0">
                <a:solidFill>
                  <a:schemeClr val="accent2">
                    <a:lumMod val="75000"/>
                  </a:schemeClr>
                </a:solidFill>
              </a:rPr>
              <a:t>2015/16</a:t>
            </a:r>
            <a:endParaRPr lang="en-ZA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00617410"/>
              </p:ext>
            </p:extLst>
          </p:nvPr>
        </p:nvGraphicFramePr>
        <p:xfrm>
          <a:off x="251520" y="1412776"/>
          <a:ext cx="8712968" cy="3200400"/>
        </p:xfrm>
        <a:graphic>
          <a:graphicData uri="http://schemas.openxmlformats.org/drawingml/2006/table">
            <a:tbl>
              <a:tblPr/>
              <a:tblGrid>
                <a:gridCol w="5239455"/>
                <a:gridCol w="3473513"/>
              </a:tblGrid>
              <a:tr h="151216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GB" sz="28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PROGRAMME</a:t>
                      </a:r>
                      <a:endParaRPr lang="en-ZA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GB" sz="28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2015/16 </a:t>
                      </a:r>
                      <a:endParaRPr lang="en-ZA" sz="2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GB" sz="28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R'000</a:t>
                      </a:r>
                      <a:endParaRPr lang="en-ZA" sz="2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ZA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1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GB" sz="2800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Kha</a:t>
                      </a:r>
                      <a:r>
                        <a:rPr lang="en-GB" sz="2800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2800" baseline="0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Ri</a:t>
                      </a:r>
                      <a:r>
                        <a:rPr lang="en-GB" sz="2800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2800" baseline="0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Gude</a:t>
                      </a:r>
                      <a:endParaRPr lang="en-ZA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28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44 305</a:t>
                      </a:r>
                      <a:endParaRPr lang="en-ZA" sz="2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1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GB" sz="2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n-ZA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28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44</a:t>
                      </a:r>
                      <a:r>
                        <a:rPr lang="en-ZA" sz="2800" b="1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305</a:t>
                      </a:r>
                      <a:endParaRPr lang="en-ZA" sz="28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13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92525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/>
          </a:bodyPr>
          <a:lstStyle/>
          <a:p>
            <a:pPr lvl="0"/>
            <a:r>
              <a:rPr lang="en-ZA" sz="28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Arial" pitchFamily="34" charset="0"/>
              </a:rPr>
              <a:t>FRUITLESS AND WASTEFUL EXPENDITURE INCURRED</a:t>
            </a:r>
            <a:endParaRPr lang="en-ZA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55983325"/>
              </p:ext>
            </p:extLst>
          </p:nvPr>
        </p:nvGraphicFramePr>
        <p:xfrm>
          <a:off x="395536" y="908718"/>
          <a:ext cx="8496945" cy="5040561"/>
        </p:xfrm>
        <a:graphic>
          <a:graphicData uri="http://schemas.openxmlformats.org/drawingml/2006/table">
            <a:tbl>
              <a:tblPr/>
              <a:tblGrid>
                <a:gridCol w="978129"/>
                <a:gridCol w="910082"/>
                <a:gridCol w="885099"/>
                <a:gridCol w="1003112"/>
                <a:gridCol w="1543405"/>
                <a:gridCol w="1847162"/>
                <a:gridCol w="1329956"/>
              </a:tblGrid>
              <a:tr h="118601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  <a:defRPr/>
                      </a:pPr>
                      <a:r>
                        <a:rPr lang="en-ZA" sz="12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Company involved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  <a:defRPr/>
                      </a:pPr>
                      <a:r>
                        <a:rPr lang="en-GB" sz="12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Date of incidence</a:t>
                      </a:r>
                      <a:endParaRPr lang="en-ZA" sz="1200" b="1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ZA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Amount involved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R’000</a:t>
                      </a:r>
                      <a:endParaRPr lang="en-ZA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Official(s) involved</a:t>
                      </a:r>
                      <a:endParaRPr lang="en-ZA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Investigation</a:t>
                      </a:r>
                      <a:endParaRPr lang="en-ZA" sz="1200" b="1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Outcome of investigation</a:t>
                      </a:r>
                      <a:r>
                        <a:rPr lang="en-ZA" sz="1200" b="1" baseline="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200" b="1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(Concluded/ not concluded)</a:t>
                      </a:r>
                      <a:endParaRPr lang="en-ZA" sz="1200" b="1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Action taken</a:t>
                      </a:r>
                      <a:endParaRPr lang="en-ZA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454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dirty="0" err="1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Kha</a:t>
                      </a:r>
                      <a:r>
                        <a:rPr lang="en-ZA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200" dirty="0" err="1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Ri</a:t>
                      </a:r>
                      <a:r>
                        <a:rPr lang="en-ZA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200" dirty="0" err="1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Gude</a:t>
                      </a:r>
                      <a:r>
                        <a:rPr lang="en-ZA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volunteers</a:t>
                      </a:r>
                      <a:endParaRPr lang="en-ZA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2015/16</a:t>
                      </a:r>
                      <a:endParaRPr lang="en-ZA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44 305</a:t>
                      </a:r>
                      <a:endParaRPr lang="en-ZA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dirty="0" err="1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Kha</a:t>
                      </a:r>
                      <a:r>
                        <a:rPr lang="en-ZA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200" dirty="0" err="1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Ri</a:t>
                      </a:r>
                      <a:r>
                        <a:rPr lang="en-ZA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200" dirty="0" err="1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Gude</a:t>
                      </a:r>
                      <a:r>
                        <a:rPr lang="en-ZA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officials</a:t>
                      </a:r>
                      <a:endParaRPr lang="en-ZA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Auditor-General, Internal</a:t>
                      </a:r>
                      <a:endParaRPr lang="en-ZA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Internal investigation is still in progress. </a:t>
                      </a:r>
                      <a:r>
                        <a:rPr lang="en-ZA" sz="1200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Departmental officials are confirming  the actual amount of fruitless and wasteful expenditure.</a:t>
                      </a:r>
                      <a:endParaRPr lang="en-ZA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External- a service provider has been appointed</a:t>
                      </a:r>
                      <a:r>
                        <a:rPr lang="en-ZA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investigate the matter.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ZA" sz="1200" baseline="0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</a:t>
                      </a:r>
                      <a:endParaRPr lang="en-ZA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14300" algn="l"/>
                        </a:tabLst>
                      </a:pPr>
                      <a:r>
                        <a:rPr lang="en-ZA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Final written warning letters have been issued to officials.</a:t>
                      </a:r>
                    </a:p>
                    <a:p>
                      <a:pPr marL="171450" indent="-1714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14300" algn="l"/>
                        </a:tabLst>
                      </a:pPr>
                      <a:r>
                        <a:rPr lang="en-ZA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Deductions amounting to R282 297.22 have already been effected from some of the volunteers.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14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33642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/>
          </a:bodyPr>
          <a:lstStyle/>
          <a:p>
            <a:pPr lvl="0"/>
            <a:r>
              <a:rPr lang="en-ZA" sz="28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Arial" pitchFamily="34" charset="0"/>
              </a:rPr>
              <a:t>FRUITLESS AND WASTEFUL EXPENDITURE INCURRED</a:t>
            </a:r>
            <a:endParaRPr lang="en-ZA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55603058"/>
              </p:ext>
            </p:extLst>
          </p:nvPr>
        </p:nvGraphicFramePr>
        <p:xfrm>
          <a:off x="179512" y="908719"/>
          <a:ext cx="8784975" cy="4824537"/>
        </p:xfrm>
        <a:graphic>
          <a:graphicData uri="http://schemas.openxmlformats.org/drawingml/2006/table">
            <a:tbl>
              <a:tblPr/>
              <a:tblGrid>
                <a:gridCol w="1080120"/>
                <a:gridCol w="872098"/>
                <a:gridCol w="915101"/>
                <a:gridCol w="1037116"/>
                <a:gridCol w="1595724"/>
                <a:gridCol w="1909778"/>
                <a:gridCol w="1375038"/>
              </a:tblGrid>
              <a:tr h="157720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  <a:defRPr/>
                      </a:pPr>
                      <a:r>
                        <a:rPr lang="en-ZA" sz="16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Company involved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  <a:defRPr/>
                      </a:pPr>
                      <a:r>
                        <a:rPr lang="en-GB" sz="16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Date of incidence</a:t>
                      </a:r>
                      <a:endParaRPr lang="en-ZA" sz="1600" b="1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ZA" sz="16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6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Amount involved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6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R’000</a:t>
                      </a:r>
                      <a:endParaRPr lang="en-ZA" sz="16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6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Official(s) involved</a:t>
                      </a:r>
                      <a:endParaRPr lang="en-ZA" sz="16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6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Investigation</a:t>
                      </a:r>
                      <a:endParaRPr lang="en-ZA" sz="1600" b="1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6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Outcome of investigation</a:t>
                      </a:r>
                      <a:r>
                        <a:rPr lang="en-ZA" sz="1600" b="1" baseline="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600" b="1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(Concluded/ not concluded)</a:t>
                      </a:r>
                      <a:endParaRPr lang="en-ZA" sz="1600" b="1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6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Action taken</a:t>
                      </a:r>
                      <a:endParaRPr lang="en-ZA" sz="16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8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600" dirty="0" err="1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Kha</a:t>
                      </a:r>
                      <a:r>
                        <a:rPr lang="en-ZA" sz="16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600" dirty="0" err="1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Ri</a:t>
                      </a:r>
                      <a:r>
                        <a:rPr lang="en-ZA" sz="16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600" dirty="0" err="1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Gude</a:t>
                      </a:r>
                      <a:r>
                        <a:rPr lang="en-ZA" sz="16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volunteers</a:t>
                      </a:r>
                      <a:endParaRPr lang="en-ZA" sz="16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6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2015/16</a:t>
                      </a:r>
                      <a:endParaRPr lang="en-ZA" sz="16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6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44 305</a:t>
                      </a:r>
                      <a:endParaRPr lang="en-ZA" sz="16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600" dirty="0" err="1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Kha</a:t>
                      </a:r>
                      <a:r>
                        <a:rPr lang="en-ZA" sz="16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600" dirty="0" err="1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Ri</a:t>
                      </a:r>
                      <a:r>
                        <a:rPr lang="en-ZA" sz="16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600" dirty="0" err="1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Gude</a:t>
                      </a:r>
                      <a:r>
                        <a:rPr lang="en-ZA" sz="16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officials</a:t>
                      </a:r>
                      <a:endParaRPr lang="en-ZA" sz="16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6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External</a:t>
                      </a:r>
                      <a:endParaRPr lang="en-ZA" sz="16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External- a service provider has been appointed</a:t>
                      </a:r>
                      <a:r>
                        <a:rPr lang="en-ZA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investigate the matter.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ZA" sz="1600" baseline="0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600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</a:t>
                      </a:r>
                      <a:endParaRPr lang="en-ZA" sz="16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114300" algn="l"/>
                        </a:tabLst>
                      </a:pPr>
                      <a:r>
                        <a:rPr lang="en-ZA" sz="16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The service will determine if fraud occurred. </a:t>
                      </a:r>
                      <a:endParaRPr lang="en-ZA" sz="16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5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TOTAL</a:t>
                      </a:r>
                      <a:endParaRPr lang="en-ZA" sz="16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ZA" sz="16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6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44 305</a:t>
                      </a:r>
                      <a:endParaRPr lang="en-ZA" sz="16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ZA" sz="16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ZA" sz="16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ZA" sz="16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ZA" sz="16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15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19165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4864"/>
            <a:ext cx="8229600" cy="1656183"/>
          </a:xfrm>
        </p:spPr>
        <p:txBody>
          <a:bodyPr/>
          <a:lstStyle/>
          <a:p>
            <a:r>
              <a:rPr lang="en-ZA" b="1" dirty="0">
                <a:solidFill>
                  <a:schemeClr val="accent2">
                    <a:lumMod val="75000"/>
                  </a:schemeClr>
                </a:solidFill>
              </a:rPr>
              <a:t>MEASURES TAKEN TO AVOID SIMILAR OCCURENCES</a:t>
            </a:r>
            <a:endParaRPr lang="en-ZA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16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82532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Autofit/>
          </a:bodyPr>
          <a:lstStyle/>
          <a:p>
            <a:pPr lvl="0"/>
            <a:r>
              <a:rPr lang="en-ZA" sz="2800" b="1" dirty="0">
                <a:solidFill>
                  <a:schemeClr val="accent2">
                    <a:lumMod val="75000"/>
                  </a:schemeClr>
                </a:solidFill>
              </a:rPr>
              <a:t>MEASURES TAKEN TO AVOID SIMILAR OCCURENCES</a:t>
            </a:r>
            <a:endParaRPr lang="en-ZA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53104162"/>
              </p:ext>
            </p:extLst>
          </p:nvPr>
        </p:nvGraphicFramePr>
        <p:xfrm>
          <a:off x="179512" y="980729"/>
          <a:ext cx="8784976" cy="5115425"/>
        </p:xfrm>
        <a:graphic>
          <a:graphicData uri="http://schemas.openxmlformats.org/drawingml/2006/table">
            <a:tbl>
              <a:tblPr/>
              <a:tblGrid>
                <a:gridCol w="2216770"/>
                <a:gridCol w="6568206"/>
              </a:tblGrid>
              <a:tr h="5510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b="1" dirty="0" smtClean="0">
                          <a:latin typeface="+mn-lt"/>
                          <a:ea typeface="Times New Roman"/>
                          <a:cs typeface="Times New Roman"/>
                        </a:rPr>
                        <a:t>TYPE</a:t>
                      </a:r>
                      <a:endParaRPr lang="en-ZA" sz="12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Measures taken</a:t>
                      </a:r>
                      <a:endParaRPr lang="en-ZA" sz="1200" b="1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ZA" sz="12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96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GB" sz="12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Irregular Expenditure</a:t>
                      </a:r>
                      <a:endParaRPr lang="en-ZA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indent="-17145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14300" algn="l"/>
                        </a:tabLst>
                        <a:defRPr/>
                      </a:pPr>
                      <a:r>
                        <a:rPr lang="en-ZA" sz="14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Final written warning letters issued to relevant officials.</a:t>
                      </a:r>
                    </a:p>
                    <a:p>
                      <a:pPr marL="171450" indent="-1714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14300" algn="l"/>
                        </a:tabLst>
                      </a:pPr>
                      <a:r>
                        <a:rPr lang="en-ZA" sz="1400" baseline="0" dirty="0" err="1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MoAs</a:t>
                      </a:r>
                      <a:r>
                        <a:rPr lang="en-ZA" sz="1400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with Implementing agents were amended ( </a:t>
                      </a:r>
                      <a:r>
                        <a:rPr lang="en-ZA" sz="1400" baseline="0" dirty="0" err="1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Mvula</a:t>
                      </a:r>
                      <a:r>
                        <a:rPr lang="en-ZA" sz="1400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Trust).</a:t>
                      </a: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14300" algn="l"/>
                        </a:tabLst>
                        <a:defRPr/>
                      </a:pPr>
                      <a:r>
                        <a:rPr lang="en-ZA" sz="14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Letters</a:t>
                      </a:r>
                      <a:r>
                        <a:rPr lang="en-ZA" sz="1400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to Implementing Agents on following the SCM processes </a:t>
                      </a: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14300" algn="l"/>
                        </a:tabLst>
                        <a:defRPr/>
                      </a:pPr>
                      <a:r>
                        <a:rPr lang="en-ZA" sz="14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Departmental officials</a:t>
                      </a:r>
                      <a:r>
                        <a:rPr lang="en-ZA" sz="1400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are now part of the bid committees to ensure compliance with the PFMA.</a:t>
                      </a: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14300" algn="l"/>
                        </a:tabLst>
                        <a:defRPr/>
                      </a:pPr>
                      <a:r>
                        <a:rPr lang="en-US" sz="1400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Rigorous monitoring process in place.</a:t>
                      </a:r>
                      <a:endParaRPr lang="en-ZA" sz="1400" baseline="0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14300" algn="l"/>
                        </a:tabLst>
                        <a:defRPr/>
                      </a:pPr>
                      <a:endParaRPr lang="en-ZA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8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Fruitless and Wasteful Expenditure</a:t>
                      </a:r>
                      <a:endParaRPr lang="en-ZA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indent="-17145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14300" algn="l"/>
                        </a:tabLst>
                        <a:defRPr/>
                      </a:pPr>
                      <a:r>
                        <a:rPr lang="en-ZA" sz="14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Final written warning letters issued to relevant officials.</a:t>
                      </a:r>
                    </a:p>
                    <a:p>
                      <a:pPr marL="171450" indent="-1714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14300" algn="l"/>
                        </a:tabLst>
                      </a:pPr>
                      <a:r>
                        <a:rPr lang="en-ZA" sz="1400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Identity numbers of learners are verified with Department of Home Affairs before payments of stipends are processed to volunteers.</a:t>
                      </a:r>
                    </a:p>
                    <a:p>
                      <a:pPr marL="171450" indent="-1714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14300" algn="l"/>
                        </a:tabLst>
                      </a:pPr>
                      <a:r>
                        <a:rPr lang="en-ZA" sz="1400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Training sessions were held with Volunteer Coordinators where processes and procedures were explained to them.</a:t>
                      </a:r>
                    </a:p>
                    <a:p>
                      <a:pPr marL="171450" indent="-1714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14300" algn="l"/>
                        </a:tabLst>
                      </a:pPr>
                      <a:r>
                        <a:rPr lang="en-US" sz="1400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Rigorous monitoring process in place.</a:t>
                      </a:r>
                      <a:endParaRPr lang="en-ZA" sz="1400" baseline="0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17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00718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06089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</a:rPr>
              <a:t>DISCLOSURE FOR 2016/17</a:t>
            </a:r>
            <a:endParaRPr lang="en-ZA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5001420"/>
          </a:xfrm>
        </p:spPr>
        <p:txBody>
          <a:bodyPr/>
          <a:lstStyle/>
          <a:p>
            <a:pPr algn="just"/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Despite the measures taken with regard to irregular expenditure, it must be noted that in some instances irregular expenditure incurred straddles over financial years. For the 2016/17 financial year, the Department will have to disclose irregular expenditure on the following:</a:t>
            </a:r>
          </a:p>
          <a:p>
            <a:pPr lvl="1" algn="just"/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Expenditure incurred on expired </a:t>
            </a:r>
            <a:r>
              <a:rPr lang="en-ZA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MoAs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before they were extended in the 2016/17 financial year to cater for projects in progress.</a:t>
            </a:r>
          </a:p>
          <a:p>
            <a:pPr lvl="1" algn="just"/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Projects that are in progress/completion phase where SCM processes were not followed completely.</a:t>
            </a:r>
          </a:p>
          <a:p>
            <a:pPr lvl="1"/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18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25290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ZA" sz="5400" b="1" dirty="0" smtClean="0">
                <a:solidFill>
                  <a:schemeClr val="accent2">
                    <a:lumMod val="75000"/>
                  </a:schemeClr>
                </a:solidFill>
              </a:rPr>
              <a:t>RECOMMENDATIONS</a:t>
            </a:r>
            <a:endParaRPr lang="en-ZA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9"/>
            <a:ext cx="8435280" cy="47853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ZA" sz="4000" dirty="0" smtClean="0"/>
              <a:t>That SCOPA </a:t>
            </a:r>
            <a:r>
              <a:rPr lang="en-ZA" sz="4000" b="1" dirty="0" smtClean="0"/>
              <a:t>accepts the explanation </a:t>
            </a:r>
            <a:r>
              <a:rPr lang="en-ZA" sz="4000" dirty="0" smtClean="0"/>
              <a:t>given by the Department on the matter and also </a:t>
            </a:r>
            <a:r>
              <a:rPr lang="en-ZA" sz="4000" b="1" dirty="0" smtClean="0"/>
              <a:t>accepts the corrective measures </a:t>
            </a:r>
            <a:r>
              <a:rPr lang="en-ZA" sz="4000" dirty="0" smtClean="0"/>
              <a:t>put in place to ensure that expenditure is managed according to the prescripts of the PFMA. </a:t>
            </a:r>
            <a:endParaRPr lang="en-ZA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19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22940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ZA" b="1" dirty="0" smtClean="0">
                <a:solidFill>
                  <a:schemeClr val="accent2">
                    <a:lumMod val="75000"/>
                  </a:schemeClr>
                </a:solidFill>
              </a:rPr>
              <a:t>PRESENTATION OUTLINE</a:t>
            </a:r>
            <a:endParaRPr lang="en-ZA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857404"/>
          </a:xfrm>
        </p:spPr>
        <p:txBody>
          <a:bodyPr>
            <a:normAutofit/>
          </a:bodyPr>
          <a:lstStyle/>
          <a:p>
            <a:r>
              <a:rPr lang="en-ZA" sz="3600" dirty="0" smtClean="0"/>
              <a:t>Purpose</a:t>
            </a:r>
          </a:p>
          <a:p>
            <a:r>
              <a:rPr lang="en-ZA" sz="3600" dirty="0" smtClean="0"/>
              <a:t>Irregular expenditure</a:t>
            </a:r>
          </a:p>
          <a:p>
            <a:r>
              <a:rPr lang="en-ZA" sz="3600" dirty="0" smtClean="0"/>
              <a:t>Fruitless and wasteful expenditure</a:t>
            </a:r>
          </a:p>
          <a:p>
            <a:r>
              <a:rPr lang="en-ZA" sz="3600" dirty="0" smtClean="0"/>
              <a:t>Measures taken to avoid similar occurrence</a:t>
            </a:r>
          </a:p>
          <a:p>
            <a:r>
              <a:rPr lang="en-ZA" sz="3600" dirty="0" smtClean="0"/>
              <a:t>Recommendation(s)</a:t>
            </a:r>
            <a:endParaRPr lang="en-ZA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77115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20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96573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ZA" b="1" dirty="0" smtClean="0">
                <a:solidFill>
                  <a:schemeClr val="accent2">
                    <a:lumMod val="75000"/>
                  </a:schemeClr>
                </a:solidFill>
              </a:rPr>
              <a:t>PURPOSE</a:t>
            </a:r>
            <a:endParaRPr lang="en-ZA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001421"/>
          </a:xfrm>
        </p:spPr>
        <p:txBody>
          <a:bodyPr>
            <a:normAutofit/>
          </a:bodyPr>
          <a:lstStyle/>
          <a:p>
            <a:pPr algn="just"/>
            <a:r>
              <a:rPr lang="en-ZA" sz="3600" dirty="0" smtClean="0"/>
              <a:t>To present to SCOPA </a:t>
            </a:r>
            <a:r>
              <a:rPr lang="en-ZA" sz="3600" b="1" dirty="0" smtClean="0"/>
              <a:t>irregular, fruitless </a:t>
            </a:r>
            <a:r>
              <a:rPr lang="en-ZA" sz="3600" dirty="0"/>
              <a:t>and </a:t>
            </a:r>
            <a:r>
              <a:rPr lang="en-ZA" sz="3600" b="1" dirty="0"/>
              <a:t>wasteful expenditure </a:t>
            </a:r>
            <a:r>
              <a:rPr lang="en-ZA" sz="3600" dirty="0"/>
              <a:t>as stated in the Annual </a:t>
            </a:r>
            <a:r>
              <a:rPr lang="en-ZA" sz="3600" dirty="0" smtClean="0"/>
              <a:t>Report of the Department for the 2015/16 financial year.</a:t>
            </a:r>
          </a:p>
          <a:p>
            <a:pPr algn="just"/>
            <a:r>
              <a:rPr lang="en-ZA" sz="3600" dirty="0" smtClean="0"/>
              <a:t>To inform SCOPA of the </a:t>
            </a:r>
            <a:r>
              <a:rPr lang="en-ZA" sz="3600" b="1" dirty="0" smtClean="0"/>
              <a:t>measures taken to avoid the recurrence</a:t>
            </a:r>
            <a:r>
              <a:rPr lang="en-ZA" sz="3600" dirty="0" smtClean="0"/>
              <a:t> of the </a:t>
            </a:r>
            <a:r>
              <a:rPr lang="en-ZA" sz="3600" dirty="0"/>
              <a:t>irregular and fruitless and wasteful expenditure </a:t>
            </a:r>
            <a:r>
              <a:rPr lang="en-ZA" sz="3600" dirty="0" smtClean="0"/>
              <a:t>in future.</a:t>
            </a:r>
            <a:endParaRPr lang="en-ZA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73330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8840"/>
            <a:ext cx="8229600" cy="1440159"/>
          </a:xfrm>
        </p:spPr>
        <p:txBody>
          <a:bodyPr>
            <a:normAutofit/>
          </a:bodyPr>
          <a:lstStyle/>
          <a:p>
            <a:r>
              <a:rPr lang="en-ZA" sz="5400" b="1" dirty="0" smtClean="0">
                <a:solidFill>
                  <a:schemeClr val="accent2">
                    <a:lumMod val="75000"/>
                  </a:schemeClr>
                </a:solidFill>
              </a:rPr>
              <a:t>IRREGULAR EXPENDITURE</a:t>
            </a:r>
            <a:endParaRPr lang="en-ZA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17363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pPr lvl="0"/>
            <a:r>
              <a:rPr lang="en-ZA" sz="4000" b="1" dirty="0">
                <a:solidFill>
                  <a:schemeClr val="accent2">
                    <a:lumMod val="75000"/>
                  </a:schemeClr>
                </a:solidFill>
              </a:rPr>
              <a:t>IRREGULAR EXPENDITURE FOR 2015/16</a:t>
            </a:r>
            <a:endParaRPr lang="en-ZA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53203094"/>
              </p:ext>
            </p:extLst>
          </p:nvPr>
        </p:nvGraphicFramePr>
        <p:xfrm>
          <a:off x="179512" y="1052741"/>
          <a:ext cx="8784977" cy="5040552"/>
        </p:xfrm>
        <a:graphic>
          <a:graphicData uri="http://schemas.openxmlformats.org/drawingml/2006/table">
            <a:tbl>
              <a:tblPr/>
              <a:tblGrid>
                <a:gridCol w="2928328"/>
                <a:gridCol w="2139931"/>
                <a:gridCol w="1941344"/>
                <a:gridCol w="1775374"/>
              </a:tblGrid>
              <a:tr h="127683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Implementing </a:t>
                      </a:r>
                      <a:r>
                        <a:rPr lang="en-GB" sz="18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Agent/ service provider</a:t>
                      </a:r>
                      <a:endParaRPr lang="en-ZA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GB" sz="18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2014/15 </a:t>
                      </a:r>
                      <a:endParaRPr lang="en-ZA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R'000</a:t>
                      </a:r>
                      <a:endParaRPr lang="en-ZA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GB" sz="18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2015/16 </a:t>
                      </a:r>
                      <a:endParaRPr lang="en-ZA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GB" sz="18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R'000</a:t>
                      </a:r>
                      <a:endParaRPr lang="en-ZA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ZA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GB" sz="18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 </a:t>
                      </a:r>
                      <a:endParaRPr lang="en-ZA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R'000</a:t>
                      </a:r>
                      <a:endParaRPr lang="en-ZA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19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Coega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: Eastern Cape</a:t>
                      </a:r>
                      <a:endParaRPr lang="en-ZA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8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19 327</a:t>
                      </a:r>
                      <a:endParaRPr lang="en-ZA" sz="1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8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1 870</a:t>
                      </a:r>
                      <a:endParaRPr lang="en-ZA" sz="1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8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21 197</a:t>
                      </a:r>
                      <a:endParaRPr lang="en-ZA" sz="18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33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8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DBSA</a:t>
                      </a:r>
                      <a:endParaRPr lang="en-ZA" sz="1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8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120 445</a:t>
                      </a:r>
                      <a:endParaRPr lang="en-ZA" sz="1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  <a:defRPr/>
                      </a:pPr>
                      <a:r>
                        <a:rPr lang="en-ZA" sz="18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292 925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8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413 370</a:t>
                      </a:r>
                      <a:endParaRPr lang="en-ZA" sz="18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19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800" dirty="0" err="1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Mvula</a:t>
                      </a:r>
                      <a:r>
                        <a:rPr lang="en-ZA" sz="18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Trust</a:t>
                      </a:r>
                      <a:endParaRPr lang="en-ZA" sz="1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8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51 942</a:t>
                      </a:r>
                      <a:endParaRPr lang="en-ZA" sz="1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8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51 942</a:t>
                      </a:r>
                      <a:endParaRPr lang="en-ZA" sz="18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19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8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Adopt a school</a:t>
                      </a:r>
                      <a:endParaRPr lang="en-ZA" sz="1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8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7 033</a:t>
                      </a:r>
                      <a:endParaRPr lang="en-ZA" sz="1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8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7 033</a:t>
                      </a:r>
                      <a:endParaRPr lang="en-ZA" sz="18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19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8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Deloitte and </a:t>
                      </a:r>
                      <a:r>
                        <a:rPr lang="en-ZA" sz="1800" dirty="0" err="1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Touche</a:t>
                      </a:r>
                      <a:endParaRPr lang="en-ZA" sz="1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Z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8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3 297</a:t>
                      </a:r>
                      <a:endParaRPr lang="en-ZA" sz="1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8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3 297</a:t>
                      </a:r>
                      <a:endParaRPr lang="en-ZA" sz="18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19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8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SAB&amp;T</a:t>
                      </a:r>
                      <a:endParaRPr lang="en-ZA" sz="1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54 916</a:t>
                      </a:r>
                      <a:endParaRPr lang="en-Z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8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23 723</a:t>
                      </a:r>
                      <a:endParaRPr lang="en-ZA" sz="1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8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78 639</a:t>
                      </a:r>
                      <a:endParaRPr lang="en-ZA" sz="18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19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8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ESKOM</a:t>
                      </a:r>
                      <a:endParaRPr lang="en-ZA" sz="1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8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</a:t>
                      </a:r>
                      <a:endParaRPr lang="en-ZA" sz="1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8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24 185</a:t>
                      </a:r>
                      <a:endParaRPr lang="en-ZA" sz="1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8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24 185</a:t>
                      </a:r>
                      <a:endParaRPr lang="en-ZA" sz="18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19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n-ZA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8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194 688</a:t>
                      </a:r>
                      <a:endParaRPr lang="en-ZA" sz="18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8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404 975</a:t>
                      </a:r>
                      <a:endParaRPr lang="en-ZA" sz="18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8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599 663</a:t>
                      </a:r>
                      <a:endParaRPr lang="en-ZA" sz="18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35890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</p:spPr>
        <p:txBody>
          <a:bodyPr>
            <a:normAutofit/>
          </a:bodyPr>
          <a:lstStyle/>
          <a:p>
            <a:pPr lvl="0"/>
            <a:r>
              <a:rPr lang="en-ZA" sz="36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Arial" pitchFamily="34" charset="0"/>
              </a:rPr>
              <a:t>IRREGULAR EXPENDITURE INCURRED</a:t>
            </a:r>
            <a:endParaRPr lang="en-ZA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00436308"/>
              </p:ext>
            </p:extLst>
          </p:nvPr>
        </p:nvGraphicFramePr>
        <p:xfrm>
          <a:off x="179508" y="755072"/>
          <a:ext cx="8784979" cy="5410232"/>
        </p:xfrm>
        <a:graphic>
          <a:graphicData uri="http://schemas.openxmlformats.org/drawingml/2006/table">
            <a:tbl>
              <a:tblPr/>
              <a:tblGrid>
                <a:gridCol w="893388"/>
                <a:gridCol w="893388"/>
                <a:gridCol w="745833"/>
                <a:gridCol w="1028872"/>
                <a:gridCol w="1424591"/>
                <a:gridCol w="2374317"/>
                <a:gridCol w="1424590"/>
              </a:tblGrid>
              <a:tr h="104880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  <a:defRPr/>
                      </a:pPr>
                      <a:r>
                        <a:rPr lang="en-ZA" sz="12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Company involved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  <a:defRPr/>
                      </a:pPr>
                      <a:r>
                        <a:rPr lang="en-GB" sz="12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Date of incidence</a:t>
                      </a:r>
                      <a:endParaRPr lang="en-ZA" sz="1200" b="1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ZA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Amount involved in R’000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Official(s) involved</a:t>
                      </a:r>
                      <a:endParaRPr lang="en-ZA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Investigation</a:t>
                      </a:r>
                      <a:endParaRPr lang="en-ZA" sz="1200" b="1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Outcome of investigation</a:t>
                      </a:r>
                      <a:r>
                        <a:rPr lang="en-ZA" sz="1200" b="1" baseline="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200" b="1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(Concluded/ not concluded)</a:t>
                      </a:r>
                      <a:endParaRPr lang="en-ZA" sz="1200" b="1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Action taken</a:t>
                      </a:r>
                      <a:endParaRPr lang="en-ZA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29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GB" sz="1200" b="1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Coega</a:t>
                      </a: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: Eastern </a:t>
                      </a:r>
                      <a:r>
                        <a:rPr lang="en-GB" sz="12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Cape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GB" sz="1200" b="1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GB" sz="1200" b="1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GB" sz="12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DBSA</a:t>
                      </a:r>
                      <a:endParaRPr lang="en-ZA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2012/13</a:t>
                      </a:r>
                      <a:endParaRPr lang="en-ZA" sz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ZA" sz="12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ZA" sz="12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US" sz="12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US" sz="12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2011/12</a:t>
                      </a:r>
                      <a:endParaRPr lang="en-ZA" sz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21 197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ZA" sz="1200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ZA" sz="1200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ZA" sz="1200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ZA" sz="1200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217 721</a:t>
                      </a:r>
                      <a:endParaRPr lang="en-ZA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Coega</a:t>
                      </a:r>
                      <a:r>
                        <a:rPr lang="en-ZA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CEO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ASIDI Officials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ZA" sz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  <a:defRPr/>
                      </a:pPr>
                      <a:endParaRPr lang="en-ZA" sz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  <a:defRPr/>
                      </a:pPr>
                      <a:r>
                        <a:rPr lang="en-ZA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DBSA CEO ASIDI Officials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ZA" sz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b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Auditor- General &amp; Internal Investigation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US" sz="1200" b="0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US" sz="1200" b="0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  <a:defRPr/>
                      </a:pPr>
                      <a:r>
                        <a:rPr lang="en-US" sz="1200" b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Internal Investigation</a:t>
                      </a:r>
                      <a:endParaRPr lang="en-ZA" sz="1200" b="0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ZA" sz="1200" b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After the Auditor-General’s report, an internal investigation ensued to confirm the findings of the AG.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Result:</a:t>
                      </a:r>
                    </a:p>
                    <a:p>
                      <a:pPr marL="171450" indent="-1714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14300" algn="l"/>
                        </a:tabLst>
                      </a:pPr>
                      <a:r>
                        <a:rPr lang="en-ZA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200" dirty="0" err="1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Coega</a:t>
                      </a:r>
                      <a:r>
                        <a:rPr lang="en-ZA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and DBSA did not follow supply chain management processes in accordance with the PFMA in all instances. </a:t>
                      </a:r>
                    </a:p>
                    <a:p>
                      <a:pPr marL="171450" indent="-1714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14300" algn="l"/>
                        </a:tabLst>
                      </a:pPr>
                      <a:r>
                        <a:rPr lang="en-ZA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Some CIDB certificates were not valid, BBBEE certificate not submitted and VAT certificates</a:t>
                      </a:r>
                      <a:r>
                        <a:rPr lang="en-ZA" sz="1200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not certified</a:t>
                      </a:r>
                      <a:r>
                        <a:rPr lang="en-ZA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</a:t>
                      </a:r>
                      <a:endParaRPr lang="en-ZA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114300" algn="l"/>
                        </a:tabLst>
                      </a:pPr>
                      <a:r>
                        <a:rPr lang="en-ZA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Letters issued </a:t>
                      </a:r>
                      <a:r>
                        <a:rPr lang="en-ZA" sz="1200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to Implementing Agents insisting  on following the SCM processes according to the PFMA.</a:t>
                      </a:r>
                    </a:p>
                    <a:p>
                      <a:pPr mar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114300" algn="l"/>
                        </a:tabLst>
                      </a:pPr>
                      <a:endParaRPr lang="en-US" sz="1200" baseline="0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114300" algn="l"/>
                        </a:tabLst>
                      </a:pPr>
                      <a:r>
                        <a:rPr lang="en-US" sz="1200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Two meetings held with all Implementing Agents to discuss audit findings and compliance matters.</a:t>
                      </a:r>
                      <a:endParaRPr lang="en-ZA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11509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/>
          </a:bodyPr>
          <a:lstStyle/>
          <a:p>
            <a:pPr lvl="0"/>
            <a:r>
              <a:rPr lang="en-ZA" sz="36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Arial" pitchFamily="34" charset="0"/>
              </a:rPr>
              <a:t>IRREGULAR EXPENDITURE INCURRED</a:t>
            </a:r>
            <a:endParaRPr lang="en-ZA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10465177"/>
              </p:ext>
            </p:extLst>
          </p:nvPr>
        </p:nvGraphicFramePr>
        <p:xfrm>
          <a:off x="179511" y="1052735"/>
          <a:ext cx="8784978" cy="5286246"/>
        </p:xfrm>
        <a:graphic>
          <a:graphicData uri="http://schemas.openxmlformats.org/drawingml/2006/table">
            <a:tbl>
              <a:tblPr/>
              <a:tblGrid>
                <a:gridCol w="1033527"/>
                <a:gridCol w="1033527"/>
                <a:gridCol w="885880"/>
                <a:gridCol w="1033527"/>
                <a:gridCol w="1402643"/>
                <a:gridCol w="1623466"/>
                <a:gridCol w="1772408"/>
              </a:tblGrid>
              <a:tr h="117849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  <a:defRPr/>
                      </a:pPr>
                      <a:r>
                        <a:rPr lang="en-ZA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Company involved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  <a:defRPr/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Date of incidence</a:t>
                      </a:r>
                      <a:endParaRPr lang="en-ZA" sz="1400" b="1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ZA" sz="14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Amount involved in R’000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Official(s) involved</a:t>
                      </a:r>
                      <a:endParaRPr lang="en-ZA" sz="14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Investigations</a:t>
                      </a:r>
                      <a:endParaRPr lang="en-ZA" sz="1400" b="1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Outcome of investigation</a:t>
                      </a:r>
                      <a:r>
                        <a:rPr lang="en-ZA" sz="1400" b="1" baseline="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400" b="1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(Concluded/ not concluded)</a:t>
                      </a:r>
                      <a:endParaRPr lang="en-ZA" sz="1400" b="1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Action taken</a:t>
                      </a:r>
                      <a:endParaRPr lang="en-ZA" sz="14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19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ZA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ZA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  <a:defRPr/>
                      </a:pPr>
                      <a:endParaRPr lang="en-ZA" sz="1200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ZA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ZA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ZA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  <a:defRPr/>
                      </a:pPr>
                      <a:r>
                        <a:rPr lang="en-US" sz="1200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Rigorous monitoring on a monthly basis to check compliance with all PFMA prescripts for all Implementing Agents</a:t>
                      </a:r>
                      <a:endParaRPr lang="en-ZA" sz="1200" baseline="0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  <a:defRPr/>
                      </a:pPr>
                      <a:endParaRPr lang="en-ZA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41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DBSA</a:t>
                      </a:r>
                      <a:endParaRPr lang="en-ZA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30/09/2015 </a:t>
                      </a:r>
                      <a:endParaRPr lang="en-ZA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  <a:defRPr/>
                      </a:pPr>
                      <a:r>
                        <a:rPr lang="en-ZA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195 649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ASIDI programme officials</a:t>
                      </a:r>
                      <a:endParaRPr lang="en-ZA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Auditor- General &amp; Internal</a:t>
                      </a:r>
                      <a:endParaRPr lang="en-ZA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Contract expired while the projects were continuing.</a:t>
                      </a:r>
                      <a:endParaRPr lang="en-ZA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  <a:defRPr/>
                      </a:pPr>
                      <a:r>
                        <a:rPr lang="en-ZA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Final written warning letters were issued to relevant officials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  <a:defRPr/>
                      </a:pPr>
                      <a:endParaRPr lang="en-US" sz="1200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Matter regularized and contract renewed</a:t>
                      </a:r>
                      <a:endParaRPr lang="en-US" sz="1200" baseline="0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07975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/>
          </a:bodyPr>
          <a:lstStyle/>
          <a:p>
            <a:pPr lvl="0"/>
            <a:r>
              <a:rPr lang="en-ZA" sz="36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Arial" pitchFamily="34" charset="0"/>
              </a:rPr>
              <a:t>IRREGULAR EXPENDITURE INCURRED</a:t>
            </a:r>
            <a:endParaRPr lang="en-ZA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07311421"/>
              </p:ext>
            </p:extLst>
          </p:nvPr>
        </p:nvGraphicFramePr>
        <p:xfrm>
          <a:off x="251522" y="1196750"/>
          <a:ext cx="8640956" cy="4752530"/>
        </p:xfrm>
        <a:graphic>
          <a:graphicData uri="http://schemas.openxmlformats.org/drawingml/2006/table">
            <a:tbl>
              <a:tblPr/>
              <a:tblGrid>
                <a:gridCol w="1089852"/>
                <a:gridCol w="1035434"/>
                <a:gridCol w="1000133"/>
                <a:gridCol w="1125151"/>
                <a:gridCol w="1702528"/>
                <a:gridCol w="1702528"/>
                <a:gridCol w="985330"/>
              </a:tblGrid>
              <a:tr h="144280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  <a:defRPr/>
                      </a:pPr>
                      <a:r>
                        <a:rPr lang="en-ZA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Company involved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  <a:defRPr/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Date of incidence</a:t>
                      </a:r>
                      <a:endParaRPr lang="en-ZA" sz="1400" b="1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ZA" sz="14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Amount involved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R’000</a:t>
                      </a:r>
                      <a:endParaRPr lang="en-ZA" sz="14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Official(s) involved</a:t>
                      </a:r>
                      <a:endParaRPr lang="en-ZA" sz="14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Investigation</a:t>
                      </a:r>
                      <a:endParaRPr lang="en-ZA" sz="1400" b="1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Outcome of investigation</a:t>
                      </a:r>
                      <a:r>
                        <a:rPr lang="en-ZA" sz="1400" b="1" baseline="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400" b="1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(Concluded/not concluded)</a:t>
                      </a:r>
                      <a:endParaRPr lang="en-ZA" sz="1400" b="1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Action taken</a:t>
                      </a:r>
                      <a:endParaRPr lang="en-ZA" sz="14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7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Adopt-a- school</a:t>
                      </a:r>
                      <a:endParaRPr lang="en-ZA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19/08/2013</a:t>
                      </a:r>
                      <a:endParaRPr lang="en-ZA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7 033</a:t>
                      </a:r>
                      <a:endParaRPr lang="en-ZA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The Executive Authority</a:t>
                      </a:r>
                      <a:endParaRPr lang="en-ZA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No investigation</a:t>
                      </a:r>
                      <a:endParaRPr lang="en-ZA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The Executive Authority gave the directive to appoint the service provider and informed the Minister of Finance of the decision.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Model chosen because it was cost effective and  huge saving for DBE.</a:t>
                      </a:r>
                      <a:endParaRPr lang="en-ZA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No action taken</a:t>
                      </a:r>
                      <a:endParaRPr lang="en-ZA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50072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275"/>
            <a:ext cx="8229600" cy="648072"/>
          </a:xfrm>
        </p:spPr>
        <p:txBody>
          <a:bodyPr>
            <a:normAutofit/>
          </a:bodyPr>
          <a:lstStyle/>
          <a:p>
            <a:pPr lvl="0"/>
            <a:r>
              <a:rPr lang="en-ZA" sz="36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Arial" pitchFamily="34" charset="0"/>
              </a:rPr>
              <a:t>IRREGULAR EXPENDITURE INCURRED</a:t>
            </a:r>
            <a:endParaRPr lang="en-ZA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17874435"/>
              </p:ext>
            </p:extLst>
          </p:nvPr>
        </p:nvGraphicFramePr>
        <p:xfrm>
          <a:off x="251520" y="908721"/>
          <a:ext cx="8640959" cy="5302694"/>
        </p:xfrm>
        <a:graphic>
          <a:graphicData uri="http://schemas.openxmlformats.org/drawingml/2006/table">
            <a:tbl>
              <a:tblPr/>
              <a:tblGrid>
                <a:gridCol w="1187662"/>
                <a:gridCol w="1069888"/>
                <a:gridCol w="1012004"/>
                <a:gridCol w="1089850"/>
                <a:gridCol w="1479083"/>
                <a:gridCol w="1712623"/>
                <a:gridCol w="1089849"/>
              </a:tblGrid>
              <a:tr h="153170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  <a:defRPr/>
                      </a:pPr>
                      <a:r>
                        <a:rPr lang="en-ZA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Company involved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  <a:defRPr/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Date of incidence</a:t>
                      </a:r>
                      <a:endParaRPr lang="en-ZA" sz="1400" b="1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ZA" sz="14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Amount involved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R’000</a:t>
                      </a:r>
                      <a:endParaRPr lang="en-ZA" sz="14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Official(s) involved</a:t>
                      </a:r>
                      <a:endParaRPr lang="en-ZA" sz="14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Investigation</a:t>
                      </a:r>
                      <a:endParaRPr lang="en-ZA" sz="1400" b="1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Outcome of investigation</a:t>
                      </a:r>
                      <a:r>
                        <a:rPr lang="en-ZA" sz="1400" b="1" baseline="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400" b="1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(Concluded/ not concluded)</a:t>
                      </a:r>
                      <a:endParaRPr lang="en-ZA" sz="1400" b="1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Action taken</a:t>
                      </a:r>
                      <a:endParaRPr lang="en-ZA" sz="14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099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dirty="0" err="1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Mvula</a:t>
                      </a:r>
                      <a:r>
                        <a:rPr lang="en-ZA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Trust</a:t>
                      </a:r>
                      <a:endParaRPr lang="en-ZA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2011/12</a:t>
                      </a:r>
                      <a:endParaRPr lang="en-ZA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51 942</a:t>
                      </a:r>
                      <a:endParaRPr lang="en-ZA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The Accounting Officer/</a:t>
                      </a:r>
                      <a:r>
                        <a:rPr lang="en-ZA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ASIDI officials</a:t>
                      </a:r>
                      <a:endParaRPr lang="en-ZA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Auditor-General  &amp; Internal </a:t>
                      </a:r>
                      <a:endParaRPr lang="en-ZA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In the </a:t>
                      </a:r>
                      <a:r>
                        <a:rPr lang="en-ZA" sz="1200" dirty="0" err="1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MoA</a:t>
                      </a:r>
                      <a:r>
                        <a:rPr lang="en-ZA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, it was agreed that </a:t>
                      </a:r>
                      <a:r>
                        <a:rPr lang="en-ZA" sz="1200" dirty="0" err="1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Mvula</a:t>
                      </a:r>
                      <a:r>
                        <a:rPr lang="en-ZA" sz="1200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Trust  will use their own procurement processes which were deemed to be free and fair. It was later established that their processes were not always in line with the PFMA.</a:t>
                      </a:r>
                      <a:endParaRPr lang="en-ZA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ZA" sz="1200" dirty="0" err="1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MoA</a:t>
                      </a:r>
                      <a:r>
                        <a:rPr lang="en-ZA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was amended.</a:t>
                      </a:r>
                      <a:r>
                        <a:rPr lang="en-ZA" sz="1200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200" baseline="0" dirty="0" err="1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Mvula</a:t>
                      </a:r>
                      <a:r>
                        <a:rPr lang="en-ZA" sz="1200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Trust has to follow Government procurement processes.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US" sz="1200" baseline="0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All procurement process are being monitored. </a:t>
                      </a:r>
                      <a:endParaRPr lang="en-ZA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55370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 DBE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DBE Presentation template</Template>
  <TotalTime>8337</TotalTime>
  <Words>1215</Words>
  <Application>Microsoft Office PowerPoint</Application>
  <PresentationFormat>On-screen Show (4:3)</PresentationFormat>
  <Paragraphs>286</Paragraphs>
  <Slides>20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New DBE Presentation template</vt:lpstr>
      <vt:lpstr>DEPARTMENT OF BASIC EDUCATION IRREGULAR EXPENDITURE AND FRUITLESS AND WASTEFUL EXPENDITURE</vt:lpstr>
      <vt:lpstr>PRESENTATION OUTLINE</vt:lpstr>
      <vt:lpstr>PURPOSE</vt:lpstr>
      <vt:lpstr>IRREGULAR EXPENDITURE</vt:lpstr>
      <vt:lpstr>IRREGULAR EXPENDITURE FOR 2015/16</vt:lpstr>
      <vt:lpstr>IRREGULAR EXPENDITURE INCURRED</vt:lpstr>
      <vt:lpstr>IRREGULAR EXPENDITURE INCURRED</vt:lpstr>
      <vt:lpstr>IRREGULAR EXPENDITURE INCURRED</vt:lpstr>
      <vt:lpstr>IRREGULAR EXPENDITURE INCURRED</vt:lpstr>
      <vt:lpstr>IRREGULAR EXPENDITURE INCURRED</vt:lpstr>
      <vt:lpstr>IRREGULAR EXPENDITURE INCURRED</vt:lpstr>
      <vt:lpstr>FRUITLESS AND WASTEFUL EXPENDITURE</vt:lpstr>
      <vt:lpstr>FRUITLESS AND WASTEFUL EXPENDITURE  FOR 2015/16</vt:lpstr>
      <vt:lpstr>FRUITLESS AND WASTEFUL EXPENDITURE INCURRED</vt:lpstr>
      <vt:lpstr>FRUITLESS AND WASTEFUL EXPENDITURE INCURRED</vt:lpstr>
      <vt:lpstr>MEASURES TAKEN TO AVOID SIMILAR OCCURENCES</vt:lpstr>
      <vt:lpstr>MEASURES TAKEN TO AVOID SIMILAR OCCURENCES</vt:lpstr>
      <vt:lpstr>DISCLOSURE FOR 2016/17</vt:lpstr>
      <vt:lpstr>RECOMMENDATIONS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 Title here</dc:title>
  <dc:creator>Moja Boitumelo</dc:creator>
  <cp:lastModifiedBy>PUMZA</cp:lastModifiedBy>
  <cp:revision>319</cp:revision>
  <cp:lastPrinted>2016-11-04T13:06:08Z</cp:lastPrinted>
  <dcterms:created xsi:type="dcterms:W3CDTF">2016-04-18T12:36:04Z</dcterms:created>
  <dcterms:modified xsi:type="dcterms:W3CDTF">2016-11-10T10:09:07Z</dcterms:modified>
</cp:coreProperties>
</file>