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26.xml" ContentType="application/vnd.openxmlformats-officedocument.theme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23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Default Extension="fntdata" ContentType="application/x-fontdata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25.xml" ContentType="application/vnd.openxmlformats-officedocument.theme+xml"/>
  <Override PartName="/ppt/slideLayouts/slideLayout232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theme/theme22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  <p:sldMasterId id="2147483749" r:id="rId2"/>
    <p:sldMasterId id="2147484025" r:id="rId3"/>
    <p:sldMasterId id="2147484037" r:id="rId4"/>
    <p:sldMasterId id="2147484038" r:id="rId5"/>
    <p:sldMasterId id="2147484039" r:id="rId6"/>
    <p:sldMasterId id="2147484040" r:id="rId7"/>
    <p:sldMasterId id="2147484041" r:id="rId8"/>
    <p:sldMasterId id="2147484042" r:id="rId9"/>
    <p:sldMasterId id="2147484043" r:id="rId10"/>
    <p:sldMasterId id="2147484044" r:id="rId11"/>
    <p:sldMasterId id="2147484045" r:id="rId12"/>
    <p:sldMasterId id="2147484046" r:id="rId13"/>
    <p:sldMasterId id="2147484047" r:id="rId14"/>
    <p:sldMasterId id="2147484048" r:id="rId15"/>
    <p:sldMasterId id="2147484049" r:id="rId16"/>
    <p:sldMasterId id="2147484050" r:id="rId17"/>
    <p:sldMasterId id="2147484051" r:id="rId18"/>
    <p:sldMasterId id="2147484052" r:id="rId19"/>
    <p:sldMasterId id="2147484053" r:id="rId20"/>
    <p:sldMasterId id="2147484054" r:id="rId21"/>
    <p:sldMasterId id="2147484055" r:id="rId22"/>
    <p:sldMasterId id="2147484056" r:id="rId23"/>
    <p:sldMasterId id="2147484057" r:id="rId24"/>
    <p:sldMasterId id="2147484058" r:id="rId25"/>
  </p:sldMasterIdLst>
  <p:notesMasterIdLst>
    <p:notesMasterId r:id="rId38"/>
  </p:notesMasterIdLst>
  <p:sldIdLst>
    <p:sldId id="326" r:id="rId26"/>
    <p:sldId id="336" r:id="rId27"/>
    <p:sldId id="351" r:id="rId28"/>
    <p:sldId id="360" r:id="rId29"/>
    <p:sldId id="363" r:id="rId30"/>
    <p:sldId id="364" r:id="rId31"/>
    <p:sldId id="358" r:id="rId32"/>
    <p:sldId id="361" r:id="rId33"/>
    <p:sldId id="362" r:id="rId34"/>
    <p:sldId id="356" r:id="rId35"/>
    <p:sldId id="357" r:id="rId36"/>
    <p:sldId id="260" r:id="rId37"/>
  </p:sldIdLst>
  <p:sldSz cx="9144000" cy="6858000" type="screen4x3"/>
  <p:notesSz cx="6797675" cy="9926638"/>
  <p:embeddedFontLst>
    <p:embeddedFont>
      <p:font typeface="ＭＳ Ｐゴシック" pitchFamily="34" charset="-128"/>
      <p:regular r:id="rId39"/>
    </p:embeddedFont>
    <p:embeddedFont>
      <p:font typeface="Calibri" pitchFamily="34" charset="0"/>
      <p:regular r:id="rId40"/>
      <p:bold r:id="rId41"/>
      <p:italic r:id="rId42"/>
      <p:boldItalic r:id="rId43"/>
    </p:embeddedFont>
  </p:embeddedFontLst>
  <p:defaultTextStyle>
    <a:lvl1pPr marL="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ＭＳ Ｐゴシック" charset="-128"/>
      </a:defRPr>
    </a:lvl1pPr>
    <a:lvl2pPr marL="4572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ＭＳ Ｐゴシック" charset="-128"/>
      </a:defRPr>
    </a:lvl2pPr>
    <a:lvl3pPr marL="9144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ＭＳ Ｐゴシック" charset="-128"/>
      </a:defRPr>
    </a:lvl3pPr>
    <a:lvl4pPr marL="13716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ＭＳ Ｐゴシック" charset="-128"/>
      </a:defRPr>
    </a:lvl4pPr>
    <a:lvl5pPr marL="1828800" indent="0" algn="l" rtl="0" eaLnBrk="0" fontAlgn="base" hangingPunct="0">
      <a:lnSpc>
        <a:spcPct val="100000"/>
      </a:lnSpc>
      <a:spcBef>
        <a:spcPct val="0"/>
      </a:spcBef>
      <a:spcAft>
        <a:spcPct val="0"/>
      </a:spcAft>
      <a:buNone/>
      <a:defRPr sz="1800">
        <a:solidFill>
          <a:schemeClr val="tx1"/>
        </a:solidFill>
        <a:latin typeface="Arial" charset="0"/>
        <a:ea typeface="ＭＳ Ｐゴシック" charset="-128"/>
      </a:defRPr>
    </a:lvl5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1.xml"/><Relationship Id="rId39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9.xml"/><Relationship Id="rId42" Type="http://schemas.openxmlformats.org/officeDocument/2006/relationships/font" Target="fonts/font4.fntdata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8.xml"/><Relationship Id="rId38" Type="http://schemas.openxmlformats.org/officeDocument/2006/relationships/notesMaster" Target="notesMasters/notesMaster1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4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7.xml"/><Relationship Id="rId37" Type="http://schemas.openxmlformats.org/officeDocument/2006/relationships/slide" Target="slides/slide12.xml"/><Relationship Id="rId40" Type="http://schemas.openxmlformats.org/officeDocument/2006/relationships/font" Target="fonts/font2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3.xml"/><Relationship Id="rId36" Type="http://schemas.openxmlformats.org/officeDocument/2006/relationships/slide" Target="slides/slide1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2.xml"/><Relationship Id="rId30" Type="http://schemas.openxmlformats.org/officeDocument/2006/relationships/slide" Target="slides/slide5.xml"/><Relationship Id="rId35" Type="http://schemas.openxmlformats.org/officeDocument/2006/relationships/slide" Target="slides/slide10.xml"/><Relationship Id="rId43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189" cy="495696"/>
          </a:xfrm>
          <a:prstGeom prst="rect">
            <a:avLst/>
          </a:prstGeom>
        </p:spPr>
        <p:txBody>
          <a:bodyPr vert="horz" lIns="91486" tIns="45742" rIns="91486" bIns="45742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900" y="0"/>
            <a:ext cx="2946189" cy="495696"/>
          </a:xfrm>
          <a:prstGeom prst="rect">
            <a:avLst/>
          </a:prstGeom>
        </p:spPr>
        <p:txBody>
          <a:bodyPr vert="horz" lIns="91486" tIns="45742" rIns="91486" bIns="45742" rtlCol="0"/>
          <a:lstStyle>
            <a:lvl1pPr algn="r">
              <a:defRPr sz="1200"/>
            </a:lvl1pPr>
          </a:lstStyle>
          <a:p>
            <a:fld id="{94435F89-9D7E-4656-A1C2-05897AEB905C}" type="datetimeFigureOut">
              <a:rPr lang="en-ZA" smtClean="0"/>
              <a:pPr/>
              <a:t>2016/11/10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86" tIns="45742" rIns="91486" bIns="45742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471"/>
            <a:ext cx="5438140" cy="4466034"/>
          </a:xfrm>
          <a:prstGeom prst="rect">
            <a:avLst/>
          </a:prstGeom>
        </p:spPr>
        <p:txBody>
          <a:bodyPr vert="horz" lIns="91486" tIns="45742" rIns="91486" bIns="457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9354"/>
            <a:ext cx="2946189" cy="495696"/>
          </a:xfrm>
          <a:prstGeom prst="rect">
            <a:avLst/>
          </a:prstGeom>
        </p:spPr>
        <p:txBody>
          <a:bodyPr vert="horz" lIns="91486" tIns="45742" rIns="91486" bIns="45742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900" y="9429354"/>
            <a:ext cx="2946189" cy="495696"/>
          </a:xfrm>
          <a:prstGeom prst="rect">
            <a:avLst/>
          </a:prstGeom>
        </p:spPr>
        <p:txBody>
          <a:bodyPr vert="horz" lIns="91486" tIns="45742" rIns="91486" bIns="45742" rtlCol="0" anchor="b"/>
          <a:lstStyle>
            <a:lvl1pPr algn="r">
              <a:defRPr sz="1200"/>
            </a:lvl1pPr>
          </a:lstStyle>
          <a:p>
            <a:fld id="{FDB5621C-DCAA-4683-AA2C-E1881540F9BD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86281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92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219" name="Text Placeholder 921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220" name="Date Placeholder 921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28-1394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9221" name="Footer Placeholder 922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9222" name="Slide Number Placeholder 922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394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28-1088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088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024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44" name="Date Placeholder 1024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3052-1395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245" name="Footer Placeholder 1024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246" name="Slide Number Placeholder 1024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395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12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267" name="Text Placeholder 112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268" name="Date Placeholder 1126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4076-1396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1269" name="Footer Placeholder 1126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1270" name="Slide Number Placeholder 1126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396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228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2291" name="Text Placeholder 1229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2292" name="Date Placeholder 1229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1004-1397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2293" name="Footer Placeholder 1229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2294" name="Slide Number Placeholder 1229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397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33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3315" name="Text Placeholder 133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3316" name="Date Placeholder 1331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28-1398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3317" name="Footer Placeholder 1331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3318" name="Slide Number Placeholder 1331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398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43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39" name="Text Placeholder 1433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4340" name="Date Placeholder 1433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3052-1399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4341" name="Footer Placeholder 1434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4342" name="Slide Number Placeholder 1434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399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536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5363" name="Text Placeholder 1536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5364" name="Date Placeholder 1536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4076-1400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5365" name="Footer Placeholder 1536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5366" name="Slide Number Placeholder 1536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400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638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6387" name="Text Placeholder 163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6388" name="Date Placeholder 1638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1004-1401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6389" name="Footer Placeholder 1638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6390" name="Slide Number Placeholder 1638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401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74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7411" name="Text Placeholder 1741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7412" name="Date Placeholder 174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28-1402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7413" name="Footer Placeholder 1741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7414" name="Slide Number Placeholder 1741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402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843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8435" name="Text Placeholder 1843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8436" name="Date Placeholder 1843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3052-1403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8437" name="Footer Placeholder 1843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8438" name="Slide Number Placeholder 1843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403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945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9459" name="Text Placeholder 1945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9460" name="Date Placeholder 1945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4076-1404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1" name="Footer Placeholder 1946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2" name="Slide Number Placeholder 1946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404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20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05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2" name="Date Placeholder 205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3052-1101-587298610EC3}" type="datetime1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53" name="Footer Placeholder 205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54" name="Slide Number Placeholder 205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101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048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483" name="Text Placeholder 2048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484" name="Date Placeholder 2048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1004-1405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5" name="Footer Placeholder 2048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6" name="Slide Number Placeholder 2048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405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150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1507" name="Text Placeholder 2150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1508" name="Date Placeholder 2150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28-1406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1509" name="Footer Placeholder 2150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1510" name="Slide Number Placeholder 2150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406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25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2531" name="Text Placeholder 2253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2532" name="Date Placeholder 2253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3052-1407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3" name="Footer Placeholder 2253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4" name="Slide Number Placeholder 2253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407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355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3555" name="Text Placeholder 2355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3556" name="Date Placeholder 2355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4076-1408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3557" name="Footer Placeholder 2355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3558" name="Slide Number Placeholder 2355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408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2457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4579" name="Text Placeholder 2457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4580" name="Date Placeholder 2457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1004-1409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581" name="Footer Placeholder 2458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582" name="Slide Number Placeholder 2458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409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560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5603" name="Text Placeholder 2560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5604" name="Date Placeholder 2560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28-1410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05" name="Footer Placeholder 2560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06" name="Slide Number Placeholder 2560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410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07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307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6" name="Date Placeholder 307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4076-1377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377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09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100" name="Date Placeholder 409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1004-1389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101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102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389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51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Text Placeholder 512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4" name="Date Placeholder 512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28-1390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125" name="Footer Placeholder 512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126" name="Slide Number Placeholder 512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390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614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7" name="Text Placeholder 61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148" name="Date Placeholder 614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3052-1391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149" name="Footer Placeholder 614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150" name="Slide Number Placeholder 614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391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716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171" name="Text Placeholder 717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172" name="Date Placeholder 717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4076-1392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173" name="Footer Placeholder 717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174" name="Slide Number Placeholder 717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392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42424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83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214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238239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073278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2508953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985464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33438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819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195" name="Text Placeholder 819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196" name="Date Placeholder 819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1004-1393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197" name="Footer Placeholder 819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198" name="Slide Number Placeholder 819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393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651942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99613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DB32FF-34E7-9545-86A2-0DF334BA82C1}" type="datetimeFigureOut">
              <a:rPr lang="en-US" smtClean="0"/>
              <a:pPr/>
              <a:t>11/10/2016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70897-D982-EA43-8318-894E8D36E1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719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1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1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image" Target="../media/image1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image" Target="../media/image1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1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image" Target="../media/image1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28-1088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088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12" r:id="rId1"/>
    <p:sldLayoutId id="2147489113" r:id="rId2"/>
    <p:sldLayoutId id="2147489114" r:id="rId3"/>
    <p:sldLayoutId id="2147489115" r:id="rId4"/>
    <p:sldLayoutId id="2147489116" r:id="rId5"/>
    <p:sldLayoutId id="2147489117" r:id="rId6"/>
    <p:sldLayoutId id="2147489118" r:id="rId7"/>
    <p:sldLayoutId id="2147489119" r:id="rId8"/>
    <p:sldLayoutId id="2147489120" r:id="rId9"/>
    <p:sldLayoutId id="2147489121" r:id="rId10"/>
    <p:sldLayoutId id="2147489122" r:id="rId11"/>
    <p:sldLayoutId id="2147489123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  <a:ea typeface="ＭＳ Ｐゴシック" charset="-128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  <a:ea typeface="ＭＳ Ｐゴシック" charset="-128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  <a:ea typeface="ＭＳ Ｐゴシック" charset="-128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  <a:ea typeface="ＭＳ Ｐゴシック" charset="-128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  <a:ea typeface="ＭＳ Ｐゴシック" charset="-128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  <a:ea typeface="ＭＳ Ｐゴシック" charset="-128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024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43" name="Text Placeholder 1024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44" name="Date Placeholder 1024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3052-1395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245" name="Footer Placeholder 1024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0246" name="Slide Number Placeholder 1024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395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32" r:id="rId1"/>
    <p:sldLayoutId id="2147489233" r:id="rId2"/>
    <p:sldLayoutId id="2147489234" r:id="rId3"/>
    <p:sldLayoutId id="2147489235" r:id="rId4"/>
    <p:sldLayoutId id="2147489236" r:id="rId5"/>
    <p:sldLayoutId id="2147489237" r:id="rId6"/>
    <p:sldLayoutId id="2147489238" r:id="rId7"/>
    <p:sldLayoutId id="2147489239" r:id="rId8"/>
    <p:sldLayoutId id="2147489240" r:id="rId9"/>
    <p:sldLayoutId id="2147489241" r:id="rId10"/>
    <p:sldLayoutId id="2147489242" r:id="rId11"/>
    <p:sldLayoutId id="2147489243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126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1267" name="Text Placeholder 1126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268" name="Date Placeholder 1126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4076-1396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1269" name="Footer Placeholder 1126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1270" name="Slide Number Placeholder 1126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396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44" r:id="rId1"/>
    <p:sldLayoutId id="2147489245" r:id="rId2"/>
    <p:sldLayoutId id="2147489246" r:id="rId3"/>
    <p:sldLayoutId id="2147489247" r:id="rId4"/>
    <p:sldLayoutId id="2147489248" r:id="rId5"/>
    <p:sldLayoutId id="2147489249" r:id="rId6"/>
    <p:sldLayoutId id="2147489250" r:id="rId7"/>
    <p:sldLayoutId id="2147489251" r:id="rId8"/>
    <p:sldLayoutId id="2147489252" r:id="rId9"/>
    <p:sldLayoutId id="2147489253" r:id="rId10"/>
    <p:sldLayoutId id="2147489254" r:id="rId11"/>
    <p:sldLayoutId id="2147489255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228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2291" name="Text Placeholder 1229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2292" name="Date Placeholder 1229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1004-1397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2293" name="Footer Placeholder 1229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2294" name="Slide Number Placeholder 1229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397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56" r:id="rId1"/>
    <p:sldLayoutId id="2147489257" r:id="rId2"/>
    <p:sldLayoutId id="2147489258" r:id="rId3"/>
    <p:sldLayoutId id="2147489259" r:id="rId4"/>
    <p:sldLayoutId id="2147489260" r:id="rId5"/>
    <p:sldLayoutId id="2147489261" r:id="rId6"/>
    <p:sldLayoutId id="2147489262" r:id="rId7"/>
    <p:sldLayoutId id="2147489263" r:id="rId8"/>
    <p:sldLayoutId id="2147489264" r:id="rId9"/>
    <p:sldLayoutId id="2147489265" r:id="rId10"/>
    <p:sldLayoutId id="2147489266" r:id="rId11"/>
    <p:sldLayoutId id="2147489267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33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3315" name="Text Placeholder 1331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3316" name="Date Placeholder 1331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28-1398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3317" name="Footer Placeholder 1331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3318" name="Slide Number Placeholder 1331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398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68" r:id="rId1"/>
    <p:sldLayoutId id="2147489269" r:id="rId2"/>
    <p:sldLayoutId id="2147489270" r:id="rId3"/>
    <p:sldLayoutId id="2147489271" r:id="rId4"/>
    <p:sldLayoutId id="2147489272" r:id="rId5"/>
    <p:sldLayoutId id="2147489273" r:id="rId6"/>
    <p:sldLayoutId id="2147489274" r:id="rId7"/>
    <p:sldLayoutId id="2147489275" r:id="rId8"/>
    <p:sldLayoutId id="2147489276" r:id="rId9"/>
    <p:sldLayoutId id="2147489277" r:id="rId10"/>
    <p:sldLayoutId id="2147489278" r:id="rId11"/>
    <p:sldLayoutId id="2147489279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433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39" name="Text Placeholder 1433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4340" name="Date Placeholder 1433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3052-1399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4341" name="Footer Placeholder 1434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14342" name="Slide Number Placeholder 1434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399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80" r:id="rId1"/>
    <p:sldLayoutId id="2147489281" r:id="rId2"/>
    <p:sldLayoutId id="2147489282" r:id="rId3"/>
    <p:sldLayoutId id="2147489283" r:id="rId4"/>
    <p:sldLayoutId id="2147489284" r:id="rId5"/>
    <p:sldLayoutId id="2147489285" r:id="rId6"/>
    <p:sldLayoutId id="2147489286" r:id="rId7"/>
    <p:sldLayoutId id="2147489287" r:id="rId8"/>
    <p:sldLayoutId id="2147489288" r:id="rId9"/>
    <p:sldLayoutId id="2147489289" r:id="rId10"/>
    <p:sldLayoutId id="2147489290" r:id="rId11"/>
    <p:sldLayoutId id="2147489291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Placeholder 1536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5363" name="Text Placeholder 1536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5364" name="Date Placeholder 1536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4076-1400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5365" name="Footer Placeholder 1536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5366" name="Slide Number Placeholder 1536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400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92" r:id="rId1"/>
    <p:sldLayoutId id="2147489293" r:id="rId2"/>
    <p:sldLayoutId id="2147489294" r:id="rId3"/>
    <p:sldLayoutId id="2147489295" r:id="rId4"/>
    <p:sldLayoutId id="2147489296" r:id="rId5"/>
    <p:sldLayoutId id="2147489297" r:id="rId6"/>
    <p:sldLayoutId id="2147489298" r:id="rId7"/>
    <p:sldLayoutId id="2147489299" r:id="rId8"/>
    <p:sldLayoutId id="2147489300" r:id="rId9"/>
    <p:sldLayoutId id="2147489301" r:id="rId10"/>
    <p:sldLayoutId id="2147489302" r:id="rId11"/>
    <p:sldLayoutId id="2147489303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  <a:ea typeface="ＭＳ Ｐゴシック" charset="-128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  <a:ea typeface="ＭＳ Ｐゴシック" charset="-128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  <a:ea typeface="ＭＳ Ｐゴシック" charset="-128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  <a:ea typeface="ＭＳ Ｐゴシック" charset="-128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  <a:ea typeface="ＭＳ Ｐゴシック" charset="-128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  <a:ea typeface="ＭＳ Ｐゴシック" charset="-128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638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6387" name="Text Placeholder 163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6388" name="Date Placeholder 1638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1004-1401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6389" name="Footer Placeholder 1638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6390" name="Slide Number Placeholder 1638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401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36" r:id="rId1"/>
    <p:sldLayoutId id="2147489137" r:id="rId2"/>
    <p:sldLayoutId id="2147489138" r:id="rId3"/>
    <p:sldLayoutId id="2147489139" r:id="rId4"/>
    <p:sldLayoutId id="2147489140" r:id="rId5"/>
    <p:sldLayoutId id="2147489141" r:id="rId6"/>
    <p:sldLayoutId id="2147489142" r:id="rId7"/>
    <p:sldLayoutId id="2147489143" r:id="rId8"/>
    <p:sldLayoutId id="2147489144" r:id="rId9"/>
    <p:sldLayoutId id="2147489145" r:id="rId10"/>
    <p:sldLayoutId id="2147489146" r:id="rId11"/>
    <p:sldLayoutId id="2147489147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  <a:ea typeface="ＭＳ Ｐゴシック" charset="-128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  <a:ea typeface="ＭＳ Ｐゴシック" charset="-128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  <a:ea typeface="ＭＳ Ｐゴシック" charset="-128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  <a:ea typeface="ＭＳ Ｐゴシック" charset="-128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  <a:ea typeface="ＭＳ Ｐゴシック" charset="-128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  <a:ea typeface="ＭＳ Ｐゴシック" charset="-128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740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7411" name="Text Placeholder 1741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7412" name="Date Placeholder 1741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28-1402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7413" name="Footer Placeholder 1741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7414" name="Slide Number Placeholder 1741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402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304" r:id="rId1"/>
    <p:sldLayoutId id="2147489305" r:id="rId2"/>
    <p:sldLayoutId id="2147489306" r:id="rId3"/>
    <p:sldLayoutId id="2147489307" r:id="rId4"/>
    <p:sldLayoutId id="2147489308" r:id="rId5"/>
    <p:sldLayoutId id="2147489309" r:id="rId6"/>
    <p:sldLayoutId id="2147489310" r:id="rId7"/>
    <p:sldLayoutId id="2147489311" r:id="rId8"/>
    <p:sldLayoutId id="2147489312" r:id="rId9"/>
    <p:sldLayoutId id="2147489313" r:id="rId10"/>
    <p:sldLayoutId id="2147489314" r:id="rId11"/>
    <p:sldLayoutId id="2147489315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  <a:ea typeface="ＭＳ Ｐゴシック" charset="-128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  <a:ea typeface="ＭＳ Ｐゴシック" charset="-128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  <a:ea typeface="ＭＳ Ｐゴシック" charset="-128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  <a:ea typeface="ＭＳ Ｐゴシック" charset="-128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  <a:ea typeface="ＭＳ Ｐゴシック" charset="-128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  <a:ea typeface="ＭＳ Ｐゴシック" charset="-128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Placeholder 1843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8435" name="Text Placeholder 1843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8436" name="Date Placeholder 1843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3052-1403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8437" name="Footer Placeholder 1843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8438" name="Slide Number Placeholder 1843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403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316" r:id="rId1"/>
    <p:sldLayoutId id="2147489317" r:id="rId2"/>
    <p:sldLayoutId id="2147489318" r:id="rId3"/>
    <p:sldLayoutId id="2147489319" r:id="rId4"/>
    <p:sldLayoutId id="2147489320" r:id="rId5"/>
    <p:sldLayoutId id="2147489321" r:id="rId6"/>
    <p:sldLayoutId id="2147489322" r:id="rId7"/>
    <p:sldLayoutId id="2147489323" r:id="rId8"/>
    <p:sldLayoutId id="2147489324" r:id="rId9"/>
    <p:sldLayoutId id="2147489325" r:id="rId10"/>
    <p:sldLayoutId id="2147489326" r:id="rId11"/>
    <p:sldLayoutId id="2147489327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  <a:ea typeface="ＭＳ Ｐゴシック" charset="-128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  <a:ea typeface="ＭＳ Ｐゴシック" charset="-128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  <a:ea typeface="ＭＳ Ｐゴシック" charset="-128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  <a:ea typeface="ＭＳ Ｐゴシック" charset="-128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  <a:ea typeface="ＭＳ Ｐゴシック" charset="-128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  <a:ea typeface="ＭＳ Ｐゴシック" charset="-128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945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9459" name="Text Placeholder 1945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9460" name="Date Placeholder 1945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4076-1404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1" name="Footer Placeholder 1946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9462" name="Slide Number Placeholder 1946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404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328" r:id="rId1"/>
    <p:sldLayoutId id="2147489329" r:id="rId2"/>
    <p:sldLayoutId id="2147489330" r:id="rId3"/>
    <p:sldLayoutId id="2147489331" r:id="rId4"/>
    <p:sldLayoutId id="2147489332" r:id="rId5"/>
    <p:sldLayoutId id="2147489333" r:id="rId6"/>
    <p:sldLayoutId id="2147489334" r:id="rId7"/>
    <p:sldLayoutId id="2147489335" r:id="rId8"/>
    <p:sldLayoutId id="2147489336" r:id="rId9"/>
    <p:sldLayoutId id="2147489337" r:id="rId10"/>
    <p:sldLayoutId id="2147489338" r:id="rId11"/>
    <p:sldLayoutId id="2147489339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  <a:ea typeface="ＭＳ Ｐゴシック" charset="-128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  <a:ea typeface="ＭＳ Ｐゴシック" charset="-128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  <a:ea typeface="ＭＳ Ｐゴシック" charset="-128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  <a:ea typeface="ＭＳ Ｐゴシック" charset="-128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  <a:ea typeface="ＭＳ Ｐゴシック" charset="-128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  <a:ea typeface="ＭＳ Ｐゴシック" charset="-128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204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Text Placeholder 205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52" name="Date Placeholder 205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3052-1101-587298610EC3}" type="datetime1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53" name="Footer Placeholder 205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54" name="Slide Number Placeholder 205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101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48" r:id="rId1"/>
    <p:sldLayoutId id="2147489149" r:id="rId2"/>
    <p:sldLayoutId id="2147489150" r:id="rId3"/>
    <p:sldLayoutId id="2147489151" r:id="rId4"/>
    <p:sldLayoutId id="2147489152" r:id="rId5"/>
    <p:sldLayoutId id="2147489153" r:id="rId6"/>
    <p:sldLayoutId id="2147489154" r:id="rId7"/>
    <p:sldLayoutId id="2147489155" r:id="rId8"/>
    <p:sldLayoutId id="2147489156" r:id="rId9"/>
    <p:sldLayoutId id="2147489157" r:id="rId10"/>
    <p:sldLayoutId id="2147489158" r:id="rId11"/>
    <p:sldLayoutId id="2147489159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Placeholder 2048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483" name="Text Placeholder 2048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0484" name="Date Placeholder 2048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1004-1405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5" name="Footer Placeholder 2048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6" name="Slide Number Placeholder 2048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405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340" r:id="rId1"/>
    <p:sldLayoutId id="2147489341" r:id="rId2"/>
    <p:sldLayoutId id="2147489342" r:id="rId3"/>
    <p:sldLayoutId id="2147489343" r:id="rId4"/>
    <p:sldLayoutId id="2147489344" r:id="rId5"/>
    <p:sldLayoutId id="2147489345" r:id="rId6"/>
    <p:sldLayoutId id="2147489346" r:id="rId7"/>
    <p:sldLayoutId id="2147489347" r:id="rId8"/>
    <p:sldLayoutId id="2147489348" r:id="rId9"/>
    <p:sldLayoutId id="2147489349" r:id="rId10"/>
    <p:sldLayoutId id="2147489350" r:id="rId11"/>
    <p:sldLayoutId id="2147489351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  <a:ea typeface="ＭＳ Ｐゴシック" charset="-128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  <a:ea typeface="ＭＳ Ｐゴシック" charset="-128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  <a:ea typeface="ＭＳ Ｐゴシック" charset="-128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  <a:ea typeface="ＭＳ Ｐゴシック" charset="-128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  <a:ea typeface="ＭＳ Ｐゴシック" charset="-128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  <a:ea typeface="ＭＳ Ｐゴシック" charset="-128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2150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1507" name="Text Placeholder 2150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1508" name="Date Placeholder 2150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28-1406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1509" name="Footer Placeholder 2150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1510" name="Slide Number Placeholder 2150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406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24" r:id="rId1"/>
    <p:sldLayoutId id="2147489125" r:id="rId2"/>
    <p:sldLayoutId id="2147489126" r:id="rId3"/>
    <p:sldLayoutId id="2147489127" r:id="rId4"/>
    <p:sldLayoutId id="2147489128" r:id="rId5"/>
    <p:sldLayoutId id="2147489129" r:id="rId6"/>
    <p:sldLayoutId id="2147489130" r:id="rId7"/>
    <p:sldLayoutId id="2147489131" r:id="rId8"/>
    <p:sldLayoutId id="2147489132" r:id="rId9"/>
    <p:sldLayoutId id="2147489133" r:id="rId10"/>
    <p:sldLayoutId id="2147489134" r:id="rId11"/>
    <p:sldLayoutId id="2147489135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  <a:ea typeface="ＭＳ Ｐゴシック" charset="-128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  <a:ea typeface="ＭＳ Ｐゴシック" charset="-128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  <a:ea typeface="ＭＳ Ｐゴシック" charset="-128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  <a:ea typeface="ＭＳ Ｐゴシック" charset="-128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  <a:ea typeface="ＭＳ Ｐゴシック" charset="-128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  <a:ea typeface="ＭＳ Ｐゴシック" charset="-128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Placeholder 2252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2531" name="Text Placeholder 2253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2532" name="Date Placeholder 2253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3052-1407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3" name="Footer Placeholder 2253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2534" name="Slide Number Placeholder 2253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407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352" r:id="rId1"/>
    <p:sldLayoutId id="2147489353" r:id="rId2"/>
    <p:sldLayoutId id="2147489354" r:id="rId3"/>
    <p:sldLayoutId id="2147489355" r:id="rId4"/>
    <p:sldLayoutId id="2147489356" r:id="rId5"/>
    <p:sldLayoutId id="2147489357" r:id="rId6"/>
    <p:sldLayoutId id="2147489358" r:id="rId7"/>
    <p:sldLayoutId id="2147489359" r:id="rId8"/>
    <p:sldLayoutId id="2147489360" r:id="rId9"/>
    <p:sldLayoutId id="2147489361" r:id="rId10"/>
    <p:sldLayoutId id="2147489362" r:id="rId11"/>
    <p:sldLayoutId id="2147489363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  <a:ea typeface="ＭＳ Ｐゴシック" charset="-128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  <a:ea typeface="ＭＳ Ｐゴシック" charset="-128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  <a:ea typeface="ＭＳ Ｐゴシック" charset="-128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  <a:ea typeface="ＭＳ Ｐゴシック" charset="-128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  <a:ea typeface="ＭＳ Ｐゴシック" charset="-128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  <a:ea typeface="ＭＳ Ｐゴシック" charset="-128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Placeholder 2355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3555" name="Text Placeholder 2355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3556" name="Date Placeholder 2355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4076-1408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3557" name="Footer Placeholder 2355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3558" name="Slide Number Placeholder 2355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408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364" r:id="rId1"/>
    <p:sldLayoutId id="2147489365" r:id="rId2"/>
    <p:sldLayoutId id="2147489366" r:id="rId3"/>
    <p:sldLayoutId id="2147489367" r:id="rId4"/>
    <p:sldLayoutId id="2147489368" r:id="rId5"/>
    <p:sldLayoutId id="2147489369" r:id="rId6"/>
    <p:sldLayoutId id="2147489370" r:id="rId7"/>
    <p:sldLayoutId id="2147489371" r:id="rId8"/>
    <p:sldLayoutId id="2147489372" r:id="rId9"/>
    <p:sldLayoutId id="2147489373" r:id="rId10"/>
    <p:sldLayoutId id="2147489374" r:id="rId11"/>
    <p:sldLayoutId id="2147489375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  <a:ea typeface="ＭＳ Ｐゴシック" charset="-128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  <a:ea typeface="ＭＳ Ｐゴシック" charset="-128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  <a:ea typeface="ＭＳ Ｐゴシック" charset="-128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  <a:ea typeface="ＭＳ Ｐゴシック" charset="-128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  <a:ea typeface="ＭＳ Ｐゴシック" charset="-128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  <a:ea typeface="ＭＳ Ｐゴシック" charset="-128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Placeholder 2457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4579" name="Text Placeholder 2457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4580" name="Date Placeholder 2457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1004-1409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581" name="Footer Placeholder 2458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582" name="Slide Number Placeholder 2458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409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376" r:id="rId1"/>
    <p:sldLayoutId id="2147489377" r:id="rId2"/>
    <p:sldLayoutId id="2147489378" r:id="rId3"/>
    <p:sldLayoutId id="2147489379" r:id="rId4"/>
    <p:sldLayoutId id="2147489380" r:id="rId5"/>
    <p:sldLayoutId id="2147489381" r:id="rId6"/>
    <p:sldLayoutId id="2147489382" r:id="rId7"/>
    <p:sldLayoutId id="2147489383" r:id="rId8"/>
    <p:sldLayoutId id="2147489384" r:id="rId9"/>
    <p:sldLayoutId id="2147489385" r:id="rId10"/>
    <p:sldLayoutId id="2147489386" r:id="rId11"/>
    <p:sldLayoutId id="2147489387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  <a:ea typeface="ＭＳ Ｐゴシック" charset="-128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  <a:ea typeface="ＭＳ Ｐゴシック" charset="-128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  <a:ea typeface="ＭＳ Ｐゴシック" charset="-128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  <a:ea typeface="ＭＳ Ｐゴシック" charset="-128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  <a:ea typeface="ＭＳ Ｐゴシック" charset="-128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  <a:ea typeface="ＭＳ Ｐゴシック" charset="-128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2560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5603" name="Text Placeholder 2560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25604" name="Date Placeholder 2560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28-1410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05" name="Footer Placeholder 2560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06" name="Slide Number Placeholder 2560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410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388" r:id="rId1"/>
    <p:sldLayoutId id="2147489389" r:id="rId2"/>
    <p:sldLayoutId id="2147489390" r:id="rId3"/>
    <p:sldLayoutId id="2147489391" r:id="rId4"/>
    <p:sldLayoutId id="2147489392" r:id="rId5"/>
    <p:sldLayoutId id="2147489393" r:id="rId6"/>
    <p:sldLayoutId id="2147489394" r:id="rId7"/>
    <p:sldLayoutId id="2147489395" r:id="rId8"/>
    <p:sldLayoutId id="2147489396" r:id="rId9"/>
    <p:sldLayoutId id="2147489397" r:id="rId10"/>
    <p:sldLayoutId id="2147489398" r:id="rId11"/>
    <p:sldLayoutId id="2147489399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  <a:ea typeface="ＭＳ Ｐゴシック" charset="-128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  <a:ea typeface="ＭＳ Ｐゴシック" charset="-128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  <a:ea typeface="ＭＳ Ｐゴシック" charset="-128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  <a:ea typeface="ＭＳ Ｐゴシック" charset="-128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  <a:ea typeface="ＭＳ Ｐゴシック" charset="-128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  <a:ea typeface="ＭＳ Ｐゴシック" charset="-128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>
            <a:extLst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307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3075" name="Text Placeholder 307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3076" name="Date Placeholder 307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4076-1377-587298610EC3}" type="datetime2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/>
              <a:t>Thursday, November 10, 2016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7" name="Footer Placeholder 307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3078" name="Slide Number Placeholder 307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377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60" r:id="rId1"/>
    <p:sldLayoutId id="2147489161" r:id="rId2"/>
    <p:sldLayoutId id="2147489162" r:id="rId3"/>
    <p:sldLayoutId id="2147489163" r:id="rId4"/>
    <p:sldLayoutId id="2147489164" r:id="rId5"/>
    <p:sldLayoutId id="2147489165" r:id="rId6"/>
    <p:sldLayoutId id="2147489166" r:id="rId7"/>
    <p:sldLayoutId id="2147489167" r:id="rId8"/>
    <p:sldLayoutId id="2147489168" r:id="rId9"/>
    <p:sldLayoutId id="2147489169" r:id="rId10"/>
    <p:sldLayoutId id="2147489170" r:id="rId11"/>
    <p:sldLayoutId id="2147489171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  <a:ea typeface="ＭＳ Ｐゴシック" charset="-128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  <a:ea typeface="ＭＳ Ｐゴシック" charset="-128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  <a:ea typeface="ＭＳ Ｐゴシック" charset="-128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  <a:ea typeface="ＭＳ Ｐゴシック" charset="-128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  <a:ea typeface="ＭＳ Ｐゴシック" charset="-128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  <a:ea typeface="ＭＳ Ｐゴシック" charset="-128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409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Text Placeholder 409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100" name="Date Placeholder 409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1004-1389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101" name="Footer Placeholder 410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4102" name="Slide Number Placeholder 410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389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00" r:id="rId1"/>
    <p:sldLayoutId id="2147489101" r:id="rId2"/>
    <p:sldLayoutId id="2147489102" r:id="rId3"/>
    <p:sldLayoutId id="2147489103" r:id="rId4"/>
    <p:sldLayoutId id="2147489104" r:id="rId5"/>
    <p:sldLayoutId id="2147489105" r:id="rId6"/>
    <p:sldLayoutId id="2147489106" r:id="rId7"/>
    <p:sldLayoutId id="2147489107" r:id="rId8"/>
    <p:sldLayoutId id="2147489108" r:id="rId9"/>
    <p:sldLayoutId id="2147489109" r:id="rId10"/>
    <p:sldLayoutId id="2147489110" r:id="rId11"/>
    <p:sldLayoutId id="2147489111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51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Text Placeholder 512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124" name="Date Placeholder 512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28-1390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125" name="Footer Placeholder 512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5126" name="Slide Number Placeholder 512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390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72" r:id="rId1"/>
    <p:sldLayoutId id="2147489173" r:id="rId2"/>
    <p:sldLayoutId id="2147489174" r:id="rId3"/>
    <p:sldLayoutId id="2147489175" r:id="rId4"/>
    <p:sldLayoutId id="2147489176" r:id="rId5"/>
    <p:sldLayoutId id="2147489177" r:id="rId6"/>
    <p:sldLayoutId id="2147489178" r:id="rId7"/>
    <p:sldLayoutId id="2147489179" r:id="rId8"/>
    <p:sldLayoutId id="2147489180" r:id="rId9"/>
    <p:sldLayoutId id="2147489181" r:id="rId10"/>
    <p:sldLayoutId id="2147489182" r:id="rId11"/>
    <p:sldLayoutId id="2147489183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614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7" name="Text Placeholder 614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148" name="Date Placeholder 6147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3052-1391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149" name="Footer Placeholder 6148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6150" name="Slide Number Placeholder 6149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3054-1391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84" r:id="rId1"/>
    <p:sldLayoutId id="2147489185" r:id="rId2"/>
    <p:sldLayoutId id="2147489186" r:id="rId3"/>
    <p:sldLayoutId id="2147489187" r:id="rId4"/>
    <p:sldLayoutId id="2147489188" r:id="rId5"/>
    <p:sldLayoutId id="2147489189" r:id="rId6"/>
    <p:sldLayoutId id="2147489190" r:id="rId7"/>
    <p:sldLayoutId id="2147489191" r:id="rId8"/>
    <p:sldLayoutId id="2147489192" r:id="rId9"/>
    <p:sldLayoutId id="2147489193" r:id="rId10"/>
    <p:sldLayoutId id="2147489194" r:id="rId11"/>
    <p:sldLayoutId id="2147489195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716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171" name="Text Placeholder 717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7172" name="Date Placeholder 717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4076-1392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173" name="Footer Placeholder 717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7174" name="Slide Number Placeholder 717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8-1392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196" r:id="rId1"/>
    <p:sldLayoutId id="2147489197" r:id="rId2"/>
    <p:sldLayoutId id="2147489198" r:id="rId3"/>
    <p:sldLayoutId id="2147489199" r:id="rId4"/>
    <p:sldLayoutId id="2147489200" r:id="rId5"/>
    <p:sldLayoutId id="2147489201" r:id="rId6"/>
    <p:sldLayoutId id="2147489202" r:id="rId7"/>
    <p:sldLayoutId id="2147489203" r:id="rId8"/>
    <p:sldLayoutId id="2147489204" r:id="rId9"/>
    <p:sldLayoutId id="2147489205" r:id="rId10"/>
    <p:sldLayoutId id="2147489206" r:id="rId11"/>
    <p:sldLayoutId id="2147489207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819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195" name="Text Placeholder 8194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8196" name="Date Placeholder 8195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1004-1393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197" name="Footer Placeholder 8196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8198" name="Slide Number Placeholder 8197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6-1393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08" r:id="rId1"/>
    <p:sldLayoutId id="2147489209" r:id="rId2"/>
    <p:sldLayoutId id="2147489210" r:id="rId3"/>
    <p:sldLayoutId id="2147489211" r:id="rId4"/>
    <p:sldLayoutId id="2147489212" r:id="rId5"/>
    <p:sldLayoutId id="2147489213" r:id="rId6"/>
    <p:sldLayoutId id="2147489214" r:id="rId7"/>
    <p:sldLayoutId id="2147489215" r:id="rId8"/>
    <p:sldLayoutId id="2147489216" r:id="rId9"/>
    <p:sldLayoutId id="2147489217" r:id="rId10"/>
    <p:sldLayoutId id="2147489218" r:id="rId11"/>
    <p:sldLayoutId id="2147489219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921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9219" name="Text Placeholder 9218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220" name="Date Placeholder 921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fld id="{12FF1C42-D199-2028-1394-587298610EC3}" type="datetime1">
              <a:rPr lang="en-US" altLang="en-US" sz="1200" dirty="0">
                <a:solidFill>
                  <a:srgbClr val="898989"/>
                </a:solidFill>
              </a:rPr>
              <a:pPr/>
              <a:t>11/10/2016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9221" name="Footer Placeholder 9220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/>
            <a:endParaRPr lang="en-US" altLang="en-US" sz="1200" dirty="0">
              <a:solidFill>
                <a:srgbClr val="898989"/>
              </a:solidFill>
            </a:endParaRPr>
          </a:p>
        </p:txBody>
      </p:sp>
      <p:sp>
        <p:nvSpPr>
          <p:cNvPr id="9222" name="Slide Number Placeholder 922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30-1394-587298610EC3}" type="slidenum">
              <a:rPr lang="en-US" altLang="en-US" sz="1200" dirty="0">
                <a:solidFill>
                  <a:srgbClr val="898989"/>
                </a:solidFill>
              </a:rPr>
              <a:pPr algn="r"/>
              <a:t>‹#›</a:t>
            </a:fld>
            <a:endParaRPr lang="en-US" altLang="en-US" sz="1200" dirty="0">
              <a:solidFill>
                <a:srgbClr val="898989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9220" r:id="rId1"/>
    <p:sldLayoutId id="2147489221" r:id="rId2"/>
    <p:sldLayoutId id="2147489222" r:id="rId3"/>
    <p:sldLayoutId id="2147489223" r:id="rId4"/>
    <p:sldLayoutId id="2147489224" r:id="rId5"/>
    <p:sldLayoutId id="2147489225" r:id="rId6"/>
    <p:sldLayoutId id="2147489226" r:id="rId7"/>
    <p:sldLayoutId id="2147489227" r:id="rId8"/>
    <p:sldLayoutId id="2147489228" r:id="rId9"/>
    <p:sldLayoutId id="2147489229" r:id="rId10"/>
    <p:sldLayoutId id="2147489230" r:id="rId11"/>
    <p:sldLayoutId id="2147489231" r:id="rId12"/>
  </p:sldLayoutIdLst>
  <p:txStyles>
    <p:titleStyle>
      <a:lvl1pPr marL="0" indent="0" algn="ctr" rtl="0" eaLnBrk="0" fontAlgn="base" hangingPunct="0">
        <a:lnSpc>
          <a:spcPct val="100000"/>
        </a:lnSpc>
        <a:spcBef>
          <a:spcPct val="0"/>
        </a:spcBef>
        <a:spcAft>
          <a:spcPct val="0"/>
        </a:spcAft>
        <a:buNone/>
        <a:defRPr sz="4400">
          <a:solidFill>
            <a:srgbClr val="000000"/>
          </a:solidFill>
          <a:latin typeface="Calibri" charset="0"/>
        </a:defRPr>
      </a:lvl1pPr>
    </p:titleStyle>
    <p:bodyStyle>
      <a:lvl1pPr marL="342900" indent="-3429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rgbClr val="000000"/>
          </a:solidFill>
          <a:latin typeface="Calibri" charset="0"/>
        </a:defRPr>
      </a:lvl1pPr>
      <a:lvl2pPr marL="742950" indent="-28575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000000"/>
          </a:solidFill>
          <a:latin typeface="Calibri" charset="0"/>
        </a:defRPr>
      </a:lvl2pPr>
      <a:lvl3pPr marL="11430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000000"/>
          </a:solidFill>
          <a:latin typeface="Calibri" charset="0"/>
        </a:defRPr>
      </a:lvl3pPr>
      <a:lvl4pPr marL="16002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rgbClr val="000000"/>
          </a:solidFill>
          <a:latin typeface="Calibri" charset="0"/>
        </a:defRPr>
      </a:lvl4pPr>
      <a:lvl5pPr marL="2057400" indent="-22860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rgbClr val="000000"/>
          </a:solidFill>
          <a:latin typeface="Calibri" charset="0"/>
        </a:defRPr>
      </a:lvl5pPr>
    </p:bodyStyle>
    <p:otherStyle>
      <a:lvl1pPr marL="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1pPr>
      <a:lvl2pPr marL="4572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2pPr>
      <a:lvl3pPr marL="9144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3pPr>
      <a:lvl4pPr marL="13716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4pPr>
      <a:lvl5pPr marL="1828800" indent="0"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None/>
        <a:defRPr sz="1800">
          <a:solidFill>
            <a:srgbClr val="000000"/>
          </a:solidFill>
          <a:latin typeface="Calibri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6625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0" y="-2874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27" name="Rectangle 26626"/>
          <p:cNvSpPr>
            <a:spLocks/>
          </p:cNvSpPr>
          <p:nvPr/>
        </p:nvSpPr>
        <p:spPr>
          <a:xfrm>
            <a:off x="407988" y="371475"/>
            <a:ext cx="8069262" cy="226543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LABOUR</a:t>
            </a:r>
          </a:p>
          <a:p>
            <a:pPr algn="ctr">
              <a:lnSpc>
                <a:spcPct val="90000"/>
              </a:lnSpc>
            </a:pP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alt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UNEMPLOYMENT INSURANCE FUND</a:t>
            </a:r>
          </a:p>
          <a:p>
            <a:pPr algn="ctr">
              <a:lnSpc>
                <a:spcPct val="90000"/>
              </a:lnSpc>
            </a:pP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altLang="en-US" sz="2000" b="1" dirty="0" smtClean="0"/>
              <a:t>PORTFOLIO COMMITTEE PRESENTATION</a:t>
            </a:r>
            <a:endParaRPr lang="en-US" altLang="en-US" sz="2000" b="1" dirty="0"/>
          </a:p>
        </p:txBody>
      </p:sp>
      <p:pic>
        <p:nvPicPr>
          <p:cNvPr id="1026" name="Picture 2" descr="\\zadoluiffas03\uifnas01home$\18570640\My Documents\My Pictures\UIF 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836493"/>
            <a:ext cx="1240954" cy="9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7809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smtClean="0"/>
              <a:t>2016-11-09</a:t>
            </a:r>
            <a:endParaRPr lang="en-Z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1745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	EVALUATION OUTCOME </a:t>
            </a:r>
            <a:r>
              <a:rPr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747" name="Content Placeholder 31746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altLang="en-US" sz="2400" b="1" dirty="0" smtClean="0">
                <a:solidFill>
                  <a:srgbClr val="000000"/>
                </a:solidFill>
                <a:latin typeface="Arial" charset="0"/>
                <a:ea typeface="Arial" charset="0"/>
              </a:rPr>
              <a:t>The Actuarial report indicates that;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2400" b="1" dirty="0" smtClean="0">
                <a:latin typeface="Arial" charset="0"/>
                <a:ea typeface="Arial" charset="0"/>
              </a:rPr>
              <a:t>T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charset="0"/>
                <a:ea typeface="Arial" charset="0"/>
              </a:rPr>
              <a:t>he Fund is in a position to cover all amendments in the current Bill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2400" b="1" dirty="0" smtClean="0">
                <a:latin typeface="Arial" charset="0"/>
                <a:ea typeface="Arial" charset="0"/>
              </a:rPr>
              <a:t>The Fund will spend more than the 2% of contribution if the Bill and new proposed amendments are all implemented (benefits will be paid from investments)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altLang="en-US" sz="2400" b="1" dirty="0" smtClean="0">
                <a:solidFill>
                  <a:srgbClr val="000000"/>
                </a:solidFill>
                <a:latin typeface="Arial" charset="0"/>
                <a:ea typeface="Arial" charset="0"/>
              </a:rPr>
              <a:t>Resignation appears to be the more expensive proposal</a:t>
            </a:r>
          </a:p>
          <a:p>
            <a:pPr marL="0" indent="0" algn="just">
              <a:buNone/>
            </a:pPr>
            <a:r>
              <a:rPr lang="en-US" altLang="en-US" sz="2000" dirty="0" smtClean="0">
                <a:solidFill>
                  <a:srgbClr val="000000"/>
                </a:solidFill>
                <a:latin typeface="Arial" charset="0"/>
                <a:ea typeface="Arial" charset="0"/>
              </a:rPr>
              <a:t> </a:t>
            </a:r>
            <a:endParaRPr lang="en-US" altLang="en-US" sz="2000" dirty="0">
              <a:solidFill>
                <a:srgbClr val="000000"/>
              </a:solidFill>
              <a:latin typeface="Arial" charset="0"/>
              <a:ea typeface="Arial" charset="0"/>
            </a:endParaRPr>
          </a:p>
        </p:txBody>
      </p:sp>
      <p:sp>
        <p:nvSpPr>
          <p:cNvPr id="31748" name="Rectangle 31747"/>
          <p:cNvSpPr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6-1356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10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32769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3200" b="1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	RECOMMENDATIONS</a:t>
            </a:r>
            <a:r>
              <a:rPr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771" name="Content Placeholder 32770"/>
          <p:cNvSpPr>
            <a:spLocks noGrp="1"/>
          </p:cNvSpPr>
          <p:nvPr>
            <p:ph idx="4294967295"/>
          </p:nvPr>
        </p:nvSpPr>
        <p:spPr>
          <a:xfrm>
            <a:off x="457200" y="1340769"/>
            <a:ext cx="8229600" cy="5380706"/>
          </a:xfrm>
          <a:ln/>
        </p:spPr>
        <p:txBody>
          <a:bodyPr wrap="square" lIns="91440" tIns="45720" rIns="91440" bIns="45720" anchor="t" anchorCtr="0"/>
          <a:lstStyle/>
          <a:p>
            <a:pPr algn="just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Ø"/>
            </a:pPr>
            <a:r>
              <a:rPr lang="en-US" altLang="en-US" sz="2800" b="1" dirty="0" smtClean="0">
                <a:latin typeface="Arial" charset="0"/>
                <a:ea typeface="Times New Roman" charset="0"/>
              </a:rPr>
              <a:t>I</a:t>
            </a:r>
            <a:r>
              <a:rPr lang="en-US" altLang="en-US" sz="2800" b="1" dirty="0" smtClean="0">
                <a:solidFill>
                  <a:srgbClr val="000000"/>
                </a:solidFill>
                <a:latin typeface="Arial" charset="0"/>
                <a:ea typeface="Times New Roman" charset="0"/>
              </a:rPr>
              <a:t>t is recommended that: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400" b="1" dirty="0" smtClean="0">
                <a:latin typeface="Arial" charset="0"/>
                <a:ea typeface="Arial" charset="0"/>
              </a:rPr>
              <a:t>The proposed amendments may be considered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400" b="1" dirty="0" smtClean="0">
                <a:latin typeface="Arial" charset="0"/>
                <a:ea typeface="Arial" charset="0"/>
              </a:rPr>
              <a:t>Proposals be ranked and </a:t>
            </a:r>
            <a:r>
              <a:rPr lang="en-US" altLang="en-US" sz="2400" b="1" dirty="0" err="1" smtClean="0">
                <a:latin typeface="Arial" charset="0"/>
                <a:ea typeface="Arial" charset="0"/>
              </a:rPr>
              <a:t>rationalised</a:t>
            </a:r>
            <a:r>
              <a:rPr lang="en-US" altLang="en-US" sz="2400" b="1" dirty="0" smtClean="0">
                <a:latin typeface="Arial" charset="0"/>
                <a:ea typeface="Arial" charset="0"/>
              </a:rPr>
              <a:t> for implementation</a:t>
            </a: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400" b="1" dirty="0" smtClean="0">
                <a:latin typeface="Arial" charset="0"/>
                <a:ea typeface="Arial" charset="0"/>
              </a:rPr>
              <a:t>Implementation be staggered due to financial implications.</a:t>
            </a:r>
            <a:r>
              <a:rPr lang="en-US" altLang="en-US" sz="2400" b="1" dirty="0">
                <a:latin typeface="Arial" charset="0"/>
                <a:ea typeface="Arial" charset="0"/>
              </a:rPr>
              <a:t>	</a:t>
            </a:r>
            <a:endParaRPr lang="en-US" altLang="en-US" sz="2400" b="1" dirty="0" smtClean="0">
              <a:latin typeface="Arial" charset="0"/>
              <a:ea typeface="Arial" charset="0"/>
            </a:endParaRPr>
          </a:p>
          <a:p>
            <a:pPr lvl="1" algn="just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2400" b="1" dirty="0" smtClean="0">
                <a:latin typeface="Arial" charset="0"/>
                <a:ea typeface="Arial" charset="0"/>
              </a:rPr>
              <a:t>Identify proposal that can be considered later</a:t>
            </a:r>
          </a:p>
        </p:txBody>
      </p:sp>
      <p:sp>
        <p:nvSpPr>
          <p:cNvPr id="32772" name="Rectangle 32771"/>
          <p:cNvSpPr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4-1357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11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0177"/>
          <p:cNvPicPr>
            <a:picLocks noChangeAspect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179" name="Rectangle 50178"/>
          <p:cNvSpPr>
            <a:spLocks/>
          </p:cNvSpPr>
          <p:nvPr/>
        </p:nvSpPr>
        <p:spPr>
          <a:xfrm>
            <a:off x="395536" y="3284984"/>
            <a:ext cx="7056785" cy="201622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r>
              <a:rPr lang="en-US" altLang="en-US" sz="2800" b="1" dirty="0" smtClean="0">
                <a:solidFill>
                  <a:srgbClr val="FFAB16"/>
                </a:solidFill>
              </a:rPr>
              <a:t>Ndo livhuwa/ Thank </a:t>
            </a:r>
            <a:r>
              <a:rPr lang="en-US" altLang="en-US" sz="2800" b="1" dirty="0">
                <a:solidFill>
                  <a:srgbClr val="FFC000"/>
                </a:solidFill>
              </a:rPr>
              <a:t>You</a:t>
            </a:r>
            <a:r>
              <a:rPr lang="en-US" altLang="en-US" sz="2800" b="1" dirty="0" smtClean="0">
                <a:solidFill>
                  <a:srgbClr val="FFAB16"/>
                </a:solidFill>
              </a:rPr>
              <a:t>…</a:t>
            </a:r>
          </a:p>
          <a:p>
            <a:endParaRPr lang="en-US" altLang="en-US" sz="2800" b="1" dirty="0">
              <a:solidFill>
                <a:srgbClr val="FFAB16"/>
              </a:solidFill>
            </a:endParaRPr>
          </a:p>
          <a:p>
            <a:r>
              <a:rPr lang="en-US" altLang="en-US" sz="2800" b="1" dirty="0" smtClean="0">
                <a:solidFill>
                  <a:srgbClr val="FFAB16"/>
                </a:solidFill>
              </a:rPr>
              <a:t>Questions/ Comments</a:t>
            </a:r>
            <a:endParaRPr lang="en-US" altLang="en-US" sz="2800" b="1" dirty="0">
              <a:solidFill>
                <a:srgbClr val="FFAB16"/>
              </a:solidFill>
            </a:endParaRPr>
          </a:p>
        </p:txBody>
      </p:sp>
      <p:sp>
        <p:nvSpPr>
          <p:cNvPr id="50180" name="Rectangle 50179"/>
          <p:cNvSpPr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2028-1260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12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7649"/>
          <p:cNvSpPr>
            <a:spLocks noGrp="1"/>
          </p:cNvSpPr>
          <p:nvPr>
            <p:ph type="title" idx="4294967295"/>
          </p:nvPr>
        </p:nvSpPr>
        <p:spPr>
          <a:xfrm>
            <a:off x="488950" y="152400"/>
            <a:ext cx="8229600" cy="1206500"/>
          </a:xfrm>
          <a:ln/>
        </p:spPr>
        <p:txBody>
          <a:bodyPr wrap="square" lIns="91440" tIns="45720" rIns="91440" bIns="45720" anchor="ctr"/>
          <a:lstStyle/>
          <a:p>
            <a:r>
              <a:rPr lang="en-US" altLang="en-US" sz="2800" b="1" dirty="0" smtClean="0">
                <a:solidFill>
                  <a:schemeClr val="tx1"/>
                </a:solidFill>
                <a:latin typeface="Arial" charset="0"/>
              </a:rPr>
              <a:t>CONTENTS</a:t>
            </a:r>
            <a:endParaRPr lang="en-US" altLang="en-US" sz="28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651" name="Content Placeholder 27650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ln/>
        </p:spPr>
        <p:txBody>
          <a:bodyPr wrap="square" lIns="91440" tIns="45720" rIns="91440" bIns="45720" anchor="t" anchorCtr="0"/>
          <a:lstStyle/>
          <a:p>
            <a:pPr>
              <a:buNone/>
            </a:pPr>
            <a:endParaRPr dirty="0"/>
          </a:p>
          <a:p>
            <a:pPr marL="0" indent="0"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  <a:p>
            <a:pPr marL="0" indent="0"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	PROPOSED AMENDMENT – NEDLAC</a:t>
            </a:r>
          </a:p>
          <a:p>
            <a:pPr marL="0" indent="0">
              <a:buNone/>
            </a:pPr>
            <a:r>
              <a:rPr lang="en-US" alt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VALUATION REPORT BY ACTUARIES</a:t>
            </a:r>
          </a:p>
          <a:p>
            <a:pPr marL="0" indent="0"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	RECOMMENDATIONS</a:t>
            </a:r>
            <a:endParaRPr lang="en-US" alt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	QUESTIONS/ COMMENTS</a:t>
            </a:r>
            <a:endParaRPr lang="en-US" altLang="en-US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altLang="en-US" sz="2800" dirty="0">
              <a:solidFill>
                <a:srgbClr val="000000"/>
              </a:solidFill>
            </a:endParaRPr>
          </a:p>
        </p:txBody>
      </p:sp>
      <p:sp>
        <p:nvSpPr>
          <p:cNvPr id="27652" name="Rectangle 27651"/>
          <p:cNvSpPr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4076-1336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2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7653" name="Rectangle 27652"/>
          <p:cNvSpPr>
            <a:spLocks/>
          </p:cNvSpPr>
          <p:nvPr/>
        </p:nvSpPr>
        <p:spPr>
          <a:xfrm>
            <a:off x="387350" y="1822450"/>
            <a:ext cx="8621712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endParaRPr dirty="0"/>
          </a:p>
          <a:p>
            <a:pPr>
              <a:buAutoNum type="arabicPeriod"/>
            </a:pPr>
            <a:endParaRPr dirty="0"/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8673"/>
          <p:cNvSpPr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fld id="{12FF1C42-D199-1002-1351-587298610EC3}" type="slidenum">
              <a:rPr lang="en-US" altLang="en-US" sz="1200" dirty="0">
                <a:solidFill>
                  <a:srgbClr val="898989"/>
                </a:solidFill>
                <a:latin typeface="Calibri" charset="0"/>
              </a:rPr>
              <a:pPr algn="r"/>
              <a:t>3</a:t>
            </a:fld>
            <a:endParaRPr lang="en-US" altLang="en-US" sz="1200" dirty="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8675" name="Rectangle 28674"/>
          <p:cNvSpPr>
            <a:spLocks/>
          </p:cNvSpPr>
          <p:nvPr/>
        </p:nvSpPr>
        <p:spPr>
          <a:xfrm>
            <a:off x="323850" y="2060848"/>
            <a:ext cx="864076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just">
              <a:buFont typeface="Wingdings" charset="2"/>
              <a:buChar char="q"/>
            </a:pPr>
            <a:endParaRPr lang="en-US" altLang="en-US" sz="2000" b="1" dirty="0">
              <a:solidFill>
                <a:srgbClr val="000000"/>
              </a:solidFill>
              <a:ea typeface="Arial" charset="0"/>
            </a:endParaRPr>
          </a:p>
        </p:txBody>
      </p:sp>
      <p:sp>
        <p:nvSpPr>
          <p:cNvPr id="28676" name="Rectangle 28675"/>
          <p:cNvSpPr>
            <a:spLocks/>
          </p:cNvSpPr>
          <p:nvPr/>
        </p:nvSpPr>
        <p:spPr>
          <a:xfrm>
            <a:off x="971550" y="476250"/>
            <a:ext cx="7777162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	 INTRODUCTION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850" y="1612831"/>
            <a:ext cx="83629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ZA" sz="2400" b="1" dirty="0" smtClean="0"/>
              <a:t>NEDLAC partners agreed to consider further amendments to the UI Act 18 months after the promulgation of the current Bill.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ZA" b="1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en-ZA" sz="1400" b="1" dirty="0" smtClean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ZA" sz="2400" b="1" dirty="0" smtClean="0"/>
              <a:t>NEDLAC partners Further proposed that further amendments be tabled for consideration (</a:t>
            </a:r>
            <a:r>
              <a:rPr lang="en-ZA" sz="2400" b="1" u="sng" dirty="0" smtClean="0"/>
              <a:t>although the current Bill is not promulgated).</a:t>
            </a:r>
            <a:endParaRPr lang="en-ZA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ZA" sz="2800" b="1" dirty="0" smtClean="0">
                <a:latin typeface="Arial" pitchFamily="34" charset="0"/>
                <a:cs typeface="Arial" pitchFamily="34" charset="0"/>
              </a:rPr>
            </a:br>
            <a:r>
              <a:rPr lang="en-ZA" sz="2800" b="1" dirty="0" smtClean="0">
                <a:latin typeface="Arial" pitchFamily="34" charset="0"/>
                <a:cs typeface="Arial" pitchFamily="34" charset="0"/>
              </a:rPr>
              <a:t>2.	PROPOSED </a:t>
            </a:r>
            <a:r>
              <a:rPr lang="en-ZA" sz="2800" b="1" dirty="0">
                <a:latin typeface="Arial" pitchFamily="34" charset="0"/>
                <a:cs typeface="Arial" pitchFamily="34" charset="0"/>
              </a:rPr>
              <a:t>AMENDMENTS</a:t>
            </a:r>
            <a:r>
              <a:rPr lang="en-ZA" sz="3200" b="1" dirty="0"/>
              <a:t/>
            </a:r>
            <a:br>
              <a:rPr lang="en-ZA" sz="3200" b="1" dirty="0"/>
            </a:br>
            <a:endParaRPr lang="en-ZA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52137568"/>
              </p:ext>
            </p:extLst>
          </p:nvPr>
        </p:nvGraphicFramePr>
        <p:xfrm>
          <a:off x="251520" y="1340769"/>
          <a:ext cx="864096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4968552"/>
              </a:tblGrid>
              <a:tr h="357557"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PROPOSED</a:t>
                      </a:r>
                      <a:r>
                        <a:rPr lang="en-ZA" baseline="0" dirty="0" smtClean="0">
                          <a:latin typeface="Arial" pitchFamily="34" charset="0"/>
                          <a:cs typeface="Arial" pitchFamily="34" charset="0"/>
                        </a:rPr>
                        <a:t> AMENDMENTS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latin typeface="Arial" pitchFamily="34" charset="0"/>
                          <a:cs typeface="Arial" pitchFamily="34" charset="0"/>
                        </a:rPr>
                        <a:t>RESPONSE</a:t>
                      </a:r>
                      <a:endParaRPr lang="en-Z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57557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Short time employment</a:t>
                      </a:r>
                      <a:endParaRPr lang="en-Z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Included in the Bill</a:t>
                      </a:r>
                      <a:endParaRPr lang="en-Z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5725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Fixed term and Seasonal employment</a:t>
                      </a:r>
                      <a:endParaRPr lang="en-Z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Included in the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Bill covering employers who </a:t>
                      </a:r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worked for more than 24 hours</a:t>
                      </a:r>
                      <a:endParaRPr lang="en-Z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5725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Asylum seekers </a:t>
                      </a:r>
                      <a:endParaRPr lang="en-Z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Included  in Bill provided they have the required documentations</a:t>
                      </a:r>
                      <a:endParaRPr lang="en-Z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62060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Informally &amp; Self  employed </a:t>
                      </a:r>
                      <a:endParaRPr lang="en-Z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 new proposal that is currently under consideration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  The Actuaries have conducted  a research however it was found that there is little data to provide a comprehensive outcome.</a:t>
                      </a:r>
                      <a:endParaRPr lang="en-ZA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25725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Parental benefits/ Paternity leave- </a:t>
                      </a:r>
                      <a:endParaRPr lang="en-Z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Proposal is introduced by the Private Member’s Bill which is before Parliament</a:t>
                      </a:r>
                      <a:endParaRPr lang="en-ZA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430228">
                <a:tc>
                  <a:txBody>
                    <a:bodyPr/>
                    <a:lstStyle/>
                    <a:p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Resignation</a:t>
                      </a:r>
                      <a:endParaRPr lang="en-Z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 new proposal that is currently under consideration.  The Actuaries have conducted  a research however</a:t>
                      </a:r>
                      <a:r>
                        <a:rPr lang="en-ZA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inputs from Management is still to be incorporated by Actuaries.</a:t>
                      </a:r>
                      <a:endParaRPr lang="en-ZA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en-ZA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2215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3. 	PROPOSED CHANGES</a:t>
            </a:r>
            <a:endParaRPr lang="en-Z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rgbClr val="1E4B7D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Amendment Bill 2013</a:t>
            </a:r>
          </a:p>
          <a:p>
            <a:pPr lvl="1">
              <a:buClr>
                <a:srgbClr val="1E4B7D"/>
              </a:buClr>
              <a:buFont typeface="Wingdings" panose="05000000000000000000" pitchFamily="2" charset="2"/>
              <a:buChar char="Ø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lvl="2" defTabSz="804863">
              <a:buClr>
                <a:srgbClr val="1E4B7D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latin typeface="Arial" pitchFamily="34" charset="0"/>
                <a:cs typeface="Arial" pitchFamily="34" charset="0"/>
              </a:rPr>
              <a:t>Part 1: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 Extension of benefits to 365 days with a flat rate of 20% after 238 	days, and adjustment of benefit accrual at rate of 1 day for every 5 </a:t>
            </a:r>
            <a:r>
              <a:rPr lang="en-ZA" sz="1600" dirty="0" smtClean="0">
                <a:latin typeface="Arial" pitchFamily="34" charset="0"/>
                <a:cs typeface="Arial" pitchFamily="34" charset="0"/>
              </a:rPr>
              <a:t>  	days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worked</a:t>
            </a:r>
          </a:p>
          <a:p>
            <a:pPr lvl="2">
              <a:buClr>
                <a:srgbClr val="1E4B7D"/>
              </a:buClr>
              <a:buFont typeface="Arial" panose="020B0604020202020204" pitchFamily="34" charset="0"/>
              <a:buChar char="•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1E4B7D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latin typeface="Arial" pitchFamily="34" charset="0"/>
                <a:cs typeface="Arial" pitchFamily="34" charset="0"/>
              </a:rPr>
              <a:t>Part 2: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 Maternity and Illness benefit changes</a:t>
            </a:r>
          </a:p>
          <a:p>
            <a:pPr lvl="2">
              <a:buClr>
                <a:srgbClr val="1E4B7D"/>
              </a:buClr>
              <a:buFont typeface="Arial" panose="020B0604020202020204" pitchFamily="34" charset="0"/>
              <a:buChar char="•"/>
            </a:pPr>
            <a:endParaRPr lang="en-ZA" sz="5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1E4B7D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latin typeface="Arial" pitchFamily="34" charset="0"/>
                <a:cs typeface="Arial" pitchFamily="34" charset="0"/>
              </a:rPr>
              <a:t>Part 3: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 Unemployment benefit cycle changes</a:t>
            </a:r>
          </a:p>
          <a:p>
            <a:pPr lvl="2">
              <a:buClr>
                <a:srgbClr val="1E4B7D"/>
              </a:buClr>
              <a:buFont typeface="Arial" panose="020B0604020202020204" pitchFamily="34" charset="0"/>
              <a:buChar char="•"/>
            </a:pPr>
            <a:endParaRPr lang="en-ZA" sz="5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1E4B7D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latin typeface="Arial" pitchFamily="34" charset="0"/>
                <a:cs typeface="Arial" pitchFamily="34" charset="0"/>
              </a:rPr>
              <a:t>Part 4: 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Extension of Death claims submission period from 6 to 18 months</a:t>
            </a:r>
          </a:p>
          <a:p>
            <a:pPr lvl="2">
              <a:buClr>
                <a:srgbClr val="1E4B7D"/>
              </a:buClr>
              <a:buFont typeface="Arial" panose="020B0604020202020204" pitchFamily="34" charset="0"/>
              <a:buChar char="•"/>
            </a:pPr>
            <a:endParaRPr lang="en-ZA" sz="500" dirty="0">
              <a:latin typeface="Arial" pitchFamily="34" charset="0"/>
              <a:cs typeface="Arial" pitchFamily="34" charset="0"/>
            </a:endParaRPr>
          </a:p>
          <a:p>
            <a:pPr lvl="2" defTabSz="804863">
              <a:buClr>
                <a:srgbClr val="1E4B7D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latin typeface="Arial" pitchFamily="34" charset="0"/>
                <a:cs typeface="Arial" pitchFamily="34" charset="0"/>
              </a:rPr>
              <a:t>Part 5: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 Extension of Unemployment claims submission period from 6 to 12 	months</a:t>
            </a:r>
          </a:p>
          <a:p>
            <a:pPr lvl="2">
              <a:buClr>
                <a:srgbClr val="1E4B7D"/>
              </a:buClr>
              <a:buFont typeface="Arial" panose="020B0604020202020204" pitchFamily="34" charset="0"/>
              <a:buChar char="•"/>
            </a:pPr>
            <a:endParaRPr lang="en-ZA" sz="5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1E4B7D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latin typeface="Arial" pitchFamily="34" charset="0"/>
                <a:cs typeface="Arial" pitchFamily="34" charset="0"/>
              </a:rPr>
              <a:t>Part 6: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 Death claims to allow for nominated beneficiary</a:t>
            </a:r>
          </a:p>
          <a:p>
            <a:pPr lvl="2">
              <a:buClr>
                <a:srgbClr val="1E4B7D"/>
              </a:buClr>
              <a:buFont typeface="Arial" panose="020B0604020202020204" pitchFamily="34" charset="0"/>
              <a:buChar char="•"/>
            </a:pPr>
            <a:endParaRPr lang="en-ZA" sz="5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1E4B7D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latin typeface="Arial" pitchFamily="34" charset="0"/>
                <a:cs typeface="Arial" pitchFamily="34" charset="0"/>
              </a:rPr>
              <a:t>Part 7: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 Inclusion of persons on </a:t>
            </a:r>
            <a:r>
              <a:rPr lang="en-ZA" sz="1600" dirty="0" err="1">
                <a:latin typeface="Arial" pitchFamily="34" charset="0"/>
                <a:cs typeface="Arial" pitchFamily="34" charset="0"/>
              </a:rPr>
              <a:t>learnership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 contracts and migrant workers</a:t>
            </a:r>
          </a:p>
        </p:txBody>
      </p:sp>
    </p:spTree>
    <p:extLst>
      <p:ext uri="{BB962C8B-B14F-4D97-AF65-F5344CB8AC3E}">
        <p14:creationId xmlns:p14="http://schemas.microsoft.com/office/powerpoint/2010/main" xmlns="" val="911968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4. 	PROPOSED CHANGES</a:t>
            </a:r>
            <a:endParaRPr lang="en-ZA" sz="2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Clr>
                <a:srgbClr val="1E4B7D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Amendment Bill 2015</a:t>
            </a:r>
          </a:p>
          <a:p>
            <a:pPr lvl="2">
              <a:buClr>
                <a:srgbClr val="1E4B7D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latin typeface="Arial" pitchFamily="34" charset="0"/>
                <a:cs typeface="Arial" pitchFamily="34" charset="0"/>
              </a:rPr>
              <a:t>Part 8: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 Payment of benefits in the case of reduced salary</a:t>
            </a:r>
          </a:p>
          <a:p>
            <a:pPr lvl="2">
              <a:buClr>
                <a:srgbClr val="1E4B7D"/>
              </a:buClr>
              <a:buFont typeface="Arial" panose="020B0604020202020204" pitchFamily="34" charset="0"/>
              <a:buChar char="•"/>
            </a:pPr>
            <a:endParaRPr lang="en-ZA" sz="500" dirty="0">
              <a:latin typeface="Arial" pitchFamily="34" charset="0"/>
              <a:cs typeface="Arial" pitchFamily="34" charset="0"/>
            </a:endParaRPr>
          </a:p>
          <a:p>
            <a:pPr lvl="2" defTabSz="804863">
              <a:buClr>
                <a:srgbClr val="1E4B7D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latin typeface="Arial" pitchFamily="34" charset="0"/>
                <a:cs typeface="Arial" pitchFamily="34" charset="0"/>
              </a:rPr>
              <a:t>Part 9: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 Extension of Maternity claims submission period from 8 weeks prior 	to birth to 12 months after child birth</a:t>
            </a:r>
          </a:p>
          <a:p>
            <a:pPr marL="685800" lvl="2" indent="0" defTabSz="804863">
              <a:buClr>
                <a:srgbClr val="1E4B7D"/>
              </a:buCl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lvl="1">
              <a:buClr>
                <a:srgbClr val="1E4B7D"/>
              </a:buClr>
              <a:buFont typeface="Wingdings" panose="05000000000000000000" pitchFamily="2" charset="2"/>
              <a:buChar char="Ø"/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NEDLAC</a:t>
            </a:r>
          </a:p>
          <a:p>
            <a:pPr lvl="1">
              <a:buClr>
                <a:srgbClr val="1E4B7D"/>
              </a:buClr>
              <a:buFont typeface="Wingdings" panose="05000000000000000000" pitchFamily="2" charset="2"/>
              <a:buChar char="Ø"/>
            </a:pP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lvl="2" defTabSz="893763">
              <a:buClr>
                <a:srgbClr val="1E4B7D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latin typeface="Arial" pitchFamily="34" charset="0"/>
                <a:cs typeface="Arial" pitchFamily="34" charset="0"/>
              </a:rPr>
              <a:t>Part 10: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 Inclusion of persons employed in the informal sector</a:t>
            </a:r>
            <a:endParaRPr lang="en-US" sz="500" dirty="0">
              <a:latin typeface="Arial" pitchFamily="34" charset="0"/>
              <a:cs typeface="Arial" pitchFamily="34" charset="0"/>
            </a:endParaRPr>
          </a:p>
          <a:p>
            <a:pPr lvl="2">
              <a:buClr>
                <a:srgbClr val="1E4B7D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latin typeface="Arial" pitchFamily="34" charset="0"/>
                <a:cs typeface="Arial" pitchFamily="34" charset="0"/>
              </a:rPr>
              <a:t>Part 11: 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Payment of 12 days of paternity leave to fathers</a:t>
            </a:r>
          </a:p>
          <a:p>
            <a:pPr lvl="2">
              <a:buClr>
                <a:srgbClr val="1E4B7D"/>
              </a:buClr>
              <a:buFont typeface="Arial" panose="020B0604020202020204" pitchFamily="34" charset="0"/>
              <a:buChar char="•"/>
            </a:pPr>
            <a:r>
              <a:rPr lang="en-ZA" sz="1600" b="1" dirty="0">
                <a:latin typeface="Arial" pitchFamily="34" charset="0"/>
                <a:cs typeface="Arial" pitchFamily="34" charset="0"/>
              </a:rPr>
              <a:t>Part 12: </a:t>
            </a:r>
            <a:r>
              <a:rPr lang="en-ZA" sz="1600" dirty="0">
                <a:latin typeface="Arial" pitchFamily="34" charset="0"/>
                <a:cs typeface="Arial" pitchFamily="34" charset="0"/>
              </a:rPr>
              <a:t>Payment of benefits to persons who have resigned</a:t>
            </a:r>
          </a:p>
          <a:p>
            <a:pPr marL="685800" lvl="2" indent="0">
              <a:buClr>
                <a:srgbClr val="1E4B7D"/>
              </a:buClr>
              <a:buNone/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627063" lvl="2" indent="-271463">
              <a:buClr>
                <a:srgbClr val="1E4B7D"/>
              </a:buClr>
              <a:buFont typeface="Wingdings" panose="05000000000000000000" pitchFamily="2" charset="2"/>
              <a:buChar char="Ø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This presentation only considers the proposed changes which have a financial impact on the Fund</a:t>
            </a:r>
          </a:p>
          <a:p>
            <a:endParaRPr lang="en-ZA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0781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dirty="0" smtClean="0">
                <a:latin typeface="Arial" pitchFamily="34" charset="0"/>
                <a:cs typeface="Arial" pitchFamily="34" charset="0"/>
              </a:rPr>
              <a:t>6. 	IMPACT ON PAYG RATE</a:t>
            </a:r>
            <a:endParaRPr lang="en-Z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66171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4453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800" b="1" dirty="0" smtClean="0">
                <a:latin typeface="Arial" pitchFamily="34" charset="0"/>
                <a:cs typeface="Arial" pitchFamily="34" charset="0"/>
              </a:rPr>
              <a:t>10 YEAR PROJECTIONS</a:t>
            </a:r>
            <a:endParaRPr lang="en-ZA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01722431"/>
      </p:ext>
    </p:extLst>
  </p:cSld>
  <p:clrMapOvr>
    <a:masterClrMapping/>
  </p:clrMapOvr>
</p:sld>
</file>

<file path=ppt/theme/theme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>
  <a:themeElements>
    <a:clrScheme name="">
      <a:dk1>
        <a:srgbClr val="FFFFFF"/>
      </a:dk1>
      <a:lt1>
        <a:srgbClr val="000000"/>
      </a:lt1>
      <a:dk2>
        <a:srgbClr val="EEECE1"/>
      </a:dk2>
      <a:lt2>
        <a:srgbClr val="1F497D"/>
      </a:lt2>
      <a:accent1>
        <a:srgbClr val="4F81BD"/>
      </a:accent1>
      <a:accent2>
        <a:srgbClr val="C0504D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50000"/>
                <a:satMod val="50000"/>
              </a:schemeClr>
            </a:gs>
            <a:gs pos="35000">
              <a:schemeClr val="phClr">
                <a:tint val="37000"/>
                <a:satMod val="37000"/>
              </a:schemeClr>
            </a:gs>
            <a:gs pos="100000">
              <a:schemeClr val="phClr">
                <a:tint val="15000"/>
                <a:satMod val="15000"/>
              </a:schemeClr>
            </a:gs>
          </a:gsLst>
          <a:lin ang="16200000" scaled="1"/>
        </a:gradFill>
      </a:fillStyleLst>
      <a:lnStyleLst>
        <a:ln w="9259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3000" dir="5400000" rotWithShape="0">
              <a:schemeClr val="phClr">
                <a:alpha val="38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  <a:effectStyle>
          <a:effectLst>
            <a:outerShdw blurRad="40000" dist="23000" dir="5400000" rotWithShape="0">
              <a:schemeClr val="phClr">
                <a:alpha val="35000"/>
              </a:scheme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  <a:gradFill rotWithShape="1">
          <a:gsLst>
            <a:gs pos="0">
              <a:schemeClr val="phClr"/>
            </a:gs>
            <a:gs pos="35000">
              <a:schemeClr val="phClr"/>
            </a:gs>
            <a:gs pos="100000">
              <a:schemeClr val="phClr"/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331</Words>
  <Application>Microsoft Office PowerPoint</Application>
  <PresentationFormat>On-screen Show (4:3)</PresentationFormat>
  <Paragraphs>86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25</vt:i4>
      </vt:variant>
      <vt:variant>
        <vt:lpstr>Slide Titles</vt:lpstr>
      </vt:variant>
      <vt:variant>
        <vt:i4>12</vt:i4>
      </vt:variant>
    </vt:vector>
  </HeadingPairs>
  <TitlesOfParts>
    <vt:vector size="42" baseType="lpstr">
      <vt:lpstr>Arial</vt:lpstr>
      <vt:lpstr>ＭＳ Ｐゴシック</vt:lpstr>
      <vt:lpstr>Calibri</vt:lpstr>
      <vt:lpstr>Wingdings</vt:lpstr>
      <vt:lpstr>Times New Roman</vt:lpstr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/>
      <vt:lpstr>Slide 1</vt:lpstr>
      <vt:lpstr>CONTENTS</vt:lpstr>
      <vt:lpstr>Slide 3</vt:lpstr>
      <vt:lpstr> 2. PROPOSED AMENDMENTS </vt:lpstr>
      <vt:lpstr>3.  PROPOSED CHANGES</vt:lpstr>
      <vt:lpstr>4.  PROPOSED CHANGES</vt:lpstr>
      <vt:lpstr>Slide 7</vt:lpstr>
      <vt:lpstr>6.  IMPACT ON PAYG RATE</vt:lpstr>
      <vt:lpstr>10 YEAR PROJECTIONS</vt:lpstr>
      <vt:lpstr> 9. EVALUATION OUTCOME  </vt:lpstr>
      <vt:lpstr> 10. RECOMMENDATIONS 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Makhosonke Buthelezi (UIF-HQ)</dc:creator>
  <cp:lastModifiedBy>PUMZA</cp:lastModifiedBy>
  <cp:revision>34</cp:revision>
  <cp:lastPrinted>2016-08-11T15:28:26Z</cp:lastPrinted>
  <dcterms:modified xsi:type="dcterms:W3CDTF">2016-11-10T10:12:11Z</dcterms:modified>
</cp:coreProperties>
</file>