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295" r:id="rId2"/>
    <p:sldId id="296" r:id="rId3"/>
    <p:sldId id="297" r:id="rId4"/>
    <p:sldId id="300" r:id="rId5"/>
    <p:sldId id="301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82BD2-EB6D-4ECB-B8B4-1CB804F896D9}" type="datetimeFigureOut">
              <a:rPr lang="en-ZA" smtClean="0"/>
              <a:t>2016/11/04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22282-079B-4105-AA88-5D98F8CD608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2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22282-079B-4105-AA88-5D98F8CD6083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6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1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9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013" y="173038"/>
            <a:ext cx="7499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3238" y="1450975"/>
            <a:ext cx="8245475" cy="4645025"/>
          </a:xfrm>
        </p:spPr>
        <p:txBody>
          <a:bodyPr/>
          <a:lstStyle/>
          <a:p>
            <a:pPr lvl="0"/>
            <a:endParaRPr lang="en-ZA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B3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B3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1B3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1B81E-2ECB-4786-B68D-4909853C5B8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22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8287B6-5448-4D1C-A8CB-9A0EE0A524CC}" type="datetimeFigureOut">
              <a:rPr lang="en-ZA" smtClean="0">
                <a:solidFill>
                  <a:srgbClr val="000000"/>
                </a:solidFill>
              </a:rPr>
              <a:pPr/>
              <a:t>2016/11/04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B6F96D-5A2B-411A-8805-C67603D0F7E1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0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8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7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9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85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85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384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37288"/>
            <a:ext cx="130651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206375" y="6429375"/>
            <a:ext cx="4641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668EB7"/>
                </a:solidFill>
              </a:rPr>
              <a:t>Social science that makes a difference</a:t>
            </a:r>
            <a:endParaRPr lang="en-GB" sz="1200" b="1" smtClean="0">
              <a:solidFill>
                <a:srgbClr val="668E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7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224136"/>
          </a:xfrm>
        </p:spPr>
        <p:txBody>
          <a:bodyPr>
            <a:normAutofit/>
          </a:bodyPr>
          <a:lstStyle/>
          <a:p>
            <a:r>
              <a:rPr lang="en-ZA" dirty="0" smtClean="0">
                <a:latin typeface="+mn-lt"/>
              </a:rPr>
              <a:t>Health </a:t>
            </a:r>
            <a:endParaRPr lang="en-ZA" sz="36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9972" y="6479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rgbClr val="000000"/>
                </a:solidFill>
              </a:rPr>
              <a:t>26</a:t>
            </a:r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7875"/>
          </a:xfrm>
        </p:spPr>
        <p:txBody>
          <a:bodyPr/>
          <a:lstStyle/>
          <a:p>
            <a:r>
              <a:rPr lang="en-ZA" dirty="0" smtClean="0"/>
              <a:t>Health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ZA" dirty="0" smtClean="0"/>
              <a:t>The Minister states clearly the social transformation visionary path for health by raising a fundamental and critical question for budgeting processes</a:t>
            </a:r>
          </a:p>
          <a:p>
            <a:pPr algn="ctr"/>
            <a:r>
              <a:rPr lang="en-ZA" dirty="0" smtClean="0">
                <a:solidFill>
                  <a:srgbClr val="FF0000"/>
                </a:solidFill>
              </a:rPr>
              <a:t>“ </a:t>
            </a:r>
            <a:r>
              <a:rPr lang="en-ZA" b="1" dirty="0" smtClean="0">
                <a:solidFill>
                  <a:srgbClr val="FF0000"/>
                </a:solidFill>
              </a:rPr>
              <a:t>How to increase equal access to health care</a:t>
            </a:r>
            <a:r>
              <a:rPr lang="en-ZA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ZA" dirty="0" smtClean="0"/>
              <a:t>This is an appropriate question to ask in making budgetary provisions towards the realisation provisions of Section 27 of our Constitution </a:t>
            </a:r>
          </a:p>
          <a:p>
            <a:r>
              <a:rPr lang="en-ZA" dirty="0" smtClean="0"/>
              <a:t>The global call for </a:t>
            </a:r>
            <a:r>
              <a:rPr lang="en-ZA" dirty="0" smtClean="0">
                <a:solidFill>
                  <a:srgbClr val="FF0000"/>
                </a:solidFill>
              </a:rPr>
              <a:t>Universal Health Coverage </a:t>
            </a:r>
            <a:r>
              <a:rPr lang="en-ZA" dirty="0" smtClean="0"/>
              <a:t>is predicated on this vision, and achieving that vision requires deliberate State intervention in </a:t>
            </a:r>
            <a:r>
              <a:rPr lang="en-ZA" dirty="0" smtClean="0">
                <a:solidFill>
                  <a:srgbClr val="FF0000"/>
                </a:solidFill>
              </a:rPr>
              <a:t>reducing inequalities </a:t>
            </a:r>
            <a:r>
              <a:rPr lang="en-ZA" dirty="0" smtClean="0"/>
              <a:t>of access to quality health care services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26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229600" cy="432048"/>
          </a:xfrm>
        </p:spPr>
        <p:txBody>
          <a:bodyPr/>
          <a:lstStyle/>
          <a:p>
            <a:r>
              <a:rPr lang="en-ZA" dirty="0" smtClean="0"/>
              <a:t>Social protection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89451"/>
          </a:xfrm>
        </p:spPr>
        <p:txBody>
          <a:bodyPr/>
          <a:lstStyle/>
          <a:p>
            <a:r>
              <a:rPr lang="en-ZA" sz="2000" dirty="0" smtClean="0"/>
              <a:t>In summary of the Medium Term outlook, reference is made of :</a:t>
            </a:r>
          </a:p>
          <a:p>
            <a:pPr lvl="1"/>
            <a:r>
              <a:rPr lang="en-ZA" sz="2000" dirty="0" smtClean="0"/>
              <a:t>Consolidated government expenditure increasing by 7.6% over the MTEF -  above inflation adjustments.</a:t>
            </a:r>
          </a:p>
          <a:p>
            <a:pPr lvl="1"/>
            <a:r>
              <a:rPr lang="en-ZA" sz="2000" b="1" dirty="0" smtClean="0">
                <a:solidFill>
                  <a:srgbClr val="FF0000"/>
                </a:solidFill>
              </a:rPr>
              <a:t>With additional allocations for post school education, health services and social protection.</a:t>
            </a:r>
          </a:p>
          <a:p>
            <a:r>
              <a:rPr lang="en-ZA" sz="2000" dirty="0" smtClean="0"/>
              <a:t>This is apposite given the need to maintain our social protection floor and protect the poor and vulnerable from further hardships associated with the prevailing tough economic climate</a:t>
            </a:r>
          </a:p>
          <a:p>
            <a:r>
              <a:rPr lang="en-ZA" sz="2000" dirty="0" smtClean="0">
                <a:solidFill>
                  <a:srgbClr val="FF0000"/>
                </a:solidFill>
              </a:rPr>
              <a:t>The burden of diseases is increasing</a:t>
            </a:r>
            <a:r>
              <a:rPr lang="en-ZA" sz="2000" dirty="0" smtClean="0"/>
              <a:t>, and disproportionately so amongst the poor, in a climate of rising health care costs – any such budget increases are likely to </a:t>
            </a:r>
            <a:r>
              <a:rPr lang="en-ZA" sz="2000" dirty="0" smtClean="0">
                <a:solidFill>
                  <a:srgbClr val="FF0000"/>
                </a:solidFill>
              </a:rPr>
              <a:t>cushion the poor </a:t>
            </a:r>
            <a:r>
              <a:rPr lang="en-ZA" sz="2000" dirty="0" smtClean="0"/>
              <a:t>from further disability and financial hardships</a:t>
            </a:r>
          </a:p>
          <a:p>
            <a:r>
              <a:rPr lang="en-ZA" sz="2000" dirty="0" smtClean="0"/>
              <a:t>Addressing post-school education will sure lead to better chances of finding employment – a key social determinant to health</a:t>
            </a:r>
          </a:p>
          <a:p>
            <a:r>
              <a:rPr lang="en-ZA" sz="2000" dirty="0" smtClean="0">
                <a:solidFill>
                  <a:srgbClr val="FF0000"/>
                </a:solidFill>
              </a:rPr>
              <a:t>Addressing Non-Communicable Diseases </a:t>
            </a:r>
            <a:r>
              <a:rPr lang="en-ZA" sz="2000" dirty="0" smtClean="0"/>
              <a:t>should be kept high in the priority list (</a:t>
            </a:r>
            <a:r>
              <a:rPr lang="en-ZA" sz="2000" b="1" dirty="0" smtClean="0"/>
              <a:t>sugar tax</a:t>
            </a:r>
            <a:r>
              <a:rPr lang="en-ZA" sz="2000" dirty="0" smtClean="0"/>
              <a:t>)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077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94" y="404664"/>
            <a:ext cx="8229600" cy="777875"/>
          </a:xfrm>
        </p:spPr>
        <p:txBody>
          <a:bodyPr/>
          <a:lstStyle/>
          <a:p>
            <a:r>
              <a:rPr lang="en-ZA" sz="3200" dirty="0" smtClean="0"/>
              <a:t>Prevalence of age stratified overweight or obesity in 12 countries in sub-Saharan Africa</a:t>
            </a:r>
            <a:endParaRPr lang="en-ZA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048672" cy="479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304254" y="4437112"/>
            <a:ext cx="100811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638132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/>
              <a:t>Lancet 2016: SANHANES-1, 2014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33196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576064"/>
          </a:xfrm>
        </p:spPr>
        <p:txBody>
          <a:bodyPr/>
          <a:lstStyle/>
          <a:p>
            <a:r>
              <a:rPr lang="en-ZA" dirty="0" smtClean="0"/>
              <a:t>Comorbidity</a:t>
            </a:r>
            <a:endParaRPr lang="en-Z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46583"/>
            <a:ext cx="7200800" cy="527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38132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/>
              <a:t>SANHANES-1, 2014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3066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777875"/>
          </a:xfrm>
        </p:spPr>
        <p:txBody>
          <a:bodyPr/>
          <a:lstStyle/>
          <a:p>
            <a:r>
              <a:rPr lang="en-ZA" dirty="0"/>
              <a:t>Pace of transformation and inclusivity of our growth path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85256"/>
            <a:ext cx="8229600" cy="5086474"/>
          </a:xfrm>
        </p:spPr>
        <p:txBody>
          <a:bodyPr/>
          <a:lstStyle/>
          <a:p>
            <a:r>
              <a:rPr lang="en-ZA" sz="2000" dirty="0" smtClean="0"/>
              <a:t>It is quite significant that that the MTBPS takes into account the statutory and regulatory reforms such as </a:t>
            </a:r>
            <a:r>
              <a:rPr lang="en-ZA" sz="2000" dirty="0" smtClean="0">
                <a:solidFill>
                  <a:srgbClr val="FF0000"/>
                </a:solidFill>
              </a:rPr>
              <a:t>National Health Insurance </a:t>
            </a:r>
          </a:p>
          <a:p>
            <a:r>
              <a:rPr lang="en-ZA" sz="2000" dirty="0" smtClean="0"/>
              <a:t>This is fundamental to addressing; </a:t>
            </a:r>
          </a:p>
          <a:p>
            <a:pPr lvl="1"/>
            <a:r>
              <a:rPr lang="en-ZA" sz="2000" dirty="0"/>
              <a:t>F</a:t>
            </a:r>
            <a:r>
              <a:rPr lang="en-ZA" sz="2000" dirty="0" smtClean="0"/>
              <a:t>irst the budgetary provisions for such a crucial reform that are sensitive to the fiscal capacity of the state; </a:t>
            </a:r>
          </a:p>
          <a:p>
            <a:pPr lvl="1"/>
            <a:r>
              <a:rPr lang="en-ZA" sz="2000" dirty="0" smtClean="0"/>
              <a:t>Second, inclusive development as the majority of the people get health coverage and social protection </a:t>
            </a:r>
          </a:p>
          <a:p>
            <a:r>
              <a:rPr lang="en-ZA" sz="2000" dirty="0" smtClean="0"/>
              <a:t>Although “</a:t>
            </a:r>
            <a:r>
              <a:rPr lang="en-ZA" sz="2000" i="1" dirty="0" smtClean="0"/>
              <a:t>education and health services have been extended, the child support grant introduced, access to electricity, water and sanitation has been extended as well” </a:t>
            </a:r>
            <a:r>
              <a:rPr lang="en-ZA" sz="2000" dirty="0" smtClean="0"/>
              <a:t>achieving universal coverage in all these aspects remains a distant target that call for sustainable financing of these social services </a:t>
            </a:r>
          </a:p>
          <a:p>
            <a:r>
              <a:rPr lang="en-ZA" sz="2000" dirty="0" smtClean="0"/>
              <a:t>It is therefore appropriate for the MTBPS to suggest that growth in social protection services </a:t>
            </a:r>
            <a:r>
              <a:rPr lang="en-ZA" sz="2000" dirty="0" smtClean="0">
                <a:solidFill>
                  <a:srgbClr val="FF0000"/>
                </a:solidFill>
              </a:rPr>
              <a:t>including access to health services </a:t>
            </a:r>
            <a:r>
              <a:rPr lang="en-ZA" sz="2000" dirty="0" smtClean="0"/>
              <a:t>and social security  </a:t>
            </a:r>
            <a:r>
              <a:rPr lang="en-ZA" sz="2000" dirty="0" smtClean="0">
                <a:solidFill>
                  <a:srgbClr val="FF0000"/>
                </a:solidFill>
              </a:rPr>
              <a:t>promotes inclusivity</a:t>
            </a:r>
            <a:r>
              <a:rPr lang="en-ZA" sz="2000" dirty="0" smtClean="0"/>
              <a:t> and indeed social cohesion 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8954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Social Spending priorities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ZA" dirty="0" smtClean="0"/>
              <a:t>Increases in NHI conditional grant to continue the contracting of general practitioners, and bring professional capacity into the school health programme is commendable on a number of fronts: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The </a:t>
            </a:r>
            <a:r>
              <a:rPr lang="en-ZA" dirty="0" smtClean="0">
                <a:solidFill>
                  <a:srgbClr val="FF0000"/>
                </a:solidFill>
              </a:rPr>
              <a:t>State alone cannot</a:t>
            </a:r>
            <a:r>
              <a:rPr lang="en-ZA" dirty="0" smtClean="0"/>
              <a:t> provide quality health care to all who need it, particularly at primary care level. So, GP contracting will enhance the service delivery platform and more importantly the quality of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The </a:t>
            </a:r>
            <a:r>
              <a:rPr lang="en-ZA" dirty="0" smtClean="0">
                <a:solidFill>
                  <a:srgbClr val="FF0000"/>
                </a:solidFill>
              </a:rPr>
              <a:t>health system is experiencing </a:t>
            </a:r>
            <a:r>
              <a:rPr lang="en-ZA" dirty="0" smtClean="0"/>
              <a:t>serious shortages in human resource at various levels – contracting provides the opportunity to bridge the human resources gap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>
                <a:solidFill>
                  <a:srgbClr val="FF0000"/>
                </a:solidFill>
              </a:rPr>
              <a:t>Improving the school health programme </a:t>
            </a:r>
            <a:r>
              <a:rPr lang="en-ZA" dirty="0" smtClean="0"/>
              <a:t>will have immense positive effects on the quality of life trajectories of  children especially in rural and disadvantaged communities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81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4064"/>
        </a:dk2>
        <a:lt2>
          <a:srgbClr val="E6EDF3"/>
        </a:lt2>
        <a:accent1>
          <a:srgbClr val="004287"/>
        </a:accent1>
        <a:accent2>
          <a:srgbClr val="99B4CF"/>
        </a:accent2>
        <a:accent3>
          <a:srgbClr val="AAAFB8"/>
        </a:accent3>
        <a:accent4>
          <a:srgbClr val="DADADA"/>
        </a:accent4>
        <a:accent5>
          <a:srgbClr val="AAB0C3"/>
        </a:accent5>
        <a:accent6>
          <a:srgbClr val="8AA3BB"/>
        </a:accent6>
        <a:hlink>
          <a:srgbClr val="E8322D"/>
        </a:hlink>
        <a:folHlink>
          <a:srgbClr val="B84F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004064"/>
        </a:lt1>
        <a:dk2>
          <a:srgbClr val="E6EDF3"/>
        </a:dk2>
        <a:lt2>
          <a:srgbClr val="000000"/>
        </a:lt2>
        <a:accent1>
          <a:srgbClr val="004287"/>
        </a:accent1>
        <a:accent2>
          <a:srgbClr val="99B4CF"/>
        </a:accent2>
        <a:accent3>
          <a:srgbClr val="AAAFB8"/>
        </a:accent3>
        <a:accent4>
          <a:srgbClr val="000000"/>
        </a:accent4>
        <a:accent5>
          <a:srgbClr val="AAB0C3"/>
        </a:accent5>
        <a:accent6>
          <a:srgbClr val="8AA3BB"/>
        </a:accent6>
        <a:hlink>
          <a:srgbClr val="E8322D"/>
        </a:hlink>
        <a:folHlink>
          <a:srgbClr val="B84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CCDAE7"/>
        </a:lt1>
        <a:dk2>
          <a:srgbClr val="004064"/>
        </a:dk2>
        <a:lt2>
          <a:srgbClr val="E6EDF3"/>
        </a:lt2>
        <a:accent1>
          <a:srgbClr val="004287"/>
        </a:accent1>
        <a:accent2>
          <a:srgbClr val="99B4CF"/>
        </a:accent2>
        <a:accent3>
          <a:srgbClr val="AAAFB8"/>
        </a:accent3>
        <a:accent4>
          <a:srgbClr val="AEBAC5"/>
        </a:accent4>
        <a:accent5>
          <a:srgbClr val="AAB0C3"/>
        </a:accent5>
        <a:accent6>
          <a:srgbClr val="8AA3BB"/>
        </a:accent6>
        <a:hlink>
          <a:srgbClr val="E8322D"/>
        </a:hlink>
        <a:folHlink>
          <a:srgbClr val="B84F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E6EDF3"/>
        </a:lt1>
        <a:dk2>
          <a:srgbClr val="004064"/>
        </a:dk2>
        <a:lt2>
          <a:srgbClr val="FFFFFF"/>
        </a:lt2>
        <a:accent1>
          <a:srgbClr val="004287"/>
        </a:accent1>
        <a:accent2>
          <a:srgbClr val="99B4CF"/>
        </a:accent2>
        <a:accent3>
          <a:srgbClr val="AAAFB8"/>
        </a:accent3>
        <a:accent4>
          <a:srgbClr val="C4CAD0"/>
        </a:accent4>
        <a:accent5>
          <a:srgbClr val="AAB0C3"/>
        </a:accent5>
        <a:accent6>
          <a:srgbClr val="8AA3BB"/>
        </a:accent6>
        <a:hlink>
          <a:srgbClr val="E8322D"/>
        </a:hlink>
        <a:folHlink>
          <a:srgbClr val="B84F2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523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1_Default Design</vt:lpstr>
      <vt:lpstr>Health </vt:lpstr>
      <vt:lpstr>Health </vt:lpstr>
      <vt:lpstr>Social protection</vt:lpstr>
      <vt:lpstr>Prevalence of age stratified overweight or obesity in 12 countries in sub-Saharan Africa</vt:lpstr>
      <vt:lpstr>Comorbidity</vt:lpstr>
      <vt:lpstr>Pace of transformation and inclusivity of our growth path  </vt:lpstr>
      <vt:lpstr>Social Spending priorities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I. Turok</dc:creator>
  <cp:lastModifiedBy>Marizane M. Rousseau</cp:lastModifiedBy>
  <cp:revision>110</cp:revision>
  <dcterms:created xsi:type="dcterms:W3CDTF">2016-10-28T16:29:48Z</dcterms:created>
  <dcterms:modified xsi:type="dcterms:W3CDTF">2016-11-04T15:29:43Z</dcterms:modified>
</cp:coreProperties>
</file>