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s/comment15.xml" ContentType="application/vnd.openxmlformats-officedocument.presentationml.comment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comments/comment11.xml" ContentType="application/vnd.openxmlformats-officedocument.presentationml.comment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omments/comment7.xml" ContentType="application/vnd.openxmlformats-officedocument.presentationml.comments+xml"/>
  <Override PartName="/ppt/comments/comment16.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14.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omments/comment3.xml" ContentType="application/vnd.openxmlformats-officedocument.presentationml.comments+xml"/>
  <Override PartName="/ppt/comments/comment12.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10.xml" ContentType="application/vnd.openxmlformats-officedocument.presentationml.comments+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omments/comment6.xml" ContentType="application/vnd.openxmlformats-officedocument.presentationml.comments+xml"/>
  <Override PartName="/ppt/comments/comment13.xml" ContentType="application/vnd.openxmlformats-officedocument.presentationml.comment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308" r:id="rId2"/>
    <p:sldId id="309" r:id="rId3"/>
    <p:sldId id="278" r:id="rId4"/>
    <p:sldId id="279" r:id="rId5"/>
    <p:sldId id="280" r:id="rId6"/>
    <p:sldId id="395" r:id="rId7"/>
    <p:sldId id="282" r:id="rId8"/>
    <p:sldId id="393" r:id="rId9"/>
    <p:sldId id="283" r:id="rId10"/>
    <p:sldId id="284" r:id="rId11"/>
    <p:sldId id="287" r:id="rId12"/>
    <p:sldId id="373" r:id="rId13"/>
    <p:sldId id="374" r:id="rId14"/>
    <p:sldId id="375" r:id="rId15"/>
    <p:sldId id="376" r:id="rId16"/>
    <p:sldId id="392" r:id="rId17"/>
    <p:sldId id="400" r:id="rId18"/>
    <p:sldId id="401" r:id="rId19"/>
    <p:sldId id="402" r:id="rId20"/>
    <p:sldId id="403" r:id="rId21"/>
    <p:sldId id="404" r:id="rId22"/>
    <p:sldId id="405" r:id="rId23"/>
    <p:sldId id="406" r:id="rId24"/>
    <p:sldId id="407" r:id="rId25"/>
    <p:sldId id="298" r:id="rId26"/>
    <p:sldId id="378" r:id="rId27"/>
    <p:sldId id="389" r:id="rId28"/>
    <p:sldId id="379" r:id="rId29"/>
    <p:sldId id="324" r:id="rId30"/>
    <p:sldId id="325" r:id="rId31"/>
    <p:sldId id="354" r:id="rId32"/>
    <p:sldId id="326" r:id="rId33"/>
    <p:sldId id="327" r:id="rId34"/>
    <p:sldId id="330" r:id="rId35"/>
    <p:sldId id="328" r:id="rId36"/>
    <p:sldId id="329" r:id="rId37"/>
    <p:sldId id="257" r:id="rId38"/>
    <p:sldId id="380" r:id="rId39"/>
    <p:sldId id="388" r:id="rId40"/>
    <p:sldId id="385" r:id="rId41"/>
    <p:sldId id="382" r:id="rId42"/>
    <p:sldId id="383" r:id="rId43"/>
    <p:sldId id="387" r:id="rId44"/>
    <p:sldId id="258" r:id="rId45"/>
    <p:sldId id="317" r:id="rId46"/>
    <p:sldId id="259" r:id="rId47"/>
    <p:sldId id="260" r:id="rId48"/>
    <p:sldId id="261" r:id="rId49"/>
    <p:sldId id="262" r:id="rId50"/>
    <p:sldId id="386" r:id="rId51"/>
    <p:sldId id="265" r:id="rId52"/>
    <p:sldId id="266" r:id="rId53"/>
    <p:sldId id="356" r:id="rId54"/>
    <p:sldId id="359" r:id="rId55"/>
    <p:sldId id="360" r:id="rId56"/>
    <p:sldId id="355" r:id="rId57"/>
    <p:sldId id="397" r:id="rId58"/>
    <p:sldId id="398" r:id="rId59"/>
    <p:sldId id="399" r:id="rId60"/>
    <p:sldId id="318" r:id="rId61"/>
    <p:sldId id="270" r:id="rId62"/>
    <p:sldId id="391" r:id="rId63"/>
    <p:sldId id="271" r:id="rId64"/>
    <p:sldId id="272" r:id="rId65"/>
    <p:sldId id="273" r:id="rId66"/>
    <p:sldId id="390" r:id="rId67"/>
    <p:sldId id="274" r:id="rId68"/>
    <p:sldId id="322" r:id="rId69"/>
    <p:sldId id="323" r:id="rId70"/>
    <p:sldId id="35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51" r:id="rId89"/>
    <p:sldId id="277" r:id="rId90"/>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lhabane, Thapelo" initials="TT" lastIdx="3" clrIdx="0"/>
  <p:cmAuthor id="1" name="Jeena, Prashil" initials="P"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85" autoAdjust="0"/>
  </p:normalViewPr>
  <p:slideViewPr>
    <p:cSldViewPr>
      <p:cViewPr>
        <p:scale>
          <a:sx n="80" d="100"/>
          <a:sy n="80" d="100"/>
        </p:scale>
        <p:origin x="-2514" y="-7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03T14:15:34.091" idx="16">
    <p:pos x="10" y="10"/>
    <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16-11-03T13:23:02.716" idx="7">
    <p:pos x="10" y="10"/>
    <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6-11-03T13:22:51.920" idx="6">
    <p:pos x="10" y="10"/>
    <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6-11-03T13:22:49.517" idx="5">
    <p:pos x="10" y="10"/>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6-08-18T16:49:39.201" idx="3">
    <p:pos x="374" y="3704"/>
    <p:text>outstanding schools 113 varous stages of implementation
216 still to be allocated implementing agents- this is the number of schools that are under rationalisation</p:text>
  </p:cm>
  <p:cm authorId="1" dt="2016-11-03T13:22:30.174" idx="4">
    <p:pos x="10" y="10"/>
    <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16-11-03T16:04:09.080" idx="17">
    <p:pos x="10" y="10"/>
    <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16-11-03T14:06:02.069" idx="12">
    <p:pos x="10" y="10"/>
    <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16-11-03T14:05:56.929" idx="1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11-04T12:11:18.654" idx="18">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6-11-04T13:13:51.793" idx="19">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6-11-03T14:14:16.913" idx="14">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6-11-03T14:14:20.120" idx="15">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6-11-03T13:22:14.857" idx="3">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6-11-03T14:03:26.592" idx="10">
    <p:pos x="10" y="10"/>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6-11-03T14:03:16.220" idx="9">
    <p:pos x="10" y="10"/>
    <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16-11-03T13:23:05.760" idx="8">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FAF7147F-69E8-4D4B-B19A-E6BD79102F9C}" type="datetimeFigureOut">
              <a:rPr lang="en-ZA" smtClean="0"/>
              <a:pPr/>
              <a:t>2016/11/09</a:t>
            </a:fld>
            <a:endParaRPr lang="en-ZA"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30B74157-DD55-4E80-8665-737AFE1DF314}" type="slidenum">
              <a:rPr lang="en-ZA" smtClean="0"/>
              <a:pPr/>
              <a:t>‹#›</a:t>
            </a:fld>
            <a:endParaRPr lang="en-ZA" dirty="0"/>
          </a:p>
        </p:txBody>
      </p:sp>
    </p:spTree>
    <p:extLst>
      <p:ext uri="{BB962C8B-B14F-4D97-AF65-F5344CB8AC3E}">
        <p14:creationId xmlns:p14="http://schemas.microsoft.com/office/powerpoint/2010/main" xmlns="" val="282265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pPr/>
              <a:t>74</a:t>
            </a:fld>
            <a:endParaRPr lang="en-US" dirty="0"/>
          </a:p>
        </p:txBody>
      </p:sp>
    </p:spTree>
    <p:extLst>
      <p:ext uri="{BB962C8B-B14F-4D97-AF65-F5344CB8AC3E}">
        <p14:creationId xmlns:p14="http://schemas.microsoft.com/office/powerpoint/2010/main" xmlns="" val="197263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75</a:t>
            </a:fld>
            <a:endParaRPr lang="en-ZA" dirty="0"/>
          </a:p>
        </p:txBody>
      </p:sp>
    </p:spTree>
    <p:extLst>
      <p:ext uri="{BB962C8B-B14F-4D97-AF65-F5344CB8AC3E}">
        <p14:creationId xmlns:p14="http://schemas.microsoft.com/office/powerpoint/2010/main" xmlns="" val="91112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76</a:t>
            </a:fld>
            <a:endParaRPr lang="en-ZA" dirty="0"/>
          </a:p>
        </p:txBody>
      </p:sp>
    </p:spTree>
    <p:extLst>
      <p:ext uri="{BB962C8B-B14F-4D97-AF65-F5344CB8AC3E}">
        <p14:creationId xmlns:p14="http://schemas.microsoft.com/office/powerpoint/2010/main" xmlns="" val="31490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pPr/>
              <a:t>83</a:t>
            </a:fld>
            <a:endParaRPr lang="en-US" dirty="0"/>
          </a:p>
        </p:txBody>
      </p:sp>
    </p:spTree>
    <p:extLst>
      <p:ext uri="{BB962C8B-B14F-4D97-AF65-F5344CB8AC3E}">
        <p14:creationId xmlns:p14="http://schemas.microsoft.com/office/powerpoint/2010/main" xmlns="" val="383747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7" name="Date Placeholder 6"/>
          <p:cNvSpPr>
            <a:spLocks noGrp="1"/>
          </p:cNvSpPr>
          <p:nvPr>
            <p:ph type="dt" sz="half" idx="10"/>
          </p:nvPr>
        </p:nvSpPr>
        <p:spPr/>
        <p:txBody>
          <a:bodyPr/>
          <a:lstStyle/>
          <a:p>
            <a:fld id="{00A01B51-8D80-43A6-8360-E5C2B7F2D18E}" type="datetime1">
              <a:rPr lang="en-ZA" smtClean="0">
                <a:solidFill>
                  <a:prstClr val="black">
                    <a:tint val="75000"/>
                  </a:prstClr>
                </a:solidFill>
              </a:rPr>
              <a:pPr/>
              <a:t>2016/11/09</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8432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3A3D5D3-D4C9-4956-B8D1-6E10E910A444}" type="datetime1">
              <a:rPr lang="en-ZA" smtClean="0">
                <a:solidFill>
                  <a:prstClr val="black">
                    <a:tint val="75000"/>
                  </a:prstClr>
                </a:solidFill>
              </a:rPr>
              <a:pPr/>
              <a:t>2016/11/09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1230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BC9E9AC-E046-498D-8DC6-F0F2BA953D7B}" type="datetime1">
              <a:rPr lang="en-ZA" smtClean="0">
                <a:solidFill>
                  <a:prstClr val="black">
                    <a:tint val="75000"/>
                  </a:prstClr>
                </a:solidFill>
              </a:rPr>
              <a:pPr/>
              <a:t>2016/11/09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2073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BEE2112-4735-4942-8F72-F4B821F9FA77}" type="datetime1">
              <a:rPr lang="en-ZA" smtClean="0">
                <a:solidFill>
                  <a:prstClr val="black">
                    <a:tint val="75000"/>
                  </a:prstClr>
                </a:solidFill>
              </a:rPr>
              <a:pPr/>
              <a:t>2016/11/09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6849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B5AF9-4E03-4B8A-B481-9F94F278AF7B}" type="datetime1">
              <a:rPr lang="en-ZA" smtClean="0">
                <a:solidFill>
                  <a:prstClr val="black">
                    <a:tint val="75000"/>
                  </a:prstClr>
                </a:solidFill>
              </a:rPr>
              <a:pPr/>
              <a:t>2016/11/09</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0693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696F1E3-968D-41CF-BBED-9631FCECFBC9}" type="datetime1">
              <a:rPr lang="en-ZA" smtClean="0">
                <a:solidFill>
                  <a:prstClr val="black">
                    <a:tint val="75000"/>
                  </a:prstClr>
                </a:solidFill>
              </a:rPr>
              <a:pPr/>
              <a:t>2016/11/09</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9908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3C3BE75-B062-4B69-B00A-54E85F5E09D5}" type="datetime1">
              <a:rPr lang="en-ZA" smtClean="0">
                <a:solidFill>
                  <a:prstClr val="black">
                    <a:tint val="75000"/>
                  </a:prstClr>
                </a:solidFill>
              </a:rPr>
              <a:pPr/>
              <a:t>2016/11/09</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3212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301F310-748F-484B-8FC4-ED2489E70F15}" type="datetime1">
              <a:rPr lang="en-ZA" smtClean="0">
                <a:solidFill>
                  <a:prstClr val="black">
                    <a:tint val="75000"/>
                  </a:prstClr>
                </a:solidFill>
              </a:rPr>
              <a:pPr/>
              <a:t>2016/11/09</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71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934FF-9F69-4FB8-9BD9-C73F8EC6D71D}" type="datetime1">
              <a:rPr lang="en-ZA" smtClean="0">
                <a:solidFill>
                  <a:prstClr val="black">
                    <a:tint val="75000"/>
                  </a:prstClr>
                </a:solidFill>
              </a:rPr>
              <a:pPr/>
              <a:t>2016/11/09</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0538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456E2-AE29-4E02-BEFD-248A26BDA360}" type="datetime1">
              <a:rPr lang="en-ZA" smtClean="0">
                <a:solidFill>
                  <a:prstClr val="black">
                    <a:tint val="75000"/>
                  </a:prstClr>
                </a:solidFill>
              </a:rPr>
              <a:pPr/>
              <a:t>2016/11/09</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3953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87300-8275-4959-B31D-8CBE770D162C}" type="datetime1">
              <a:rPr lang="en-ZA" smtClean="0">
                <a:solidFill>
                  <a:prstClr val="black">
                    <a:tint val="75000"/>
                  </a:prstClr>
                </a:solidFill>
              </a:rPr>
              <a:pPr/>
              <a:t>2016/11/09</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030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EB06A-193F-48CE-80C1-5F0173A5FD2D}" type="datetime1">
              <a:rPr lang="en-ZA" smtClean="0">
                <a:solidFill>
                  <a:prstClr val="black">
                    <a:tint val="75000"/>
                  </a:prstClr>
                </a:solidFill>
              </a:rPr>
              <a:pPr/>
              <a:t>2016/11/09</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7223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7992888" cy="1470025"/>
          </a:xfrm>
        </p:spPr>
        <p:txBody>
          <a:bodyPr>
            <a:noAutofit/>
          </a:bodyPr>
          <a:lstStyle/>
          <a:p>
            <a:r>
              <a:rPr lang="en-ZA" sz="2800" b="1" dirty="0" smtClean="0"/>
              <a:t>SECOND</a:t>
            </a:r>
            <a:r>
              <a:rPr lang="en-GB" sz="2800" b="1" dirty="0" smtClean="0"/>
              <a:t> QUARTERLY </a:t>
            </a:r>
            <a:r>
              <a:rPr lang="en-GB" sz="2800" b="1" dirty="0"/>
              <a:t>REPORT ON THE PERFORMANCE OF THE DEPARTMENT IN MEETING ITS STRATEGIC OBJECTIVES FOR 201</a:t>
            </a:r>
            <a:r>
              <a:rPr lang="en-ZA" sz="2800" b="1" dirty="0"/>
              <a:t>6/17 </a:t>
            </a:r>
          </a:p>
        </p:txBody>
      </p:sp>
      <p:sp>
        <p:nvSpPr>
          <p:cNvPr id="3" name="Subtitle 2"/>
          <p:cNvSpPr>
            <a:spLocks noGrp="1"/>
          </p:cNvSpPr>
          <p:nvPr>
            <p:ph type="subTitle" idx="1"/>
          </p:nvPr>
        </p:nvSpPr>
        <p:spPr>
          <a:xfrm>
            <a:off x="1475656" y="3442693"/>
            <a:ext cx="6400800" cy="1282451"/>
          </a:xfrm>
        </p:spPr>
        <p:txBody>
          <a:bodyPr>
            <a:normAutofit fontScale="92500" lnSpcReduction="20000"/>
          </a:bodyPr>
          <a:lstStyle/>
          <a:p>
            <a:pPr marL="342900" indent="-342900" eaLnBrk="0" hangingPunct="0">
              <a:defRPr/>
            </a:pPr>
            <a:r>
              <a:rPr lang="en-ZA" sz="2800" b="1" dirty="0" smtClean="0"/>
              <a:t>Portfolio </a:t>
            </a:r>
            <a:r>
              <a:rPr lang="en-ZA" sz="2800" b="1" dirty="0"/>
              <a:t>Committee on Basic Education</a:t>
            </a:r>
          </a:p>
          <a:p>
            <a:pPr marL="342900" indent="-342900" eaLnBrk="0" hangingPunct="0">
              <a:defRPr/>
            </a:pPr>
            <a:r>
              <a:rPr lang="en-ZA" sz="2800" b="1" dirty="0" smtClean="0"/>
              <a:t>8 NOVEMBER 2016 </a:t>
            </a:r>
            <a:endParaRPr lang="en-GB" sz="2800" b="1" dirty="0"/>
          </a:p>
          <a:p>
            <a:r>
              <a:rPr lang="en-ZA" sz="2800" dirty="0" smtClean="0">
                <a:latin typeface="Century Gothic" panose="020B0502020202020204" pitchFamily="34" charset="0"/>
              </a:rPr>
              <a:t> </a:t>
            </a:r>
            <a:endParaRPr lang="en-ZA" sz="28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1</a:t>
            </a:fld>
            <a:endParaRPr lang="en-ZA" dirty="0"/>
          </a:p>
        </p:txBody>
      </p:sp>
    </p:spTree>
    <p:extLst>
      <p:ext uri="{BB962C8B-B14F-4D97-AF65-F5344CB8AC3E}">
        <p14:creationId xmlns:p14="http://schemas.microsoft.com/office/powerpoint/2010/main" xmlns="" val="521181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576063"/>
          </a:xfrm>
        </p:spPr>
        <p:txBody>
          <a:bodyPr>
            <a:noAutofit/>
          </a:bodyPr>
          <a:lstStyle/>
          <a:p>
            <a:r>
              <a:rPr lang="en-ZA" b="1" dirty="0" smtClean="0"/>
              <a:t>PROGRAMME 1 </a:t>
            </a:r>
            <a:endParaRPr lang="en-ZA" b="1" dirty="0"/>
          </a:p>
        </p:txBody>
      </p:sp>
      <p:sp>
        <p:nvSpPr>
          <p:cNvPr id="3" name="Content Placeholder 2"/>
          <p:cNvSpPr>
            <a:spLocks noGrp="1"/>
          </p:cNvSpPr>
          <p:nvPr>
            <p:ph idx="1"/>
          </p:nvPr>
        </p:nvSpPr>
        <p:spPr>
          <a:xfrm>
            <a:off x="323528" y="980728"/>
            <a:ext cx="8280920" cy="4824536"/>
          </a:xfrm>
        </p:spPr>
        <p:txBody>
          <a:bodyPr>
            <a:normAutofit/>
          </a:bodyPr>
          <a:lstStyle/>
          <a:p>
            <a:r>
              <a:rPr lang="en-ZA" sz="2400" dirty="0" smtClean="0"/>
              <a:t>Internal Audit verified all MPAT evidence before final upload.</a:t>
            </a:r>
          </a:p>
          <a:p>
            <a:r>
              <a:rPr lang="en-US" sz="2400" dirty="0"/>
              <a:t>Submitted final Annual Performance Evaluation Report on Conditional Grants to National Treasury on 4 August 2016</a:t>
            </a:r>
            <a:endParaRPr lang="en-ZA" sz="2400" dirty="0"/>
          </a:p>
          <a:p>
            <a:r>
              <a:rPr lang="en-ZA" sz="2400" dirty="0" smtClean="0"/>
              <a:t>Under the UNESCO wing, the department attended several meetings: </a:t>
            </a:r>
          </a:p>
          <a:p>
            <a:pPr lvl="1"/>
            <a:r>
              <a:rPr lang="en-ZA" sz="2000" dirty="0" smtClean="0"/>
              <a:t>the SDG4 meeting for the continent</a:t>
            </a:r>
          </a:p>
          <a:p>
            <a:pPr lvl="1"/>
            <a:r>
              <a:rPr lang="en-ZA" sz="2000" dirty="0"/>
              <a:t>ROSA Education Sector </a:t>
            </a:r>
            <a:endParaRPr lang="en-ZA" sz="2000" dirty="0" smtClean="0"/>
          </a:p>
          <a:p>
            <a:pPr lvl="1"/>
            <a:r>
              <a:rPr lang="en-US" sz="2000" dirty="0"/>
              <a:t>IAJ Seminar: Racism, Censorship &amp; Freedom of Expression, </a:t>
            </a:r>
            <a:endParaRPr lang="en-US" sz="2000" dirty="0" smtClean="0"/>
          </a:p>
          <a:p>
            <a:r>
              <a:rPr lang="en-US" sz="2400" dirty="0" smtClean="0"/>
              <a:t>International relations have seen the following bilateral sealed, in the form of MOU or MOA.</a:t>
            </a:r>
          </a:p>
          <a:p>
            <a:pPr lvl="1"/>
            <a:r>
              <a:rPr lang="en-US" sz="2000" dirty="0" smtClean="0"/>
              <a:t>Cuba </a:t>
            </a:r>
          </a:p>
          <a:p>
            <a:pPr lvl="1"/>
            <a:r>
              <a:rPr lang="en-US" sz="2000" dirty="0"/>
              <a:t>South Korea </a:t>
            </a:r>
            <a:endParaRPr lang="en-ZA" sz="20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a:t>
            </a:fld>
            <a:endParaRPr lang="en-ZA" dirty="0"/>
          </a:p>
        </p:txBody>
      </p:sp>
    </p:spTree>
    <p:extLst>
      <p:ext uri="{BB962C8B-B14F-4D97-AF65-F5344CB8AC3E}">
        <p14:creationId xmlns:p14="http://schemas.microsoft.com/office/powerpoint/2010/main" xmlns="" val="2100691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ZA" b="1" dirty="0" smtClean="0"/>
              <a:t>PROGRAMME 2</a:t>
            </a:r>
            <a:endParaRPr lang="en-ZA" b="1" dirty="0"/>
          </a:p>
        </p:txBody>
      </p:sp>
      <p:sp>
        <p:nvSpPr>
          <p:cNvPr id="3" name="Content Placeholder 2"/>
          <p:cNvSpPr>
            <a:spLocks noGrp="1"/>
          </p:cNvSpPr>
          <p:nvPr>
            <p:ph idx="1"/>
          </p:nvPr>
        </p:nvSpPr>
        <p:spPr/>
        <p:txBody>
          <a:bodyPr/>
          <a:lstStyle/>
          <a:p>
            <a:pPr marL="0" indent="0" algn="ctr">
              <a:buNone/>
            </a:pPr>
            <a:r>
              <a:rPr lang="en-US" b="1" u="sng" dirty="0"/>
              <a:t>PROGRAMME TWO: </a:t>
            </a:r>
            <a:r>
              <a:rPr lang="en-US" b="1" dirty="0"/>
              <a:t>CURRICULUM POLICY, SUPPORT AND MONITORING</a:t>
            </a:r>
            <a:r>
              <a:rPr lang="en-US" dirty="0"/>
              <a:t/>
            </a:r>
            <a:br>
              <a:rPr lang="en-US" dirty="0"/>
            </a:br>
            <a:endParaRPr lang="en-US" dirty="0" smtClean="0"/>
          </a:p>
          <a:p>
            <a:pPr marL="0" indent="0">
              <a:buNone/>
            </a:pPr>
            <a:r>
              <a:rPr lang="en-US" dirty="0"/>
              <a:t>The </a:t>
            </a:r>
            <a:r>
              <a:rPr lang="en-US" b="1" dirty="0"/>
              <a:t>purpose </a:t>
            </a:r>
            <a:r>
              <a:rPr lang="en-US" dirty="0"/>
              <a:t>of Programme </a:t>
            </a:r>
            <a:r>
              <a:rPr lang="en-US" dirty="0" smtClean="0"/>
              <a:t>2 </a:t>
            </a:r>
            <a:r>
              <a:rPr lang="en-US" dirty="0"/>
              <a:t>is to develop curriculum and assessment policies and monitor and support their implementation.</a:t>
            </a:r>
          </a:p>
          <a:p>
            <a:pPr marL="0" indent="0">
              <a:buNone/>
            </a:pPr>
            <a:endParaRPr lang="en-US"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11</a:t>
            </a:fld>
            <a:endParaRPr lang="en-ZA" dirty="0"/>
          </a:p>
        </p:txBody>
      </p:sp>
    </p:spTree>
    <p:extLst>
      <p:ext uri="{BB962C8B-B14F-4D97-AF65-F5344CB8AC3E}">
        <p14:creationId xmlns:p14="http://schemas.microsoft.com/office/powerpoint/2010/main" xmlns="" val="357678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94" y="-35768"/>
            <a:ext cx="8229600" cy="724943"/>
          </a:xfrm>
        </p:spPr>
        <p:txBody>
          <a:bodyPr>
            <a:normAutofit fontScale="90000"/>
          </a:bodyPr>
          <a:lstStyle/>
          <a:p>
            <a:r>
              <a:rPr lang="en-ZA" b="1" dirty="0" smtClean="0"/>
              <a:t>INDICATOR TABLE: PROGRAMME 2</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07198072"/>
              </p:ext>
            </p:extLst>
          </p:nvPr>
        </p:nvGraphicFramePr>
        <p:xfrm>
          <a:off x="183383" y="570005"/>
          <a:ext cx="8928991" cy="6287995"/>
        </p:xfrm>
        <a:graphic>
          <a:graphicData uri="http://schemas.openxmlformats.org/drawingml/2006/table">
            <a:tbl>
              <a:tblPr firstRow="1" bandRow="1">
                <a:tableStyleId>{5C22544A-7EE6-4342-B048-85BDC9FD1C3A}</a:tableStyleId>
              </a:tblPr>
              <a:tblGrid>
                <a:gridCol w="622055"/>
                <a:gridCol w="2443216"/>
                <a:gridCol w="1535737"/>
                <a:gridCol w="1872512"/>
                <a:gridCol w="1547993"/>
                <a:gridCol w="907478"/>
              </a:tblGrid>
              <a:tr h="1176933">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a:latin typeface="Arial" panose="020B0604020202020204" pitchFamily="34" charset="0"/>
                          <a:cs typeface="Arial" panose="020B0604020202020204" pitchFamily="34" charset="0"/>
                        </a:rPr>
                        <a:t>PERFORMANCE INDICATORS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smtClean="0">
                          <a:latin typeface="Arial" panose="020B0604020202020204" pitchFamily="34" charset="0"/>
                          <a:cs typeface="Arial" panose="020B0604020202020204" pitchFamily="34" charset="0"/>
                        </a:rPr>
                        <a:t>TARGET FOR 2016/17 AS PER APP</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baseline="0" dirty="0" smtClean="0">
                          <a:latin typeface="Arial" panose="020B0604020202020204" pitchFamily="34" charset="0"/>
                          <a:cs typeface="Arial" panose="020B0604020202020204" pitchFamily="34" charset="0"/>
                        </a:rPr>
                        <a:t>ACTUAL OUTPUT AS AT END OF 2</a:t>
                      </a:r>
                      <a:r>
                        <a:rPr lang="en-US" sz="1200" b="1" baseline="30000" dirty="0" smtClean="0">
                          <a:latin typeface="Arial" panose="020B0604020202020204" pitchFamily="34" charset="0"/>
                          <a:cs typeface="Arial" panose="020B0604020202020204" pitchFamily="34" charset="0"/>
                        </a:rPr>
                        <a:t>nd</a:t>
                      </a:r>
                      <a:r>
                        <a:rPr lang="en-US" sz="1200" b="1" baseline="0" dirty="0" smtClean="0">
                          <a:latin typeface="Arial" panose="020B0604020202020204" pitchFamily="34" charset="0"/>
                          <a:cs typeface="Arial" panose="020B0604020202020204" pitchFamily="34" charset="0"/>
                        </a:rPr>
                        <a:t>      QUARTER OF 2016/17</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 </a:t>
                      </a:r>
                      <a:r>
                        <a:rPr lang="en-ZA" sz="1200" b="1" baseline="0" dirty="0" smtClean="0">
                          <a:latin typeface="Arial" panose="020B0604020202020204" pitchFamily="34" charset="0"/>
                          <a:cs typeface="Arial" panose="020B0604020202020204" pitchFamily="34" charset="0"/>
                        </a:rPr>
                        <a:t>DEVIATION FROM PLANNED TARGET FOR 2016/17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STATUS</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r>
              <a:tr h="941546">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2.1.1</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Number of off-line digital content packaged and distributed to provinces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10:</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Q1:10</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 indicator</a:t>
                      </a:r>
                      <a:r>
                        <a:rPr lang="en-ZA" sz="1200" b="1" baseline="0" dirty="0" smtClean="0">
                          <a:latin typeface="Arial" panose="020B0604020202020204" pitchFamily="34" charset="0"/>
                          <a:ea typeface="Calibri"/>
                          <a:cs typeface="Arial" panose="020B0604020202020204" pitchFamily="34" charset="0"/>
                        </a:rPr>
                        <a:t> achieved in Q1. </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0</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noFill/>
                  </a:tcPr>
                </a:tc>
              </a:tr>
              <a:tr h="1524560">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2.1.2</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Number of schools per province monitored for utilisation of ICT resources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27:</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Quarterly</a:t>
                      </a:r>
                      <a:r>
                        <a:rPr lang="en-ZA" sz="1200" b="1" baseline="0" dirty="0" smtClean="0">
                          <a:latin typeface="Arial" panose="020B0604020202020204" pitchFamily="34" charset="0"/>
                          <a:ea typeface="Calibri"/>
                          <a:cs typeface="Arial" panose="020B0604020202020204" pitchFamily="34" charset="0"/>
                        </a:rPr>
                        <a:t> </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Q1: 9</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Q2: 9</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Q3: -</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Q4: 9</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Q1:13</a:t>
                      </a:r>
                      <a:endParaRPr lang="en-ZA" sz="1200" b="1" dirty="0" smtClean="0">
                        <a:solidFill>
                          <a:schemeClr val="tx1"/>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Q2: Delays  in school visit due to late nomination of schools by one province.</a:t>
                      </a:r>
                      <a:r>
                        <a:rPr lang="en-ZA" sz="1200" b="1" baseline="0" dirty="0" smtClean="0">
                          <a:solidFill>
                            <a:schemeClr val="tx1"/>
                          </a:solidFill>
                          <a:latin typeface="Arial" panose="020B0604020202020204" pitchFamily="34" charset="0"/>
                          <a:ea typeface="Calibri"/>
                          <a:cs typeface="Arial" panose="020B0604020202020204" pitchFamily="34" charset="0"/>
                        </a:rPr>
                        <a:t> </a:t>
                      </a:r>
                      <a:r>
                        <a:rPr lang="en-ZA" sz="1200" b="1" dirty="0" smtClean="0">
                          <a:solidFill>
                            <a:schemeClr val="tx1"/>
                          </a:solidFill>
                          <a:latin typeface="Arial" panose="020B0604020202020204" pitchFamily="34" charset="0"/>
                          <a:ea typeface="Calibri"/>
                          <a:cs typeface="Arial" panose="020B0604020202020204" pitchFamily="34" charset="0"/>
                        </a:rPr>
                        <a:t>Remaining visits confirmed for Q3.</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-14</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200" b="1" dirty="0" smtClean="0">
                        <a:latin typeface="Arial" panose="020B0604020202020204" pitchFamily="34" charset="0"/>
                        <a:ea typeface="Calibri"/>
                        <a:cs typeface="Arial" panose="020B0604020202020204" pitchFamily="34" charset="0"/>
                      </a:endParaRPr>
                    </a:p>
                  </a:txBody>
                  <a:tcPr marL="68580" marR="68580" marT="0" marB="0">
                    <a:solidFill>
                      <a:srgbClr val="FFC000"/>
                    </a:solidFill>
                  </a:tcPr>
                </a:tc>
              </a:tr>
              <a:tr h="1524560">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2.1.3</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Number of off-line digital content resources developed annually</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4: </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 The writing process was completed in both English and Afrikaans</a:t>
                      </a:r>
                      <a:r>
                        <a:rPr lang="en-ZA" sz="1200" b="1" baseline="0" dirty="0" smtClean="0">
                          <a:latin typeface="Arial" panose="020B0604020202020204" pitchFamily="34" charset="0"/>
                          <a:ea typeface="Calibri"/>
                          <a:cs typeface="Arial" panose="020B0604020202020204" pitchFamily="34" charset="0"/>
                        </a:rPr>
                        <a:t> </a:t>
                      </a:r>
                      <a:r>
                        <a:rPr lang="en-ZA" sz="1200" b="1" dirty="0" smtClean="0">
                          <a:latin typeface="Arial" panose="020B0604020202020204" pitchFamily="34" charset="0"/>
                          <a:ea typeface="Calibri"/>
                          <a:cs typeface="Arial" panose="020B0604020202020204" pitchFamily="34" charset="0"/>
                        </a:rPr>
                        <a:t>versions</a:t>
                      </a:r>
                    </a:p>
                    <a:p>
                      <a:pPr marL="360363" marR="0" indent="-360363" algn="just" defTabSz="914400" rtl="0" eaLnBrk="1" fontAlgn="auto" latinLnBrk="0" hangingPunct="1">
                        <a:lnSpc>
                          <a:spcPct val="115000"/>
                        </a:lnSpc>
                        <a:spcBef>
                          <a:spcPts val="0"/>
                        </a:spcBef>
                        <a:spcAft>
                          <a:spcPts val="0"/>
                        </a:spcAft>
                        <a:buClrTx/>
                        <a:buSzTx/>
                        <a:buFontTx/>
                        <a:buNone/>
                        <a:tabLst>
                          <a:tab pos="360363" algn="l"/>
                        </a:tabLst>
                        <a:defRPr/>
                      </a:pPr>
                      <a:r>
                        <a:rPr lang="en-ZA" sz="1200" b="1" dirty="0" smtClean="0">
                          <a:latin typeface="Arial" panose="020B0604020202020204" pitchFamily="34" charset="0"/>
                          <a:ea typeface="Calibri"/>
                          <a:cs typeface="Arial" panose="020B0604020202020204" pitchFamily="34" charset="0"/>
                        </a:rPr>
                        <a:t>Q2:The materials</a:t>
                      </a:r>
                    </a:p>
                    <a:p>
                      <a:pPr marL="360363" marR="0" indent="-360363" algn="just" defTabSz="914400" rtl="0" eaLnBrk="1" fontAlgn="auto" latinLnBrk="0" hangingPunct="1">
                        <a:lnSpc>
                          <a:spcPct val="115000"/>
                        </a:lnSpc>
                        <a:spcBef>
                          <a:spcPts val="0"/>
                        </a:spcBef>
                        <a:spcAft>
                          <a:spcPts val="0"/>
                        </a:spcAft>
                        <a:buClrTx/>
                        <a:buSzTx/>
                        <a:buFontTx/>
                        <a:buNone/>
                        <a:tabLst>
                          <a:tab pos="360363" algn="l"/>
                        </a:tabLst>
                        <a:defRPr/>
                      </a:pPr>
                      <a:r>
                        <a:rPr lang="en-ZA" sz="1200" b="1" dirty="0" smtClean="0">
                          <a:latin typeface="Arial" panose="020B0604020202020204" pitchFamily="34" charset="0"/>
                          <a:ea typeface="Calibri"/>
                          <a:cs typeface="Arial" panose="020B0604020202020204" pitchFamily="34" charset="0"/>
                        </a:rPr>
                        <a:t>were</a:t>
                      </a:r>
                      <a:r>
                        <a:rPr lang="en-ZA" sz="1200" b="1" baseline="0" dirty="0" smtClean="0">
                          <a:latin typeface="Arial" panose="020B0604020202020204" pitchFamily="34" charset="0"/>
                          <a:ea typeface="Calibri"/>
                          <a:cs typeface="Arial" panose="020B0604020202020204" pitchFamily="34" charset="0"/>
                        </a:rPr>
                        <a:t> </a:t>
                      </a:r>
                      <a:r>
                        <a:rPr lang="en-ZA" sz="1200" b="1" dirty="0" smtClean="0">
                          <a:latin typeface="Arial" panose="020B0604020202020204" pitchFamily="34" charset="0"/>
                          <a:ea typeface="Calibri"/>
                          <a:cs typeface="Arial" panose="020B0604020202020204" pitchFamily="34" charset="0"/>
                        </a:rPr>
                        <a:t>screened</a:t>
                      </a:r>
                      <a:r>
                        <a:rPr lang="en-ZA" sz="1200" b="1" baseline="0" dirty="0" smtClean="0">
                          <a:latin typeface="Arial" panose="020B0604020202020204" pitchFamily="34" charset="0"/>
                          <a:ea typeface="Calibri"/>
                          <a:cs typeface="Arial" panose="020B0604020202020204" pitchFamily="34" charset="0"/>
                        </a:rPr>
                        <a:t> and</a:t>
                      </a:r>
                    </a:p>
                    <a:p>
                      <a:pPr marL="360363" marR="0" indent="-360363" algn="just" defTabSz="914400" rtl="0" eaLnBrk="1" fontAlgn="auto" latinLnBrk="0" hangingPunct="1">
                        <a:lnSpc>
                          <a:spcPct val="115000"/>
                        </a:lnSpc>
                        <a:spcBef>
                          <a:spcPts val="0"/>
                        </a:spcBef>
                        <a:spcAft>
                          <a:spcPts val="0"/>
                        </a:spcAft>
                        <a:buClrTx/>
                        <a:buSzTx/>
                        <a:buFontTx/>
                        <a:buNone/>
                        <a:tabLst>
                          <a:tab pos="360363" algn="l"/>
                        </a:tabLst>
                        <a:defRPr/>
                      </a:pPr>
                      <a:r>
                        <a:rPr lang="en-ZA" sz="1200" b="1" baseline="0" dirty="0" smtClean="0">
                          <a:latin typeface="Arial" panose="020B0604020202020204" pitchFamily="34" charset="0"/>
                          <a:ea typeface="Calibri"/>
                          <a:cs typeface="Arial" panose="020B0604020202020204" pitchFamily="34" charset="0"/>
                        </a:rPr>
                        <a:t>quality assured</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-4</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1120396">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2.2.1</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r>
                        <a:rPr lang="en-ZA" sz="1200" b="1" kern="1200" dirty="0" smtClean="0">
                          <a:solidFill>
                            <a:schemeClr val="dk1"/>
                          </a:solidFill>
                          <a:effectLst/>
                          <a:latin typeface="Arial" panose="020B0604020202020204" pitchFamily="34" charset="0"/>
                          <a:ea typeface="+mn-ea"/>
                          <a:cs typeface="Arial" panose="020B0604020202020204" pitchFamily="34" charset="0"/>
                        </a:rPr>
                        <a:t>Percentage of public schools with Home Language workbooks for</a:t>
                      </a:r>
                    </a:p>
                    <a:p>
                      <a:r>
                        <a:rPr lang="en-ZA" sz="1200" b="1" kern="1200" dirty="0" smtClean="0">
                          <a:solidFill>
                            <a:schemeClr val="dk1"/>
                          </a:solidFill>
                          <a:effectLst/>
                          <a:latin typeface="Arial" panose="020B0604020202020204" pitchFamily="34" charset="0"/>
                          <a:ea typeface="+mn-ea"/>
                          <a:cs typeface="Arial" panose="020B0604020202020204" pitchFamily="34" charset="0"/>
                        </a:rPr>
                        <a:t>learners in Grades 1-6</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100%</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a:t>
                      </a:r>
                      <a:r>
                        <a:rPr lang="en-ZA" sz="1200" b="1" baseline="0" dirty="0" smtClean="0">
                          <a:latin typeface="Arial" panose="020B0604020202020204" pitchFamily="34" charset="0"/>
                          <a:ea typeface="Calibri"/>
                          <a:cs typeface="Arial" panose="020B0604020202020204" pitchFamily="34" charset="0"/>
                        </a:rPr>
                        <a:t>  </a:t>
                      </a:r>
                      <a:r>
                        <a:rPr lang="en-ZA" sz="1200" b="1" dirty="0" smtClean="0">
                          <a:latin typeface="Arial" panose="020B0604020202020204" pitchFamily="34" charset="0"/>
                          <a:ea typeface="Calibri"/>
                          <a:cs typeface="Arial" panose="020B0604020202020204" pitchFamily="34" charset="0"/>
                        </a:rPr>
                        <a:t>14 283 480 </a:t>
                      </a:r>
                      <a:r>
                        <a:rPr lang="en-ZA" sz="1200" b="0" dirty="0" smtClean="0">
                          <a:latin typeface="Arial" panose="020B0604020202020204" pitchFamily="34" charset="0"/>
                          <a:ea typeface="Calibri"/>
                          <a:cs typeface="Arial" panose="020B0604020202020204" pitchFamily="34" charset="0"/>
                        </a:rPr>
                        <a:t>Workb</a:t>
                      </a:r>
                      <a:r>
                        <a:rPr lang="en-ZA" sz="1200" b="0" baseline="0" dirty="0" smtClean="0">
                          <a:latin typeface="Arial" panose="020B0604020202020204" pitchFamily="34" charset="0"/>
                          <a:ea typeface="Calibri"/>
                          <a:cs typeface="Arial" panose="020B0604020202020204" pitchFamily="34" charset="0"/>
                        </a:rPr>
                        <a:t>ooks printed </a:t>
                      </a:r>
                      <a:endParaRPr lang="en-ZA" sz="1200" b="0" dirty="0" smtClean="0">
                        <a:latin typeface="Arial" panose="020B0604020202020204" pitchFamily="34" charset="0"/>
                        <a:ea typeface="Calibri"/>
                        <a:cs typeface="Arial" panose="020B060402020202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a:t>
                      </a:r>
                      <a:r>
                        <a:rPr lang="en-ZA" sz="1200" b="1" baseline="0" dirty="0" smtClean="0">
                          <a:latin typeface="Arial" panose="020B0604020202020204" pitchFamily="34" charset="0"/>
                          <a:ea typeface="Calibri"/>
                          <a:cs typeface="Arial" panose="020B0604020202020204" pitchFamily="34" charset="0"/>
                        </a:rPr>
                        <a:t> 56.5% </a:t>
                      </a:r>
                      <a:r>
                        <a:rPr lang="en-ZA" sz="1200" b="0" baseline="0" dirty="0" smtClean="0">
                          <a:latin typeface="Arial" panose="020B0604020202020204" pitchFamily="34" charset="0"/>
                          <a:ea typeface="Calibri"/>
                          <a:cs typeface="Arial" panose="020B0604020202020204" pitchFamily="34" charset="0"/>
                        </a:rPr>
                        <a:t>(13 809</a:t>
                      </a:r>
                      <a:r>
                        <a:rPr lang="en-ZA" sz="1200" b="1" baseline="0" dirty="0" smtClean="0">
                          <a:latin typeface="Arial" panose="020B0604020202020204" pitchFamily="34" charset="0"/>
                          <a:ea typeface="Calibri"/>
                          <a:cs typeface="Arial" panose="020B0604020202020204" pitchFamily="34" charset="0"/>
                        </a:rPr>
                        <a:t> </a:t>
                      </a:r>
                      <a:r>
                        <a:rPr lang="en-ZA" sz="1200" b="0" baseline="0" dirty="0" smtClean="0">
                          <a:latin typeface="Arial" panose="020B0604020202020204" pitchFamily="34" charset="0"/>
                          <a:ea typeface="Calibri"/>
                          <a:cs typeface="Arial" panose="020B0604020202020204" pitchFamily="34" charset="0"/>
                        </a:rPr>
                        <a:t>schools received deliveries </a:t>
                      </a:r>
                      <a:endParaRPr lang="en-ZA" sz="1200" b="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-43.5%</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rgbClr val="FFC00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12</a:t>
            </a:fld>
            <a:endParaRPr lang="en-ZA" dirty="0"/>
          </a:p>
        </p:txBody>
      </p:sp>
    </p:spTree>
    <p:extLst>
      <p:ext uri="{BB962C8B-B14F-4D97-AF65-F5344CB8AC3E}">
        <p14:creationId xmlns:p14="http://schemas.microsoft.com/office/powerpoint/2010/main" xmlns="" val="92598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06089"/>
          </a:xfrm>
        </p:spPr>
        <p:txBody>
          <a:bodyPr>
            <a:normAutofit fontScale="90000"/>
          </a:bodyPr>
          <a:lstStyle/>
          <a:p>
            <a:r>
              <a:rPr lang="en-ZA" b="1" dirty="0" smtClean="0"/>
              <a:t> INDICATOR TABLE: PROGRAMME 2</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08632849"/>
              </p:ext>
            </p:extLst>
          </p:nvPr>
        </p:nvGraphicFramePr>
        <p:xfrm>
          <a:off x="107503" y="764704"/>
          <a:ext cx="8856986" cy="5779008"/>
        </p:xfrm>
        <a:graphic>
          <a:graphicData uri="http://schemas.openxmlformats.org/drawingml/2006/table">
            <a:tbl>
              <a:tblPr firstRow="1" bandRow="1">
                <a:tableStyleId>{5C22544A-7EE6-4342-B048-85BDC9FD1C3A}</a:tableStyleId>
              </a:tblPr>
              <a:tblGrid>
                <a:gridCol w="704890"/>
                <a:gridCol w="2260666"/>
                <a:gridCol w="1354925"/>
                <a:gridCol w="1933315"/>
                <a:gridCol w="1584078"/>
                <a:gridCol w="1019112"/>
              </a:tblGrid>
              <a:tr h="0">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a:latin typeface="Arial" panose="020B0604020202020204" pitchFamily="34" charset="0"/>
                          <a:cs typeface="Arial" panose="020B0604020202020204" pitchFamily="34" charset="0"/>
                        </a:rPr>
                        <a:t>PERFORMANCE INDICATORS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smtClean="0">
                          <a:latin typeface="Arial" panose="020B0604020202020204" pitchFamily="34" charset="0"/>
                          <a:cs typeface="Arial" panose="020B0604020202020204" pitchFamily="34" charset="0"/>
                        </a:rPr>
                        <a:t>TARGET FOR 2016/17 AS PER APP</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baseline="0" dirty="0" smtClean="0">
                          <a:latin typeface="Arial" panose="020B0604020202020204" pitchFamily="34" charset="0"/>
                          <a:cs typeface="Arial" panose="020B0604020202020204" pitchFamily="34" charset="0"/>
                        </a:rPr>
                        <a:t>ACTUAL OUTPUT AS AT END OF 1</a:t>
                      </a:r>
                      <a:r>
                        <a:rPr lang="en-US" sz="1200" b="1" baseline="30000" dirty="0" smtClean="0">
                          <a:latin typeface="Arial" panose="020B0604020202020204" pitchFamily="34" charset="0"/>
                          <a:cs typeface="Arial" panose="020B0604020202020204" pitchFamily="34" charset="0"/>
                        </a:rPr>
                        <a:t>ST</a:t>
                      </a:r>
                      <a:r>
                        <a:rPr lang="en-US" sz="1200" b="1" baseline="0" dirty="0" smtClean="0">
                          <a:latin typeface="Arial" panose="020B0604020202020204" pitchFamily="34" charset="0"/>
                          <a:cs typeface="Arial" panose="020B0604020202020204" pitchFamily="34" charset="0"/>
                        </a:rPr>
                        <a:t>     QUARTER OF 2016/17</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 </a:t>
                      </a:r>
                      <a:r>
                        <a:rPr lang="en-ZA" sz="1200" b="1" baseline="0" dirty="0" smtClean="0">
                          <a:latin typeface="Arial" panose="020B0604020202020204" pitchFamily="34" charset="0"/>
                          <a:cs typeface="Arial" panose="020B0604020202020204" pitchFamily="34" charset="0"/>
                        </a:rPr>
                        <a:t>DEVIATION FROM PLANNED TARGET FOR 2016/17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STATUS</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r>
              <a:tr h="0">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2.2.2</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r>
                        <a:rPr lang="en-ZA" sz="1200" b="1" kern="1200" dirty="0" smtClean="0">
                          <a:solidFill>
                            <a:schemeClr val="dk1"/>
                          </a:solidFill>
                          <a:effectLst/>
                          <a:latin typeface="Arial" panose="020B0604020202020204" pitchFamily="34" charset="0"/>
                          <a:ea typeface="+mn-ea"/>
                          <a:cs typeface="Arial" panose="020B0604020202020204" pitchFamily="34" charset="0"/>
                        </a:rPr>
                        <a:t>Percentage of public schools with Mathematics workbooks for</a:t>
                      </a:r>
                    </a:p>
                    <a:p>
                      <a:r>
                        <a:rPr lang="en-ZA" sz="1200" b="1" kern="1200" dirty="0" smtClean="0">
                          <a:solidFill>
                            <a:schemeClr val="dk1"/>
                          </a:solidFill>
                          <a:effectLst/>
                          <a:latin typeface="Arial" panose="020B0604020202020204" pitchFamily="34" charset="0"/>
                          <a:ea typeface="+mn-ea"/>
                          <a:cs typeface="Arial" panose="020B0604020202020204" pitchFamily="34" charset="0"/>
                        </a:rPr>
                        <a:t>learners in Grades 1-9</a:t>
                      </a:r>
                    </a:p>
                    <a:p>
                      <a:pPr algn="l">
                        <a:lnSpc>
                          <a:spcPct val="115000"/>
                        </a:lnSpc>
                        <a:spcAft>
                          <a:spcPts val="0"/>
                        </a:spcAft>
                      </a:pP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100%:</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a:t>
                      </a:r>
                      <a:r>
                        <a:rPr lang="en-ZA" sz="1200" b="1" baseline="0" dirty="0" smtClean="0">
                          <a:latin typeface="Arial" panose="020B0604020202020204" pitchFamily="34" charset="0"/>
                          <a:ea typeface="Calibri"/>
                          <a:cs typeface="Arial" panose="020B0604020202020204" pitchFamily="34" charset="0"/>
                        </a:rPr>
                        <a:t>  </a:t>
                      </a:r>
                      <a:r>
                        <a:rPr lang="en-ZA" sz="1200" b="1" dirty="0" smtClean="0">
                          <a:latin typeface="Arial" panose="020B0604020202020204" pitchFamily="34" charset="0"/>
                          <a:ea typeface="Calibri"/>
                          <a:cs typeface="Arial" panose="020B0604020202020204" pitchFamily="34" charset="0"/>
                        </a:rPr>
                        <a:t>14 283 480 </a:t>
                      </a:r>
                      <a:r>
                        <a:rPr lang="en-ZA" sz="1200" b="0" dirty="0" smtClean="0">
                          <a:latin typeface="Arial" panose="020B0604020202020204" pitchFamily="34" charset="0"/>
                          <a:ea typeface="Calibri"/>
                          <a:cs typeface="Arial" panose="020B0604020202020204" pitchFamily="34" charset="0"/>
                        </a:rPr>
                        <a:t>Workb</a:t>
                      </a:r>
                      <a:r>
                        <a:rPr lang="en-ZA" sz="1200" b="0" baseline="0" dirty="0" smtClean="0">
                          <a:latin typeface="Arial" panose="020B0604020202020204" pitchFamily="34" charset="0"/>
                          <a:ea typeface="Calibri"/>
                          <a:cs typeface="Arial" panose="020B0604020202020204" pitchFamily="34" charset="0"/>
                        </a:rPr>
                        <a:t>ooks printed.</a:t>
                      </a:r>
                      <a:endParaRPr lang="en-ZA" sz="1200" b="0" dirty="0" smtClean="0">
                        <a:latin typeface="Arial" panose="020B0604020202020204" pitchFamily="34" charset="0"/>
                        <a:ea typeface="Calibri"/>
                        <a:cs typeface="Arial" panose="020B060402020202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a:t>
                      </a:r>
                      <a:r>
                        <a:rPr lang="en-ZA" sz="1200" b="1" baseline="0" dirty="0" smtClean="0">
                          <a:latin typeface="Arial" panose="020B0604020202020204" pitchFamily="34" charset="0"/>
                          <a:ea typeface="Calibri"/>
                          <a:cs typeface="Arial" panose="020B0604020202020204" pitchFamily="34" charset="0"/>
                        </a:rPr>
                        <a:t> 56.5% </a:t>
                      </a:r>
                      <a:r>
                        <a:rPr lang="en-ZA" sz="1200" b="0" baseline="0" dirty="0" smtClean="0">
                          <a:latin typeface="Arial" panose="020B0604020202020204" pitchFamily="34" charset="0"/>
                          <a:ea typeface="Calibri"/>
                          <a:cs typeface="Arial" panose="020B0604020202020204" pitchFamily="34" charset="0"/>
                        </a:rPr>
                        <a:t>(13 809</a:t>
                      </a:r>
                      <a:r>
                        <a:rPr lang="en-ZA" sz="1200" b="1" baseline="0" dirty="0" smtClean="0">
                          <a:latin typeface="Arial" panose="020B0604020202020204" pitchFamily="34" charset="0"/>
                          <a:ea typeface="Calibri"/>
                          <a:cs typeface="Arial" panose="020B0604020202020204" pitchFamily="34" charset="0"/>
                        </a:rPr>
                        <a:t> </a:t>
                      </a:r>
                      <a:r>
                        <a:rPr lang="en-ZA" sz="1200" b="0" baseline="0" dirty="0" smtClean="0">
                          <a:latin typeface="Arial" panose="020B0604020202020204" pitchFamily="34" charset="0"/>
                          <a:ea typeface="Calibri"/>
                          <a:cs typeface="Arial" panose="020B0604020202020204" pitchFamily="34" charset="0"/>
                        </a:rPr>
                        <a:t>schools delivered) </a:t>
                      </a:r>
                      <a:endParaRPr lang="en-ZA" sz="1200" b="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-43.5%</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rgbClr val="FFC000"/>
                    </a:solidFill>
                  </a:tcPr>
                </a:tc>
              </a:tr>
              <a:tr h="0">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2.2.3</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Percentage of public schools with workbooks for Grade R</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100%:</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 </a:t>
                      </a:r>
                      <a:r>
                        <a:rPr lang="en-ZA" sz="1200" b="1" dirty="0" smtClean="0">
                          <a:latin typeface="Arial" panose="020B0604020202020204" pitchFamily="34" charset="0"/>
                          <a:cs typeface="Arial" panose="020B0604020202020204" pitchFamily="34" charset="0"/>
                        </a:rPr>
                        <a:t>3 878 970 </a:t>
                      </a:r>
                      <a:r>
                        <a:rPr lang="en-ZA" sz="1200" b="0" dirty="0" smtClean="0">
                          <a:latin typeface="Arial" panose="020B0604020202020204" pitchFamily="34" charset="0"/>
                          <a:ea typeface="Calibri"/>
                          <a:cs typeface="Arial" panose="020B0604020202020204" pitchFamily="34" charset="0"/>
                        </a:rPr>
                        <a:t>Workbooks         printed.</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 55% </a:t>
                      </a:r>
                      <a:r>
                        <a:rPr lang="en-ZA" sz="1200" b="0" dirty="0" smtClean="0">
                          <a:latin typeface="Arial" panose="020B0604020202020204" pitchFamily="34" charset="0"/>
                          <a:ea typeface="Calibri"/>
                          <a:cs typeface="Arial" panose="020B0604020202020204" pitchFamily="34" charset="0"/>
                        </a:rPr>
                        <a:t>(9 708</a:t>
                      </a:r>
                      <a:r>
                        <a:rPr lang="en-ZA" sz="1200" b="1" dirty="0" smtClean="0">
                          <a:latin typeface="Arial" panose="020B0604020202020204" pitchFamily="34" charset="0"/>
                          <a:ea typeface="Calibri"/>
                          <a:cs typeface="Arial" panose="020B0604020202020204" pitchFamily="34" charset="0"/>
                        </a:rPr>
                        <a:t> </a:t>
                      </a:r>
                      <a:r>
                        <a:rPr lang="en-ZA" sz="1200" b="0" dirty="0" smtClean="0">
                          <a:latin typeface="Arial" panose="020B0604020202020204" pitchFamily="34" charset="0"/>
                          <a:ea typeface="Calibri"/>
                          <a:cs typeface="Arial" panose="020B0604020202020204" pitchFamily="34" charset="0"/>
                        </a:rPr>
                        <a:t>schools with Grade R received deliveries)</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-45%</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noFill/>
                  </a:tcPr>
                </a:tc>
              </a:tr>
              <a:tr h="0">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2.3.1</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Number of underperforming schools monitored on the implementation of the Early Grade Reading Assessment (EGRA).</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20:</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p>
                    <a:p>
                      <a:pPr algn="ctr">
                        <a:lnSpc>
                          <a:spcPct val="115000"/>
                        </a:lnSpc>
                        <a:spcAft>
                          <a:spcPts val="0"/>
                        </a:spcAft>
                      </a:pP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 </a:t>
                      </a:r>
                      <a:r>
                        <a:rPr lang="en-ZA" sz="1200" b="1" baseline="0" dirty="0" smtClean="0">
                          <a:latin typeface="Arial" panose="020B0604020202020204" pitchFamily="34" charset="0"/>
                          <a:ea typeface="Calibri"/>
                          <a:cs typeface="Arial" panose="020B0604020202020204" pitchFamily="34" charset="0"/>
                        </a:rPr>
                        <a:t>5</a:t>
                      </a:r>
                      <a:endParaRPr lang="en-ZA" sz="1200" b="1" dirty="0" smtClean="0">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Q2: 15</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0</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0">
                <a:tc>
                  <a:txBody>
                    <a:bodyPr/>
                    <a:lstStyle/>
                    <a:p>
                      <a:r>
                        <a:rPr lang="en-ZA" sz="1200" b="1" dirty="0" smtClean="0">
                          <a:latin typeface="Arial" panose="020B0604020202020204" pitchFamily="34" charset="0"/>
                          <a:ea typeface="Calibri"/>
                          <a:cs typeface="Arial" panose="020B0604020202020204" pitchFamily="34" charset="0"/>
                        </a:rPr>
                        <a:t>2.3.2</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r>
                        <a:rPr lang="en-ZA" sz="1200" b="1" kern="1200" dirty="0" smtClean="0">
                          <a:solidFill>
                            <a:schemeClr val="dk1"/>
                          </a:solidFill>
                          <a:effectLst/>
                          <a:latin typeface="Arial" panose="020B0604020202020204" pitchFamily="34" charset="0"/>
                          <a:ea typeface="+mn-ea"/>
                          <a:cs typeface="Arial" panose="020B0604020202020204" pitchFamily="34" charset="0"/>
                        </a:rPr>
                        <a:t>Number of schools monitored on the implementation of the</a:t>
                      </a:r>
                    </a:p>
                    <a:p>
                      <a:r>
                        <a:rPr lang="en-ZA" sz="1200" b="1" kern="1200" dirty="0" smtClean="0">
                          <a:solidFill>
                            <a:schemeClr val="dk1"/>
                          </a:solidFill>
                          <a:effectLst/>
                          <a:latin typeface="Arial" panose="020B0604020202020204" pitchFamily="34" charset="0"/>
                          <a:ea typeface="+mn-ea"/>
                          <a:cs typeface="Arial" panose="020B0604020202020204" pitchFamily="34" charset="0"/>
                        </a:rPr>
                        <a:t>reading norms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20</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 </a:t>
                      </a:r>
                      <a:r>
                        <a:rPr lang="en-ZA" sz="1200" b="0" dirty="0" smtClean="0">
                          <a:latin typeface="Arial" panose="020B0604020202020204" pitchFamily="34" charset="0"/>
                          <a:ea typeface="Calibri"/>
                          <a:cs typeface="Arial" panose="020B0604020202020204" pitchFamily="34" charset="0"/>
                        </a:rPr>
                        <a:t>Monitoring tool  developed. Terms of reference for subject advisory committee developed. Processes initiated to develop African languages norms.</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a:t>
                      </a:r>
                      <a:r>
                        <a:rPr lang="en-ZA" sz="1200" b="0" dirty="0" smtClean="0">
                          <a:latin typeface="Arial" panose="020B0604020202020204" pitchFamily="34" charset="0"/>
                          <a:ea typeface="Calibri"/>
                          <a:cs typeface="Arial" panose="020B0604020202020204" pitchFamily="34" charset="0"/>
                        </a:rPr>
                        <a:t>: 5 site visits and launched reading</a:t>
                      </a:r>
                      <a:r>
                        <a:rPr lang="en-ZA" sz="1200" b="0" baseline="0" dirty="0" smtClean="0">
                          <a:latin typeface="Arial" panose="020B0604020202020204" pitchFamily="34" charset="0"/>
                          <a:ea typeface="Calibri"/>
                          <a:cs typeface="Arial" panose="020B0604020202020204" pitchFamily="34" charset="0"/>
                        </a:rPr>
                        <a:t> advisory committee</a:t>
                      </a:r>
                      <a:r>
                        <a:rPr lang="en-ZA" sz="1200" b="0" dirty="0" smtClean="0">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-15</a:t>
                      </a:r>
                    </a:p>
                    <a:p>
                      <a:pPr algn="l">
                        <a:lnSpc>
                          <a:spcPct val="115000"/>
                        </a:lnSpc>
                        <a:spcAft>
                          <a:spcPts val="0"/>
                        </a:spcAft>
                      </a:pP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13</a:t>
            </a:fld>
            <a:endParaRPr lang="en-ZA" dirty="0"/>
          </a:p>
        </p:txBody>
      </p:sp>
    </p:spTree>
    <p:extLst>
      <p:ext uri="{BB962C8B-B14F-4D97-AF65-F5344CB8AC3E}">
        <p14:creationId xmlns:p14="http://schemas.microsoft.com/office/powerpoint/2010/main" xmlns="" val="132708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89"/>
          </a:xfrm>
        </p:spPr>
        <p:txBody>
          <a:bodyPr>
            <a:noAutofit/>
          </a:bodyPr>
          <a:lstStyle/>
          <a:p>
            <a:r>
              <a:rPr lang="en-ZA" sz="4000" b="1" dirty="0" smtClean="0"/>
              <a:t>INDICATOR TABLE: PROGRAMME 2</a:t>
            </a:r>
            <a:endParaRPr lang="en-ZA"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70164176"/>
              </p:ext>
            </p:extLst>
          </p:nvPr>
        </p:nvGraphicFramePr>
        <p:xfrm>
          <a:off x="140321" y="692696"/>
          <a:ext cx="9001000" cy="6268112"/>
        </p:xfrm>
        <a:graphic>
          <a:graphicData uri="http://schemas.openxmlformats.org/drawingml/2006/table">
            <a:tbl>
              <a:tblPr firstRow="1" bandRow="1">
                <a:tableStyleId>{5C22544A-7EE6-4342-B048-85BDC9FD1C3A}</a:tableStyleId>
              </a:tblPr>
              <a:tblGrid>
                <a:gridCol w="508121"/>
                <a:gridCol w="1959895"/>
                <a:gridCol w="1306597"/>
                <a:gridCol w="2465485"/>
                <a:gridCol w="1935997"/>
                <a:gridCol w="824905"/>
              </a:tblGrid>
              <a:tr h="0">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a:latin typeface="Arial" panose="020B0604020202020204" pitchFamily="34" charset="0"/>
                          <a:cs typeface="Arial" panose="020B0604020202020204" pitchFamily="34" charset="0"/>
                        </a:rPr>
                        <a:t>PERFORMANCE INDICATORS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smtClean="0">
                          <a:latin typeface="Arial" panose="020B0604020202020204" pitchFamily="34" charset="0"/>
                          <a:cs typeface="Arial" panose="020B0604020202020204" pitchFamily="34" charset="0"/>
                        </a:rPr>
                        <a:t>TARGET FOR 2016/17 AS PER APP</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baseline="0" dirty="0" smtClean="0">
                          <a:latin typeface="Arial" panose="020B0604020202020204" pitchFamily="34" charset="0"/>
                          <a:cs typeface="Arial" panose="020B0604020202020204" pitchFamily="34" charset="0"/>
                        </a:rPr>
                        <a:t>ACTUAL OUTPUT AS AT END OF 1</a:t>
                      </a:r>
                      <a:r>
                        <a:rPr lang="en-US" sz="1200" b="1" baseline="30000" dirty="0" smtClean="0">
                          <a:latin typeface="Arial" panose="020B0604020202020204" pitchFamily="34" charset="0"/>
                          <a:cs typeface="Arial" panose="020B0604020202020204" pitchFamily="34" charset="0"/>
                        </a:rPr>
                        <a:t>ST</a:t>
                      </a:r>
                      <a:r>
                        <a:rPr lang="en-US" sz="1200" b="1" baseline="0" dirty="0" smtClean="0">
                          <a:latin typeface="Arial" panose="020B0604020202020204" pitchFamily="34" charset="0"/>
                          <a:cs typeface="Arial" panose="020B0604020202020204" pitchFamily="34" charset="0"/>
                        </a:rPr>
                        <a:t>     QUARTER OF 2016/17</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 </a:t>
                      </a:r>
                      <a:r>
                        <a:rPr lang="en-ZA" sz="1200" b="1" baseline="0" dirty="0" smtClean="0">
                          <a:latin typeface="Arial" panose="020B0604020202020204" pitchFamily="34" charset="0"/>
                          <a:cs typeface="Arial" panose="020B0604020202020204" pitchFamily="34" charset="0"/>
                        </a:rPr>
                        <a:t>DEVIATION FROM PLANNED TARGET FOR 2016/17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STATUS</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r>
              <a:tr h="2249384">
                <a:tc>
                  <a:txBody>
                    <a:bodyPr/>
                    <a:lstStyle/>
                    <a:p>
                      <a:r>
                        <a:rPr lang="en-ZA" sz="1200" b="1" dirty="0" smtClean="0">
                          <a:latin typeface="Arial" panose="020B0604020202020204" pitchFamily="34" charset="0"/>
                          <a:ea typeface="Calibri"/>
                          <a:cs typeface="Arial" panose="020B0604020202020204" pitchFamily="34" charset="0"/>
                        </a:rPr>
                        <a:t>2.3.3</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r>
                        <a:rPr lang="en-ZA" sz="1200" b="1" kern="1200" dirty="0" smtClean="0">
                          <a:solidFill>
                            <a:schemeClr val="dk1"/>
                          </a:solidFill>
                          <a:effectLst/>
                          <a:latin typeface="Arial" panose="020B0604020202020204" pitchFamily="34" charset="0"/>
                          <a:ea typeface="+mn-ea"/>
                          <a:cs typeface="Arial" panose="020B0604020202020204" pitchFamily="34" charset="0"/>
                        </a:rPr>
                        <a:t>Number of schools monitored on the implementation of the</a:t>
                      </a:r>
                    </a:p>
                    <a:p>
                      <a:r>
                        <a:rPr lang="en-ZA" sz="1200" b="1" kern="1200" dirty="0" smtClean="0">
                          <a:solidFill>
                            <a:schemeClr val="dk1"/>
                          </a:solidFill>
                          <a:effectLst/>
                          <a:latin typeface="Arial" panose="020B0604020202020204" pitchFamily="34" charset="0"/>
                          <a:ea typeface="+mn-ea"/>
                          <a:cs typeface="Arial" panose="020B0604020202020204" pitchFamily="34" charset="0"/>
                        </a:rPr>
                        <a:t>Incremental Introduction to African languages (IIAL) nationally</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20:</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a:t>
                      </a:r>
                      <a:r>
                        <a:rPr lang="en-ZA" sz="1200" b="0" dirty="0" smtClean="0">
                          <a:latin typeface="Arial" panose="020B0604020202020204" pitchFamily="34" charset="0"/>
                          <a:ea typeface="Calibri"/>
                          <a:cs typeface="Arial" panose="020B0604020202020204" pitchFamily="34" charset="0"/>
                        </a:rPr>
                        <a:t>: 9</a:t>
                      </a:r>
                      <a:r>
                        <a:rPr lang="en-ZA" sz="1200" b="0" baseline="0" dirty="0" smtClean="0">
                          <a:latin typeface="Arial" panose="020B0604020202020204" pitchFamily="34" charset="0"/>
                          <a:ea typeface="Calibri"/>
                          <a:cs typeface="Arial" panose="020B0604020202020204" pitchFamily="34" charset="0"/>
                        </a:rPr>
                        <a:t> </a:t>
                      </a:r>
                      <a:r>
                        <a:rPr lang="en-ZA" sz="1200" b="0" dirty="0" smtClean="0">
                          <a:latin typeface="Arial" panose="020B0604020202020204" pitchFamily="34" charset="0"/>
                          <a:ea typeface="Calibri"/>
                          <a:cs typeface="Arial" panose="020B0604020202020204" pitchFamily="34" charset="0"/>
                        </a:rPr>
                        <a:t>PEDs reported implementation</a:t>
                      </a:r>
                      <a:r>
                        <a:rPr lang="en-ZA" sz="1200" b="0" baseline="0" dirty="0" smtClean="0">
                          <a:latin typeface="Arial" panose="020B0604020202020204" pitchFamily="34" charset="0"/>
                          <a:ea typeface="Calibri"/>
                          <a:cs typeface="Arial" panose="020B06040202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a:t>
                      </a:r>
                      <a:r>
                        <a:rPr lang="en-ZA" sz="1200" b="0" dirty="0" smtClean="0">
                          <a:latin typeface="Arial" panose="020B0604020202020204" pitchFamily="34" charset="0"/>
                          <a:ea typeface="Calibri"/>
                          <a:cs typeface="Arial" panose="020B0604020202020204" pitchFamily="34" charset="0"/>
                        </a:rPr>
                        <a:t>: </a:t>
                      </a:r>
                      <a:r>
                        <a:rPr lang="en-ZA" sz="1200" b="1" dirty="0" smtClean="0">
                          <a:latin typeface="Arial" panose="020B0604020202020204" pitchFamily="34" charset="0"/>
                          <a:ea typeface="Calibri"/>
                          <a:cs typeface="Arial" panose="020B0604020202020204" pitchFamily="34" charset="0"/>
                        </a:rPr>
                        <a:t>20 Schools </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dirty="0" smtClean="0">
                          <a:latin typeface="Arial" panose="020B0604020202020204" pitchFamily="34" charset="0"/>
                          <a:ea typeface="Calibri"/>
                          <a:cs typeface="Arial" panose="020B0604020202020204" pitchFamily="34" charset="0"/>
                        </a:rPr>
                        <a:t>The 9 PED’ reports</a:t>
                      </a:r>
                      <a:r>
                        <a:rPr lang="en-ZA" sz="1200" b="0" baseline="0" dirty="0" smtClean="0">
                          <a:latin typeface="Arial" panose="020B0604020202020204" pitchFamily="34" charset="0"/>
                          <a:ea typeface="Calibri"/>
                          <a:cs typeface="Arial" panose="020B0604020202020204" pitchFamily="34" charset="0"/>
                        </a:rPr>
                        <a:t> </a:t>
                      </a:r>
                      <a:r>
                        <a:rPr lang="en-ZA" sz="1200" b="0" dirty="0" smtClean="0">
                          <a:latin typeface="Arial" panose="020B0604020202020204" pitchFamily="34" charset="0"/>
                          <a:ea typeface="Calibri"/>
                          <a:cs typeface="Arial" panose="020B0604020202020204" pitchFamily="34" charset="0"/>
                        </a:rPr>
                        <a:t>on the implementation of IIAL were</a:t>
                      </a:r>
                      <a:r>
                        <a:rPr lang="en-ZA" sz="1200" b="0" baseline="0" dirty="0" smtClean="0">
                          <a:latin typeface="Arial" panose="020B0604020202020204" pitchFamily="34" charset="0"/>
                          <a:ea typeface="Calibri"/>
                          <a:cs typeface="Arial" panose="020B0604020202020204" pitchFamily="34" charset="0"/>
                        </a:rPr>
                        <a:t> analysed. </a:t>
                      </a:r>
                      <a:r>
                        <a:rPr lang="en-ZA" sz="1200" b="0" dirty="0" smtClean="0">
                          <a:latin typeface="Arial" panose="020B0604020202020204" pitchFamily="34" charset="0"/>
                          <a:ea typeface="Calibri"/>
                          <a:cs typeface="Arial" panose="020B0604020202020204" pitchFamily="34" charset="0"/>
                        </a:rPr>
                        <a:t>20</a:t>
                      </a:r>
                      <a:r>
                        <a:rPr lang="en-ZA" sz="1200" b="0" baseline="0" dirty="0" smtClean="0">
                          <a:latin typeface="Arial" panose="020B0604020202020204" pitchFamily="34" charset="0"/>
                          <a:ea typeface="Calibri"/>
                          <a:cs typeface="Arial" panose="020B0604020202020204" pitchFamily="34" charset="0"/>
                        </a:rPr>
                        <a:t> </a:t>
                      </a:r>
                      <a:r>
                        <a:rPr lang="en-ZA" sz="1200" b="0" dirty="0" smtClean="0">
                          <a:latin typeface="Arial" panose="020B0604020202020204" pitchFamily="34" charset="0"/>
                          <a:ea typeface="Calibri"/>
                          <a:cs typeface="Arial" panose="020B0604020202020204" pitchFamily="34" charset="0"/>
                        </a:rPr>
                        <a:t>schools</a:t>
                      </a:r>
                      <a:r>
                        <a:rPr lang="en-ZA" sz="1200" b="0" baseline="0" dirty="0" smtClean="0">
                          <a:latin typeface="Arial" panose="020B0604020202020204" pitchFamily="34" charset="0"/>
                          <a:ea typeface="Calibri"/>
                          <a:cs typeface="Arial" panose="020B0604020202020204" pitchFamily="34" charset="0"/>
                        </a:rPr>
                        <a:t> were i</a:t>
                      </a:r>
                      <a:r>
                        <a:rPr lang="en-ZA" sz="1200" b="0" dirty="0" smtClean="0">
                          <a:latin typeface="Arial" panose="020B0604020202020204" pitchFamily="34" charset="0"/>
                          <a:ea typeface="Calibri"/>
                          <a:cs typeface="Arial" panose="020B0604020202020204" pitchFamily="34" charset="0"/>
                        </a:rPr>
                        <a:t>dentified for  monitoring.</a:t>
                      </a:r>
                      <a:r>
                        <a:rPr lang="en-ZA" sz="1200" b="0" baseline="0" dirty="0" smtClean="0">
                          <a:latin typeface="Arial" panose="020B0604020202020204" pitchFamily="34" charset="0"/>
                          <a:ea typeface="Calibri"/>
                          <a:cs typeface="Arial" panose="020B0604020202020204" pitchFamily="34" charset="0"/>
                        </a:rPr>
                        <a:t>  </a:t>
                      </a:r>
                      <a:r>
                        <a:rPr lang="en-ZA" sz="1200" b="0" dirty="0" smtClean="0">
                          <a:latin typeface="Arial" panose="020B0604020202020204" pitchFamily="34" charset="0"/>
                          <a:ea typeface="Calibri"/>
                          <a:cs typeface="Arial" panose="020B0604020202020204" pitchFamily="34" charset="0"/>
                        </a:rPr>
                        <a:t>PEDs reported on progress and challenges with implementation of IIAL during interprovincial committee meetings/ telecon where</a:t>
                      </a:r>
                      <a:r>
                        <a:rPr lang="en-ZA" sz="1200" b="0" baseline="0" dirty="0" smtClean="0">
                          <a:latin typeface="Arial" panose="020B0604020202020204" pitchFamily="34" charset="0"/>
                          <a:ea typeface="Calibri"/>
                          <a:cs typeface="Arial" panose="020B0604020202020204" pitchFamily="34" charset="0"/>
                        </a:rPr>
                        <a:t> </a:t>
                      </a:r>
                      <a:r>
                        <a:rPr lang="en-ZA" sz="1200" b="0" dirty="0" smtClean="0">
                          <a:latin typeface="Arial" panose="020B0604020202020204" pitchFamily="34" charset="0"/>
                          <a:ea typeface="Calibri"/>
                          <a:cs typeface="Arial" panose="020B0604020202020204" pitchFamily="34" charset="0"/>
                        </a:rPr>
                        <a:t>remediation</a:t>
                      </a:r>
                      <a:r>
                        <a:rPr lang="en-ZA" sz="1200" b="0" baseline="0" dirty="0" smtClean="0">
                          <a:latin typeface="Arial" panose="020B0604020202020204" pitchFamily="34" charset="0"/>
                          <a:ea typeface="Calibri"/>
                          <a:cs typeface="Arial" panose="020B0604020202020204" pitchFamily="34" charset="0"/>
                        </a:rPr>
                        <a:t> </a:t>
                      </a:r>
                      <a:r>
                        <a:rPr lang="en-ZA" sz="1200" b="0" dirty="0" smtClean="0">
                          <a:latin typeface="Arial" panose="020B0604020202020204" pitchFamily="34" charset="0"/>
                          <a:ea typeface="Calibri"/>
                          <a:cs typeface="Arial" panose="020B0604020202020204" pitchFamily="34" charset="0"/>
                        </a:rPr>
                        <a:t> was provided</a:t>
                      </a:r>
                    </a:p>
                  </a:txBody>
                  <a:tcPr marL="68580" marR="68580" marT="0" marB="0"/>
                </a:tc>
                <a:tc>
                  <a:txBody>
                    <a:bodyPr/>
                    <a:lstStyle/>
                    <a:p>
                      <a:pPr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-20.</a:t>
                      </a:r>
                      <a:r>
                        <a:rPr lang="en-ZA" sz="1200" b="1" baseline="0" dirty="0" smtClean="0">
                          <a:latin typeface="Arial" panose="020B0604020202020204" pitchFamily="34" charset="0"/>
                          <a:ea typeface="Calibri"/>
                          <a:cs typeface="Arial" panose="020B0604020202020204" pitchFamily="34" charset="0"/>
                        </a:rPr>
                        <a:t> </a:t>
                      </a:r>
                      <a:r>
                        <a:rPr lang="en-ZA" sz="1200" b="0" dirty="0" smtClean="0">
                          <a:latin typeface="Arial" panose="020B0604020202020204" pitchFamily="34" charset="0"/>
                          <a:ea typeface="Calibri"/>
                          <a:cs typeface="Arial" panose="020B0604020202020204" pitchFamily="34" charset="0"/>
                        </a:rPr>
                        <a:t>Desktop monitoring to be completed  for</a:t>
                      </a:r>
                      <a:r>
                        <a:rPr lang="en-ZA" sz="1200" b="0" baseline="0" dirty="0" smtClean="0">
                          <a:latin typeface="Arial" panose="020B0604020202020204" pitchFamily="34" charset="0"/>
                          <a:ea typeface="Calibri"/>
                          <a:cs typeface="Arial" panose="020B0604020202020204" pitchFamily="34" charset="0"/>
                        </a:rPr>
                        <a:t> </a:t>
                      </a:r>
                      <a:r>
                        <a:rPr lang="en-ZA" sz="1200" b="1" baseline="0" dirty="0" smtClean="0">
                          <a:latin typeface="Arial" panose="020B0604020202020204" pitchFamily="34" charset="0"/>
                          <a:ea typeface="Calibri"/>
                          <a:cs typeface="Arial" panose="020B0604020202020204" pitchFamily="34" charset="0"/>
                        </a:rPr>
                        <a:t>20</a:t>
                      </a:r>
                      <a:r>
                        <a:rPr lang="en-ZA" sz="1200" b="1" dirty="0" smtClean="0">
                          <a:latin typeface="Arial" panose="020B0604020202020204" pitchFamily="34" charset="0"/>
                          <a:ea typeface="Calibri"/>
                          <a:cs typeface="Arial" panose="020B0604020202020204" pitchFamily="34" charset="0"/>
                        </a:rPr>
                        <a:t> schools in Q3</a:t>
                      </a:r>
                    </a:p>
                    <a:p>
                      <a:pPr algn="l">
                        <a:lnSpc>
                          <a:spcPct val="115000"/>
                        </a:lnSpc>
                        <a:spcAft>
                          <a:spcPts val="0"/>
                        </a:spcAft>
                      </a:pP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1284672">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2.4.1</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Mathematics, Science and Technology lesson plans developed for the Senior and FET Phases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Mathematics and Science </a:t>
                      </a:r>
                      <a:r>
                        <a:rPr lang="en-ZA" sz="1200" b="1" kern="1200" dirty="0" smtClean="0">
                          <a:solidFill>
                            <a:schemeClr val="dk1"/>
                          </a:solidFill>
                          <a:effectLst/>
                          <a:latin typeface="Arial" panose="020B0604020202020204" pitchFamily="34" charset="0"/>
                          <a:ea typeface="+mn-ea"/>
                          <a:cs typeface="Arial" panose="020B0604020202020204" pitchFamily="34" charset="0"/>
                        </a:rPr>
                        <a:t>lesson plans </a:t>
                      </a:r>
                      <a:r>
                        <a:rPr lang="en-ZA" sz="1200" b="1" dirty="0" smtClean="0">
                          <a:latin typeface="Arial" panose="020B0604020202020204" pitchFamily="34" charset="0"/>
                          <a:ea typeface="Calibri"/>
                          <a:cs typeface="Arial" panose="020B0604020202020204" pitchFamily="34" charset="0"/>
                        </a:rPr>
                        <a:t>developed for the Senior and FET: Annually</a:t>
                      </a:r>
                      <a:r>
                        <a:rPr lang="en-ZA" sz="1200" b="1" baseline="0" dirty="0" smtClean="0">
                          <a:latin typeface="Arial" panose="020B0604020202020204" pitchFamily="34" charset="0"/>
                          <a:ea typeface="Calibri"/>
                          <a:cs typeface="Arial" panose="020B0604020202020204" pitchFamily="34" charset="0"/>
                        </a:rPr>
                        <a:t>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a:t>
                      </a:r>
                      <a:r>
                        <a:rPr lang="en-ZA" sz="1200" b="0" dirty="0" smtClean="0">
                          <a:latin typeface="Arial" panose="020B0604020202020204" pitchFamily="34" charset="0"/>
                          <a:ea typeface="Calibri"/>
                          <a:cs typeface="Arial" panose="020B0604020202020204" pitchFamily="34" charset="0"/>
                        </a:rPr>
                        <a:t>: Natural Science Gr 7 lessons plans developed. </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a:t>
                      </a:r>
                      <a:r>
                        <a:rPr lang="en-ZA" sz="1200" b="0" dirty="0" smtClean="0">
                          <a:solidFill>
                            <a:srgbClr val="FF0000"/>
                          </a:solidFill>
                          <a:latin typeface="Arial" panose="020B0604020202020204" pitchFamily="34" charset="0"/>
                          <a:ea typeface="Calibri"/>
                          <a:cs typeface="Arial" panose="020B0604020202020204" pitchFamily="34" charset="0"/>
                        </a:rPr>
                        <a:t>:</a:t>
                      </a:r>
                      <a:r>
                        <a:rPr lang="en-ZA" sz="1200" b="0" baseline="0" dirty="0" smtClean="0">
                          <a:solidFill>
                            <a:srgbClr val="FF0000"/>
                          </a:solidFill>
                          <a:latin typeface="Arial" panose="020B0604020202020204" pitchFamily="34" charset="0"/>
                          <a:ea typeface="Calibri"/>
                          <a:cs typeface="Arial" panose="020B0604020202020204" pitchFamily="34" charset="0"/>
                        </a:rPr>
                        <a:t> </a:t>
                      </a:r>
                      <a:r>
                        <a:rPr lang="en-ZA" sz="1200" kern="1200" dirty="0" smtClean="0">
                          <a:solidFill>
                            <a:schemeClr val="dk1"/>
                          </a:solidFill>
                          <a:effectLst/>
                          <a:latin typeface="Arial" panose="020B0604020202020204" pitchFamily="34" charset="0"/>
                          <a:ea typeface="+mn-ea"/>
                          <a:cs typeface="Arial" panose="020B0604020202020204" pitchFamily="34" charset="0"/>
                        </a:rPr>
                        <a:t>Annual Teaching Plans (ATPs) were developed for Maths, Natural Science and Physics and Chemistry</a:t>
                      </a:r>
                      <a:endParaRPr lang="en-ZA" sz="1200" b="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200" b="0" dirty="0" smtClean="0">
                          <a:latin typeface="Arial" panose="020B0604020202020204" pitchFamily="34" charset="0"/>
                          <a:ea typeface="Calibri"/>
                          <a:cs typeface="Arial" panose="020B0604020202020204" pitchFamily="34" charset="0"/>
                        </a:rPr>
                        <a:t>Annual. Mathematics</a:t>
                      </a:r>
                      <a:r>
                        <a:rPr lang="en-ZA" sz="1200" b="0" baseline="0" dirty="0" smtClean="0">
                          <a:latin typeface="Arial" panose="020B0604020202020204" pitchFamily="34" charset="0"/>
                          <a:ea typeface="Calibri"/>
                          <a:cs typeface="Arial" panose="020B0604020202020204" pitchFamily="34" charset="0"/>
                        </a:rPr>
                        <a:t> Grade 7 and Physical Science Gr10-12</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0" i="1" u="none" strike="noStrike" dirty="0" smtClean="0">
                          <a:solidFill>
                            <a:srgbClr val="000000"/>
                          </a:solidFill>
                          <a:effectLst/>
                          <a:latin typeface="Arial" panose="020B0604020202020204" pitchFamily="34" charset="0"/>
                          <a:cs typeface="Arial" panose="020B0604020202020204" pitchFamily="34" charset="0"/>
                        </a:rPr>
                        <a:t>ATPs to be adapted</a:t>
                      </a:r>
                      <a:r>
                        <a:rPr lang="en-ZA" sz="1200" b="0" i="1" u="none" strike="noStrike" baseline="0" dirty="0" smtClean="0">
                          <a:solidFill>
                            <a:srgbClr val="000000"/>
                          </a:solidFill>
                          <a:effectLst/>
                          <a:latin typeface="Arial" panose="020B0604020202020204" pitchFamily="34" charset="0"/>
                          <a:cs typeface="Arial" panose="020B0604020202020204" pitchFamily="34" charset="0"/>
                        </a:rPr>
                        <a:t> into lesson plans </a:t>
                      </a:r>
                      <a:r>
                        <a:rPr lang="en-ZA" sz="1200" b="0" i="1" u="none" strike="noStrike" dirty="0" smtClean="0">
                          <a:solidFill>
                            <a:srgbClr val="000000"/>
                          </a:solidFill>
                          <a:effectLst/>
                          <a:latin typeface="Arial" panose="020B0604020202020204" pitchFamily="34" charset="0"/>
                          <a:cs typeface="Arial" panose="020B0604020202020204" pitchFamily="34" charset="0"/>
                        </a:rPr>
                        <a:t>and completed by Q4. </a:t>
                      </a:r>
                      <a:endParaRPr lang="en-ZA" sz="1200" b="0" i="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0">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2.4.2</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Mathematics, Science and Technology teacher guides developed for the Senior and FET Phases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Mathematics and Science teacher guides developed for Senior and FET phase:</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a:t>
                      </a:r>
                      <a:r>
                        <a:rPr lang="en-ZA" sz="1200" b="0" dirty="0" smtClean="0">
                          <a:latin typeface="Arial" panose="020B0604020202020204" pitchFamily="34" charset="0"/>
                          <a:ea typeface="Calibri"/>
                          <a:cs typeface="Arial" panose="020B0604020202020204" pitchFamily="34" charset="0"/>
                        </a:rPr>
                        <a:t>Planning was completed on areas to be covered, scope and design for both</a:t>
                      </a:r>
                      <a:r>
                        <a:rPr lang="en-ZA" sz="1200" b="0" baseline="0" dirty="0" smtClean="0">
                          <a:latin typeface="Arial" panose="020B0604020202020204" pitchFamily="34" charset="0"/>
                          <a:ea typeface="Calibri"/>
                          <a:cs typeface="Arial" panose="020B0604020202020204" pitchFamily="34" charset="0"/>
                        </a:rPr>
                        <a:t> subjects in the Senior and FET phases respectively</a:t>
                      </a:r>
                      <a:endParaRPr lang="en-ZA" sz="1200" b="0" dirty="0" smtClean="0">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a:t>
                      </a:r>
                      <a:r>
                        <a:rPr lang="en-ZA" sz="1200" b="0" dirty="0" smtClean="0">
                          <a:latin typeface="Arial" panose="020B0604020202020204" pitchFamily="34" charset="0"/>
                          <a:ea typeface="Calibri"/>
                          <a:cs typeface="Arial" panose="020B0604020202020204" pitchFamily="34" charset="0"/>
                        </a:rPr>
                        <a:t>: </a:t>
                      </a:r>
                      <a:r>
                        <a:rPr lang="en-ZA" sz="1200" kern="1200" dirty="0" smtClean="0">
                          <a:solidFill>
                            <a:schemeClr val="dk1"/>
                          </a:solidFill>
                          <a:effectLst/>
                          <a:latin typeface="Arial" panose="020B0604020202020204" pitchFamily="34" charset="0"/>
                          <a:ea typeface="+mn-ea"/>
                          <a:cs typeface="Arial" panose="020B0604020202020204" pitchFamily="34" charset="0"/>
                        </a:rPr>
                        <a:t>Annual Teaching Plans (ATPs) were developed for Maths, Natural Science and Physics and Chemistry to be adapted into teacher</a:t>
                      </a:r>
                      <a:r>
                        <a:rPr lang="en-ZA" sz="1200" kern="1200" baseline="0" dirty="0" smtClean="0">
                          <a:solidFill>
                            <a:schemeClr val="dk1"/>
                          </a:solidFill>
                          <a:effectLst/>
                          <a:latin typeface="Arial" panose="020B0604020202020204" pitchFamily="34" charset="0"/>
                          <a:ea typeface="+mn-ea"/>
                          <a:cs typeface="Arial" panose="020B0604020202020204" pitchFamily="34" charset="0"/>
                        </a:rPr>
                        <a:t> guides</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just" fontAlgn="t"/>
                      <a:r>
                        <a:rPr lang="en-ZA" sz="1200" b="0" i="0" u="none" strike="noStrike" dirty="0" smtClean="0">
                          <a:solidFill>
                            <a:srgbClr val="000000"/>
                          </a:solidFill>
                          <a:effectLst/>
                          <a:latin typeface="Arial" panose="020B0604020202020204" pitchFamily="34" charset="0"/>
                          <a:cs typeface="Arial" panose="020B0604020202020204" pitchFamily="34" charset="0"/>
                        </a:rPr>
                        <a:t>-Mathematics </a:t>
                      </a:r>
                      <a:r>
                        <a:rPr lang="en-ZA" sz="1200" b="0" i="0" u="none" strike="noStrike" dirty="0">
                          <a:solidFill>
                            <a:srgbClr val="000000"/>
                          </a:solidFill>
                          <a:effectLst/>
                          <a:latin typeface="Arial" panose="020B0604020202020204" pitchFamily="34" charset="0"/>
                          <a:cs typeface="Arial" panose="020B0604020202020204" pitchFamily="34" charset="0"/>
                        </a:rPr>
                        <a:t>and Science teacher guides developed for the Senior and FET </a:t>
                      </a:r>
                      <a:r>
                        <a:rPr lang="en-ZA" sz="1200" b="0" i="0" u="none" strike="noStrike" dirty="0" smtClean="0">
                          <a:solidFill>
                            <a:srgbClr val="000000"/>
                          </a:solidFill>
                          <a:effectLst/>
                          <a:latin typeface="Arial" panose="020B0604020202020204" pitchFamily="34" charset="0"/>
                          <a:cs typeface="Arial" panose="020B0604020202020204" pitchFamily="34" charset="0"/>
                        </a:rPr>
                        <a:t>phase. </a:t>
                      </a:r>
                      <a:r>
                        <a:rPr lang="en-ZA" sz="1200" b="0" i="1" u="none" strike="noStrike" dirty="0" smtClean="0">
                          <a:solidFill>
                            <a:srgbClr val="000000"/>
                          </a:solidFill>
                          <a:effectLst/>
                          <a:latin typeface="Arial" panose="020B0604020202020204" pitchFamily="34" charset="0"/>
                          <a:cs typeface="Arial" panose="020B0604020202020204" pitchFamily="34" charset="0"/>
                        </a:rPr>
                        <a:t>ATPs to be adapted</a:t>
                      </a:r>
                      <a:r>
                        <a:rPr lang="en-ZA" sz="1200" b="0" i="1" u="none" strike="noStrike" baseline="0" dirty="0" smtClean="0">
                          <a:solidFill>
                            <a:srgbClr val="000000"/>
                          </a:solidFill>
                          <a:effectLst/>
                          <a:latin typeface="Arial" panose="020B0604020202020204" pitchFamily="34" charset="0"/>
                          <a:cs typeface="Arial" panose="020B0604020202020204" pitchFamily="34" charset="0"/>
                        </a:rPr>
                        <a:t> into teacher guides</a:t>
                      </a:r>
                      <a:r>
                        <a:rPr lang="en-ZA" sz="1200" b="0" i="1" u="none" strike="noStrike" dirty="0" smtClean="0">
                          <a:solidFill>
                            <a:srgbClr val="000000"/>
                          </a:solidFill>
                          <a:effectLst/>
                          <a:latin typeface="Arial" panose="020B0604020202020204" pitchFamily="34" charset="0"/>
                          <a:cs typeface="Arial" panose="020B0604020202020204" pitchFamily="34" charset="0"/>
                        </a:rPr>
                        <a:t> and completed by Q4.</a:t>
                      </a:r>
                    </a:p>
                  </a:txBody>
                  <a:tcPr marL="9525" marR="9525" marT="9525"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14</a:t>
            </a:fld>
            <a:endParaRPr lang="en-ZA" dirty="0"/>
          </a:p>
        </p:txBody>
      </p:sp>
    </p:spTree>
    <p:extLst>
      <p:ext uri="{BB962C8B-B14F-4D97-AF65-F5344CB8AC3E}">
        <p14:creationId xmlns:p14="http://schemas.microsoft.com/office/powerpoint/2010/main" xmlns="" val="38493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562073"/>
          </a:xfrm>
        </p:spPr>
        <p:txBody>
          <a:bodyPr>
            <a:noAutofit/>
          </a:bodyPr>
          <a:lstStyle/>
          <a:p>
            <a:r>
              <a:rPr lang="en-ZA" sz="4000" b="1" dirty="0" smtClean="0"/>
              <a:t>INDICATOR TABLE: PROGRAMME 2</a:t>
            </a:r>
            <a:endParaRPr lang="en-ZA"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31203150"/>
              </p:ext>
            </p:extLst>
          </p:nvPr>
        </p:nvGraphicFramePr>
        <p:xfrm>
          <a:off x="323528" y="980728"/>
          <a:ext cx="8568952" cy="4970840"/>
        </p:xfrm>
        <a:graphic>
          <a:graphicData uri="http://schemas.openxmlformats.org/drawingml/2006/table">
            <a:tbl>
              <a:tblPr firstRow="1" bandRow="1">
                <a:tableStyleId>{5C22544A-7EE6-4342-B048-85BDC9FD1C3A}</a:tableStyleId>
              </a:tblPr>
              <a:tblGrid>
                <a:gridCol w="725641"/>
                <a:gridCol w="1986940"/>
                <a:gridCol w="1103843"/>
                <a:gridCol w="2181506"/>
                <a:gridCol w="1457670"/>
                <a:gridCol w="1113352"/>
              </a:tblGrid>
              <a:tr h="1004699">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a:latin typeface="Arial" panose="020B0604020202020204" pitchFamily="34" charset="0"/>
                          <a:cs typeface="Arial" panose="020B0604020202020204" pitchFamily="34" charset="0"/>
                        </a:rPr>
                        <a:t>PERFORMANCE INDICATORS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smtClean="0">
                          <a:latin typeface="Arial" panose="020B0604020202020204" pitchFamily="34" charset="0"/>
                          <a:cs typeface="Arial" panose="020B0604020202020204" pitchFamily="34" charset="0"/>
                        </a:rPr>
                        <a:t>TARGET FOR 2016/17 AS PER APP</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baseline="0" dirty="0" smtClean="0">
                          <a:latin typeface="Arial" panose="020B0604020202020204" pitchFamily="34" charset="0"/>
                          <a:cs typeface="Arial" panose="020B0604020202020204" pitchFamily="34" charset="0"/>
                        </a:rPr>
                        <a:t>ACTUAL OUTPUT AS AT END OF 1</a:t>
                      </a:r>
                      <a:r>
                        <a:rPr lang="en-US" sz="1200" b="1" baseline="30000" dirty="0" smtClean="0">
                          <a:latin typeface="Arial" panose="020B0604020202020204" pitchFamily="34" charset="0"/>
                          <a:cs typeface="Arial" panose="020B0604020202020204" pitchFamily="34" charset="0"/>
                        </a:rPr>
                        <a:t>ST</a:t>
                      </a:r>
                      <a:r>
                        <a:rPr lang="en-US" sz="1200" b="1" baseline="0" dirty="0" smtClean="0">
                          <a:latin typeface="Arial" panose="020B0604020202020204" pitchFamily="34" charset="0"/>
                          <a:cs typeface="Arial" panose="020B0604020202020204" pitchFamily="34" charset="0"/>
                        </a:rPr>
                        <a:t>     QUARTER OF 2016/17</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 </a:t>
                      </a:r>
                      <a:r>
                        <a:rPr lang="en-ZA" sz="1200" b="1" baseline="0" dirty="0" smtClean="0">
                          <a:latin typeface="Arial" panose="020B0604020202020204" pitchFamily="34" charset="0"/>
                          <a:cs typeface="Arial" panose="020B0604020202020204" pitchFamily="34" charset="0"/>
                        </a:rPr>
                        <a:t>DEVIATION FROM PLANNED TARGET FOR 2016/17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STATUS</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r>
              <a:tr h="1004699">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2.4.3</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Number of districts visited for monitoring the 1+4 strategy</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9</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Bi</a:t>
                      </a:r>
                      <a:r>
                        <a:rPr lang="en-ZA" sz="1200" b="1" baseline="0" dirty="0" smtClean="0">
                          <a:latin typeface="Arial" panose="020B0604020202020204" pitchFamily="34" charset="0"/>
                          <a:ea typeface="Calibri"/>
                          <a:cs typeface="Arial" panose="020B0604020202020204" pitchFamily="34" charset="0"/>
                        </a:rPr>
                        <a:t>-annually</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Q2: 6</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Q4: 3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a:t>
                      </a:r>
                      <a:r>
                        <a:rPr lang="en-ZA" sz="1200" b="1" baseline="0" dirty="0" smtClean="0">
                          <a:latin typeface="Arial" panose="020B0604020202020204" pitchFamily="34" charset="0"/>
                          <a:ea typeface="Calibri"/>
                          <a:cs typeface="Arial" panose="020B0604020202020204" pitchFamily="34" charset="0"/>
                        </a:rPr>
                        <a:t> </a:t>
                      </a:r>
                      <a:r>
                        <a:rPr lang="en-ZA" sz="1200" b="0" dirty="0" smtClean="0">
                          <a:solidFill>
                            <a:schemeClr val="tx1"/>
                          </a:solidFill>
                          <a:latin typeface="Arial" panose="020B0604020202020204" pitchFamily="34" charset="0"/>
                          <a:ea typeface="Calibri"/>
                          <a:cs typeface="Arial" panose="020B0604020202020204" pitchFamily="34" charset="0"/>
                        </a:rPr>
                        <a:t>4 clusters from 3 district</a:t>
                      </a:r>
                      <a:r>
                        <a:rPr lang="en-ZA" sz="1200" b="0" baseline="0" dirty="0" smtClean="0">
                          <a:solidFill>
                            <a:schemeClr val="tx1"/>
                          </a:solidFill>
                          <a:latin typeface="Arial" panose="020B0604020202020204" pitchFamily="34" charset="0"/>
                          <a:ea typeface="Calibri"/>
                          <a:cs typeface="Arial" panose="020B0604020202020204" pitchFamily="34" charset="0"/>
                        </a:rPr>
                        <a:t>s </a:t>
                      </a:r>
                      <a:r>
                        <a:rPr lang="en-ZA" sz="1200" b="0" dirty="0" smtClean="0">
                          <a:solidFill>
                            <a:schemeClr val="tx1"/>
                          </a:solidFill>
                          <a:latin typeface="Arial" panose="020B0604020202020204" pitchFamily="34" charset="0"/>
                          <a:ea typeface="Calibri"/>
                          <a:cs typeface="Arial" panose="020B0604020202020204" pitchFamily="34" charset="0"/>
                        </a:rPr>
                        <a:t>visited on 11/04/2016  and 09/05/2016.</a:t>
                      </a:r>
                      <a:r>
                        <a:rPr lang="en-ZA" sz="1200" b="0" baseline="0" dirty="0" smtClean="0">
                          <a:solidFill>
                            <a:schemeClr val="tx1"/>
                          </a:solidFill>
                          <a:latin typeface="Arial" panose="020B0604020202020204" pitchFamily="34" charset="0"/>
                          <a:ea typeface="Calibri"/>
                          <a:cs typeface="Arial" panose="020B0604020202020204" pitchFamily="34" charset="0"/>
                        </a:rPr>
                        <a:t>  (Documentation verified in Q2)</a:t>
                      </a:r>
                      <a:endParaRPr lang="en-ZA" sz="1200" b="1" dirty="0" smtClean="0">
                        <a:solidFill>
                          <a:schemeClr val="tx1"/>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a:t>
                      </a:r>
                      <a:r>
                        <a:rPr lang="en-ZA" sz="1200" b="1" baseline="0" dirty="0" smtClean="0">
                          <a:latin typeface="Arial" panose="020B0604020202020204" pitchFamily="34" charset="0"/>
                          <a:ea typeface="Calibri"/>
                          <a:cs typeface="Arial" panose="020B0604020202020204" pitchFamily="34" charset="0"/>
                        </a:rPr>
                        <a:t> </a:t>
                      </a:r>
                      <a:r>
                        <a:rPr lang="en-ZA" sz="1200" b="1" dirty="0" smtClean="0">
                          <a:solidFill>
                            <a:schemeClr val="tx1"/>
                          </a:solidFill>
                          <a:latin typeface="Arial" panose="020B0604020202020204" pitchFamily="34" charset="0"/>
                          <a:ea typeface="Calibri"/>
                          <a:cs typeface="Arial" panose="020B0604020202020204" pitchFamily="34" charset="0"/>
                        </a:rPr>
                        <a:t> </a:t>
                      </a:r>
                      <a:r>
                        <a:rPr lang="en-ZA" sz="1200" b="0" dirty="0" smtClean="0">
                          <a:solidFill>
                            <a:schemeClr val="tx1"/>
                          </a:solidFill>
                          <a:latin typeface="Arial" panose="020B0604020202020204" pitchFamily="34" charset="0"/>
                          <a:ea typeface="Calibri"/>
                          <a:cs typeface="Arial" panose="020B0604020202020204" pitchFamily="34" charset="0"/>
                        </a:rPr>
                        <a:t>Developed Teaching</a:t>
                      </a:r>
                      <a:r>
                        <a:rPr lang="en-ZA" sz="1200" b="0" baseline="0" dirty="0" smtClean="0">
                          <a:solidFill>
                            <a:schemeClr val="tx1"/>
                          </a:solidFill>
                          <a:latin typeface="Arial" panose="020B0604020202020204" pitchFamily="34" charset="0"/>
                          <a:ea typeface="Calibri"/>
                          <a:cs typeface="Arial" panose="020B0604020202020204" pitchFamily="34" charset="0"/>
                        </a:rPr>
                        <a:t> Plans for Grade 7.</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- 6 . </a:t>
                      </a:r>
                      <a:r>
                        <a:rPr lang="en-ZA" sz="1100" b="0" baseline="0" dirty="0" smtClean="0">
                          <a:latin typeface="Arial" panose="020B0604020202020204" pitchFamily="34" charset="0"/>
                          <a:ea typeface="Calibri"/>
                          <a:cs typeface="Arial" panose="020B0604020202020204" pitchFamily="34" charset="0"/>
                        </a:rPr>
                        <a:t>50% delivery in the quarter under review. </a:t>
                      </a:r>
                      <a:r>
                        <a:rPr lang="en-ZA" sz="1100" b="0" dirty="0" smtClean="0">
                          <a:latin typeface="Arial" panose="020B0604020202020204" pitchFamily="34" charset="0"/>
                          <a:ea typeface="Calibri"/>
                          <a:cs typeface="Arial" panose="020B0604020202020204" pitchFamily="34" charset="0"/>
                        </a:rPr>
                        <a:t>Planned</a:t>
                      </a:r>
                      <a:r>
                        <a:rPr lang="en-ZA" sz="1100" b="0" baseline="0" dirty="0" smtClean="0">
                          <a:latin typeface="Arial" panose="020B0604020202020204" pitchFamily="34" charset="0"/>
                          <a:ea typeface="Calibri"/>
                          <a:cs typeface="Arial" panose="020B0604020202020204" pitchFamily="34" charset="0"/>
                        </a:rPr>
                        <a:t> visits reorganised for Q3 and Q4 based on monitoring in three clusters. </a:t>
                      </a:r>
                      <a:endParaRPr lang="en-ZA" sz="11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Bi-annual</a:t>
                      </a:r>
                    </a:p>
                  </a:txBody>
                  <a:tcPr marL="68580" marR="68580" marT="0" marB="0">
                    <a:solidFill>
                      <a:srgbClr val="FF0000"/>
                    </a:solidFill>
                  </a:tcPr>
                </a:tc>
              </a:tr>
              <a:tr h="1092064">
                <a:tc>
                  <a:txBody>
                    <a:bodyPr/>
                    <a:lstStyle/>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2.4.4</a:t>
                      </a:r>
                    </a:p>
                  </a:txBody>
                  <a:tcPr marL="68580" marR="68580" marT="0" marB="0"/>
                </a:tc>
                <a:tc>
                  <a:txBody>
                    <a:bodyPr/>
                    <a:lstStyle/>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Number of training centres of CAPS for Technical subjects visited</a:t>
                      </a:r>
                    </a:p>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during a training session</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14</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Bi-annually </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Q1: 7</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Q2: 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Q1:4</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 9</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Total</a:t>
                      </a:r>
                      <a:r>
                        <a:rPr lang="en-ZA" sz="1200" b="1" baseline="0" dirty="0" smtClean="0">
                          <a:latin typeface="Arial" panose="020B0604020202020204" pitchFamily="34" charset="0"/>
                          <a:ea typeface="Calibri"/>
                          <a:cs typeface="Arial" panose="020B0604020202020204" pitchFamily="34" charset="0"/>
                        </a:rPr>
                        <a:t>: 13</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Bi-annual</a:t>
                      </a:r>
                    </a:p>
                  </a:txBody>
                  <a:tcPr marL="68580" marR="68580" marT="0" marB="0">
                    <a:solidFill>
                      <a:srgbClr val="FFC000"/>
                    </a:solidFill>
                  </a:tcPr>
                </a:tc>
              </a:tr>
              <a:tr h="1507049">
                <a:tc>
                  <a:txBody>
                    <a:bodyPr/>
                    <a:lstStyle/>
                    <a:p>
                      <a:pPr algn="l"/>
                      <a:r>
                        <a:rPr lang="en-ZA" sz="1200" b="1" dirty="0" smtClean="0">
                          <a:latin typeface="Arial" panose="020B0604020202020204" pitchFamily="34" charset="0"/>
                          <a:ea typeface="Calibri"/>
                          <a:cs typeface="Arial" panose="020B0604020202020204" pitchFamily="34" charset="0"/>
                        </a:rPr>
                        <a:t>2.4.5</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Number of schools visited for monitoring CAPS implementation</a:t>
                      </a:r>
                    </a:p>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in technical schools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27:</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Quarterly</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Q1: 9</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Q2: 9</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Q3: -</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Q4: 9</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Q1:0</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 12</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Total:</a:t>
                      </a:r>
                      <a:r>
                        <a:rPr lang="en-ZA" sz="1200" b="1" baseline="0" dirty="0" smtClean="0">
                          <a:latin typeface="Arial" panose="020B0604020202020204" pitchFamily="34" charset="0"/>
                          <a:ea typeface="Calibri"/>
                          <a:cs typeface="Arial" panose="020B0604020202020204" pitchFamily="34" charset="0"/>
                        </a:rPr>
                        <a:t> 12</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-15.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200" b="1" dirty="0" smtClean="0">
                        <a:latin typeface="Arial" panose="020B0604020202020204" pitchFamily="34" charset="0"/>
                        <a:ea typeface="Calibri"/>
                        <a:cs typeface="Arial" panose="020B0604020202020204" pitchFamily="34" charset="0"/>
                      </a:endParaRPr>
                    </a:p>
                  </a:txBody>
                  <a:tcPr marL="68580" marR="68580" marT="0" marB="0">
                    <a:solidFill>
                      <a:srgbClr val="FFC00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15</a:t>
            </a:fld>
            <a:endParaRPr lang="en-ZA" dirty="0"/>
          </a:p>
        </p:txBody>
      </p:sp>
    </p:spTree>
    <p:extLst>
      <p:ext uri="{BB962C8B-B14F-4D97-AF65-F5344CB8AC3E}">
        <p14:creationId xmlns:p14="http://schemas.microsoft.com/office/powerpoint/2010/main" xmlns="" val="293122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562073"/>
          </a:xfrm>
        </p:spPr>
        <p:txBody>
          <a:bodyPr>
            <a:noAutofit/>
          </a:bodyPr>
          <a:lstStyle/>
          <a:p>
            <a:r>
              <a:rPr lang="en-ZA" sz="4000" b="1" dirty="0" smtClean="0">
                <a:solidFill>
                  <a:schemeClr val="accent2">
                    <a:lumMod val="75000"/>
                  </a:schemeClr>
                </a:solidFill>
              </a:rPr>
              <a:t>INDICATOR TABLE: PROGRAMME 2</a:t>
            </a:r>
            <a:endParaRPr lang="en-ZA" sz="40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88186874"/>
              </p:ext>
            </p:extLst>
          </p:nvPr>
        </p:nvGraphicFramePr>
        <p:xfrm>
          <a:off x="179511" y="692696"/>
          <a:ext cx="8856986" cy="5707380"/>
        </p:xfrm>
        <a:graphic>
          <a:graphicData uri="http://schemas.openxmlformats.org/drawingml/2006/table">
            <a:tbl>
              <a:tblPr firstRow="1" bandRow="1">
                <a:tableStyleId>{5C22544A-7EE6-4342-B048-85BDC9FD1C3A}</a:tableStyleId>
              </a:tblPr>
              <a:tblGrid>
                <a:gridCol w="750033"/>
                <a:gridCol w="2053728"/>
                <a:gridCol w="1215375"/>
                <a:gridCol w="2604996"/>
                <a:gridCol w="1339712"/>
                <a:gridCol w="893142"/>
              </a:tblGrid>
              <a:tr h="0">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b="1" dirty="0">
                          <a:latin typeface="Arial" panose="020B0604020202020204" pitchFamily="34" charset="0"/>
                          <a:cs typeface="Arial" panose="020B0604020202020204" pitchFamily="34" charset="0"/>
                        </a:rPr>
                        <a:t>PERFORMANCE INDICATORS</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400" b="1" dirty="0" smtClean="0">
                          <a:latin typeface="Arial" panose="020B0604020202020204" pitchFamily="34" charset="0"/>
                          <a:cs typeface="Arial" panose="020B0604020202020204" pitchFamily="34" charset="0"/>
                        </a:rPr>
                        <a:t>TARGET FOR 2016/17 AS PER APP</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baseline="0" dirty="0" smtClean="0">
                          <a:latin typeface="Arial" panose="020B0604020202020204" pitchFamily="34" charset="0"/>
                          <a:cs typeface="Arial" panose="020B0604020202020204" pitchFamily="34" charset="0"/>
                        </a:rPr>
                        <a:t>ACTUAL OUTPUT AS AT END OF 2</a:t>
                      </a:r>
                      <a:r>
                        <a:rPr lang="en-US" sz="1400" b="1" baseline="30000" dirty="0" smtClean="0">
                          <a:latin typeface="Arial" panose="020B0604020202020204" pitchFamily="34" charset="0"/>
                          <a:cs typeface="Arial" panose="020B0604020202020204" pitchFamily="34" charset="0"/>
                        </a:rPr>
                        <a:t>nd</a:t>
                      </a:r>
                      <a:r>
                        <a:rPr lang="en-US" sz="1400" b="1" baseline="0" dirty="0" smtClean="0">
                          <a:latin typeface="Arial" panose="020B0604020202020204" pitchFamily="34" charset="0"/>
                          <a:cs typeface="Arial" panose="020B0604020202020204" pitchFamily="34" charset="0"/>
                        </a:rPr>
                        <a:t> QUARTER OF 2016/17</a:t>
                      </a:r>
                      <a:endParaRPr lang="en-ZA" sz="14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 </a:t>
                      </a:r>
                      <a:r>
                        <a:rPr lang="en-ZA" sz="1400" b="1" baseline="0" dirty="0" smtClean="0">
                          <a:latin typeface="Arial" panose="020B0604020202020204" pitchFamily="34" charset="0"/>
                          <a:cs typeface="Arial" panose="020B0604020202020204" pitchFamily="34" charset="0"/>
                        </a:rPr>
                        <a:t>DEVIATION FROM PLANNED TARGET FOR 2016/17</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STATUS</a:t>
                      </a:r>
                      <a:endParaRPr lang="en-ZA" sz="1400" b="1" dirty="0" smtClean="0">
                        <a:latin typeface="Arial" panose="020B0604020202020204" pitchFamily="34" charset="0"/>
                        <a:ea typeface="Calibri"/>
                        <a:cs typeface="Arial" panose="020B0604020202020204" pitchFamily="34" charset="0"/>
                      </a:endParaRPr>
                    </a:p>
                  </a:txBody>
                  <a:tcPr marL="68580" marR="68580" marT="0" marB="0"/>
                </a:tc>
              </a:tr>
              <a:tr h="0">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2.5.1</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r>
                        <a:rPr lang="en-ZA" sz="1400" b="1" kern="1200" dirty="0" smtClean="0">
                          <a:solidFill>
                            <a:schemeClr val="dk1"/>
                          </a:solidFill>
                          <a:effectLst/>
                          <a:latin typeface="Arial" panose="020B0604020202020204" pitchFamily="34" charset="0"/>
                          <a:ea typeface="+mn-ea"/>
                          <a:cs typeface="Arial" panose="020B0604020202020204" pitchFamily="34" charset="0"/>
                        </a:rPr>
                        <a:t>Number of learners enrolling for the Kha Ri Gude Literacy</a:t>
                      </a:r>
                    </a:p>
                    <a:p>
                      <a:pPr algn="l"/>
                      <a:r>
                        <a:rPr lang="en-ZA" sz="1400" b="1" kern="1200" dirty="0" smtClean="0">
                          <a:solidFill>
                            <a:schemeClr val="dk1"/>
                          </a:solidFill>
                          <a:effectLst/>
                          <a:latin typeface="Arial" panose="020B0604020202020204" pitchFamily="34" charset="0"/>
                          <a:ea typeface="+mn-ea"/>
                          <a:cs typeface="Arial" panose="020B0604020202020204" pitchFamily="34" charset="0"/>
                        </a:rPr>
                        <a:t>Campaign in 2016/17 </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561 722:</a:t>
                      </a:r>
                    </a:p>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Annually</a:t>
                      </a:r>
                      <a:r>
                        <a:rPr lang="en-ZA" sz="1400" b="1" baseline="0" dirty="0" smtClean="0">
                          <a:latin typeface="Arial" panose="020B0604020202020204" pitchFamily="34" charset="0"/>
                          <a:ea typeface="Calibri"/>
                          <a:cs typeface="Arial" panose="020B0604020202020204" pitchFamily="34" charset="0"/>
                        </a:rPr>
                        <a:t> </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Q1: </a:t>
                      </a:r>
                      <a:r>
                        <a:rPr lang="en-ZA" sz="1400" b="0" baseline="0" dirty="0" smtClean="0">
                          <a:latin typeface="Arial" panose="020B0604020202020204" pitchFamily="34" charset="0"/>
                          <a:ea typeface="Calibri"/>
                          <a:cs typeface="Arial" panose="020B0604020202020204" pitchFamily="34" charset="0"/>
                        </a:rPr>
                        <a:t>Printing of </a:t>
                      </a:r>
                      <a:r>
                        <a:rPr lang="en-ZA" sz="1400" b="1" baseline="0" dirty="0" smtClean="0">
                          <a:solidFill>
                            <a:schemeClr val="tx1"/>
                          </a:solidFill>
                          <a:latin typeface="Arial" panose="020B0604020202020204" pitchFamily="34" charset="0"/>
                          <a:ea typeface="Calibri"/>
                          <a:cs typeface="Arial" panose="020B0604020202020204" pitchFamily="34" charset="0"/>
                        </a:rPr>
                        <a:t>982 255 </a:t>
                      </a:r>
                      <a:r>
                        <a:rPr lang="en-ZA" sz="1400" b="0" baseline="0" dirty="0" smtClean="0">
                          <a:latin typeface="Arial" panose="020B0604020202020204" pitchFamily="34" charset="0"/>
                          <a:ea typeface="Calibri"/>
                          <a:cs typeface="Arial" panose="020B0604020202020204" pitchFamily="34" charset="0"/>
                        </a:rPr>
                        <a:t>workbooks </a:t>
                      </a:r>
                      <a:endParaRPr lang="en-ZA" sz="1400" b="0" dirty="0" smtClean="0">
                        <a:latin typeface="Arial" panose="020B0604020202020204" pitchFamily="34" charset="0"/>
                        <a:ea typeface="Calibri"/>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Preliminary</a:t>
                      </a:r>
                      <a:r>
                        <a:rPr lang="en-ZA" sz="1400" b="0" baseline="0" dirty="0" smtClean="0">
                          <a:latin typeface="Arial" panose="020B0604020202020204" pitchFamily="34" charset="0"/>
                          <a:ea typeface="Calibri"/>
                          <a:cs typeface="Arial" panose="020B0604020202020204" pitchFamily="34" charset="0"/>
                        </a:rPr>
                        <a:t> r</a:t>
                      </a:r>
                      <a:r>
                        <a:rPr lang="en-ZA" sz="1400" b="0" dirty="0" smtClean="0">
                          <a:latin typeface="Arial" panose="020B0604020202020204" pitchFamily="34" charset="0"/>
                          <a:ea typeface="Calibri"/>
                          <a:cs typeface="Arial" panose="020B0604020202020204" pitchFamily="34" charset="0"/>
                        </a:rPr>
                        <a:t>ecruitment of 14 00 volunteers</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Q2: </a:t>
                      </a:r>
                      <a:r>
                        <a:rPr lang="en-ZA" sz="1400" b="1" dirty="0" smtClean="0">
                          <a:latin typeface="Arial" panose="020B0604020202020204" pitchFamily="34" charset="0"/>
                          <a:ea typeface="Calibri"/>
                          <a:cs typeface="Arial" panose="020B0604020202020204" pitchFamily="34" charset="0"/>
                        </a:rPr>
                        <a:t>162 802</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Appointment of Service Providers (stationery and delivery/warehousing)</a:t>
                      </a: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-398 920</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0">
                <a:tc>
                  <a:txBody>
                    <a:bodyPr/>
                    <a:lstStyle/>
                    <a:p>
                      <a:r>
                        <a:rPr lang="en-ZA" sz="1400" b="1" dirty="0" smtClean="0">
                          <a:latin typeface="Arial" panose="020B0604020202020204" pitchFamily="34" charset="0"/>
                          <a:ea typeface="Calibri"/>
                          <a:cs typeface="Arial" panose="020B0604020202020204" pitchFamily="34" charset="0"/>
                        </a:rPr>
                        <a:t>2.5.2</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r>
                        <a:rPr lang="en-ZA" sz="1400" b="1" kern="1200" dirty="0" smtClean="0">
                          <a:solidFill>
                            <a:schemeClr val="dk1"/>
                          </a:solidFill>
                          <a:effectLst/>
                          <a:latin typeface="Arial" panose="020B0604020202020204" pitchFamily="34" charset="0"/>
                          <a:ea typeface="+mn-ea"/>
                          <a:cs typeface="Arial" panose="020B0604020202020204" pitchFamily="34" charset="0"/>
                        </a:rPr>
                        <a:t>Number of learners obtaining a NSC through the Second Chance</a:t>
                      </a:r>
                    </a:p>
                    <a:p>
                      <a:r>
                        <a:rPr lang="en-ZA" sz="1400" b="1" kern="1200" dirty="0" smtClean="0">
                          <a:solidFill>
                            <a:schemeClr val="dk1"/>
                          </a:solidFill>
                          <a:effectLst/>
                          <a:latin typeface="Arial" panose="020B0604020202020204" pitchFamily="34" charset="0"/>
                          <a:ea typeface="+mn-ea"/>
                          <a:cs typeface="Arial" panose="020B0604020202020204" pitchFamily="34" charset="0"/>
                        </a:rPr>
                        <a:t>Programme</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10 000</a:t>
                      </a:r>
                    </a:p>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Annually </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Q1: Printed 125 400 mind the gap study guides and 10 000</a:t>
                      </a:r>
                      <a:r>
                        <a:rPr lang="en-ZA" sz="1400" b="0" baseline="0" dirty="0" smtClean="0">
                          <a:latin typeface="Arial" panose="020B0604020202020204" pitchFamily="34" charset="0"/>
                          <a:ea typeface="Calibri"/>
                          <a:cs typeface="Arial" panose="020B0604020202020204" pitchFamily="34" charset="0"/>
                        </a:rPr>
                        <a:t> </a:t>
                      </a:r>
                      <a:r>
                        <a:rPr lang="en-ZA" sz="1400" b="0" dirty="0" smtClean="0">
                          <a:latin typeface="Arial" panose="020B0604020202020204" pitchFamily="34" charset="0"/>
                          <a:ea typeface="Calibri"/>
                          <a:cs typeface="Arial" panose="020B0604020202020204" pitchFamily="34" charset="0"/>
                        </a:rPr>
                        <a:t>past question papers </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750 Teachers appointed for the face to face classes</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36 venues were finalised</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Q2 Face-to-face</a:t>
                      </a:r>
                      <a:r>
                        <a:rPr lang="en-ZA" sz="1400" b="0" baseline="0" dirty="0" smtClean="0">
                          <a:latin typeface="Arial" panose="020B0604020202020204" pitchFamily="34" charset="0"/>
                          <a:ea typeface="Calibri"/>
                          <a:cs typeface="Arial" panose="020B0604020202020204" pitchFamily="34" charset="0"/>
                        </a:rPr>
                        <a:t> classes </a:t>
                      </a:r>
                      <a:r>
                        <a:rPr lang="en-ZA" sz="1400" b="1" baseline="0" dirty="0" smtClean="0">
                          <a:solidFill>
                            <a:schemeClr val="tx1"/>
                          </a:solidFill>
                          <a:latin typeface="Arial" panose="020B0604020202020204" pitchFamily="34" charset="0"/>
                          <a:ea typeface="Calibri"/>
                          <a:cs typeface="Arial" panose="020B0604020202020204" pitchFamily="34" charset="0"/>
                        </a:rPr>
                        <a:t>(19 824 learners) , </a:t>
                      </a:r>
                      <a:r>
                        <a:rPr lang="en-ZA" sz="1400" b="0" baseline="0" dirty="0" smtClean="0">
                          <a:latin typeface="Arial" panose="020B0604020202020204" pitchFamily="34" charset="0"/>
                          <a:ea typeface="Calibri"/>
                          <a:cs typeface="Arial" panose="020B0604020202020204" pitchFamily="34" charset="0"/>
                        </a:rPr>
                        <a:t>digital (</a:t>
                      </a:r>
                      <a:r>
                        <a:rPr lang="en-ZA" sz="1400" b="1" baseline="0" dirty="0" smtClean="0">
                          <a:latin typeface="Arial" panose="020B0604020202020204" pitchFamily="34" charset="0"/>
                          <a:ea typeface="Calibri"/>
                          <a:cs typeface="Arial" panose="020B0604020202020204" pitchFamily="34" charset="0"/>
                        </a:rPr>
                        <a:t>PH I 4 724 and PH II     6 323</a:t>
                      </a:r>
                      <a:r>
                        <a:rPr lang="en-ZA" sz="1400" b="1" baseline="0" dirty="0" smtClean="0">
                          <a:solidFill>
                            <a:srgbClr val="FF0000"/>
                          </a:solidFill>
                          <a:latin typeface="Arial" panose="020B0604020202020204" pitchFamily="34" charset="0"/>
                          <a:ea typeface="Calibri"/>
                          <a:cs typeface="Arial" panose="020B0604020202020204" pitchFamily="34" charset="0"/>
                        </a:rPr>
                        <a:t> </a:t>
                      </a:r>
                      <a:r>
                        <a:rPr lang="en-ZA" sz="1400" b="1" baseline="0" dirty="0" smtClean="0">
                          <a:latin typeface="Arial" panose="020B0604020202020204" pitchFamily="34" charset="0"/>
                          <a:ea typeface="Calibri"/>
                          <a:cs typeface="Arial" panose="020B0604020202020204" pitchFamily="34" charset="0"/>
                        </a:rPr>
                        <a:t>internet hits)</a:t>
                      </a:r>
                      <a:r>
                        <a:rPr lang="en-ZA" sz="1400" b="0" baseline="0" dirty="0" smtClean="0">
                          <a:latin typeface="Arial" panose="020B0604020202020204" pitchFamily="34" charset="0"/>
                          <a:ea typeface="Calibri"/>
                          <a:cs typeface="Arial" panose="020B0604020202020204" pitchFamily="34" charset="0"/>
                        </a:rPr>
                        <a:t> and broadcasting support provided via HD OpenView and DSTV to 36 centres</a:t>
                      </a:r>
                      <a:endParaRPr lang="en-ZA" sz="1400" b="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-10 000</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16</a:t>
            </a:fld>
            <a:endParaRPr lang="en-ZA" dirty="0"/>
          </a:p>
        </p:txBody>
      </p:sp>
    </p:spTree>
    <p:extLst>
      <p:ext uri="{BB962C8B-B14F-4D97-AF65-F5344CB8AC3E}">
        <p14:creationId xmlns:p14="http://schemas.microsoft.com/office/powerpoint/2010/main" xmlns="" val="3827602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720081"/>
          </a:xfrm>
        </p:spPr>
        <p:txBody>
          <a:bodyPr>
            <a:normAutofit fontScale="90000"/>
          </a:bodyPr>
          <a:lstStyle/>
          <a:p>
            <a:r>
              <a:rPr lang="en-ZA" b="1" dirty="0" smtClean="0">
                <a:solidFill>
                  <a:schemeClr val="accent2">
                    <a:lumMod val="75000"/>
                  </a:schemeClr>
                </a:solidFill>
              </a:rPr>
              <a:t>PROGRAMME 2</a:t>
            </a:r>
            <a:endParaRPr lang="en-ZA" b="1" dirty="0">
              <a:solidFill>
                <a:schemeClr val="accent2">
                  <a:lumMod val="75000"/>
                </a:schemeClr>
              </a:solidFill>
            </a:endParaRPr>
          </a:p>
        </p:txBody>
      </p:sp>
      <p:sp>
        <p:nvSpPr>
          <p:cNvPr id="3" name="Content Placeholder 2"/>
          <p:cNvSpPr>
            <a:spLocks noGrp="1"/>
          </p:cNvSpPr>
          <p:nvPr>
            <p:ph idx="1"/>
          </p:nvPr>
        </p:nvSpPr>
        <p:spPr>
          <a:xfrm>
            <a:off x="251520" y="692696"/>
            <a:ext cx="8640960" cy="5688632"/>
          </a:xfrm>
        </p:spPr>
        <p:txBody>
          <a:bodyPr>
            <a:normAutofit fontScale="92500"/>
          </a:bodyPr>
          <a:lstStyle/>
          <a:p>
            <a:pPr marL="0" indent="0" algn="just">
              <a:buNone/>
            </a:pPr>
            <a:r>
              <a:rPr lang="en-ZA" sz="2800" b="1" dirty="0" smtClean="0"/>
              <a:t>Curriculum Implementation and Monitoring</a:t>
            </a:r>
          </a:p>
          <a:p>
            <a:pPr marL="0" indent="0" algn="just">
              <a:buNone/>
            </a:pPr>
            <a:r>
              <a:rPr lang="en-ZA" sz="2400" b="1" dirty="0"/>
              <a:t>Early </a:t>
            </a:r>
            <a:r>
              <a:rPr lang="en-ZA" sz="2400" b="1" dirty="0" smtClean="0"/>
              <a:t>Childhood </a:t>
            </a:r>
            <a:r>
              <a:rPr lang="en-ZA" sz="2400" b="1" dirty="0"/>
              <a:t>Education (ECD) </a:t>
            </a:r>
            <a:r>
              <a:rPr lang="en-ZA" sz="2400" b="1" dirty="0" smtClean="0"/>
              <a:t>  </a:t>
            </a:r>
            <a:endParaRPr lang="en-ZA" sz="2400" b="1" dirty="0"/>
          </a:p>
          <a:p>
            <a:pPr algn="just"/>
            <a:r>
              <a:rPr lang="en-ZA" sz="2400" dirty="0"/>
              <a:t>The Department </a:t>
            </a:r>
            <a:r>
              <a:rPr lang="en-US" sz="2400" dirty="0" smtClean="0"/>
              <a:t>co-hosted </a:t>
            </a:r>
            <a:r>
              <a:rPr lang="en-US" sz="2400" dirty="0"/>
              <a:t>the </a:t>
            </a:r>
            <a:r>
              <a:rPr lang="en-US" sz="2400" b="1" dirty="0"/>
              <a:t>Play Conference </a:t>
            </a:r>
            <a:r>
              <a:rPr lang="en-US" sz="2400" dirty="0"/>
              <a:t>in </a:t>
            </a:r>
            <a:r>
              <a:rPr lang="en-US" sz="2400" dirty="0" smtClean="0"/>
              <a:t>July 2016</a:t>
            </a:r>
            <a:endParaRPr lang="en-US" sz="2400" dirty="0"/>
          </a:p>
          <a:p>
            <a:pPr algn="just"/>
            <a:r>
              <a:rPr lang="en-US" sz="2400" dirty="0"/>
              <a:t>The South African </a:t>
            </a:r>
            <a:r>
              <a:rPr lang="en-US" sz="2400" b="1" dirty="0"/>
              <a:t>National Curriculum Framework </a:t>
            </a:r>
            <a:r>
              <a:rPr lang="en-US" sz="2400" dirty="0"/>
              <a:t>for Children from Birth to 4 (NCF) was </a:t>
            </a:r>
            <a:r>
              <a:rPr lang="en-US" sz="2400" b="1" dirty="0"/>
              <a:t>versioned </a:t>
            </a:r>
            <a:r>
              <a:rPr lang="en-US" sz="2400" dirty="0"/>
              <a:t>into all </a:t>
            </a:r>
            <a:r>
              <a:rPr lang="en-US" sz="2400" dirty="0" smtClean="0"/>
              <a:t>official languages.</a:t>
            </a:r>
          </a:p>
          <a:p>
            <a:pPr algn="just"/>
            <a:r>
              <a:rPr lang="en-US" sz="2400" dirty="0" smtClean="0"/>
              <a:t> </a:t>
            </a:r>
            <a:r>
              <a:rPr lang="en-US" sz="2400" dirty="0"/>
              <a:t>A </a:t>
            </a:r>
            <a:r>
              <a:rPr lang="en-US" sz="2400" b="1" dirty="0"/>
              <a:t>management guide </a:t>
            </a:r>
            <a:r>
              <a:rPr lang="en-US" sz="2400" dirty="0"/>
              <a:t>for the </a:t>
            </a:r>
            <a:r>
              <a:rPr lang="en-US" sz="2400" b="1" dirty="0"/>
              <a:t>in-service training of ECD practitioners </a:t>
            </a:r>
            <a:r>
              <a:rPr lang="en-US" sz="2400" dirty="0"/>
              <a:t>has been </a:t>
            </a:r>
            <a:r>
              <a:rPr lang="en-US" sz="2400" dirty="0" smtClean="0"/>
              <a:t>finalized.</a:t>
            </a:r>
          </a:p>
          <a:p>
            <a:pPr algn="just"/>
            <a:r>
              <a:rPr lang="en-US" sz="2400" dirty="0" smtClean="0"/>
              <a:t>The Department finalised </a:t>
            </a:r>
            <a:r>
              <a:rPr lang="en-US" sz="2400" b="1" dirty="0"/>
              <a:t>26 draft subjects for Technical Occupational </a:t>
            </a:r>
            <a:r>
              <a:rPr lang="en-US" sz="2400" b="1" dirty="0" smtClean="0"/>
              <a:t>pathway </a:t>
            </a:r>
            <a:r>
              <a:rPr lang="en-US" sz="2400" dirty="0" smtClean="0"/>
              <a:t>and </a:t>
            </a:r>
            <a:r>
              <a:rPr lang="en-US" sz="2400" dirty="0"/>
              <a:t>22 draft subjects for learners with Severe Intellectual Disability. </a:t>
            </a:r>
            <a:endParaRPr lang="en-US" sz="2400" dirty="0" smtClean="0"/>
          </a:p>
          <a:p>
            <a:pPr algn="just"/>
            <a:r>
              <a:rPr lang="en-US" sz="2400" b="1" dirty="0"/>
              <a:t>Consultative meetings </a:t>
            </a:r>
            <a:r>
              <a:rPr lang="en-US" sz="2400" dirty="0"/>
              <a:t>on the Development of the </a:t>
            </a:r>
            <a:r>
              <a:rPr lang="en-US" sz="2400" b="1" dirty="0"/>
              <a:t>Rural Education Policy</a:t>
            </a:r>
            <a:r>
              <a:rPr lang="en-US" sz="2400" dirty="0"/>
              <a:t> were held in three provinces namely, Eastern Cape, KwaZulu-Natal and Limpopo. </a:t>
            </a:r>
            <a:r>
              <a:rPr lang="en-US" sz="2400" dirty="0" smtClean="0"/>
              <a:t>– the engagements </a:t>
            </a:r>
            <a:r>
              <a:rPr lang="en-US" sz="2400" dirty="0"/>
              <a:t>with these stakeholders were necessary and they ensured that the development of the Rural Education Policy is done from a well-informed position.</a:t>
            </a:r>
            <a:endParaRPr lang="en-ZA" sz="2400" dirty="0"/>
          </a:p>
          <a:p>
            <a:endParaRPr lang="en-US" sz="2400" dirty="0" smtClean="0"/>
          </a:p>
          <a:p>
            <a:endParaRPr lang="en-US" sz="2400" dirty="0" smtClean="0"/>
          </a:p>
          <a:p>
            <a:endParaRPr lang="en-ZA" sz="2000" u="sng" dirty="0"/>
          </a:p>
          <a:p>
            <a:endParaRPr lang="en-ZA" sz="2800" u="sng" dirty="0"/>
          </a:p>
        </p:txBody>
      </p:sp>
      <p:sp>
        <p:nvSpPr>
          <p:cNvPr id="4" name="Slide Number Placeholder 3"/>
          <p:cNvSpPr>
            <a:spLocks noGrp="1"/>
          </p:cNvSpPr>
          <p:nvPr>
            <p:ph type="sldNum" sz="quarter" idx="12"/>
          </p:nvPr>
        </p:nvSpPr>
        <p:spPr/>
        <p:txBody>
          <a:bodyPr/>
          <a:lstStyle/>
          <a:p>
            <a:fld id="{E2C0AE55-7E06-4976-960B-3D98813CB3CF}" type="slidenum">
              <a:rPr lang="en-ZA" sz="1400" b="1" smtClean="0"/>
              <a:pPr/>
              <a:t>17</a:t>
            </a:fld>
            <a:endParaRPr lang="en-ZA" sz="1400" b="1" dirty="0"/>
          </a:p>
        </p:txBody>
      </p:sp>
    </p:spTree>
    <p:extLst>
      <p:ext uri="{BB962C8B-B14F-4D97-AF65-F5344CB8AC3E}">
        <p14:creationId xmlns:p14="http://schemas.microsoft.com/office/powerpoint/2010/main" xmlns="" val="540750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576064"/>
          </a:xfrm>
        </p:spPr>
        <p:txBody>
          <a:bodyPr>
            <a:normAutofit fontScale="90000"/>
          </a:bodyPr>
          <a:lstStyle/>
          <a:p>
            <a:r>
              <a:rPr lang="en-ZA" b="1" dirty="0" smtClean="0">
                <a:solidFill>
                  <a:schemeClr val="accent2">
                    <a:lumMod val="75000"/>
                  </a:schemeClr>
                </a:solidFill>
              </a:rPr>
              <a:t>PROGRAMME 2</a:t>
            </a:r>
            <a:endParaRPr lang="en-ZA" b="1" dirty="0">
              <a:solidFill>
                <a:schemeClr val="accent2">
                  <a:lumMod val="75000"/>
                </a:schemeClr>
              </a:solidFill>
            </a:endParaRPr>
          </a:p>
        </p:txBody>
      </p:sp>
      <p:sp>
        <p:nvSpPr>
          <p:cNvPr id="3" name="Content Placeholder 2"/>
          <p:cNvSpPr>
            <a:spLocks noGrp="1"/>
          </p:cNvSpPr>
          <p:nvPr>
            <p:ph idx="1"/>
          </p:nvPr>
        </p:nvSpPr>
        <p:spPr>
          <a:xfrm>
            <a:off x="395536" y="908720"/>
            <a:ext cx="8280920" cy="5145437"/>
          </a:xfrm>
        </p:spPr>
        <p:txBody>
          <a:bodyPr>
            <a:normAutofit fontScale="92500"/>
          </a:bodyPr>
          <a:lstStyle/>
          <a:p>
            <a:pPr algn="just"/>
            <a:r>
              <a:rPr lang="en-US" sz="2400" b="1" dirty="0" smtClean="0"/>
              <a:t>RURAL EDUCATION</a:t>
            </a:r>
            <a:r>
              <a:rPr lang="en-US" sz="2400" dirty="0" smtClean="0"/>
              <a:t>: The DBE and </a:t>
            </a:r>
            <a:r>
              <a:rPr lang="en-US" sz="2400" dirty="0"/>
              <a:t>the Department of Science and Technology </a:t>
            </a:r>
            <a:r>
              <a:rPr lang="en-US" sz="2400" dirty="0" smtClean="0"/>
              <a:t>have </a:t>
            </a:r>
            <a:r>
              <a:rPr lang="en-US" sz="2400" dirty="0"/>
              <a:t>partnered with </a:t>
            </a:r>
            <a:r>
              <a:rPr lang="en-US" sz="2400" dirty="0" smtClean="0"/>
              <a:t>Hydrogen </a:t>
            </a:r>
            <a:r>
              <a:rPr lang="en-US" sz="2400" dirty="0"/>
              <a:t>South </a:t>
            </a:r>
            <a:r>
              <a:rPr lang="en-US" sz="2400" dirty="0" smtClean="0"/>
              <a:t>Africa, </a:t>
            </a:r>
            <a:r>
              <a:rPr lang="en-US" sz="2400" dirty="0"/>
              <a:t>to install </a:t>
            </a:r>
            <a:r>
              <a:rPr lang="en-US" sz="2400" b="1" dirty="0"/>
              <a:t>Energy Fuel Cell technology for the provision of power </a:t>
            </a:r>
            <a:r>
              <a:rPr lang="en-US" sz="2400" dirty="0"/>
              <a:t>at the rural schools. </a:t>
            </a:r>
            <a:endParaRPr lang="en-ZA" sz="2400" dirty="0"/>
          </a:p>
          <a:p>
            <a:pPr algn="just"/>
            <a:r>
              <a:rPr lang="en-ZA" sz="2400" b="1" dirty="0" smtClean="0"/>
              <a:t>LTSM</a:t>
            </a:r>
            <a:r>
              <a:rPr lang="en-ZA" sz="2400" dirty="0" smtClean="0"/>
              <a:t>: The </a:t>
            </a:r>
            <a:r>
              <a:rPr lang="en-ZA" sz="2400" dirty="0"/>
              <a:t>printing of </a:t>
            </a:r>
            <a:r>
              <a:rPr lang="en-ZA" sz="2400" b="1" dirty="0"/>
              <a:t>3 878 970 Grade R </a:t>
            </a:r>
            <a:r>
              <a:rPr lang="en-ZA" sz="2400" b="1" dirty="0" smtClean="0"/>
              <a:t>workbooks</a:t>
            </a:r>
            <a:r>
              <a:rPr lang="en-ZA" sz="2400" dirty="0" smtClean="0"/>
              <a:t>, for 2017 academic year, </a:t>
            </a:r>
            <a:r>
              <a:rPr lang="en-ZA" sz="2400" dirty="0"/>
              <a:t>has been </a:t>
            </a:r>
            <a:r>
              <a:rPr lang="en-ZA" sz="2400" dirty="0" smtClean="0"/>
              <a:t>completed- a </a:t>
            </a:r>
            <a:r>
              <a:rPr lang="en-ZA" sz="2400" dirty="0"/>
              <a:t>total number of 2 191 820 (55%) </a:t>
            </a:r>
            <a:r>
              <a:rPr lang="en-ZA" sz="2400" b="1" dirty="0"/>
              <a:t>Grade R</a:t>
            </a:r>
            <a:r>
              <a:rPr lang="en-ZA" sz="2400" dirty="0"/>
              <a:t> workbooks were delivered to schools</a:t>
            </a:r>
            <a:r>
              <a:rPr lang="en-ZA" sz="2400" dirty="0" smtClean="0"/>
              <a:t>.</a:t>
            </a:r>
          </a:p>
          <a:p>
            <a:pPr algn="just"/>
            <a:r>
              <a:rPr lang="en-ZA" sz="2400" dirty="0" smtClean="0"/>
              <a:t>A </a:t>
            </a:r>
            <a:r>
              <a:rPr lang="en-ZA" sz="2400" dirty="0"/>
              <a:t>total number of </a:t>
            </a:r>
            <a:r>
              <a:rPr lang="en-ZA" sz="2400" b="1" dirty="0"/>
              <a:t>28 566 960 Grades 1-9 </a:t>
            </a:r>
            <a:r>
              <a:rPr lang="en-ZA" sz="2400" b="1" dirty="0" smtClean="0"/>
              <a:t>workbooks</a:t>
            </a:r>
            <a:r>
              <a:rPr lang="en-ZA" sz="2400" dirty="0" smtClean="0"/>
              <a:t>, for the </a:t>
            </a:r>
            <a:r>
              <a:rPr lang="en-ZA" sz="2400" b="1" dirty="0" smtClean="0"/>
              <a:t>2017</a:t>
            </a:r>
            <a:r>
              <a:rPr lang="en-ZA" sz="2400" dirty="0" smtClean="0"/>
              <a:t> academic year, </a:t>
            </a:r>
            <a:r>
              <a:rPr lang="en-ZA" sz="2400" dirty="0"/>
              <a:t>was </a:t>
            </a:r>
            <a:r>
              <a:rPr lang="en-ZA" sz="2400" b="1" dirty="0" smtClean="0"/>
              <a:t>printed</a:t>
            </a:r>
            <a:r>
              <a:rPr lang="en-ZA" sz="2400" dirty="0" smtClean="0"/>
              <a:t>. As at 30 September 2016 a </a:t>
            </a:r>
            <a:r>
              <a:rPr lang="en-ZA" sz="2400" dirty="0"/>
              <a:t>total number of 15 943 815 (56.5%) Grades 1-9 workbooks </a:t>
            </a:r>
            <a:r>
              <a:rPr lang="en-ZA" sz="2400" dirty="0" smtClean="0"/>
              <a:t>for Home Language and Mathematics were </a:t>
            </a:r>
            <a:r>
              <a:rPr lang="en-ZA" sz="2400" b="1" dirty="0"/>
              <a:t>delivered</a:t>
            </a:r>
            <a:r>
              <a:rPr lang="en-ZA" sz="2400" dirty="0"/>
              <a:t> to schools.</a:t>
            </a:r>
          </a:p>
          <a:p>
            <a:pPr algn="just"/>
            <a:r>
              <a:rPr lang="en-ZA" sz="2400" b="1" dirty="0" smtClean="0"/>
              <a:t>MST</a:t>
            </a:r>
            <a:r>
              <a:rPr lang="en-ZA" sz="2400" dirty="0" smtClean="0"/>
              <a:t>: A </a:t>
            </a:r>
            <a:r>
              <a:rPr lang="en-ZA" sz="2400" dirty="0"/>
              <a:t>total of </a:t>
            </a:r>
            <a:r>
              <a:rPr lang="en-ZA" sz="2400" b="1" dirty="0"/>
              <a:t>229 schools </a:t>
            </a:r>
            <a:r>
              <a:rPr lang="en-ZA" sz="2400" dirty="0"/>
              <a:t>were supplied with resources, </a:t>
            </a:r>
            <a:r>
              <a:rPr lang="en-ZA" sz="2400" b="1" dirty="0"/>
              <a:t>4 557 teachers trained</a:t>
            </a:r>
            <a:r>
              <a:rPr lang="en-ZA" sz="2400" dirty="0"/>
              <a:t> and </a:t>
            </a:r>
            <a:r>
              <a:rPr lang="en-ZA" sz="2400" b="1" dirty="0"/>
              <a:t>8 754 learners </a:t>
            </a:r>
            <a:r>
              <a:rPr lang="en-ZA" sz="2400" dirty="0"/>
              <a:t>supported during the first quarter of </a:t>
            </a:r>
            <a:r>
              <a:rPr lang="en-ZA" sz="2400" dirty="0" smtClean="0"/>
              <a:t>2016/17.</a:t>
            </a:r>
            <a:endParaRPr lang="en-ZA" sz="2400" dirty="0"/>
          </a:p>
          <a:p>
            <a:pPr algn="just"/>
            <a:endParaRPr lang="en-ZA" sz="2400" dirty="0" smtClean="0"/>
          </a:p>
          <a:p>
            <a:pPr algn="just"/>
            <a:endParaRPr lang="en-ZA" sz="2400" dirty="0"/>
          </a:p>
          <a:p>
            <a:pPr marL="0" indent="0" algn="just">
              <a:buNone/>
            </a:pPr>
            <a:endParaRPr lang="en-ZA" sz="1800"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18</a:t>
            </a:fld>
            <a:endParaRPr lang="en-ZA" dirty="0"/>
          </a:p>
        </p:txBody>
      </p:sp>
    </p:spTree>
    <p:extLst>
      <p:ext uri="{BB962C8B-B14F-4D97-AF65-F5344CB8AC3E}">
        <p14:creationId xmlns:p14="http://schemas.microsoft.com/office/powerpoint/2010/main" xmlns="" val="4200947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8229600" cy="864096"/>
          </a:xfrm>
        </p:spPr>
        <p:txBody>
          <a:bodyPr>
            <a:noAutofit/>
          </a:bodyPr>
          <a:lstStyle/>
          <a:p>
            <a:r>
              <a:rPr lang="en-ZA" b="1" dirty="0" smtClean="0">
                <a:solidFill>
                  <a:schemeClr val="accent2">
                    <a:lumMod val="75000"/>
                  </a:schemeClr>
                </a:solidFill>
              </a:rPr>
              <a:t>DELIVERY OF WORKBOOKS  TO PROVINCES </a:t>
            </a:r>
            <a:endParaRPr lang="en-ZA"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19</a:t>
            </a:fld>
            <a:endParaRPr lang="en-ZA" dirty="0">
              <a:solidFill>
                <a:prstClr val="black">
                  <a:tint val="75000"/>
                </a:prstClr>
              </a:solidFill>
            </a:endParaRPr>
          </a:p>
        </p:txBody>
      </p:sp>
      <p:pic>
        <p:nvPicPr>
          <p:cNvPr id="5" name="Content Placeholder 4" descr="C:\Users\gjones\AppData\Local\Microsoft\Windows\Temporary Internet Files\Content.Outlook\M1DWH1M7\1st LH 5-9-13.JPG"/>
          <p:cNvPicPr>
            <a:picLocks noGrp="1"/>
          </p:cNvPicPr>
          <p:nvPr>
            <p:ph idx="1"/>
          </p:nvPr>
        </p:nvPicPr>
        <p:blipFill>
          <a:blip r:embed="rId2" cstate="email">
            <a:extLst>
              <a:ext uri="{28A0092B-C50C-407E-A947-70E740481C1C}">
                <a14:useLocalDpi xmlns:a14="http://schemas.microsoft.com/office/drawing/2010/main" xmlns=""/>
              </a:ext>
            </a:extLst>
          </a:blip>
          <a:srcRect l="20000"/>
          <a:stretch>
            <a:fillRect/>
          </a:stretch>
        </p:blipFill>
        <p:spPr bwMode="auto">
          <a:xfrm>
            <a:off x="1043608" y="1628800"/>
            <a:ext cx="6840760" cy="42484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852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cs typeface="Calibri" pitchFamily="34" charset="0"/>
              </a:rPr>
              <a:t>PRESENTATION OUTLINE </a:t>
            </a:r>
            <a:endParaRPr lang="en-ZA" sz="3600" b="1" dirty="0"/>
          </a:p>
        </p:txBody>
      </p:sp>
      <p:sp>
        <p:nvSpPr>
          <p:cNvPr id="3" name="Content Placeholder 2"/>
          <p:cNvSpPr>
            <a:spLocks noGrp="1"/>
          </p:cNvSpPr>
          <p:nvPr>
            <p:ph idx="1"/>
          </p:nvPr>
        </p:nvSpPr>
        <p:spPr/>
        <p:txBody>
          <a:bodyPr/>
          <a:lstStyle/>
          <a:p>
            <a:pPr marL="631825" lvl="0" indent="-631825">
              <a:spcBef>
                <a:spcPts val="0"/>
              </a:spcBef>
              <a:buNone/>
              <a:defRPr/>
            </a:pPr>
            <a:r>
              <a:rPr lang="en-US" b="1" dirty="0">
                <a:solidFill>
                  <a:prstClr val="black"/>
                </a:solidFill>
                <a:cs typeface="Calibri" pitchFamily="34" charset="0"/>
              </a:rPr>
              <a:t>PART A</a:t>
            </a:r>
            <a:r>
              <a:rPr lang="en-US" dirty="0">
                <a:solidFill>
                  <a:prstClr val="black"/>
                </a:solidFill>
                <a:cs typeface="Calibri" pitchFamily="34" charset="0"/>
              </a:rPr>
              <a:t> </a:t>
            </a:r>
          </a:p>
          <a:p>
            <a:pPr marL="631825" lvl="0" indent="-631825">
              <a:spcBef>
                <a:spcPts val="0"/>
              </a:spcBef>
              <a:buNone/>
              <a:defRPr/>
            </a:pPr>
            <a:r>
              <a:rPr lang="en-US" dirty="0">
                <a:solidFill>
                  <a:prstClr val="black"/>
                </a:solidFill>
                <a:cs typeface="Calibri" pitchFamily="34" charset="0"/>
              </a:rPr>
              <a:t>Performance Indicators and </a:t>
            </a:r>
            <a:r>
              <a:rPr lang="en-US" dirty="0" smtClean="0">
                <a:solidFill>
                  <a:prstClr val="black"/>
                </a:solidFill>
                <a:cs typeface="Calibri" pitchFamily="34" charset="0"/>
              </a:rPr>
              <a:t>Targets </a:t>
            </a:r>
            <a:endParaRPr lang="en-US" dirty="0">
              <a:solidFill>
                <a:prstClr val="black"/>
              </a:solidFill>
              <a:cs typeface="Calibri" pitchFamily="34" charset="0"/>
            </a:endParaRPr>
          </a:p>
          <a:p>
            <a:pPr marL="631825" lvl="0" indent="-631825">
              <a:spcBef>
                <a:spcPts val="0"/>
              </a:spcBef>
              <a:buNone/>
              <a:defRPr/>
            </a:pPr>
            <a:endParaRPr lang="en-US" dirty="0">
              <a:solidFill>
                <a:prstClr val="black"/>
              </a:solidFill>
              <a:cs typeface="Calibri" pitchFamily="34" charset="0"/>
            </a:endParaRPr>
          </a:p>
          <a:p>
            <a:pPr marL="631825" indent="-631825">
              <a:spcBef>
                <a:spcPts val="0"/>
              </a:spcBef>
              <a:buNone/>
              <a:defRPr/>
            </a:pPr>
            <a:r>
              <a:rPr lang="en-US" b="1" dirty="0">
                <a:solidFill>
                  <a:prstClr val="black"/>
                </a:solidFill>
                <a:cs typeface="Calibri" pitchFamily="34" charset="0"/>
              </a:rPr>
              <a:t>PART </a:t>
            </a:r>
            <a:r>
              <a:rPr lang="en-US" b="1" dirty="0" smtClean="0">
                <a:solidFill>
                  <a:prstClr val="black"/>
                </a:solidFill>
                <a:cs typeface="Calibri" pitchFamily="34" charset="0"/>
              </a:rPr>
              <a:t>B: </a:t>
            </a:r>
          </a:p>
          <a:p>
            <a:pPr marL="631825" indent="-631825">
              <a:spcBef>
                <a:spcPts val="0"/>
              </a:spcBef>
              <a:buNone/>
              <a:defRPr/>
            </a:pPr>
            <a:r>
              <a:rPr lang="en-ZA" dirty="0" smtClean="0">
                <a:solidFill>
                  <a:prstClr val="black"/>
                </a:solidFill>
                <a:cs typeface="Calibri" pitchFamily="34" charset="0"/>
              </a:rPr>
              <a:t>Financial Report</a:t>
            </a:r>
            <a:r>
              <a:rPr lang="en-ZA" dirty="0">
                <a:solidFill>
                  <a:prstClr val="black"/>
                </a:solidFill>
                <a:cs typeface="Calibri" pitchFamily="34" charset="0"/>
              </a:rPr>
              <a:t>: </a:t>
            </a:r>
            <a:r>
              <a:rPr lang="en-ZA" dirty="0" smtClean="0">
                <a:solidFill>
                  <a:prstClr val="black"/>
                </a:solidFill>
                <a:cs typeface="Calibri" pitchFamily="34" charset="0"/>
              </a:rPr>
              <a:t>Second </a:t>
            </a:r>
            <a:r>
              <a:rPr lang="en-ZA" dirty="0">
                <a:solidFill>
                  <a:prstClr val="black"/>
                </a:solidFill>
                <a:cs typeface="Calibri" pitchFamily="34" charset="0"/>
              </a:rPr>
              <a:t>Quarter Expenditure</a:t>
            </a:r>
            <a:endParaRPr lang="en-US" dirty="0">
              <a:solidFill>
                <a:prstClr val="black"/>
              </a:solidFill>
              <a:cs typeface="Calibri" pitchFamily="34" charset="0"/>
            </a:endParaRP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a:t>
            </a:fld>
            <a:endParaRPr lang="en-ZA" dirty="0"/>
          </a:p>
        </p:txBody>
      </p:sp>
    </p:spTree>
    <p:extLst>
      <p:ext uri="{BB962C8B-B14F-4D97-AF65-F5344CB8AC3E}">
        <p14:creationId xmlns:p14="http://schemas.microsoft.com/office/powerpoint/2010/main" xmlns="" val="1329573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576064"/>
          </a:xfrm>
        </p:spPr>
        <p:txBody>
          <a:bodyPr>
            <a:noAutofit/>
          </a:bodyPr>
          <a:lstStyle/>
          <a:p>
            <a:r>
              <a:rPr lang="en-ZA" sz="4800" b="1" dirty="0" smtClean="0">
                <a:solidFill>
                  <a:schemeClr val="accent2">
                    <a:lumMod val="75000"/>
                  </a:schemeClr>
                </a:solidFill>
              </a:rPr>
              <a:t>PROGRAMME 2</a:t>
            </a:r>
            <a:endParaRPr lang="en-ZA" sz="4800" b="1" dirty="0">
              <a:solidFill>
                <a:schemeClr val="accent2">
                  <a:lumMod val="75000"/>
                </a:schemeClr>
              </a:solidFill>
            </a:endParaRPr>
          </a:p>
        </p:txBody>
      </p:sp>
      <p:sp>
        <p:nvSpPr>
          <p:cNvPr id="3" name="Content Placeholder 2"/>
          <p:cNvSpPr>
            <a:spLocks noGrp="1"/>
          </p:cNvSpPr>
          <p:nvPr>
            <p:ph idx="1"/>
          </p:nvPr>
        </p:nvSpPr>
        <p:spPr>
          <a:xfrm>
            <a:off x="395536" y="836712"/>
            <a:ext cx="8424936" cy="5544616"/>
          </a:xfrm>
        </p:spPr>
        <p:txBody>
          <a:bodyPr>
            <a:noAutofit/>
          </a:bodyPr>
          <a:lstStyle/>
          <a:p>
            <a:pPr algn="just"/>
            <a:r>
              <a:rPr lang="en-ZA" sz="2800" dirty="0"/>
              <a:t>The DBE-JICA Project completed Phase 2 of the pilot project in 192 schools in North West and Eastern </a:t>
            </a:r>
            <a:r>
              <a:rPr lang="en-ZA" sz="2800" dirty="0" smtClean="0"/>
              <a:t>Cape.</a:t>
            </a:r>
          </a:p>
          <a:p>
            <a:pPr algn="just"/>
            <a:r>
              <a:rPr lang="en-ZA" sz="2800" b="1" dirty="0" smtClean="0"/>
              <a:t>ICT</a:t>
            </a:r>
            <a:r>
              <a:rPr lang="en-ZA" sz="2800" dirty="0" smtClean="0"/>
              <a:t>: </a:t>
            </a:r>
            <a:r>
              <a:rPr lang="en-ZA" sz="2800" dirty="0"/>
              <a:t>The Department provided connectivity to </a:t>
            </a:r>
            <a:r>
              <a:rPr lang="en-ZA" sz="2800" b="1" dirty="0"/>
              <a:t>278 schools through the Universal Service and Access Obligation</a:t>
            </a:r>
            <a:r>
              <a:rPr lang="en-ZA" sz="2800" dirty="0"/>
              <a:t> (USAO</a:t>
            </a:r>
            <a:r>
              <a:rPr lang="en-ZA" sz="2800" dirty="0" smtClean="0"/>
              <a:t>).</a:t>
            </a:r>
          </a:p>
          <a:p>
            <a:pPr algn="just"/>
            <a:r>
              <a:rPr lang="en-ZA" sz="2800" dirty="0"/>
              <a:t>Department has </a:t>
            </a:r>
            <a:r>
              <a:rPr lang="en-ZA" sz="2800" b="1" dirty="0"/>
              <a:t>engaged with all the stakeholders</a:t>
            </a:r>
            <a:r>
              <a:rPr lang="en-ZA" sz="2800" dirty="0"/>
              <a:t>, </a:t>
            </a:r>
            <a:r>
              <a:rPr lang="en-ZA" sz="2800" dirty="0" smtClean="0"/>
              <a:t>- </a:t>
            </a:r>
            <a:r>
              <a:rPr lang="en-ZA" sz="2800" dirty="0"/>
              <a:t>ICASA, Vodacom, MTN and Neotel to discuss future rollouts. </a:t>
            </a:r>
            <a:endParaRPr lang="en-ZA" sz="2800" dirty="0" smtClean="0"/>
          </a:p>
          <a:p>
            <a:pPr algn="just"/>
            <a:r>
              <a:rPr lang="en-US" sz="2800" dirty="0" smtClean="0"/>
              <a:t>A </a:t>
            </a:r>
            <a:r>
              <a:rPr lang="en-US" sz="2800" dirty="0"/>
              <a:t>total of </a:t>
            </a:r>
            <a:r>
              <a:rPr lang="en-US" sz="2800" dirty="0" smtClean="0"/>
              <a:t>1 380 digital </a:t>
            </a:r>
            <a:r>
              <a:rPr lang="en-US" sz="2800" dirty="0"/>
              <a:t>offline </a:t>
            </a:r>
            <a:r>
              <a:rPr lang="en-US" sz="2800" dirty="0" smtClean="0"/>
              <a:t>content packs were distributed </a:t>
            </a:r>
            <a:r>
              <a:rPr lang="en-US" sz="2800" dirty="0"/>
              <a:t>to </a:t>
            </a:r>
            <a:r>
              <a:rPr lang="en-US" sz="2800" b="1" dirty="0" smtClean="0"/>
              <a:t>10</a:t>
            </a:r>
            <a:r>
              <a:rPr lang="en-US" sz="2800" dirty="0" smtClean="0"/>
              <a:t> </a:t>
            </a:r>
            <a:r>
              <a:rPr lang="en-US" sz="2800" dirty="0"/>
              <a:t>districts in all provinces. </a:t>
            </a:r>
            <a:endParaRPr lang="en-ZA" sz="2800" dirty="0"/>
          </a:p>
          <a:p>
            <a:pPr marL="0" indent="0">
              <a:buNone/>
            </a:pPr>
            <a:endParaRPr lang="en-ZA" sz="28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20</a:t>
            </a:fld>
            <a:endParaRPr lang="en-ZA" dirty="0"/>
          </a:p>
        </p:txBody>
      </p:sp>
    </p:spTree>
    <p:extLst>
      <p:ext uri="{BB962C8B-B14F-4D97-AF65-F5344CB8AC3E}">
        <p14:creationId xmlns:p14="http://schemas.microsoft.com/office/powerpoint/2010/main" xmlns="" val="139537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89"/>
          </a:xfrm>
        </p:spPr>
        <p:txBody>
          <a:bodyPr>
            <a:normAutofit fontScale="90000"/>
          </a:bodyPr>
          <a:lstStyle/>
          <a:p>
            <a:r>
              <a:rPr lang="en-ZA" b="1" dirty="0" smtClean="0">
                <a:solidFill>
                  <a:schemeClr val="accent2">
                    <a:lumMod val="75000"/>
                  </a:schemeClr>
                </a:solidFill>
              </a:rPr>
              <a:t>PROGRAMME 2</a:t>
            </a:r>
            <a:endParaRPr lang="en-ZA" b="1" dirty="0">
              <a:solidFill>
                <a:schemeClr val="accent2">
                  <a:lumMod val="75000"/>
                </a:schemeClr>
              </a:solidFill>
            </a:endParaRPr>
          </a:p>
        </p:txBody>
      </p:sp>
      <p:sp>
        <p:nvSpPr>
          <p:cNvPr id="3" name="Content Placeholder 2"/>
          <p:cNvSpPr>
            <a:spLocks noGrp="1"/>
          </p:cNvSpPr>
          <p:nvPr>
            <p:ph idx="1"/>
          </p:nvPr>
        </p:nvSpPr>
        <p:spPr>
          <a:xfrm>
            <a:off x="251520" y="836712"/>
            <a:ext cx="8640960" cy="5544616"/>
          </a:xfrm>
        </p:spPr>
        <p:txBody>
          <a:bodyPr>
            <a:normAutofit fontScale="92500" lnSpcReduction="10000"/>
          </a:bodyPr>
          <a:lstStyle/>
          <a:p>
            <a:pPr marL="0" indent="0" algn="just">
              <a:buNone/>
            </a:pPr>
            <a:r>
              <a:rPr lang="en-ZA" sz="2800" b="1" dirty="0"/>
              <a:t>Kha Ri Gude Literacy Project</a:t>
            </a:r>
          </a:p>
          <a:p>
            <a:pPr algn="just"/>
            <a:r>
              <a:rPr lang="en-US" sz="2800" b="1" dirty="0" smtClean="0"/>
              <a:t>Orders </a:t>
            </a:r>
            <a:r>
              <a:rPr lang="en-US" sz="2800" b="1" dirty="0"/>
              <a:t>for workbooks </a:t>
            </a:r>
            <a:r>
              <a:rPr lang="en-US" sz="2800" dirty="0"/>
              <a:t>and </a:t>
            </a:r>
            <a:r>
              <a:rPr lang="en-US" sz="2800" b="1" dirty="0"/>
              <a:t>admin documents </a:t>
            </a:r>
            <a:r>
              <a:rPr lang="en-US" sz="2800" b="1" dirty="0" smtClean="0"/>
              <a:t>were ordered </a:t>
            </a:r>
            <a:r>
              <a:rPr lang="en-US" sz="2800" dirty="0" smtClean="0"/>
              <a:t>from </a:t>
            </a:r>
            <a:r>
              <a:rPr lang="en-US" sz="2800" dirty="0"/>
              <a:t>Government Printers for the 2016 </a:t>
            </a:r>
            <a:r>
              <a:rPr lang="en-US" sz="2800" dirty="0" smtClean="0"/>
              <a:t>Campaign. </a:t>
            </a:r>
          </a:p>
          <a:p>
            <a:pPr algn="just"/>
            <a:r>
              <a:rPr lang="en-US" sz="2800" dirty="0" smtClean="0"/>
              <a:t>298 000 Learner Assessment Portfolios were collected and submitted to South African Qualifications Authority (SAQA)</a:t>
            </a:r>
          </a:p>
          <a:p>
            <a:pPr algn="just"/>
            <a:r>
              <a:rPr lang="en-US" sz="2800" dirty="0"/>
              <a:t>The classes for the </a:t>
            </a:r>
            <a:r>
              <a:rPr lang="en-US" sz="2800" b="1" dirty="0"/>
              <a:t>2016/17 Campaign </a:t>
            </a:r>
            <a:r>
              <a:rPr lang="en-US" sz="2800" dirty="0"/>
              <a:t>will start on 01 November 2016. </a:t>
            </a:r>
            <a:r>
              <a:rPr lang="en-ZA" sz="2800" dirty="0"/>
              <a:t> </a:t>
            </a:r>
          </a:p>
          <a:p>
            <a:pPr marL="0" indent="0" algn="just">
              <a:buNone/>
            </a:pPr>
            <a:r>
              <a:rPr lang="en-ZA" sz="2800" b="1" dirty="0"/>
              <a:t>Second Chance Matric </a:t>
            </a:r>
            <a:r>
              <a:rPr lang="en-ZA" sz="2800" b="1" dirty="0" smtClean="0"/>
              <a:t>Programme</a:t>
            </a:r>
          </a:p>
          <a:p>
            <a:pPr algn="just"/>
            <a:r>
              <a:rPr lang="en-US" sz="2800" dirty="0" smtClean="0"/>
              <a:t>Access </a:t>
            </a:r>
            <a:r>
              <a:rPr lang="en-US" sz="2800" dirty="0"/>
              <a:t>to the content was made available via the 74 Vodacom </a:t>
            </a:r>
            <a:r>
              <a:rPr lang="en-US" sz="2800" dirty="0" smtClean="0"/>
              <a:t>Centres, schools with Telematics and (Internet Broadcasting Programme. </a:t>
            </a:r>
          </a:p>
          <a:p>
            <a:pPr algn="just"/>
            <a:r>
              <a:rPr lang="en-US" sz="2800" dirty="0" smtClean="0"/>
              <a:t>Four venues per province (36 nationally) were  identified for face-to-face classes. </a:t>
            </a:r>
            <a:endParaRPr lang="en-ZA" sz="2800" dirty="0"/>
          </a:p>
          <a:p>
            <a:pPr algn="just"/>
            <a:endParaRPr lang="en-US" sz="2000" dirty="0"/>
          </a:p>
          <a:p>
            <a:endParaRPr lang="en-ZA" sz="19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21</a:t>
            </a:fld>
            <a:endParaRPr lang="en-ZA" dirty="0"/>
          </a:p>
        </p:txBody>
      </p:sp>
    </p:spTree>
    <p:extLst>
      <p:ext uri="{BB962C8B-B14F-4D97-AF65-F5344CB8AC3E}">
        <p14:creationId xmlns:p14="http://schemas.microsoft.com/office/powerpoint/2010/main" xmlns="" val="2910701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7" y="188640"/>
            <a:ext cx="9145016" cy="850105"/>
          </a:xfrm>
        </p:spPr>
        <p:txBody>
          <a:bodyPr>
            <a:noAutofit/>
          </a:bodyPr>
          <a:lstStyle/>
          <a:p>
            <a:r>
              <a:rPr lang="en-US" sz="3600" b="1" dirty="0" smtClean="0">
                <a:solidFill>
                  <a:schemeClr val="accent2">
                    <a:lumMod val="75000"/>
                  </a:schemeClr>
                </a:solidFill>
              </a:rPr>
              <a:t>WINTER/SPRING CAMPS MONITORED </a:t>
            </a:r>
            <a:br>
              <a:rPr lang="en-US" sz="3600" b="1" dirty="0" smtClean="0">
                <a:solidFill>
                  <a:schemeClr val="accent2">
                    <a:lumMod val="75000"/>
                  </a:schemeClr>
                </a:solidFill>
              </a:rPr>
            </a:br>
            <a:r>
              <a:rPr lang="en-US" sz="3600" b="1" dirty="0" smtClean="0">
                <a:solidFill>
                  <a:schemeClr val="accent2">
                    <a:lumMod val="75000"/>
                  </a:schemeClr>
                </a:solidFill>
              </a:rPr>
              <a:t>BY THE DIRECTOR-GENERAL </a:t>
            </a:r>
            <a:endParaRPr lang="en-US" sz="3600" b="1" dirty="0">
              <a:solidFill>
                <a:schemeClr val="accent2">
                  <a:lumMod val="75000"/>
                </a:schemeClr>
              </a:solidFill>
            </a:endParaRPr>
          </a:p>
        </p:txBody>
      </p:sp>
      <p:sp>
        <p:nvSpPr>
          <p:cNvPr id="5" name="Content Placeholder 4"/>
          <p:cNvSpPr>
            <a:spLocks noGrp="1"/>
          </p:cNvSpPr>
          <p:nvPr>
            <p:ph idx="1"/>
          </p:nvPr>
        </p:nvSpPr>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898638324"/>
              </p:ext>
            </p:extLst>
          </p:nvPr>
        </p:nvGraphicFramePr>
        <p:xfrm>
          <a:off x="228600" y="1219202"/>
          <a:ext cx="8763000" cy="4903663"/>
        </p:xfrm>
        <a:graphic>
          <a:graphicData uri="http://schemas.openxmlformats.org/drawingml/2006/table">
            <a:tbl>
              <a:tblPr firstRow="1" bandRow="1">
                <a:tableStyleId>{5C22544A-7EE6-4342-B048-85BDC9FD1C3A}</a:tableStyleId>
              </a:tblPr>
              <a:tblGrid>
                <a:gridCol w="4381500"/>
                <a:gridCol w="4381500"/>
              </a:tblGrid>
              <a:tr h="991525">
                <a:tc>
                  <a:txBody>
                    <a:bodyPr/>
                    <a:lstStyle/>
                    <a:p>
                      <a:r>
                        <a:rPr lang="en-US" sz="2400" dirty="0" smtClean="0"/>
                        <a:t>DATE</a:t>
                      </a:r>
                      <a:r>
                        <a:rPr lang="en-US" sz="2400" baseline="0" dirty="0" smtClean="0"/>
                        <a:t> VISITED</a:t>
                      </a:r>
                      <a:endParaRPr lang="en-US" sz="2400" dirty="0"/>
                    </a:p>
                  </a:txBody>
                  <a:tcPr/>
                </a:tc>
                <a:tc>
                  <a:txBody>
                    <a:bodyPr/>
                    <a:lstStyle/>
                    <a:p>
                      <a:r>
                        <a:rPr lang="en-US" sz="2400" dirty="0" smtClean="0"/>
                        <a:t>PROVINCE</a:t>
                      </a:r>
                      <a:endParaRPr lang="en-US" sz="2400" dirty="0"/>
                    </a:p>
                  </a:txBody>
                  <a:tcPr/>
                </a:tc>
              </a:tr>
              <a:tr h="492643">
                <a:tc>
                  <a:txBody>
                    <a:bodyPr/>
                    <a:lstStyle/>
                    <a:p>
                      <a:r>
                        <a:rPr lang="en-US" sz="2400" dirty="0" smtClean="0"/>
                        <a:t>7</a:t>
                      </a:r>
                      <a:r>
                        <a:rPr lang="en-US" sz="2400" baseline="0" dirty="0" smtClean="0"/>
                        <a:t> July 2016</a:t>
                      </a:r>
                      <a:endParaRPr lang="en-US" sz="2400" dirty="0"/>
                    </a:p>
                  </a:txBody>
                  <a:tcPr/>
                </a:tc>
                <a:tc>
                  <a:txBody>
                    <a:bodyPr/>
                    <a:lstStyle/>
                    <a:p>
                      <a:r>
                        <a:rPr lang="en-US" sz="2400" dirty="0" smtClean="0"/>
                        <a:t>Western</a:t>
                      </a:r>
                      <a:r>
                        <a:rPr lang="en-US" sz="2400" baseline="0" dirty="0" smtClean="0"/>
                        <a:t> Cape</a:t>
                      </a:r>
                      <a:endParaRPr lang="en-US" sz="2400" dirty="0"/>
                    </a:p>
                  </a:txBody>
                  <a:tcPr/>
                </a:tc>
              </a:tr>
              <a:tr h="470291">
                <a:tc>
                  <a:txBody>
                    <a:bodyPr/>
                    <a:lstStyle/>
                    <a:p>
                      <a:r>
                        <a:rPr lang="en-US" sz="2400" dirty="0" smtClean="0"/>
                        <a:t>8 July 2016</a:t>
                      </a:r>
                      <a:endParaRPr lang="en-US" sz="2400" dirty="0"/>
                    </a:p>
                  </a:txBody>
                  <a:tcPr/>
                </a:tc>
                <a:tc>
                  <a:txBody>
                    <a:bodyPr/>
                    <a:lstStyle/>
                    <a:p>
                      <a:r>
                        <a:rPr lang="en-US" sz="2400" dirty="0" smtClean="0"/>
                        <a:t>Kwa Zulu-Natal</a:t>
                      </a:r>
                      <a:endParaRPr lang="en-US" sz="2400" dirty="0"/>
                    </a:p>
                  </a:txBody>
                  <a:tcPr/>
                </a:tc>
              </a:tr>
              <a:tr h="427630">
                <a:tc>
                  <a:txBody>
                    <a:bodyPr/>
                    <a:lstStyle/>
                    <a:p>
                      <a:r>
                        <a:rPr lang="en-US" sz="2400" dirty="0" smtClean="0"/>
                        <a:t>11 July 2016</a:t>
                      </a:r>
                      <a:endParaRPr lang="en-US" sz="2400" dirty="0"/>
                    </a:p>
                  </a:txBody>
                  <a:tcPr/>
                </a:tc>
                <a:tc>
                  <a:txBody>
                    <a:bodyPr/>
                    <a:lstStyle/>
                    <a:p>
                      <a:r>
                        <a:rPr lang="en-US" sz="2400" dirty="0" smtClean="0"/>
                        <a:t>Gauteng</a:t>
                      </a:r>
                      <a:endParaRPr lang="en-US" sz="2400" dirty="0"/>
                    </a:p>
                  </a:txBody>
                  <a:tcPr/>
                </a:tc>
              </a:tr>
              <a:tr h="470291">
                <a:tc>
                  <a:txBody>
                    <a:bodyPr/>
                    <a:lstStyle/>
                    <a:p>
                      <a:r>
                        <a:rPr lang="en-US" sz="2400" dirty="0" smtClean="0"/>
                        <a:t>12 July 2016</a:t>
                      </a:r>
                      <a:endParaRPr lang="en-US" sz="2400" dirty="0"/>
                    </a:p>
                  </a:txBody>
                  <a:tcPr/>
                </a:tc>
                <a:tc>
                  <a:txBody>
                    <a:bodyPr/>
                    <a:lstStyle/>
                    <a:p>
                      <a:r>
                        <a:rPr lang="en-US" sz="2400" dirty="0" smtClean="0"/>
                        <a:t>Mpumalanga </a:t>
                      </a:r>
                      <a:endParaRPr lang="en-US" sz="2400" dirty="0"/>
                    </a:p>
                  </a:txBody>
                  <a:tcPr/>
                </a:tc>
              </a:tr>
              <a:tr h="506363">
                <a:tc>
                  <a:txBody>
                    <a:bodyPr/>
                    <a:lstStyle/>
                    <a:p>
                      <a:r>
                        <a:rPr lang="en-US" sz="2400" dirty="0" smtClean="0"/>
                        <a:t>13 July 2016</a:t>
                      </a:r>
                      <a:endParaRPr lang="en-US" sz="2400" dirty="0"/>
                    </a:p>
                  </a:txBody>
                  <a:tcPr/>
                </a:tc>
                <a:tc>
                  <a:txBody>
                    <a:bodyPr/>
                    <a:lstStyle/>
                    <a:p>
                      <a:r>
                        <a:rPr lang="en-US" sz="2400" dirty="0" smtClean="0"/>
                        <a:t>Northern Cape</a:t>
                      </a:r>
                      <a:endParaRPr lang="en-US" sz="2400" dirty="0"/>
                    </a:p>
                  </a:txBody>
                  <a:tcPr/>
                </a:tc>
              </a:tr>
              <a:tr h="523825">
                <a:tc>
                  <a:txBody>
                    <a:bodyPr/>
                    <a:lstStyle/>
                    <a:p>
                      <a:r>
                        <a:rPr lang="en-US" sz="2400" dirty="0" smtClean="0"/>
                        <a:t>14 July 2016</a:t>
                      </a:r>
                      <a:endParaRPr lang="en-US" sz="2400" dirty="0"/>
                    </a:p>
                  </a:txBody>
                  <a:tcPr/>
                </a:tc>
                <a:tc>
                  <a:txBody>
                    <a:bodyPr/>
                    <a:lstStyle/>
                    <a:p>
                      <a:r>
                        <a:rPr lang="en-US" sz="2400" dirty="0" smtClean="0"/>
                        <a:t>North West</a:t>
                      </a:r>
                      <a:endParaRPr lang="en-US" sz="2400" dirty="0"/>
                    </a:p>
                  </a:txBody>
                  <a:tcPr/>
                </a:tc>
              </a:tr>
              <a:tr h="991525">
                <a:tc>
                  <a:txBody>
                    <a:bodyPr/>
                    <a:lstStyle/>
                    <a:p>
                      <a:r>
                        <a:rPr lang="en-US" sz="2400" dirty="0" smtClean="0"/>
                        <a:t>18 July 2016</a:t>
                      </a:r>
                      <a:endParaRPr lang="en-US" sz="2400" dirty="0"/>
                    </a:p>
                  </a:txBody>
                  <a:tcPr/>
                </a:tc>
                <a:tc>
                  <a:txBody>
                    <a:bodyPr/>
                    <a:lstStyle/>
                    <a:p>
                      <a:r>
                        <a:rPr lang="en-US" sz="2400" dirty="0" smtClean="0"/>
                        <a:t>Limpopo</a:t>
                      </a:r>
                      <a:endParaRPr lang="en-US" sz="2400" dirty="0"/>
                    </a:p>
                  </a:txBody>
                  <a:tcPr/>
                </a:tc>
              </a:tr>
            </a:tbl>
          </a:graphicData>
        </a:graphic>
      </p:graphicFrame>
    </p:spTree>
    <p:extLst>
      <p:ext uri="{BB962C8B-B14F-4D97-AF65-F5344CB8AC3E}">
        <p14:creationId xmlns:p14="http://schemas.microsoft.com/office/powerpoint/2010/main" xmlns="" val="1157091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pic>
        <p:nvPicPr>
          <p:cNvPr id="1026" name="Picture 2" descr="C:\Users\ramohapi.m.EDUC.PWV.GOV.ZA\Documents\2016 MWELI PRESENTATIONS\SPRING CAMPS\IMG_43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532"/>
            <a:ext cx="4216400" cy="309366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ramohapi.m.EDUC.PWV.GOV.ZA\Documents\2016 MWELI PRESENTATIONS\SPRING CAMPS\IMG_428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923674"/>
            <a:ext cx="4216400" cy="3934326"/>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ramohapi.m.EDUC.PWV.GOV.ZA\AppData\Local\Microsoft\Windows\Temporary Internet Files\Content.Outlook\UBNDIO9A\IMG_2979 (1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26232" y="30532"/>
            <a:ext cx="4917768"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ramohapi.m.EDUC.PWV.GOV.ZA\AppData\Local\Microsoft\Windows\Temporary Internet Files\Content.Outlook\UBNDIO9A\IMG_2983 (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16400" y="3078532"/>
            <a:ext cx="4927600" cy="37794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5295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ZA" b="1" dirty="0" smtClean="0">
                <a:solidFill>
                  <a:schemeClr val="accent2">
                    <a:lumMod val="75000"/>
                  </a:schemeClr>
                </a:solidFill>
              </a:rPr>
              <a:t>DBE OVERSIGHT VISITS</a:t>
            </a:r>
            <a:endParaRPr lang="en-ZA"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06501889"/>
              </p:ext>
            </p:extLst>
          </p:nvPr>
        </p:nvGraphicFramePr>
        <p:xfrm>
          <a:off x="179512" y="1052734"/>
          <a:ext cx="8784976" cy="4899523"/>
        </p:xfrm>
        <a:graphic>
          <a:graphicData uri="http://schemas.openxmlformats.org/drawingml/2006/table">
            <a:tbl>
              <a:tblPr firstRow="1" firstCol="1" bandRow="1">
                <a:tableStyleId>{5C22544A-7EE6-4342-B048-85BDC9FD1C3A}</a:tableStyleId>
              </a:tblPr>
              <a:tblGrid>
                <a:gridCol w="4753544"/>
                <a:gridCol w="4031432"/>
              </a:tblGrid>
              <a:tr h="489636">
                <a:tc>
                  <a:txBody>
                    <a:bodyPr/>
                    <a:lstStyle/>
                    <a:p>
                      <a:pPr>
                        <a:lnSpc>
                          <a:spcPct val="115000"/>
                        </a:lnSpc>
                        <a:spcAft>
                          <a:spcPts val="0"/>
                        </a:spcAft>
                      </a:pPr>
                      <a:r>
                        <a:rPr lang="en-ZA" sz="2400" dirty="0">
                          <a:effectLst/>
                        </a:rPr>
                        <a:t>DATE</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a:effectLst/>
                        </a:rPr>
                        <a:t>PROVINCE</a:t>
                      </a:r>
                      <a:endParaRPr lang="en-ZA" sz="2400">
                        <a:effectLst/>
                        <a:latin typeface="Calibri"/>
                        <a:ea typeface="Calibri"/>
                        <a:cs typeface="Times New Roman"/>
                      </a:endParaRPr>
                    </a:p>
                  </a:txBody>
                  <a:tcPr marL="68580" marR="68580" marT="0" marB="0"/>
                </a:tc>
              </a:tr>
              <a:tr h="489636">
                <a:tc>
                  <a:txBody>
                    <a:bodyPr/>
                    <a:lstStyle/>
                    <a:p>
                      <a:pPr>
                        <a:lnSpc>
                          <a:spcPct val="115000"/>
                        </a:lnSpc>
                        <a:spcAft>
                          <a:spcPts val="0"/>
                        </a:spcAft>
                      </a:pPr>
                      <a:r>
                        <a:rPr lang="en-ZA" sz="2400" dirty="0">
                          <a:effectLst/>
                        </a:rPr>
                        <a:t>29 and 30 </a:t>
                      </a:r>
                      <a:r>
                        <a:rPr lang="en-ZA" sz="2400" dirty="0" smtClean="0">
                          <a:effectLst/>
                        </a:rPr>
                        <a:t>August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Gauteng</a:t>
                      </a:r>
                      <a:endParaRPr lang="en-ZA" sz="2400" dirty="0">
                        <a:effectLst/>
                        <a:latin typeface="Calibri"/>
                        <a:ea typeface="Calibri"/>
                        <a:cs typeface="Times New Roman"/>
                      </a:endParaRPr>
                    </a:p>
                  </a:txBody>
                  <a:tcPr marL="68580" marR="68580" marT="0" marB="0"/>
                </a:tc>
              </a:tr>
              <a:tr h="489636">
                <a:tc>
                  <a:txBody>
                    <a:bodyPr/>
                    <a:lstStyle/>
                    <a:p>
                      <a:pPr>
                        <a:lnSpc>
                          <a:spcPct val="115000"/>
                        </a:lnSpc>
                        <a:spcAft>
                          <a:spcPts val="0"/>
                        </a:spcAft>
                      </a:pPr>
                      <a:r>
                        <a:rPr lang="en-ZA" sz="2400" dirty="0">
                          <a:effectLst/>
                        </a:rPr>
                        <a:t>05 and 06 </a:t>
                      </a:r>
                      <a:r>
                        <a:rPr lang="en-ZA" sz="2400" dirty="0" smtClean="0">
                          <a:effectLst/>
                        </a:rPr>
                        <a:t>September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KwaZulu-Natal</a:t>
                      </a:r>
                      <a:endParaRPr lang="en-ZA" sz="2400" dirty="0">
                        <a:effectLst/>
                        <a:latin typeface="Calibri"/>
                        <a:ea typeface="Calibri"/>
                        <a:cs typeface="Times New Roman"/>
                      </a:endParaRPr>
                    </a:p>
                  </a:txBody>
                  <a:tcPr marL="68580" marR="68580" marT="0" marB="0"/>
                </a:tc>
              </a:tr>
              <a:tr h="446896">
                <a:tc>
                  <a:txBody>
                    <a:bodyPr/>
                    <a:lstStyle/>
                    <a:p>
                      <a:pPr>
                        <a:lnSpc>
                          <a:spcPct val="115000"/>
                        </a:lnSpc>
                        <a:spcAft>
                          <a:spcPts val="0"/>
                        </a:spcAft>
                      </a:pPr>
                      <a:r>
                        <a:rPr lang="en-ZA" sz="2400" dirty="0">
                          <a:effectLst/>
                        </a:rPr>
                        <a:t>05 and 06 </a:t>
                      </a:r>
                      <a:r>
                        <a:rPr lang="en-ZA" sz="2400" dirty="0" smtClean="0">
                          <a:effectLst/>
                        </a:rPr>
                        <a:t>September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Mpumalanga</a:t>
                      </a:r>
                      <a:endParaRPr lang="en-ZA" sz="2400" dirty="0">
                        <a:effectLst/>
                        <a:latin typeface="Calibri"/>
                        <a:ea typeface="Calibri"/>
                        <a:cs typeface="Times New Roman"/>
                      </a:endParaRPr>
                    </a:p>
                  </a:txBody>
                  <a:tcPr marL="68580" marR="68580" marT="0" marB="0"/>
                </a:tc>
              </a:tr>
              <a:tr h="489636">
                <a:tc>
                  <a:txBody>
                    <a:bodyPr/>
                    <a:lstStyle/>
                    <a:p>
                      <a:pPr>
                        <a:lnSpc>
                          <a:spcPct val="115000"/>
                        </a:lnSpc>
                        <a:spcAft>
                          <a:spcPts val="0"/>
                        </a:spcAft>
                      </a:pPr>
                      <a:r>
                        <a:rPr lang="en-ZA" sz="2400" dirty="0">
                          <a:effectLst/>
                        </a:rPr>
                        <a:t>05 and 06 </a:t>
                      </a:r>
                      <a:r>
                        <a:rPr lang="en-ZA" sz="2400" dirty="0" smtClean="0">
                          <a:effectLst/>
                        </a:rPr>
                        <a:t>September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Free State</a:t>
                      </a:r>
                      <a:endParaRPr lang="en-ZA" sz="2400" dirty="0">
                        <a:effectLst/>
                        <a:latin typeface="Calibri"/>
                        <a:ea typeface="Calibri"/>
                        <a:cs typeface="Times New Roman"/>
                      </a:endParaRPr>
                    </a:p>
                  </a:txBody>
                  <a:tcPr marL="68580" marR="68580" marT="0" marB="0"/>
                </a:tc>
              </a:tr>
              <a:tr h="535539">
                <a:tc>
                  <a:txBody>
                    <a:bodyPr/>
                    <a:lstStyle/>
                    <a:p>
                      <a:pPr>
                        <a:lnSpc>
                          <a:spcPct val="115000"/>
                        </a:lnSpc>
                        <a:spcAft>
                          <a:spcPts val="0"/>
                        </a:spcAft>
                      </a:pPr>
                      <a:r>
                        <a:rPr lang="en-ZA" sz="2400" dirty="0">
                          <a:effectLst/>
                        </a:rPr>
                        <a:t>07 and 08 </a:t>
                      </a:r>
                      <a:r>
                        <a:rPr lang="en-ZA" sz="2400" dirty="0" smtClean="0">
                          <a:effectLst/>
                        </a:rPr>
                        <a:t>September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Western Cape</a:t>
                      </a:r>
                      <a:endParaRPr lang="en-ZA" sz="2400" dirty="0">
                        <a:effectLst/>
                        <a:latin typeface="Calibri"/>
                        <a:ea typeface="Calibri"/>
                        <a:cs typeface="Times New Roman"/>
                      </a:endParaRPr>
                    </a:p>
                  </a:txBody>
                  <a:tcPr marL="68580" marR="68580" marT="0" marB="0"/>
                </a:tc>
              </a:tr>
              <a:tr h="489636">
                <a:tc>
                  <a:txBody>
                    <a:bodyPr/>
                    <a:lstStyle/>
                    <a:p>
                      <a:pPr>
                        <a:lnSpc>
                          <a:spcPct val="115000"/>
                        </a:lnSpc>
                        <a:spcAft>
                          <a:spcPts val="0"/>
                        </a:spcAft>
                      </a:pPr>
                      <a:r>
                        <a:rPr lang="en-ZA" sz="2400" dirty="0">
                          <a:effectLst/>
                        </a:rPr>
                        <a:t>07 and 08 </a:t>
                      </a:r>
                      <a:r>
                        <a:rPr lang="en-ZA" sz="2400" dirty="0" smtClean="0">
                          <a:effectLst/>
                        </a:rPr>
                        <a:t>September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Limpopo</a:t>
                      </a:r>
                      <a:endParaRPr lang="en-ZA" sz="2400" dirty="0">
                        <a:effectLst/>
                        <a:latin typeface="Calibri"/>
                        <a:ea typeface="Calibri"/>
                        <a:cs typeface="Times New Roman"/>
                      </a:endParaRPr>
                    </a:p>
                  </a:txBody>
                  <a:tcPr marL="68580" marR="68580" marT="0" marB="0"/>
                </a:tc>
              </a:tr>
              <a:tr h="489636">
                <a:tc>
                  <a:txBody>
                    <a:bodyPr/>
                    <a:lstStyle/>
                    <a:p>
                      <a:pPr>
                        <a:lnSpc>
                          <a:spcPct val="115000"/>
                        </a:lnSpc>
                        <a:spcAft>
                          <a:spcPts val="0"/>
                        </a:spcAft>
                      </a:pPr>
                      <a:r>
                        <a:rPr lang="en-ZA" sz="2400" dirty="0">
                          <a:effectLst/>
                        </a:rPr>
                        <a:t>07 and 08 </a:t>
                      </a:r>
                      <a:r>
                        <a:rPr lang="en-ZA" sz="2400" dirty="0" smtClean="0">
                          <a:effectLst/>
                        </a:rPr>
                        <a:t>September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Northern Cape</a:t>
                      </a:r>
                      <a:endParaRPr lang="en-ZA" sz="2400" dirty="0">
                        <a:effectLst/>
                        <a:latin typeface="Calibri"/>
                        <a:ea typeface="Calibri"/>
                        <a:cs typeface="Times New Roman"/>
                      </a:endParaRPr>
                    </a:p>
                  </a:txBody>
                  <a:tcPr marL="68580" marR="68580" marT="0" marB="0"/>
                </a:tc>
              </a:tr>
              <a:tr h="489636">
                <a:tc>
                  <a:txBody>
                    <a:bodyPr/>
                    <a:lstStyle/>
                    <a:p>
                      <a:pPr>
                        <a:lnSpc>
                          <a:spcPct val="115000"/>
                        </a:lnSpc>
                        <a:spcAft>
                          <a:spcPts val="0"/>
                        </a:spcAft>
                      </a:pPr>
                      <a:r>
                        <a:rPr lang="en-ZA" sz="2400" dirty="0">
                          <a:effectLst/>
                        </a:rPr>
                        <a:t>12 and 13 </a:t>
                      </a:r>
                      <a:r>
                        <a:rPr lang="en-ZA" sz="2400" dirty="0" smtClean="0">
                          <a:effectLst/>
                        </a:rPr>
                        <a:t>September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Eastern Cape</a:t>
                      </a:r>
                      <a:endParaRPr lang="en-ZA" sz="2400" dirty="0">
                        <a:effectLst/>
                        <a:latin typeface="Calibri"/>
                        <a:ea typeface="Calibri"/>
                        <a:cs typeface="Times New Roman"/>
                      </a:endParaRPr>
                    </a:p>
                  </a:txBody>
                  <a:tcPr marL="68580" marR="68580" marT="0" marB="0"/>
                </a:tc>
              </a:tr>
              <a:tr h="489636">
                <a:tc>
                  <a:txBody>
                    <a:bodyPr/>
                    <a:lstStyle/>
                    <a:p>
                      <a:pPr>
                        <a:lnSpc>
                          <a:spcPct val="115000"/>
                        </a:lnSpc>
                        <a:spcAft>
                          <a:spcPts val="0"/>
                        </a:spcAft>
                      </a:pPr>
                      <a:r>
                        <a:rPr lang="en-ZA" sz="2400" dirty="0">
                          <a:effectLst/>
                        </a:rPr>
                        <a:t> </a:t>
                      </a:r>
                      <a:r>
                        <a:rPr lang="en-ZA" sz="2400" dirty="0" smtClean="0">
                          <a:effectLst/>
                        </a:rPr>
                        <a:t>12 and</a:t>
                      </a:r>
                      <a:r>
                        <a:rPr lang="en-ZA" sz="2400" baseline="0" dirty="0" smtClean="0">
                          <a:effectLst/>
                        </a:rPr>
                        <a:t> 13 September 2016</a:t>
                      </a:r>
                      <a:endParaRPr lang="en-ZA"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2400" dirty="0">
                          <a:effectLst/>
                        </a:rPr>
                        <a:t>North West</a:t>
                      </a:r>
                      <a:endParaRPr lang="en-ZA" sz="24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24</a:t>
            </a:fld>
            <a:endParaRPr lang="en-ZA" dirty="0">
              <a:solidFill>
                <a:prstClr val="black">
                  <a:tint val="75000"/>
                </a:prstClr>
              </a:solidFill>
            </a:endParaRPr>
          </a:p>
        </p:txBody>
      </p:sp>
    </p:spTree>
    <p:extLst>
      <p:ext uri="{BB962C8B-B14F-4D97-AF65-F5344CB8AC3E}">
        <p14:creationId xmlns:p14="http://schemas.microsoft.com/office/powerpoint/2010/main" xmlns="" val="2224107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PROGRAMME 3</a:t>
            </a:r>
            <a:endParaRPr lang="en-ZA" b="1" dirty="0"/>
          </a:p>
        </p:txBody>
      </p:sp>
      <p:sp>
        <p:nvSpPr>
          <p:cNvPr id="3" name="Content Placeholder 2"/>
          <p:cNvSpPr>
            <a:spLocks noGrp="1"/>
          </p:cNvSpPr>
          <p:nvPr>
            <p:ph idx="1"/>
          </p:nvPr>
        </p:nvSpPr>
        <p:spPr/>
        <p:txBody>
          <a:bodyPr/>
          <a:lstStyle/>
          <a:p>
            <a:pPr marL="0" indent="0" algn="ctr">
              <a:buNone/>
            </a:pPr>
            <a:r>
              <a:rPr lang="en-US" b="1" u="sng" dirty="0"/>
              <a:t>PROGRAMME THREE </a:t>
            </a:r>
            <a:r>
              <a:rPr lang="en-US" b="1" dirty="0"/>
              <a:t>: TEACHERS, EDUCATION HUMAN RESOURCES AND INSTITUTIONAL                               </a:t>
            </a:r>
            <a:r>
              <a:rPr lang="en-US" b="1" dirty="0" smtClean="0"/>
              <a:t>DEVELOPMENT</a:t>
            </a:r>
          </a:p>
          <a:p>
            <a:pPr marL="0" indent="0" algn="ctr">
              <a:buNone/>
            </a:pPr>
            <a:endParaRPr lang="en-US" b="1" dirty="0"/>
          </a:p>
          <a:p>
            <a:pPr marL="0" indent="0">
              <a:buNone/>
            </a:pPr>
            <a:r>
              <a:rPr lang="en-US" dirty="0"/>
              <a:t>The</a:t>
            </a:r>
            <a:r>
              <a:rPr lang="en-US" b="1" dirty="0"/>
              <a:t> purpose </a:t>
            </a:r>
            <a:r>
              <a:rPr lang="en-US" dirty="0"/>
              <a:t>of Programme </a:t>
            </a:r>
            <a:r>
              <a:rPr lang="en-US" dirty="0" smtClean="0"/>
              <a:t>3 </a:t>
            </a:r>
            <a:r>
              <a:rPr lang="en-US" dirty="0"/>
              <a:t>is to promote quality teaching and institutional performance through the effective supply, development and utilisation of human resources.</a:t>
            </a:r>
          </a:p>
          <a:p>
            <a:pPr marL="0" indent="0">
              <a:buNone/>
            </a:pPr>
            <a:endParaRPr lang="en-US" b="1" dirty="0" smtClean="0"/>
          </a:p>
          <a:p>
            <a:endParaRPr lang="en-US" b="1"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25</a:t>
            </a:fld>
            <a:endParaRPr lang="en-ZA" dirty="0"/>
          </a:p>
        </p:txBody>
      </p:sp>
    </p:spTree>
    <p:extLst>
      <p:ext uri="{BB962C8B-B14F-4D97-AF65-F5344CB8AC3E}">
        <p14:creationId xmlns:p14="http://schemas.microsoft.com/office/powerpoint/2010/main" xmlns="" val="63085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34081"/>
          </a:xfrm>
        </p:spPr>
        <p:txBody>
          <a:bodyPr>
            <a:noAutofit/>
          </a:bodyPr>
          <a:lstStyle/>
          <a:p>
            <a:r>
              <a:rPr lang="en-ZA" sz="3600" b="1" dirty="0" smtClean="0"/>
              <a:t>INDICATOR TABLE –PROGRAMME 3</a:t>
            </a:r>
            <a:endParaRPr lang="en-ZA"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01343603"/>
              </p:ext>
            </p:extLst>
          </p:nvPr>
        </p:nvGraphicFramePr>
        <p:xfrm>
          <a:off x="251520" y="836712"/>
          <a:ext cx="8568951" cy="5389298"/>
        </p:xfrm>
        <a:graphic>
          <a:graphicData uri="http://schemas.openxmlformats.org/drawingml/2006/table">
            <a:tbl>
              <a:tblPr firstRow="1" bandRow="1">
                <a:tableStyleId>{5C22544A-7EE6-4342-B048-85BDC9FD1C3A}</a:tableStyleId>
              </a:tblPr>
              <a:tblGrid>
                <a:gridCol w="574255"/>
                <a:gridCol w="2776176"/>
                <a:gridCol w="1354417"/>
                <a:gridCol w="1775872"/>
                <a:gridCol w="1155516"/>
                <a:gridCol w="932715"/>
              </a:tblGrid>
              <a:tr h="1117309">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a:latin typeface="Arial" panose="020B0604020202020204" pitchFamily="34" charset="0"/>
                          <a:cs typeface="Arial" panose="020B0604020202020204" pitchFamily="34" charset="0"/>
                        </a:rPr>
                        <a:t>PERFORMANCE INDICATORS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smtClean="0">
                          <a:latin typeface="Arial" panose="020B0604020202020204" pitchFamily="34" charset="0"/>
                          <a:cs typeface="Arial" panose="020B0604020202020204" pitchFamily="34" charset="0"/>
                        </a:rPr>
                        <a:t>TARGET FOR 2016/17 AS PER APP</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baseline="0" dirty="0" smtClean="0">
                          <a:latin typeface="Arial" panose="020B0604020202020204" pitchFamily="34" charset="0"/>
                          <a:cs typeface="Arial" panose="020B0604020202020204" pitchFamily="34" charset="0"/>
                        </a:rPr>
                        <a:t>ACTUAL OUTPUT AS AT END OF 1</a:t>
                      </a:r>
                      <a:r>
                        <a:rPr lang="en-US" sz="1200" b="1" baseline="30000" dirty="0" smtClean="0">
                          <a:latin typeface="Arial" panose="020B0604020202020204" pitchFamily="34" charset="0"/>
                          <a:cs typeface="Arial" panose="020B0604020202020204" pitchFamily="34" charset="0"/>
                        </a:rPr>
                        <a:t>ST</a:t>
                      </a:r>
                      <a:r>
                        <a:rPr lang="en-US" sz="1200" b="1" baseline="0" dirty="0" smtClean="0">
                          <a:latin typeface="Arial" panose="020B0604020202020204" pitchFamily="34" charset="0"/>
                          <a:cs typeface="Arial" panose="020B0604020202020204" pitchFamily="34" charset="0"/>
                        </a:rPr>
                        <a:t>     QUARTER OF 2016/17</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 </a:t>
                      </a:r>
                      <a:r>
                        <a:rPr lang="en-ZA" sz="1200" b="1" baseline="0" dirty="0" smtClean="0">
                          <a:latin typeface="Arial" panose="020B0604020202020204" pitchFamily="34" charset="0"/>
                          <a:cs typeface="Arial" panose="020B0604020202020204" pitchFamily="34" charset="0"/>
                        </a:rPr>
                        <a:t>DEVIATION FROM PLANNED TARGET FOR 2016/17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STATUS</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r>
              <a:tr h="889982">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3.1.1</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Percentage of SGBs that</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meet minimum criteria in terms of</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effectiveness (in sampled schools</a:t>
                      </a:r>
                      <a:r>
                        <a:rPr lang="en-ZA" sz="1200" b="1" dirty="0" smtClean="0">
                          <a:effectLst/>
                          <a:latin typeface="Arial" panose="020B0604020202020204" pitchFamily="34" charset="0"/>
                          <a:ea typeface="Calibri"/>
                          <a:cs typeface="Arial" panose="020B0604020202020204" pitchFamily="34" charset="0"/>
                        </a:rPr>
                        <a:t>)</a:t>
                      </a:r>
                      <a:r>
                        <a:rPr lang="en-ZA" sz="12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50</a:t>
                      </a:r>
                      <a:r>
                        <a:rPr lang="en-ZA" sz="1200" b="1" dirty="0">
                          <a:effectLst/>
                          <a:latin typeface="Arial" panose="020B0604020202020204" pitchFamily="34" charset="0"/>
                          <a:ea typeface="Calibri"/>
                          <a:cs typeface="Arial" panose="020B0604020202020204" pitchFamily="34" charset="0"/>
                        </a:rPr>
                        <a:t>% of sampled </a:t>
                      </a:r>
                      <a:r>
                        <a:rPr lang="en-ZA" sz="1200" b="1" dirty="0" smtClean="0">
                          <a:effectLst/>
                          <a:latin typeface="Arial" panose="020B0604020202020204" pitchFamily="34" charset="0"/>
                          <a:ea typeface="Calibri"/>
                          <a:cs typeface="Arial" panose="020B0604020202020204" pitchFamily="34" charset="0"/>
                        </a:rPr>
                        <a:t>SGBs:</a:t>
                      </a:r>
                      <a:endParaRPr lang="en-ZA" sz="12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Annually</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Q1: None</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Q2 A total of  800 tools  from Western Cape, KwaZulu-Natal, Eastern Cape and North West have been received and captured.</a:t>
                      </a:r>
                    </a:p>
                  </a:txBody>
                  <a:tcPr marL="68580" marR="68580" marT="0" marB="0"/>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-50% of sampled </a:t>
                      </a:r>
                      <a:r>
                        <a:rPr lang="en-ZA" sz="1200" b="1" i="0" u="none" strike="noStrike" dirty="0" smtClean="0">
                          <a:solidFill>
                            <a:srgbClr val="000000"/>
                          </a:solidFill>
                          <a:effectLst/>
                          <a:latin typeface="Arial" panose="020B0604020202020204" pitchFamily="34" charset="0"/>
                          <a:cs typeface="Arial" panose="020B0604020202020204" pitchFamily="34" charset="0"/>
                        </a:rPr>
                        <a:t>SGBs. </a:t>
                      </a:r>
                      <a:r>
                        <a:rPr lang="en-ZA" sz="1200" b="1" i="1" u="none" strike="noStrike" dirty="0" smtClean="0">
                          <a:solidFill>
                            <a:srgbClr val="000000"/>
                          </a:solidFill>
                          <a:effectLst/>
                          <a:latin typeface="Arial" panose="020B0604020202020204" pitchFamily="34" charset="0"/>
                          <a:cs typeface="Arial" panose="020B0604020202020204" pitchFamily="34" charset="0"/>
                        </a:rPr>
                        <a:t>Capturing on going.</a:t>
                      </a:r>
                      <a:endParaRPr lang="en-ZA" sz="12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889982">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3.1.2</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Percentage of schools producing</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the minimum set of management</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documents at a required </a:t>
                      </a:r>
                      <a:r>
                        <a:rPr lang="en-ZA" sz="1200" b="1" dirty="0" smtClean="0">
                          <a:effectLst/>
                          <a:latin typeface="Arial" panose="020B0604020202020204" pitchFamily="34" charset="0"/>
                          <a:ea typeface="Calibri"/>
                          <a:cs typeface="Arial" panose="020B0604020202020204" pitchFamily="34" charset="0"/>
                        </a:rPr>
                        <a:t>standard.</a:t>
                      </a:r>
                      <a:r>
                        <a:rPr lang="en-ZA" sz="12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70% of sampled </a:t>
                      </a:r>
                      <a:r>
                        <a:rPr lang="en-ZA" sz="1200" b="1" dirty="0" smtClean="0">
                          <a:effectLst/>
                          <a:latin typeface="Arial" panose="020B0604020202020204" pitchFamily="34" charset="0"/>
                          <a:ea typeface="Calibri"/>
                          <a:cs typeface="Arial" panose="020B0604020202020204" pitchFamily="34" charset="0"/>
                        </a:rPr>
                        <a:t>schools:</a:t>
                      </a:r>
                      <a:endParaRPr lang="en-ZA" sz="12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Annually</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Q1: None</a:t>
                      </a:r>
                      <a:r>
                        <a:rPr lang="en-ZA" sz="1200" b="1" baseline="0" dirty="0" smtClean="0">
                          <a:solidFill>
                            <a:schemeClr val="tx1"/>
                          </a:solidFill>
                          <a:latin typeface="Arial" panose="020B0604020202020204" pitchFamily="34" charset="0"/>
                          <a:ea typeface="Calibri"/>
                          <a:cs typeface="Arial" panose="020B0604020202020204" pitchFamily="34" charset="0"/>
                        </a:rPr>
                        <a:t> </a:t>
                      </a:r>
                      <a:endParaRPr lang="en-ZA" sz="1200" b="1" dirty="0" smtClean="0">
                        <a:solidFill>
                          <a:schemeClr val="tx1"/>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Q2: Data capturing tool has been updated and sent to provinces. As this is an annual target, the survey is conducted during Q3. </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-70% of sampled schools.</a:t>
                      </a:r>
                      <a:r>
                        <a:rPr lang="en-ZA" sz="1200" b="1" baseline="0" dirty="0" smtClean="0">
                          <a:latin typeface="Arial" panose="020B0604020202020204" pitchFamily="34" charset="0"/>
                          <a:ea typeface="Calibri"/>
                          <a:cs typeface="Arial" panose="020B0604020202020204" pitchFamily="34" charset="0"/>
                        </a:rPr>
                        <a:t>  </a:t>
                      </a:r>
                      <a:r>
                        <a:rPr lang="en-ZA" sz="1200" b="1" i="1" baseline="0" dirty="0" smtClean="0">
                          <a:latin typeface="Arial" panose="020B0604020202020204" pitchFamily="34" charset="0"/>
                          <a:ea typeface="Calibri"/>
                          <a:cs typeface="Arial" panose="020B0604020202020204" pitchFamily="34" charset="0"/>
                        </a:rPr>
                        <a:t>Survey in Q3.</a:t>
                      </a:r>
                      <a:endParaRPr lang="en-ZA" sz="1200" b="1" i="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1117309">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3.2.1</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Number of Funza Lushaka</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bursaries awarded to students enrolled for initial teacher education.</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14 </a:t>
                      </a:r>
                      <a:r>
                        <a:rPr lang="en-ZA" sz="1200" b="1" dirty="0" smtClean="0">
                          <a:effectLst/>
                          <a:latin typeface="Arial" panose="020B0604020202020204" pitchFamily="34" charset="0"/>
                          <a:ea typeface="Calibri"/>
                          <a:cs typeface="Arial" panose="020B0604020202020204" pitchFamily="34" charset="0"/>
                        </a:rPr>
                        <a:t>000:</a:t>
                      </a:r>
                      <a:endParaRPr lang="en-ZA" sz="12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Annually</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 13 725</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Q2:14 343</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343</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rgbClr val="00B05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26</a:t>
            </a:fld>
            <a:endParaRPr lang="en-ZA" dirty="0"/>
          </a:p>
        </p:txBody>
      </p:sp>
    </p:spTree>
    <p:extLst>
      <p:ext uri="{BB962C8B-B14F-4D97-AF65-F5344CB8AC3E}">
        <p14:creationId xmlns:p14="http://schemas.microsoft.com/office/powerpoint/2010/main" xmlns="" val="314385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34081"/>
          </a:xfrm>
        </p:spPr>
        <p:txBody>
          <a:bodyPr>
            <a:noAutofit/>
          </a:bodyPr>
          <a:lstStyle/>
          <a:p>
            <a:r>
              <a:rPr lang="en-ZA" sz="3600" b="1" dirty="0" smtClean="0"/>
              <a:t>INDICATOR TABLE –PROGRAMME 3</a:t>
            </a:r>
            <a:endParaRPr lang="en-ZA"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88200270"/>
              </p:ext>
            </p:extLst>
          </p:nvPr>
        </p:nvGraphicFramePr>
        <p:xfrm>
          <a:off x="251520" y="836712"/>
          <a:ext cx="8568951" cy="5323549"/>
        </p:xfrm>
        <a:graphic>
          <a:graphicData uri="http://schemas.openxmlformats.org/drawingml/2006/table">
            <a:tbl>
              <a:tblPr firstRow="1" bandRow="1">
                <a:tableStyleId>{5C22544A-7EE6-4342-B048-85BDC9FD1C3A}</a:tableStyleId>
              </a:tblPr>
              <a:tblGrid>
                <a:gridCol w="574255"/>
                <a:gridCol w="1585985"/>
                <a:gridCol w="1440160"/>
                <a:gridCol w="2880320"/>
                <a:gridCol w="1155516"/>
                <a:gridCol w="932715"/>
              </a:tblGrid>
              <a:tr h="1117309">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a:latin typeface="Arial" panose="020B0604020202020204" pitchFamily="34" charset="0"/>
                          <a:cs typeface="Arial" panose="020B0604020202020204" pitchFamily="34" charset="0"/>
                        </a:rPr>
                        <a:t>PERFORMANCE INDICATORS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smtClean="0">
                          <a:latin typeface="Arial" panose="020B0604020202020204" pitchFamily="34" charset="0"/>
                          <a:cs typeface="Arial" panose="020B0604020202020204" pitchFamily="34" charset="0"/>
                        </a:rPr>
                        <a:t>TARGET FOR 2016/17 AS PER APP</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baseline="0" dirty="0" smtClean="0">
                          <a:latin typeface="Arial" panose="020B0604020202020204" pitchFamily="34" charset="0"/>
                          <a:cs typeface="Arial" panose="020B0604020202020204" pitchFamily="34" charset="0"/>
                        </a:rPr>
                        <a:t>ACTUAL OUTPUT AS AT END OF 1</a:t>
                      </a:r>
                      <a:r>
                        <a:rPr lang="en-US" sz="1200" b="1" baseline="30000" dirty="0" smtClean="0">
                          <a:latin typeface="Arial" panose="020B0604020202020204" pitchFamily="34" charset="0"/>
                          <a:cs typeface="Arial" panose="020B0604020202020204" pitchFamily="34" charset="0"/>
                        </a:rPr>
                        <a:t>ST</a:t>
                      </a:r>
                      <a:r>
                        <a:rPr lang="en-US" sz="1200" b="1" baseline="0" dirty="0" smtClean="0">
                          <a:latin typeface="Arial" panose="020B0604020202020204" pitchFamily="34" charset="0"/>
                          <a:cs typeface="Arial" panose="020B0604020202020204" pitchFamily="34" charset="0"/>
                        </a:rPr>
                        <a:t>     QUARTER OF 2016/17</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 </a:t>
                      </a:r>
                      <a:r>
                        <a:rPr lang="en-ZA" sz="1200" b="1" baseline="0" dirty="0" smtClean="0">
                          <a:latin typeface="Arial" panose="020B0604020202020204" pitchFamily="34" charset="0"/>
                          <a:cs typeface="Arial" panose="020B0604020202020204" pitchFamily="34" charset="0"/>
                        </a:rPr>
                        <a:t>DEVIATION FROM PLANNED TARGET FOR 2016/17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STATUS</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r>
              <a:tr h="435329">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3.3.1</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Number of teachers participating</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in the EFAL diagnostic tests</a:t>
                      </a: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10 000</a:t>
                      </a: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Annually</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Q1: Development of specifications </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Q2 Processes are in place to advertise the tender, a service provider will be appointed in January 2017 and actual</a:t>
                      </a:r>
                      <a:r>
                        <a:rPr lang="en-ZA" sz="1200" b="1" baseline="0" dirty="0" smtClean="0">
                          <a:solidFill>
                            <a:schemeClr val="tx1"/>
                          </a:solidFill>
                          <a:latin typeface="Arial" panose="020B0604020202020204" pitchFamily="34" charset="0"/>
                          <a:ea typeface="Calibri"/>
                          <a:cs typeface="Arial" panose="020B0604020202020204" pitchFamily="34" charset="0"/>
                        </a:rPr>
                        <a:t> testing will take place in February/March 2017.</a:t>
                      </a:r>
                      <a:endParaRPr lang="en-ZA" sz="1200" b="1" dirty="0" smtClean="0">
                        <a:solidFill>
                          <a:schemeClr val="tx1"/>
                        </a:solidFill>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-10</a:t>
                      </a:r>
                      <a:r>
                        <a:rPr lang="en-ZA" sz="1200" b="1" baseline="0" dirty="0" smtClean="0">
                          <a:latin typeface="Arial" panose="020B0604020202020204" pitchFamily="34" charset="0"/>
                          <a:ea typeface="Calibri"/>
                          <a:cs typeface="Arial" panose="020B0604020202020204" pitchFamily="34" charset="0"/>
                        </a:rPr>
                        <a:t> 000.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662656">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3.3.2</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Number of teachers participating</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in the Mathematics diagnostic tests</a:t>
                      </a: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10 </a:t>
                      </a:r>
                      <a:r>
                        <a:rPr lang="en-ZA" sz="1200" b="1" dirty="0" smtClean="0">
                          <a:effectLst/>
                          <a:latin typeface="Arial" panose="020B0604020202020204" pitchFamily="34" charset="0"/>
                          <a:ea typeface="Calibri"/>
                          <a:cs typeface="Arial" panose="020B0604020202020204" pitchFamily="34" charset="0"/>
                        </a:rPr>
                        <a:t>000:</a:t>
                      </a:r>
                      <a:endParaRPr lang="en-ZA" sz="12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Annually</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Q1: Development of specifications </a:t>
                      </a:r>
                    </a:p>
                    <a:p>
                      <a:pPr marL="0" marR="0" lvl="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Q2: Processes are in place to advertise the tender, a service provider will be appointed in January 2017 and actual</a:t>
                      </a:r>
                      <a:r>
                        <a:rPr lang="en-ZA" sz="1200" b="1" baseline="0" dirty="0" smtClean="0">
                          <a:solidFill>
                            <a:schemeClr val="tx1"/>
                          </a:solidFill>
                          <a:latin typeface="Arial" panose="020B0604020202020204" pitchFamily="34" charset="0"/>
                          <a:ea typeface="Calibri"/>
                          <a:cs typeface="Arial" panose="020B0604020202020204" pitchFamily="34" charset="0"/>
                        </a:rPr>
                        <a:t> testing will take place in February/March 2017.</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-10 000 .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662656">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3.4.1</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 Number of schools per PEDs</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monitored on the implementation of</a:t>
                      </a:r>
                    </a:p>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IQMS</a:t>
                      </a: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M</a:t>
                      </a:r>
                      <a:r>
                        <a:rPr lang="en-ZA" sz="1200" b="1" dirty="0" smtClean="0">
                          <a:effectLst/>
                          <a:latin typeface="Arial" panose="020B0604020202020204" pitchFamily="34" charset="0"/>
                          <a:ea typeface="Calibri"/>
                          <a:cs typeface="Arial" panose="020B0604020202020204" pitchFamily="34" charset="0"/>
                        </a:rPr>
                        <a:t>onitor </a:t>
                      </a:r>
                      <a:r>
                        <a:rPr lang="en-ZA" sz="1200" b="1" dirty="0">
                          <a:effectLst/>
                          <a:latin typeface="Arial" panose="020B0604020202020204" pitchFamily="34" charset="0"/>
                          <a:ea typeface="Calibri"/>
                          <a:cs typeface="Arial" panose="020B0604020202020204" pitchFamily="34" charset="0"/>
                        </a:rPr>
                        <a:t>18 schools in 6 </a:t>
                      </a:r>
                      <a:r>
                        <a:rPr lang="en-ZA" sz="1200" b="1" dirty="0" smtClean="0">
                          <a:effectLst/>
                          <a:latin typeface="Arial" panose="020B0604020202020204" pitchFamily="34" charset="0"/>
                          <a:ea typeface="Calibri"/>
                          <a:cs typeface="Arial" panose="020B0604020202020204" pitchFamily="34" charset="0"/>
                        </a:rPr>
                        <a:t>PEDs:</a:t>
                      </a: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Quarterly </a:t>
                      </a: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Q1: 6</a:t>
                      </a: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Q2: 6</a:t>
                      </a:r>
                      <a:br>
                        <a:rPr lang="en-ZA" sz="1200" b="1" dirty="0" smtClean="0">
                          <a:effectLst/>
                          <a:latin typeface="Arial" panose="020B0604020202020204" pitchFamily="34" charset="0"/>
                          <a:ea typeface="Calibri"/>
                          <a:cs typeface="Arial" panose="020B0604020202020204" pitchFamily="34" charset="0"/>
                        </a:rPr>
                      </a:br>
                      <a:r>
                        <a:rPr lang="en-ZA" sz="1200" b="1" dirty="0" smtClean="0">
                          <a:effectLst/>
                          <a:latin typeface="Arial" panose="020B0604020202020204" pitchFamily="34" charset="0"/>
                          <a:ea typeface="Calibri"/>
                          <a:cs typeface="Arial" panose="020B0604020202020204" pitchFamily="34" charset="0"/>
                        </a:rPr>
                        <a:t>Q3:</a:t>
                      </a:r>
                      <a:r>
                        <a:rPr lang="en-ZA" sz="1200" b="1" baseline="0" dirty="0" smtClean="0">
                          <a:effectLst/>
                          <a:latin typeface="Arial" panose="020B0604020202020204" pitchFamily="34" charset="0"/>
                          <a:ea typeface="Calibri"/>
                          <a:cs typeface="Arial" panose="020B0604020202020204" pitchFamily="34" charset="0"/>
                        </a:rPr>
                        <a:t> 3</a:t>
                      </a:r>
                      <a:br>
                        <a:rPr lang="en-ZA" sz="1200" b="1" baseline="0" dirty="0" smtClean="0">
                          <a:effectLst/>
                          <a:latin typeface="Arial" panose="020B0604020202020204" pitchFamily="34" charset="0"/>
                          <a:ea typeface="Calibri"/>
                          <a:cs typeface="Arial" panose="020B0604020202020204" pitchFamily="34" charset="0"/>
                        </a:rPr>
                      </a:br>
                      <a:r>
                        <a:rPr lang="en-ZA" sz="1200" b="1" baseline="0" dirty="0" smtClean="0">
                          <a:effectLst/>
                          <a:latin typeface="Arial" panose="020B0604020202020204" pitchFamily="34" charset="0"/>
                          <a:ea typeface="Calibri"/>
                          <a:cs typeface="Arial" panose="020B0604020202020204" pitchFamily="34" charset="0"/>
                        </a:rPr>
                        <a:t>Q4: 3</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 6 schools monitored in 2 PEDs (Northern Cape and Limpopo) </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 6 schools monitored in 2 PEDs (North West and KwaZulu-Natal)</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- 6</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200" b="1" dirty="0" smtClean="0">
                        <a:latin typeface="Arial" panose="020B0604020202020204" pitchFamily="34" charset="0"/>
                        <a:ea typeface="Calibri"/>
                        <a:cs typeface="Arial" panose="020B0604020202020204" pitchFamily="34" charset="0"/>
                      </a:endParaRPr>
                    </a:p>
                  </a:txBody>
                  <a:tcPr marL="68580" marR="68580" marT="0" marB="0">
                    <a:solidFill>
                      <a:srgbClr val="FFC00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27</a:t>
            </a:fld>
            <a:endParaRPr lang="en-ZA" dirty="0"/>
          </a:p>
        </p:txBody>
      </p:sp>
    </p:spTree>
    <p:extLst>
      <p:ext uri="{BB962C8B-B14F-4D97-AF65-F5344CB8AC3E}">
        <p14:creationId xmlns:p14="http://schemas.microsoft.com/office/powerpoint/2010/main" xmlns="" val="2602454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6064"/>
          </a:xfrm>
        </p:spPr>
        <p:txBody>
          <a:bodyPr>
            <a:normAutofit fontScale="90000"/>
          </a:bodyPr>
          <a:lstStyle/>
          <a:p>
            <a:r>
              <a:rPr lang="en-ZA" b="1" dirty="0" smtClean="0"/>
              <a:t>INDICATOR TABLE – PROGRAMME 3</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28008586"/>
              </p:ext>
            </p:extLst>
          </p:nvPr>
        </p:nvGraphicFramePr>
        <p:xfrm>
          <a:off x="107504" y="1052736"/>
          <a:ext cx="8856984" cy="5047488"/>
        </p:xfrm>
        <a:graphic>
          <a:graphicData uri="http://schemas.openxmlformats.org/drawingml/2006/table">
            <a:tbl>
              <a:tblPr firstRow="1" bandRow="1">
                <a:tableStyleId>{5C22544A-7EE6-4342-B048-85BDC9FD1C3A}</a:tableStyleId>
              </a:tblPr>
              <a:tblGrid>
                <a:gridCol w="502964"/>
                <a:gridCol w="1728192"/>
                <a:gridCol w="1656184"/>
                <a:gridCol w="2771453"/>
                <a:gridCol w="1333003"/>
                <a:gridCol w="865188"/>
              </a:tblGrid>
              <a:tr h="849952">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a:latin typeface="Arial" panose="020B0604020202020204" pitchFamily="34" charset="0"/>
                          <a:cs typeface="Arial" panose="020B0604020202020204" pitchFamily="34" charset="0"/>
                        </a:rPr>
                        <a:t>PERFORMANCE INDICATORS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b="1" dirty="0" smtClean="0">
                          <a:latin typeface="Arial" panose="020B0604020202020204" pitchFamily="34" charset="0"/>
                          <a:cs typeface="Arial" panose="020B0604020202020204" pitchFamily="34" charset="0"/>
                        </a:rPr>
                        <a:t>TARGET FOR 2016/17 AS PER APP</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baseline="0" dirty="0" smtClean="0">
                          <a:latin typeface="Arial" panose="020B0604020202020204" pitchFamily="34" charset="0"/>
                          <a:cs typeface="Arial" panose="020B0604020202020204" pitchFamily="34" charset="0"/>
                        </a:rPr>
                        <a:t>ACTUAL OUTPUT AS AT END OF 1</a:t>
                      </a:r>
                      <a:r>
                        <a:rPr lang="en-US" sz="1200" b="1" baseline="30000" dirty="0" smtClean="0">
                          <a:latin typeface="Arial" panose="020B0604020202020204" pitchFamily="34" charset="0"/>
                          <a:cs typeface="Arial" panose="020B0604020202020204" pitchFamily="34" charset="0"/>
                        </a:rPr>
                        <a:t>ST</a:t>
                      </a:r>
                      <a:r>
                        <a:rPr lang="en-US" sz="1200" b="1" baseline="0" dirty="0" smtClean="0">
                          <a:latin typeface="Arial" panose="020B0604020202020204" pitchFamily="34" charset="0"/>
                          <a:cs typeface="Arial" panose="020B0604020202020204" pitchFamily="34" charset="0"/>
                        </a:rPr>
                        <a:t>     QUARTER OF 2016/17</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 </a:t>
                      </a:r>
                      <a:r>
                        <a:rPr lang="en-ZA" sz="1200" b="1" baseline="0" dirty="0" smtClean="0">
                          <a:latin typeface="Arial" panose="020B0604020202020204" pitchFamily="34" charset="0"/>
                          <a:cs typeface="Arial" panose="020B0604020202020204" pitchFamily="34" charset="0"/>
                        </a:rPr>
                        <a:t>DEVIATION FROM PLANNED TARGET FOR 2016/17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STATUS</a:t>
                      </a:r>
                      <a:endParaRPr lang="en-ZA" sz="1200" b="1" dirty="0" smtClean="0">
                        <a:latin typeface="Arial" panose="020B0604020202020204" pitchFamily="34" charset="0"/>
                        <a:ea typeface="Calibri"/>
                        <a:cs typeface="Arial" panose="020B0604020202020204" pitchFamily="34" charset="0"/>
                      </a:endParaRPr>
                    </a:p>
                  </a:txBody>
                  <a:tcPr marL="68580" marR="68580" marT="0" marB="0"/>
                </a:tc>
              </a:tr>
              <a:tr h="1126277">
                <a:tc>
                  <a:txBody>
                    <a:bodyPr/>
                    <a:lstStyle/>
                    <a:p>
                      <a:pPr algn="l">
                        <a:lnSpc>
                          <a:spcPct val="115000"/>
                        </a:lnSpc>
                        <a:spcAft>
                          <a:spcPts val="1000"/>
                        </a:spcAft>
                      </a:pPr>
                      <a:r>
                        <a:rPr lang="en-ZA" sz="1200" b="1" dirty="0" smtClean="0">
                          <a:latin typeface="Arial" panose="020B0604020202020204" pitchFamily="34" charset="0"/>
                          <a:ea typeface="Calibri"/>
                          <a:cs typeface="Arial" panose="020B0604020202020204" pitchFamily="34" charset="0"/>
                        </a:rPr>
                        <a:t>3.4.2</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1000"/>
                        </a:spcAft>
                      </a:pPr>
                      <a:r>
                        <a:rPr lang="en-ZA" sz="1200" b="1" dirty="0" smtClean="0">
                          <a:effectLst/>
                          <a:latin typeface="Arial" panose="020B0604020202020204" pitchFamily="34" charset="0"/>
                          <a:ea typeface="Calibri"/>
                          <a:cs typeface="Arial" panose="020B0604020202020204" pitchFamily="34" charset="0"/>
                        </a:rPr>
                        <a:t>Number of PEDs monitored on</a:t>
                      </a:r>
                      <a:r>
                        <a:rPr lang="en-ZA" sz="1200" b="1" baseline="0" dirty="0" smtClean="0">
                          <a:effectLst/>
                          <a:latin typeface="Arial" panose="020B0604020202020204" pitchFamily="34" charset="0"/>
                          <a:ea typeface="Calibri"/>
                          <a:cs typeface="Arial" panose="020B0604020202020204" pitchFamily="34" charset="0"/>
                        </a:rPr>
                        <a:t> </a:t>
                      </a:r>
                      <a:r>
                        <a:rPr lang="en-ZA" sz="1200" b="1" dirty="0" smtClean="0">
                          <a:effectLst/>
                          <a:latin typeface="Arial" panose="020B0604020202020204" pitchFamily="34" charset="0"/>
                          <a:ea typeface="Calibri"/>
                          <a:cs typeface="Arial" panose="020B0604020202020204" pitchFamily="34" charset="0"/>
                        </a:rPr>
                        <a:t>the implementation of PMDS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6 PEDS monitored </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Quarterly </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Q1: 2</a:t>
                      </a:r>
                      <a:br>
                        <a:rPr lang="en-ZA" sz="1200" b="1" dirty="0" smtClean="0">
                          <a:latin typeface="Arial" panose="020B0604020202020204" pitchFamily="34" charset="0"/>
                          <a:ea typeface="Calibri"/>
                          <a:cs typeface="Arial" panose="020B0604020202020204" pitchFamily="34" charset="0"/>
                        </a:rPr>
                      </a:br>
                      <a:r>
                        <a:rPr lang="en-ZA" sz="1200" b="1" dirty="0" smtClean="0">
                          <a:latin typeface="Arial" panose="020B0604020202020204" pitchFamily="34" charset="0"/>
                          <a:ea typeface="Calibri"/>
                          <a:cs typeface="Arial" panose="020B0604020202020204" pitchFamily="34" charset="0"/>
                        </a:rPr>
                        <a:t>Q2:</a:t>
                      </a:r>
                      <a:r>
                        <a:rPr lang="en-ZA" sz="1200" b="1" baseline="0" dirty="0" smtClean="0">
                          <a:latin typeface="Arial" panose="020B0604020202020204" pitchFamily="34" charset="0"/>
                          <a:ea typeface="Calibri"/>
                          <a:cs typeface="Arial" panose="020B0604020202020204" pitchFamily="34" charset="0"/>
                        </a:rPr>
                        <a:t> 2</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Q3: 1</a:t>
                      </a:r>
                    </a:p>
                    <a:p>
                      <a:pPr algn="l">
                        <a:lnSpc>
                          <a:spcPct val="115000"/>
                        </a:lnSpc>
                        <a:spcAft>
                          <a:spcPts val="0"/>
                        </a:spcAft>
                      </a:pPr>
                      <a:r>
                        <a:rPr lang="en-ZA" sz="1200" b="1" baseline="0" dirty="0" smtClean="0">
                          <a:latin typeface="Arial" panose="020B0604020202020204" pitchFamily="34" charset="0"/>
                          <a:ea typeface="Calibri"/>
                          <a:cs typeface="Arial" panose="020B0604020202020204" pitchFamily="34" charset="0"/>
                        </a:rPr>
                        <a:t>Q4: 1</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t-BR" sz="1200" b="1" dirty="0" smtClean="0">
                          <a:latin typeface="Arial" panose="020B0604020202020204" pitchFamily="34" charset="0"/>
                          <a:ea typeface="Calibri"/>
                          <a:cs typeface="Arial" panose="020B0604020202020204" pitchFamily="34" charset="0"/>
                        </a:rPr>
                        <a:t>Q1: 1 PED monitored (Kwazulu-Natal)</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 3 PEDs monitored (Free State, Eastern Cape and Northern Cape)</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-2</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200" b="1" dirty="0" smtClean="0">
                        <a:latin typeface="Arial" panose="020B0604020202020204" pitchFamily="34" charset="0"/>
                        <a:ea typeface="Calibri"/>
                        <a:cs typeface="Arial" panose="020B0604020202020204" pitchFamily="34" charset="0"/>
                      </a:endParaRPr>
                    </a:p>
                  </a:txBody>
                  <a:tcPr marL="68580" marR="68580" marT="0" marB="0">
                    <a:solidFill>
                      <a:srgbClr val="FFC000"/>
                    </a:solidFill>
                  </a:tcPr>
                </a:tc>
              </a:tr>
              <a:tr h="1259191">
                <a:tc>
                  <a:txBody>
                    <a:bodyPr/>
                    <a:lstStyle/>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3.5.1</a:t>
                      </a:r>
                      <a:endParaRPr lang="en-ZA" sz="12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Number of PEDs that had their</a:t>
                      </a:r>
                    </a:p>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post provisioning process assessed for compliance with the post provisioning</a:t>
                      </a:r>
                    </a:p>
                    <a:p>
                      <a:pPr algn="l"/>
                      <a:r>
                        <a:rPr lang="en-ZA" sz="1200" b="1" kern="1200" dirty="0" smtClean="0">
                          <a:solidFill>
                            <a:schemeClr val="dk1"/>
                          </a:solidFill>
                          <a:effectLst/>
                          <a:latin typeface="Arial" panose="020B0604020202020204" pitchFamily="34" charset="0"/>
                          <a:ea typeface="+mn-ea"/>
                          <a:cs typeface="Arial" panose="020B0604020202020204" pitchFamily="34" charset="0"/>
                        </a:rPr>
                        <a:t>Norms and Standards</a:t>
                      </a:r>
                      <a:endParaRPr lang="en-ZA" sz="12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All Nine (9) PEDs:</a:t>
                      </a:r>
                    </a:p>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Annually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Q1: Officials</a:t>
                      </a:r>
                      <a:r>
                        <a:rPr lang="en-ZA" sz="1200" b="1" baseline="0" dirty="0" smtClean="0">
                          <a:solidFill>
                            <a:schemeClr val="tx1"/>
                          </a:solidFill>
                          <a:latin typeface="Arial" panose="020B0604020202020204" pitchFamily="34" charset="0"/>
                          <a:ea typeface="Calibri"/>
                          <a:cs typeface="Arial" panose="020B0604020202020204" pitchFamily="34" charset="0"/>
                        </a:rPr>
                        <a:t> in 3 (three) PEDs trained on the implementation of the post provisioning policy. </a:t>
                      </a:r>
                      <a:endParaRPr lang="en-ZA" sz="1200" b="1" dirty="0" smtClean="0">
                        <a:solidFill>
                          <a:schemeClr val="tx1"/>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Q2: All 9 PEDs provided their management plan for the declaration and implementation of staff establishments for</a:t>
                      </a:r>
                      <a:r>
                        <a:rPr lang="en-ZA" sz="1200" b="1" baseline="0" dirty="0" smtClean="0">
                          <a:solidFill>
                            <a:schemeClr val="tx1"/>
                          </a:solidFill>
                          <a:latin typeface="Arial" panose="020B0604020202020204" pitchFamily="34" charset="0"/>
                          <a:ea typeface="Calibri"/>
                          <a:cs typeface="Arial" panose="020B0604020202020204" pitchFamily="34" charset="0"/>
                        </a:rPr>
                        <a:t> 2017 in August 2016</a:t>
                      </a:r>
                      <a:r>
                        <a:rPr lang="en-ZA" sz="1200" b="1" dirty="0" smtClean="0">
                          <a:solidFill>
                            <a:schemeClr val="tx1"/>
                          </a:solidFill>
                          <a:latin typeface="Arial" panose="020B0604020202020204" pitchFamily="34" charset="0"/>
                          <a:ea typeface="Calibri"/>
                          <a:cs typeface="Arial" panose="020B0604020202020204" pitchFamily="34" charset="0"/>
                        </a:rPr>
                        <a:t>. 7 of the 9 PEDs have provided staff establishments to schools by 30 September 2016. KZN and LMP committed to send out the staff establishments in October 2016.</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-9.</a:t>
                      </a:r>
                      <a:r>
                        <a:rPr lang="en-ZA" sz="1200" b="1" baseline="0" dirty="0" smtClean="0">
                          <a:latin typeface="Arial" panose="020B0604020202020204" pitchFamily="34" charset="0"/>
                          <a:ea typeface="Calibri"/>
                          <a:cs typeface="Arial" panose="020B0604020202020204" pitchFamily="34" charset="0"/>
                        </a:rPr>
                        <a:t> Annual target. Training and preparations for post declaration finalised. Detailed reporting to be done in Q3 .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28</a:t>
            </a:fld>
            <a:endParaRPr lang="en-ZA" dirty="0"/>
          </a:p>
        </p:txBody>
      </p:sp>
    </p:spTree>
    <p:extLst>
      <p:ext uri="{BB962C8B-B14F-4D97-AF65-F5344CB8AC3E}">
        <p14:creationId xmlns:p14="http://schemas.microsoft.com/office/powerpoint/2010/main" xmlns="" val="324294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78097"/>
          </a:xfrm>
        </p:spPr>
        <p:txBody>
          <a:bodyPr>
            <a:noAutofit/>
          </a:bodyPr>
          <a:lstStyle/>
          <a:p>
            <a:r>
              <a:rPr lang="en-ZA" sz="4000" b="1" dirty="0" smtClean="0"/>
              <a:t>PROGRAMME 3</a:t>
            </a:r>
            <a:endParaRPr lang="en-ZA" sz="4000" b="1" dirty="0"/>
          </a:p>
        </p:txBody>
      </p:sp>
      <p:sp>
        <p:nvSpPr>
          <p:cNvPr id="3" name="Content Placeholder 2"/>
          <p:cNvSpPr>
            <a:spLocks noGrp="1"/>
          </p:cNvSpPr>
          <p:nvPr>
            <p:ph idx="1"/>
          </p:nvPr>
        </p:nvSpPr>
        <p:spPr>
          <a:xfrm>
            <a:off x="323528" y="836712"/>
            <a:ext cx="8496944" cy="5544616"/>
          </a:xfrm>
        </p:spPr>
        <p:txBody>
          <a:bodyPr>
            <a:normAutofit/>
          </a:bodyPr>
          <a:lstStyle/>
          <a:p>
            <a:pPr marL="0" indent="0">
              <a:buNone/>
            </a:pPr>
            <a:r>
              <a:rPr lang="en-ZA" sz="1900" b="1" dirty="0"/>
              <a:t>T</a:t>
            </a:r>
            <a:r>
              <a:rPr lang="en-ZA" sz="1900" b="1" dirty="0" smtClean="0"/>
              <a:t>eacher and Professional </a:t>
            </a:r>
            <a:r>
              <a:rPr lang="en-ZA" sz="1900" b="1" dirty="0"/>
              <a:t>D</a:t>
            </a:r>
            <a:r>
              <a:rPr lang="en-ZA" sz="1900" b="1" dirty="0" smtClean="0"/>
              <a:t>evelopment </a:t>
            </a:r>
          </a:p>
          <a:p>
            <a:r>
              <a:rPr lang="en-ZA" sz="1900" dirty="0"/>
              <a:t>The Department monitors and supports the implementation of the post provisioning norms. </a:t>
            </a:r>
          </a:p>
          <a:p>
            <a:r>
              <a:rPr lang="en-ZA" sz="1900" dirty="0"/>
              <a:t>O</a:t>
            </a:r>
            <a:r>
              <a:rPr lang="en-ZA" sz="1900" dirty="0" smtClean="0"/>
              <a:t>fficials</a:t>
            </a:r>
            <a:r>
              <a:rPr lang="en-GB" sz="1900" dirty="0"/>
              <a:t> </a:t>
            </a:r>
            <a:r>
              <a:rPr lang="en-ZA" sz="1900" dirty="0"/>
              <a:t> have been trained in KwaZulu-Natal, Eastern Cape and Limpopo on the implementation of the post provisioning norms</a:t>
            </a:r>
            <a:r>
              <a:rPr lang="en-ZA" sz="1900" dirty="0" smtClean="0"/>
              <a:t>.</a:t>
            </a:r>
          </a:p>
          <a:p>
            <a:r>
              <a:rPr lang="en-US" sz="1900" dirty="0" smtClean="0"/>
              <a:t> </a:t>
            </a:r>
            <a:r>
              <a:rPr lang="en-US" sz="1900" dirty="0"/>
              <a:t>DBE provides a </a:t>
            </a:r>
            <a:r>
              <a:rPr lang="en-ZA" sz="1900" dirty="0"/>
              <a:t>monitoring and supporting role for the placement of Funza Lushaka graduates in PEDs. </a:t>
            </a:r>
            <a:endParaRPr lang="en-ZA" sz="1900" dirty="0" smtClean="0"/>
          </a:p>
          <a:p>
            <a:r>
              <a:rPr lang="en-ZA" sz="1900" dirty="0" smtClean="0"/>
              <a:t>As </a:t>
            </a:r>
            <a:r>
              <a:rPr lang="en-ZA" sz="1900" dirty="0"/>
              <a:t>a result, </a:t>
            </a:r>
            <a:r>
              <a:rPr lang="en-ZA" sz="1900" dirty="0" smtClean="0"/>
              <a:t>87% (4 021 </a:t>
            </a:r>
            <a:r>
              <a:rPr lang="en-ZA" sz="1900" dirty="0"/>
              <a:t>of 4 </a:t>
            </a:r>
            <a:r>
              <a:rPr lang="en-ZA" sz="1900" dirty="0" smtClean="0"/>
              <a:t>637) </a:t>
            </a:r>
            <a:r>
              <a:rPr lang="en-ZA" sz="1900" dirty="0"/>
              <a:t>graduates were placed as at the end of </a:t>
            </a:r>
            <a:r>
              <a:rPr lang="en-ZA" sz="1900" dirty="0" smtClean="0"/>
              <a:t>September  2016. </a:t>
            </a:r>
            <a:endParaRPr lang="en-GB" sz="1900" dirty="0"/>
          </a:p>
          <a:p>
            <a:r>
              <a:rPr lang="en-ZA" sz="1900" b="1" dirty="0"/>
              <a:t>Initial Teacher Education :</a:t>
            </a:r>
            <a:r>
              <a:rPr lang="en-ZA" sz="1900" dirty="0"/>
              <a:t> </a:t>
            </a:r>
            <a:r>
              <a:rPr lang="en-US" sz="1900" dirty="0">
                <a:solidFill>
                  <a:srgbClr val="000000"/>
                </a:solidFill>
                <a:ea typeface="Times New Roman"/>
                <a:cs typeface="Calibri"/>
              </a:rPr>
              <a:t>The </a:t>
            </a:r>
            <a:r>
              <a:rPr lang="en-ZA" sz="1900" dirty="0">
                <a:solidFill>
                  <a:srgbClr val="000000"/>
                </a:solidFill>
                <a:ea typeface="Times New Roman"/>
                <a:cs typeface="Calibri"/>
              </a:rPr>
              <a:t>Funza Lushaka bursary allocation from National Treasury for 2016/17 is R 1, 043, 611, 000 which translates into about 14,000 bursaries that can be awarded to students in 2016. </a:t>
            </a:r>
          </a:p>
          <a:p>
            <a:r>
              <a:rPr lang="en-US" sz="1900" dirty="0">
                <a:solidFill>
                  <a:srgbClr val="000000"/>
                </a:solidFill>
                <a:ea typeface="Times New Roman"/>
                <a:cs typeface="Calibri"/>
              </a:rPr>
              <a:t>Preliminary data from the consolidated 2016 awards list shows that </a:t>
            </a:r>
            <a:r>
              <a:rPr lang="en-ZA" sz="1900" dirty="0">
                <a:solidFill>
                  <a:srgbClr val="000000"/>
                </a:solidFill>
                <a:ea typeface="Times New Roman"/>
                <a:cs typeface="Calibri"/>
              </a:rPr>
              <a:t>14 343 Funza Lushaka bursaries </a:t>
            </a:r>
            <a:r>
              <a:rPr lang="en-ZA" sz="1900" dirty="0" smtClean="0">
                <a:solidFill>
                  <a:srgbClr val="000000"/>
                </a:solidFill>
                <a:ea typeface="Times New Roman"/>
                <a:cs typeface="Calibri"/>
              </a:rPr>
              <a:t>have been </a:t>
            </a:r>
            <a:r>
              <a:rPr lang="en-ZA" sz="1900" dirty="0">
                <a:solidFill>
                  <a:srgbClr val="000000"/>
                </a:solidFill>
                <a:ea typeface="Times New Roman"/>
                <a:cs typeface="Calibri"/>
              </a:rPr>
              <a:t>awarded for initial teacher education by 30 September 2016. </a:t>
            </a:r>
          </a:p>
          <a:p>
            <a:r>
              <a:rPr lang="en-ZA" sz="1900" dirty="0">
                <a:solidFill>
                  <a:srgbClr val="000000"/>
                </a:solidFill>
                <a:ea typeface="Times New Roman"/>
                <a:cs typeface="Calibri"/>
              </a:rPr>
              <a:t>This number exceeds the target of 14 000 by 343. This over-achievement is mainly attributed to university fees that were lower than projected.</a:t>
            </a:r>
            <a:endParaRPr lang="en-US" sz="1900" dirty="0"/>
          </a:p>
          <a:p>
            <a:pPr marL="0" indent="0">
              <a:buNone/>
            </a:pPr>
            <a:endParaRPr lang="en-ZA" sz="1900" u="sng" dirty="0"/>
          </a:p>
          <a:p>
            <a:endParaRPr lang="en-ZA" sz="1900" dirty="0"/>
          </a:p>
        </p:txBody>
      </p:sp>
    </p:spTree>
    <p:extLst>
      <p:ext uri="{BB962C8B-B14F-4D97-AF65-F5344CB8AC3E}">
        <p14:creationId xmlns:p14="http://schemas.microsoft.com/office/powerpoint/2010/main" xmlns="" val="268686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PURPOSE</a:t>
            </a:r>
            <a:endParaRPr lang="en-ZA" sz="4000" b="1" dirty="0"/>
          </a:p>
        </p:txBody>
      </p:sp>
      <p:sp>
        <p:nvSpPr>
          <p:cNvPr id="3" name="Content Placeholder 2"/>
          <p:cNvSpPr>
            <a:spLocks noGrp="1"/>
          </p:cNvSpPr>
          <p:nvPr>
            <p:ph idx="1"/>
          </p:nvPr>
        </p:nvSpPr>
        <p:spPr>
          <a:xfrm>
            <a:off x="467544" y="1340768"/>
            <a:ext cx="8229600" cy="4525963"/>
          </a:xfrm>
        </p:spPr>
        <p:txBody>
          <a:bodyPr/>
          <a:lstStyle/>
          <a:p>
            <a:r>
              <a:rPr lang="en-ZA" dirty="0" smtClean="0"/>
              <a:t>To report on the second quarter outputs of the Department against the planned targets of the pre-determined objectives in the Annual Performance Plan for financial year 2016/17.</a:t>
            </a:r>
          </a:p>
          <a:p>
            <a:pPr marL="0" indent="0">
              <a:buNone/>
            </a:pPr>
            <a:endParaRPr lang="en-ZA" dirty="0" smtClean="0"/>
          </a:p>
          <a:p>
            <a:r>
              <a:rPr lang="en-ZA" dirty="0" smtClean="0"/>
              <a:t>To report on the Department’s expenditure for the second quarter of the financial year 2016/17.</a:t>
            </a: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3</a:t>
            </a:fld>
            <a:endParaRPr lang="en-ZA" dirty="0"/>
          </a:p>
        </p:txBody>
      </p:sp>
    </p:spTree>
    <p:extLst>
      <p:ext uri="{BB962C8B-B14F-4D97-AF65-F5344CB8AC3E}">
        <p14:creationId xmlns:p14="http://schemas.microsoft.com/office/powerpoint/2010/main" xmlns="" val="111711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634081"/>
          </a:xfrm>
        </p:spPr>
        <p:txBody>
          <a:bodyPr>
            <a:noAutofit/>
          </a:bodyPr>
          <a:lstStyle/>
          <a:p>
            <a:r>
              <a:rPr lang="en-ZA" b="1" dirty="0" smtClean="0"/>
              <a:t>PROGRAMME 3</a:t>
            </a:r>
            <a:endParaRPr lang="en-ZA" b="1" dirty="0"/>
          </a:p>
        </p:txBody>
      </p:sp>
      <p:sp>
        <p:nvSpPr>
          <p:cNvPr id="3" name="Content Placeholder 2"/>
          <p:cNvSpPr>
            <a:spLocks noGrp="1"/>
          </p:cNvSpPr>
          <p:nvPr>
            <p:ph idx="1"/>
          </p:nvPr>
        </p:nvSpPr>
        <p:spPr>
          <a:xfrm>
            <a:off x="323528" y="908720"/>
            <a:ext cx="8496944" cy="5217445"/>
          </a:xfrm>
        </p:spPr>
        <p:txBody>
          <a:bodyPr>
            <a:noAutofit/>
          </a:bodyPr>
          <a:lstStyle/>
          <a:p>
            <a:pPr algn="just">
              <a:lnSpc>
                <a:spcPct val="115000"/>
              </a:lnSpc>
              <a:spcAft>
                <a:spcPts val="1000"/>
              </a:spcAft>
              <a:tabLst>
                <a:tab pos="450215" algn="l"/>
              </a:tabLst>
            </a:pPr>
            <a:r>
              <a:rPr lang="en-US" sz="1800" b="1" dirty="0" smtClean="0"/>
              <a:t>Labour </a:t>
            </a:r>
            <a:r>
              <a:rPr lang="en-US" sz="1800" b="1" dirty="0"/>
              <a:t>Relations &amp; Conditions of </a:t>
            </a:r>
            <a:r>
              <a:rPr lang="en-US" sz="1800" b="1" dirty="0" smtClean="0"/>
              <a:t>Service: </a:t>
            </a:r>
            <a:r>
              <a:rPr lang="en-ZA" sz="1800" dirty="0" smtClean="0"/>
              <a:t> </a:t>
            </a:r>
            <a:r>
              <a:rPr lang="en-ZA" sz="1800" dirty="0">
                <a:ea typeface="Times New Roman"/>
                <a:cs typeface="Arial"/>
              </a:rPr>
              <a:t>Collective Agreements in the sector </a:t>
            </a:r>
            <a:r>
              <a:rPr lang="en-ZA" sz="1800" dirty="0" smtClean="0">
                <a:ea typeface="Times New Roman"/>
                <a:cs typeface="Arial"/>
              </a:rPr>
              <a:t>were </a:t>
            </a:r>
            <a:r>
              <a:rPr lang="en-ZA" sz="1800" dirty="0">
                <a:ea typeface="Times New Roman"/>
                <a:cs typeface="Arial"/>
              </a:rPr>
              <a:t>negotiated and successfully concluded and </a:t>
            </a:r>
            <a:r>
              <a:rPr lang="en-ZA" sz="1800" dirty="0" smtClean="0">
                <a:ea typeface="Times New Roman"/>
                <a:cs typeface="Arial"/>
              </a:rPr>
              <a:t> they are: </a:t>
            </a:r>
          </a:p>
          <a:p>
            <a:pPr marL="685800" lvl="1" algn="just">
              <a:lnSpc>
                <a:spcPct val="115000"/>
              </a:lnSpc>
              <a:spcAft>
                <a:spcPts val="1000"/>
              </a:spcAft>
              <a:tabLst>
                <a:tab pos="450215" algn="l"/>
              </a:tabLst>
            </a:pPr>
            <a:r>
              <a:rPr lang="en-ZA" sz="1800" dirty="0">
                <a:ea typeface="Times New Roman"/>
                <a:cs typeface="Arial"/>
              </a:rPr>
              <a:t>ELRC COLLECTIVE AGREEMENT 2 of 2016: Amendments to the threshold requirements for trade unions requiring to obtain organisational rights and admission to the </a:t>
            </a:r>
            <a:r>
              <a:rPr lang="en-ZA" sz="1800" dirty="0" smtClean="0">
                <a:ea typeface="Times New Roman"/>
                <a:cs typeface="Arial"/>
              </a:rPr>
              <a:t>ELRC.</a:t>
            </a:r>
          </a:p>
          <a:p>
            <a:pPr marL="685800" lvl="1" algn="just">
              <a:lnSpc>
                <a:spcPct val="115000"/>
              </a:lnSpc>
              <a:spcAft>
                <a:spcPts val="1000"/>
              </a:spcAft>
              <a:tabLst>
                <a:tab pos="450215" algn="l"/>
              </a:tabLst>
            </a:pPr>
            <a:r>
              <a:rPr lang="en-ZA" sz="1800" dirty="0" smtClean="0">
                <a:ea typeface="Times New Roman"/>
                <a:cs typeface="Arial"/>
              </a:rPr>
              <a:t>ELRC </a:t>
            </a:r>
            <a:r>
              <a:rPr lang="en-ZA" sz="1800" dirty="0">
                <a:ea typeface="Times New Roman"/>
                <a:cs typeface="Arial"/>
              </a:rPr>
              <a:t>COLLECTIVE AGREEMENT 3 of 2016: ELRC Guidelines: Promotion arbitrations </a:t>
            </a:r>
            <a:endParaRPr lang="en-ZA" sz="1800" dirty="0" smtClean="0">
              <a:ea typeface="Times New Roman"/>
              <a:cs typeface="Arial"/>
            </a:endParaRPr>
          </a:p>
          <a:p>
            <a:pPr marL="685800" lvl="1" algn="just">
              <a:lnSpc>
                <a:spcPct val="115000"/>
              </a:lnSpc>
              <a:spcAft>
                <a:spcPts val="1000"/>
              </a:spcAft>
              <a:tabLst>
                <a:tab pos="450215" algn="l"/>
              </a:tabLst>
            </a:pPr>
            <a:r>
              <a:rPr lang="en-ZA" sz="1800" dirty="0">
                <a:ea typeface="Times New Roman"/>
                <a:cs typeface="Arial"/>
              </a:rPr>
              <a:t>ELRC COLLECTIVE AGREEMENT 4 of 2016 about the amendments to COLLECTIVE AGREEMENT 2 of 2003 regarding the transfer of educators in terms of operational </a:t>
            </a:r>
            <a:r>
              <a:rPr lang="en-ZA" sz="1800" dirty="0" smtClean="0">
                <a:ea typeface="Times New Roman"/>
                <a:cs typeface="Arial"/>
              </a:rPr>
              <a:t>requirements</a:t>
            </a:r>
          </a:p>
          <a:p>
            <a:pPr marL="571500" lvl="1" indent="-171450" algn="just">
              <a:lnSpc>
                <a:spcPct val="115000"/>
              </a:lnSpc>
              <a:spcAft>
                <a:spcPts val="1000"/>
              </a:spcAft>
            </a:pPr>
            <a:r>
              <a:rPr lang="en-ZA" sz="1800" dirty="0" smtClean="0">
                <a:ea typeface="Times New Roman"/>
                <a:cs typeface="Arial"/>
              </a:rPr>
              <a:t>   ELRC </a:t>
            </a:r>
            <a:r>
              <a:rPr lang="en-ZA" sz="1800" dirty="0">
                <a:ea typeface="Times New Roman"/>
                <a:cs typeface="Arial"/>
              </a:rPr>
              <a:t>COLLECTIVE AGREEMENT 5 of 2016: Levy </a:t>
            </a:r>
            <a:r>
              <a:rPr lang="en-ZA" sz="1800" dirty="0" smtClean="0">
                <a:ea typeface="Times New Roman"/>
                <a:cs typeface="Arial"/>
              </a:rPr>
              <a:t>increase</a:t>
            </a:r>
          </a:p>
          <a:p>
            <a:pPr marL="685800" lvl="1" algn="just">
              <a:lnSpc>
                <a:spcPct val="115000"/>
              </a:lnSpc>
              <a:spcAft>
                <a:spcPts val="1000"/>
              </a:spcAft>
            </a:pPr>
            <a:r>
              <a:rPr lang="en-ZA" sz="1800" dirty="0" smtClean="0">
                <a:ea typeface="Times New Roman"/>
                <a:cs typeface="Arial"/>
              </a:rPr>
              <a:t>Collective </a:t>
            </a:r>
            <a:r>
              <a:rPr lang="en-ZA" sz="1800" dirty="0">
                <a:ea typeface="Times New Roman"/>
                <a:cs typeface="Arial"/>
              </a:rPr>
              <a:t>Bargaining in the </a:t>
            </a:r>
            <a:r>
              <a:rPr lang="en-ZA" sz="1800" dirty="0" smtClean="0">
                <a:ea typeface="Times New Roman"/>
                <a:cs typeface="Arial"/>
              </a:rPr>
              <a:t>PSCBC: Salary negotiation </a:t>
            </a:r>
          </a:p>
          <a:p>
            <a:pPr lvl="1" indent="-342900" algn="just">
              <a:lnSpc>
                <a:spcPct val="115000"/>
              </a:lnSpc>
              <a:spcAft>
                <a:spcPts val="1000"/>
              </a:spcAft>
            </a:pPr>
            <a:r>
              <a:rPr lang="en-ZA" sz="1800" dirty="0">
                <a:ea typeface="Times New Roman"/>
                <a:cs typeface="Arial"/>
              </a:rPr>
              <a:t>Draft COLLECTIVE AGREEMENT on amendments to paragraph B.8.5 of Chapter B and the repeal of paragraph H.17 of Chapter H of the Personnel Administrative Measures: </a:t>
            </a:r>
            <a:endParaRPr lang="en-ZA" sz="1800" dirty="0">
              <a:ea typeface="Times New Roman"/>
              <a:cs typeface="Times New Roman"/>
            </a:endParaRPr>
          </a:p>
          <a:p>
            <a:pPr marL="685800" lvl="1" algn="just">
              <a:lnSpc>
                <a:spcPct val="115000"/>
              </a:lnSpc>
              <a:spcAft>
                <a:spcPts val="1000"/>
              </a:spcAft>
            </a:pPr>
            <a:endParaRPr lang="en-ZA" sz="1800" dirty="0">
              <a:ea typeface="Times New Roman"/>
              <a:cs typeface="Times New Roman"/>
            </a:endParaRPr>
          </a:p>
          <a:p>
            <a:pPr marL="685800" lvl="1" algn="just">
              <a:lnSpc>
                <a:spcPct val="115000"/>
              </a:lnSpc>
              <a:spcAft>
                <a:spcPts val="1000"/>
              </a:spcAft>
              <a:tabLst>
                <a:tab pos="450215" algn="l"/>
              </a:tabLst>
            </a:pPr>
            <a:endParaRPr lang="en-ZA" sz="1800" dirty="0" smtClean="0">
              <a:ea typeface="Times New Roman"/>
              <a:cs typeface="Arial"/>
            </a:endParaRPr>
          </a:p>
          <a:p>
            <a:pPr marL="685800" lvl="1" algn="just">
              <a:lnSpc>
                <a:spcPct val="115000"/>
              </a:lnSpc>
              <a:spcAft>
                <a:spcPts val="1000"/>
              </a:spcAft>
              <a:tabLst>
                <a:tab pos="450215" algn="l"/>
              </a:tabLst>
            </a:pPr>
            <a:endParaRPr lang="en-ZA" sz="1800" dirty="0">
              <a:ea typeface="Times New Roman"/>
              <a:cs typeface="Times New Roman"/>
            </a:endParaRPr>
          </a:p>
          <a:p>
            <a:pPr marL="685800" lvl="1" algn="just">
              <a:lnSpc>
                <a:spcPct val="115000"/>
              </a:lnSpc>
              <a:spcAft>
                <a:spcPts val="1000"/>
              </a:spcAft>
              <a:tabLst>
                <a:tab pos="450215" algn="l"/>
              </a:tabLst>
            </a:pPr>
            <a:endParaRPr lang="en-ZA" sz="1800" dirty="0" smtClean="0">
              <a:ea typeface="Times New Roman"/>
              <a:cs typeface="Arial"/>
            </a:endParaRPr>
          </a:p>
          <a:p>
            <a:pPr marL="0" indent="0" algn="just">
              <a:lnSpc>
                <a:spcPct val="115000"/>
              </a:lnSpc>
              <a:spcAft>
                <a:spcPts val="1000"/>
              </a:spcAft>
              <a:buNone/>
              <a:tabLst>
                <a:tab pos="450215" algn="l"/>
              </a:tabLst>
            </a:pPr>
            <a:endParaRPr lang="en-ZA" sz="1800" dirty="0">
              <a:ea typeface="Times New Roman"/>
              <a:cs typeface="Times New Roman"/>
            </a:endParaRPr>
          </a:p>
          <a:p>
            <a:endParaRPr lang="en-ZA" sz="1800" dirty="0"/>
          </a:p>
          <a:p>
            <a:pPr lvl="0"/>
            <a:endParaRPr lang="en-ZA" sz="1800" dirty="0"/>
          </a:p>
          <a:p>
            <a:pPr marL="0" indent="0">
              <a:buNone/>
            </a:pPr>
            <a:endParaRPr lang="en-ZA" sz="1800" dirty="0"/>
          </a:p>
          <a:p>
            <a:pPr marL="0" indent="0">
              <a:buNone/>
            </a:pPr>
            <a:endParaRPr lang="en-ZA" sz="1800" u="sng" dirty="0"/>
          </a:p>
        </p:txBody>
      </p:sp>
    </p:spTree>
    <p:extLst>
      <p:ext uri="{BB962C8B-B14F-4D97-AF65-F5344CB8AC3E}">
        <p14:creationId xmlns:p14="http://schemas.microsoft.com/office/powerpoint/2010/main" xmlns="" val="3190200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61" y="116632"/>
            <a:ext cx="8229600" cy="706089"/>
          </a:xfrm>
        </p:spPr>
        <p:txBody>
          <a:bodyPr>
            <a:normAutofit fontScale="90000"/>
          </a:bodyPr>
          <a:lstStyle/>
          <a:p>
            <a:r>
              <a:rPr lang="en-ZA" b="1" dirty="0" smtClean="0"/>
              <a:t>DG MEETING WITH UNIONS</a:t>
            </a:r>
            <a:endParaRPr lang="en-ZA" b="1"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31</a:t>
            </a:fld>
            <a:endParaRPr lang="en-ZA" dirty="0">
              <a:solidFill>
                <a:prstClr val="black">
                  <a:tint val="75000"/>
                </a:prstClr>
              </a:solidFill>
            </a:endParaRPr>
          </a:p>
        </p:txBody>
      </p:sp>
      <p:pic>
        <p:nvPicPr>
          <p:cNvPr id="3074" name="Picture 2" descr="C:\Users\Tlhabane.T\Pictures\DG ROADSHOWS EVIDENCE\SAOU SYMPOSIU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980728"/>
            <a:ext cx="7632848" cy="55715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6272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Autofit/>
          </a:bodyPr>
          <a:lstStyle/>
          <a:p>
            <a:r>
              <a:rPr lang="en-ZA" sz="4000" b="1" dirty="0" smtClean="0"/>
              <a:t>PROGRAMME 3</a:t>
            </a:r>
            <a:endParaRPr lang="en-ZA" sz="4000" b="1" dirty="0"/>
          </a:p>
        </p:txBody>
      </p:sp>
      <p:sp>
        <p:nvSpPr>
          <p:cNvPr id="3" name="Content Placeholder 2"/>
          <p:cNvSpPr>
            <a:spLocks noGrp="1"/>
          </p:cNvSpPr>
          <p:nvPr>
            <p:ph idx="1"/>
          </p:nvPr>
        </p:nvSpPr>
        <p:spPr>
          <a:xfrm>
            <a:off x="457200" y="836712"/>
            <a:ext cx="8435280" cy="5289453"/>
          </a:xfrm>
        </p:spPr>
        <p:txBody>
          <a:bodyPr>
            <a:normAutofit/>
          </a:bodyPr>
          <a:lstStyle/>
          <a:p>
            <a:pPr marL="0" lvl="2" indent="0">
              <a:buNone/>
            </a:pPr>
            <a:r>
              <a:rPr lang="en-GB" b="1" dirty="0"/>
              <a:t>EDUCATION HUMAN RESOURCES DEVELOPMENT </a:t>
            </a:r>
            <a:endParaRPr lang="en-GB" b="1" dirty="0" smtClean="0"/>
          </a:p>
          <a:p>
            <a:pPr marL="342900" lvl="2" indent="-342900"/>
            <a:r>
              <a:rPr lang="en-US" b="1" dirty="0"/>
              <a:t>Human Resource </a:t>
            </a:r>
            <a:r>
              <a:rPr lang="en-US" b="1" dirty="0" smtClean="0"/>
              <a:t>Development: </a:t>
            </a:r>
          </a:p>
          <a:p>
            <a:pPr marL="342900" lvl="2" indent="-342900"/>
            <a:r>
              <a:rPr lang="en-US" dirty="0"/>
              <a:t>156 Teacher Centre Managers and E- Learning specialists have been trained through an on-line university accredited course.</a:t>
            </a:r>
            <a:endParaRPr lang="en-ZA" dirty="0"/>
          </a:p>
          <a:p>
            <a:pPr marL="342900" lvl="2" indent="-342900"/>
            <a:r>
              <a:rPr lang="en-US" dirty="0" smtClean="0"/>
              <a:t>The department provided </a:t>
            </a:r>
            <a:r>
              <a:rPr lang="en-US" dirty="0"/>
              <a:t>three-day training for 1 316 Grade 12 Mathematics and Physical Science Teachers in 10 districts on critical topics identified through the Diagnostic </a:t>
            </a:r>
            <a:r>
              <a:rPr lang="en-US" dirty="0" smtClean="0"/>
              <a:t>Report.</a:t>
            </a:r>
          </a:p>
          <a:p>
            <a:pPr marL="342900" lvl="2" indent="-342900"/>
            <a:r>
              <a:rPr lang="en-US" dirty="0" smtClean="0"/>
              <a:t>The  Department has also provided </a:t>
            </a:r>
            <a:r>
              <a:rPr lang="en-US" dirty="0"/>
              <a:t>oversight and support to provinces in relation to Reading Promotion and Library and Information Services</a:t>
            </a:r>
            <a:r>
              <a:rPr lang="en-US" dirty="0" smtClean="0"/>
              <a:t>’ </a:t>
            </a:r>
            <a:r>
              <a:rPr lang="en-US" dirty="0"/>
              <a:t>(RLIS) programmes </a:t>
            </a:r>
            <a:r>
              <a:rPr lang="en-US" dirty="0" smtClean="0"/>
              <a:t>implementation.</a:t>
            </a:r>
          </a:p>
          <a:p>
            <a:pPr marL="342900" lvl="2" indent="-342900"/>
            <a:r>
              <a:rPr lang="en-US" dirty="0"/>
              <a:t>Oversee the training of 11 666 SGM Members on Financial Management in collaboration with ABSA. Training happened in Free State, Gauteng, KZN and North West</a:t>
            </a:r>
            <a:r>
              <a:rPr lang="en-US" dirty="0" smtClean="0"/>
              <a:t>.</a:t>
            </a:r>
          </a:p>
          <a:p>
            <a:pPr marL="800100" lvl="3" indent="-342900"/>
            <a:endParaRPr lang="en-ZA" dirty="0"/>
          </a:p>
          <a:p>
            <a:pPr marL="342900" lvl="2" indent="-342900"/>
            <a:endParaRPr lang="en-ZA" dirty="0"/>
          </a:p>
          <a:p>
            <a:pPr marL="342900" lvl="2" indent="-342900"/>
            <a:endParaRPr lang="en-ZA" u="sng" dirty="0"/>
          </a:p>
          <a:p>
            <a:pPr marL="342900" lvl="2" indent="-342900"/>
            <a:endParaRPr lang="en-ZA" b="1" dirty="0"/>
          </a:p>
          <a:p>
            <a:pPr marL="0" indent="0">
              <a:buNone/>
            </a:pPr>
            <a:endParaRPr lang="en-ZA" dirty="0"/>
          </a:p>
        </p:txBody>
      </p:sp>
    </p:spTree>
    <p:extLst>
      <p:ext uri="{BB962C8B-B14F-4D97-AF65-F5344CB8AC3E}">
        <p14:creationId xmlns:p14="http://schemas.microsoft.com/office/powerpoint/2010/main" xmlns="" val="234460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3"/>
            <a:ext cx="8229600" cy="432047"/>
          </a:xfrm>
        </p:spPr>
        <p:txBody>
          <a:bodyPr>
            <a:noAutofit/>
          </a:bodyPr>
          <a:lstStyle/>
          <a:p>
            <a:r>
              <a:rPr lang="en-ZA" sz="4000" b="1" dirty="0" smtClean="0"/>
              <a:t>PROGRAMME 3</a:t>
            </a:r>
            <a:endParaRPr lang="en-ZA" sz="4000" b="1" dirty="0"/>
          </a:p>
        </p:txBody>
      </p:sp>
      <p:sp>
        <p:nvSpPr>
          <p:cNvPr id="3" name="Content Placeholder 2"/>
          <p:cNvSpPr>
            <a:spLocks noGrp="1"/>
          </p:cNvSpPr>
          <p:nvPr>
            <p:ph idx="1"/>
          </p:nvPr>
        </p:nvSpPr>
        <p:spPr>
          <a:xfrm>
            <a:off x="127684" y="620688"/>
            <a:ext cx="8908812" cy="5760640"/>
          </a:xfrm>
        </p:spPr>
        <p:txBody>
          <a:bodyPr>
            <a:normAutofit/>
          </a:bodyPr>
          <a:lstStyle/>
          <a:p>
            <a:pPr marL="0" lvl="0" indent="0">
              <a:buNone/>
            </a:pPr>
            <a:r>
              <a:rPr lang="en-US" sz="2800" b="1" dirty="0" smtClean="0"/>
              <a:t>Curriculum </a:t>
            </a:r>
            <a:r>
              <a:rPr lang="en-US" sz="2800" b="1" dirty="0"/>
              <a:t>and Professional Development </a:t>
            </a:r>
            <a:r>
              <a:rPr lang="en-US" sz="2800" b="1" dirty="0" smtClean="0"/>
              <a:t>Institute</a:t>
            </a:r>
            <a:endParaRPr lang="en-US" sz="2000" b="1" u="sng" dirty="0" smtClean="0"/>
          </a:p>
          <a:p>
            <a:r>
              <a:rPr lang="en-US" sz="2100" dirty="0"/>
              <a:t>Training on ICT integration into teaching and learning is underway in provinces.</a:t>
            </a:r>
          </a:p>
          <a:p>
            <a:r>
              <a:rPr lang="en-US" sz="2100" dirty="0"/>
              <a:t>166 Teacher </a:t>
            </a:r>
            <a:r>
              <a:rPr lang="en-US" sz="2100" dirty="0" smtClean="0"/>
              <a:t>Centre </a:t>
            </a:r>
            <a:r>
              <a:rPr lang="en-US" sz="2100" dirty="0"/>
              <a:t>Managers and E-Learning </a:t>
            </a:r>
            <a:r>
              <a:rPr lang="en-US" sz="2100" dirty="0" smtClean="0"/>
              <a:t>Specialists </a:t>
            </a:r>
            <a:r>
              <a:rPr lang="en-US" sz="2100" dirty="0"/>
              <a:t>have attended the Course for the </a:t>
            </a:r>
            <a:r>
              <a:rPr lang="en-ZA" sz="2100" dirty="0"/>
              <a:t>Managing and Leading Education Change with Digital Technologies</a:t>
            </a:r>
          </a:p>
          <a:p>
            <a:pPr lvl="0"/>
            <a:r>
              <a:rPr lang="en-US" sz="2100" dirty="0"/>
              <a:t>A final draft report of the evaluation of Ukufunda Virtual School has been produced.</a:t>
            </a:r>
          </a:p>
          <a:p>
            <a:pPr lvl="0"/>
            <a:r>
              <a:rPr lang="en-US" sz="2100" dirty="0"/>
              <a:t>166 Teacher </a:t>
            </a:r>
            <a:r>
              <a:rPr lang="en-US" sz="2100" dirty="0" smtClean="0"/>
              <a:t>Centre </a:t>
            </a:r>
            <a:r>
              <a:rPr lang="en-US" sz="2100" dirty="0"/>
              <a:t>Managers and E-Learning Specialist have attended the Course for the </a:t>
            </a:r>
            <a:r>
              <a:rPr lang="en-ZA" sz="2100" dirty="0"/>
              <a:t>Managing and Leading Education Change with Digital Technologies.</a:t>
            </a:r>
          </a:p>
          <a:p>
            <a:r>
              <a:rPr lang="en-US" sz="2100" dirty="0"/>
              <a:t>Additional 10 Teacher Centres identified and ready for Vodacom expansion.</a:t>
            </a:r>
          </a:p>
          <a:p>
            <a:r>
              <a:rPr lang="en-ZA" sz="2100" dirty="0"/>
              <a:t>Draft instrument for the evaluation of impact </a:t>
            </a:r>
            <a:r>
              <a:rPr lang="en-US" sz="2100" dirty="0"/>
              <a:t>assessment for PTD programmes </a:t>
            </a:r>
            <a:r>
              <a:rPr lang="en-ZA" sz="2100" dirty="0"/>
              <a:t>has been finalised in collaboration with CPUT.</a:t>
            </a:r>
          </a:p>
          <a:p>
            <a:pPr marL="0" indent="0">
              <a:buNone/>
            </a:pPr>
            <a:r>
              <a:rPr lang="en-US" sz="2100" dirty="0" smtClean="0"/>
              <a:t>. </a:t>
            </a:r>
            <a:endParaRPr lang="en-ZA" sz="2100" dirty="0"/>
          </a:p>
          <a:p>
            <a:endParaRPr lang="en-US" sz="1800" dirty="0"/>
          </a:p>
          <a:p>
            <a:pPr lvl="0"/>
            <a:endParaRPr lang="en-ZA" sz="1800" u="sng" dirty="0"/>
          </a:p>
          <a:p>
            <a:endParaRPr lang="en-ZA" b="1" dirty="0"/>
          </a:p>
        </p:txBody>
      </p:sp>
    </p:spTree>
    <p:extLst>
      <p:ext uri="{BB962C8B-B14F-4D97-AF65-F5344CB8AC3E}">
        <p14:creationId xmlns:p14="http://schemas.microsoft.com/office/powerpoint/2010/main" xmlns="" val="1622654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2073"/>
          </a:xfrm>
        </p:spPr>
        <p:txBody>
          <a:bodyPr>
            <a:normAutofit fontScale="90000"/>
          </a:bodyPr>
          <a:lstStyle/>
          <a:p>
            <a:r>
              <a:rPr lang="en-ZA" b="1" dirty="0" smtClean="0"/>
              <a:t>PROGRAMME 3</a:t>
            </a:r>
            <a:endParaRPr lang="en-ZA" b="1" dirty="0"/>
          </a:p>
        </p:txBody>
      </p:sp>
      <p:sp>
        <p:nvSpPr>
          <p:cNvPr id="3" name="Content Placeholder 2"/>
          <p:cNvSpPr>
            <a:spLocks noGrp="1"/>
          </p:cNvSpPr>
          <p:nvPr>
            <p:ph idx="1"/>
          </p:nvPr>
        </p:nvSpPr>
        <p:spPr>
          <a:xfrm>
            <a:off x="457200" y="1196753"/>
            <a:ext cx="8291264" cy="4929412"/>
          </a:xfrm>
        </p:spPr>
        <p:txBody>
          <a:bodyPr>
            <a:normAutofit/>
          </a:bodyPr>
          <a:lstStyle/>
          <a:p>
            <a:pPr marL="0" indent="0">
              <a:buNone/>
            </a:pPr>
            <a:r>
              <a:rPr lang="en-GB" sz="2800" b="1" dirty="0"/>
              <a:t>Continuing Professional Teacher Development</a:t>
            </a:r>
          </a:p>
          <a:p>
            <a:r>
              <a:rPr lang="en-US" sz="2400" dirty="0" smtClean="0"/>
              <a:t>The </a:t>
            </a:r>
            <a:r>
              <a:rPr lang="en-US" sz="2400" dirty="0"/>
              <a:t>Department supported and facilitated the sign up, registration and participation of 32 924 principals &amp; deputies against a target of 34 764 which shows an increase of 1840 SMTs compared to the previous quarter.</a:t>
            </a:r>
          </a:p>
          <a:p>
            <a:r>
              <a:rPr lang="en-US" sz="2400" dirty="0"/>
              <a:t>This brings the total of sign-ups to 143 761 and 15 000 plus participants in programmes.</a:t>
            </a:r>
          </a:p>
          <a:p>
            <a:r>
              <a:rPr lang="en-US" sz="2400" dirty="0"/>
              <a:t>There has been an increase of educators participating in teacher professional development. </a:t>
            </a:r>
          </a:p>
          <a:p>
            <a:r>
              <a:rPr lang="en-US" sz="2400" dirty="0"/>
              <a:t>With regards to English First Additional Language (EFAL), there has been a strengthening of subject advisor skills with 195 master trainers trained</a:t>
            </a:r>
            <a:endParaRPr lang="en-ZA"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34</a:t>
            </a:fld>
            <a:endParaRPr lang="en-ZA" dirty="0">
              <a:solidFill>
                <a:prstClr val="black">
                  <a:tint val="75000"/>
                </a:prstClr>
              </a:solidFill>
            </a:endParaRPr>
          </a:p>
        </p:txBody>
      </p:sp>
    </p:spTree>
    <p:extLst>
      <p:ext uri="{BB962C8B-B14F-4D97-AF65-F5344CB8AC3E}">
        <p14:creationId xmlns:p14="http://schemas.microsoft.com/office/powerpoint/2010/main" xmlns="" val="2821646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92696"/>
          </a:xfrm>
        </p:spPr>
        <p:txBody>
          <a:bodyPr>
            <a:normAutofit fontScale="90000"/>
          </a:bodyPr>
          <a:lstStyle/>
          <a:p>
            <a:r>
              <a:rPr lang="en-ZA" b="1" dirty="0" smtClean="0"/>
              <a:t>PROGRAMME 3</a:t>
            </a:r>
            <a:endParaRPr lang="en-ZA" b="1" dirty="0"/>
          </a:p>
        </p:txBody>
      </p:sp>
      <p:sp>
        <p:nvSpPr>
          <p:cNvPr id="3" name="Content Placeholder 2"/>
          <p:cNvSpPr>
            <a:spLocks noGrp="1"/>
          </p:cNvSpPr>
          <p:nvPr>
            <p:ph idx="1"/>
          </p:nvPr>
        </p:nvSpPr>
        <p:spPr>
          <a:xfrm>
            <a:off x="457200" y="836712"/>
            <a:ext cx="8229600" cy="5289453"/>
          </a:xfrm>
        </p:spPr>
        <p:txBody>
          <a:bodyPr>
            <a:normAutofit fontScale="92500" lnSpcReduction="20000"/>
          </a:bodyPr>
          <a:lstStyle/>
          <a:p>
            <a:pPr marL="0" lvl="0" indent="0">
              <a:buNone/>
            </a:pPr>
            <a:r>
              <a:rPr lang="en-GB" sz="2400" b="1" dirty="0"/>
              <a:t>EDUCATOR PERFORMANCE MANAGEMENT  AND DEVELOPMENT AND WHOLE SCHOOL </a:t>
            </a:r>
            <a:r>
              <a:rPr lang="en-GB" sz="2400" b="1" dirty="0" smtClean="0"/>
              <a:t>EVALUATION</a:t>
            </a:r>
          </a:p>
          <a:p>
            <a:r>
              <a:rPr lang="en-US" sz="2400" dirty="0"/>
              <a:t>T</a:t>
            </a:r>
            <a:r>
              <a:rPr lang="en-US" sz="2400" dirty="0" smtClean="0"/>
              <a:t>he </a:t>
            </a:r>
            <a:r>
              <a:rPr lang="en-US" sz="2400" dirty="0"/>
              <a:t>Department has overseen the implementation and administration of the IQMS in the provinces. </a:t>
            </a:r>
          </a:p>
          <a:p>
            <a:r>
              <a:rPr lang="en-US" sz="2400" dirty="0"/>
              <a:t>T</a:t>
            </a:r>
            <a:r>
              <a:rPr lang="en-US" sz="2400" dirty="0" smtClean="0"/>
              <a:t>otal number of </a:t>
            </a:r>
            <a:r>
              <a:rPr lang="en-US" sz="2400" dirty="0"/>
              <a:t>8 061 new entrants in the profession attended workshops/ information sessions on the implementation of the IQMS. </a:t>
            </a:r>
            <a:endParaRPr lang="en-US" sz="2400" dirty="0" smtClean="0"/>
          </a:p>
          <a:p>
            <a:r>
              <a:rPr lang="en-US" sz="2400" dirty="0" smtClean="0"/>
              <a:t>Gauteng </a:t>
            </a:r>
            <a:r>
              <a:rPr lang="en-US" sz="2400" dirty="0"/>
              <a:t>and Western Cape are implementing an efficient data driven system to manage the analysis of IQMS scores. </a:t>
            </a:r>
            <a:endParaRPr lang="en-ZA" sz="2400" dirty="0"/>
          </a:p>
          <a:p>
            <a:r>
              <a:rPr lang="en-US" sz="2400" dirty="0"/>
              <a:t>The Department has also completed an analysis of quarterly reports on IQMS implementation in the provinces. </a:t>
            </a:r>
          </a:p>
          <a:p>
            <a:r>
              <a:rPr lang="en-US" sz="2400" dirty="0"/>
              <a:t>T</a:t>
            </a:r>
            <a:r>
              <a:rPr lang="en-US" sz="2400" dirty="0" smtClean="0"/>
              <a:t>otal </a:t>
            </a:r>
            <a:r>
              <a:rPr lang="en-US" sz="2400" dirty="0"/>
              <a:t>of 341 326 of 375 157 (91%) educators were evaluated in terms of the IQMS in all provinces. </a:t>
            </a:r>
            <a:endParaRPr lang="en-US" sz="2400" dirty="0" smtClean="0"/>
          </a:p>
          <a:p>
            <a:r>
              <a:rPr lang="en-US" sz="2400" dirty="0" smtClean="0"/>
              <a:t> </a:t>
            </a:r>
            <a:r>
              <a:rPr lang="en-US" sz="2400" dirty="0"/>
              <a:t>T</a:t>
            </a:r>
            <a:r>
              <a:rPr lang="en-US" sz="2400" dirty="0" smtClean="0"/>
              <a:t>otal </a:t>
            </a:r>
            <a:r>
              <a:rPr lang="en-US" sz="2400" dirty="0"/>
              <a:t>of 61 275 educators were beneficiaries of development and support on areas identified in their Personal Growth Plans (PGPs) and School Improvement Plans (SIPs). </a:t>
            </a:r>
            <a:endParaRPr lang="en-US" sz="2400" dirty="0" smtClean="0"/>
          </a:p>
          <a:p>
            <a:r>
              <a:rPr lang="en-US" sz="2400" dirty="0" smtClean="0"/>
              <a:t>As </a:t>
            </a:r>
            <a:r>
              <a:rPr lang="en-US" sz="2400" dirty="0"/>
              <a:t>a result, DBE produced the 2015/16 IQMS Annual Report.</a:t>
            </a:r>
            <a:endParaRPr lang="en-ZA" sz="2400" dirty="0"/>
          </a:p>
          <a:p>
            <a:pPr marL="0" lvl="0" indent="0">
              <a:buNone/>
            </a:pPr>
            <a:endParaRPr lang="en-ZA" sz="2400" dirty="0"/>
          </a:p>
        </p:txBody>
      </p:sp>
    </p:spTree>
    <p:extLst>
      <p:ext uri="{BB962C8B-B14F-4D97-AF65-F5344CB8AC3E}">
        <p14:creationId xmlns:p14="http://schemas.microsoft.com/office/powerpoint/2010/main" xmlns="" val="134806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634081"/>
          </a:xfrm>
        </p:spPr>
        <p:txBody>
          <a:bodyPr>
            <a:normAutofit fontScale="90000"/>
          </a:bodyPr>
          <a:lstStyle/>
          <a:p>
            <a:r>
              <a:rPr lang="en-ZA" b="1" dirty="0" smtClean="0"/>
              <a:t>PROGRAMME 3 </a:t>
            </a:r>
            <a:endParaRPr lang="en-ZA" b="1" dirty="0"/>
          </a:p>
        </p:txBody>
      </p:sp>
      <p:sp>
        <p:nvSpPr>
          <p:cNvPr id="3" name="Content Placeholder 2"/>
          <p:cNvSpPr>
            <a:spLocks noGrp="1"/>
          </p:cNvSpPr>
          <p:nvPr>
            <p:ph idx="1"/>
          </p:nvPr>
        </p:nvSpPr>
        <p:spPr>
          <a:xfrm>
            <a:off x="457200" y="908720"/>
            <a:ext cx="8229600" cy="5472608"/>
          </a:xfrm>
        </p:spPr>
        <p:txBody>
          <a:bodyPr>
            <a:normAutofit/>
          </a:bodyPr>
          <a:lstStyle/>
          <a:p>
            <a:pPr lvl="0"/>
            <a:r>
              <a:rPr lang="en-US" sz="1800" b="1" dirty="0"/>
              <a:t>Teacher Development Implementation (TDI</a:t>
            </a:r>
            <a:r>
              <a:rPr lang="en-US" sz="1800" b="1" dirty="0" smtClean="0"/>
              <a:t>)</a:t>
            </a:r>
            <a:r>
              <a:rPr lang="en-US" sz="1800" dirty="0"/>
              <a:t> </a:t>
            </a:r>
            <a:r>
              <a:rPr lang="en-US" sz="1800" dirty="0" smtClean="0"/>
              <a:t>:The </a:t>
            </a:r>
            <a:r>
              <a:rPr lang="en-US" sz="1800" dirty="0"/>
              <a:t>Department designed programmes for supporting NSC in partnership with the National Education Collaboration Trust with a total of 160 Mathematics and Physical Science Teachers having been </a:t>
            </a:r>
            <a:r>
              <a:rPr lang="en-US" sz="1800" dirty="0" smtClean="0"/>
              <a:t>trained.</a:t>
            </a:r>
          </a:p>
          <a:p>
            <a:pPr lvl="0"/>
            <a:r>
              <a:rPr lang="en-ZA" sz="1800" b="1" dirty="0"/>
              <a:t>Curriculum </a:t>
            </a:r>
            <a:r>
              <a:rPr lang="en-ZA" sz="1800" b="1" dirty="0" smtClean="0"/>
              <a:t>Research :</a:t>
            </a:r>
            <a:r>
              <a:rPr lang="en-US" sz="1800" dirty="0" smtClean="0"/>
              <a:t> </a:t>
            </a:r>
            <a:r>
              <a:rPr lang="en-US" sz="1800" dirty="0">
                <a:ea typeface="Times New Roman"/>
                <a:cs typeface="Times New Roman"/>
              </a:rPr>
              <a:t>The Department has developed a diagnostic self-assessment in EFAL and Mathematics. </a:t>
            </a:r>
            <a:r>
              <a:rPr lang="en-US" sz="1800" dirty="0" smtClean="0">
                <a:ea typeface="Times New Roman"/>
                <a:cs typeface="Times New Roman"/>
              </a:rPr>
              <a:t> </a:t>
            </a:r>
          </a:p>
          <a:p>
            <a:pPr lvl="0"/>
            <a:r>
              <a:rPr lang="en-US" sz="1800" dirty="0" smtClean="0">
                <a:ea typeface="Times New Roman"/>
                <a:cs typeface="Times New Roman"/>
              </a:rPr>
              <a:t>Programme </a:t>
            </a:r>
            <a:r>
              <a:rPr lang="en-US" sz="1800" dirty="0">
                <a:ea typeface="Times New Roman"/>
                <a:cs typeface="Times New Roman"/>
              </a:rPr>
              <a:t>has been designed to strengthen Provincial Teacher Development Institutes and District Teacher development centers to act as hubs of teacher professional development. </a:t>
            </a:r>
            <a:endParaRPr lang="en-US" sz="1800" dirty="0" smtClean="0">
              <a:ea typeface="Times New Roman"/>
              <a:cs typeface="Times New Roman"/>
            </a:endParaRPr>
          </a:p>
          <a:p>
            <a:pPr lvl="0"/>
            <a:r>
              <a:rPr lang="en-US" sz="1800" dirty="0" smtClean="0">
                <a:solidFill>
                  <a:srgbClr val="000000"/>
                </a:solidFill>
                <a:ea typeface="Times New Roman"/>
                <a:cs typeface="Times New Roman"/>
              </a:rPr>
              <a:t>A </a:t>
            </a:r>
            <a:r>
              <a:rPr lang="en-US" sz="1800" dirty="0">
                <a:solidFill>
                  <a:srgbClr val="000000"/>
                </a:solidFill>
                <a:ea typeface="Times New Roman"/>
                <a:cs typeface="Times New Roman"/>
              </a:rPr>
              <a:t>total number </a:t>
            </a:r>
            <a:r>
              <a:rPr lang="en-US" sz="1800" b="1" dirty="0">
                <a:solidFill>
                  <a:srgbClr val="000000"/>
                </a:solidFill>
                <a:ea typeface="Times New Roman"/>
                <a:cs typeface="Times New Roman"/>
              </a:rPr>
              <a:t>of 1 316 </a:t>
            </a:r>
            <a:r>
              <a:rPr lang="en-US" sz="1800" dirty="0">
                <a:solidFill>
                  <a:srgbClr val="000000"/>
                </a:solidFill>
                <a:ea typeface="Times New Roman"/>
                <a:cs typeface="Times New Roman"/>
              </a:rPr>
              <a:t>teachers were trained in 10 districts of 7 provinces for Grade 12 Mathematics and Physical Science on content and pedagogy. </a:t>
            </a:r>
            <a:endParaRPr lang="en-US" sz="1800" dirty="0" smtClean="0">
              <a:solidFill>
                <a:srgbClr val="000000"/>
              </a:solidFill>
              <a:ea typeface="Times New Roman"/>
              <a:cs typeface="Times New Roman"/>
            </a:endParaRPr>
          </a:p>
          <a:p>
            <a:pPr lvl="0"/>
            <a:r>
              <a:rPr lang="en-US" sz="1800" dirty="0" smtClean="0">
                <a:solidFill>
                  <a:srgbClr val="000000"/>
                </a:solidFill>
                <a:ea typeface="Times New Roman"/>
                <a:cs typeface="Times New Roman"/>
              </a:rPr>
              <a:t>The </a:t>
            </a:r>
            <a:r>
              <a:rPr lang="en-US" sz="1800" dirty="0">
                <a:solidFill>
                  <a:srgbClr val="000000"/>
                </a:solidFill>
                <a:ea typeface="Times New Roman"/>
                <a:cs typeface="Times New Roman"/>
              </a:rPr>
              <a:t>Department developed Training Manuals for grade 11 Technical Subjects. Trained 229 Technical Mathematics and Science subject advisors. </a:t>
            </a:r>
            <a:endParaRPr lang="en-US" sz="1800" dirty="0" smtClean="0">
              <a:solidFill>
                <a:srgbClr val="000000"/>
              </a:solidFill>
              <a:ea typeface="Times New Roman"/>
              <a:cs typeface="Times New Roman"/>
            </a:endParaRPr>
          </a:p>
          <a:p>
            <a:pPr lvl="0"/>
            <a:r>
              <a:rPr lang="en-US" sz="1800" dirty="0" smtClean="0">
                <a:solidFill>
                  <a:srgbClr val="000000"/>
                </a:solidFill>
                <a:ea typeface="Times New Roman"/>
                <a:cs typeface="Times New Roman"/>
              </a:rPr>
              <a:t>Further </a:t>
            </a:r>
            <a:r>
              <a:rPr lang="en-US" sz="1800" dirty="0">
                <a:solidFill>
                  <a:srgbClr val="000000"/>
                </a:solidFill>
                <a:ea typeface="Times New Roman"/>
                <a:cs typeface="Times New Roman"/>
              </a:rPr>
              <a:t>trained 1170 subject advisors and teachers on the 9 Specialisation: Mechanical; Civil and Electrical subjects. </a:t>
            </a:r>
            <a:endParaRPr lang="en-US" sz="1800" dirty="0" smtClean="0">
              <a:solidFill>
                <a:srgbClr val="000000"/>
              </a:solidFill>
              <a:ea typeface="Times New Roman"/>
              <a:cs typeface="Times New Roman"/>
            </a:endParaRPr>
          </a:p>
          <a:p>
            <a:pPr lvl="0"/>
            <a:r>
              <a:rPr lang="en-US" sz="1800" dirty="0" smtClean="0">
                <a:solidFill>
                  <a:srgbClr val="000000"/>
                </a:solidFill>
                <a:ea typeface="Times New Roman"/>
                <a:cs typeface="Times New Roman"/>
              </a:rPr>
              <a:t>Completed </a:t>
            </a:r>
            <a:r>
              <a:rPr lang="en-US" sz="1800" dirty="0">
                <a:solidFill>
                  <a:srgbClr val="000000"/>
                </a:solidFill>
                <a:ea typeface="Times New Roman"/>
                <a:cs typeface="Times New Roman"/>
              </a:rPr>
              <a:t>the textbook development of Grade 4-6 Mathematics and Natural Science &amp; Technology.</a:t>
            </a:r>
            <a:endParaRPr lang="en-ZA" sz="1800" u="sng" dirty="0"/>
          </a:p>
        </p:txBody>
      </p:sp>
    </p:spTree>
    <p:extLst>
      <p:ext uri="{BB962C8B-B14F-4D97-AF65-F5344CB8AC3E}">
        <p14:creationId xmlns:p14="http://schemas.microsoft.com/office/powerpoint/2010/main" xmlns="" val="3947952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PROGRAMME 4 </a:t>
            </a:r>
            <a:endParaRPr lang="en-ZA" b="1" dirty="0"/>
          </a:p>
        </p:txBody>
      </p:sp>
      <p:sp>
        <p:nvSpPr>
          <p:cNvPr id="3" name="Content Placeholder 2"/>
          <p:cNvSpPr>
            <a:spLocks noGrp="1"/>
          </p:cNvSpPr>
          <p:nvPr>
            <p:ph idx="1"/>
          </p:nvPr>
        </p:nvSpPr>
        <p:spPr/>
        <p:txBody>
          <a:bodyPr/>
          <a:lstStyle/>
          <a:p>
            <a:pPr marL="0" indent="0" algn="ctr">
              <a:buNone/>
            </a:pPr>
            <a:r>
              <a:rPr lang="en-US" b="1" u="sng" dirty="0"/>
              <a:t>PROGRAMME FOUR</a:t>
            </a:r>
            <a:r>
              <a:rPr lang="en-US" b="1" dirty="0"/>
              <a:t>: PLANNING, INFORMATION AND ASSESSMENT </a:t>
            </a:r>
            <a:r>
              <a:rPr lang="en-US" dirty="0"/>
              <a:t/>
            </a:r>
            <a:br>
              <a:rPr lang="en-US" dirty="0"/>
            </a:br>
            <a:endParaRPr lang="en-US" dirty="0" smtClean="0"/>
          </a:p>
          <a:p>
            <a:pPr marL="0" indent="0">
              <a:buNone/>
            </a:pPr>
            <a:r>
              <a:rPr lang="en-US" dirty="0"/>
              <a:t>The </a:t>
            </a:r>
            <a:r>
              <a:rPr lang="en-US" b="1" dirty="0"/>
              <a:t>purpose </a:t>
            </a:r>
            <a:r>
              <a:rPr lang="en-US" dirty="0"/>
              <a:t>of Programme </a:t>
            </a:r>
            <a:r>
              <a:rPr lang="en-US" dirty="0" smtClean="0"/>
              <a:t>4 </a:t>
            </a:r>
            <a:r>
              <a:rPr lang="en-US" dirty="0"/>
              <a:t>is to promote quality and effective service delivery in the basic education system through planning, implementation and assessment.</a:t>
            </a:r>
          </a:p>
          <a:p>
            <a:pPr marL="0" indent="0">
              <a:buNone/>
            </a:pP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37</a:t>
            </a:fld>
            <a:endParaRPr lang="en-ZA" b="1" dirty="0">
              <a:solidFill>
                <a:prstClr val="black">
                  <a:tint val="75000"/>
                </a:prstClr>
              </a:solidFill>
            </a:endParaRPr>
          </a:p>
        </p:txBody>
      </p:sp>
    </p:spTree>
    <p:extLst>
      <p:ext uri="{BB962C8B-B14F-4D97-AF65-F5344CB8AC3E}">
        <p14:creationId xmlns:p14="http://schemas.microsoft.com/office/powerpoint/2010/main" xmlns="" val="1260022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548680"/>
          </a:xfrm>
        </p:spPr>
        <p:txBody>
          <a:bodyPr>
            <a:normAutofit fontScale="90000"/>
          </a:bodyPr>
          <a:lstStyle/>
          <a:p>
            <a:r>
              <a:rPr lang="en-ZA" b="1" dirty="0" smtClean="0"/>
              <a:t>INDICATOR TABLE: PROGRAMME 4</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57208702"/>
              </p:ext>
            </p:extLst>
          </p:nvPr>
        </p:nvGraphicFramePr>
        <p:xfrm>
          <a:off x="179512" y="1124744"/>
          <a:ext cx="8856984" cy="5152644"/>
        </p:xfrm>
        <a:graphic>
          <a:graphicData uri="http://schemas.openxmlformats.org/drawingml/2006/table">
            <a:tbl>
              <a:tblPr firstRow="1" bandRow="1">
                <a:tableStyleId>{5C22544A-7EE6-4342-B048-85BDC9FD1C3A}</a:tableStyleId>
              </a:tblPr>
              <a:tblGrid>
                <a:gridCol w="646748"/>
                <a:gridCol w="2305580"/>
                <a:gridCol w="1008112"/>
                <a:gridCol w="2651364"/>
                <a:gridCol w="1309076"/>
                <a:gridCol w="936104"/>
              </a:tblGrid>
              <a:tr h="976711">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rPr>
                        <a:t>PERFORMANCE INDICATORS</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dirty="0" smtClean="0">
                          <a:latin typeface="Arial" panose="020B0604020202020204" pitchFamily="34" charset="0"/>
                          <a:cs typeface="Arial" panose="020B0604020202020204" pitchFamily="34" charset="0"/>
                        </a:rPr>
                        <a:t>TARGET FOR 2016/17 AS PER APP</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aseline="0" dirty="0" smtClean="0">
                          <a:latin typeface="Arial" panose="020B0604020202020204" pitchFamily="34" charset="0"/>
                          <a:cs typeface="Arial" panose="020B0604020202020204" pitchFamily="34" charset="0"/>
                        </a:rPr>
                        <a:t>ACTUAL OUTPUT AS AT END OF 1</a:t>
                      </a:r>
                      <a:r>
                        <a:rPr lang="en-US" sz="1400" baseline="30000" dirty="0" smtClean="0">
                          <a:latin typeface="Arial" panose="020B0604020202020204" pitchFamily="34" charset="0"/>
                          <a:cs typeface="Arial" panose="020B0604020202020204" pitchFamily="34" charset="0"/>
                        </a:rPr>
                        <a:t>ST</a:t>
                      </a:r>
                      <a:r>
                        <a:rPr lang="en-US" sz="1400" baseline="0" dirty="0" smtClean="0">
                          <a:latin typeface="Arial" panose="020B0604020202020204" pitchFamily="34" charset="0"/>
                          <a:cs typeface="Arial" panose="020B0604020202020204" pitchFamily="34" charset="0"/>
                        </a:rPr>
                        <a:t>     QUARTER OF 2016/17</a:t>
                      </a:r>
                      <a:endParaRPr lang="en-ZA" sz="140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 D</a:t>
                      </a:r>
                      <a:r>
                        <a:rPr lang="en-ZA" sz="1400" baseline="0" dirty="0" smtClean="0">
                          <a:latin typeface="Arial" panose="020B0604020202020204" pitchFamily="34" charset="0"/>
                          <a:cs typeface="Arial" panose="020B0604020202020204" pitchFamily="34" charset="0"/>
                        </a:rPr>
                        <a:t>EVIATION FROM PLANNED TARGET FOR 2016/17</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STATUS</a:t>
                      </a:r>
                      <a:endParaRPr lang="en-ZA" sz="1400" dirty="0" smtClean="0">
                        <a:latin typeface="Arial" panose="020B0604020202020204" pitchFamily="34" charset="0"/>
                        <a:ea typeface="Calibri"/>
                        <a:cs typeface="Arial" panose="020B0604020202020204" pitchFamily="34" charset="0"/>
                      </a:endParaRPr>
                    </a:p>
                  </a:txBody>
                  <a:tcPr marL="68580" marR="68580" marT="0" marB="0"/>
                </a:tc>
              </a:tr>
              <a:tr h="389146">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4.1.1</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ANA reports produced.</a:t>
                      </a:r>
                    </a:p>
                  </a:txBody>
                  <a:tcPr marL="68580" marR="68580" marT="0" marB="0"/>
                </a:tc>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2:</a:t>
                      </a:r>
                      <a:endParaRPr lang="en-ZA" sz="14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tx1"/>
                          </a:solidFill>
                          <a:latin typeface="Arial" panose="020B0604020202020204" pitchFamily="34" charset="0"/>
                          <a:ea typeface="Calibri"/>
                          <a:cs typeface="Arial" panose="020B0604020202020204" pitchFamily="34" charset="0"/>
                        </a:rPr>
                        <a:t>ANA reports will not be produced in 2016/17 due to the re-modelling of National Assessments (NA). </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-2.</a:t>
                      </a:r>
                      <a:r>
                        <a:rPr lang="en-ZA" sz="1400" b="1" baseline="0" dirty="0" smtClean="0">
                          <a:latin typeface="Arial" panose="020B0604020202020204" pitchFamily="34" charset="0"/>
                          <a:ea typeface="Calibri"/>
                          <a:cs typeface="Arial" panose="020B0604020202020204" pitchFamily="34" charset="0"/>
                        </a:rPr>
                        <a:t> </a:t>
                      </a:r>
                      <a:r>
                        <a:rPr lang="en-US" sz="1400" b="1" kern="1200" dirty="0" smtClean="0">
                          <a:solidFill>
                            <a:schemeClr val="dk1"/>
                          </a:solidFill>
                          <a:latin typeface="Arial" panose="020B0604020202020204" pitchFamily="34" charset="0"/>
                          <a:ea typeface="Calibri"/>
                          <a:cs typeface="Arial" panose="020B0604020202020204" pitchFamily="34" charset="0"/>
                        </a:rPr>
                        <a:t>Proposals on the re-design of NA and beyond were developed.</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1167438">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4.1.2</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A bank of Language and Mathematics</a:t>
                      </a: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test items for Grade 3,6 and 9 developed</a:t>
                      </a:r>
                    </a:p>
                  </a:txBody>
                  <a:tcPr marL="68580" marR="68580" marT="0" marB="0"/>
                </a:tc>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100: </a:t>
                      </a:r>
                      <a:endParaRPr lang="en-ZA" sz="14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a:t>
                      </a:r>
                      <a:r>
                        <a:rPr lang="en-US" sz="1400" b="1" kern="1200" dirty="0" smtClean="0">
                          <a:solidFill>
                            <a:schemeClr val="dk1"/>
                          </a:solidFill>
                          <a:latin typeface="Arial" panose="020B0604020202020204" pitchFamily="34" charset="0"/>
                          <a:ea typeface="Calibri"/>
                          <a:cs typeface="Arial" panose="020B0604020202020204" pitchFamily="34" charset="0"/>
                        </a:rPr>
                        <a:t>Appointment of Language and Mathematics panel members to develop exemplar tests for Grades 3, 6 and 9 </a:t>
                      </a:r>
                      <a:endParaRPr lang="en-ZA" sz="1400" b="1" kern="1200" dirty="0" smtClean="0">
                        <a:solidFill>
                          <a:schemeClr val="dk1"/>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 701</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Grade 3: 113</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Grade 6: 311</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Grade 9:</a:t>
                      </a:r>
                      <a:r>
                        <a:rPr lang="en-ZA" sz="1400" b="1" baseline="0" dirty="0" smtClean="0">
                          <a:latin typeface="Arial" panose="020B0604020202020204" pitchFamily="34" charset="0"/>
                          <a:ea typeface="Calibri"/>
                          <a:cs typeface="Arial" panose="020B0604020202020204" pitchFamily="34" charset="0"/>
                        </a:rPr>
                        <a:t> 277</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baseline="0" dirty="0" smtClean="0">
                          <a:latin typeface="Arial" panose="020B0604020202020204" pitchFamily="34" charset="0"/>
                          <a:ea typeface="Calibri"/>
                          <a:cs typeface="Arial" panose="020B0604020202020204" pitchFamily="34" charset="0"/>
                        </a:rPr>
                        <a:t>Total: 701</a:t>
                      </a:r>
                      <a:endParaRPr lang="en-ZA" sz="14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601</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a:t>
                      </a:r>
                    </a:p>
                  </a:txBody>
                  <a:tcPr marL="68580" marR="68580" marT="0" marB="0">
                    <a:solidFill>
                      <a:srgbClr val="00B05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b="1" smtClean="0">
                <a:solidFill>
                  <a:prstClr val="black">
                    <a:tint val="75000"/>
                  </a:prstClr>
                </a:solidFill>
              </a:rPr>
              <a:pPr/>
              <a:t>38</a:t>
            </a:fld>
            <a:endParaRPr lang="en-ZA" b="1" dirty="0">
              <a:solidFill>
                <a:prstClr val="black">
                  <a:tint val="75000"/>
                </a:prstClr>
              </a:solidFill>
            </a:endParaRPr>
          </a:p>
        </p:txBody>
      </p:sp>
    </p:spTree>
    <p:extLst>
      <p:ext uri="{BB962C8B-B14F-4D97-AF65-F5344CB8AC3E}">
        <p14:creationId xmlns:p14="http://schemas.microsoft.com/office/powerpoint/2010/main" xmlns="" val="2830735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548680"/>
          </a:xfrm>
        </p:spPr>
        <p:txBody>
          <a:bodyPr>
            <a:normAutofit fontScale="90000"/>
          </a:bodyPr>
          <a:lstStyle/>
          <a:p>
            <a:r>
              <a:rPr lang="en-ZA" b="1" dirty="0" smtClean="0"/>
              <a:t>INDICATOR TABLE: PROGRAMME 4</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91927688"/>
              </p:ext>
            </p:extLst>
          </p:nvPr>
        </p:nvGraphicFramePr>
        <p:xfrm>
          <a:off x="179512" y="1124744"/>
          <a:ext cx="8856984" cy="5257800"/>
        </p:xfrm>
        <a:graphic>
          <a:graphicData uri="http://schemas.openxmlformats.org/drawingml/2006/table">
            <a:tbl>
              <a:tblPr firstRow="1" bandRow="1">
                <a:tableStyleId>{5C22544A-7EE6-4342-B048-85BDC9FD1C3A}</a:tableStyleId>
              </a:tblPr>
              <a:tblGrid>
                <a:gridCol w="646748"/>
                <a:gridCol w="1945540"/>
                <a:gridCol w="1224136"/>
                <a:gridCol w="2795380"/>
                <a:gridCol w="1256812"/>
                <a:gridCol w="988368"/>
              </a:tblGrid>
              <a:tr h="976711">
                <a:tc>
                  <a:txBody>
                    <a:bodyPr/>
                    <a:lstStyle/>
                    <a:p>
                      <a:pPr algn="l">
                        <a:lnSpc>
                          <a:spcPct val="115000"/>
                        </a:lnSpc>
                        <a:spcAft>
                          <a:spcPts val="0"/>
                        </a:spcAft>
                      </a:pPr>
                      <a:r>
                        <a:rPr lang="en-ZA" sz="1200" dirty="0" smtClean="0">
                          <a:latin typeface="Arial" panose="020B0604020202020204" pitchFamily="34" charset="0"/>
                          <a:ea typeface="Calibri"/>
                          <a:cs typeface="Arial" panose="020B0604020202020204" pitchFamily="34" charset="0"/>
                        </a:rPr>
                        <a:t>#</a:t>
                      </a: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dirty="0">
                          <a:latin typeface="Arial" panose="020B0604020202020204" pitchFamily="34" charset="0"/>
                          <a:cs typeface="Arial" panose="020B0604020202020204" pitchFamily="34" charset="0"/>
                        </a:rPr>
                        <a:t>PERFORMANCE INDICATORS</a:t>
                      </a: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dirty="0" smtClean="0">
                          <a:latin typeface="Arial" panose="020B0604020202020204" pitchFamily="34" charset="0"/>
                          <a:cs typeface="Arial" panose="020B0604020202020204" pitchFamily="34" charset="0"/>
                        </a:rPr>
                        <a:t>TARGET FOR 2016/17 AS PER APP</a:t>
                      </a: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ACTUAL OUTPUT AS AT END OF 1</a:t>
                      </a:r>
                      <a:r>
                        <a:rPr lang="en-US" sz="1200" baseline="30000" dirty="0" smtClean="0">
                          <a:latin typeface="Arial" panose="020B0604020202020204" pitchFamily="34" charset="0"/>
                          <a:cs typeface="Arial" panose="020B0604020202020204" pitchFamily="34" charset="0"/>
                        </a:rPr>
                        <a:t>ST</a:t>
                      </a:r>
                      <a:r>
                        <a:rPr lang="en-US" sz="1200" baseline="0" dirty="0" smtClean="0">
                          <a:latin typeface="Arial" panose="020B0604020202020204" pitchFamily="34" charset="0"/>
                          <a:cs typeface="Arial" panose="020B0604020202020204" pitchFamily="34" charset="0"/>
                        </a:rPr>
                        <a:t>     QUARTER OF 2016/17</a:t>
                      </a:r>
                      <a:endParaRPr lang="en-ZA" sz="120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dirty="0" smtClean="0">
                          <a:latin typeface="Arial" panose="020B0604020202020204" pitchFamily="34" charset="0"/>
                          <a:ea typeface="Calibri"/>
                          <a:cs typeface="Arial" panose="020B0604020202020204" pitchFamily="34" charset="0"/>
                        </a:rPr>
                        <a:t> </a:t>
                      </a:r>
                      <a:r>
                        <a:rPr lang="en-ZA" sz="1200" baseline="0" dirty="0" smtClean="0">
                          <a:latin typeface="Arial" panose="020B0604020202020204" pitchFamily="34" charset="0"/>
                          <a:ea typeface="+mn-ea"/>
                          <a:cs typeface="Arial" panose="020B0604020202020204" pitchFamily="34" charset="0"/>
                        </a:rPr>
                        <a:t>DE</a:t>
                      </a:r>
                      <a:r>
                        <a:rPr lang="en-ZA" sz="1200" baseline="0" dirty="0" smtClean="0">
                          <a:latin typeface="Arial" panose="020B0604020202020204" pitchFamily="34" charset="0"/>
                          <a:cs typeface="Arial" panose="020B0604020202020204" pitchFamily="34" charset="0"/>
                        </a:rPr>
                        <a:t>VIATION FROM PLANNED TARGET FOR 2016/17</a:t>
                      </a: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STATUS</a:t>
                      </a:r>
                      <a:endParaRPr lang="en-ZA" sz="1200" dirty="0" smtClean="0">
                        <a:latin typeface="Arial" panose="020B0604020202020204" pitchFamily="34" charset="0"/>
                        <a:ea typeface="Calibri"/>
                        <a:cs typeface="Arial" panose="020B0604020202020204" pitchFamily="34" charset="0"/>
                      </a:endParaRPr>
                    </a:p>
                  </a:txBody>
                  <a:tcPr marL="68580" marR="68580" marT="0" marB="0"/>
                </a:tc>
              </a:tr>
              <a:tr h="389146">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4.2.1</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Number of NSC and SC reports produced </a:t>
                      </a:r>
                    </a:p>
                  </a:txBody>
                  <a:tcPr marL="68580" marR="68580" marT="0" marB="0"/>
                </a:tc>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5:</a:t>
                      </a:r>
                      <a:endParaRPr lang="en-ZA" sz="12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Annually</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Milestones</a:t>
                      </a:r>
                      <a:r>
                        <a:rPr lang="en-ZA" sz="1200" b="1" baseline="0" dirty="0" smtClean="0">
                          <a:latin typeface="Arial" panose="020B0604020202020204" pitchFamily="34" charset="0"/>
                          <a:ea typeface="Calibri"/>
                          <a:cs typeface="Arial" panose="020B0604020202020204" pitchFamily="34" charset="0"/>
                        </a:rPr>
                        <a:t> toward achieving the annual indicator on 5 Reports</a:t>
                      </a:r>
                      <a:endParaRPr lang="en-ZA" sz="1200" b="1" dirty="0" smtClean="0">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Q1:NSC </a:t>
                      </a:r>
                      <a:r>
                        <a:rPr lang="en-US" sz="1200" b="1" kern="1200" dirty="0" smtClean="0">
                          <a:solidFill>
                            <a:schemeClr val="dk1"/>
                          </a:solidFill>
                          <a:latin typeface="Arial" panose="020B0604020202020204" pitchFamily="34" charset="0"/>
                          <a:ea typeface="Calibri"/>
                          <a:cs typeface="Arial" panose="020B0604020202020204" pitchFamily="34" charset="0"/>
                        </a:rPr>
                        <a:t>Registration </a:t>
                      </a:r>
                    </a:p>
                    <a:p>
                      <a:pPr marL="0" marR="0" lvl="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 </a:t>
                      </a:r>
                    </a:p>
                    <a:p>
                      <a:pPr marL="0" marR="0" lvl="0" indent="0" algn="l" defTabSz="914400" rtl="0" eaLnBrk="1" fontAlgn="auto" latinLnBrk="0" hangingPunct="1">
                        <a:lnSpc>
                          <a:spcPct val="115000"/>
                        </a:lnSpc>
                        <a:spcBef>
                          <a:spcPts val="0"/>
                        </a:spcBef>
                        <a:spcAft>
                          <a:spcPts val="0"/>
                        </a:spcAft>
                        <a:buClrTx/>
                        <a:buSzTx/>
                        <a:buFontTx/>
                        <a:buNone/>
                        <a:tabLst/>
                        <a:defRPr/>
                      </a:pPr>
                      <a:r>
                        <a:rPr lang="en-ZA" sz="1200" b="1" kern="1200" dirty="0" smtClean="0">
                          <a:solidFill>
                            <a:schemeClr val="dk1"/>
                          </a:solidFill>
                          <a:latin typeface="Arial" panose="020B0604020202020204" pitchFamily="34" charset="0"/>
                          <a:ea typeface="Calibri"/>
                          <a:cs typeface="Arial" panose="020B0604020202020204" pitchFamily="34" charset="0"/>
                        </a:rPr>
                        <a:t>Conducted </a:t>
                      </a:r>
                      <a:r>
                        <a:rPr lang="en-US" sz="1200" b="1" kern="1200" dirty="0" smtClean="0">
                          <a:solidFill>
                            <a:schemeClr val="dk1"/>
                          </a:solidFill>
                          <a:latin typeface="Arial" panose="020B0604020202020204" pitchFamily="34" charset="0"/>
                          <a:ea typeface="Calibri"/>
                          <a:cs typeface="Arial" panose="020B0604020202020204" pitchFamily="34" charset="0"/>
                        </a:rPr>
                        <a:t>the review and support to the three PEDs.</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kern="1200" dirty="0" smtClean="0">
                          <a:solidFill>
                            <a:schemeClr val="dk1"/>
                          </a:solidFill>
                          <a:latin typeface="Arial" panose="020B0604020202020204" pitchFamily="34" charset="0"/>
                          <a:ea typeface="Calibri"/>
                          <a:cs typeface="Arial" panose="020B0604020202020204" pitchFamily="34" charset="0"/>
                        </a:rPr>
                        <a:t>Monitored, supported and evaluated the level of preparedness of the 9 PEDs to administer the 2016 NSC Exams. </a:t>
                      </a:r>
                      <a:endParaRPr lang="en-ZA" sz="1200" b="1" kern="1200" dirty="0" smtClean="0">
                        <a:solidFill>
                          <a:schemeClr val="dk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ZA" sz="1200" b="1" kern="1200" dirty="0" smtClean="0">
                          <a:solidFill>
                            <a:schemeClr val="dk1"/>
                          </a:solidFill>
                          <a:latin typeface="Arial" panose="020B0604020202020204" pitchFamily="34" charset="0"/>
                          <a:ea typeface="Calibri"/>
                          <a:cs typeface="Arial" panose="020B0604020202020204" pitchFamily="34" charset="0"/>
                        </a:rPr>
                        <a:t>Audited district offices, QP</a:t>
                      </a:r>
                      <a:r>
                        <a:rPr lang="en-ZA" sz="1200" b="1" kern="1200" baseline="0" dirty="0" smtClean="0">
                          <a:solidFill>
                            <a:schemeClr val="dk1"/>
                          </a:solidFill>
                          <a:latin typeface="Arial" panose="020B0604020202020204" pitchFamily="34" charset="0"/>
                          <a:ea typeface="Calibri"/>
                          <a:cs typeface="Arial" panose="020B0604020202020204" pitchFamily="34" charset="0"/>
                        </a:rPr>
                        <a:t> </a:t>
                      </a:r>
                      <a:r>
                        <a:rPr lang="en-ZA" sz="1200" b="1" kern="1200" dirty="0" smtClean="0">
                          <a:solidFill>
                            <a:schemeClr val="dk1"/>
                          </a:solidFill>
                          <a:latin typeface="Arial" panose="020B0604020202020204" pitchFamily="34" charset="0"/>
                          <a:ea typeface="Calibri"/>
                          <a:cs typeface="Arial" panose="020B0604020202020204" pitchFamily="34" charset="0"/>
                        </a:rPr>
                        <a:t>storage points, nodal points and distribution points in all provinces </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-5 (The reports will be produced</a:t>
                      </a:r>
                      <a:r>
                        <a:rPr lang="en-ZA" sz="1200" b="1" baseline="0" dirty="0" smtClean="0">
                          <a:latin typeface="Arial" panose="020B0604020202020204" pitchFamily="34" charset="0"/>
                          <a:ea typeface="Calibri"/>
                          <a:cs typeface="Arial" panose="020B0604020202020204" pitchFamily="34" charset="0"/>
                        </a:rPr>
                        <a:t> end of 3</a:t>
                      </a:r>
                      <a:r>
                        <a:rPr lang="en-ZA" sz="1200" b="1" baseline="30000" dirty="0" smtClean="0">
                          <a:latin typeface="Arial" panose="020B0604020202020204" pitchFamily="34" charset="0"/>
                          <a:ea typeface="Calibri"/>
                          <a:cs typeface="Arial" panose="020B0604020202020204" pitchFamily="34" charset="0"/>
                        </a:rPr>
                        <a:t>rd</a:t>
                      </a:r>
                      <a:r>
                        <a:rPr lang="en-ZA" sz="1200" b="1" baseline="0" dirty="0" smtClean="0">
                          <a:latin typeface="Arial" panose="020B0604020202020204" pitchFamily="34" charset="0"/>
                          <a:ea typeface="Calibri"/>
                          <a:cs typeface="Arial" panose="020B0604020202020204" pitchFamily="34" charset="0"/>
                        </a:rPr>
                        <a:t> quarter with the release of NSC results)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r h="583719">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4.2.2</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b="1" dirty="0">
                          <a:effectLst/>
                          <a:latin typeface="Arial" panose="020B0604020202020204" pitchFamily="34" charset="0"/>
                          <a:ea typeface="Calibri"/>
                          <a:cs typeface="Arial" panose="020B0604020202020204" pitchFamily="34" charset="0"/>
                        </a:rPr>
                        <a:t>Number of question papers set </a:t>
                      </a:r>
                      <a:r>
                        <a:rPr lang="en-ZA" sz="1200" b="1" dirty="0" smtClean="0">
                          <a:effectLst/>
                          <a:latin typeface="Arial" panose="020B0604020202020204" pitchFamily="34" charset="0"/>
                          <a:ea typeface="Calibri"/>
                          <a:cs typeface="Arial" panose="020B0604020202020204" pitchFamily="34" charset="0"/>
                        </a:rPr>
                        <a:t>annually for </a:t>
                      </a:r>
                      <a:r>
                        <a:rPr lang="en-ZA" sz="1200" b="1" dirty="0">
                          <a:effectLst/>
                          <a:latin typeface="Arial" panose="020B0604020202020204" pitchFamily="34" charset="0"/>
                          <a:ea typeface="Calibri"/>
                          <a:cs typeface="Arial" panose="020B0604020202020204" pitchFamily="34" charset="0"/>
                        </a:rPr>
                        <a:t>NSC and SC</a:t>
                      </a:r>
                    </a:p>
                  </a:txBody>
                  <a:tcPr marL="68580" marR="68580" marT="0" marB="0"/>
                </a:tc>
                <a:tc>
                  <a:txBody>
                    <a:bodyPr/>
                    <a:lstStyle/>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358:</a:t>
                      </a:r>
                      <a:endParaRPr lang="en-ZA" sz="12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200" b="1" dirty="0" smtClean="0">
                          <a:effectLst/>
                          <a:latin typeface="Arial" panose="020B0604020202020204" pitchFamily="34" charset="0"/>
                          <a:ea typeface="Calibri"/>
                          <a:cs typeface="Arial" panose="020B0604020202020204" pitchFamily="34" charset="0"/>
                        </a:rPr>
                        <a:t>Annually</a:t>
                      </a:r>
                      <a:endParaRPr lang="en-ZA" sz="12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Q1: 176</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ea typeface="Calibri"/>
                          <a:cs typeface="Arial" panose="020B0604020202020204" pitchFamily="34" charset="0"/>
                        </a:rPr>
                        <a:t>Q2: 82 NSC question papers were set, moderated, quality assured and approved by Umalusi.  In total 268</a:t>
                      </a:r>
                      <a:r>
                        <a:rPr lang="en-ZA" sz="1200" b="1" baseline="0" dirty="0" smtClean="0">
                          <a:solidFill>
                            <a:schemeClr val="tx1"/>
                          </a:solidFill>
                          <a:latin typeface="Arial" panose="020B0604020202020204" pitchFamily="34" charset="0"/>
                          <a:ea typeface="Calibri"/>
                          <a:cs typeface="Arial" panose="020B0604020202020204" pitchFamily="34" charset="0"/>
                        </a:rPr>
                        <a:t> NSC papers.  </a:t>
                      </a:r>
                      <a:r>
                        <a:rPr lang="en-ZA" sz="1200" b="1" dirty="0" smtClean="0">
                          <a:solidFill>
                            <a:schemeClr val="tx1"/>
                          </a:solidFill>
                          <a:latin typeface="Arial" panose="020B0604020202020204" pitchFamily="34" charset="0"/>
                          <a:ea typeface="Calibri"/>
                          <a:cs typeface="Arial" panose="020B0604020202020204" pitchFamily="34" charset="0"/>
                        </a:rPr>
                        <a:t>90 SC question papers for 2017 exam will be finalised in quarter 3/4</a:t>
                      </a:r>
                    </a:p>
                  </a:txBody>
                  <a:tcPr marL="68580" marR="68580" marT="0" marB="0"/>
                </a:tc>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-100</a:t>
                      </a:r>
                      <a:r>
                        <a:rPr lang="en-ZA" sz="1200" b="1" baseline="0" dirty="0" smtClean="0">
                          <a:latin typeface="Arial" panose="020B0604020202020204" pitchFamily="34" charset="0"/>
                          <a:ea typeface="Calibri"/>
                          <a:cs typeface="Arial" panose="020B0604020202020204" pitchFamily="34" charset="0"/>
                        </a:rPr>
                        <a:t> (Senior Certificate question papers for 2017 exam will be finalised in Q3 and 4)</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Annual</a:t>
                      </a:r>
                    </a:p>
                  </a:txBody>
                  <a:tcPr marL="68580" marR="68580" marT="0" marB="0">
                    <a:solidFill>
                      <a:srgbClr val="FFC00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b="1" smtClean="0">
                <a:solidFill>
                  <a:prstClr val="black">
                    <a:tint val="75000"/>
                  </a:prstClr>
                </a:solidFill>
              </a:rPr>
              <a:pPr/>
              <a:t>39</a:t>
            </a:fld>
            <a:endParaRPr lang="en-ZA" b="1" dirty="0">
              <a:solidFill>
                <a:prstClr val="black">
                  <a:tint val="75000"/>
                </a:prstClr>
              </a:solidFill>
            </a:endParaRPr>
          </a:p>
        </p:txBody>
      </p:sp>
    </p:spTree>
    <p:extLst>
      <p:ext uri="{BB962C8B-B14F-4D97-AF65-F5344CB8AC3E}">
        <p14:creationId xmlns:p14="http://schemas.microsoft.com/office/powerpoint/2010/main" xmlns="" val="397395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132856"/>
            <a:ext cx="8208912" cy="1323439"/>
          </a:xfrm>
          <a:prstGeom prst="rect">
            <a:avLst/>
          </a:prstGeom>
        </p:spPr>
        <p:txBody>
          <a:bodyPr wrap="square">
            <a:spAutoFit/>
          </a:bodyPr>
          <a:lstStyle/>
          <a:p>
            <a:pPr marL="631825" indent="-631825" algn="ctr">
              <a:buFont typeface="Arial" charset="0"/>
              <a:buNone/>
              <a:defRPr/>
            </a:pPr>
            <a:r>
              <a:rPr lang="en-US" sz="4400" b="1" dirty="0">
                <a:solidFill>
                  <a:srgbClr val="741202"/>
                </a:solidFill>
                <a:cs typeface="Calibri" pitchFamily="34" charset="0"/>
              </a:rPr>
              <a:t>PART A</a:t>
            </a:r>
            <a:r>
              <a:rPr lang="en-US" sz="3600" dirty="0">
                <a:solidFill>
                  <a:srgbClr val="741202"/>
                </a:solidFill>
                <a:cs typeface="Calibri" pitchFamily="34" charset="0"/>
              </a:rPr>
              <a:t> </a:t>
            </a:r>
          </a:p>
          <a:p>
            <a:pPr marL="631825" indent="-631825" algn="ctr">
              <a:buNone/>
              <a:defRPr/>
            </a:pPr>
            <a:r>
              <a:rPr lang="en-US" sz="3600" b="1" dirty="0">
                <a:solidFill>
                  <a:srgbClr val="741202"/>
                </a:solidFill>
                <a:cs typeface="Calibri" pitchFamily="34" charset="0"/>
              </a:rPr>
              <a:t>Performance Indicators and Targets</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a:t>
            </a:fld>
            <a:endParaRPr lang="en-ZA" dirty="0"/>
          </a:p>
        </p:txBody>
      </p:sp>
    </p:spTree>
    <p:extLst>
      <p:ext uri="{BB962C8B-B14F-4D97-AF65-F5344CB8AC3E}">
        <p14:creationId xmlns:p14="http://schemas.microsoft.com/office/powerpoint/2010/main" xmlns="" val="2322172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4081"/>
          </a:xfrm>
        </p:spPr>
        <p:txBody>
          <a:bodyPr>
            <a:normAutofit fontScale="90000"/>
          </a:bodyPr>
          <a:lstStyle/>
          <a:p>
            <a:r>
              <a:rPr lang="en-ZA" b="1" dirty="0" smtClean="0"/>
              <a:t>INDICATOR TABLE: PROGRAMME 4</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63778707"/>
              </p:ext>
            </p:extLst>
          </p:nvPr>
        </p:nvGraphicFramePr>
        <p:xfrm>
          <a:off x="251520" y="980728"/>
          <a:ext cx="8533273" cy="5830881"/>
        </p:xfrm>
        <a:graphic>
          <a:graphicData uri="http://schemas.openxmlformats.org/drawingml/2006/table">
            <a:tbl>
              <a:tblPr firstRow="1" bandRow="1">
                <a:tableStyleId>{5C22544A-7EE6-4342-B048-85BDC9FD1C3A}</a:tableStyleId>
              </a:tblPr>
              <a:tblGrid>
                <a:gridCol w="646748"/>
                <a:gridCol w="2277202"/>
                <a:gridCol w="1656147"/>
                <a:gridCol w="1380123"/>
                <a:gridCol w="1587141"/>
                <a:gridCol w="985912"/>
              </a:tblGrid>
              <a:tr h="1433614">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rPr>
                        <a:t>PERFORMANCE INDICATORS</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dirty="0" smtClean="0">
                          <a:latin typeface="Arial" panose="020B0604020202020204" pitchFamily="34" charset="0"/>
                          <a:cs typeface="Arial" panose="020B0604020202020204" pitchFamily="34" charset="0"/>
                        </a:rPr>
                        <a:t>TARGET FOR 2016/17 AS PER APP</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aseline="0" dirty="0" smtClean="0">
                          <a:latin typeface="Arial" panose="020B0604020202020204" pitchFamily="34" charset="0"/>
                          <a:cs typeface="Arial" panose="020B0604020202020204" pitchFamily="34" charset="0"/>
                        </a:rPr>
                        <a:t>ACTUAL OUTPUT AS AT END OF 1</a:t>
                      </a:r>
                      <a:r>
                        <a:rPr lang="en-US" sz="1400" baseline="30000" dirty="0" smtClean="0">
                          <a:latin typeface="Arial" panose="020B0604020202020204" pitchFamily="34" charset="0"/>
                          <a:cs typeface="Arial" panose="020B0604020202020204" pitchFamily="34" charset="0"/>
                        </a:rPr>
                        <a:t>ST</a:t>
                      </a:r>
                      <a:r>
                        <a:rPr lang="en-US" sz="1400" baseline="0" dirty="0" smtClean="0">
                          <a:latin typeface="Arial" panose="020B0604020202020204" pitchFamily="34" charset="0"/>
                          <a:cs typeface="Arial" panose="020B0604020202020204" pitchFamily="34" charset="0"/>
                        </a:rPr>
                        <a:t>     QUARTER OF 2016/17</a:t>
                      </a:r>
                      <a:endParaRPr lang="en-ZA" sz="140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 </a:t>
                      </a:r>
                      <a:r>
                        <a:rPr lang="en-ZA" sz="1400" baseline="0" dirty="0" smtClean="0">
                          <a:latin typeface="Arial" panose="020B0604020202020204" pitchFamily="34" charset="0"/>
                          <a:cs typeface="Arial" panose="020B0604020202020204" pitchFamily="34" charset="0"/>
                        </a:rPr>
                        <a:t>DEVIATION FROM PLANNED TARGET FOR 2016/17</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STATUS</a:t>
                      </a:r>
                      <a:endParaRPr lang="en-ZA" sz="1400" dirty="0" smtClean="0">
                        <a:latin typeface="Arial" panose="020B0604020202020204" pitchFamily="34" charset="0"/>
                        <a:ea typeface="Calibri"/>
                        <a:cs typeface="Arial" panose="020B0604020202020204" pitchFamily="34" charset="0"/>
                      </a:endParaRPr>
                    </a:p>
                  </a:txBody>
                  <a:tcPr marL="68580" marR="68580" marT="0" marB="0"/>
                </a:tc>
              </a:tr>
              <a:tr h="955743">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4.3.1</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new schools built and completed</a:t>
                      </a: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through ASIDI</a:t>
                      </a: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59</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4 </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 3</a:t>
                      </a:r>
                      <a:endParaRPr lang="en-ZA" sz="1400" b="1" dirty="0" smtClean="0">
                        <a:solidFill>
                          <a:srgbClr val="FF0000"/>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tx1"/>
                          </a:solidFill>
                          <a:latin typeface="Arial" panose="020B0604020202020204" pitchFamily="34" charset="0"/>
                          <a:ea typeface="Calibri"/>
                          <a:cs typeface="Arial" panose="020B0604020202020204" pitchFamily="34" charset="0"/>
                        </a:rPr>
                        <a:t>170 in total</a:t>
                      </a: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-52.</a:t>
                      </a:r>
                      <a:r>
                        <a:rPr lang="en-ZA" sz="1400" b="1" baseline="0" dirty="0" smtClean="0">
                          <a:latin typeface="Arial" panose="020B0604020202020204" pitchFamily="34" charset="0"/>
                          <a:ea typeface="Calibri"/>
                          <a:cs typeface="Arial" panose="020B0604020202020204" pitchFamily="34" charset="0"/>
                        </a:rPr>
                        <a:t> </a:t>
                      </a:r>
                      <a:r>
                        <a:rPr lang="en-ZA" sz="1200" b="0" i="1" baseline="0" dirty="0" smtClean="0">
                          <a:latin typeface="Arial" panose="020B0604020202020204" pitchFamily="34" charset="0"/>
                          <a:ea typeface="Calibri"/>
                          <a:cs typeface="Arial" panose="020B0604020202020204" pitchFamily="34" charset="0"/>
                        </a:rPr>
                        <a:t>Records for delivery are being verified and validated with delivery agents</a:t>
                      </a:r>
                      <a:endParaRPr lang="en-ZA" sz="1200" b="0" i="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 </a:t>
                      </a:r>
                    </a:p>
                  </a:txBody>
                  <a:tcPr marL="68580" marR="68580" marT="0" marB="0">
                    <a:solidFill>
                      <a:schemeClr val="bg1">
                        <a:lumMod val="95000"/>
                      </a:schemeClr>
                    </a:solidFill>
                  </a:tcPr>
                </a:tc>
              </a:tr>
              <a:tr h="955743">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4.3.2</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schools provided with</a:t>
                      </a: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sanitation facilities through ASIDI</a:t>
                      </a: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265</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2 </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a:t>
                      </a:r>
                      <a:r>
                        <a:rPr lang="en-ZA" sz="1400" b="1" baseline="0" dirty="0" smtClean="0">
                          <a:latin typeface="Arial" panose="020B0604020202020204" pitchFamily="34" charset="0"/>
                          <a:ea typeface="Calibri"/>
                          <a:cs typeface="Arial" panose="020B0604020202020204" pitchFamily="34" charset="0"/>
                        </a:rPr>
                        <a:t> 7</a:t>
                      </a:r>
                      <a:endParaRPr lang="en-ZA" sz="1400" b="1" baseline="0" dirty="0" smtClean="0">
                        <a:solidFill>
                          <a:srgbClr val="FF0000"/>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baseline="0" dirty="0" smtClean="0">
                          <a:solidFill>
                            <a:schemeClr val="tx1"/>
                          </a:solidFill>
                          <a:latin typeface="Arial" panose="020B0604020202020204" pitchFamily="34" charset="0"/>
                          <a:ea typeface="Calibri"/>
                          <a:cs typeface="Arial" panose="020B0604020202020204" pitchFamily="34" charset="0"/>
                        </a:rPr>
                        <a:t>425 in total</a:t>
                      </a:r>
                      <a:endParaRPr lang="en-ZA" sz="1400" b="1" dirty="0" smtClean="0">
                        <a:solidFill>
                          <a:schemeClr val="tx1"/>
                        </a:solidFill>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-256. </a:t>
                      </a:r>
                    </a:p>
                    <a:p>
                      <a:pPr marL="0" marR="0" indent="0" algn="l" defTabSz="914400" rtl="0" eaLnBrk="1" fontAlgn="auto" latinLnBrk="0" hangingPunct="1">
                        <a:lnSpc>
                          <a:spcPct val="115000"/>
                        </a:lnSpc>
                        <a:spcBef>
                          <a:spcPts val="0"/>
                        </a:spcBef>
                        <a:spcAft>
                          <a:spcPts val="0"/>
                        </a:spcAft>
                        <a:buClrTx/>
                        <a:buSzTx/>
                        <a:buFontTx/>
                        <a:buNone/>
                        <a:tabLst/>
                        <a:defRPr/>
                      </a:pPr>
                      <a:r>
                        <a:rPr lang="en-ZA" sz="1200" b="0" i="1" baseline="0" dirty="0" smtClean="0">
                          <a:latin typeface="Arial" panose="020B0604020202020204" pitchFamily="34" charset="0"/>
                          <a:ea typeface="Calibri"/>
                          <a:cs typeface="Arial" panose="020B0604020202020204" pitchFamily="34" charset="0"/>
                        </a:rPr>
                        <a:t>Records for delivery are being verified and validated with delivery agents</a:t>
                      </a:r>
                      <a:endParaRPr lang="en-ZA" sz="1200" b="0" i="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 </a:t>
                      </a:r>
                    </a:p>
                  </a:txBody>
                  <a:tcPr marL="68580" marR="68580" marT="0" marB="0">
                    <a:solidFill>
                      <a:schemeClr val="bg1">
                        <a:lumMod val="95000"/>
                      </a:schemeClr>
                    </a:solidFill>
                  </a:tcPr>
                </a:tc>
              </a:tr>
              <a:tr h="716807">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4.3.3</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schools provided with water</a:t>
                      </a: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through ASIDI</a:t>
                      </a: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280</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10 </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a:t>
                      </a:r>
                      <a:r>
                        <a:rPr lang="en-ZA" sz="1400" b="1" baseline="0" dirty="0" smtClean="0">
                          <a:latin typeface="Arial" panose="020B0604020202020204" pitchFamily="34" charset="0"/>
                          <a:ea typeface="Calibri"/>
                          <a:cs typeface="Arial" panose="020B0604020202020204" pitchFamily="34" charset="0"/>
                        </a:rPr>
                        <a:t> 0</a:t>
                      </a:r>
                      <a:endParaRPr lang="en-ZA" sz="1400" b="1" baseline="0" dirty="0" smtClean="0">
                        <a:solidFill>
                          <a:srgbClr val="FF0000"/>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baseline="0" dirty="0" smtClean="0">
                          <a:solidFill>
                            <a:schemeClr val="tx1"/>
                          </a:solidFill>
                          <a:latin typeface="Arial" panose="020B0604020202020204" pitchFamily="34" charset="0"/>
                          <a:ea typeface="Calibri"/>
                          <a:cs typeface="Arial" panose="020B0604020202020204" pitchFamily="34" charset="0"/>
                        </a:rPr>
                        <a:t>615 in total</a:t>
                      </a:r>
                      <a:endParaRPr lang="en-ZA" sz="1400" b="1" dirty="0" smtClean="0">
                        <a:solidFill>
                          <a:schemeClr val="tx1"/>
                        </a:solidFill>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-270. </a:t>
                      </a:r>
                      <a:r>
                        <a:rPr lang="en-ZA" sz="1200" b="0" i="1" baseline="0" dirty="0" smtClean="0">
                          <a:latin typeface="Arial" panose="020B0604020202020204" pitchFamily="34" charset="0"/>
                          <a:ea typeface="Calibri"/>
                          <a:cs typeface="Arial" panose="020B0604020202020204" pitchFamily="34" charset="0"/>
                        </a:rPr>
                        <a:t>Records for delivery are being verified and validated with delivery agents</a:t>
                      </a:r>
                      <a:endParaRPr lang="en-ZA" sz="1200" b="0" i="1" dirty="0" smtClean="0">
                        <a:latin typeface="Arial" panose="020B0604020202020204" pitchFamily="34" charset="0"/>
                        <a:ea typeface="Calibri"/>
                        <a:cs typeface="Arial" panose="020B0604020202020204" pitchFamily="34" charset="0"/>
                      </a:endParaRPr>
                    </a:p>
                    <a:p>
                      <a:pPr algn="l">
                        <a:lnSpc>
                          <a:spcPct val="115000"/>
                        </a:lnSpc>
                        <a:spcAft>
                          <a:spcPts val="0"/>
                        </a:spcAft>
                      </a:pP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 </a:t>
                      </a:r>
                    </a:p>
                  </a:txBody>
                  <a:tcPr marL="68580" marR="68580" marT="0" marB="0">
                    <a:solidFill>
                      <a:schemeClr val="bg1">
                        <a:lumMod val="95000"/>
                      </a:schemeClr>
                    </a:solidFill>
                  </a:tcPr>
                </a:tc>
              </a:tr>
              <a:tr h="1194678">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4.3.4</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schools provided with</a:t>
                      </a: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electricity through ASIDI</a:t>
                      </a: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620</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Bi-annually</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Q1: 310</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Q2: 310</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0 </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 0</a:t>
                      </a:r>
                      <a:endParaRPr lang="en-ZA" sz="1400" b="1" dirty="0" smtClean="0">
                        <a:solidFill>
                          <a:srgbClr val="FF0000"/>
                        </a:solidFill>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tx1"/>
                          </a:solidFill>
                          <a:latin typeface="Arial" panose="020B0604020202020204" pitchFamily="34" charset="0"/>
                          <a:ea typeface="Calibri"/>
                          <a:cs typeface="Arial" panose="020B0604020202020204" pitchFamily="34" charset="0"/>
                        </a:rPr>
                        <a:t>306 in total</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-620. </a:t>
                      </a:r>
                      <a:r>
                        <a:rPr lang="en-ZA" sz="1200" b="0" i="1" baseline="0" dirty="0" smtClean="0">
                          <a:latin typeface="Arial" panose="020B0604020202020204" pitchFamily="34" charset="0"/>
                          <a:ea typeface="Calibri"/>
                          <a:cs typeface="Arial" panose="020B0604020202020204" pitchFamily="34" charset="0"/>
                        </a:rPr>
                        <a:t>Records for delivery are being verified and validated with delivery agents</a:t>
                      </a:r>
                      <a:endParaRPr lang="en-ZA" sz="1200" b="0" i="1" dirty="0" smtClean="0">
                        <a:latin typeface="Arial" panose="020B0604020202020204" pitchFamily="34" charset="0"/>
                        <a:ea typeface="Calibri"/>
                        <a:cs typeface="Arial" panose="020B0604020202020204" pitchFamily="34" charset="0"/>
                      </a:endParaRPr>
                    </a:p>
                    <a:p>
                      <a:pPr algn="l">
                        <a:lnSpc>
                          <a:spcPct val="115000"/>
                        </a:lnSpc>
                        <a:spcAft>
                          <a:spcPts val="0"/>
                        </a:spcAft>
                      </a:pPr>
                      <a:endParaRPr lang="en-ZA" sz="1200" b="1" i="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400" b="1" dirty="0" smtClean="0">
                        <a:latin typeface="Arial" panose="020B0604020202020204" pitchFamily="34" charset="0"/>
                        <a:ea typeface="Calibri"/>
                        <a:cs typeface="Arial" panose="020B0604020202020204" pitchFamily="34" charset="0"/>
                      </a:endParaRPr>
                    </a:p>
                  </a:txBody>
                  <a:tcPr marL="68580" marR="68580" marT="0" marB="0">
                    <a:solidFill>
                      <a:srgbClr val="FF000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40</a:t>
            </a:fld>
            <a:endParaRPr lang="en-ZA" dirty="0">
              <a:solidFill>
                <a:prstClr val="black">
                  <a:tint val="75000"/>
                </a:prstClr>
              </a:solidFill>
            </a:endParaRPr>
          </a:p>
        </p:txBody>
      </p:sp>
    </p:spTree>
    <p:extLst>
      <p:ext uri="{BB962C8B-B14F-4D97-AF65-F5344CB8AC3E}">
        <p14:creationId xmlns:p14="http://schemas.microsoft.com/office/powerpoint/2010/main" xmlns="" val="2110323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548680"/>
          </a:xfrm>
        </p:spPr>
        <p:txBody>
          <a:bodyPr>
            <a:normAutofit fontScale="90000"/>
          </a:bodyPr>
          <a:lstStyle/>
          <a:p>
            <a:r>
              <a:rPr lang="en-ZA" b="1" dirty="0" smtClean="0"/>
              <a:t>INDICATOR TABLE: PROGRAMME 4</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16455333"/>
              </p:ext>
            </p:extLst>
          </p:nvPr>
        </p:nvGraphicFramePr>
        <p:xfrm>
          <a:off x="107504" y="1124744"/>
          <a:ext cx="8856984" cy="5286502"/>
        </p:xfrm>
        <a:graphic>
          <a:graphicData uri="http://schemas.openxmlformats.org/drawingml/2006/table">
            <a:tbl>
              <a:tblPr firstRow="1" bandRow="1">
                <a:tableStyleId>{5C22544A-7EE6-4342-B048-85BDC9FD1C3A}</a:tableStyleId>
              </a:tblPr>
              <a:tblGrid>
                <a:gridCol w="699012"/>
                <a:gridCol w="2253316"/>
                <a:gridCol w="1080120"/>
                <a:gridCol w="1656184"/>
                <a:gridCol w="2232248"/>
                <a:gridCol w="936104"/>
              </a:tblGrid>
              <a:tr h="1939036">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rPr>
                        <a:t>PERFORMANCE INDICATORS</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dirty="0" smtClean="0">
                          <a:latin typeface="Arial" panose="020B0604020202020204" pitchFamily="34" charset="0"/>
                          <a:cs typeface="Arial" panose="020B0604020202020204" pitchFamily="34" charset="0"/>
                        </a:rPr>
                        <a:t>TARGET FOR 2016/17 AS PER APP</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aseline="0" dirty="0" smtClean="0">
                          <a:latin typeface="Arial" panose="020B0604020202020204" pitchFamily="34" charset="0"/>
                          <a:cs typeface="Arial" panose="020B0604020202020204" pitchFamily="34" charset="0"/>
                        </a:rPr>
                        <a:t>ACTUAL OUTPUT AS AT END OF 1</a:t>
                      </a:r>
                      <a:r>
                        <a:rPr lang="en-US" sz="1400" baseline="30000" dirty="0" smtClean="0">
                          <a:latin typeface="Arial" panose="020B0604020202020204" pitchFamily="34" charset="0"/>
                          <a:cs typeface="Arial" panose="020B0604020202020204" pitchFamily="34" charset="0"/>
                        </a:rPr>
                        <a:t>ST</a:t>
                      </a:r>
                      <a:r>
                        <a:rPr lang="en-US" sz="1400" baseline="0" dirty="0" smtClean="0">
                          <a:latin typeface="Arial" panose="020B0604020202020204" pitchFamily="34" charset="0"/>
                          <a:cs typeface="Arial" panose="020B0604020202020204" pitchFamily="34" charset="0"/>
                        </a:rPr>
                        <a:t>     QUARTER OF 2016/17</a:t>
                      </a:r>
                      <a:endParaRPr lang="en-ZA" sz="140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 D</a:t>
                      </a:r>
                      <a:r>
                        <a:rPr lang="en-ZA" sz="1400" baseline="0" dirty="0" smtClean="0">
                          <a:latin typeface="Arial" panose="020B0604020202020204" pitchFamily="34" charset="0"/>
                          <a:cs typeface="Arial" panose="020B0604020202020204" pitchFamily="34" charset="0"/>
                        </a:rPr>
                        <a:t>EVIATION FROM PLANNED TARGET FOR 2016/17</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STATUS</a:t>
                      </a:r>
                      <a:endParaRPr lang="en-ZA" sz="1400" dirty="0" smtClean="0">
                        <a:latin typeface="Arial" panose="020B0604020202020204" pitchFamily="34" charset="0"/>
                        <a:ea typeface="Calibri"/>
                        <a:cs typeface="Arial" panose="020B0604020202020204" pitchFamily="34" charset="0"/>
                      </a:endParaRPr>
                    </a:p>
                  </a:txBody>
                  <a:tcPr marL="68580" marR="68580" marT="0" marB="0"/>
                </a:tc>
              </a:tr>
              <a:tr h="972865">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4.4.1</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Percentage of public schools using </a:t>
                      </a:r>
                      <a:r>
                        <a:rPr lang="en-ZA" sz="1400" b="1" dirty="0" smtClean="0">
                          <a:effectLst/>
                          <a:latin typeface="Arial" panose="020B0604020202020204" pitchFamily="34" charset="0"/>
                          <a:ea typeface="Calibri"/>
                          <a:cs typeface="Arial" panose="020B0604020202020204" pitchFamily="34" charset="0"/>
                        </a:rPr>
                        <a:t>the standardized </a:t>
                      </a:r>
                      <a:r>
                        <a:rPr lang="en-ZA" sz="1400" b="1" dirty="0">
                          <a:effectLst/>
                          <a:latin typeface="Arial" panose="020B0604020202020204" pitchFamily="34" charset="0"/>
                          <a:ea typeface="Calibri"/>
                          <a:cs typeface="Arial" panose="020B0604020202020204" pitchFamily="34" charset="0"/>
                        </a:rPr>
                        <a:t>school </a:t>
                      </a:r>
                      <a:r>
                        <a:rPr lang="en-ZA" sz="1400" b="1" dirty="0" smtClean="0">
                          <a:effectLst/>
                          <a:latin typeface="Arial" panose="020B0604020202020204" pitchFamily="34" charset="0"/>
                          <a:ea typeface="Calibri"/>
                          <a:cs typeface="Arial" panose="020B0604020202020204" pitchFamily="34" charset="0"/>
                        </a:rPr>
                        <a:t>administration system, SA-SAMS </a:t>
                      </a:r>
                      <a:r>
                        <a:rPr lang="en-ZA" sz="1400" b="1" dirty="0">
                          <a:effectLst/>
                          <a:latin typeface="Arial" panose="020B0604020202020204" pitchFamily="34" charset="0"/>
                          <a:ea typeface="Calibri"/>
                          <a:cs typeface="Arial" panose="020B0604020202020204" pitchFamily="34" charset="0"/>
                        </a:rPr>
                        <a:t>for </a:t>
                      </a:r>
                      <a:r>
                        <a:rPr lang="en-ZA" sz="1400" b="1" dirty="0" smtClean="0">
                          <a:effectLst/>
                          <a:latin typeface="Arial" panose="020B0604020202020204" pitchFamily="34" charset="0"/>
                          <a:ea typeface="Calibri"/>
                          <a:cs typeface="Arial" panose="020B0604020202020204" pitchFamily="34" charset="0"/>
                        </a:rPr>
                        <a:t>reporting</a:t>
                      </a:r>
                      <a:r>
                        <a:rPr lang="en-ZA" sz="14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98%</a:t>
                      </a:r>
                      <a:endParaRPr lang="en-ZA" sz="14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Quarterly</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Q1: 96%</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Q2: 97%</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Q3:</a:t>
                      </a:r>
                      <a:r>
                        <a:rPr lang="en-ZA" sz="1400" b="1" baseline="0" dirty="0" smtClean="0">
                          <a:effectLst/>
                          <a:latin typeface="Arial" panose="020B0604020202020204" pitchFamily="34" charset="0"/>
                          <a:ea typeface="Calibri"/>
                          <a:cs typeface="Arial" panose="020B0604020202020204" pitchFamily="34" charset="0"/>
                        </a:rPr>
                        <a:t> 98%</a:t>
                      </a:r>
                    </a:p>
                    <a:p>
                      <a:pPr algn="l">
                        <a:lnSpc>
                          <a:spcPct val="115000"/>
                        </a:lnSpc>
                        <a:spcAft>
                          <a:spcPts val="0"/>
                        </a:spcAft>
                      </a:pPr>
                      <a:r>
                        <a:rPr lang="en-ZA" sz="1400" b="1" baseline="0" dirty="0" smtClean="0">
                          <a:effectLst/>
                          <a:latin typeface="Arial" panose="020B0604020202020204" pitchFamily="34" charset="0"/>
                          <a:ea typeface="Calibri"/>
                          <a:cs typeface="Arial" panose="020B0604020202020204" pitchFamily="34" charset="0"/>
                        </a:rPr>
                        <a:t>Q4: 98%</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86.86% </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22 563/25 975</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 95.34%</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0" dirty="0" smtClean="0">
                          <a:latin typeface="Arial" panose="020B0604020202020204" pitchFamily="34" charset="0"/>
                          <a:ea typeface="Calibri"/>
                          <a:cs typeface="Arial" panose="020B0604020202020204" pitchFamily="34" charset="0"/>
                        </a:rPr>
                        <a:t>24 752/25 961</a:t>
                      </a: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-1.66%</a:t>
                      </a:r>
                    </a:p>
                    <a:p>
                      <a:pPr algn="l">
                        <a:lnSpc>
                          <a:spcPct val="115000"/>
                        </a:lnSpc>
                        <a:spcAft>
                          <a:spcPts val="0"/>
                        </a:spcAft>
                      </a:pP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400" b="1" dirty="0" smtClean="0">
                        <a:latin typeface="Arial" panose="020B0604020202020204" pitchFamily="34" charset="0"/>
                        <a:ea typeface="Calibri"/>
                        <a:cs typeface="Arial" panose="020B0604020202020204" pitchFamily="34" charset="0"/>
                      </a:endParaRPr>
                    </a:p>
                  </a:txBody>
                  <a:tcPr marL="68580" marR="68580" marT="0" marB="0">
                    <a:solidFill>
                      <a:srgbClr val="FFC000"/>
                    </a:solidFill>
                  </a:tcPr>
                </a:tc>
              </a:tr>
              <a:tr h="1167438">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4.4.2</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Percentage of learners from public</a:t>
                      </a:r>
                    </a:p>
                    <a:p>
                      <a:pPr algn="l">
                        <a:lnSpc>
                          <a:spcPct val="115000"/>
                        </a:lnSpc>
                        <a:spcAft>
                          <a:spcPts val="0"/>
                        </a:spcAft>
                      </a:pPr>
                      <a:r>
                        <a:rPr lang="en-ZA" sz="1400" b="1" dirty="0">
                          <a:effectLst/>
                          <a:latin typeface="Arial" panose="020B0604020202020204" pitchFamily="34" charset="0"/>
                          <a:ea typeface="Calibri"/>
                          <a:cs typeface="Arial" panose="020B0604020202020204" pitchFamily="34" charset="0"/>
                        </a:rPr>
                        <a:t>schools that are successfully uploaded on to</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LURITS</a:t>
                      </a:r>
                      <a:r>
                        <a:rPr lang="en-ZA" sz="14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99%</a:t>
                      </a:r>
                      <a:endParaRPr lang="en-ZA" sz="14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Quarterly</a:t>
                      </a:r>
                      <a:endParaRPr lang="en-ZA" sz="1400" b="1"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Q1:</a:t>
                      </a:r>
                      <a:r>
                        <a:rPr lang="en-ZA" sz="1400" b="1" baseline="0" dirty="0" smtClean="0">
                          <a:effectLst/>
                          <a:latin typeface="Arial" panose="020B0604020202020204" pitchFamily="34" charset="0"/>
                          <a:ea typeface="Calibri"/>
                          <a:cs typeface="Arial" panose="020B0604020202020204" pitchFamily="34" charset="0"/>
                        </a:rPr>
                        <a:t> 96%</a:t>
                      </a:r>
                    </a:p>
                    <a:p>
                      <a:pPr algn="l">
                        <a:lnSpc>
                          <a:spcPct val="115000"/>
                        </a:lnSpc>
                        <a:spcAft>
                          <a:spcPts val="0"/>
                        </a:spcAft>
                      </a:pPr>
                      <a:r>
                        <a:rPr lang="en-ZA" sz="1400" b="1" baseline="0" dirty="0" smtClean="0">
                          <a:effectLst/>
                          <a:latin typeface="Arial" panose="020B0604020202020204" pitchFamily="34" charset="0"/>
                          <a:ea typeface="Calibri"/>
                          <a:cs typeface="Arial" panose="020B0604020202020204" pitchFamily="34" charset="0"/>
                        </a:rPr>
                        <a:t>Q2: 97%</a:t>
                      </a:r>
                    </a:p>
                    <a:p>
                      <a:pPr algn="l">
                        <a:lnSpc>
                          <a:spcPct val="115000"/>
                        </a:lnSpc>
                        <a:spcAft>
                          <a:spcPts val="0"/>
                        </a:spcAft>
                      </a:pPr>
                      <a:r>
                        <a:rPr lang="en-ZA" sz="1400" b="1" baseline="0" dirty="0" smtClean="0">
                          <a:effectLst/>
                          <a:latin typeface="Arial" panose="020B0604020202020204" pitchFamily="34" charset="0"/>
                          <a:ea typeface="Calibri"/>
                          <a:cs typeface="Arial" panose="020B0604020202020204" pitchFamily="34" charset="0"/>
                        </a:rPr>
                        <a:t>Q3: 98%</a:t>
                      </a:r>
                    </a:p>
                    <a:p>
                      <a:pPr algn="l">
                        <a:lnSpc>
                          <a:spcPct val="115000"/>
                        </a:lnSpc>
                        <a:spcAft>
                          <a:spcPts val="0"/>
                        </a:spcAft>
                      </a:pPr>
                      <a:r>
                        <a:rPr lang="en-ZA" sz="1400" b="1" baseline="0" dirty="0" smtClean="0">
                          <a:effectLst/>
                          <a:latin typeface="Arial" panose="020B0604020202020204" pitchFamily="34" charset="0"/>
                          <a:ea typeface="Calibri"/>
                          <a:cs typeface="Arial" panose="020B0604020202020204" pitchFamily="34" charset="0"/>
                        </a:rPr>
                        <a:t>Q4: 99%</a:t>
                      </a:r>
                      <a:r>
                        <a:rPr lang="en-ZA" sz="14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Q1: 80.86%</a:t>
                      </a:r>
                    </a:p>
                    <a:p>
                      <a:pPr algn="l">
                        <a:lnSpc>
                          <a:spcPct val="115000"/>
                        </a:lnSpc>
                        <a:spcAft>
                          <a:spcPts val="0"/>
                        </a:spcAft>
                      </a:pPr>
                      <a:r>
                        <a:rPr lang="en-ZA" sz="1400" b="0" dirty="0" smtClean="0">
                          <a:latin typeface="Arial" panose="020B0604020202020204" pitchFamily="34" charset="0"/>
                          <a:ea typeface="Calibri"/>
                          <a:cs typeface="Arial" panose="020B0604020202020204" pitchFamily="34" charset="0"/>
                        </a:rPr>
                        <a:t>9 643 397/</a:t>
                      </a:r>
                    </a:p>
                    <a:p>
                      <a:pPr algn="l">
                        <a:lnSpc>
                          <a:spcPct val="115000"/>
                        </a:lnSpc>
                        <a:spcAft>
                          <a:spcPts val="0"/>
                        </a:spcAft>
                      </a:pPr>
                      <a:r>
                        <a:rPr lang="en-ZA" sz="1400" b="0" dirty="0" smtClean="0">
                          <a:latin typeface="Arial" panose="020B0604020202020204" pitchFamily="34" charset="0"/>
                          <a:ea typeface="Calibri"/>
                          <a:cs typeface="Arial" panose="020B0604020202020204" pitchFamily="34" charset="0"/>
                        </a:rPr>
                        <a:t>11 925 479 </a:t>
                      </a:r>
                    </a:p>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Q2:</a:t>
                      </a:r>
                      <a:r>
                        <a:rPr lang="en-ZA" sz="1400" b="1" baseline="0" dirty="0" smtClean="0">
                          <a:latin typeface="Arial" panose="020B0604020202020204" pitchFamily="34" charset="0"/>
                          <a:ea typeface="Calibri"/>
                          <a:cs typeface="Arial" panose="020B0604020202020204" pitchFamily="34" charset="0"/>
                        </a:rPr>
                        <a:t> </a:t>
                      </a:r>
                      <a:r>
                        <a:rPr lang="en-ZA" sz="1400" b="1" dirty="0" smtClean="0">
                          <a:latin typeface="Arial" panose="020B0604020202020204" pitchFamily="34" charset="0"/>
                          <a:ea typeface="Calibri"/>
                          <a:cs typeface="Arial" panose="020B0604020202020204" pitchFamily="34" charset="0"/>
                        </a:rPr>
                        <a:t>90.34%</a:t>
                      </a:r>
                    </a:p>
                    <a:p>
                      <a:pPr algn="l">
                        <a:lnSpc>
                          <a:spcPct val="115000"/>
                        </a:lnSpc>
                        <a:spcAft>
                          <a:spcPts val="0"/>
                        </a:spcAft>
                      </a:pPr>
                      <a:r>
                        <a:rPr lang="en-ZA" sz="1400" b="0" dirty="0" smtClean="0">
                          <a:latin typeface="Arial" panose="020B0604020202020204" pitchFamily="34" charset="0"/>
                          <a:ea typeface="Calibri"/>
                          <a:cs typeface="Arial" panose="020B0604020202020204" pitchFamily="34" charset="0"/>
                        </a:rPr>
                        <a:t>10 773 372/                  11 925 479</a:t>
                      </a:r>
                    </a:p>
                  </a:txBody>
                  <a:tcPr marL="68580" marR="68580" marT="0" marB="0"/>
                </a:tc>
                <a:tc>
                  <a:txBody>
                    <a:bodyPr/>
                    <a:lstStyle/>
                    <a:p>
                      <a:pPr algn="l">
                        <a:lnSpc>
                          <a:spcPct val="115000"/>
                        </a:lnSpc>
                        <a:spcAft>
                          <a:spcPts val="0"/>
                        </a:spcAft>
                      </a:pPr>
                      <a:r>
                        <a:rPr lang="en-ZA" sz="1100" b="1" dirty="0" smtClean="0">
                          <a:latin typeface="Arial" panose="020B0604020202020204" pitchFamily="34" charset="0"/>
                          <a:ea typeface="Calibri"/>
                          <a:cs typeface="Arial" panose="020B0604020202020204" pitchFamily="34" charset="0"/>
                        </a:rPr>
                        <a:t>-6.66%</a:t>
                      </a:r>
                    </a:p>
                    <a:p>
                      <a:pPr algn="l">
                        <a:lnSpc>
                          <a:spcPct val="115000"/>
                        </a:lnSpc>
                        <a:spcAft>
                          <a:spcPts val="0"/>
                        </a:spcAft>
                      </a:pPr>
                      <a:r>
                        <a:rPr lang="en-ZA" sz="1200" b="0" i="1" dirty="0" smtClean="0">
                          <a:latin typeface="Arial" panose="020B0604020202020204" pitchFamily="34" charset="0"/>
                          <a:ea typeface="Calibri"/>
                          <a:cs typeface="Arial" panose="020B0604020202020204" pitchFamily="34" charset="0"/>
                        </a:rPr>
                        <a:t>DBE has communicated to PEDs about the outstanding schools. PEDs to implement mop up plans to recover the outstanding</a:t>
                      </a:r>
                      <a:r>
                        <a:rPr lang="en-ZA" sz="1200" b="0" i="1" baseline="0" dirty="0" smtClean="0">
                          <a:latin typeface="Arial" panose="020B0604020202020204" pitchFamily="34" charset="0"/>
                          <a:ea typeface="Calibri"/>
                          <a:cs typeface="Arial" panose="020B0604020202020204" pitchFamily="34" charset="0"/>
                        </a:rPr>
                        <a:t> records </a:t>
                      </a:r>
                      <a:r>
                        <a:rPr lang="en-ZA" sz="1200" b="0" i="1" dirty="0" smtClean="0">
                          <a:latin typeface="Arial" panose="020B0604020202020204" pitchFamily="34" charset="0"/>
                          <a:ea typeface="Calibri"/>
                          <a:cs typeface="Arial" panose="020B0604020202020204" pitchFamily="34" charset="0"/>
                        </a:rPr>
                        <a:t>that will be closely monitored by DBE for better Q3. Mainly  in GP</a:t>
                      </a:r>
                      <a:r>
                        <a:rPr lang="en-ZA" sz="1200" b="0" i="1" baseline="0" dirty="0" smtClean="0">
                          <a:latin typeface="Arial" panose="020B0604020202020204" pitchFamily="34" charset="0"/>
                          <a:ea typeface="Calibri"/>
                          <a:cs typeface="Arial" panose="020B0604020202020204" pitchFamily="34" charset="0"/>
                        </a:rPr>
                        <a:t> &amp;</a:t>
                      </a:r>
                      <a:r>
                        <a:rPr lang="en-ZA" sz="1200" b="0" i="1" dirty="0" smtClean="0">
                          <a:latin typeface="Arial" panose="020B0604020202020204" pitchFamily="34" charset="0"/>
                          <a:ea typeface="Calibri"/>
                          <a:cs typeface="Arial" panose="020B0604020202020204" pitchFamily="34" charset="0"/>
                        </a:rPr>
                        <a:t> KZN</a:t>
                      </a:r>
                      <a:endParaRPr lang="en-ZA" sz="1200" b="1" i="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400" b="1" dirty="0" smtClean="0">
                        <a:latin typeface="Arial" panose="020B0604020202020204" pitchFamily="34" charset="0"/>
                        <a:ea typeface="Calibri"/>
                        <a:cs typeface="Arial" panose="020B0604020202020204" pitchFamily="34" charset="0"/>
                      </a:endParaRPr>
                    </a:p>
                  </a:txBody>
                  <a:tcPr marL="68580" marR="68580" marT="0" marB="0">
                    <a:solidFill>
                      <a:srgbClr val="FFC00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b="1" smtClean="0">
                <a:solidFill>
                  <a:prstClr val="black">
                    <a:tint val="75000"/>
                  </a:prstClr>
                </a:solidFill>
              </a:rPr>
              <a:pPr/>
              <a:t>41</a:t>
            </a:fld>
            <a:endParaRPr lang="en-ZA" b="1" dirty="0">
              <a:solidFill>
                <a:prstClr val="black">
                  <a:tint val="75000"/>
                </a:prstClr>
              </a:solidFill>
            </a:endParaRPr>
          </a:p>
        </p:txBody>
      </p:sp>
    </p:spTree>
    <p:extLst>
      <p:ext uri="{BB962C8B-B14F-4D97-AF65-F5344CB8AC3E}">
        <p14:creationId xmlns:p14="http://schemas.microsoft.com/office/powerpoint/2010/main" xmlns="" val="2700081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
            <a:ext cx="8229600" cy="692696"/>
          </a:xfrm>
        </p:spPr>
        <p:txBody>
          <a:bodyPr>
            <a:normAutofit fontScale="90000"/>
          </a:bodyPr>
          <a:lstStyle/>
          <a:p>
            <a:r>
              <a:rPr lang="en-ZA" b="1" dirty="0" smtClean="0"/>
              <a:t>INDICATOR TABLE: PROGRAMME 4</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88283062"/>
              </p:ext>
            </p:extLst>
          </p:nvPr>
        </p:nvGraphicFramePr>
        <p:xfrm>
          <a:off x="179512" y="796504"/>
          <a:ext cx="8640960" cy="5334000"/>
        </p:xfrm>
        <a:graphic>
          <a:graphicData uri="http://schemas.openxmlformats.org/drawingml/2006/table">
            <a:tbl>
              <a:tblPr firstRow="1" bandRow="1">
                <a:tableStyleId>{5C22544A-7EE6-4342-B048-85BDC9FD1C3A}</a:tableStyleId>
              </a:tblPr>
              <a:tblGrid>
                <a:gridCol w="532306"/>
                <a:gridCol w="2203998"/>
                <a:gridCol w="936104"/>
                <a:gridCol w="2592288"/>
                <a:gridCol w="1512168"/>
                <a:gridCol w="864096"/>
              </a:tblGrid>
              <a:tr h="0">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rPr>
                        <a:t>PERFORMANCE INDICATORS</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400" dirty="0" smtClean="0">
                          <a:latin typeface="Arial" panose="020B0604020202020204" pitchFamily="34" charset="0"/>
                          <a:cs typeface="Arial" panose="020B0604020202020204" pitchFamily="34" charset="0"/>
                        </a:rPr>
                        <a:t>TARGET FOR 2016/17 AS PER APP</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latin typeface="Arial" panose="020B0604020202020204" pitchFamily="34" charset="0"/>
                          <a:cs typeface="Arial" panose="020B0604020202020204" pitchFamily="34" charset="0"/>
                        </a:rPr>
                        <a:t>ACTUAL OUTPUT AS AT END OF 1</a:t>
                      </a:r>
                      <a:r>
                        <a:rPr lang="en-US" sz="1400" baseline="30000" dirty="0" smtClean="0">
                          <a:latin typeface="Arial" panose="020B0604020202020204" pitchFamily="34" charset="0"/>
                          <a:cs typeface="Arial" panose="020B0604020202020204" pitchFamily="34" charset="0"/>
                        </a:rPr>
                        <a:t>ST</a:t>
                      </a:r>
                      <a:r>
                        <a:rPr lang="en-US" sz="1400" baseline="0" dirty="0" smtClean="0">
                          <a:latin typeface="Arial" panose="020B0604020202020204" pitchFamily="34" charset="0"/>
                          <a:cs typeface="Arial" panose="020B0604020202020204" pitchFamily="34" charset="0"/>
                        </a:rPr>
                        <a:t>     QUARTER OF 2016/17</a:t>
                      </a:r>
                      <a:endParaRPr lang="en-ZA" sz="140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 </a:t>
                      </a:r>
                      <a:r>
                        <a:rPr lang="en-ZA" sz="1400" baseline="0" dirty="0" smtClean="0">
                          <a:latin typeface="Arial" panose="020B0604020202020204" pitchFamily="34" charset="0"/>
                          <a:cs typeface="Arial" panose="020B0604020202020204" pitchFamily="34" charset="0"/>
                        </a:rPr>
                        <a:t>DEVIATION FROM PLANNED TARGET FOR 2016/17</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STATUS</a:t>
                      </a:r>
                      <a:endParaRPr lang="en-ZA" sz="1400" dirty="0" smtClean="0">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4.5.1</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officials from districts that achieved below the national benchmark in the NSC participating in a mentoring programme</a:t>
                      </a:r>
                    </a:p>
                  </a:txBody>
                  <a:tcPr marL="68580" marR="68580" marT="0" marB="0"/>
                </a:tc>
                <a:tc>
                  <a:txBody>
                    <a:bodyPr/>
                    <a:lstStyle/>
                    <a:p>
                      <a:pPr>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30:</a:t>
                      </a:r>
                      <a:endParaRPr lang="en-ZA" sz="1400" b="1"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36 </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 indicator</a:t>
                      </a:r>
                      <a:r>
                        <a:rPr lang="en-ZA" sz="1400" b="1" baseline="0" dirty="0" smtClean="0">
                          <a:latin typeface="Arial" panose="020B0604020202020204" pitchFamily="34" charset="0"/>
                          <a:ea typeface="Calibri"/>
                          <a:cs typeface="Arial" panose="020B0604020202020204" pitchFamily="34" charset="0"/>
                        </a:rPr>
                        <a:t> achieved in Q1</a:t>
                      </a:r>
                      <a:endParaRPr lang="en-ZA" sz="1400" b="1" dirty="0" smtClean="0">
                        <a:latin typeface="Arial" panose="020B0604020202020204" pitchFamily="34" charset="0"/>
                        <a:ea typeface="Calibri"/>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ZA" sz="1400" b="1" baseline="0" dirty="0" smtClean="0">
                          <a:latin typeface="Arial" panose="020B0604020202020204" pitchFamily="34" charset="0"/>
                          <a:ea typeface="Calibri"/>
                          <a:cs typeface="Arial" panose="020B0604020202020204" pitchFamily="34" charset="0"/>
                        </a:rPr>
                        <a:t> </a:t>
                      </a:r>
                      <a:endParaRPr lang="en-ZA" sz="14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6. Ongoing monitoring </a:t>
                      </a:r>
                      <a:r>
                        <a:rPr lang="en-ZA" sz="1400" b="1" baseline="0" dirty="0" smtClean="0">
                          <a:latin typeface="Arial" panose="020B0604020202020204" pitchFamily="34" charset="0"/>
                          <a:ea typeface="Calibri"/>
                          <a:cs typeface="Arial" panose="020B0604020202020204" pitchFamily="34" charset="0"/>
                        </a:rPr>
                        <a:t> and support</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a:t>
                      </a:r>
                    </a:p>
                  </a:txBody>
                  <a:tcPr marL="68580" marR="68580" marT="0" marB="0">
                    <a:solidFill>
                      <a:srgbClr val="00B050"/>
                    </a:solidFill>
                  </a:tcPr>
                </a:tc>
              </a:tr>
              <a:tr h="0">
                <a:tc>
                  <a:txBody>
                    <a:bodyPr/>
                    <a:lstStyle/>
                    <a:p>
                      <a:pPr>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4.5.2</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Percentage of principals rating the</a:t>
                      </a:r>
                    </a:p>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support of district offices as </a:t>
                      </a:r>
                      <a:r>
                        <a:rPr lang="en-ZA" sz="1400" b="1" dirty="0" smtClean="0">
                          <a:effectLst/>
                          <a:latin typeface="Arial" panose="020B0604020202020204" pitchFamily="34" charset="0"/>
                          <a:ea typeface="Calibri"/>
                          <a:cs typeface="Arial" panose="020B0604020202020204" pitchFamily="34" charset="0"/>
                        </a:rPr>
                        <a:t>satisfactory.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63</a:t>
                      </a:r>
                      <a:r>
                        <a:rPr lang="en-ZA" sz="1400" b="1" dirty="0" smtClean="0">
                          <a:effectLst/>
                          <a:latin typeface="Arial" panose="020B0604020202020204" pitchFamily="34" charset="0"/>
                          <a:ea typeface="Calibri"/>
                          <a:cs typeface="Arial" panose="020B0604020202020204" pitchFamily="34" charset="0"/>
                        </a:rPr>
                        <a:t>%:</a:t>
                      </a:r>
                      <a:endParaRPr lang="en-ZA" sz="1400" b="1"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tx1"/>
                          </a:solidFill>
                          <a:latin typeface="Arial" panose="020B0604020202020204" pitchFamily="34" charset="0"/>
                          <a:ea typeface="Calibri"/>
                          <a:cs typeface="Arial" panose="020B0604020202020204" pitchFamily="34" charset="0"/>
                        </a:rPr>
                        <a:t>Q1: Report of the 2015 survey produced</a:t>
                      </a:r>
                      <a:r>
                        <a:rPr lang="en-ZA" sz="1400" b="1" baseline="0" dirty="0" smtClean="0">
                          <a:solidFill>
                            <a:schemeClr val="tx1"/>
                          </a:solidFill>
                          <a:latin typeface="Arial" panose="020B0604020202020204" pitchFamily="34" charset="0"/>
                          <a:ea typeface="Calibri"/>
                          <a:cs typeface="Arial" panose="020B0604020202020204" pitchFamily="34" charset="0"/>
                        </a:rPr>
                        <a:t> and r</a:t>
                      </a:r>
                      <a:r>
                        <a:rPr lang="en-ZA" sz="1400" b="1" kern="1200" dirty="0" smtClean="0">
                          <a:solidFill>
                            <a:schemeClr val="tx1"/>
                          </a:solidFill>
                          <a:effectLst/>
                          <a:latin typeface="Arial" panose="020B0604020202020204" pitchFamily="34" charset="0"/>
                          <a:ea typeface="+mn-ea"/>
                          <a:cs typeface="Arial" panose="020B0604020202020204" pitchFamily="34" charset="0"/>
                        </a:rPr>
                        <a:t>eviewed the survey design and instrument for the 2016 administration. </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tx1"/>
                          </a:solidFill>
                          <a:latin typeface="Arial" panose="020B0604020202020204" pitchFamily="34" charset="0"/>
                          <a:ea typeface="Calibri"/>
                          <a:cs typeface="Arial" panose="020B0604020202020204" pitchFamily="34" charset="0"/>
                        </a:rPr>
                        <a:t>Q2: Disseminated findings of the 2015 survey widely</a:t>
                      </a:r>
                      <a:r>
                        <a:rPr lang="en-ZA" sz="1400" b="1" baseline="0" dirty="0" smtClean="0">
                          <a:solidFill>
                            <a:schemeClr val="tx1"/>
                          </a:solidFill>
                          <a:latin typeface="Arial" panose="020B0604020202020204" pitchFamily="34" charset="0"/>
                          <a:ea typeface="Calibri"/>
                          <a:cs typeface="Arial" panose="020B0604020202020204" pitchFamily="34" charset="0"/>
                        </a:rPr>
                        <a:t> in the sector (provinces and districts) for action.</a:t>
                      </a:r>
                      <a:endParaRPr lang="en-ZA" sz="1400" b="1" dirty="0" smtClean="0">
                        <a:solidFill>
                          <a:schemeClr val="tx1"/>
                        </a:solidFill>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r>
                        <a:rPr lang="en-ZA" sz="1400" b="1" kern="1200" dirty="0" smtClean="0">
                          <a:solidFill>
                            <a:schemeClr val="tx1"/>
                          </a:solidFill>
                          <a:effectLst/>
                          <a:latin typeface="Arial" panose="020B0604020202020204" pitchFamily="34" charset="0"/>
                          <a:ea typeface="+mn-ea"/>
                          <a:cs typeface="Arial" panose="020B0604020202020204" pitchFamily="34" charset="0"/>
                        </a:rPr>
                        <a:t>Revised data collection instrument for 2016.</a:t>
                      </a:r>
                      <a:endParaRPr lang="en-ZA" sz="1400" b="1" dirty="0" smtClean="0">
                        <a:solidFill>
                          <a:schemeClr val="tx1"/>
                        </a:solidFill>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Annual</a:t>
                      </a:r>
                      <a:r>
                        <a:rPr lang="en-ZA" sz="1400" b="1" baseline="0" dirty="0" smtClean="0">
                          <a:latin typeface="Arial" panose="020B0604020202020204" pitchFamily="34" charset="0"/>
                          <a:ea typeface="Calibri"/>
                          <a:cs typeface="Arial" panose="020B0604020202020204" pitchFamily="34" charset="0"/>
                        </a:rPr>
                        <a:t> </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Annual</a:t>
                      </a:r>
                    </a:p>
                  </a:txBody>
                  <a:tcPr marL="68580" marR="68580" marT="0" marB="0">
                    <a:solidFill>
                      <a:schemeClr val="bg1">
                        <a:lumMod val="95000"/>
                      </a:schemeClr>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b="1" smtClean="0">
                <a:solidFill>
                  <a:prstClr val="black">
                    <a:tint val="75000"/>
                  </a:prstClr>
                </a:solidFill>
              </a:rPr>
              <a:pPr/>
              <a:t>42</a:t>
            </a:fld>
            <a:endParaRPr lang="en-ZA" b="1" dirty="0">
              <a:solidFill>
                <a:prstClr val="black">
                  <a:tint val="75000"/>
                </a:prstClr>
              </a:solidFill>
            </a:endParaRPr>
          </a:p>
        </p:txBody>
      </p:sp>
    </p:spTree>
    <p:extLst>
      <p:ext uri="{BB962C8B-B14F-4D97-AF65-F5344CB8AC3E}">
        <p14:creationId xmlns:p14="http://schemas.microsoft.com/office/powerpoint/2010/main" xmlns="" val="2767383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
            <a:ext cx="8229600" cy="692696"/>
          </a:xfrm>
        </p:spPr>
        <p:txBody>
          <a:bodyPr>
            <a:normAutofit fontScale="90000"/>
          </a:bodyPr>
          <a:lstStyle/>
          <a:p>
            <a:r>
              <a:rPr lang="en-ZA" b="1" dirty="0" smtClean="0"/>
              <a:t>INDICATOR TABLE: PROGRAMME 4</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95804937"/>
              </p:ext>
            </p:extLst>
          </p:nvPr>
        </p:nvGraphicFramePr>
        <p:xfrm>
          <a:off x="179512" y="796504"/>
          <a:ext cx="8640960" cy="4416552"/>
        </p:xfrm>
        <a:graphic>
          <a:graphicData uri="http://schemas.openxmlformats.org/drawingml/2006/table">
            <a:tbl>
              <a:tblPr firstRow="1" bandRow="1">
                <a:tableStyleId>{5C22544A-7EE6-4342-B048-85BDC9FD1C3A}</a:tableStyleId>
              </a:tblPr>
              <a:tblGrid>
                <a:gridCol w="532306"/>
                <a:gridCol w="2326255"/>
                <a:gridCol w="957863"/>
                <a:gridCol w="2592288"/>
                <a:gridCol w="1368152"/>
                <a:gridCol w="864096"/>
              </a:tblGrid>
              <a:tr h="0">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rPr>
                        <a:t>PERFORMANCE INDICATORS</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400" dirty="0" smtClean="0">
                          <a:latin typeface="Arial" panose="020B0604020202020204" pitchFamily="34" charset="0"/>
                          <a:cs typeface="Arial" panose="020B0604020202020204" pitchFamily="34" charset="0"/>
                        </a:rPr>
                        <a:t>TARGET FOR 2016/17 AS PER APP</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latin typeface="Arial" panose="020B0604020202020204" pitchFamily="34" charset="0"/>
                          <a:cs typeface="Arial" panose="020B0604020202020204" pitchFamily="34" charset="0"/>
                        </a:rPr>
                        <a:t>ACTUAL OUTPUT AS AT END OF 1</a:t>
                      </a:r>
                      <a:r>
                        <a:rPr lang="en-US" sz="1400" baseline="30000" dirty="0" smtClean="0">
                          <a:latin typeface="Arial" panose="020B0604020202020204" pitchFamily="34" charset="0"/>
                          <a:cs typeface="Arial" panose="020B0604020202020204" pitchFamily="34" charset="0"/>
                        </a:rPr>
                        <a:t>ST</a:t>
                      </a:r>
                      <a:r>
                        <a:rPr lang="en-US" sz="1400" baseline="0" dirty="0" smtClean="0">
                          <a:latin typeface="Arial" panose="020B0604020202020204" pitchFamily="34" charset="0"/>
                          <a:cs typeface="Arial" panose="020B0604020202020204" pitchFamily="34" charset="0"/>
                        </a:rPr>
                        <a:t>     QUARTER OF 2016/17</a:t>
                      </a:r>
                      <a:endParaRPr lang="en-ZA" sz="1400"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dirty="0" smtClean="0">
                          <a:latin typeface="Arial" panose="020B0604020202020204" pitchFamily="34" charset="0"/>
                          <a:ea typeface="Calibri"/>
                          <a:cs typeface="Arial" panose="020B0604020202020204" pitchFamily="34" charset="0"/>
                        </a:rPr>
                        <a:t> </a:t>
                      </a:r>
                      <a:r>
                        <a:rPr lang="en-ZA" sz="1400" baseline="0" dirty="0" smtClean="0">
                          <a:latin typeface="Arial" panose="020B0604020202020204" pitchFamily="34" charset="0"/>
                          <a:cs typeface="Arial" panose="020B0604020202020204" pitchFamily="34" charset="0"/>
                        </a:rPr>
                        <a:t>DEVIATION FROM PLANNED TARGET FOR 2016/17</a:t>
                      </a:r>
                      <a:endParaRPr lang="en-ZA" sz="14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STATUS</a:t>
                      </a:r>
                      <a:endParaRPr lang="en-ZA" sz="1400" dirty="0" smtClean="0">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4.5.3</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Percentage of district  assessed against developed </a:t>
                      </a:r>
                      <a:r>
                        <a:rPr lang="en-ZA" sz="1400" b="1" dirty="0" smtClean="0">
                          <a:effectLst/>
                          <a:latin typeface="Arial" panose="020B0604020202020204" pitchFamily="34" charset="0"/>
                          <a:ea typeface="Calibri"/>
                          <a:cs typeface="Arial" panose="020B0604020202020204" pitchFamily="34" charset="0"/>
                        </a:rPr>
                        <a:t>criteria.</a:t>
                      </a:r>
                      <a:endParaRPr lang="en-ZA" sz="1400" b="1"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75</a:t>
                      </a:r>
                      <a:r>
                        <a:rPr lang="en-ZA" sz="1400" b="1" dirty="0" smtClean="0">
                          <a:effectLst/>
                          <a:latin typeface="Arial" panose="020B0604020202020204" pitchFamily="34" charset="0"/>
                          <a:ea typeface="Calibri"/>
                          <a:cs typeface="Arial" panose="020B0604020202020204" pitchFamily="34" charset="0"/>
                        </a:rPr>
                        <a:t>%:</a:t>
                      </a:r>
                      <a:endParaRPr lang="en-ZA" sz="1400" b="1"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tx1"/>
                          </a:solidFill>
                          <a:latin typeface="Arial" panose="020B0604020202020204" pitchFamily="34" charset="0"/>
                          <a:ea typeface="Calibri"/>
                          <a:cs typeface="Arial" panose="020B0604020202020204" pitchFamily="34" charset="0"/>
                        </a:rPr>
                        <a:t>Q1: </a:t>
                      </a:r>
                      <a:r>
                        <a:rPr lang="en-ZA" sz="1400" b="1" kern="1200" dirty="0" smtClean="0">
                          <a:solidFill>
                            <a:schemeClr val="tx1"/>
                          </a:solidFill>
                          <a:effectLst/>
                          <a:latin typeface="Arial" panose="020B0604020202020204" pitchFamily="34" charset="0"/>
                          <a:ea typeface="+mn-ea"/>
                          <a:cs typeface="Arial" panose="020B0604020202020204" pitchFamily="34" charset="0"/>
                        </a:rPr>
                        <a:t>Developed plan to monitor implementation of the competency assessments by provinces for newly appointed district directors.</a:t>
                      </a:r>
                    </a:p>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tx1"/>
                          </a:solidFill>
                          <a:latin typeface="Arial" panose="020B0604020202020204" pitchFamily="34" charset="0"/>
                          <a:ea typeface="Calibri"/>
                          <a:cs typeface="Arial" panose="020B0604020202020204" pitchFamily="34" charset="0"/>
                        </a:rPr>
                        <a:t>Q2: Tool developed and sent to provinces to track district appointments made in the first half of the financial year and compliance with policy on competency assessments.</a:t>
                      </a: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Annual</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400" b="1" dirty="0" smtClean="0">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b="1" smtClean="0">
                <a:solidFill>
                  <a:prstClr val="black">
                    <a:tint val="75000"/>
                  </a:prstClr>
                </a:solidFill>
              </a:rPr>
              <a:pPr/>
              <a:t>43</a:t>
            </a:fld>
            <a:endParaRPr lang="en-ZA" b="1" dirty="0">
              <a:solidFill>
                <a:prstClr val="black">
                  <a:tint val="75000"/>
                </a:prstClr>
              </a:solidFill>
            </a:endParaRPr>
          </a:p>
        </p:txBody>
      </p:sp>
    </p:spTree>
    <p:extLst>
      <p:ext uri="{BB962C8B-B14F-4D97-AF65-F5344CB8AC3E}">
        <p14:creationId xmlns:p14="http://schemas.microsoft.com/office/powerpoint/2010/main" xmlns="" val="3327892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89"/>
          </a:xfrm>
        </p:spPr>
        <p:txBody>
          <a:bodyPr>
            <a:normAutofit fontScale="90000"/>
          </a:bodyPr>
          <a:lstStyle/>
          <a:p>
            <a:r>
              <a:rPr lang="en-ZA" b="1" dirty="0" smtClean="0"/>
              <a:t>PROGRAMME 4 </a:t>
            </a:r>
            <a:endParaRPr lang="en-ZA" b="1" dirty="0"/>
          </a:p>
        </p:txBody>
      </p:sp>
      <p:sp>
        <p:nvSpPr>
          <p:cNvPr id="3" name="Content Placeholder 2"/>
          <p:cNvSpPr>
            <a:spLocks noGrp="1"/>
          </p:cNvSpPr>
          <p:nvPr>
            <p:ph idx="1"/>
          </p:nvPr>
        </p:nvSpPr>
        <p:spPr>
          <a:xfrm>
            <a:off x="323528" y="908720"/>
            <a:ext cx="8568952" cy="5544616"/>
          </a:xfrm>
        </p:spPr>
        <p:txBody>
          <a:bodyPr>
            <a:normAutofit fontScale="55000" lnSpcReduction="20000"/>
          </a:bodyPr>
          <a:lstStyle/>
          <a:p>
            <a:pPr marL="0" indent="0" algn="just">
              <a:buNone/>
            </a:pPr>
            <a:r>
              <a:rPr lang="en-ZA" sz="5100" b="1" dirty="0" smtClean="0"/>
              <a:t>National Assessment and Public Examinations </a:t>
            </a:r>
          </a:p>
          <a:p>
            <a:pPr marL="0" indent="0" algn="just">
              <a:buNone/>
            </a:pPr>
            <a:r>
              <a:rPr lang="en-ZA" sz="3400" b="1" dirty="0"/>
              <a:t>National </a:t>
            </a:r>
            <a:r>
              <a:rPr lang="en-ZA" sz="3400" b="1" dirty="0" smtClean="0"/>
              <a:t>Assessment</a:t>
            </a:r>
            <a:r>
              <a:rPr lang="en-ZA" sz="3400" dirty="0" smtClean="0"/>
              <a:t>: </a:t>
            </a:r>
          </a:p>
          <a:p>
            <a:pPr algn="just"/>
            <a:r>
              <a:rPr lang="en-ZA" sz="3400" dirty="0" smtClean="0"/>
              <a:t>ANA programme is currently under review and there has been extensive  consultation on its design with teacher unions to  establish suitable models .</a:t>
            </a:r>
          </a:p>
          <a:p>
            <a:pPr algn="just"/>
            <a:r>
              <a:rPr lang="en-ZA" sz="3400" dirty="0" smtClean="0"/>
              <a:t>A</a:t>
            </a:r>
            <a:r>
              <a:rPr lang="en-US" sz="3400" dirty="0" smtClean="0"/>
              <a:t> </a:t>
            </a:r>
            <a:r>
              <a:rPr lang="en-US" sz="3400" dirty="0"/>
              <a:t>concept document with proposals for re-design of ANA in 2016 and beyond </a:t>
            </a:r>
            <a:r>
              <a:rPr lang="en-US" sz="3400" dirty="0" smtClean="0"/>
              <a:t>has been developed and a proposed National Integrated Assessment Framework  (NAIF) consisting of  3 distinct, yet complementary assessment programmes have been  developed. </a:t>
            </a:r>
            <a:endParaRPr lang="en-US" sz="3400" dirty="0"/>
          </a:p>
          <a:p>
            <a:pPr algn="just"/>
            <a:r>
              <a:rPr lang="en-ZA" sz="3400" dirty="0" smtClean="0"/>
              <a:t>The NIAF comprises </a:t>
            </a:r>
            <a:r>
              <a:rPr lang="en-ZA" sz="3400" dirty="0"/>
              <a:t>of </a:t>
            </a:r>
          </a:p>
          <a:p>
            <a:pPr lvl="1" algn="just"/>
            <a:r>
              <a:rPr lang="en-ZA" sz="3400" b="1" dirty="0"/>
              <a:t>Systemic evaluation: </a:t>
            </a:r>
            <a:r>
              <a:rPr lang="en-ZA" sz="3400" dirty="0"/>
              <a:t>It will be administered once in 3 years to a sample of learners at Grade 3,6,and 9.</a:t>
            </a:r>
          </a:p>
          <a:p>
            <a:pPr lvl="1" algn="just"/>
            <a:r>
              <a:rPr lang="en-ZA" sz="3400" b="1" dirty="0" smtClean="0"/>
              <a:t>Diagnostic tests</a:t>
            </a:r>
            <a:r>
              <a:rPr lang="en-ZA" sz="3400" dirty="0" smtClean="0"/>
              <a:t>: Phase focused test </a:t>
            </a:r>
            <a:r>
              <a:rPr lang="en-ZA" sz="3400" dirty="0"/>
              <a:t>administered to </a:t>
            </a:r>
            <a:r>
              <a:rPr lang="en-ZA" sz="3400" dirty="0" smtClean="0"/>
              <a:t>Grade </a:t>
            </a:r>
            <a:r>
              <a:rPr lang="en-ZA" sz="3400" dirty="0"/>
              <a:t>3,6 and 9 – they will not be reported on but to assist the teacher to diagnose </a:t>
            </a:r>
            <a:r>
              <a:rPr lang="en-ZA" sz="3400" dirty="0" smtClean="0"/>
              <a:t>learner </a:t>
            </a:r>
            <a:r>
              <a:rPr lang="en-ZA" sz="3400" dirty="0"/>
              <a:t>challenges. They are currently being prepared for  offering end of the year 2016.</a:t>
            </a:r>
          </a:p>
          <a:p>
            <a:pPr lvl="1" algn="just"/>
            <a:r>
              <a:rPr lang="en-ZA" sz="3400" b="1" dirty="0"/>
              <a:t>Summative evaluation</a:t>
            </a:r>
            <a:r>
              <a:rPr lang="en-ZA" sz="3400" dirty="0" smtClean="0"/>
              <a:t>: </a:t>
            </a:r>
            <a:r>
              <a:rPr lang="en-ZA" sz="3400" dirty="0"/>
              <a:t>which is proposed to be administer in 2017 to Grade 6 </a:t>
            </a:r>
            <a:r>
              <a:rPr lang="en-ZA" sz="3400" dirty="0" smtClean="0"/>
              <a:t>only and  </a:t>
            </a:r>
            <a:r>
              <a:rPr lang="en-ZA" sz="3400" dirty="0"/>
              <a:t>will continue to be administered in Grade 9 </a:t>
            </a:r>
            <a:r>
              <a:rPr lang="en-ZA" sz="3400" dirty="0" smtClean="0"/>
              <a:t> only from </a:t>
            </a:r>
            <a:r>
              <a:rPr lang="en-ZA" sz="3400" dirty="0"/>
              <a:t>2018 </a:t>
            </a:r>
            <a:r>
              <a:rPr lang="en-ZA" sz="3400" dirty="0" smtClean="0"/>
              <a:t>every year.</a:t>
            </a:r>
            <a:endParaRPr lang="en-ZA" sz="3400" dirty="0"/>
          </a:p>
          <a:p>
            <a:pPr algn="just"/>
            <a:r>
              <a:rPr lang="en-US" sz="3400" dirty="0" smtClean="0"/>
              <a:t>Discussions </a:t>
            </a:r>
            <a:r>
              <a:rPr lang="en-US" sz="3400" dirty="0"/>
              <a:t>have been on-going with teacher unions and academic experts to refine the proposals for the re-design of ANA</a:t>
            </a:r>
            <a:r>
              <a:rPr lang="en-US" sz="3400" dirty="0" smtClean="0"/>
              <a:t>.</a:t>
            </a:r>
            <a:endParaRPr lang="en-US" sz="3400"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44</a:t>
            </a:fld>
            <a:endParaRPr lang="en-ZA" b="1" dirty="0">
              <a:solidFill>
                <a:prstClr val="black">
                  <a:tint val="75000"/>
                </a:prstClr>
              </a:solidFill>
            </a:endParaRPr>
          </a:p>
        </p:txBody>
      </p:sp>
    </p:spTree>
    <p:extLst>
      <p:ext uri="{BB962C8B-B14F-4D97-AF65-F5344CB8AC3E}">
        <p14:creationId xmlns:p14="http://schemas.microsoft.com/office/powerpoint/2010/main" xmlns="" val="4079861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3"/>
            <a:ext cx="8229600" cy="720079"/>
          </a:xfrm>
        </p:spPr>
        <p:txBody>
          <a:bodyPr>
            <a:normAutofit fontScale="90000"/>
          </a:bodyPr>
          <a:lstStyle/>
          <a:p>
            <a:r>
              <a:rPr lang="en-ZA" b="1" dirty="0" smtClean="0"/>
              <a:t>PROGRAMME 4</a:t>
            </a:r>
            <a:endParaRPr lang="en-ZA" b="1" dirty="0"/>
          </a:p>
        </p:txBody>
      </p:sp>
      <p:sp>
        <p:nvSpPr>
          <p:cNvPr id="3" name="Content Placeholder 2"/>
          <p:cNvSpPr>
            <a:spLocks noGrp="1"/>
          </p:cNvSpPr>
          <p:nvPr>
            <p:ph idx="1"/>
          </p:nvPr>
        </p:nvSpPr>
        <p:spPr>
          <a:xfrm>
            <a:off x="457200" y="836712"/>
            <a:ext cx="8229600" cy="5289453"/>
          </a:xfrm>
        </p:spPr>
        <p:txBody>
          <a:bodyPr>
            <a:normAutofit fontScale="62500" lnSpcReduction="20000"/>
          </a:bodyPr>
          <a:lstStyle/>
          <a:p>
            <a:pPr marL="0" indent="0">
              <a:buNone/>
            </a:pPr>
            <a:r>
              <a:rPr lang="en-US" b="1" dirty="0" smtClean="0"/>
              <a:t>INTERNATIONAL ASSSESSMENTS</a:t>
            </a:r>
          </a:p>
          <a:p>
            <a:r>
              <a:rPr lang="en-US" b="1" dirty="0" smtClean="0"/>
              <a:t>The </a:t>
            </a:r>
            <a:r>
              <a:rPr lang="en-US" b="1" dirty="0"/>
              <a:t>TIMSS </a:t>
            </a:r>
            <a:r>
              <a:rPr lang="en-US" dirty="0"/>
              <a:t>study was completed in August 2015 at the Grade 9 level </a:t>
            </a:r>
            <a:r>
              <a:rPr lang="en-US" dirty="0" smtClean="0"/>
              <a:t>a </a:t>
            </a:r>
            <a:r>
              <a:rPr lang="en-US" dirty="0"/>
              <a:t>TIMSS Numeracy study was completed at the Grade 5 level</a:t>
            </a:r>
            <a:r>
              <a:rPr lang="en-US" dirty="0" smtClean="0"/>
              <a:t>.</a:t>
            </a:r>
          </a:p>
          <a:p>
            <a:r>
              <a:rPr lang="en-US" dirty="0" smtClean="0"/>
              <a:t>Results will be finalised in the next quarter.</a:t>
            </a:r>
          </a:p>
          <a:p>
            <a:pPr marL="0" indent="0">
              <a:buNone/>
            </a:pPr>
            <a:r>
              <a:rPr lang="en-US" dirty="0" smtClean="0"/>
              <a:t>  </a:t>
            </a:r>
            <a:endParaRPr lang="en-US" dirty="0"/>
          </a:p>
          <a:p>
            <a:pPr algn="just"/>
            <a:r>
              <a:rPr lang="en-US" altLang="en-US" dirty="0"/>
              <a:t> </a:t>
            </a:r>
            <a:r>
              <a:rPr lang="en-US" b="1" dirty="0"/>
              <a:t>The PIRLS </a:t>
            </a:r>
            <a:r>
              <a:rPr lang="en-US" dirty="0"/>
              <a:t>study was completed with Grade 5 learners in 2016. The administration of the study is managed by the Centre for Evaluation and Assessment (CEA) at the University of Pretoria. </a:t>
            </a:r>
            <a:endParaRPr lang="en-US" dirty="0" smtClean="0"/>
          </a:p>
          <a:p>
            <a:pPr marL="0" indent="0" algn="just">
              <a:buNone/>
            </a:pPr>
            <a:endParaRPr lang="en-US" dirty="0" smtClean="0"/>
          </a:p>
          <a:p>
            <a:pPr algn="just"/>
            <a:r>
              <a:rPr lang="en-US" dirty="0" smtClean="0"/>
              <a:t>Preliminary results for the PIRLS  will be available in the 2</a:t>
            </a:r>
            <a:r>
              <a:rPr lang="en-US" baseline="30000" dirty="0" smtClean="0"/>
              <a:t>nd</a:t>
            </a:r>
            <a:r>
              <a:rPr lang="en-US" dirty="0" smtClean="0"/>
              <a:t> quarter of  2017.</a:t>
            </a:r>
          </a:p>
          <a:p>
            <a:pPr marL="0" indent="0" algn="just">
              <a:buNone/>
            </a:pPr>
            <a:endParaRPr lang="en-US" dirty="0"/>
          </a:p>
          <a:p>
            <a:r>
              <a:rPr lang="en-US" dirty="0"/>
              <a:t>Africa has received the preliminary results of the </a:t>
            </a:r>
            <a:r>
              <a:rPr lang="en-US" b="1" dirty="0"/>
              <a:t>SACMEQ IV </a:t>
            </a:r>
            <a:r>
              <a:rPr lang="en-US" dirty="0"/>
              <a:t>Study from the SACMEQ Coordinating Centre (SCC). The study was conducted in 2013 and tested learner competencies at a Grade 6 level on Reading, Mathematics and Health Knowledge. </a:t>
            </a:r>
            <a:r>
              <a:rPr lang="en-US" dirty="0" smtClean="0"/>
              <a:t> The preliminary shows an improvement in the performance of our learners.</a:t>
            </a:r>
            <a:endParaRPr lang="en-US"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45</a:t>
            </a:fld>
            <a:endParaRPr lang="en-ZA" dirty="0">
              <a:solidFill>
                <a:prstClr val="black">
                  <a:tint val="75000"/>
                </a:prstClr>
              </a:solidFill>
            </a:endParaRPr>
          </a:p>
        </p:txBody>
      </p:sp>
    </p:spTree>
    <p:extLst>
      <p:ext uri="{BB962C8B-B14F-4D97-AF65-F5344CB8AC3E}">
        <p14:creationId xmlns:p14="http://schemas.microsoft.com/office/powerpoint/2010/main" xmlns="" val="1163227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576064"/>
          </a:xfrm>
        </p:spPr>
        <p:txBody>
          <a:bodyPr>
            <a:normAutofit fontScale="90000"/>
          </a:bodyPr>
          <a:lstStyle/>
          <a:p>
            <a:r>
              <a:rPr lang="en-ZA" b="1" dirty="0" smtClean="0"/>
              <a:t>PROGRAMME 4 </a:t>
            </a:r>
            <a:endParaRPr lang="en-ZA" b="1" dirty="0"/>
          </a:p>
        </p:txBody>
      </p:sp>
      <p:sp>
        <p:nvSpPr>
          <p:cNvPr id="3" name="Content Placeholder 2"/>
          <p:cNvSpPr>
            <a:spLocks noGrp="1"/>
          </p:cNvSpPr>
          <p:nvPr>
            <p:ph idx="1"/>
          </p:nvPr>
        </p:nvSpPr>
        <p:spPr>
          <a:xfrm>
            <a:off x="107504" y="548680"/>
            <a:ext cx="8856984" cy="5760640"/>
          </a:xfrm>
        </p:spPr>
        <p:txBody>
          <a:bodyPr>
            <a:noAutofit/>
          </a:bodyPr>
          <a:lstStyle/>
          <a:p>
            <a:pPr marL="0" indent="0">
              <a:buNone/>
            </a:pPr>
            <a:r>
              <a:rPr lang="en-US" sz="2800" b="1" dirty="0" smtClean="0"/>
              <a:t>Public Examinations: NSC and SC</a:t>
            </a:r>
          </a:p>
          <a:p>
            <a:r>
              <a:rPr lang="en-US" sz="1900" dirty="0" smtClean="0"/>
              <a:t>The second quarter of the financial year is a time used for the readiness of the examination sitting.</a:t>
            </a:r>
          </a:p>
          <a:p>
            <a:r>
              <a:rPr lang="en-US" sz="1900" dirty="0" smtClean="0"/>
              <a:t>In preparation for the November 2016 NSC examinations, all PEDs have collected their 130 question papers and 41 non -official language question papers for printing in their respective provinces.  </a:t>
            </a:r>
          </a:p>
          <a:p>
            <a:r>
              <a:rPr lang="en-US" sz="1900" dirty="0" smtClean="0"/>
              <a:t>A total of 46 papers have been adapted for deaf leaners, these too have been released to PEDs. </a:t>
            </a:r>
          </a:p>
          <a:p>
            <a:r>
              <a:rPr lang="en-US" sz="1900" dirty="0" smtClean="0"/>
              <a:t>For the learners with visual disability, a total of 50 Braille papers have been submitted to braille houses for printing.</a:t>
            </a:r>
          </a:p>
          <a:p>
            <a:r>
              <a:rPr lang="en-US" sz="1900" dirty="0" smtClean="0"/>
              <a:t>All examinations  papers for 2016 were set, moderated, quality assured and approved by Umalusi. </a:t>
            </a:r>
            <a:endParaRPr lang="en-ZA" sz="1900" dirty="0" smtClean="0"/>
          </a:p>
          <a:p>
            <a:r>
              <a:rPr lang="en-ZA" sz="1900" dirty="0" smtClean="0"/>
              <a:t>To strengthen the national examination systems so as to ensure that the National examinations are administered with credibility and integrity the Department goes through a rigorous monitoring process. </a:t>
            </a:r>
          </a:p>
          <a:p>
            <a:r>
              <a:rPr lang="en-ZA" sz="1900" dirty="0" smtClean="0"/>
              <a:t>DBE conducted a series of checks and audits, for example, audit of examination centres, audit of marker appointments and the overall state of readiness of provinces</a:t>
            </a:r>
            <a:endParaRPr lang="en-US" sz="1900" dirty="0" smtClean="0"/>
          </a:p>
          <a:p>
            <a:endParaRPr lang="en-US" sz="1200" dirty="0" smtClean="0"/>
          </a:p>
          <a:p>
            <a:pPr algn="just"/>
            <a:endParaRPr lang="en-ZA" sz="1200" dirty="0"/>
          </a:p>
          <a:p>
            <a:endParaRPr lang="en-ZA" sz="1200"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46</a:t>
            </a:fld>
            <a:endParaRPr lang="en-ZA" b="1" dirty="0">
              <a:solidFill>
                <a:prstClr val="black">
                  <a:tint val="75000"/>
                </a:prstClr>
              </a:solidFill>
            </a:endParaRPr>
          </a:p>
        </p:txBody>
      </p:sp>
    </p:spTree>
    <p:extLst>
      <p:ext uri="{BB962C8B-B14F-4D97-AF65-F5344CB8AC3E}">
        <p14:creationId xmlns:p14="http://schemas.microsoft.com/office/powerpoint/2010/main" xmlns="" val="3379156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504056"/>
          </a:xfrm>
        </p:spPr>
        <p:txBody>
          <a:bodyPr>
            <a:normAutofit fontScale="90000"/>
          </a:bodyPr>
          <a:lstStyle/>
          <a:p>
            <a:r>
              <a:rPr lang="en-ZA" b="1" dirty="0" smtClean="0"/>
              <a:t>PROGRAMME 4 </a:t>
            </a:r>
            <a:endParaRPr lang="en-ZA" b="1" dirty="0"/>
          </a:p>
        </p:txBody>
      </p:sp>
      <p:sp>
        <p:nvSpPr>
          <p:cNvPr id="3" name="Content Placeholder 2"/>
          <p:cNvSpPr>
            <a:spLocks noGrp="1"/>
          </p:cNvSpPr>
          <p:nvPr>
            <p:ph idx="1"/>
          </p:nvPr>
        </p:nvSpPr>
        <p:spPr>
          <a:xfrm>
            <a:off x="251520" y="548680"/>
            <a:ext cx="8712968" cy="5760640"/>
          </a:xfrm>
        </p:spPr>
        <p:txBody>
          <a:bodyPr>
            <a:noAutofit/>
          </a:bodyPr>
          <a:lstStyle/>
          <a:p>
            <a:pPr marL="0" indent="0">
              <a:buNone/>
            </a:pPr>
            <a:r>
              <a:rPr lang="en-ZA" sz="2800" b="1" dirty="0"/>
              <a:t>Information Management Systems</a:t>
            </a:r>
          </a:p>
          <a:p>
            <a:pPr marL="0" indent="0">
              <a:buNone/>
            </a:pPr>
            <a:r>
              <a:rPr lang="en-ZA" sz="1900" b="1" dirty="0"/>
              <a:t> </a:t>
            </a:r>
            <a:r>
              <a:rPr lang="en-US" sz="1900" b="1" dirty="0"/>
              <a:t>Educational Management Information Systems (EMIS</a:t>
            </a:r>
            <a:r>
              <a:rPr lang="en-US" sz="1900" b="1" dirty="0" smtClean="0"/>
              <a:t>):</a:t>
            </a:r>
            <a:r>
              <a:rPr lang="en-GB" sz="1900" dirty="0" smtClean="0"/>
              <a:t> </a:t>
            </a:r>
          </a:p>
          <a:p>
            <a:r>
              <a:rPr lang="en-ZA" sz="1900" dirty="0" smtClean="0"/>
              <a:t>The </a:t>
            </a:r>
            <a:r>
              <a:rPr lang="en-ZA" sz="1900" dirty="0"/>
              <a:t>Department embarked on the maintenance of the SA SAMS Version </a:t>
            </a:r>
            <a:r>
              <a:rPr lang="en-ZA" sz="1900" dirty="0" smtClean="0"/>
              <a:t>16.1- to update, latest policies and correct information.</a:t>
            </a:r>
          </a:p>
          <a:p>
            <a:r>
              <a:rPr lang="en-US" sz="1900" dirty="0"/>
              <a:t>I</a:t>
            </a:r>
            <a:r>
              <a:rPr lang="en-US" sz="1900" dirty="0" smtClean="0"/>
              <a:t>dentification </a:t>
            </a:r>
            <a:r>
              <a:rPr lang="en-US" sz="1900" dirty="0"/>
              <a:t>and reporting on learners at risk, correcting NW Curriculum settings, URS for 16.2.0 </a:t>
            </a:r>
            <a:r>
              <a:rPr lang="en-US" sz="1900" dirty="0" smtClean="0"/>
              <a:t>signed.</a:t>
            </a:r>
          </a:p>
          <a:p>
            <a:r>
              <a:rPr lang="en-US" sz="1900" dirty="0" smtClean="0"/>
              <a:t>SA-SAMS has developed a help desk and it has till end of quarter  resolved 450 online queries and fixed 156 databases.</a:t>
            </a:r>
          </a:p>
          <a:p>
            <a:pPr marL="0" lvl="0" indent="0">
              <a:buNone/>
            </a:pPr>
            <a:r>
              <a:rPr lang="en-US" sz="1900" b="1" dirty="0" smtClean="0">
                <a:solidFill>
                  <a:prstClr val="black"/>
                </a:solidFill>
              </a:rPr>
              <a:t>Financial </a:t>
            </a:r>
            <a:r>
              <a:rPr lang="en-US" sz="1900" b="1" dirty="0">
                <a:solidFill>
                  <a:prstClr val="black"/>
                </a:solidFill>
              </a:rPr>
              <a:t>Planning, Economic Analysis and Provincial Budget Monitoring </a:t>
            </a:r>
          </a:p>
          <a:p>
            <a:pPr lvl="0" algn="just">
              <a:lnSpc>
                <a:spcPct val="115000"/>
              </a:lnSpc>
            </a:pPr>
            <a:r>
              <a:rPr lang="en-ZA" sz="1900" dirty="0">
                <a:solidFill>
                  <a:prstClr val="black"/>
                </a:solidFill>
              </a:rPr>
              <a:t>The </a:t>
            </a:r>
            <a:r>
              <a:rPr lang="en-ZA" sz="1900" dirty="0" smtClean="0">
                <a:solidFill>
                  <a:prstClr val="black"/>
                </a:solidFill>
              </a:rPr>
              <a:t>2016 signed off “No Fee” </a:t>
            </a:r>
            <a:r>
              <a:rPr lang="en-ZA" sz="1900" dirty="0">
                <a:solidFill>
                  <a:prstClr val="black"/>
                </a:solidFill>
              </a:rPr>
              <a:t>schools lists from PEDs </a:t>
            </a:r>
            <a:r>
              <a:rPr lang="en-ZA" sz="1900" dirty="0" smtClean="0">
                <a:solidFill>
                  <a:prstClr val="black"/>
                </a:solidFill>
              </a:rPr>
              <a:t>were </a:t>
            </a:r>
            <a:r>
              <a:rPr lang="en-ZA" sz="1900" dirty="0">
                <a:solidFill>
                  <a:prstClr val="black"/>
                </a:solidFill>
              </a:rPr>
              <a:t>received from Western Cape, Mpumalanga, Northern Cape, KwaZulu-Natal provinces, while North West, Free State, Limpopo and Gauteng provinces submitted unsigned </a:t>
            </a:r>
            <a:r>
              <a:rPr lang="en-ZA" sz="1900" dirty="0" smtClean="0">
                <a:solidFill>
                  <a:prstClr val="black"/>
                </a:solidFill>
              </a:rPr>
              <a:t>lists, Eastern Cape is still outstanding.  </a:t>
            </a:r>
          </a:p>
          <a:p>
            <a:pPr lvl="0" algn="just">
              <a:lnSpc>
                <a:spcPct val="115000"/>
              </a:lnSpc>
            </a:pPr>
            <a:r>
              <a:rPr lang="en-ZA" sz="1900" dirty="0" smtClean="0">
                <a:solidFill>
                  <a:prstClr val="black"/>
                </a:solidFill>
              </a:rPr>
              <a:t>The DBE together with Limpopo Treasury were assigned to support  the Limpopo Department of Education to help develop a strategy to assist them to get closer to the targeted minimum threshold amounts for their school allocation.</a:t>
            </a:r>
            <a:endParaRPr lang="en-ZA" sz="1900" dirty="0">
              <a:solidFill>
                <a:prstClr val="black"/>
              </a:solidFill>
            </a:endParaRPr>
          </a:p>
          <a:p>
            <a:pPr marL="0" indent="0">
              <a:buNone/>
            </a:pPr>
            <a:endParaRPr lang="en-GB" sz="1900" dirty="0"/>
          </a:p>
          <a:p>
            <a:pPr marL="0" indent="0">
              <a:buNone/>
            </a:pPr>
            <a:endParaRPr lang="en-US" sz="1900" dirty="0" smtClean="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47</a:t>
            </a:fld>
            <a:endParaRPr lang="en-ZA" b="1" dirty="0">
              <a:solidFill>
                <a:prstClr val="black">
                  <a:tint val="75000"/>
                </a:prstClr>
              </a:solidFill>
            </a:endParaRPr>
          </a:p>
        </p:txBody>
      </p:sp>
    </p:spTree>
    <p:extLst>
      <p:ext uri="{BB962C8B-B14F-4D97-AF65-F5344CB8AC3E}">
        <p14:creationId xmlns:p14="http://schemas.microsoft.com/office/powerpoint/2010/main" xmlns="" val="5450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47"/>
            <a:ext cx="8229600" cy="648072"/>
          </a:xfrm>
        </p:spPr>
        <p:txBody>
          <a:bodyPr>
            <a:normAutofit fontScale="90000"/>
          </a:bodyPr>
          <a:lstStyle/>
          <a:p>
            <a:r>
              <a:rPr lang="en-ZA" b="1" dirty="0" smtClean="0"/>
              <a:t>PROGRAMME 4 </a:t>
            </a:r>
            <a:endParaRPr lang="en-ZA" b="1" dirty="0"/>
          </a:p>
        </p:txBody>
      </p:sp>
      <p:sp>
        <p:nvSpPr>
          <p:cNvPr id="3" name="Content Placeholder 2"/>
          <p:cNvSpPr>
            <a:spLocks noGrp="1"/>
          </p:cNvSpPr>
          <p:nvPr>
            <p:ph idx="1"/>
          </p:nvPr>
        </p:nvSpPr>
        <p:spPr>
          <a:xfrm>
            <a:off x="251520" y="980728"/>
            <a:ext cx="8496944" cy="5400600"/>
          </a:xfrm>
        </p:spPr>
        <p:txBody>
          <a:bodyPr>
            <a:noAutofit/>
          </a:bodyPr>
          <a:lstStyle/>
          <a:p>
            <a:pPr algn="just"/>
            <a:r>
              <a:rPr lang="en-US" sz="2000" dirty="0"/>
              <a:t>The DBE produced a report on the analysis of the 2016 Medium Term Expenditure Framework (MTEF) for Provincial Education Budget </a:t>
            </a:r>
          </a:p>
          <a:p>
            <a:pPr algn="just"/>
            <a:r>
              <a:rPr lang="en-ZA" sz="2000" dirty="0"/>
              <a:t>The intention of the report is to provide a snapshot of the budgetary situation in the current MTEF against the previous MTEF cycle. </a:t>
            </a:r>
            <a:endParaRPr lang="en-ZA" sz="2000" dirty="0" smtClean="0"/>
          </a:p>
          <a:p>
            <a:pPr algn="just">
              <a:lnSpc>
                <a:spcPct val="115000"/>
              </a:lnSpc>
              <a:spcAft>
                <a:spcPts val="0"/>
              </a:spcAft>
            </a:pPr>
            <a:r>
              <a:rPr lang="en-ZA" sz="2000" dirty="0" smtClean="0"/>
              <a:t>A </a:t>
            </a:r>
            <a:r>
              <a:rPr lang="en-ZA" sz="2000" dirty="0"/>
              <a:t>report on monitoring the implementation of the </a:t>
            </a:r>
            <a:r>
              <a:rPr lang="en-ZA" sz="2000" i="1" dirty="0"/>
              <a:t>National Norms and Standards for Funding Grade R</a:t>
            </a:r>
            <a:r>
              <a:rPr lang="en-ZA" sz="2000" dirty="0"/>
              <a:t> was produced and the following conclusions and recommendations were highlighted in the report</a:t>
            </a:r>
            <a:r>
              <a:rPr lang="en-ZA" sz="2000" dirty="0" smtClean="0"/>
              <a:t>:</a:t>
            </a:r>
          </a:p>
          <a:p>
            <a:pPr lvl="1">
              <a:lnSpc>
                <a:spcPct val="115000"/>
              </a:lnSpc>
            </a:pPr>
            <a:r>
              <a:rPr lang="en-ZA" sz="2000" dirty="0"/>
              <a:t>The availability and use of accurate enrolment data for Grade R</a:t>
            </a:r>
          </a:p>
          <a:p>
            <a:pPr lvl="1">
              <a:lnSpc>
                <a:spcPct val="115000"/>
              </a:lnSpc>
            </a:pPr>
            <a:r>
              <a:rPr lang="en-ZA" sz="2000" dirty="0"/>
              <a:t>Grade R coverage</a:t>
            </a:r>
          </a:p>
          <a:p>
            <a:pPr lvl="1">
              <a:lnSpc>
                <a:spcPct val="115000"/>
              </a:lnSpc>
            </a:pPr>
            <a:r>
              <a:rPr lang="en-ZA" sz="2000" dirty="0"/>
              <a:t>Funding and communication around allocations for Grade R</a:t>
            </a:r>
          </a:p>
          <a:p>
            <a:pPr lvl="1">
              <a:lnSpc>
                <a:spcPct val="115000"/>
              </a:lnSpc>
            </a:pPr>
            <a:r>
              <a:rPr lang="en-ZA" sz="2000" dirty="0"/>
              <a:t>The use of the budget programme structure including SCOA</a:t>
            </a:r>
          </a:p>
          <a:p>
            <a:pPr lvl="1">
              <a:lnSpc>
                <a:spcPct val="115000"/>
              </a:lnSpc>
            </a:pPr>
            <a:r>
              <a:rPr lang="en-ZA" sz="2000" dirty="0"/>
              <a:t>Availability of classrooms for Grade R</a:t>
            </a:r>
          </a:p>
          <a:p>
            <a:pPr lvl="1">
              <a:lnSpc>
                <a:spcPct val="115000"/>
              </a:lnSpc>
            </a:pPr>
            <a:r>
              <a:rPr lang="en-ZA" sz="2000" dirty="0"/>
              <a:t>Employment and remuneration of Grade R teaching staff</a:t>
            </a:r>
          </a:p>
          <a:p>
            <a:pPr lvl="1">
              <a:lnSpc>
                <a:spcPct val="115000"/>
              </a:lnSpc>
            </a:pPr>
            <a:endParaRPr lang="en-ZA" sz="1600" dirty="0"/>
          </a:p>
          <a:p>
            <a:pPr lvl="1">
              <a:lnSpc>
                <a:spcPct val="115000"/>
              </a:lnSpc>
            </a:pPr>
            <a:endParaRPr lang="en-ZA" dirty="0"/>
          </a:p>
          <a:p>
            <a:pPr lvl="1">
              <a:lnSpc>
                <a:spcPct val="115000"/>
              </a:lnSpc>
            </a:pPr>
            <a:endParaRPr lang="en-ZA" sz="1600" dirty="0"/>
          </a:p>
          <a:p>
            <a:pPr lvl="1"/>
            <a:endParaRPr lang="en-ZA" sz="2000" dirty="0"/>
          </a:p>
          <a:p>
            <a:endParaRPr lang="en-ZA" sz="2000"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48</a:t>
            </a:fld>
            <a:endParaRPr lang="en-ZA" b="1" dirty="0">
              <a:solidFill>
                <a:prstClr val="black">
                  <a:tint val="75000"/>
                </a:prstClr>
              </a:solidFill>
            </a:endParaRPr>
          </a:p>
        </p:txBody>
      </p:sp>
    </p:spTree>
    <p:extLst>
      <p:ext uri="{BB962C8B-B14F-4D97-AF65-F5344CB8AC3E}">
        <p14:creationId xmlns:p14="http://schemas.microsoft.com/office/powerpoint/2010/main" xmlns="" val="2310473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576063"/>
          </a:xfrm>
        </p:spPr>
        <p:txBody>
          <a:bodyPr>
            <a:normAutofit fontScale="90000"/>
          </a:bodyPr>
          <a:lstStyle/>
          <a:p>
            <a:r>
              <a:rPr lang="en-ZA" b="1" dirty="0" smtClean="0"/>
              <a:t>PROGRAMME 4 </a:t>
            </a:r>
            <a:endParaRPr lang="en-ZA" b="1" dirty="0"/>
          </a:p>
        </p:txBody>
      </p:sp>
      <p:sp>
        <p:nvSpPr>
          <p:cNvPr id="3" name="Content Placeholder 2"/>
          <p:cNvSpPr>
            <a:spLocks noGrp="1"/>
          </p:cNvSpPr>
          <p:nvPr>
            <p:ph idx="1"/>
          </p:nvPr>
        </p:nvSpPr>
        <p:spPr>
          <a:xfrm>
            <a:off x="395536" y="764704"/>
            <a:ext cx="8496944" cy="5544616"/>
          </a:xfrm>
        </p:spPr>
        <p:txBody>
          <a:bodyPr>
            <a:noAutofit/>
          </a:bodyPr>
          <a:lstStyle/>
          <a:p>
            <a:pPr marL="0" indent="0">
              <a:buNone/>
            </a:pPr>
            <a:r>
              <a:rPr lang="en-US" sz="1900" b="1" dirty="0" smtClean="0"/>
              <a:t>Physical </a:t>
            </a:r>
            <a:r>
              <a:rPr lang="en-US" sz="1900" b="1" dirty="0"/>
              <a:t>Planning </a:t>
            </a:r>
            <a:endParaRPr lang="en-US" sz="1900" b="1" dirty="0" smtClean="0"/>
          </a:p>
          <a:p>
            <a:r>
              <a:rPr lang="en-US" sz="1900" dirty="0" smtClean="0"/>
              <a:t>Education Infrastructure Grant (EIG): The Department’s first  and second trench tranche of the EIG allocation for 2016/17 financial year have been transferred to provinces on 15 April 2016 and the 30 May 2016 respectively.</a:t>
            </a:r>
          </a:p>
          <a:p>
            <a:r>
              <a:rPr lang="en-US" sz="1900" dirty="0" smtClean="0"/>
              <a:t>The second transfer was dependent upon the submission of March 2016 Infrastructure reports, NEIMS assessment forms, quarterly performance reports on disaster allocations,  amongst others. </a:t>
            </a:r>
          </a:p>
          <a:p>
            <a:r>
              <a:rPr lang="en-US" sz="1900" dirty="0"/>
              <a:t>To date, a total of R 3, 605 billion or 37.5% of R 9, 614 billion allocated to the sector has been transferred to respective PEDs. </a:t>
            </a:r>
          </a:p>
          <a:p>
            <a:r>
              <a:rPr lang="en-ZA" sz="1900" dirty="0"/>
              <a:t>The DBE has delivered 13 229 desks to 103 schools in </a:t>
            </a:r>
            <a:r>
              <a:rPr lang="en-ZA" sz="1900" dirty="0" smtClean="0"/>
              <a:t>Eastern Cape </a:t>
            </a:r>
            <a:r>
              <a:rPr lang="en-ZA" sz="1900" dirty="0"/>
              <a:t>and Limpopo to the value </a:t>
            </a:r>
            <a:r>
              <a:rPr lang="en-ZA" sz="1900" dirty="0" smtClean="0"/>
              <a:t>of R </a:t>
            </a:r>
            <a:r>
              <a:rPr lang="en-ZA" sz="1900" dirty="0"/>
              <a:t>8 340 </a:t>
            </a:r>
            <a:r>
              <a:rPr lang="en-ZA" sz="1900" dirty="0" smtClean="0"/>
              <a:t>705.</a:t>
            </a:r>
          </a:p>
          <a:p>
            <a:r>
              <a:rPr lang="en-ZA" sz="1900" dirty="0" smtClean="0"/>
              <a:t>A total of 73</a:t>
            </a:r>
            <a:r>
              <a:rPr lang="en-ZA" sz="1900" dirty="0"/>
              <a:t> 056 units of furniture were delivered to 752 </a:t>
            </a:r>
            <a:r>
              <a:rPr lang="en-ZA" sz="1900" dirty="0" smtClean="0"/>
              <a:t>schools has already  been delivered to schools  for 2016/17.</a:t>
            </a:r>
          </a:p>
          <a:p>
            <a:pPr lvl="0"/>
            <a:r>
              <a:rPr lang="en-ZA" sz="1900" dirty="0"/>
              <a:t>A total of 524 662 learners were identified  in need of transport  for the 2016/47 financial year.</a:t>
            </a:r>
          </a:p>
          <a:p>
            <a:pPr lvl="0"/>
            <a:endParaRPr lang="en-ZA" sz="2000" dirty="0"/>
          </a:p>
          <a:p>
            <a:endParaRPr lang="en-US" sz="1900"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49</a:t>
            </a:fld>
            <a:endParaRPr lang="en-ZA" b="1" dirty="0">
              <a:solidFill>
                <a:prstClr val="black">
                  <a:tint val="75000"/>
                </a:prstClr>
              </a:solidFill>
            </a:endParaRPr>
          </a:p>
        </p:txBody>
      </p:sp>
    </p:spTree>
    <p:extLst>
      <p:ext uri="{BB962C8B-B14F-4D97-AF65-F5344CB8AC3E}">
        <p14:creationId xmlns:p14="http://schemas.microsoft.com/office/powerpoint/2010/main" xmlns="" val="12644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8097"/>
          </a:xfrm>
        </p:spPr>
        <p:txBody>
          <a:bodyPr>
            <a:normAutofit/>
          </a:bodyPr>
          <a:lstStyle/>
          <a:p>
            <a:r>
              <a:rPr lang="en-US" sz="3600" b="1" dirty="0">
                <a:cs typeface="Calibri" pitchFamily="34" charset="0"/>
              </a:rPr>
              <a:t>PROGRAMMES OF THE DBE</a:t>
            </a:r>
            <a:endParaRPr lang="en-ZA" sz="3600" b="1" dirty="0"/>
          </a:p>
        </p:txBody>
      </p:sp>
      <p:sp>
        <p:nvSpPr>
          <p:cNvPr id="3" name="Content Placeholder 2"/>
          <p:cNvSpPr>
            <a:spLocks noGrp="1"/>
          </p:cNvSpPr>
          <p:nvPr>
            <p:ph idx="1"/>
          </p:nvPr>
        </p:nvSpPr>
        <p:spPr/>
        <p:txBody>
          <a:bodyPr>
            <a:normAutofit lnSpcReduction="10000"/>
          </a:bodyPr>
          <a:lstStyle/>
          <a:p>
            <a:pPr algn="just">
              <a:buNone/>
              <a:defRPr/>
            </a:pPr>
            <a:r>
              <a:rPr lang="en-GB" sz="2000" dirty="0"/>
              <a:t>The </a:t>
            </a:r>
            <a:r>
              <a:rPr lang="en-GB" sz="2000" b="1" dirty="0"/>
              <a:t>ANNUAL PERFORMANCE PLAN </a:t>
            </a:r>
            <a:r>
              <a:rPr lang="en-GB" sz="2000" dirty="0"/>
              <a:t>summarises the priorities of the DBE as aligned to the</a:t>
            </a:r>
            <a:r>
              <a:rPr lang="en-GB" sz="2000" b="1" dirty="0"/>
              <a:t> </a:t>
            </a:r>
            <a:r>
              <a:rPr lang="en-GB" sz="2000" b="1" i="1" dirty="0"/>
              <a:t>Delivery Agreement</a:t>
            </a:r>
            <a:r>
              <a:rPr lang="en-GB" sz="2000" b="1" dirty="0"/>
              <a:t> of </a:t>
            </a:r>
            <a:r>
              <a:rPr lang="en-US" sz="2000" b="1" dirty="0"/>
              <a:t>OUTCOME 1</a:t>
            </a:r>
            <a:r>
              <a:rPr lang="en-US" sz="2000" b="1" i="1" dirty="0"/>
              <a:t>: Improving the quality of Basic Education</a:t>
            </a:r>
            <a:r>
              <a:rPr lang="en-US" sz="2000" b="1" dirty="0"/>
              <a:t> </a:t>
            </a:r>
            <a:r>
              <a:rPr lang="en-GB" sz="2000" dirty="0"/>
              <a:t>and the </a:t>
            </a:r>
            <a:r>
              <a:rPr lang="en-GB" sz="2000" b="1" i="1" dirty="0"/>
              <a:t>Action Plan to 2014: Towards the Realisation of Schooling 2025</a:t>
            </a:r>
            <a:r>
              <a:rPr lang="en-GB" sz="2000" b="1" dirty="0"/>
              <a:t>.</a:t>
            </a:r>
          </a:p>
          <a:p>
            <a:pPr algn="just">
              <a:buNone/>
              <a:defRPr/>
            </a:pPr>
            <a:r>
              <a:rPr lang="en-US" sz="2000" dirty="0"/>
              <a:t>	The activities of the DBE have been structured into five </a:t>
            </a:r>
            <a:r>
              <a:rPr lang="en-GB" sz="2000" dirty="0"/>
              <a:t>programmes</a:t>
            </a:r>
            <a:r>
              <a:rPr lang="en-US" sz="2000" dirty="0"/>
              <a:t> as elaborated in the Annual Performance Plan:</a:t>
            </a:r>
          </a:p>
          <a:p>
            <a:pPr lvl="1" algn="just">
              <a:lnSpc>
                <a:spcPct val="150000"/>
              </a:lnSpc>
              <a:buFont typeface="Courier New" pitchFamily="49" charset="0"/>
              <a:buChar char="o"/>
              <a:defRPr/>
            </a:pPr>
            <a:r>
              <a:rPr lang="en-US" sz="1800" b="1" u="sng" dirty="0"/>
              <a:t>PROGRAMME 1</a:t>
            </a:r>
            <a:r>
              <a:rPr lang="en-US" sz="1800" b="1" dirty="0"/>
              <a:t>: ADMINISTRATION</a:t>
            </a:r>
          </a:p>
          <a:p>
            <a:pPr lvl="1" algn="just">
              <a:lnSpc>
                <a:spcPct val="150000"/>
              </a:lnSpc>
              <a:buFont typeface="Courier New" pitchFamily="49" charset="0"/>
              <a:buChar char="o"/>
              <a:defRPr/>
            </a:pPr>
            <a:r>
              <a:rPr lang="en-US" sz="1800" b="1" u="sng" dirty="0"/>
              <a:t>PROGRAMME 2</a:t>
            </a:r>
            <a:r>
              <a:rPr lang="en-US" sz="1800" b="1" dirty="0"/>
              <a:t>: CURRICULUM POLICY, SUPPORT AND MONITORING</a:t>
            </a:r>
          </a:p>
          <a:p>
            <a:pPr lvl="1" algn="just">
              <a:lnSpc>
                <a:spcPct val="150000"/>
              </a:lnSpc>
              <a:buFont typeface="Courier New" pitchFamily="49" charset="0"/>
              <a:buChar char="o"/>
              <a:defRPr/>
            </a:pPr>
            <a:r>
              <a:rPr lang="en-US" sz="1800" b="1" u="sng" dirty="0"/>
              <a:t>PROGRAMME 3</a:t>
            </a:r>
            <a:r>
              <a:rPr lang="en-US" sz="1800" b="1" dirty="0"/>
              <a:t>: TEACHERS, EDUCATION HUMAN RESOURCES AND </a:t>
            </a:r>
            <a:endParaRPr lang="en-US" sz="1800" b="1" dirty="0" smtClean="0"/>
          </a:p>
          <a:p>
            <a:pPr marL="457200" lvl="1" indent="0" algn="just">
              <a:lnSpc>
                <a:spcPct val="150000"/>
              </a:lnSpc>
              <a:buNone/>
              <a:defRPr/>
            </a:pPr>
            <a:r>
              <a:rPr lang="en-US" sz="1800" b="1" dirty="0" smtClean="0"/>
              <a:t>   </a:t>
            </a:r>
            <a:r>
              <a:rPr lang="en-US" sz="1800" b="1" dirty="0"/>
              <a:t>		</a:t>
            </a:r>
            <a:r>
              <a:rPr lang="en-US" sz="1800" b="1" dirty="0" smtClean="0"/>
              <a:t>          INSTITUTIONAL </a:t>
            </a:r>
            <a:r>
              <a:rPr lang="en-US" sz="1800" b="1" dirty="0"/>
              <a:t>DEVELOPMENT</a:t>
            </a:r>
          </a:p>
          <a:p>
            <a:pPr lvl="1" algn="just">
              <a:lnSpc>
                <a:spcPct val="150000"/>
              </a:lnSpc>
              <a:buFont typeface="Courier New" pitchFamily="49" charset="0"/>
              <a:buChar char="o"/>
              <a:defRPr/>
            </a:pPr>
            <a:r>
              <a:rPr lang="en-US" sz="1800" b="1" u="sng" dirty="0"/>
              <a:t>PROGRAMME 4</a:t>
            </a:r>
            <a:r>
              <a:rPr lang="en-US" sz="1800" b="1" dirty="0"/>
              <a:t>: PLANNING, INFORMATION AND ASSESSMENT</a:t>
            </a:r>
          </a:p>
          <a:p>
            <a:pPr lvl="1" algn="just">
              <a:lnSpc>
                <a:spcPct val="150000"/>
              </a:lnSpc>
              <a:buFont typeface="Courier New" pitchFamily="49" charset="0"/>
              <a:buChar char="o"/>
              <a:defRPr/>
            </a:pPr>
            <a:r>
              <a:rPr lang="en-US" sz="1800" b="1" u="sng" dirty="0"/>
              <a:t>PROGRAMME 5</a:t>
            </a:r>
            <a:r>
              <a:rPr lang="en-US" sz="1800" b="1" dirty="0"/>
              <a:t>: EDUCATIONAL ENRICHMENT SERVICES</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5</a:t>
            </a:fld>
            <a:endParaRPr lang="en-ZA" dirty="0"/>
          </a:p>
        </p:txBody>
      </p:sp>
    </p:spTree>
    <p:extLst>
      <p:ext uri="{BB962C8B-B14F-4D97-AF65-F5344CB8AC3E}">
        <p14:creationId xmlns:p14="http://schemas.microsoft.com/office/powerpoint/2010/main" xmlns="" val="103524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76064"/>
          </a:xfrm>
        </p:spPr>
        <p:txBody>
          <a:bodyPr>
            <a:normAutofit fontScale="90000"/>
          </a:bodyPr>
          <a:lstStyle/>
          <a:p>
            <a:r>
              <a:rPr lang="en-ZA" b="1" dirty="0" smtClean="0"/>
              <a:t>PROGRAMME 4 </a:t>
            </a:r>
            <a:endParaRPr lang="en-ZA" b="1" dirty="0"/>
          </a:p>
        </p:txBody>
      </p:sp>
      <p:sp>
        <p:nvSpPr>
          <p:cNvPr id="3" name="Content Placeholder 2"/>
          <p:cNvSpPr>
            <a:spLocks noGrp="1"/>
          </p:cNvSpPr>
          <p:nvPr>
            <p:ph idx="1"/>
          </p:nvPr>
        </p:nvSpPr>
        <p:spPr>
          <a:xfrm>
            <a:off x="467544" y="836713"/>
            <a:ext cx="8136904" cy="4968552"/>
          </a:xfrm>
        </p:spPr>
        <p:txBody>
          <a:bodyPr>
            <a:noAutofit/>
          </a:bodyPr>
          <a:lstStyle/>
          <a:p>
            <a:pPr marL="0" indent="0">
              <a:buNone/>
            </a:pPr>
            <a:r>
              <a:rPr lang="en-US" sz="2400" b="1" dirty="0" smtClean="0"/>
              <a:t>Accelerated </a:t>
            </a:r>
            <a:r>
              <a:rPr lang="en-US" sz="2400" b="1" dirty="0"/>
              <a:t>Schools Infrastructure Development Initiative (ASIDI</a:t>
            </a:r>
            <a:r>
              <a:rPr lang="en-US" sz="2400" b="1" dirty="0" smtClean="0"/>
              <a:t>)</a:t>
            </a:r>
          </a:p>
          <a:p>
            <a:endParaRPr lang="en-US" sz="1900" b="1" dirty="0" smtClean="0"/>
          </a:p>
          <a:p>
            <a:r>
              <a:rPr lang="en-US" sz="1900" b="1" dirty="0" smtClean="0"/>
              <a:t>Replacement </a:t>
            </a:r>
            <a:r>
              <a:rPr lang="en-US" sz="1900" b="1" dirty="0"/>
              <a:t>of Inappropriate schools:</a:t>
            </a:r>
            <a:r>
              <a:rPr lang="en-US" sz="1900" dirty="0"/>
              <a:t> </a:t>
            </a:r>
            <a:r>
              <a:rPr lang="en-US" sz="1900" dirty="0" smtClean="0"/>
              <a:t>7 schools </a:t>
            </a:r>
            <a:r>
              <a:rPr lang="en-US" sz="1900" dirty="0"/>
              <a:t>have been completed </a:t>
            </a:r>
            <a:r>
              <a:rPr lang="en-US" sz="1900" dirty="0" smtClean="0"/>
              <a:t>at the end of 2</a:t>
            </a:r>
            <a:r>
              <a:rPr lang="en-US" sz="1900" baseline="30000" dirty="0" smtClean="0"/>
              <a:t>nd</a:t>
            </a:r>
            <a:r>
              <a:rPr lang="en-US" sz="1900" dirty="0" smtClean="0"/>
              <a:t> quarter bringing it to a total of </a:t>
            </a:r>
            <a:r>
              <a:rPr lang="en-US" sz="1900" b="1" dirty="0" smtClean="0"/>
              <a:t>170</a:t>
            </a:r>
            <a:r>
              <a:rPr lang="en-US" sz="1900" dirty="0" smtClean="0"/>
              <a:t> schools completed since the start of the project </a:t>
            </a:r>
          </a:p>
          <a:p>
            <a:pPr lvl="0"/>
            <a:r>
              <a:rPr lang="en-US" sz="1900" b="1" dirty="0" smtClean="0">
                <a:solidFill>
                  <a:prstClr val="black"/>
                </a:solidFill>
              </a:rPr>
              <a:t>Sanitation</a:t>
            </a:r>
            <a:r>
              <a:rPr lang="en-US" sz="1900" dirty="0" smtClean="0">
                <a:solidFill>
                  <a:prstClr val="black"/>
                </a:solidFill>
              </a:rPr>
              <a:t> </a:t>
            </a:r>
            <a:r>
              <a:rPr lang="en-US" sz="1900" dirty="0">
                <a:solidFill>
                  <a:prstClr val="black"/>
                </a:solidFill>
              </a:rPr>
              <a:t>: </a:t>
            </a:r>
            <a:r>
              <a:rPr lang="en-US" sz="1900" dirty="0" smtClean="0">
                <a:solidFill>
                  <a:prstClr val="black"/>
                </a:solidFill>
              </a:rPr>
              <a:t>9 schools completed at the end of 2</a:t>
            </a:r>
            <a:r>
              <a:rPr lang="en-US" sz="1900" baseline="30000" dirty="0" smtClean="0">
                <a:solidFill>
                  <a:prstClr val="black"/>
                </a:solidFill>
              </a:rPr>
              <a:t>nd</a:t>
            </a:r>
            <a:r>
              <a:rPr lang="en-US" sz="1900" dirty="0" smtClean="0">
                <a:solidFill>
                  <a:prstClr val="black"/>
                </a:solidFill>
              </a:rPr>
              <a:t> quarter, bringing it to a total of </a:t>
            </a:r>
            <a:r>
              <a:rPr lang="en-US" sz="1900" b="1" dirty="0" smtClean="0">
                <a:solidFill>
                  <a:prstClr val="black"/>
                </a:solidFill>
              </a:rPr>
              <a:t>425 </a:t>
            </a:r>
            <a:r>
              <a:rPr lang="en-US" sz="1900" dirty="0" smtClean="0">
                <a:solidFill>
                  <a:prstClr val="black"/>
                </a:solidFill>
              </a:rPr>
              <a:t>schools provided </a:t>
            </a:r>
            <a:r>
              <a:rPr lang="en-US" sz="1900" dirty="0">
                <a:solidFill>
                  <a:prstClr val="black"/>
                </a:solidFill>
              </a:rPr>
              <a:t>with </a:t>
            </a:r>
            <a:r>
              <a:rPr lang="en-US" sz="1900" dirty="0" smtClean="0">
                <a:solidFill>
                  <a:prstClr val="black"/>
                </a:solidFill>
              </a:rPr>
              <a:t>sanitation since the start of the project</a:t>
            </a:r>
            <a:r>
              <a:rPr lang="en-ZA" sz="1900" dirty="0" smtClean="0">
                <a:solidFill>
                  <a:prstClr val="black"/>
                </a:solidFill>
              </a:rPr>
              <a:t>.</a:t>
            </a:r>
            <a:endParaRPr lang="en-ZA" sz="1900" dirty="0">
              <a:solidFill>
                <a:prstClr val="black"/>
              </a:solidFill>
            </a:endParaRPr>
          </a:p>
          <a:p>
            <a:pPr lvl="0"/>
            <a:r>
              <a:rPr lang="en-US" sz="1900" b="1" dirty="0">
                <a:solidFill>
                  <a:prstClr val="black"/>
                </a:solidFill>
              </a:rPr>
              <a:t>Water:</a:t>
            </a:r>
            <a:r>
              <a:rPr lang="en-US" sz="1900" dirty="0">
                <a:solidFill>
                  <a:prstClr val="black"/>
                </a:solidFill>
              </a:rPr>
              <a:t> </a:t>
            </a:r>
            <a:r>
              <a:rPr lang="en-US" sz="1900" dirty="0" smtClean="0">
                <a:solidFill>
                  <a:prstClr val="black"/>
                </a:solidFill>
              </a:rPr>
              <a:t>10 </a:t>
            </a:r>
            <a:r>
              <a:rPr lang="en-US" sz="1900" dirty="0">
                <a:solidFill>
                  <a:prstClr val="black"/>
                </a:solidFill>
              </a:rPr>
              <a:t>schools completed at the end of 2</a:t>
            </a:r>
            <a:r>
              <a:rPr lang="en-US" sz="1900" baseline="30000" dirty="0">
                <a:solidFill>
                  <a:prstClr val="black"/>
                </a:solidFill>
              </a:rPr>
              <a:t>nd</a:t>
            </a:r>
            <a:r>
              <a:rPr lang="en-US" sz="1900" dirty="0">
                <a:solidFill>
                  <a:prstClr val="black"/>
                </a:solidFill>
              </a:rPr>
              <a:t> quarter, bringing it to a total of </a:t>
            </a:r>
            <a:r>
              <a:rPr lang="en-US" sz="1900" b="1" dirty="0" smtClean="0">
                <a:solidFill>
                  <a:prstClr val="black"/>
                </a:solidFill>
              </a:rPr>
              <a:t>615</a:t>
            </a:r>
            <a:r>
              <a:rPr lang="en-US" sz="1900" dirty="0" smtClean="0">
                <a:solidFill>
                  <a:prstClr val="black"/>
                </a:solidFill>
              </a:rPr>
              <a:t> </a:t>
            </a:r>
            <a:r>
              <a:rPr lang="en-US" sz="1900" dirty="0">
                <a:solidFill>
                  <a:prstClr val="black"/>
                </a:solidFill>
              </a:rPr>
              <a:t>schools </a:t>
            </a:r>
            <a:r>
              <a:rPr lang="en-US" sz="1900" dirty="0" smtClean="0">
                <a:solidFill>
                  <a:prstClr val="black"/>
                </a:solidFill>
              </a:rPr>
              <a:t>provided </a:t>
            </a:r>
            <a:r>
              <a:rPr lang="en-US" sz="1900" dirty="0">
                <a:solidFill>
                  <a:prstClr val="black"/>
                </a:solidFill>
              </a:rPr>
              <a:t>with </a:t>
            </a:r>
            <a:r>
              <a:rPr lang="en-US" sz="1900" dirty="0" smtClean="0">
                <a:solidFill>
                  <a:prstClr val="black"/>
                </a:solidFill>
              </a:rPr>
              <a:t>water since the start of the project</a:t>
            </a:r>
            <a:r>
              <a:rPr lang="en-ZA" sz="1900" dirty="0" smtClean="0">
                <a:solidFill>
                  <a:prstClr val="black"/>
                </a:solidFill>
              </a:rPr>
              <a:t>.</a:t>
            </a:r>
            <a:endParaRPr lang="en-ZA" sz="1900" dirty="0">
              <a:solidFill>
                <a:prstClr val="black"/>
              </a:solidFill>
            </a:endParaRPr>
          </a:p>
          <a:p>
            <a:pPr lvl="0"/>
            <a:r>
              <a:rPr lang="en-US" sz="1900" b="1" dirty="0" smtClean="0">
                <a:solidFill>
                  <a:prstClr val="black"/>
                </a:solidFill>
              </a:rPr>
              <a:t>Electricity</a:t>
            </a:r>
            <a:r>
              <a:rPr lang="en-US" sz="1900" dirty="0">
                <a:solidFill>
                  <a:prstClr val="black"/>
                </a:solidFill>
              </a:rPr>
              <a:t>: </a:t>
            </a:r>
            <a:r>
              <a:rPr lang="en-US" sz="1900" dirty="0" smtClean="0">
                <a:solidFill>
                  <a:prstClr val="black"/>
                </a:solidFill>
              </a:rPr>
              <a:t>No new schools were electrified at </a:t>
            </a:r>
            <a:r>
              <a:rPr lang="en-US" sz="1900" dirty="0">
                <a:solidFill>
                  <a:prstClr val="black"/>
                </a:solidFill>
              </a:rPr>
              <a:t>the end of 2</a:t>
            </a:r>
            <a:r>
              <a:rPr lang="en-US" sz="1900" baseline="30000" dirty="0">
                <a:solidFill>
                  <a:prstClr val="black"/>
                </a:solidFill>
              </a:rPr>
              <a:t>nd</a:t>
            </a:r>
            <a:r>
              <a:rPr lang="en-US" sz="1900" dirty="0">
                <a:solidFill>
                  <a:prstClr val="black"/>
                </a:solidFill>
              </a:rPr>
              <a:t> quarter, </a:t>
            </a:r>
            <a:r>
              <a:rPr lang="en-US" sz="1900" dirty="0" smtClean="0">
                <a:solidFill>
                  <a:prstClr val="black"/>
                </a:solidFill>
              </a:rPr>
              <a:t>bringing </a:t>
            </a:r>
            <a:r>
              <a:rPr lang="en-US" sz="1900" dirty="0">
                <a:solidFill>
                  <a:prstClr val="black"/>
                </a:solidFill>
              </a:rPr>
              <a:t>it to a total of </a:t>
            </a:r>
            <a:r>
              <a:rPr lang="en-US" sz="1900" b="1" dirty="0" smtClean="0">
                <a:solidFill>
                  <a:prstClr val="black"/>
                </a:solidFill>
              </a:rPr>
              <a:t>306</a:t>
            </a:r>
            <a:r>
              <a:rPr lang="en-US" sz="1900" dirty="0" smtClean="0">
                <a:solidFill>
                  <a:prstClr val="black"/>
                </a:solidFill>
              </a:rPr>
              <a:t> </a:t>
            </a:r>
            <a:r>
              <a:rPr lang="en-US" sz="1900" dirty="0">
                <a:solidFill>
                  <a:prstClr val="black"/>
                </a:solidFill>
              </a:rPr>
              <a:t>schools have been provided with </a:t>
            </a:r>
            <a:r>
              <a:rPr lang="en-US" sz="1900" dirty="0" smtClean="0">
                <a:solidFill>
                  <a:prstClr val="black"/>
                </a:solidFill>
              </a:rPr>
              <a:t>electricity</a:t>
            </a:r>
            <a:r>
              <a:rPr lang="en-US" sz="1900" dirty="0">
                <a:solidFill>
                  <a:prstClr val="black"/>
                </a:solidFill>
              </a:rPr>
              <a:t> </a:t>
            </a:r>
            <a:r>
              <a:rPr lang="en-US" sz="1900" dirty="0" smtClean="0">
                <a:solidFill>
                  <a:prstClr val="black"/>
                </a:solidFill>
              </a:rPr>
              <a:t>since the start of the project. </a:t>
            </a:r>
            <a:endParaRPr lang="en-ZA" sz="1900" dirty="0">
              <a:solidFill>
                <a:prstClr val="black"/>
              </a:solidFill>
            </a:endParaRPr>
          </a:p>
          <a:p>
            <a:pPr lvl="0"/>
            <a:r>
              <a:rPr lang="en-US" sz="1900" b="1" dirty="0">
                <a:solidFill>
                  <a:prstClr val="black"/>
                </a:solidFill>
              </a:rPr>
              <a:t>Socio-Economic Development:</a:t>
            </a:r>
            <a:r>
              <a:rPr lang="en-GB" sz="1900" dirty="0">
                <a:solidFill>
                  <a:prstClr val="black"/>
                </a:solidFill>
              </a:rPr>
              <a:t> </a:t>
            </a:r>
            <a:r>
              <a:rPr lang="en-GB" sz="1900" dirty="0" smtClean="0">
                <a:solidFill>
                  <a:prstClr val="black"/>
                </a:solidFill>
              </a:rPr>
              <a:t>No new jobs were created and the figures still stands at  </a:t>
            </a:r>
            <a:r>
              <a:rPr lang="en-GB" sz="1900" b="1" dirty="0">
                <a:solidFill>
                  <a:prstClr val="black"/>
                </a:solidFill>
              </a:rPr>
              <a:t>32 681 </a:t>
            </a:r>
            <a:r>
              <a:rPr lang="en-GB" sz="1900" dirty="0">
                <a:solidFill>
                  <a:prstClr val="black"/>
                </a:solidFill>
              </a:rPr>
              <a:t>Job Opportunities </a:t>
            </a:r>
            <a:r>
              <a:rPr lang="en-GB" sz="1900" dirty="0" smtClean="0">
                <a:solidFill>
                  <a:prstClr val="black"/>
                </a:solidFill>
              </a:rPr>
              <a:t>since </a:t>
            </a:r>
            <a:r>
              <a:rPr lang="en-GB" sz="1900" dirty="0">
                <a:solidFill>
                  <a:prstClr val="black"/>
                </a:solidFill>
              </a:rPr>
              <a:t>inception of the </a:t>
            </a:r>
            <a:r>
              <a:rPr lang="en-GB" sz="1900" dirty="0" smtClean="0">
                <a:solidFill>
                  <a:prstClr val="black"/>
                </a:solidFill>
              </a:rPr>
              <a:t>programme.</a:t>
            </a:r>
          </a:p>
          <a:p>
            <a:pPr lvl="0"/>
            <a:endParaRPr lang="en-GB" sz="1900" dirty="0">
              <a:solidFill>
                <a:prstClr val="black"/>
              </a:solidFill>
            </a:endParaRPr>
          </a:p>
          <a:p>
            <a:endParaRPr lang="en-ZA" sz="1900" dirty="0" smtClean="0"/>
          </a:p>
          <a:p>
            <a:endParaRPr lang="en-ZA" sz="1900"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50</a:t>
            </a:fld>
            <a:endParaRPr lang="en-ZA" b="1" dirty="0">
              <a:solidFill>
                <a:prstClr val="black">
                  <a:tint val="75000"/>
                </a:prstClr>
              </a:solidFill>
            </a:endParaRPr>
          </a:p>
        </p:txBody>
      </p:sp>
    </p:spTree>
    <p:extLst>
      <p:ext uri="{BB962C8B-B14F-4D97-AF65-F5344CB8AC3E}">
        <p14:creationId xmlns:p14="http://schemas.microsoft.com/office/powerpoint/2010/main" xmlns="" val="751776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124"/>
            <a:ext cx="8229600" cy="576063"/>
          </a:xfrm>
        </p:spPr>
        <p:txBody>
          <a:bodyPr>
            <a:normAutofit fontScale="90000"/>
          </a:bodyPr>
          <a:lstStyle/>
          <a:p>
            <a:r>
              <a:rPr lang="en-ZA" b="1" dirty="0" smtClean="0"/>
              <a:t>PROGRAMME 4 </a:t>
            </a:r>
            <a:endParaRPr lang="en-ZA" b="1" dirty="0"/>
          </a:p>
        </p:txBody>
      </p:sp>
      <p:sp>
        <p:nvSpPr>
          <p:cNvPr id="3" name="Content Placeholder 2"/>
          <p:cNvSpPr>
            <a:spLocks noGrp="1"/>
          </p:cNvSpPr>
          <p:nvPr>
            <p:ph idx="1"/>
          </p:nvPr>
        </p:nvSpPr>
        <p:spPr>
          <a:xfrm>
            <a:off x="611560" y="764704"/>
            <a:ext cx="7776864" cy="5256584"/>
          </a:xfrm>
        </p:spPr>
        <p:txBody>
          <a:bodyPr>
            <a:noAutofit/>
          </a:bodyPr>
          <a:lstStyle/>
          <a:p>
            <a:pPr marL="0" indent="0">
              <a:buNone/>
            </a:pPr>
            <a:r>
              <a:rPr lang="en-ZA" sz="2400" b="1" dirty="0" smtClean="0"/>
              <a:t>District Planning and Support </a:t>
            </a:r>
          </a:p>
          <a:p>
            <a:pPr marL="0" indent="0">
              <a:buNone/>
            </a:pPr>
            <a:r>
              <a:rPr lang="en-US" sz="1900" b="1" dirty="0" smtClean="0"/>
              <a:t>District </a:t>
            </a:r>
            <a:r>
              <a:rPr lang="en-US" sz="1900" b="1" dirty="0"/>
              <a:t>Level Planning and Implementation </a:t>
            </a:r>
            <a:r>
              <a:rPr lang="en-US" sz="1900" b="1" dirty="0" smtClean="0"/>
              <a:t>Support: </a:t>
            </a:r>
          </a:p>
          <a:p>
            <a:r>
              <a:rPr lang="en-ZA" sz="1900" dirty="0" smtClean="0"/>
              <a:t>A proposed minimum  Norms and Standards for Staffing of Districts has been approved by  HEDCOM and CEM. </a:t>
            </a:r>
          </a:p>
          <a:p>
            <a:r>
              <a:rPr lang="en-ZA" sz="1900" dirty="0" smtClean="0"/>
              <a:t>The department has successfully run  competency training course for selected district officials.</a:t>
            </a:r>
          </a:p>
          <a:p>
            <a:r>
              <a:rPr lang="en-ZA" sz="1900" dirty="0" smtClean="0"/>
              <a:t>160 district managers have been identified nationally to benefit from the Induction and Orientation programme for district managers. The programme design has been completed.</a:t>
            </a:r>
          </a:p>
          <a:p>
            <a:r>
              <a:rPr lang="en-ZA" sz="1900" dirty="0" smtClean="0"/>
              <a:t>Training of 48 officials on data management , processing and utilisation</a:t>
            </a:r>
          </a:p>
          <a:p>
            <a:r>
              <a:rPr lang="en-ZA" sz="1900" dirty="0" smtClean="0"/>
              <a:t>56 district front line officials were trained on office management</a:t>
            </a:r>
            <a:endParaRPr lang="en-US" sz="1900" dirty="0" smtClean="0"/>
          </a:p>
          <a:p>
            <a:pPr marL="0" indent="0">
              <a:buNone/>
            </a:pPr>
            <a:endParaRPr lang="en-US" sz="1900" b="1" dirty="0" smtClean="0"/>
          </a:p>
          <a:p>
            <a:pPr marL="0" indent="0">
              <a:buNone/>
            </a:pPr>
            <a:r>
              <a:rPr lang="en-US" sz="1900" b="1" dirty="0" smtClean="0"/>
              <a:t>School </a:t>
            </a:r>
            <a:r>
              <a:rPr lang="en-US" sz="1900" b="1" dirty="0"/>
              <a:t>Level Planning and Implementation Support</a:t>
            </a:r>
            <a:endParaRPr lang="en-ZA" sz="1900" dirty="0"/>
          </a:p>
          <a:p>
            <a:r>
              <a:rPr lang="en-ZA" sz="1900" dirty="0"/>
              <a:t>The Department worked with 187 Circuit Managers to support 1 684 </a:t>
            </a:r>
            <a:r>
              <a:rPr lang="en-ZA" sz="1900" dirty="0" smtClean="0"/>
              <a:t>schools. The process has cascaded and Circuit </a:t>
            </a:r>
            <a:r>
              <a:rPr lang="en-ZA" sz="1900" dirty="0"/>
              <a:t>Managers are </a:t>
            </a:r>
            <a:r>
              <a:rPr lang="en-ZA" sz="1900" dirty="0" smtClean="0"/>
              <a:t>working </a:t>
            </a:r>
            <a:r>
              <a:rPr lang="en-ZA" sz="1900" dirty="0"/>
              <a:t>with schools in order to address the challenges that emerged from the school profiling exercise, as part of their circuit improvement activities. </a:t>
            </a: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51</a:t>
            </a:fld>
            <a:endParaRPr lang="en-ZA" b="1" dirty="0">
              <a:solidFill>
                <a:prstClr val="black">
                  <a:tint val="75000"/>
                </a:prstClr>
              </a:solidFill>
            </a:endParaRPr>
          </a:p>
        </p:txBody>
      </p:sp>
    </p:spTree>
    <p:extLst>
      <p:ext uri="{BB962C8B-B14F-4D97-AF65-F5344CB8AC3E}">
        <p14:creationId xmlns:p14="http://schemas.microsoft.com/office/powerpoint/2010/main" xmlns="" val="1025375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3" y="188640"/>
            <a:ext cx="8229600" cy="648072"/>
          </a:xfrm>
        </p:spPr>
        <p:txBody>
          <a:bodyPr>
            <a:normAutofit fontScale="90000"/>
          </a:bodyPr>
          <a:lstStyle/>
          <a:p>
            <a:r>
              <a:rPr lang="en-ZA" b="1" dirty="0" smtClean="0"/>
              <a:t>PROGRAMME 4 </a:t>
            </a:r>
            <a:endParaRPr lang="en-ZA" b="1" dirty="0"/>
          </a:p>
        </p:txBody>
      </p:sp>
      <p:sp>
        <p:nvSpPr>
          <p:cNvPr id="3" name="Content Placeholder 2"/>
          <p:cNvSpPr>
            <a:spLocks noGrp="1"/>
          </p:cNvSpPr>
          <p:nvPr>
            <p:ph idx="1"/>
          </p:nvPr>
        </p:nvSpPr>
        <p:spPr>
          <a:xfrm>
            <a:off x="467544" y="1052736"/>
            <a:ext cx="8229600" cy="4929413"/>
          </a:xfrm>
        </p:spPr>
        <p:txBody>
          <a:bodyPr>
            <a:normAutofit fontScale="55000" lnSpcReduction="20000"/>
          </a:bodyPr>
          <a:lstStyle/>
          <a:p>
            <a:pPr marL="0" indent="0">
              <a:buNone/>
            </a:pPr>
            <a:r>
              <a:rPr lang="en-ZA" sz="3500" b="1" dirty="0"/>
              <a:t>NATIONAL AND PROVINCIAL COORDINATION</a:t>
            </a:r>
          </a:p>
          <a:p>
            <a:r>
              <a:rPr lang="en-ZA" sz="3300" dirty="0" smtClean="0"/>
              <a:t>The </a:t>
            </a:r>
            <a:r>
              <a:rPr lang="en-ZA" sz="3300" dirty="0"/>
              <a:t>Department adopted a proposed 2018 School Calendar, </a:t>
            </a:r>
            <a:r>
              <a:rPr lang="en-US" sz="3300" dirty="0"/>
              <a:t> and developed a  plan for School Readiness monitoring  over the four quarters of the academic year. </a:t>
            </a:r>
            <a:endParaRPr lang="en-ZA" sz="3300" dirty="0"/>
          </a:p>
          <a:p>
            <a:pPr marL="0" indent="0">
              <a:buNone/>
            </a:pPr>
            <a:endParaRPr lang="en-ZA" sz="3300" dirty="0"/>
          </a:p>
          <a:p>
            <a:pPr marL="0" indent="0">
              <a:buNone/>
            </a:pPr>
            <a:r>
              <a:rPr lang="en-GB" sz="3500" b="1" dirty="0" smtClean="0"/>
              <a:t>CUSTOMER RELATIONS MANAGEMENT AND NATIONAL COORDINATION</a:t>
            </a:r>
          </a:p>
          <a:p>
            <a:pPr algn="just">
              <a:lnSpc>
                <a:spcPct val="115000"/>
              </a:lnSpc>
              <a:spcAft>
                <a:spcPts val="1000"/>
              </a:spcAft>
            </a:pPr>
            <a:r>
              <a:rPr lang="en-ZA" dirty="0"/>
              <a:t>In preparation for the approval of the 2018 and publication of the 2019 school calendars, the Chief Directorate conducted a research to assess the impact of the single calendars to road fatalities between 2006 and 2015.  </a:t>
            </a:r>
            <a:endParaRPr lang="en-ZA" dirty="0" smtClean="0"/>
          </a:p>
          <a:p>
            <a:pPr algn="just">
              <a:lnSpc>
                <a:spcPct val="115000"/>
              </a:lnSpc>
              <a:spcAft>
                <a:spcPts val="1000"/>
              </a:spcAft>
            </a:pPr>
            <a:r>
              <a:rPr lang="en-ZA" dirty="0" smtClean="0"/>
              <a:t>CEM </a:t>
            </a:r>
            <a:r>
              <a:rPr lang="en-ZA" dirty="0"/>
              <a:t>meeting of 21-22 July 2016 raised a concern that single calendars might have effect on the high rate of road crashes and fatalities in the country</a:t>
            </a:r>
            <a:r>
              <a:rPr lang="en-ZA" dirty="0" smtClean="0"/>
              <a:t>.</a:t>
            </a:r>
            <a:endParaRPr lang="en-GB" b="1" dirty="0" smtClean="0"/>
          </a:p>
          <a:p>
            <a:pPr marL="0" indent="0">
              <a:buNone/>
            </a:pPr>
            <a:r>
              <a:rPr lang="en-ZA" sz="3500" b="1" dirty="0" smtClean="0"/>
              <a:t>RAPID RESPONSE AND CALL CENTRE MANAGEMENT</a:t>
            </a:r>
            <a:endParaRPr lang="en-ZA" sz="3500" dirty="0" smtClean="0"/>
          </a:p>
          <a:p>
            <a:pPr>
              <a:spcAft>
                <a:spcPts val="0"/>
              </a:spcAft>
            </a:pPr>
            <a:r>
              <a:rPr lang="en-ZA" dirty="0" smtClean="0"/>
              <a:t>The </a:t>
            </a:r>
            <a:r>
              <a:rPr lang="en-ZA" dirty="0"/>
              <a:t>average resolution rate for the DBE during the Second quarter was 99.91%. </a:t>
            </a:r>
          </a:p>
          <a:p>
            <a:pPr>
              <a:spcAft>
                <a:spcPts val="0"/>
              </a:spcAft>
            </a:pPr>
            <a:r>
              <a:rPr lang="en-ZA" dirty="0"/>
              <a:t>From July to September 2016 performance increased by 0.06% from previous quarter for the Presidential Hotline</a:t>
            </a:r>
          </a:p>
          <a:p>
            <a:pPr marL="0" indent="0">
              <a:buNone/>
            </a:pP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52</a:t>
            </a:fld>
            <a:endParaRPr lang="en-ZA" b="1" dirty="0">
              <a:solidFill>
                <a:prstClr val="black">
                  <a:tint val="75000"/>
                </a:prstClr>
              </a:solidFill>
            </a:endParaRPr>
          </a:p>
        </p:txBody>
      </p:sp>
    </p:spTree>
    <p:extLst>
      <p:ext uri="{BB962C8B-B14F-4D97-AF65-F5344CB8AC3E}">
        <p14:creationId xmlns:p14="http://schemas.microsoft.com/office/powerpoint/2010/main" xmlns="" val="2307175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1"/>
            <a:ext cx="8229600" cy="792088"/>
          </a:xfrm>
        </p:spPr>
        <p:txBody>
          <a:bodyPr>
            <a:noAutofit/>
          </a:bodyPr>
          <a:lstStyle/>
          <a:p>
            <a:r>
              <a:rPr lang="en-ZA" sz="3200" b="1" dirty="0" smtClean="0"/>
              <a:t>MINISTER’S OVERSIGHT VISITS</a:t>
            </a:r>
            <a:endParaRPr lang="en-ZA"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58528536"/>
              </p:ext>
            </p:extLst>
          </p:nvPr>
        </p:nvGraphicFramePr>
        <p:xfrm>
          <a:off x="323528" y="1412776"/>
          <a:ext cx="8640961" cy="3571840"/>
        </p:xfrm>
        <a:graphic>
          <a:graphicData uri="http://schemas.openxmlformats.org/drawingml/2006/table">
            <a:tbl>
              <a:tblPr firstRow="1" firstCol="1" bandRow="1"/>
              <a:tblGrid>
                <a:gridCol w="1691355"/>
                <a:gridCol w="4068974"/>
                <a:gridCol w="2880632"/>
              </a:tblGrid>
              <a:tr h="648072">
                <a:tc>
                  <a:txBody>
                    <a:bodyPr/>
                    <a:lstStyle/>
                    <a:p>
                      <a:pPr>
                        <a:lnSpc>
                          <a:spcPct val="115000"/>
                        </a:lnSpc>
                        <a:spcAft>
                          <a:spcPts val="1000"/>
                        </a:spcAft>
                      </a:pPr>
                      <a:r>
                        <a:rPr lang="en-ZA" sz="2000" b="1" dirty="0">
                          <a:effectLst/>
                          <a:latin typeface="Calibri"/>
                          <a:ea typeface="Calibri"/>
                          <a:cs typeface="Times New Roman"/>
                        </a:rPr>
                        <a:t>Province </a:t>
                      </a:r>
                      <a:endParaRPr lang="en-ZA"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ZA" sz="2000" b="1" dirty="0">
                          <a:effectLst/>
                          <a:latin typeface="Calibri"/>
                          <a:ea typeface="Calibri"/>
                          <a:cs typeface="Times New Roman"/>
                        </a:rPr>
                        <a:t>District </a:t>
                      </a:r>
                      <a:endParaRPr lang="en-ZA"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ZA" sz="2000" b="1" dirty="0">
                          <a:effectLst/>
                          <a:latin typeface="Calibri"/>
                          <a:ea typeface="Calibri"/>
                          <a:cs typeface="Times New Roman"/>
                        </a:rPr>
                        <a:t>Date </a:t>
                      </a:r>
                      <a:endParaRPr lang="en-ZA"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20080">
                <a:tc>
                  <a:txBody>
                    <a:bodyPr/>
                    <a:lstStyle/>
                    <a:p>
                      <a:pPr>
                        <a:lnSpc>
                          <a:spcPct val="115000"/>
                        </a:lnSpc>
                        <a:spcAft>
                          <a:spcPts val="1000"/>
                        </a:spcAft>
                      </a:pPr>
                      <a:r>
                        <a:rPr lang="en-ZA" sz="2000" dirty="0">
                          <a:effectLst/>
                          <a:latin typeface="Calibri"/>
                          <a:ea typeface="Calibri"/>
                          <a:cs typeface="Times New Roman"/>
                        </a:rPr>
                        <a:t>KwaZulu-Natal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dirty="0">
                          <a:effectLst/>
                          <a:latin typeface="Calibri"/>
                          <a:ea typeface="Calibri"/>
                          <a:cs typeface="Times New Roman"/>
                        </a:rPr>
                        <a:t>Pinetown, Umgungundlovu, Ilembe, Umlazi, Harry Gwala, Umzinyathi, Zululand, Uthukela and Amajuba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dirty="0">
                          <a:effectLst/>
                          <a:latin typeface="Calibri"/>
                          <a:ea typeface="Calibri"/>
                          <a:cs typeface="Times New Roman"/>
                        </a:rPr>
                        <a:t>7 – 8 September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1000"/>
                        </a:spcAft>
                      </a:pPr>
                      <a:r>
                        <a:rPr lang="en-ZA" sz="2000" dirty="0">
                          <a:effectLst/>
                          <a:latin typeface="Calibri"/>
                          <a:ea typeface="Calibri"/>
                          <a:cs typeface="Times New Roman"/>
                        </a:rPr>
                        <a:t>Limpopo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dirty="0">
                          <a:effectLst/>
                          <a:latin typeface="Calibri"/>
                          <a:ea typeface="Calibri"/>
                          <a:cs typeface="Times New Roman"/>
                        </a:rPr>
                        <a:t>Vhembe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dirty="0">
                          <a:effectLst/>
                          <a:latin typeface="Calibri"/>
                          <a:ea typeface="Calibri"/>
                          <a:cs typeface="Times New Roman"/>
                        </a:rPr>
                        <a:t>12 September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1000"/>
                        </a:spcAft>
                      </a:pPr>
                      <a:r>
                        <a:rPr lang="en-ZA" sz="2000" dirty="0">
                          <a:effectLst/>
                          <a:latin typeface="Calibri"/>
                          <a:ea typeface="Calibri"/>
                          <a:cs typeface="Times New Roman"/>
                        </a:rPr>
                        <a:t>Gauteng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dirty="0">
                          <a:effectLst/>
                          <a:latin typeface="Calibri"/>
                          <a:ea typeface="Calibri"/>
                          <a:cs typeface="Times New Roman"/>
                        </a:rPr>
                        <a:t> </a:t>
                      </a:r>
                      <a:r>
                        <a:rPr lang="en-ZA" sz="2000" dirty="0" smtClean="0">
                          <a:effectLst/>
                          <a:latin typeface="Calibri"/>
                          <a:ea typeface="Calibri"/>
                          <a:cs typeface="Times New Roman"/>
                        </a:rPr>
                        <a:t>Johannesburg Central</a:t>
                      </a:r>
                      <a:endParaRPr lang="en-ZA"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dirty="0">
                          <a:effectLst/>
                          <a:latin typeface="Calibri"/>
                          <a:ea typeface="Calibri"/>
                          <a:cs typeface="Times New Roman"/>
                        </a:rPr>
                        <a:t>16 September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1000"/>
                        </a:spcAft>
                      </a:pPr>
                      <a:r>
                        <a:rPr lang="en-ZA" sz="2000" dirty="0">
                          <a:effectLst/>
                          <a:latin typeface="Calibri"/>
                          <a:ea typeface="Calibri"/>
                          <a:cs typeface="Times New Roman"/>
                        </a:rPr>
                        <a:t>Limpopo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dirty="0">
                          <a:effectLst/>
                          <a:latin typeface="Calibri"/>
                          <a:ea typeface="Calibri"/>
                          <a:cs typeface="Times New Roman"/>
                        </a:rPr>
                        <a:t>Waterberg and Mogalakwena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dirty="0">
                          <a:effectLst/>
                          <a:latin typeface="Calibri"/>
                          <a:ea typeface="Calibri"/>
                          <a:cs typeface="Times New Roman"/>
                        </a:rPr>
                        <a:t>13 October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54373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720080"/>
          </a:xfrm>
        </p:spPr>
        <p:txBody>
          <a:bodyPr>
            <a:normAutofit fontScale="90000"/>
          </a:bodyPr>
          <a:lstStyle/>
          <a:p>
            <a:r>
              <a:rPr lang="en-US" sz="2800" b="1" dirty="0" smtClean="0"/>
              <a:t>PRESENTED THE NATIONAL DEVELOPMENT PLAN (NDP) VISION 2030 TO PROVINCIAL AND DISTRICT OFFICIALS</a:t>
            </a:r>
            <a:endParaRPr lang="en-US" sz="2800" b="1" dirty="0"/>
          </a:p>
        </p:txBody>
      </p:sp>
      <p:sp>
        <p:nvSpPr>
          <p:cNvPr id="5" name="Content Placeholder 4"/>
          <p:cNvSpPr>
            <a:spLocks noGrp="1"/>
          </p:cNvSpPr>
          <p:nvPr>
            <p:ph idx="1"/>
          </p:nvPr>
        </p:nvSpPr>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729104879"/>
              </p:ext>
            </p:extLst>
          </p:nvPr>
        </p:nvGraphicFramePr>
        <p:xfrm>
          <a:off x="107504" y="1124744"/>
          <a:ext cx="8763000" cy="5249402"/>
        </p:xfrm>
        <a:graphic>
          <a:graphicData uri="http://schemas.openxmlformats.org/drawingml/2006/table">
            <a:tbl>
              <a:tblPr firstRow="1" bandRow="1">
                <a:tableStyleId>{5C22544A-7EE6-4342-B048-85BDC9FD1C3A}</a:tableStyleId>
              </a:tblPr>
              <a:tblGrid>
                <a:gridCol w="4381500"/>
                <a:gridCol w="4381500"/>
              </a:tblGrid>
              <a:tr h="497202">
                <a:tc>
                  <a:txBody>
                    <a:bodyPr/>
                    <a:lstStyle/>
                    <a:p>
                      <a:r>
                        <a:rPr lang="en-US" dirty="0" smtClean="0"/>
                        <a:t>DATE</a:t>
                      </a:r>
                      <a:r>
                        <a:rPr lang="en-US" baseline="0" dirty="0" smtClean="0"/>
                        <a:t> VISITED</a:t>
                      </a:r>
                      <a:endParaRPr lang="en-US" dirty="0"/>
                    </a:p>
                  </a:txBody>
                  <a:tcPr/>
                </a:tc>
                <a:tc>
                  <a:txBody>
                    <a:bodyPr/>
                    <a:lstStyle/>
                    <a:p>
                      <a:r>
                        <a:rPr lang="en-US" dirty="0" smtClean="0"/>
                        <a:t>PROVINCE</a:t>
                      </a:r>
                      <a:endParaRPr lang="en-US" dirty="0"/>
                    </a:p>
                  </a:txBody>
                  <a:tcPr/>
                </a:tc>
              </a:tr>
              <a:tr h="497202">
                <a:tc>
                  <a:txBody>
                    <a:bodyPr/>
                    <a:lstStyle/>
                    <a:p>
                      <a:r>
                        <a:rPr lang="en-US" dirty="0" smtClean="0"/>
                        <a:t>2</a:t>
                      </a:r>
                      <a:r>
                        <a:rPr lang="en-US" baseline="0" dirty="0" smtClean="0"/>
                        <a:t> &amp; 4 </a:t>
                      </a:r>
                      <a:r>
                        <a:rPr lang="en-US" dirty="0" smtClean="0"/>
                        <a:t>August 2016</a:t>
                      </a:r>
                      <a:endParaRPr lang="en-US" dirty="0"/>
                    </a:p>
                  </a:txBody>
                  <a:tcPr/>
                </a:tc>
                <a:tc>
                  <a:txBody>
                    <a:bodyPr/>
                    <a:lstStyle/>
                    <a:p>
                      <a:r>
                        <a:rPr lang="en-US" dirty="0" smtClean="0"/>
                        <a:t>Northern Cape</a:t>
                      </a:r>
                      <a:endParaRPr lang="en-US" dirty="0"/>
                    </a:p>
                  </a:txBody>
                  <a:tcPr/>
                </a:tc>
              </a:tr>
              <a:tr h="497202">
                <a:tc>
                  <a:txBody>
                    <a:bodyPr/>
                    <a:lstStyle/>
                    <a:p>
                      <a:r>
                        <a:rPr lang="en-US" dirty="0" smtClean="0"/>
                        <a:t>8 August 2016</a:t>
                      </a:r>
                      <a:endParaRPr lang="en-US" dirty="0"/>
                    </a:p>
                  </a:txBody>
                  <a:tcPr/>
                </a:tc>
                <a:tc>
                  <a:txBody>
                    <a:bodyPr/>
                    <a:lstStyle/>
                    <a:p>
                      <a:r>
                        <a:rPr lang="en-US" dirty="0" smtClean="0"/>
                        <a:t>KwaZulu Natal</a:t>
                      </a:r>
                      <a:endParaRPr lang="en-US" dirty="0"/>
                    </a:p>
                  </a:txBody>
                  <a:tcPr/>
                </a:tc>
              </a:tr>
              <a:tr h="497202">
                <a:tc>
                  <a:txBody>
                    <a:bodyPr/>
                    <a:lstStyle/>
                    <a:p>
                      <a:r>
                        <a:rPr lang="en-US" dirty="0" smtClean="0"/>
                        <a:t>10 August 2016</a:t>
                      </a:r>
                      <a:endParaRPr lang="en-US" dirty="0"/>
                    </a:p>
                  </a:txBody>
                  <a:tcPr/>
                </a:tc>
                <a:tc>
                  <a:txBody>
                    <a:bodyPr/>
                    <a:lstStyle/>
                    <a:p>
                      <a:r>
                        <a:rPr lang="en-US" dirty="0" smtClean="0"/>
                        <a:t>Mpumalanga</a:t>
                      </a:r>
                      <a:endParaRPr lang="en-US" dirty="0"/>
                    </a:p>
                  </a:txBody>
                  <a:tcPr/>
                </a:tc>
              </a:tr>
              <a:tr h="497202">
                <a:tc>
                  <a:txBody>
                    <a:bodyPr/>
                    <a:lstStyle/>
                    <a:p>
                      <a:r>
                        <a:rPr lang="en-US" dirty="0" smtClean="0"/>
                        <a:t>30 August 2016</a:t>
                      </a:r>
                      <a:endParaRPr lang="en-US" dirty="0"/>
                    </a:p>
                  </a:txBody>
                  <a:tcPr/>
                </a:tc>
                <a:tc>
                  <a:txBody>
                    <a:bodyPr/>
                    <a:lstStyle/>
                    <a:p>
                      <a:r>
                        <a:rPr lang="en-US" dirty="0" smtClean="0"/>
                        <a:t>North West</a:t>
                      </a:r>
                      <a:endParaRPr lang="en-US" dirty="0"/>
                    </a:p>
                  </a:txBody>
                  <a:tcPr/>
                </a:tc>
              </a:tr>
              <a:tr h="497202">
                <a:tc>
                  <a:txBody>
                    <a:bodyPr/>
                    <a:lstStyle/>
                    <a:p>
                      <a:r>
                        <a:rPr lang="en-US" dirty="0" smtClean="0"/>
                        <a:t>31 August 2016</a:t>
                      </a:r>
                      <a:endParaRPr lang="en-US" dirty="0"/>
                    </a:p>
                  </a:txBody>
                  <a:tcPr/>
                </a:tc>
                <a:tc>
                  <a:txBody>
                    <a:bodyPr/>
                    <a:lstStyle/>
                    <a:p>
                      <a:r>
                        <a:rPr lang="en-US" dirty="0" smtClean="0"/>
                        <a:t>Western Cape</a:t>
                      </a:r>
                      <a:endParaRPr lang="en-US" dirty="0"/>
                    </a:p>
                  </a:txBody>
                  <a:tcPr/>
                </a:tc>
              </a:tr>
              <a:tr h="413602">
                <a:tc>
                  <a:txBody>
                    <a:bodyPr/>
                    <a:lstStyle/>
                    <a:p>
                      <a:r>
                        <a:rPr lang="en-US" dirty="0" smtClean="0"/>
                        <a:t>29 &amp; 31 August and 05 September</a:t>
                      </a:r>
                      <a:r>
                        <a:rPr lang="en-US" baseline="0" dirty="0" smtClean="0"/>
                        <a:t> 2016</a:t>
                      </a:r>
                      <a:endParaRPr lang="en-US" dirty="0"/>
                    </a:p>
                  </a:txBody>
                  <a:tcPr/>
                </a:tc>
                <a:tc>
                  <a:txBody>
                    <a:bodyPr/>
                    <a:lstStyle/>
                    <a:p>
                      <a:r>
                        <a:rPr lang="en-US" dirty="0" smtClean="0"/>
                        <a:t>Eastern Cape</a:t>
                      </a:r>
                      <a:endParaRPr lang="en-US" dirty="0"/>
                    </a:p>
                  </a:txBody>
                  <a:tcPr/>
                </a:tc>
              </a:tr>
              <a:tr h="497202">
                <a:tc>
                  <a:txBody>
                    <a:bodyPr/>
                    <a:lstStyle/>
                    <a:p>
                      <a:r>
                        <a:rPr lang="en-US" dirty="0" smtClean="0"/>
                        <a:t>14 September 2016</a:t>
                      </a:r>
                      <a:endParaRPr lang="en-US" dirty="0"/>
                    </a:p>
                  </a:txBody>
                  <a:tcPr/>
                </a:tc>
                <a:tc>
                  <a:txBody>
                    <a:bodyPr/>
                    <a:lstStyle/>
                    <a:p>
                      <a:r>
                        <a:rPr lang="en-US" dirty="0" smtClean="0"/>
                        <a:t>Free State</a:t>
                      </a:r>
                      <a:endParaRPr lang="en-US" dirty="0"/>
                    </a:p>
                  </a:txBody>
                  <a:tcPr/>
                </a:tc>
              </a:tr>
              <a:tr h="497202">
                <a:tc>
                  <a:txBody>
                    <a:bodyPr/>
                    <a:lstStyle/>
                    <a:p>
                      <a:r>
                        <a:rPr lang="en-US" dirty="0" smtClean="0"/>
                        <a:t>16 September 2016 </a:t>
                      </a:r>
                      <a:endParaRPr lang="en-US" dirty="0"/>
                    </a:p>
                  </a:txBody>
                  <a:tcPr/>
                </a:tc>
                <a:tc>
                  <a:txBody>
                    <a:bodyPr/>
                    <a:lstStyle/>
                    <a:p>
                      <a:r>
                        <a:rPr lang="en-US" dirty="0" smtClean="0"/>
                        <a:t>Gauteng</a:t>
                      </a:r>
                      <a:endParaRPr lang="en-US" dirty="0"/>
                    </a:p>
                  </a:txBody>
                  <a:tcPr/>
                </a:tc>
              </a:tr>
              <a:tr h="858184">
                <a:tc>
                  <a:txBody>
                    <a:bodyPr/>
                    <a:lstStyle/>
                    <a:p>
                      <a:r>
                        <a:rPr lang="en-US" dirty="0" smtClean="0"/>
                        <a:t>20, 23,</a:t>
                      </a:r>
                      <a:r>
                        <a:rPr lang="en-US" baseline="0" dirty="0" smtClean="0"/>
                        <a:t> 26 &amp; 28 </a:t>
                      </a:r>
                      <a:r>
                        <a:rPr lang="en-US" dirty="0" smtClean="0"/>
                        <a:t>September 2016</a:t>
                      </a:r>
                      <a:endParaRPr lang="en-US" dirty="0"/>
                    </a:p>
                  </a:txBody>
                  <a:tcPr/>
                </a:tc>
                <a:tc>
                  <a:txBody>
                    <a:bodyPr/>
                    <a:lstStyle/>
                    <a:p>
                      <a:r>
                        <a:rPr lang="en-US" dirty="0" smtClean="0"/>
                        <a:t>Limpopo</a:t>
                      </a:r>
                      <a:endParaRPr lang="en-US" dirty="0"/>
                    </a:p>
                  </a:txBody>
                  <a:tcPr/>
                </a:tc>
              </a:tr>
            </a:tbl>
          </a:graphicData>
        </a:graphic>
      </p:graphicFrame>
    </p:spTree>
    <p:extLst>
      <p:ext uri="{BB962C8B-B14F-4D97-AF65-F5344CB8AC3E}">
        <p14:creationId xmlns:p14="http://schemas.microsoft.com/office/powerpoint/2010/main" xmlns="" val="25228359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pic>
        <p:nvPicPr>
          <p:cNvPr id="2050" name="Picture 2" descr="C:\Users\ramohapi.m.EDUC.PWV.GOV.ZA\Documents\2016 MWELI PRESENTATIONS\WESTERN CAPE\IMG_383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0"/>
            <a:ext cx="434340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ramohapi.m.EDUC.PWV.GOV.ZA\Documents\2016 MWELI PRESENTATIONS\EASTERN CAPE\IMG_388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480060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ramohapi.m.EDUC.PWV.GOV.ZA\Documents\2016 MWELI PRESENTATIONS\LIMPOPO\IMG_421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8" y="3048000"/>
            <a:ext cx="4803808" cy="381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ramohapi.m.EDUC.PWV.GOV.ZA\Documents\2016 MWELI PRESENTATIONS\FREE STATE\IMG_3994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0600" y="3048000"/>
            <a:ext cx="43434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81889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1143000"/>
          </a:xfrm>
        </p:spPr>
        <p:txBody>
          <a:bodyPr>
            <a:noAutofit/>
          </a:bodyPr>
          <a:lstStyle/>
          <a:p>
            <a:r>
              <a:rPr lang="en-ZA" sz="3000" b="1" dirty="0" smtClean="0"/>
              <a:t>SCHEDULE OF MINISTER’S and DG’s VISTS TO PROVINCES IN THE 2</a:t>
            </a:r>
            <a:r>
              <a:rPr lang="en-ZA" sz="3000" b="1" baseline="30000" dirty="0" smtClean="0"/>
              <a:t>ND</a:t>
            </a:r>
            <a:r>
              <a:rPr lang="en-ZA" sz="3000" b="1" dirty="0" smtClean="0"/>
              <a:t> QUARTER</a:t>
            </a:r>
            <a:endParaRPr lang="en-ZA" sz="3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12205056"/>
              </p:ext>
            </p:extLst>
          </p:nvPr>
        </p:nvGraphicFramePr>
        <p:xfrm>
          <a:off x="755577" y="980730"/>
          <a:ext cx="7344816" cy="5760629"/>
        </p:xfrm>
        <a:graphic>
          <a:graphicData uri="http://schemas.openxmlformats.org/drawingml/2006/table">
            <a:tbl>
              <a:tblPr firstRow="1" firstCol="1" bandRow="1">
                <a:tableStyleId>{5C22544A-7EE6-4342-B048-85BDC9FD1C3A}</a:tableStyleId>
              </a:tblPr>
              <a:tblGrid>
                <a:gridCol w="3128025"/>
                <a:gridCol w="2027334"/>
                <a:gridCol w="2189457"/>
              </a:tblGrid>
              <a:tr h="303191">
                <a:tc>
                  <a:txBody>
                    <a:bodyPr/>
                    <a:lstStyle/>
                    <a:p>
                      <a:pPr algn="just">
                        <a:lnSpc>
                          <a:spcPct val="150000"/>
                        </a:lnSpc>
                        <a:spcAft>
                          <a:spcPts val="1000"/>
                        </a:spcAft>
                      </a:pPr>
                      <a:r>
                        <a:rPr lang="en-ZA" sz="1400" dirty="0">
                          <a:effectLst/>
                        </a:rPr>
                        <a:t>PROVINCE</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DATE</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VENUE</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Eastern Cape Cluster A</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29 August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Mthatha</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Cluster C</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31 August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Grahamstown</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Cluster B</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05 September</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Queenstown</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Free State      Cluster 1</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12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Bloemfontein</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Cluster 2</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14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Welkom</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Gauteng</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16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Katlehong </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KwaZulu-Natal Cluster 1</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7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Pietermaritzburg</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Cluster 2</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8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Newcastle</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Limpopo – Capricorn District</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20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Seshego</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Sekhukhune District</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23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Burgersfort </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Vhembe District</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26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Thohoyandou </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Mopani District</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28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Giyani</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Waterberg District</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13 October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Bela Bela</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Mpumalanga</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10 August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Middleburg</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Northern Cape Cluster 1</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02 August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Kimberley</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                        Cluster 2</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04 August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Upington</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North West</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30 August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Mahikeng</a:t>
                      </a:r>
                      <a:endParaRPr lang="en-ZA" sz="1400" dirty="0">
                        <a:effectLst/>
                        <a:latin typeface="Calibri"/>
                        <a:ea typeface="Calibri"/>
                        <a:cs typeface="Times New Roman"/>
                      </a:endParaRPr>
                    </a:p>
                  </a:txBody>
                  <a:tcPr marL="59552" marR="59552" marT="0" marB="0"/>
                </a:tc>
              </a:tr>
              <a:tr h="303191">
                <a:tc>
                  <a:txBody>
                    <a:bodyPr/>
                    <a:lstStyle/>
                    <a:p>
                      <a:pPr algn="just">
                        <a:lnSpc>
                          <a:spcPct val="150000"/>
                        </a:lnSpc>
                        <a:spcAft>
                          <a:spcPts val="1000"/>
                        </a:spcAft>
                      </a:pPr>
                      <a:r>
                        <a:rPr lang="en-ZA" sz="1400" dirty="0">
                          <a:effectLst/>
                        </a:rPr>
                        <a:t>Western Cape</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01 September 2016</a:t>
                      </a:r>
                      <a:endParaRPr lang="en-ZA" sz="1400" dirty="0">
                        <a:effectLst/>
                        <a:latin typeface="Calibri"/>
                        <a:ea typeface="Calibri"/>
                        <a:cs typeface="Times New Roman"/>
                      </a:endParaRPr>
                    </a:p>
                  </a:txBody>
                  <a:tcPr marL="59552" marR="59552" marT="0" marB="0"/>
                </a:tc>
                <a:tc>
                  <a:txBody>
                    <a:bodyPr/>
                    <a:lstStyle/>
                    <a:p>
                      <a:pPr algn="just">
                        <a:lnSpc>
                          <a:spcPct val="150000"/>
                        </a:lnSpc>
                        <a:spcAft>
                          <a:spcPts val="1000"/>
                        </a:spcAft>
                      </a:pPr>
                      <a:r>
                        <a:rPr lang="en-ZA" sz="1400" dirty="0">
                          <a:effectLst/>
                        </a:rPr>
                        <a:t>Cape Town</a:t>
                      </a:r>
                      <a:endParaRPr lang="en-ZA" sz="1400" dirty="0">
                        <a:effectLst/>
                        <a:latin typeface="Calibri"/>
                        <a:ea typeface="Calibri"/>
                        <a:cs typeface="Times New Roman"/>
                      </a:endParaRPr>
                    </a:p>
                  </a:txBody>
                  <a:tcPr marL="59552" marR="59552" marT="0" marB="0"/>
                </a:tc>
              </a:tr>
            </a:tbl>
          </a:graphicData>
        </a:graphic>
      </p:graphicFrame>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56</a:t>
            </a:fld>
            <a:endParaRPr lang="en-ZA" dirty="0">
              <a:solidFill>
                <a:prstClr val="black">
                  <a:tint val="75000"/>
                </a:prstClr>
              </a:solidFill>
            </a:endParaRPr>
          </a:p>
        </p:txBody>
      </p:sp>
    </p:spTree>
    <p:extLst>
      <p:ext uri="{BB962C8B-B14F-4D97-AF65-F5344CB8AC3E}">
        <p14:creationId xmlns:p14="http://schemas.microsoft.com/office/powerpoint/2010/main" xmlns="" val="492826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9145016" cy="634081"/>
          </a:xfrm>
        </p:spPr>
        <p:txBody>
          <a:bodyPr>
            <a:normAutofit fontScale="90000"/>
          </a:bodyPr>
          <a:lstStyle/>
          <a:p>
            <a:r>
              <a:rPr lang="en-ZA" b="1" dirty="0" smtClean="0">
                <a:solidFill>
                  <a:schemeClr val="accent2">
                    <a:lumMod val="75000"/>
                  </a:schemeClr>
                </a:solidFill>
              </a:rPr>
              <a:t>PROGRAMME 4: MINISTER’S  ROADSHOW</a:t>
            </a:r>
            <a:endParaRPr lang="en-ZA"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57</a:t>
            </a:fld>
            <a:endParaRPr lang="en-ZA" dirty="0">
              <a:solidFill>
                <a:prstClr val="black">
                  <a:tint val="75000"/>
                </a:prstClr>
              </a:solidFill>
            </a:endParaRPr>
          </a:p>
        </p:txBody>
      </p:sp>
      <p:pic>
        <p:nvPicPr>
          <p:cNvPr id="3" name="Picture 2" descr="C:\Users\Joshua.J\AppData\Local\Microsoft\Windows\Temporary Internet Files\Content.Outlook\FLXEXXMZ\IMG_9107 (Mediu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08720"/>
            <a:ext cx="9144000" cy="5832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12909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66"/>
            <a:ext cx="9073008" cy="1143000"/>
          </a:xfrm>
        </p:spPr>
        <p:txBody>
          <a:bodyPr>
            <a:normAutofit fontScale="90000"/>
          </a:bodyPr>
          <a:lstStyle/>
          <a:p>
            <a:r>
              <a:rPr lang="en-ZA" b="1" dirty="0">
                <a:solidFill>
                  <a:schemeClr val="accent2">
                    <a:lumMod val="75000"/>
                  </a:schemeClr>
                </a:solidFill>
              </a:rPr>
              <a:t>PROGRAMME 4: MINISTER’S  ROADSHOW</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58</a:t>
            </a:fld>
            <a:endParaRPr lang="en-ZA" dirty="0">
              <a:solidFill>
                <a:prstClr val="black">
                  <a:tint val="75000"/>
                </a:prstClr>
              </a:solidFill>
            </a:endParaRPr>
          </a:p>
        </p:txBody>
      </p:sp>
      <p:pic>
        <p:nvPicPr>
          <p:cNvPr id="2050" name="Picture 2" descr="C:\Users\Joshua.J\AppData\Local\Microsoft\Windows\Temporary Internet Files\Content.Outlook\FLXEXXMZ\IMG_9141 (Medium)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80728"/>
            <a:ext cx="9144000" cy="5760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15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252520" cy="792088"/>
          </a:xfrm>
        </p:spPr>
        <p:txBody>
          <a:bodyPr>
            <a:normAutofit fontScale="90000"/>
          </a:bodyPr>
          <a:lstStyle/>
          <a:p>
            <a:r>
              <a:rPr lang="en-ZA" b="1" dirty="0" smtClean="0">
                <a:solidFill>
                  <a:schemeClr val="accent2">
                    <a:lumMod val="75000"/>
                  </a:schemeClr>
                </a:solidFill>
              </a:rPr>
              <a:t>PROGRAMME 4: MINISTER’S ROADSHOWS</a:t>
            </a:r>
            <a:endParaRPr lang="en-ZA"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59</a:t>
            </a:fld>
            <a:endParaRPr lang="en-ZA" dirty="0">
              <a:solidFill>
                <a:prstClr val="black">
                  <a:tint val="75000"/>
                </a:prstClr>
              </a:solidFill>
            </a:endParaRPr>
          </a:p>
        </p:txBody>
      </p:sp>
      <p:sp>
        <p:nvSpPr>
          <p:cNvPr id="5" name="TextBox 4"/>
          <p:cNvSpPr txBox="1"/>
          <p:nvPr/>
        </p:nvSpPr>
        <p:spPr>
          <a:xfrm>
            <a:off x="902110" y="1196752"/>
            <a:ext cx="7198282" cy="461665"/>
          </a:xfrm>
          <a:prstGeom prst="rect">
            <a:avLst/>
          </a:prstGeom>
          <a:noFill/>
        </p:spPr>
        <p:txBody>
          <a:bodyPr wrap="square" rtlCol="0">
            <a:spAutoFit/>
          </a:bodyPr>
          <a:lstStyle/>
          <a:p>
            <a:r>
              <a:rPr lang="en-ZA" sz="2400" dirty="0" smtClean="0"/>
              <a:t>DG Roadshows: Limpopo Province Sekhukhune District</a:t>
            </a:r>
            <a:endParaRPr lang="en-ZA" sz="2400" dirty="0"/>
          </a:p>
        </p:txBody>
      </p:sp>
      <p:pic>
        <p:nvPicPr>
          <p:cNvPr id="2050" name="Picture 2" descr="C:\Users\ramohapi.m.EDUC.PWV.GOV.ZA\AppData\Local\Microsoft\Windows\Temporary Internet Files\Content.Outlook\UBNDIO9A\IMG_0588 (Mediu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36712"/>
            <a:ext cx="9144000" cy="6021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5925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32848" cy="634081"/>
          </a:xfrm>
        </p:spPr>
        <p:txBody>
          <a:bodyPr>
            <a:normAutofit fontScale="90000"/>
          </a:bodyPr>
          <a:lstStyle/>
          <a:p>
            <a:r>
              <a:rPr lang="en-US" b="1" dirty="0">
                <a:cs typeface="Calibri" pitchFamily="34" charset="0"/>
              </a:rPr>
              <a:t>STATUS BAR FOR INDICATORS</a:t>
            </a:r>
            <a:endParaRPr lang="en-ZA" b="1" dirty="0"/>
          </a:p>
        </p:txBody>
      </p:sp>
      <p:sp>
        <p:nvSpPr>
          <p:cNvPr id="3" name="Content Placeholder 2"/>
          <p:cNvSpPr>
            <a:spLocks noGrp="1"/>
          </p:cNvSpPr>
          <p:nvPr>
            <p:ph idx="1"/>
          </p:nvPr>
        </p:nvSpPr>
        <p:spPr/>
        <p:txBody>
          <a:bodyPr>
            <a:normAutofit/>
          </a:bodyPr>
          <a:lstStyle/>
          <a:p>
            <a:pPr algn="just">
              <a:buNone/>
              <a:defRPr/>
            </a:pPr>
            <a:r>
              <a:rPr lang="en-ZA" sz="2000" dirty="0" smtClean="0"/>
              <a:t> </a:t>
            </a:r>
            <a:endParaRPr lang="en-US" sz="1800" b="1" dirty="0"/>
          </a:p>
          <a:p>
            <a:endParaRPr lang="en-ZA" dirty="0"/>
          </a:p>
        </p:txBody>
      </p:sp>
      <p:sp>
        <p:nvSpPr>
          <p:cNvPr id="4" name="Rectangle 20"/>
          <p:cNvSpPr txBox="1">
            <a:spLocks noChangeArrowheads="1"/>
          </p:cNvSpPr>
          <p:nvPr/>
        </p:nvSpPr>
        <p:spPr bwMode="auto">
          <a:xfrm>
            <a:off x="307261" y="4654321"/>
            <a:ext cx="8640960" cy="1323439"/>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Tx/>
              <a:buChar char="•"/>
            </a:pPr>
            <a:r>
              <a:rPr lang="en-ZA" sz="1600" b="1" dirty="0" smtClean="0">
                <a:solidFill>
                  <a:schemeClr val="bg1"/>
                </a:solidFill>
                <a:ea typeface="Times New Roman" pitchFamily="18" charset="0"/>
                <a:cs typeface="Times New Roman" pitchFamily="18" charset="0"/>
              </a:rPr>
              <a:t>The status of all Annual Targets not yet achieved is White.</a:t>
            </a:r>
          </a:p>
          <a:p>
            <a:pPr marL="0" indent="0" fontAlgn="base">
              <a:spcBef>
                <a:spcPct val="0"/>
              </a:spcBef>
              <a:spcAft>
                <a:spcPct val="0"/>
              </a:spcAft>
              <a:buFontTx/>
              <a:buChar char="•"/>
            </a:pPr>
            <a:r>
              <a:rPr lang="en-ZA" sz="1600" b="1" dirty="0" smtClean="0">
                <a:solidFill>
                  <a:srgbClr val="FF0000"/>
                </a:solidFill>
                <a:ea typeface="Times New Roman" pitchFamily="18" charset="0"/>
                <a:cs typeface="Times New Roman" pitchFamily="18" charset="0"/>
              </a:rPr>
              <a:t>Where  50% of the target</a:t>
            </a:r>
            <a:r>
              <a:rPr lang="en-ZA" sz="1600" b="1" u="sng" dirty="0" smtClean="0">
                <a:solidFill>
                  <a:srgbClr val="FF0000"/>
                </a:solidFill>
                <a:ea typeface="Times New Roman" pitchFamily="18" charset="0"/>
                <a:cs typeface="Times New Roman" pitchFamily="18" charset="0"/>
              </a:rPr>
              <a:t> </a:t>
            </a:r>
            <a:r>
              <a:rPr lang="en-ZA" sz="1600" b="1" dirty="0" smtClean="0">
                <a:solidFill>
                  <a:srgbClr val="FF0000"/>
                </a:solidFill>
                <a:ea typeface="Times New Roman" pitchFamily="18" charset="0"/>
                <a:cs typeface="Times New Roman" pitchFamily="18" charset="0"/>
              </a:rPr>
              <a:t>has not been achieved, the status will be reflected as red. </a:t>
            </a:r>
            <a:endParaRPr lang="en-ZA" sz="1600" dirty="0" smtClean="0">
              <a:solidFill>
                <a:srgbClr val="FF0000"/>
              </a:solidFill>
              <a:cs typeface="Arial" pitchFamily="34" charset="0"/>
            </a:endParaRPr>
          </a:p>
          <a:p>
            <a:pPr marL="0" indent="0" eaLnBrk="0" fontAlgn="base" hangingPunct="0">
              <a:spcBef>
                <a:spcPct val="0"/>
              </a:spcBef>
              <a:spcAft>
                <a:spcPct val="0"/>
              </a:spcAft>
              <a:buFontTx/>
              <a:buChar char="•"/>
            </a:pPr>
            <a:r>
              <a:rPr lang="en-ZA" sz="1600" b="1" dirty="0" smtClean="0">
                <a:solidFill>
                  <a:srgbClr val="FFC000"/>
                </a:solidFill>
                <a:ea typeface="Times New Roman" pitchFamily="18" charset="0"/>
                <a:cs typeface="Times New Roman" pitchFamily="18" charset="0"/>
              </a:rPr>
              <a:t>Where 50% or more of the target</a:t>
            </a:r>
            <a:r>
              <a:rPr lang="en-ZA" sz="1600" b="1" u="sng" dirty="0" smtClean="0">
                <a:solidFill>
                  <a:srgbClr val="FFC000"/>
                </a:solidFill>
                <a:ea typeface="Times New Roman" pitchFamily="18" charset="0"/>
                <a:cs typeface="Times New Roman" pitchFamily="18" charset="0"/>
              </a:rPr>
              <a:t> </a:t>
            </a:r>
            <a:r>
              <a:rPr lang="en-ZA" sz="1600" b="1" dirty="0" smtClean="0">
                <a:solidFill>
                  <a:srgbClr val="FFC000"/>
                </a:solidFill>
                <a:ea typeface="Times New Roman" pitchFamily="18" charset="0"/>
                <a:cs typeface="Times New Roman" pitchFamily="18" charset="0"/>
              </a:rPr>
              <a:t>has been realised, supported by credible evidence, the status will be reflected as amber.</a:t>
            </a:r>
            <a:endParaRPr lang="en-ZA" sz="1600" dirty="0" smtClean="0">
              <a:solidFill>
                <a:srgbClr val="FFC000"/>
              </a:solidFill>
              <a:cs typeface="Arial" pitchFamily="34" charset="0"/>
            </a:endParaRPr>
          </a:p>
          <a:p>
            <a:pPr marL="0" indent="0" eaLnBrk="0" fontAlgn="base" hangingPunct="0">
              <a:spcBef>
                <a:spcPct val="0"/>
              </a:spcBef>
              <a:spcAft>
                <a:spcPct val="0"/>
              </a:spcAft>
              <a:buFontTx/>
              <a:buChar char="•"/>
            </a:pPr>
            <a:r>
              <a:rPr lang="en-ZA" sz="1600" b="1" dirty="0" smtClean="0">
                <a:solidFill>
                  <a:srgbClr val="00B050"/>
                </a:solidFill>
                <a:ea typeface="Times New Roman" pitchFamily="18" charset="0"/>
                <a:cs typeface="Times New Roman" pitchFamily="18" charset="0"/>
              </a:rPr>
              <a:t>Green will be reflected when the target</a:t>
            </a:r>
            <a:r>
              <a:rPr lang="en-ZA" sz="1600" b="1" u="sng" dirty="0" smtClean="0">
                <a:solidFill>
                  <a:srgbClr val="00B050"/>
                </a:solidFill>
                <a:ea typeface="Times New Roman" pitchFamily="18" charset="0"/>
                <a:cs typeface="Times New Roman" pitchFamily="18" charset="0"/>
              </a:rPr>
              <a:t> </a:t>
            </a:r>
            <a:r>
              <a:rPr lang="en-ZA" sz="1600" b="1" dirty="0" smtClean="0">
                <a:solidFill>
                  <a:srgbClr val="00B050"/>
                </a:solidFill>
                <a:ea typeface="Times New Roman" pitchFamily="18" charset="0"/>
                <a:cs typeface="Times New Roman" pitchFamily="18" charset="0"/>
              </a:rPr>
              <a:t>has been fully achieved. </a:t>
            </a:r>
            <a:endParaRPr lang="en-ZA" sz="1600" dirty="0" smtClean="0">
              <a:solidFill>
                <a:srgbClr val="00B050"/>
              </a:solidFill>
              <a:cs typeface="Arial" pitchFamily="34" charset="0"/>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pPr/>
              <a:t>6</a:t>
            </a:fld>
            <a:endParaRPr lang="en-Z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44" y="909291"/>
            <a:ext cx="9121155" cy="3682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9957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4081"/>
          </a:xfrm>
        </p:spPr>
        <p:txBody>
          <a:bodyPr>
            <a:normAutofit fontScale="90000"/>
          </a:bodyPr>
          <a:lstStyle/>
          <a:p>
            <a:r>
              <a:rPr lang="en-ZA" b="1" dirty="0" smtClean="0"/>
              <a:t>PROGRAMME 4</a:t>
            </a:r>
            <a:endParaRPr lang="en-ZA" b="1" dirty="0"/>
          </a:p>
        </p:txBody>
      </p:sp>
      <p:sp>
        <p:nvSpPr>
          <p:cNvPr id="3" name="Content Placeholder 2"/>
          <p:cNvSpPr>
            <a:spLocks noGrp="1"/>
          </p:cNvSpPr>
          <p:nvPr>
            <p:ph idx="1"/>
          </p:nvPr>
        </p:nvSpPr>
        <p:spPr>
          <a:xfrm>
            <a:off x="323528" y="1196752"/>
            <a:ext cx="8229600" cy="4525963"/>
          </a:xfrm>
        </p:spPr>
        <p:txBody>
          <a:bodyPr>
            <a:noAutofit/>
          </a:bodyPr>
          <a:lstStyle/>
          <a:p>
            <a:r>
              <a:rPr lang="en-ZA" sz="2800" b="1" dirty="0" smtClean="0"/>
              <a:t>SCHOOL READINESS ASSESSMENT</a:t>
            </a:r>
          </a:p>
          <a:p>
            <a:r>
              <a:rPr lang="en-ZA" sz="2800" dirty="0" smtClean="0"/>
              <a:t>School readiness to support for 2017 focuses on:</a:t>
            </a:r>
          </a:p>
          <a:p>
            <a:pPr lvl="1"/>
            <a:r>
              <a:rPr lang="en-ZA" sz="2400" dirty="0" smtClean="0"/>
              <a:t>Pre-closure assessment supports and assesses schools to prepare for the following year;</a:t>
            </a:r>
          </a:p>
          <a:p>
            <a:pPr lvl="1"/>
            <a:r>
              <a:rPr lang="en-ZA" sz="2400" dirty="0" smtClean="0"/>
              <a:t>Conduct assessment visits during the first two weeks of the opening of schools to ensure that all the schools start with teaching and learning on the first week of school</a:t>
            </a:r>
          </a:p>
          <a:p>
            <a:pPr lvl="1"/>
            <a:r>
              <a:rPr lang="en-ZA" sz="2400" dirty="0" smtClean="0"/>
              <a:t>Support visits to schools where challenges were identified during the first two visits. </a:t>
            </a:r>
          </a:p>
          <a:p>
            <a:r>
              <a:rPr lang="en-ZA" sz="2800" dirty="0" smtClean="0"/>
              <a:t>Preparations are underway to dispatch officials to take up this responsibility.</a:t>
            </a:r>
            <a:endParaRPr lang="en-ZA" sz="28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60</a:t>
            </a:fld>
            <a:endParaRPr lang="en-ZA" dirty="0">
              <a:solidFill>
                <a:prstClr val="black">
                  <a:tint val="75000"/>
                </a:prstClr>
              </a:solidFill>
            </a:endParaRPr>
          </a:p>
        </p:txBody>
      </p:sp>
    </p:spTree>
    <p:extLst>
      <p:ext uri="{BB962C8B-B14F-4D97-AF65-F5344CB8AC3E}">
        <p14:creationId xmlns:p14="http://schemas.microsoft.com/office/powerpoint/2010/main" xmlns="" val="33417486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PROGRAMME 5 </a:t>
            </a:r>
            <a:endParaRPr lang="en-ZA" b="1" dirty="0"/>
          </a:p>
        </p:txBody>
      </p:sp>
      <p:sp>
        <p:nvSpPr>
          <p:cNvPr id="3" name="Content Placeholder 2"/>
          <p:cNvSpPr>
            <a:spLocks noGrp="1"/>
          </p:cNvSpPr>
          <p:nvPr>
            <p:ph idx="1"/>
          </p:nvPr>
        </p:nvSpPr>
        <p:spPr/>
        <p:txBody>
          <a:bodyPr/>
          <a:lstStyle/>
          <a:p>
            <a:pPr marL="0" indent="0" algn="ctr">
              <a:buNone/>
            </a:pPr>
            <a:r>
              <a:rPr lang="en-US" b="1" u="sng" dirty="0"/>
              <a:t>PROGRAMME FIVE </a:t>
            </a:r>
            <a:r>
              <a:rPr lang="en-US" b="1" dirty="0"/>
              <a:t>: EDUCATIONAL ENRICHMENT </a:t>
            </a:r>
            <a:r>
              <a:rPr lang="en-US" b="1" dirty="0" smtClean="0"/>
              <a:t>SERVICES</a:t>
            </a:r>
          </a:p>
          <a:p>
            <a:pPr marL="0" indent="0" algn="ctr">
              <a:buNone/>
            </a:pPr>
            <a:endParaRPr lang="en-US" b="1" dirty="0"/>
          </a:p>
          <a:p>
            <a:pPr marL="0" indent="0">
              <a:buNone/>
            </a:pPr>
            <a:r>
              <a:rPr lang="en-US" dirty="0"/>
              <a:t>The purpose of Programme </a:t>
            </a:r>
            <a:r>
              <a:rPr lang="en-US" dirty="0" smtClean="0"/>
              <a:t>5 </a:t>
            </a:r>
            <a:r>
              <a:rPr lang="en-US" dirty="0"/>
              <a:t>is to develop policies and programmes to improve the quality of learning in schools.</a:t>
            </a:r>
          </a:p>
          <a:p>
            <a:pPr marL="0" indent="0">
              <a:buNone/>
            </a:pP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61</a:t>
            </a:fld>
            <a:endParaRPr lang="en-ZA" b="1" dirty="0">
              <a:solidFill>
                <a:prstClr val="black">
                  <a:tint val="75000"/>
                </a:prstClr>
              </a:solidFill>
            </a:endParaRPr>
          </a:p>
        </p:txBody>
      </p:sp>
    </p:spTree>
    <p:extLst>
      <p:ext uri="{BB962C8B-B14F-4D97-AF65-F5344CB8AC3E}">
        <p14:creationId xmlns:p14="http://schemas.microsoft.com/office/powerpoint/2010/main" xmlns="" val="2339959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2073"/>
          </a:xfrm>
        </p:spPr>
        <p:txBody>
          <a:bodyPr>
            <a:normAutofit fontScale="90000"/>
          </a:bodyPr>
          <a:lstStyle/>
          <a:p>
            <a:r>
              <a:rPr lang="en-ZA" b="1" dirty="0" smtClean="0">
                <a:solidFill>
                  <a:schemeClr val="accent2">
                    <a:lumMod val="75000"/>
                  </a:schemeClr>
                </a:solidFill>
              </a:rPr>
              <a:t>INDICATOR TABLE: PROGRAMME 5 </a:t>
            </a:r>
            <a:endParaRPr lang="en-ZA"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03602204"/>
              </p:ext>
            </p:extLst>
          </p:nvPr>
        </p:nvGraphicFramePr>
        <p:xfrm>
          <a:off x="107504" y="980728"/>
          <a:ext cx="8928992" cy="5956842"/>
        </p:xfrm>
        <a:graphic>
          <a:graphicData uri="http://schemas.openxmlformats.org/drawingml/2006/table">
            <a:tbl>
              <a:tblPr firstRow="1" bandRow="1">
                <a:tableStyleId>{5C22544A-7EE6-4342-B048-85BDC9FD1C3A}</a:tableStyleId>
              </a:tblPr>
              <a:tblGrid>
                <a:gridCol w="840055"/>
                <a:gridCol w="2947663"/>
                <a:gridCol w="1371007"/>
                <a:gridCol w="1576657"/>
                <a:gridCol w="1302456"/>
                <a:gridCol w="891154"/>
              </a:tblGrid>
              <a:tr h="1463388">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b="1" dirty="0">
                          <a:latin typeface="Arial" panose="020B0604020202020204" pitchFamily="34" charset="0"/>
                          <a:cs typeface="Arial" panose="020B0604020202020204" pitchFamily="34" charset="0"/>
                        </a:rPr>
                        <a:t>PERFORMANCE INDICATORS</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400" b="1" dirty="0" smtClean="0">
                          <a:latin typeface="Arial" panose="020B0604020202020204" pitchFamily="34" charset="0"/>
                          <a:cs typeface="Arial" panose="020B0604020202020204" pitchFamily="34" charset="0"/>
                        </a:rPr>
                        <a:t>TARGET FOR 2016/17 AS PER APP</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baseline="0" dirty="0" smtClean="0">
                          <a:latin typeface="Arial" panose="020B0604020202020204" pitchFamily="34" charset="0"/>
                          <a:cs typeface="Arial" panose="020B0604020202020204" pitchFamily="34" charset="0"/>
                        </a:rPr>
                        <a:t>ACTUAL OUTPUT AS AT END OF 2</a:t>
                      </a:r>
                      <a:r>
                        <a:rPr lang="en-US" sz="1400" b="1" baseline="30000" dirty="0" smtClean="0">
                          <a:latin typeface="Arial" panose="020B0604020202020204" pitchFamily="34" charset="0"/>
                          <a:cs typeface="Arial" panose="020B0604020202020204" pitchFamily="34" charset="0"/>
                        </a:rPr>
                        <a:t>ND</a:t>
                      </a:r>
                      <a:r>
                        <a:rPr lang="en-US" sz="1400" b="1" baseline="0" dirty="0" smtClean="0">
                          <a:latin typeface="Arial" panose="020B0604020202020204" pitchFamily="34" charset="0"/>
                          <a:cs typeface="Arial" panose="020B0604020202020204" pitchFamily="34" charset="0"/>
                        </a:rPr>
                        <a:t>      QUARTER OF 2016/17</a:t>
                      </a:r>
                      <a:endParaRPr lang="en-ZA" sz="14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400" b="1" dirty="0" smtClean="0">
                          <a:latin typeface="Arial" panose="020B0604020202020204" pitchFamily="34" charset="0"/>
                          <a:ea typeface="Calibri"/>
                          <a:cs typeface="Arial" panose="020B0604020202020204" pitchFamily="34" charset="0"/>
                        </a:rPr>
                        <a:t> D</a:t>
                      </a:r>
                      <a:r>
                        <a:rPr lang="en-ZA" sz="1400" b="1" baseline="0" dirty="0" smtClean="0">
                          <a:latin typeface="Arial" panose="020B0604020202020204" pitchFamily="34" charset="0"/>
                          <a:cs typeface="Arial" panose="020B0604020202020204" pitchFamily="34" charset="0"/>
                        </a:rPr>
                        <a:t>EVIATION FROM PLANNED TARGET FOR 2016/17</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STATUS</a:t>
                      </a:r>
                      <a:endParaRPr lang="en-ZA" sz="1400" b="1" dirty="0" smtClean="0">
                        <a:latin typeface="Arial" panose="020B0604020202020204" pitchFamily="34" charset="0"/>
                        <a:ea typeface="Calibri"/>
                        <a:cs typeface="Arial" panose="020B0604020202020204" pitchFamily="34" charset="0"/>
                      </a:endParaRPr>
                    </a:p>
                  </a:txBody>
                  <a:tcPr marL="68580" marR="68580" marT="0" marB="0"/>
                </a:tc>
              </a:tr>
              <a:tr h="1138191">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5.1.1</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schools monitored </a:t>
                      </a:r>
                      <a:r>
                        <a:rPr lang="en-ZA" sz="1400" b="1" dirty="0" smtClean="0">
                          <a:effectLst/>
                          <a:latin typeface="Arial" panose="020B0604020202020204" pitchFamily="34" charset="0"/>
                          <a:ea typeface="Calibri"/>
                          <a:cs typeface="Arial" panose="020B0604020202020204" pitchFamily="34" charset="0"/>
                        </a:rPr>
                        <a:t>for the </a:t>
                      </a:r>
                      <a:r>
                        <a:rPr lang="en-ZA" sz="1400" b="1" dirty="0">
                          <a:effectLst/>
                          <a:latin typeface="Arial" panose="020B0604020202020204" pitchFamily="34" charset="0"/>
                          <a:ea typeface="Calibri"/>
                          <a:cs typeface="Arial" panose="020B0604020202020204" pitchFamily="34" charset="0"/>
                        </a:rPr>
                        <a:t>provision of nutritious meals  </a:t>
                      </a:r>
                    </a:p>
                  </a:txBody>
                  <a:tcPr marL="68580" marR="68580" marT="0" marB="0"/>
                </a:tc>
                <a:tc>
                  <a:txBody>
                    <a:bodyPr/>
                    <a:lstStyle/>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150:</a:t>
                      </a:r>
                      <a:endParaRPr lang="en-ZA" sz="1400" b="1" dirty="0">
                        <a:effectLst/>
                        <a:latin typeface="Arial" panose="020B0604020202020204" pitchFamily="34" charset="0"/>
                        <a:ea typeface="Calibri"/>
                        <a:cs typeface="Arial" panose="020B0604020202020204" pitchFamily="34" charset="0"/>
                      </a:endParaRPr>
                    </a:p>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Quarterly</a:t>
                      </a:r>
                    </a:p>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Q1: 30</a:t>
                      </a:r>
                    </a:p>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Q2: 60</a:t>
                      </a:r>
                    </a:p>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Q3:</a:t>
                      </a:r>
                      <a:r>
                        <a:rPr lang="en-ZA" sz="1400" b="1" baseline="0" dirty="0" smtClean="0">
                          <a:effectLst/>
                          <a:latin typeface="Arial" panose="020B0604020202020204" pitchFamily="34" charset="0"/>
                          <a:ea typeface="Calibri"/>
                          <a:cs typeface="Arial" panose="020B0604020202020204" pitchFamily="34" charset="0"/>
                        </a:rPr>
                        <a:t> 50</a:t>
                      </a:r>
                    </a:p>
                    <a:p>
                      <a:pPr algn="just">
                        <a:lnSpc>
                          <a:spcPct val="115000"/>
                        </a:lnSpc>
                        <a:spcAft>
                          <a:spcPts val="0"/>
                        </a:spcAft>
                      </a:pPr>
                      <a:r>
                        <a:rPr lang="en-ZA" sz="1400" b="1" baseline="0" dirty="0" smtClean="0">
                          <a:effectLst/>
                          <a:latin typeface="Arial" panose="020B0604020202020204" pitchFamily="34" charset="0"/>
                          <a:ea typeface="Calibri"/>
                          <a:cs typeface="Arial" panose="020B0604020202020204" pitchFamily="34" charset="0"/>
                        </a:rPr>
                        <a:t>Q4: 20</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11</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 90</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Total: 101</a:t>
                      </a:r>
                    </a:p>
                  </a:txBody>
                  <a:tcPr marL="68580" marR="68580" marT="0" marB="0"/>
                </a:tc>
                <a:tc>
                  <a:txBody>
                    <a:bodyPr/>
                    <a:lstStyle/>
                    <a:p>
                      <a:pPr algn="just">
                        <a:lnSpc>
                          <a:spcPct val="115000"/>
                        </a:lnSpc>
                        <a:spcAft>
                          <a:spcPts val="0"/>
                        </a:spcAft>
                      </a:pPr>
                      <a:r>
                        <a:rPr lang="en-ZA" sz="1400" b="1" dirty="0" smtClean="0">
                          <a:latin typeface="Arial" panose="020B0604020202020204" pitchFamily="34" charset="0"/>
                          <a:ea typeface="Calibri"/>
                          <a:cs typeface="Arial" panose="020B0604020202020204" pitchFamily="34" charset="0"/>
                        </a:rPr>
                        <a:t>-49</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400" b="1" dirty="0" smtClean="0">
                        <a:latin typeface="Arial" panose="020B0604020202020204" pitchFamily="34" charset="0"/>
                        <a:ea typeface="Calibri"/>
                        <a:cs typeface="Arial" panose="020B0604020202020204" pitchFamily="34" charset="0"/>
                      </a:endParaRPr>
                    </a:p>
                  </a:txBody>
                  <a:tcPr marL="68580" marR="68580" marT="0" marB="0">
                    <a:solidFill>
                      <a:srgbClr val="FFC000"/>
                    </a:solidFill>
                  </a:tcPr>
                </a:tc>
              </a:tr>
              <a:tr h="975592">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5.2.1</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adjudicators, data</a:t>
                      </a:r>
                    </a:p>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capturers and Farm school conductors</a:t>
                      </a:r>
                    </a:p>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trained in SASCE </a:t>
                      </a:r>
                      <a:r>
                        <a:rPr lang="en-ZA" sz="1400" b="1" dirty="0" smtClean="0">
                          <a:effectLst/>
                          <a:latin typeface="Arial" panose="020B0604020202020204" pitchFamily="34" charset="0"/>
                          <a:ea typeface="Calibri"/>
                          <a:cs typeface="Arial" panose="020B0604020202020204" pitchFamily="34" charset="0"/>
                        </a:rPr>
                        <a:t>programmes</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900:</a:t>
                      </a:r>
                      <a:endParaRPr lang="en-ZA" sz="1400" b="1" dirty="0">
                        <a:effectLst/>
                        <a:latin typeface="Arial" panose="020B0604020202020204" pitchFamily="34" charset="0"/>
                        <a:ea typeface="Calibri"/>
                        <a:cs typeface="Arial" panose="020B0604020202020204" pitchFamily="34" charset="0"/>
                      </a:endParaRPr>
                    </a:p>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Training materials being developed</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a:t>
                      </a:r>
                      <a:r>
                        <a:rPr lang="en-ZA" sz="1400" b="1" baseline="0" dirty="0" smtClean="0">
                          <a:latin typeface="Arial" panose="020B0604020202020204" pitchFamily="34" charset="0"/>
                          <a:ea typeface="Calibri"/>
                          <a:cs typeface="Arial" panose="020B0604020202020204" pitchFamily="34" charset="0"/>
                        </a:rPr>
                        <a:t> </a:t>
                      </a:r>
                      <a:r>
                        <a:rPr lang="en-ZA" sz="1400" b="1" dirty="0" smtClean="0">
                          <a:latin typeface="Arial" panose="020B0604020202020204" pitchFamily="34" charset="0"/>
                          <a:ea typeface="Calibri"/>
                          <a:cs typeface="Arial" panose="020B0604020202020204" pitchFamily="34" charset="0"/>
                        </a:rPr>
                        <a:t>Training in</a:t>
                      </a:r>
                      <a:r>
                        <a:rPr lang="en-ZA" sz="1400" b="1" baseline="0" dirty="0" smtClean="0">
                          <a:latin typeface="Arial" panose="020B0604020202020204" pitchFamily="34" charset="0"/>
                          <a:ea typeface="Calibri"/>
                          <a:cs typeface="Arial" panose="020B0604020202020204" pitchFamily="34" charset="0"/>
                        </a:rPr>
                        <a:t> process</a:t>
                      </a:r>
                      <a:endParaRPr lang="en-ZA" sz="1400" b="1" dirty="0" smtClean="0">
                        <a:latin typeface="Arial" panose="020B0604020202020204" pitchFamily="34" charset="0"/>
                        <a:ea typeface="Calibri"/>
                        <a:cs typeface="Arial" panose="020B060402020202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 </a:t>
                      </a:r>
                    </a:p>
                  </a:txBody>
                  <a:tcPr marL="68580" marR="68580" marT="0" marB="0"/>
                </a:tc>
                <a:tc>
                  <a:txBody>
                    <a:bodyPr/>
                    <a:lstStyle/>
                    <a:p>
                      <a:pPr algn="just">
                        <a:lnSpc>
                          <a:spcPct val="115000"/>
                        </a:lnSpc>
                        <a:spcAft>
                          <a:spcPts val="0"/>
                        </a:spcAft>
                      </a:pPr>
                      <a:r>
                        <a:rPr lang="en-ZA" sz="1400" b="1" dirty="0" smtClean="0">
                          <a:latin typeface="Arial" panose="020B0604020202020204" pitchFamily="34" charset="0"/>
                          <a:ea typeface="Calibri"/>
                          <a:cs typeface="Arial" panose="020B0604020202020204" pitchFamily="34" charset="0"/>
                        </a:rPr>
                        <a:t>-900</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400" b="1" dirty="0" smtClean="0">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tr>
              <a:tr h="650395">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5.2.2</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learners participating in</a:t>
                      </a:r>
                    </a:p>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Social cohesion programmes.</a:t>
                      </a:r>
                    </a:p>
                  </a:txBody>
                  <a:tcPr marL="68580" marR="68580" marT="0" marB="0"/>
                </a:tc>
                <a:tc>
                  <a:txBody>
                    <a:bodyPr/>
                    <a:lstStyle/>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6000:</a:t>
                      </a:r>
                      <a:endParaRPr lang="en-ZA" sz="1400" b="1" dirty="0">
                        <a:effectLst/>
                        <a:latin typeface="Arial" panose="020B0604020202020204" pitchFamily="34" charset="0"/>
                        <a:ea typeface="Calibri"/>
                        <a:cs typeface="Arial" panose="020B0604020202020204" pitchFamily="34" charset="0"/>
                      </a:endParaRPr>
                    </a:p>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 447</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 563</a:t>
                      </a:r>
                    </a:p>
                  </a:txBody>
                  <a:tcPr marL="68580" marR="68580" marT="0" marB="0"/>
                </a:tc>
                <a:tc>
                  <a:txBody>
                    <a:bodyPr/>
                    <a:lstStyle/>
                    <a:p>
                      <a:pPr algn="just">
                        <a:lnSpc>
                          <a:spcPct val="115000"/>
                        </a:lnSpc>
                        <a:spcAft>
                          <a:spcPts val="0"/>
                        </a:spcAft>
                      </a:pPr>
                      <a:r>
                        <a:rPr lang="en-ZA" sz="1400" b="1" dirty="0" smtClean="0">
                          <a:latin typeface="Arial" panose="020B0604020202020204" pitchFamily="34" charset="0"/>
                          <a:ea typeface="Calibri"/>
                          <a:cs typeface="Arial" panose="020B0604020202020204" pitchFamily="34" charset="0"/>
                        </a:rPr>
                        <a:t>-4990</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400" b="1" dirty="0" smtClean="0">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tr>
              <a:tr h="812994">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5.3.1</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Number of </a:t>
                      </a:r>
                      <a:r>
                        <a:rPr lang="en-ZA" sz="1400" b="1" i="1" dirty="0">
                          <a:effectLst/>
                          <a:latin typeface="Arial" panose="020B0604020202020204" pitchFamily="34" charset="0"/>
                          <a:ea typeface="Calibri"/>
                          <a:cs typeface="Arial" panose="020B0604020202020204" pitchFamily="34" charset="0"/>
                        </a:rPr>
                        <a:t>Hot Spot </a:t>
                      </a:r>
                      <a:r>
                        <a:rPr lang="en-ZA" sz="1400" b="1" dirty="0">
                          <a:effectLst/>
                          <a:latin typeface="Arial" panose="020B0604020202020204" pitchFamily="34" charset="0"/>
                          <a:ea typeface="Calibri"/>
                          <a:cs typeface="Arial" panose="020B0604020202020204" pitchFamily="34" charset="0"/>
                        </a:rPr>
                        <a:t>Schools</a:t>
                      </a:r>
                    </a:p>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monitored towards Implementation of the NSSF</a:t>
                      </a:r>
                    </a:p>
                  </a:txBody>
                  <a:tcPr marL="68580" marR="68580" marT="0" marB="0"/>
                </a:tc>
                <a:tc>
                  <a:txBody>
                    <a:bodyPr/>
                    <a:lstStyle/>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46:</a:t>
                      </a:r>
                      <a:endParaRPr lang="en-ZA" sz="1400" b="1" dirty="0">
                        <a:effectLst/>
                        <a:latin typeface="Arial" panose="020B0604020202020204" pitchFamily="34" charset="0"/>
                        <a:ea typeface="Calibri"/>
                        <a:cs typeface="Arial" panose="020B0604020202020204" pitchFamily="34" charset="0"/>
                      </a:endParaRPr>
                    </a:p>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Annually</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Q1:12</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400" b="1" dirty="0" smtClean="0">
                          <a:latin typeface="Arial" panose="020B0604020202020204" pitchFamily="34" charset="0"/>
                          <a:ea typeface="Calibri"/>
                          <a:cs typeface="Arial" panose="020B0604020202020204" pitchFamily="34" charset="0"/>
                        </a:rPr>
                        <a:t>Q2: 12</a:t>
                      </a:r>
                    </a:p>
                  </a:txBody>
                  <a:tcPr marL="68580" marR="68580" marT="0" marB="0"/>
                </a:tc>
                <a:tc>
                  <a:txBody>
                    <a:bodyPr/>
                    <a:lstStyle/>
                    <a:p>
                      <a:pPr algn="just">
                        <a:lnSpc>
                          <a:spcPct val="115000"/>
                        </a:lnSpc>
                        <a:spcAft>
                          <a:spcPts val="0"/>
                        </a:spcAft>
                      </a:pPr>
                      <a:r>
                        <a:rPr lang="en-ZA" sz="1400" b="1" dirty="0" smtClean="0">
                          <a:latin typeface="Arial" panose="020B0604020202020204" pitchFamily="34" charset="0"/>
                          <a:ea typeface="Calibri"/>
                          <a:cs typeface="Arial" panose="020B0604020202020204" pitchFamily="34" charset="0"/>
                        </a:rPr>
                        <a:t>-22</a:t>
                      </a:r>
                      <a:endParaRPr lang="en-ZA" sz="14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400" b="1" dirty="0" smtClean="0">
                        <a:latin typeface="Arial" panose="020B0604020202020204" pitchFamily="34" charset="0"/>
                        <a:ea typeface="Calibri"/>
                        <a:cs typeface="Arial" panose="020B0604020202020204" pitchFamily="34" charset="0"/>
                      </a:endParaRPr>
                    </a:p>
                  </a:txBody>
                  <a:tcPr marL="68580" marR="68580" marT="0" marB="0">
                    <a:solidFill>
                      <a:srgbClr val="FFC00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b="1" smtClean="0">
                <a:solidFill>
                  <a:prstClr val="black">
                    <a:tint val="75000"/>
                  </a:prstClr>
                </a:solidFill>
              </a:rPr>
              <a:pPr/>
              <a:t>62</a:t>
            </a:fld>
            <a:endParaRPr lang="en-ZA" b="1" dirty="0">
              <a:solidFill>
                <a:prstClr val="black">
                  <a:tint val="75000"/>
                </a:prstClr>
              </a:solidFill>
            </a:endParaRPr>
          </a:p>
        </p:txBody>
      </p:sp>
    </p:spTree>
    <p:extLst>
      <p:ext uri="{BB962C8B-B14F-4D97-AF65-F5344CB8AC3E}">
        <p14:creationId xmlns:p14="http://schemas.microsoft.com/office/powerpoint/2010/main" xmlns="" val="14385494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7"/>
          </a:xfrm>
        </p:spPr>
        <p:txBody>
          <a:bodyPr/>
          <a:lstStyle/>
          <a:p>
            <a:r>
              <a:rPr lang="en-ZA" b="1" dirty="0" smtClean="0"/>
              <a:t>PROGRAMME 5 </a:t>
            </a:r>
            <a:endParaRPr lang="en-ZA" b="1" dirty="0"/>
          </a:p>
        </p:txBody>
      </p:sp>
      <p:sp>
        <p:nvSpPr>
          <p:cNvPr id="3" name="Content Placeholder 2"/>
          <p:cNvSpPr>
            <a:spLocks noGrp="1"/>
          </p:cNvSpPr>
          <p:nvPr>
            <p:ph idx="1"/>
          </p:nvPr>
        </p:nvSpPr>
        <p:spPr>
          <a:xfrm>
            <a:off x="467544" y="980728"/>
            <a:ext cx="8229600" cy="5040560"/>
          </a:xfrm>
        </p:spPr>
        <p:txBody>
          <a:bodyPr>
            <a:normAutofit fontScale="62500" lnSpcReduction="20000"/>
          </a:bodyPr>
          <a:lstStyle/>
          <a:p>
            <a:pPr marL="0" indent="0">
              <a:buNone/>
            </a:pPr>
            <a:r>
              <a:rPr lang="en-ZA" sz="5100" b="1" dirty="0" smtClean="0"/>
              <a:t>Care and Support </a:t>
            </a:r>
          </a:p>
          <a:p>
            <a:pPr marL="0" lvl="0" indent="0">
              <a:buNone/>
            </a:pPr>
            <a:r>
              <a:rPr lang="en-US" sz="3400" b="1" dirty="0"/>
              <a:t>National School Nutrition Programme (NSNP</a:t>
            </a:r>
            <a:r>
              <a:rPr lang="en-US" sz="3400" b="1" dirty="0" smtClean="0"/>
              <a:t>)</a:t>
            </a:r>
            <a:r>
              <a:rPr lang="en-US" sz="3400" b="1" dirty="0"/>
              <a:t> </a:t>
            </a:r>
            <a:endParaRPr lang="en-ZA" sz="3400" dirty="0"/>
          </a:p>
          <a:p>
            <a:r>
              <a:rPr lang="en-US" sz="3400" b="1" dirty="0"/>
              <a:t>School </a:t>
            </a:r>
            <a:r>
              <a:rPr lang="en-US" sz="3400" b="1" dirty="0" smtClean="0"/>
              <a:t>Feeding</a:t>
            </a:r>
            <a:r>
              <a:rPr lang="en-US" sz="3400" dirty="0" smtClean="0"/>
              <a:t>: For </a:t>
            </a:r>
            <a:r>
              <a:rPr lang="en-US" sz="3400" dirty="0"/>
              <a:t>the 2016/17 financial year, the programme has provided nutritious meals to all the targeted 19 800 schools nationally</a:t>
            </a:r>
            <a:r>
              <a:rPr lang="en-US" sz="3400" dirty="0" smtClean="0"/>
              <a:t>.</a:t>
            </a:r>
          </a:p>
          <a:p>
            <a:r>
              <a:rPr lang="en-US" sz="3400" dirty="0" smtClean="0"/>
              <a:t>A total of 90 schools have been monitored in 23 districts of 8 provinces. This is used to see if schools are feeding, if the meals are compliant .</a:t>
            </a:r>
          </a:p>
          <a:p>
            <a:r>
              <a:rPr lang="en-US" sz="3400" dirty="0" smtClean="0"/>
              <a:t>85% of the schools monitored were found to be compliant.</a:t>
            </a:r>
          </a:p>
          <a:p>
            <a:r>
              <a:rPr lang="en-US" sz="3400" dirty="0" smtClean="0"/>
              <a:t>Nutrition  education is coupled with all the monitoring visits that are held. </a:t>
            </a:r>
            <a:endParaRPr lang="en-ZA" sz="3400" dirty="0"/>
          </a:p>
          <a:p>
            <a:r>
              <a:rPr lang="en-US" dirty="0" smtClean="0"/>
              <a:t>A </a:t>
            </a:r>
            <a:r>
              <a:rPr lang="en-US" dirty="0"/>
              <a:t>concept document which will guide the </a:t>
            </a:r>
            <a:r>
              <a:rPr lang="en-US" dirty="0" smtClean="0"/>
              <a:t>DBE to </a:t>
            </a:r>
            <a:r>
              <a:rPr lang="en-US" dirty="0"/>
              <a:t>develop and sustain a procurement system that will ensure prioritisation of smallholder farmers as suppliers for certain food commodities for the NSNP has been finalised and submitted to Director for approval</a:t>
            </a:r>
            <a:r>
              <a:rPr lang="en-US" dirty="0" smtClean="0"/>
              <a:t>.</a:t>
            </a:r>
            <a:endParaRPr lang="en-US" dirty="0"/>
          </a:p>
          <a:p>
            <a:r>
              <a:rPr lang="en-US" sz="3400" b="1" dirty="0" smtClean="0"/>
              <a:t>De worming </a:t>
            </a:r>
            <a:r>
              <a:rPr lang="en-US" sz="3400" b="1" dirty="0"/>
              <a:t>Programme: </a:t>
            </a:r>
            <a:r>
              <a:rPr lang="en-US" dirty="0"/>
              <a:t>Noting the low coverage in deworming learners during the February to March 2016 launch, some provinces were requested to do a mop-up in August 2016. </a:t>
            </a:r>
            <a:r>
              <a:rPr lang="en-ZA" dirty="0"/>
              <a:t>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63</a:t>
            </a:fld>
            <a:endParaRPr lang="en-ZA" dirty="0">
              <a:solidFill>
                <a:prstClr val="black">
                  <a:tint val="75000"/>
                </a:prstClr>
              </a:solidFill>
            </a:endParaRPr>
          </a:p>
        </p:txBody>
      </p:sp>
    </p:spTree>
    <p:extLst>
      <p:ext uri="{BB962C8B-B14F-4D97-AF65-F5344CB8AC3E}">
        <p14:creationId xmlns:p14="http://schemas.microsoft.com/office/powerpoint/2010/main" xmlns="" val="2320703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648071"/>
          </a:xfrm>
        </p:spPr>
        <p:txBody>
          <a:bodyPr>
            <a:normAutofit fontScale="90000"/>
          </a:bodyPr>
          <a:lstStyle/>
          <a:p>
            <a:r>
              <a:rPr lang="en-ZA" b="1" dirty="0" smtClean="0"/>
              <a:t>PROGRAMME 5 </a:t>
            </a:r>
            <a:endParaRPr lang="en-ZA" b="1" dirty="0"/>
          </a:p>
        </p:txBody>
      </p:sp>
      <p:sp>
        <p:nvSpPr>
          <p:cNvPr id="3" name="Content Placeholder 2"/>
          <p:cNvSpPr>
            <a:spLocks noGrp="1"/>
          </p:cNvSpPr>
          <p:nvPr>
            <p:ph idx="1"/>
          </p:nvPr>
        </p:nvSpPr>
        <p:spPr>
          <a:xfrm>
            <a:off x="251520" y="1124744"/>
            <a:ext cx="8640960" cy="4929413"/>
          </a:xfrm>
        </p:spPr>
        <p:txBody>
          <a:bodyPr>
            <a:noAutofit/>
          </a:bodyPr>
          <a:lstStyle/>
          <a:p>
            <a:pPr marL="0" indent="0">
              <a:buNone/>
            </a:pPr>
            <a:r>
              <a:rPr lang="en-ZA" sz="2000" b="1" dirty="0" smtClean="0"/>
              <a:t>PSYCHOSOCIAL SUPPORT</a:t>
            </a:r>
          </a:p>
          <a:p>
            <a:r>
              <a:rPr lang="en-US" sz="1900" dirty="0" smtClean="0"/>
              <a:t>The </a:t>
            </a:r>
            <a:r>
              <a:rPr lang="en-US" sz="1900" dirty="0"/>
              <a:t>Psychosocial Support Strategy:</a:t>
            </a:r>
          </a:p>
          <a:p>
            <a:r>
              <a:rPr lang="en-ZA" sz="1900" dirty="0"/>
              <a:t>The DBE had planned the training of trainer’s material on assisting traumatised learners followed by printing and distribution to provinces. </a:t>
            </a:r>
          </a:p>
          <a:p>
            <a:r>
              <a:rPr lang="en-ZA" sz="1900" dirty="0"/>
              <a:t>The material has been contextualised with the support of the Chicago school of Psychology. As a result the following South African specific content has now been inserted in both the trainer and participant manuals:</a:t>
            </a:r>
          </a:p>
          <a:p>
            <a:pPr marL="742950" lvl="2" indent="-342900"/>
            <a:r>
              <a:rPr lang="en-ZA" sz="1800" dirty="0"/>
              <a:t>South African legislation for children; </a:t>
            </a:r>
          </a:p>
          <a:p>
            <a:pPr marL="742950" lvl="2" indent="-342900"/>
            <a:r>
              <a:rPr lang="en-ZA" sz="1800" dirty="0"/>
              <a:t>The Children’s Act form 22 for reporting of abuse or deliberate neglect of children; and</a:t>
            </a:r>
          </a:p>
          <a:p>
            <a:pPr marL="742950" lvl="2" indent="-342900"/>
            <a:r>
              <a:rPr lang="en-ZA" sz="1800" dirty="0"/>
              <a:t>The Department of Basic Education’s </a:t>
            </a:r>
            <a:r>
              <a:rPr lang="en-ZA" sz="1800" dirty="0" smtClean="0"/>
              <a:t>Speak Out </a:t>
            </a:r>
            <a:r>
              <a:rPr lang="en-ZA" sz="1800" dirty="0"/>
              <a:t>booklet for assisting learners to understand abuse, this booklet also contains call centre details of some national organisations. </a:t>
            </a:r>
            <a:r>
              <a:rPr lang="en-US" sz="1800" dirty="0"/>
              <a:t> </a:t>
            </a:r>
          </a:p>
          <a:p>
            <a:r>
              <a:rPr lang="en-US" sz="1900" dirty="0"/>
              <a:t>The provinces are now cascading the training to districts and further down to school.  </a:t>
            </a:r>
            <a:r>
              <a:rPr lang="en-ZA" sz="1900" dirty="0"/>
              <a:t> </a:t>
            </a: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64</a:t>
            </a:fld>
            <a:endParaRPr lang="en-ZA" b="1" dirty="0">
              <a:solidFill>
                <a:prstClr val="black">
                  <a:tint val="75000"/>
                </a:prstClr>
              </a:solidFill>
            </a:endParaRPr>
          </a:p>
        </p:txBody>
      </p:sp>
    </p:spTree>
    <p:extLst>
      <p:ext uri="{BB962C8B-B14F-4D97-AF65-F5344CB8AC3E}">
        <p14:creationId xmlns:p14="http://schemas.microsoft.com/office/powerpoint/2010/main" xmlns="" val="2199031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504055"/>
          </a:xfrm>
        </p:spPr>
        <p:txBody>
          <a:bodyPr>
            <a:noAutofit/>
          </a:bodyPr>
          <a:lstStyle/>
          <a:p>
            <a:r>
              <a:rPr lang="en-ZA" b="1" dirty="0" smtClean="0"/>
              <a:t>PROGRAMME 5 </a:t>
            </a:r>
            <a:endParaRPr lang="en-ZA" b="1" dirty="0"/>
          </a:p>
        </p:txBody>
      </p:sp>
      <p:sp>
        <p:nvSpPr>
          <p:cNvPr id="3" name="Content Placeholder 2"/>
          <p:cNvSpPr>
            <a:spLocks noGrp="1"/>
          </p:cNvSpPr>
          <p:nvPr>
            <p:ph idx="1"/>
          </p:nvPr>
        </p:nvSpPr>
        <p:spPr>
          <a:xfrm>
            <a:off x="457200" y="980728"/>
            <a:ext cx="8229600" cy="5256584"/>
          </a:xfrm>
        </p:spPr>
        <p:txBody>
          <a:bodyPr>
            <a:normAutofit fontScale="55000" lnSpcReduction="20000"/>
          </a:bodyPr>
          <a:lstStyle/>
          <a:p>
            <a:pPr marL="0" lvl="0" indent="0">
              <a:buNone/>
            </a:pPr>
            <a:r>
              <a:rPr lang="en-US" sz="5100" b="1" dirty="0" smtClean="0"/>
              <a:t>HIV </a:t>
            </a:r>
            <a:r>
              <a:rPr lang="en-US" sz="5100" b="1" dirty="0"/>
              <a:t>and AIDS Life Skills Education Programme</a:t>
            </a:r>
            <a:endParaRPr lang="en-ZA" sz="5100" dirty="0"/>
          </a:p>
          <a:p>
            <a:pPr marL="0" indent="0">
              <a:buNone/>
            </a:pPr>
            <a:endParaRPr lang="en-ZA" sz="3600" dirty="0"/>
          </a:p>
          <a:p>
            <a:r>
              <a:rPr lang="en-US" sz="3600" dirty="0" smtClean="0"/>
              <a:t>Upon </a:t>
            </a:r>
            <a:r>
              <a:rPr lang="en-US" sz="3600" dirty="0"/>
              <a:t>submission to National Treasury, the </a:t>
            </a:r>
            <a:r>
              <a:rPr lang="en-US" sz="3600" dirty="0" smtClean="0"/>
              <a:t>first </a:t>
            </a:r>
            <a:r>
              <a:rPr lang="en-US" sz="3600" dirty="0"/>
              <a:t>tranche of provincial allocation was transferred to all nine provinces on 15 April </a:t>
            </a:r>
            <a:r>
              <a:rPr lang="en-US" sz="3600" dirty="0" smtClean="0"/>
              <a:t>2016 for the HIV and AIDS conditional grant. </a:t>
            </a:r>
            <a:endParaRPr lang="en-ZA" sz="3600" dirty="0"/>
          </a:p>
          <a:p>
            <a:r>
              <a:rPr lang="en-US" sz="3600" b="1" dirty="0"/>
              <a:t>Monitor and support educator training on sexual and reproductive health for learners</a:t>
            </a:r>
            <a:r>
              <a:rPr lang="en-US" sz="3600" dirty="0"/>
              <a:t>: The target for the </a:t>
            </a:r>
            <a:r>
              <a:rPr lang="en-US" sz="3600" dirty="0" smtClean="0"/>
              <a:t>second </a:t>
            </a:r>
            <a:r>
              <a:rPr lang="en-US" sz="3600" dirty="0"/>
              <a:t>quarter was to reach </a:t>
            </a:r>
            <a:r>
              <a:rPr lang="en-US" sz="3600" dirty="0" smtClean="0"/>
              <a:t>8 250 </a:t>
            </a:r>
            <a:r>
              <a:rPr lang="en-US" sz="3600" dirty="0"/>
              <a:t>educators through training. </a:t>
            </a:r>
            <a:endParaRPr lang="en-US" sz="3600" dirty="0" smtClean="0"/>
          </a:p>
          <a:p>
            <a:r>
              <a:rPr lang="en-US" sz="3600" dirty="0" smtClean="0"/>
              <a:t>Provinces </a:t>
            </a:r>
            <a:r>
              <a:rPr lang="en-US" sz="3600" dirty="0"/>
              <a:t>reached </a:t>
            </a:r>
            <a:r>
              <a:rPr lang="en-US" sz="3600" b="1" dirty="0" smtClean="0"/>
              <a:t>6 059educators </a:t>
            </a:r>
            <a:r>
              <a:rPr lang="en-US" sz="3600" b="1" dirty="0"/>
              <a:t>through training</a:t>
            </a:r>
            <a:r>
              <a:rPr lang="en-US" sz="3600" b="1" dirty="0" smtClean="0"/>
              <a:t>.</a:t>
            </a:r>
          </a:p>
          <a:p>
            <a:r>
              <a:rPr lang="en-US" sz="3600" dirty="0" smtClean="0"/>
              <a:t> </a:t>
            </a:r>
            <a:r>
              <a:rPr lang="en-US" sz="3600" dirty="0"/>
              <a:t>All provinces contributed to the reach of this focal area.  </a:t>
            </a:r>
            <a:endParaRPr lang="en-ZA" sz="3600" dirty="0"/>
          </a:p>
          <a:p>
            <a:r>
              <a:rPr lang="en-US" sz="3600" b="1" dirty="0"/>
              <a:t>Monitor provinces to expand the appointment of Learner Support Agents to support vulnerable learners</a:t>
            </a:r>
            <a:r>
              <a:rPr lang="en-US" sz="3600" dirty="0"/>
              <a:t>: The plan for the period under review was to collect the baseline on the LSAs that have been appointed in provinces. </a:t>
            </a:r>
            <a:endParaRPr lang="en-US" sz="3600" dirty="0" smtClean="0"/>
          </a:p>
          <a:p>
            <a:r>
              <a:rPr lang="en-US" sz="3600" dirty="0" smtClean="0"/>
              <a:t>The </a:t>
            </a:r>
            <a:r>
              <a:rPr lang="en-US" sz="3600" dirty="0"/>
              <a:t>target of 1 </a:t>
            </a:r>
            <a:r>
              <a:rPr lang="en-US" sz="3600" dirty="0" smtClean="0"/>
              <a:t>819 </a:t>
            </a:r>
            <a:r>
              <a:rPr lang="en-US" sz="3600" dirty="0"/>
              <a:t>LSAs have been appointed and placed in schools</a:t>
            </a:r>
            <a:r>
              <a:rPr lang="en-US" sz="3600" dirty="0" smtClean="0"/>
              <a:t>.</a:t>
            </a:r>
          </a:p>
          <a:p>
            <a:r>
              <a:rPr lang="en-US" sz="3600" dirty="0" smtClean="0"/>
              <a:t> </a:t>
            </a:r>
            <a:r>
              <a:rPr lang="en-US" sz="3600" dirty="0"/>
              <a:t>Provinces have established systems to appoint more </a:t>
            </a:r>
            <a:r>
              <a:rPr lang="en-US" sz="3600" dirty="0" smtClean="0"/>
              <a:t>Learner Support Agents (LSAs) </a:t>
            </a:r>
            <a:r>
              <a:rPr lang="en-US" sz="3600" dirty="0"/>
              <a:t>over the next quarters.  </a:t>
            </a:r>
            <a:endParaRPr lang="en-ZA" sz="36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65</a:t>
            </a:fld>
            <a:endParaRPr lang="en-ZA" dirty="0">
              <a:solidFill>
                <a:prstClr val="black">
                  <a:tint val="75000"/>
                </a:prstClr>
              </a:solidFill>
            </a:endParaRPr>
          </a:p>
        </p:txBody>
      </p:sp>
    </p:spTree>
    <p:extLst>
      <p:ext uri="{BB962C8B-B14F-4D97-AF65-F5344CB8AC3E}">
        <p14:creationId xmlns:p14="http://schemas.microsoft.com/office/powerpoint/2010/main" xmlns="" val="1645218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504055"/>
          </a:xfrm>
        </p:spPr>
        <p:txBody>
          <a:bodyPr>
            <a:noAutofit/>
          </a:bodyPr>
          <a:lstStyle/>
          <a:p>
            <a:r>
              <a:rPr lang="en-ZA" b="1" dirty="0" smtClean="0"/>
              <a:t>PROGRAMME 5 </a:t>
            </a:r>
            <a:endParaRPr lang="en-ZA" b="1" dirty="0"/>
          </a:p>
        </p:txBody>
      </p:sp>
      <p:sp>
        <p:nvSpPr>
          <p:cNvPr id="3" name="Content Placeholder 2"/>
          <p:cNvSpPr>
            <a:spLocks noGrp="1"/>
          </p:cNvSpPr>
          <p:nvPr>
            <p:ph idx="1"/>
          </p:nvPr>
        </p:nvSpPr>
        <p:spPr>
          <a:xfrm>
            <a:off x="457200" y="980728"/>
            <a:ext cx="8229600" cy="5256584"/>
          </a:xfrm>
        </p:spPr>
        <p:txBody>
          <a:bodyPr>
            <a:normAutofit fontScale="77500" lnSpcReduction="20000"/>
          </a:bodyPr>
          <a:lstStyle/>
          <a:p>
            <a:pPr marL="0" indent="0">
              <a:buNone/>
            </a:pPr>
            <a:r>
              <a:rPr lang="en-US" sz="3600" b="1" dirty="0" smtClean="0"/>
              <a:t>School Safety</a:t>
            </a:r>
          </a:p>
          <a:p>
            <a:r>
              <a:rPr lang="en-US" sz="3600" dirty="0" smtClean="0"/>
              <a:t>Operation </a:t>
            </a:r>
            <a:r>
              <a:rPr lang="en-US" sz="3600" dirty="0"/>
              <a:t>Val’gontjie in collaboration with SAPS on the closure of illegal taverns/shebeens in close proximity of school is in full swing and the operations were performed in the Limpopo in August 2016 and in the Free State in September 2016. The main aim of the project is to combatting alcohol and illegal drugs amongst learners in schools</a:t>
            </a:r>
            <a:r>
              <a:rPr lang="en-US" sz="3600" dirty="0" smtClean="0"/>
              <a:t>.</a:t>
            </a:r>
          </a:p>
          <a:p>
            <a:r>
              <a:rPr lang="en-ZA" sz="3600" dirty="0"/>
              <a:t>NSSF implementation provincial orientation workshops conducted in the Northern Cape. </a:t>
            </a:r>
            <a:r>
              <a:rPr lang="en-ZA" sz="3600" dirty="0" smtClean="0"/>
              <a:t>The </a:t>
            </a:r>
            <a:r>
              <a:rPr lang="en-ZA" sz="3600" dirty="0"/>
              <a:t>purpose of the workshops was to provide orientation on the NSSF as well as unpack the monitoring tool for the implementation of the NSSF.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66</a:t>
            </a:fld>
            <a:endParaRPr lang="en-ZA" dirty="0">
              <a:solidFill>
                <a:prstClr val="black">
                  <a:tint val="75000"/>
                </a:prstClr>
              </a:solidFill>
            </a:endParaRPr>
          </a:p>
        </p:txBody>
      </p:sp>
    </p:spTree>
    <p:extLst>
      <p:ext uri="{BB962C8B-B14F-4D97-AF65-F5344CB8AC3E}">
        <p14:creationId xmlns:p14="http://schemas.microsoft.com/office/powerpoint/2010/main" xmlns="" val="2572801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720079"/>
          </a:xfrm>
        </p:spPr>
        <p:txBody>
          <a:bodyPr>
            <a:normAutofit fontScale="90000"/>
          </a:bodyPr>
          <a:lstStyle/>
          <a:p>
            <a:r>
              <a:rPr lang="en-ZA" b="1" dirty="0" smtClean="0"/>
              <a:t>PROGRAMME 5 </a:t>
            </a:r>
            <a:endParaRPr lang="en-ZA" b="1" dirty="0"/>
          </a:p>
        </p:txBody>
      </p:sp>
      <p:sp>
        <p:nvSpPr>
          <p:cNvPr id="3" name="Content Placeholder 2"/>
          <p:cNvSpPr>
            <a:spLocks noGrp="1"/>
          </p:cNvSpPr>
          <p:nvPr>
            <p:ph idx="1"/>
          </p:nvPr>
        </p:nvSpPr>
        <p:spPr>
          <a:xfrm>
            <a:off x="467544" y="836712"/>
            <a:ext cx="8280920" cy="5328592"/>
          </a:xfrm>
        </p:spPr>
        <p:txBody>
          <a:bodyPr>
            <a:noAutofit/>
          </a:bodyPr>
          <a:lstStyle/>
          <a:p>
            <a:pPr marL="0" indent="0">
              <a:buNone/>
            </a:pPr>
            <a:r>
              <a:rPr lang="en-GB" sz="2000" b="1" dirty="0" smtClean="0"/>
              <a:t>ENRICHMENT </a:t>
            </a:r>
            <a:r>
              <a:rPr lang="en-GB" sz="2000" b="1" dirty="0"/>
              <a:t>AND SPORT IN </a:t>
            </a:r>
            <a:r>
              <a:rPr lang="en-GB" sz="2000" b="1" dirty="0" smtClean="0"/>
              <a:t>EDUCATION</a:t>
            </a:r>
            <a:r>
              <a:rPr lang="en-US" sz="2000" dirty="0"/>
              <a:t> </a:t>
            </a:r>
            <a:endParaRPr lang="en-ZA" sz="2000" dirty="0"/>
          </a:p>
          <a:p>
            <a:pPr>
              <a:lnSpc>
                <a:spcPct val="80000"/>
              </a:lnSpc>
            </a:pPr>
            <a:endParaRPr lang="en-US" sz="1900" b="1" dirty="0" smtClean="0"/>
          </a:p>
          <a:p>
            <a:pPr>
              <a:lnSpc>
                <a:spcPct val="80000"/>
              </a:lnSpc>
            </a:pPr>
            <a:r>
              <a:rPr lang="en-US" sz="1900" b="1" dirty="0" smtClean="0"/>
              <a:t>ABC </a:t>
            </a:r>
            <a:r>
              <a:rPr lang="en-US" sz="1900" b="1" dirty="0"/>
              <a:t>Motsepe Schools Eisteddfod</a:t>
            </a:r>
            <a:r>
              <a:rPr lang="en-ZA" sz="1900" dirty="0"/>
              <a:t>:</a:t>
            </a:r>
            <a:r>
              <a:rPr lang="en-US" sz="1900" dirty="0"/>
              <a:t> </a:t>
            </a:r>
            <a:r>
              <a:rPr lang="en-ZA" sz="1900" dirty="0"/>
              <a:t>The National Eisteddfod was successfully held from 28 June to 01 July 2016 at the Rhema Ministries, Randburg under the theme: “Commemoration of the 1976 Youth Uprisings Through Music”.</a:t>
            </a:r>
            <a:endParaRPr lang="en-US" sz="1900" dirty="0"/>
          </a:p>
          <a:p>
            <a:pPr>
              <a:lnSpc>
                <a:spcPct val="80000"/>
              </a:lnSpc>
            </a:pPr>
            <a:endParaRPr lang="en-ZA" sz="1900" dirty="0" smtClean="0"/>
          </a:p>
          <a:p>
            <a:pPr>
              <a:lnSpc>
                <a:spcPct val="80000"/>
              </a:lnSpc>
            </a:pPr>
            <a:r>
              <a:rPr lang="en-ZA" sz="1900" dirty="0" smtClean="0"/>
              <a:t>A </a:t>
            </a:r>
            <a:r>
              <a:rPr lang="en-ZA" sz="1900" dirty="0"/>
              <a:t>total number of 8 200 schools registered and participated from the first level of competition. A total of 153 schools managed to proceed up the levels (i.e. school, circuit, district and provincial) and reached the National Eisteddfod. </a:t>
            </a:r>
            <a:endParaRPr lang="en-US" sz="1900" dirty="0"/>
          </a:p>
          <a:p>
            <a:pPr lvl="0">
              <a:lnSpc>
                <a:spcPct val="80000"/>
              </a:lnSpc>
            </a:pPr>
            <a:endParaRPr lang="en-US" sz="1900" dirty="0" smtClean="0"/>
          </a:p>
          <a:p>
            <a:pPr lvl="0">
              <a:lnSpc>
                <a:spcPct val="80000"/>
              </a:lnSpc>
            </a:pPr>
            <a:r>
              <a:rPr lang="en-US" sz="1900" b="1" dirty="0" smtClean="0"/>
              <a:t>School </a:t>
            </a:r>
            <a:r>
              <a:rPr lang="en-US" sz="1900" b="1" dirty="0"/>
              <a:t>Sport </a:t>
            </a:r>
            <a:r>
              <a:rPr lang="en-US" sz="1900" dirty="0"/>
              <a:t>:</a:t>
            </a:r>
            <a:r>
              <a:rPr lang="en-GB" sz="1900" dirty="0"/>
              <a:t>The Winter Games were successfully held on 10 to 16 July 2016 in Durban, KwaZulu-Natal. </a:t>
            </a:r>
          </a:p>
          <a:p>
            <a:pPr>
              <a:lnSpc>
                <a:spcPct val="80000"/>
              </a:lnSpc>
              <a:spcAft>
                <a:spcPts val="1000"/>
              </a:spcAft>
            </a:pPr>
            <a:endParaRPr lang="en-US" sz="1900" b="1" dirty="0" smtClean="0"/>
          </a:p>
          <a:p>
            <a:pPr>
              <a:lnSpc>
                <a:spcPct val="80000"/>
              </a:lnSpc>
              <a:spcAft>
                <a:spcPts val="1000"/>
              </a:spcAft>
            </a:pPr>
            <a:r>
              <a:rPr lang="en-US" sz="1900" b="1" dirty="0" smtClean="0"/>
              <a:t>Spelling </a:t>
            </a:r>
            <a:r>
              <a:rPr lang="en-US" sz="1900" b="1" dirty="0"/>
              <a:t>Bee South Africa and Reading Clubs</a:t>
            </a:r>
            <a:r>
              <a:rPr lang="en-US" sz="1900" dirty="0"/>
              <a:t>: </a:t>
            </a:r>
            <a:r>
              <a:rPr lang="en-ZA" sz="1900" dirty="0"/>
              <a:t>All provinces have conducted their Spelling Bee championships. </a:t>
            </a:r>
            <a:endParaRPr lang="en-ZA" sz="1900" dirty="0" smtClean="0"/>
          </a:p>
          <a:p>
            <a:pPr>
              <a:lnSpc>
                <a:spcPct val="80000"/>
              </a:lnSpc>
              <a:spcAft>
                <a:spcPts val="1000"/>
              </a:spcAft>
            </a:pPr>
            <a:r>
              <a:rPr lang="en-ZA" sz="1900" dirty="0" smtClean="0"/>
              <a:t>Only </a:t>
            </a:r>
            <a:r>
              <a:rPr lang="en-ZA" sz="1900" dirty="0"/>
              <a:t>one (Gauteng) province completed their selection of provincial champions by August 2016 which was the target month according to the time-line and management plan</a:t>
            </a:r>
            <a:r>
              <a:rPr lang="en-ZA" sz="2000" dirty="0"/>
              <a:t>. </a:t>
            </a:r>
            <a:endParaRPr lang="en-US" sz="2000" dirty="0"/>
          </a:p>
          <a:p>
            <a:endParaRPr lang="en-GB" sz="2400" dirty="0" smtClean="0"/>
          </a:p>
          <a:p>
            <a:endParaRPr lang="en-ZA" sz="2400" dirty="0"/>
          </a:p>
          <a:p>
            <a:pPr marL="0" indent="0">
              <a:buNone/>
            </a:pPr>
            <a:r>
              <a:rPr lang="en-ZA" sz="2400" dirty="0" smtClean="0"/>
              <a:t> </a:t>
            </a:r>
            <a:endParaRPr lang="en-ZA"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67</a:t>
            </a:fld>
            <a:endParaRPr lang="en-ZA" dirty="0">
              <a:solidFill>
                <a:prstClr val="black">
                  <a:tint val="75000"/>
                </a:prstClr>
              </a:solidFill>
            </a:endParaRPr>
          </a:p>
        </p:txBody>
      </p:sp>
    </p:spTree>
    <p:extLst>
      <p:ext uri="{BB962C8B-B14F-4D97-AF65-F5344CB8AC3E}">
        <p14:creationId xmlns:p14="http://schemas.microsoft.com/office/powerpoint/2010/main" xmlns="" val="944099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9"/>
          </a:xfrm>
        </p:spPr>
        <p:txBody>
          <a:bodyPr>
            <a:normAutofit/>
          </a:bodyPr>
          <a:lstStyle/>
          <a:p>
            <a:r>
              <a:rPr lang="en-ZA" b="1" dirty="0" smtClean="0"/>
              <a:t>PROGRAMME 5</a:t>
            </a:r>
            <a:endParaRPr lang="en-ZA" b="1" dirty="0"/>
          </a:p>
        </p:txBody>
      </p:sp>
      <p:sp>
        <p:nvSpPr>
          <p:cNvPr id="3" name="Content Placeholder 2"/>
          <p:cNvSpPr>
            <a:spLocks noGrp="1"/>
          </p:cNvSpPr>
          <p:nvPr>
            <p:ph idx="1"/>
          </p:nvPr>
        </p:nvSpPr>
        <p:spPr>
          <a:xfrm>
            <a:off x="457200" y="1124745"/>
            <a:ext cx="8229600" cy="5001420"/>
          </a:xfrm>
        </p:spPr>
        <p:txBody>
          <a:bodyPr>
            <a:normAutofit fontScale="77500" lnSpcReduction="20000"/>
          </a:bodyPr>
          <a:lstStyle/>
          <a:p>
            <a:pPr marL="0" indent="0">
              <a:buNone/>
            </a:pPr>
            <a:r>
              <a:rPr lang="en-US" b="1" dirty="0"/>
              <a:t>Social Cohesion </a:t>
            </a:r>
          </a:p>
          <a:p>
            <a:r>
              <a:rPr lang="en-ZA" dirty="0"/>
              <a:t> </a:t>
            </a:r>
            <a:r>
              <a:rPr lang="en-ZA" b="1" dirty="0"/>
              <a:t>Moot Court: </a:t>
            </a:r>
            <a:r>
              <a:rPr lang="en-US" dirty="0"/>
              <a:t>The provincial oral argument rounds took place from 01– 24 September 2016. </a:t>
            </a:r>
            <a:r>
              <a:rPr lang="en-US" dirty="0" smtClean="0"/>
              <a:t>The national finals were held at Constitutional Hill from the 5-9 October. </a:t>
            </a:r>
            <a:endParaRPr lang="en-US" dirty="0"/>
          </a:p>
          <a:p>
            <a:r>
              <a:rPr lang="en-US" b="1" dirty="0"/>
              <a:t>The iNkosi Albert Luthuli Oral History Programme: </a:t>
            </a:r>
            <a:r>
              <a:rPr lang="en-US" dirty="0"/>
              <a:t>Provincial elimination rounds took place in the month of August and September in all provinces except Limpopo. </a:t>
            </a:r>
            <a:endParaRPr lang="en-US" dirty="0" smtClean="0"/>
          </a:p>
          <a:p>
            <a:r>
              <a:rPr lang="en-ZA" dirty="0" smtClean="0"/>
              <a:t>The national finals were held at Freedom Park from 4-7 October 2016.</a:t>
            </a:r>
            <a:endParaRPr lang="en-ZA" dirty="0"/>
          </a:p>
          <a:p>
            <a:r>
              <a:rPr lang="en-US" b="1" dirty="0"/>
              <a:t>Youth Citizens Action Programme:  </a:t>
            </a:r>
            <a:r>
              <a:rPr lang="en-US" dirty="0"/>
              <a:t>The 2016 Y-CAP national finals took place at Roodevalei, Pretoria from 22-24 July 2016. A total of 99 of Grade 7 (primary category) and 10 (Secondary category) learners participated in the 2016 YCAP national finals. </a:t>
            </a:r>
            <a:endParaRPr lang="en-ZA"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68</a:t>
            </a:fld>
            <a:endParaRPr lang="en-ZA" dirty="0">
              <a:solidFill>
                <a:prstClr val="black">
                  <a:tint val="75000"/>
                </a:prstClr>
              </a:solidFill>
            </a:endParaRPr>
          </a:p>
        </p:txBody>
      </p:sp>
    </p:spTree>
    <p:extLst>
      <p:ext uri="{BB962C8B-B14F-4D97-AF65-F5344CB8AC3E}">
        <p14:creationId xmlns:p14="http://schemas.microsoft.com/office/powerpoint/2010/main" xmlns="" val="578567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4081"/>
          </a:xfrm>
        </p:spPr>
        <p:txBody>
          <a:bodyPr>
            <a:normAutofit fontScale="90000"/>
          </a:bodyPr>
          <a:lstStyle/>
          <a:p>
            <a:r>
              <a:rPr lang="en-ZA" b="1" dirty="0" smtClean="0"/>
              <a:t>PROGRAMME 5</a:t>
            </a:r>
            <a:endParaRPr lang="en-ZA" b="1" dirty="0"/>
          </a:p>
        </p:txBody>
      </p:sp>
      <p:sp>
        <p:nvSpPr>
          <p:cNvPr id="3" name="Content Placeholder 2"/>
          <p:cNvSpPr>
            <a:spLocks noGrp="1"/>
          </p:cNvSpPr>
          <p:nvPr>
            <p:ph idx="1"/>
          </p:nvPr>
        </p:nvSpPr>
        <p:spPr>
          <a:xfrm>
            <a:off x="323528" y="1052736"/>
            <a:ext cx="8568952" cy="5040560"/>
          </a:xfrm>
        </p:spPr>
        <p:txBody>
          <a:bodyPr>
            <a:normAutofit fontScale="92500" lnSpcReduction="20000"/>
          </a:bodyPr>
          <a:lstStyle/>
          <a:p>
            <a:r>
              <a:rPr lang="en-ZA" dirty="0" smtClean="0"/>
              <a:t>Commemoration of Historical and Significant events</a:t>
            </a:r>
          </a:p>
          <a:p>
            <a:r>
              <a:rPr lang="en-ZA" b="1" dirty="0" smtClean="0"/>
              <a:t>60</a:t>
            </a:r>
            <a:r>
              <a:rPr lang="en-ZA" b="1" baseline="30000" dirty="0" smtClean="0"/>
              <a:t>th</a:t>
            </a:r>
            <a:r>
              <a:rPr lang="en-ZA" b="1" dirty="0" smtClean="0"/>
              <a:t>  year commemoration of 1956 Women's March</a:t>
            </a:r>
          </a:p>
          <a:p>
            <a:pPr lvl="1"/>
            <a:r>
              <a:rPr lang="en-ZA" dirty="0" smtClean="0"/>
              <a:t>This was in a form of a dialogue  for girls learners and the minister held on the 27</a:t>
            </a:r>
            <a:r>
              <a:rPr lang="en-ZA" baseline="30000" dirty="0" smtClean="0"/>
              <a:t>th</a:t>
            </a:r>
            <a:r>
              <a:rPr lang="en-ZA" dirty="0" smtClean="0"/>
              <a:t> August 2016.</a:t>
            </a:r>
          </a:p>
          <a:p>
            <a:pPr lvl="1"/>
            <a:r>
              <a:rPr lang="en-ZA" dirty="0" smtClean="0"/>
              <a:t>A total of 249 girl learners attended the dialogue which was held in Welkom, Free state Province.</a:t>
            </a:r>
          </a:p>
          <a:p>
            <a:r>
              <a:rPr lang="en-ZA" b="1" dirty="0" smtClean="0"/>
              <a:t>Draft protocol on discrimination</a:t>
            </a:r>
          </a:p>
          <a:p>
            <a:pPr lvl="1"/>
            <a:r>
              <a:rPr lang="en-ZA" dirty="0" smtClean="0"/>
              <a:t>Developed to guide schools  on how to deal with cases that relates to discrimination.</a:t>
            </a:r>
          </a:p>
          <a:p>
            <a:pPr lvl="1"/>
            <a:r>
              <a:rPr lang="en-ZA" dirty="0" smtClean="0"/>
              <a:t>A visit was made Pretoria Girls High School after the incident of discrimination arose at the school. </a:t>
            </a: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69</a:t>
            </a:fld>
            <a:endParaRPr lang="en-ZA" dirty="0">
              <a:solidFill>
                <a:prstClr val="black">
                  <a:tint val="75000"/>
                </a:prstClr>
              </a:solidFill>
            </a:endParaRPr>
          </a:p>
        </p:txBody>
      </p:sp>
    </p:spTree>
    <p:extLst>
      <p:ext uri="{BB962C8B-B14F-4D97-AF65-F5344CB8AC3E}">
        <p14:creationId xmlns:p14="http://schemas.microsoft.com/office/powerpoint/2010/main" xmlns="" val="331825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08721"/>
            <a:ext cx="8640960" cy="2016224"/>
          </a:xfrm>
        </p:spPr>
        <p:txBody>
          <a:bodyPr>
            <a:normAutofit fontScale="90000"/>
          </a:bodyPr>
          <a:lstStyle/>
          <a:p>
            <a:pPr algn="r"/>
            <a:r>
              <a:rPr lang="en-US" b="1" u="sng" dirty="0"/>
              <a:t>PROGRAMME ONE</a:t>
            </a:r>
            <a:r>
              <a:rPr lang="en-US" b="1" dirty="0"/>
              <a:t>: ADMINISTRATION</a:t>
            </a:r>
            <a:r>
              <a:rPr lang="en-US" sz="6000" dirty="0"/>
              <a:t/>
            </a:r>
            <a:br>
              <a:rPr lang="en-US" sz="6000" dirty="0"/>
            </a:br>
            <a:endParaRPr lang="en-ZA" dirty="0"/>
          </a:p>
        </p:txBody>
      </p:sp>
      <p:sp>
        <p:nvSpPr>
          <p:cNvPr id="3" name="Subtitle 2"/>
          <p:cNvSpPr>
            <a:spLocks noGrp="1"/>
          </p:cNvSpPr>
          <p:nvPr>
            <p:ph type="subTitle" idx="1"/>
          </p:nvPr>
        </p:nvSpPr>
        <p:spPr>
          <a:xfrm>
            <a:off x="539552" y="3284984"/>
            <a:ext cx="7920880" cy="2040632"/>
          </a:xfrm>
        </p:spPr>
        <p:txBody>
          <a:bodyPr>
            <a:normAutofit/>
          </a:bodyPr>
          <a:lstStyle/>
          <a:p>
            <a:pPr algn="l"/>
            <a:r>
              <a:rPr lang="en-US" dirty="0">
                <a:solidFill>
                  <a:schemeClr val="tx1"/>
                </a:solidFill>
              </a:rPr>
              <a:t>The </a:t>
            </a:r>
            <a:r>
              <a:rPr lang="en-US" b="1" dirty="0">
                <a:solidFill>
                  <a:schemeClr val="tx1"/>
                </a:solidFill>
              </a:rPr>
              <a:t>purpose </a:t>
            </a:r>
            <a:r>
              <a:rPr lang="en-US" dirty="0">
                <a:solidFill>
                  <a:schemeClr val="tx1"/>
                </a:solidFill>
              </a:rPr>
              <a:t>of Programme </a:t>
            </a:r>
            <a:r>
              <a:rPr lang="en-US" dirty="0" smtClean="0">
                <a:solidFill>
                  <a:schemeClr val="tx1"/>
                </a:solidFill>
              </a:rPr>
              <a:t>1 </a:t>
            </a:r>
            <a:r>
              <a:rPr lang="en-US" dirty="0">
                <a:solidFill>
                  <a:schemeClr val="tx1"/>
                </a:solidFill>
              </a:rPr>
              <a:t>is to manage the Department and provide strategic and administrative support services.</a:t>
            </a:r>
          </a:p>
        </p:txBody>
      </p:sp>
      <p:sp>
        <p:nvSpPr>
          <p:cNvPr id="4" name="Slide Number Placeholder 3"/>
          <p:cNvSpPr>
            <a:spLocks noGrp="1"/>
          </p:cNvSpPr>
          <p:nvPr>
            <p:ph type="sldNum" sz="quarter" idx="12"/>
          </p:nvPr>
        </p:nvSpPr>
        <p:spPr/>
        <p:txBody>
          <a:bodyPr/>
          <a:lstStyle/>
          <a:p>
            <a:fld id="{E2C0AE55-7E06-4976-960B-3D98813CB3CF}" type="slidenum">
              <a:rPr lang="en-ZA" smtClean="0"/>
              <a:pPr/>
              <a:t>7</a:t>
            </a:fld>
            <a:endParaRPr lang="en-ZA" dirty="0"/>
          </a:p>
        </p:txBody>
      </p:sp>
    </p:spTree>
    <p:extLst>
      <p:ext uri="{BB962C8B-B14F-4D97-AF65-F5344CB8AC3E}">
        <p14:creationId xmlns:p14="http://schemas.microsoft.com/office/powerpoint/2010/main" xmlns="" val="20471996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B53F8B-4788-43D9-B19C-7CDD71F53993}" type="slidenum">
              <a:rPr lang="en-ZA" smtClean="0">
                <a:solidFill>
                  <a:prstClr val="black">
                    <a:tint val="75000"/>
                  </a:prstClr>
                </a:solidFill>
              </a:rPr>
              <a:pPr/>
              <a:t>70</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90896990"/>
              </p:ext>
            </p:extLst>
          </p:nvPr>
        </p:nvGraphicFramePr>
        <p:xfrm>
          <a:off x="107504" y="1196752"/>
          <a:ext cx="8723314" cy="3476992"/>
        </p:xfrm>
        <a:graphic>
          <a:graphicData uri="http://schemas.openxmlformats.org/drawingml/2006/table">
            <a:tbl>
              <a:tblPr firstRow="1" bandRow="1">
                <a:tableStyleId>{5C22544A-7EE6-4342-B048-85BDC9FD1C3A}</a:tableStyleId>
              </a:tblPr>
              <a:tblGrid>
                <a:gridCol w="2149898"/>
                <a:gridCol w="1657374"/>
                <a:gridCol w="1757202"/>
                <a:gridCol w="1683985"/>
                <a:gridCol w="1474855"/>
              </a:tblGrid>
              <a:tr h="795678">
                <a:tc>
                  <a:txBody>
                    <a:bodyPr/>
                    <a:lstStyle/>
                    <a:p>
                      <a:r>
                        <a:rPr lang="en-ZA" sz="1600" dirty="0" smtClean="0"/>
                        <a:t>Indicator</a:t>
                      </a:r>
                      <a:endParaRPr lang="en-ZA" sz="1600" dirty="0"/>
                    </a:p>
                  </a:txBody>
                  <a:tcPr/>
                </a:tc>
                <a:tc>
                  <a:txBody>
                    <a:bodyPr/>
                    <a:lstStyle/>
                    <a:p>
                      <a:r>
                        <a:rPr lang="en-ZA" sz="1600" dirty="0" smtClean="0"/>
                        <a:t>Reasons for Under-performance</a:t>
                      </a:r>
                      <a:endParaRPr lang="en-ZA" sz="1600" dirty="0"/>
                    </a:p>
                  </a:txBody>
                  <a:tcPr/>
                </a:tc>
                <a:tc>
                  <a:txBody>
                    <a:bodyPr/>
                    <a:lstStyle/>
                    <a:p>
                      <a:r>
                        <a:rPr lang="en-ZA" sz="1600" dirty="0" smtClean="0"/>
                        <a:t>Remedial Action</a:t>
                      </a:r>
                      <a:endParaRPr lang="en-ZA" sz="1600" dirty="0"/>
                    </a:p>
                  </a:txBody>
                  <a:tcPr/>
                </a:tc>
                <a:tc>
                  <a:txBody>
                    <a:bodyPr/>
                    <a:lstStyle/>
                    <a:p>
                      <a:r>
                        <a:rPr lang="en-ZA" sz="1600" dirty="0" smtClean="0"/>
                        <a:t>Time Frame</a:t>
                      </a:r>
                      <a:endParaRPr lang="en-ZA" sz="1600" dirty="0"/>
                    </a:p>
                  </a:txBody>
                  <a:tcPr/>
                </a:tc>
                <a:tc>
                  <a:txBody>
                    <a:bodyPr/>
                    <a:lstStyle/>
                    <a:p>
                      <a:r>
                        <a:rPr lang="en-ZA" sz="1600" dirty="0" smtClean="0"/>
                        <a:t>Responsibility</a:t>
                      </a:r>
                      <a:endParaRPr lang="en-ZA" sz="1600" dirty="0"/>
                    </a:p>
                  </a:txBody>
                  <a:tcPr/>
                </a:tc>
              </a:tr>
              <a:tr h="100811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dk1"/>
                          </a:solidFill>
                          <a:effectLst/>
                          <a:latin typeface="Arial" panose="020B0604020202020204" pitchFamily="34" charset="0"/>
                          <a:ea typeface="+mn-ea"/>
                          <a:cs typeface="Arial" panose="020B0604020202020204" pitchFamily="34" charset="0"/>
                        </a:rPr>
                        <a:t>Number of districts visited for monitoring the 1+4 strategy</a:t>
                      </a:r>
                      <a:endParaRPr lang="en-ZA" sz="1400" b="1" dirty="0" smtClean="0">
                        <a:latin typeface="Arial" panose="020B0604020202020204" pitchFamily="34" charset="0"/>
                        <a:ea typeface="Calibri"/>
                        <a:cs typeface="Arial" panose="020B0604020202020204" pitchFamily="34" charset="0"/>
                      </a:endParaRPr>
                    </a:p>
                    <a:p>
                      <a:pPr algn="l">
                        <a:lnSpc>
                          <a:spcPct val="115000"/>
                        </a:lnSpc>
                        <a:spcAft>
                          <a:spcPts val="0"/>
                        </a:spcAft>
                      </a:pPr>
                      <a:endParaRPr lang="en-ZA" sz="1400" b="0" dirty="0">
                        <a:latin typeface="Arial" panose="020B060402020202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200" kern="1200" baseline="0" dirty="0" smtClean="0">
                          <a:solidFill>
                            <a:schemeClr val="dk1"/>
                          </a:solidFill>
                          <a:effectLst/>
                          <a:latin typeface="Arial" panose="020B0604020202020204" pitchFamily="34" charset="0"/>
                          <a:ea typeface="Times New Roman"/>
                          <a:cs typeface="Arial" panose="020B0604020202020204" pitchFamily="34" charset="0"/>
                        </a:rPr>
                        <a:t>Delays in logistics related to districts were aggravated by resource constraints. </a:t>
                      </a:r>
                      <a:endParaRPr lang="en-ZA" sz="1200" kern="1200" baseline="0" dirty="0">
                        <a:solidFill>
                          <a:schemeClr val="dk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latin typeface="Arial" panose="020B0604020202020204" pitchFamily="34" charset="0"/>
                          <a:ea typeface="Calibri"/>
                          <a:cs typeface="Arial" panose="020B0604020202020204" pitchFamily="34" charset="0"/>
                        </a:rPr>
                        <a:t>Planned</a:t>
                      </a:r>
                      <a:r>
                        <a:rPr lang="en-ZA" sz="1200" b="0" baseline="0" dirty="0" smtClean="0">
                          <a:latin typeface="Arial" panose="020B0604020202020204" pitchFamily="34" charset="0"/>
                          <a:ea typeface="Calibri"/>
                          <a:cs typeface="Arial" panose="020B0604020202020204" pitchFamily="34" charset="0"/>
                        </a:rPr>
                        <a:t> visits reorganised for Q3 and Q4 based on findings of the monitoring in three clusters in Q1. </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r>
                        <a:rPr lang="en-US" sz="1200" kern="1200" baseline="0" dirty="0" smtClean="0">
                          <a:solidFill>
                            <a:schemeClr val="dk1"/>
                          </a:solidFill>
                          <a:effectLst/>
                          <a:latin typeface="Arial" panose="020B0604020202020204" pitchFamily="34" charset="0"/>
                          <a:ea typeface="Times New Roman"/>
                          <a:cs typeface="Arial" panose="020B0604020202020204" pitchFamily="34" charset="0"/>
                        </a:rPr>
                        <a:t>Visits currently under way and will be reported in Q3.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effectLst/>
                          <a:latin typeface="Arial" panose="020B0604020202020204" pitchFamily="34" charset="0"/>
                          <a:ea typeface="Times New Roman"/>
                          <a:cs typeface="Arial" panose="020B0604020202020204" pitchFamily="34" charset="0"/>
                        </a:rPr>
                        <a:t>Programme 2 : Branch C</a:t>
                      </a:r>
                    </a:p>
                    <a:p>
                      <a:endParaRPr lang="en-ZA" sz="1400" kern="1200" baseline="0" dirty="0" smtClean="0">
                        <a:solidFill>
                          <a:schemeClr val="dk1"/>
                        </a:solidFill>
                        <a:effectLst/>
                        <a:latin typeface="Arial" panose="020B0604020202020204" pitchFamily="34" charset="0"/>
                        <a:ea typeface="Times New Roman"/>
                        <a:cs typeface="Arial" panose="020B0604020202020204" pitchFamily="34" charset="0"/>
                      </a:endParaRPr>
                    </a:p>
                  </a:txBody>
                  <a:tcPr/>
                </a:tc>
              </a:tr>
              <a:tr h="1423380">
                <a:tc>
                  <a:txBody>
                    <a:bodyPr/>
                    <a:lstStyle/>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Number of schools provided with</a:t>
                      </a:r>
                    </a:p>
                    <a:p>
                      <a:pPr algn="l">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electricity through ASIDI</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ZA" sz="1200" b="0" dirty="0" smtClean="0">
                          <a:solidFill>
                            <a:schemeClr val="tx1"/>
                          </a:solidFill>
                          <a:latin typeface="Arial" panose="020B0604020202020204" pitchFamily="34" charset="0"/>
                          <a:cs typeface="Arial" panose="020B0604020202020204" pitchFamily="34" charset="0"/>
                        </a:rPr>
                        <a:t>Documentation and evidence being verified on the electrification</a:t>
                      </a:r>
                      <a:r>
                        <a:rPr lang="en-ZA" sz="1200" b="0" baseline="0" dirty="0" smtClean="0">
                          <a:solidFill>
                            <a:schemeClr val="tx1"/>
                          </a:solidFill>
                          <a:latin typeface="Arial" panose="020B0604020202020204" pitchFamily="34" charset="0"/>
                          <a:cs typeface="Arial" panose="020B0604020202020204" pitchFamily="34" charset="0"/>
                        </a:rPr>
                        <a:t> projects completed. </a:t>
                      </a:r>
                      <a:endParaRPr lang="en-US" sz="1200" b="0"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tc>
                <a:tc>
                  <a:txBody>
                    <a:bodyPr/>
                    <a:lstStyle/>
                    <a:p>
                      <a:pPr marL="0" marR="0">
                        <a:spcBef>
                          <a:spcPts val="0"/>
                        </a:spcBef>
                        <a:spcAft>
                          <a:spcPts val="0"/>
                        </a:spcAft>
                      </a:pPr>
                      <a:r>
                        <a:rPr lang="en-US" sz="1200" b="0" dirty="0" smtClean="0">
                          <a:solidFill>
                            <a:schemeClr val="tx1"/>
                          </a:solidFill>
                          <a:latin typeface="Arial" panose="020B0604020202020204" pitchFamily="34" charset="0"/>
                          <a:ea typeface="Times New Roman"/>
                          <a:cs typeface="Arial" panose="020B0604020202020204" pitchFamily="34" charset="0"/>
                        </a:rPr>
                        <a:t>Credibility of the evidence from delivery and</a:t>
                      </a:r>
                      <a:r>
                        <a:rPr lang="en-US" sz="1200" b="0" baseline="0" dirty="0" smtClean="0">
                          <a:solidFill>
                            <a:schemeClr val="tx1"/>
                          </a:solidFill>
                          <a:latin typeface="Arial" panose="020B0604020202020204" pitchFamily="34" charset="0"/>
                          <a:ea typeface="Times New Roman"/>
                          <a:cs typeface="Arial" panose="020B0604020202020204" pitchFamily="34" charset="0"/>
                        </a:rPr>
                        <a:t> provincial mechanisms activated to improve turn around time for the same. </a:t>
                      </a:r>
                      <a:endParaRPr lang="en-US" sz="1200" b="0"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tc>
                <a:tc>
                  <a:txBody>
                    <a:bodyPr/>
                    <a:lstStyle/>
                    <a:p>
                      <a:r>
                        <a:rPr lang="en-ZA" sz="1200" b="0" dirty="0" smtClean="0">
                          <a:solidFill>
                            <a:schemeClr val="tx1"/>
                          </a:solidFill>
                          <a:latin typeface="Arial" panose="020B0604020202020204" pitchFamily="34" charset="0"/>
                          <a:cs typeface="Arial" panose="020B0604020202020204" pitchFamily="34" charset="0"/>
                        </a:rPr>
                        <a:t>Documentation and evidence being verified on the electrification</a:t>
                      </a:r>
                      <a:r>
                        <a:rPr lang="en-ZA" sz="1200" b="0" baseline="0" dirty="0" smtClean="0">
                          <a:solidFill>
                            <a:schemeClr val="tx1"/>
                          </a:solidFill>
                          <a:latin typeface="Arial" panose="020B0604020202020204" pitchFamily="34" charset="0"/>
                          <a:cs typeface="Arial" panose="020B0604020202020204" pitchFamily="34" charset="0"/>
                        </a:rPr>
                        <a:t> projects completed. Verified reports will be produced for completed projects in Q3 and Q4. </a:t>
                      </a:r>
                      <a:endParaRPr lang="en-ZA" sz="1200" b="0" dirty="0">
                        <a:solidFill>
                          <a:schemeClr val="tx1"/>
                        </a:solidFill>
                        <a:latin typeface="Arial" panose="020B0604020202020204" pitchFamily="34" charset="0"/>
                        <a:cs typeface="Arial" panose="020B0604020202020204" pitchFamily="34" charset="0"/>
                      </a:endParaRPr>
                    </a:p>
                  </a:txBody>
                  <a:tcPr marL="68580" marR="68580" marT="0" marB="0"/>
                </a:tc>
                <a:tc>
                  <a:txBody>
                    <a:bodyPr/>
                    <a:lstStyle/>
                    <a:p>
                      <a:r>
                        <a:rPr lang="en-ZA" sz="1600" b="0" dirty="0" smtClean="0">
                          <a:latin typeface="Arial" panose="020B0604020202020204" pitchFamily="34" charset="0"/>
                          <a:cs typeface="Arial" panose="020B0604020202020204" pitchFamily="34" charset="0"/>
                        </a:rPr>
                        <a:t>Programme 4: Branch I</a:t>
                      </a:r>
                      <a:endParaRPr lang="en-ZA" sz="1600" b="0" dirty="0">
                        <a:latin typeface="Arial" panose="020B0604020202020204" pitchFamily="34" charset="0"/>
                        <a:cs typeface="Arial" panose="020B0604020202020204" pitchFamily="34" charset="0"/>
                      </a:endParaRPr>
                    </a:p>
                  </a:txBody>
                  <a:tcPr/>
                </a:tc>
              </a:tr>
            </a:tbl>
          </a:graphicData>
        </a:graphic>
      </p:graphicFrame>
      <p:sp>
        <p:nvSpPr>
          <p:cNvPr id="6" name="Title 1"/>
          <p:cNvSpPr txBox="1">
            <a:spLocks/>
          </p:cNvSpPr>
          <p:nvPr/>
        </p:nvSpPr>
        <p:spPr>
          <a:xfrm>
            <a:off x="107504" y="191013"/>
            <a:ext cx="7941568" cy="721570"/>
          </a:xfrm>
          <a:prstGeom prst="rect">
            <a:avLst/>
          </a:prstGeom>
        </p:spPr>
        <p:txBody>
          <a:bodyPr vert="horz" lIns="91440" tIns="45720" rIns="91440" bIns="45720" rtlCol="0" anchor="ctr">
            <a:noAutofit/>
          </a:bodyPr>
          <a:lstStyle/>
          <a:p>
            <a:pPr algn="ctr">
              <a:spcBef>
                <a:spcPct val="0"/>
              </a:spcBef>
              <a:defRPr/>
            </a:pPr>
            <a:r>
              <a:rPr lang="en-ZA" sz="2800" b="1" dirty="0" smtClean="0">
                <a:solidFill>
                  <a:prstClr val="black"/>
                </a:solidFill>
              </a:rPr>
              <a:t>SUMMARY AREAS</a:t>
            </a:r>
            <a:r>
              <a:rPr lang="en-ZA" sz="2800" b="1" dirty="0" smtClean="0">
                <a:solidFill>
                  <a:srgbClr val="741202"/>
                </a:solidFill>
                <a:latin typeface="Arial" panose="020B0604020202020204" pitchFamily="34" charset="0"/>
                <a:cs typeface="Arial" panose="020B0604020202020204" pitchFamily="34" charset="0"/>
              </a:rPr>
              <a:t> </a:t>
            </a:r>
            <a:r>
              <a:rPr lang="en-ZA" sz="2800" b="1" dirty="0" smtClean="0">
                <a:solidFill>
                  <a:prstClr val="black"/>
                </a:solidFill>
              </a:rPr>
              <a:t>OF UNDER-PERFORMANCE ON QUARTERLY  AND BI- ANNUAL TARGETS</a:t>
            </a:r>
            <a:endParaRPr lang="en-ZA" sz="2800" b="1" dirty="0">
              <a:solidFill>
                <a:prstClr val="black"/>
              </a:solidFill>
            </a:endParaRPr>
          </a:p>
        </p:txBody>
      </p:sp>
    </p:spTree>
    <p:extLst>
      <p:ext uri="{BB962C8B-B14F-4D97-AF65-F5344CB8AC3E}">
        <p14:creationId xmlns:p14="http://schemas.microsoft.com/office/powerpoint/2010/main" xmlns="" val="2163581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normAutofit fontScale="90000"/>
          </a:bodyPr>
          <a:lstStyle/>
          <a:p>
            <a:r>
              <a:rPr lang="en-ZA" dirty="0" smtClean="0">
                <a:latin typeface="Century Gothic" panose="020B0502020202020204" pitchFamily="34" charset="0"/>
              </a:rPr>
              <a:t/>
            </a:r>
            <a:br>
              <a:rPr lang="en-ZA" dirty="0" smtClean="0">
                <a:latin typeface="Century Gothic" panose="020B0502020202020204" pitchFamily="34" charset="0"/>
              </a:rPr>
            </a:br>
            <a:endParaRPr lang="en-ZA" dirty="0"/>
          </a:p>
        </p:txBody>
      </p:sp>
      <p:sp>
        <p:nvSpPr>
          <p:cNvPr id="3" name="Content Placeholder 2"/>
          <p:cNvSpPr>
            <a:spLocks noGrp="1"/>
          </p:cNvSpPr>
          <p:nvPr>
            <p:ph idx="1"/>
          </p:nvPr>
        </p:nvSpPr>
        <p:spPr>
          <a:xfrm>
            <a:off x="467544" y="2492896"/>
            <a:ext cx="8229600" cy="1152128"/>
          </a:xfrm>
        </p:spPr>
        <p:txBody>
          <a:bodyPr>
            <a:normAutofit fontScale="92500" lnSpcReduction="10000"/>
          </a:bodyPr>
          <a:lstStyle/>
          <a:p>
            <a:pPr marL="631825" indent="-631825" algn="ctr">
              <a:buNone/>
              <a:defRPr/>
            </a:pPr>
            <a:r>
              <a:rPr lang="en-US" sz="3600" b="1" dirty="0" smtClean="0">
                <a:solidFill>
                  <a:schemeClr val="accent6">
                    <a:lumMod val="50000"/>
                  </a:schemeClr>
                </a:solidFill>
                <a:cs typeface="Calibri" pitchFamily="34" charset="0"/>
              </a:rPr>
              <a:t>PART B</a:t>
            </a:r>
          </a:p>
          <a:p>
            <a:pPr marL="631825" indent="-631825" algn="ctr">
              <a:buNone/>
              <a:defRPr/>
            </a:pPr>
            <a:r>
              <a:rPr lang="en-US" sz="3600" b="1" dirty="0" smtClean="0">
                <a:solidFill>
                  <a:schemeClr val="accent6">
                    <a:lumMod val="50000"/>
                  </a:schemeClr>
                </a:solidFill>
                <a:cs typeface="Calibri" pitchFamily="34" charset="0"/>
              </a:rPr>
              <a:t>Second Quarter Expenditure Report</a:t>
            </a:r>
            <a:endParaRPr lang="en-US" sz="3600" b="1" dirty="0">
              <a:solidFill>
                <a:schemeClr val="accent6">
                  <a:lumMod val="50000"/>
                </a:schemeClr>
              </a:solidFill>
              <a:cs typeface="Calibri" pitchFamily="34" charset="0"/>
            </a:endParaRPr>
          </a:p>
        </p:txBody>
      </p:sp>
    </p:spTree>
    <p:extLst>
      <p:ext uri="{BB962C8B-B14F-4D97-AF65-F5344CB8AC3E}">
        <p14:creationId xmlns:p14="http://schemas.microsoft.com/office/powerpoint/2010/main" xmlns="" val="29244516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950"/>
            <a:ext cx="8229600" cy="634081"/>
          </a:xfrm>
        </p:spPr>
        <p:txBody>
          <a:bodyPr>
            <a:normAutofit fontScale="90000"/>
          </a:bodyPr>
          <a:lstStyle/>
          <a:p>
            <a:r>
              <a:rPr lang="en-ZA" b="1" kern="0" dirty="0">
                <a:solidFill>
                  <a:schemeClr val="accent2">
                    <a:lumMod val="75000"/>
                  </a:schemeClr>
                </a:solidFill>
              </a:rPr>
              <a:t>INTRODUCTION</a:t>
            </a:r>
            <a:endParaRPr lang="en-ZA" b="1" dirty="0">
              <a:solidFill>
                <a:schemeClr val="accent2">
                  <a:lumMod val="75000"/>
                </a:schemeClr>
              </a:solidFill>
            </a:endParaRPr>
          </a:p>
        </p:txBody>
      </p:sp>
      <p:sp>
        <p:nvSpPr>
          <p:cNvPr id="3" name="Content Placeholder 2"/>
          <p:cNvSpPr>
            <a:spLocks noGrp="1"/>
          </p:cNvSpPr>
          <p:nvPr>
            <p:ph idx="1"/>
          </p:nvPr>
        </p:nvSpPr>
        <p:spPr>
          <a:xfrm>
            <a:off x="323528" y="620688"/>
            <a:ext cx="8424936" cy="5217445"/>
          </a:xfrm>
        </p:spPr>
        <p:txBody>
          <a:bodyPr>
            <a:noAutofit/>
          </a:bodyPr>
          <a:lstStyle/>
          <a:p>
            <a:pPr lvl="0" algn="just">
              <a:lnSpc>
                <a:spcPct val="150000"/>
              </a:lnSpc>
              <a:spcBef>
                <a:spcPts val="0"/>
              </a:spcBef>
              <a:defRPr/>
            </a:pPr>
            <a:r>
              <a:rPr lang="en-ZA" sz="1600" dirty="0">
                <a:latin typeface="Arial" panose="020B0604020202020204" pitchFamily="34" charset="0"/>
                <a:cs typeface="Arial" panose="020B0604020202020204" pitchFamily="34" charset="0"/>
              </a:rPr>
              <a:t>The total Appropriation budget of the Department for the </a:t>
            </a:r>
            <a:r>
              <a:rPr lang="en-ZA" sz="1600" dirty="0" smtClean="0">
                <a:latin typeface="Arial" panose="020B0604020202020204" pitchFamily="34" charset="0"/>
                <a:cs typeface="Arial" panose="020B0604020202020204" pitchFamily="34" charset="0"/>
              </a:rPr>
              <a:t>2016/17 </a:t>
            </a:r>
            <a:r>
              <a:rPr lang="en-ZA" sz="1600" dirty="0">
                <a:latin typeface="Arial" panose="020B0604020202020204" pitchFamily="34" charset="0"/>
                <a:cs typeface="Arial" panose="020B0604020202020204" pitchFamily="34" charset="0"/>
              </a:rPr>
              <a:t>financial year amounts to       </a:t>
            </a:r>
            <a:r>
              <a:rPr lang="en-ZA" sz="1600" dirty="0" smtClean="0">
                <a:latin typeface="Arial" panose="020B0604020202020204" pitchFamily="34" charset="0"/>
                <a:cs typeface="Arial" panose="020B0604020202020204" pitchFamily="34" charset="0"/>
              </a:rPr>
              <a:t>R22.269 </a:t>
            </a:r>
            <a:r>
              <a:rPr lang="en-ZA" sz="1600" dirty="0">
                <a:latin typeface="Arial" panose="020B0604020202020204" pitchFamily="34" charset="0"/>
                <a:cs typeface="Arial" panose="020B0604020202020204" pitchFamily="34" charset="0"/>
              </a:rPr>
              <a:t>billion</a:t>
            </a:r>
          </a:p>
          <a:p>
            <a:pPr lvl="0" algn="just">
              <a:lnSpc>
                <a:spcPct val="150000"/>
              </a:lnSpc>
              <a:spcBef>
                <a:spcPts val="0"/>
              </a:spcBef>
              <a:defRPr/>
            </a:pPr>
            <a:r>
              <a:rPr lang="en-ZA" sz="1600" dirty="0" smtClean="0">
                <a:latin typeface="Arial" panose="020B0604020202020204" pitchFamily="34" charset="0"/>
                <a:cs typeface="Arial" panose="020B0604020202020204" pitchFamily="34" charset="0"/>
              </a:rPr>
              <a:t>78% </a:t>
            </a:r>
            <a:r>
              <a:rPr lang="en-ZA" sz="1600" dirty="0">
                <a:latin typeface="Arial" panose="020B0604020202020204" pitchFamily="34" charset="0"/>
                <a:cs typeface="Arial" panose="020B0604020202020204" pitchFamily="34" charset="0"/>
              </a:rPr>
              <a:t>of the budget amounting to </a:t>
            </a:r>
            <a:r>
              <a:rPr lang="en-ZA" sz="1600" dirty="0" smtClean="0">
                <a:latin typeface="Arial" panose="020B0604020202020204" pitchFamily="34" charset="0"/>
                <a:cs typeface="Arial" panose="020B0604020202020204" pitchFamily="34" charset="0"/>
              </a:rPr>
              <a:t>R17.465 </a:t>
            </a:r>
            <a:r>
              <a:rPr lang="en-ZA" sz="1600" dirty="0">
                <a:latin typeface="Arial" panose="020B0604020202020204" pitchFamily="34" charset="0"/>
                <a:cs typeface="Arial" panose="020B0604020202020204" pitchFamily="34" charset="0"/>
              </a:rPr>
              <a:t>billion is allocated to transfer payments as follows:</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Conditional </a:t>
            </a:r>
            <a:r>
              <a:rPr lang="en-ZA" sz="1600" dirty="0" smtClean="0">
                <a:latin typeface="Arial" panose="020B0604020202020204" pitchFamily="34" charset="0"/>
                <a:cs typeface="Arial" panose="020B0604020202020204" pitchFamily="34" charset="0"/>
              </a:rPr>
              <a:t>Grants: R16.213 </a:t>
            </a:r>
            <a:r>
              <a:rPr lang="en-ZA" sz="1600" dirty="0">
                <a:latin typeface="Arial" panose="020B0604020202020204" pitchFamily="34" charset="0"/>
                <a:cs typeface="Arial" panose="020B0604020202020204" pitchFamily="34" charset="0"/>
              </a:rPr>
              <a:t>billion</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Transfers to Public </a:t>
            </a:r>
            <a:r>
              <a:rPr lang="en-ZA" sz="1600" dirty="0" smtClean="0">
                <a:latin typeface="Arial" panose="020B0604020202020204" pitchFamily="34" charset="0"/>
                <a:cs typeface="Arial" panose="020B0604020202020204" pitchFamily="34" charset="0"/>
              </a:rPr>
              <a:t>Entities: R1.162 </a:t>
            </a:r>
            <a:r>
              <a:rPr lang="en-ZA" sz="1600" dirty="0">
                <a:latin typeface="Arial" panose="020B0604020202020204" pitchFamily="34" charset="0"/>
                <a:cs typeface="Arial" panose="020B0604020202020204" pitchFamily="34" charset="0"/>
              </a:rPr>
              <a:t>billion</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Other </a:t>
            </a:r>
            <a:r>
              <a:rPr lang="en-ZA" sz="1600" dirty="0" smtClean="0">
                <a:latin typeface="Arial" panose="020B0604020202020204" pitchFamily="34" charset="0"/>
                <a:cs typeface="Arial" panose="020B0604020202020204" pitchFamily="34" charset="0"/>
              </a:rPr>
              <a:t>Transfers: R89.492 </a:t>
            </a:r>
            <a:r>
              <a:rPr lang="en-ZA" sz="1600" dirty="0">
                <a:latin typeface="Arial" panose="020B0604020202020204" pitchFamily="34" charset="0"/>
                <a:cs typeface="Arial" panose="020B0604020202020204" pitchFamily="34" charset="0"/>
              </a:rPr>
              <a:t>million</a:t>
            </a:r>
          </a:p>
          <a:p>
            <a:pPr lvl="0" algn="just">
              <a:lnSpc>
                <a:spcPct val="150000"/>
              </a:lnSpc>
              <a:spcBef>
                <a:spcPts val="0"/>
              </a:spcBef>
              <a:defRPr/>
            </a:pPr>
            <a:r>
              <a:rPr lang="en-ZA" sz="1600" dirty="0">
                <a:latin typeface="Arial" panose="020B0604020202020204" pitchFamily="34" charset="0"/>
                <a:cs typeface="Arial" panose="020B0604020202020204" pitchFamily="34" charset="0"/>
              </a:rPr>
              <a:t>The remainder of the budget (</a:t>
            </a:r>
            <a:r>
              <a:rPr lang="en-ZA" sz="1600" dirty="0" smtClean="0">
                <a:latin typeface="Arial" panose="020B0604020202020204" pitchFamily="34" charset="0"/>
                <a:cs typeface="Arial" panose="020B0604020202020204" pitchFamily="34" charset="0"/>
              </a:rPr>
              <a:t>R4.805 </a:t>
            </a:r>
            <a:r>
              <a:rPr lang="en-ZA" sz="1600" dirty="0">
                <a:latin typeface="Arial" panose="020B0604020202020204" pitchFamily="34" charset="0"/>
                <a:cs typeface="Arial" panose="020B0604020202020204" pitchFamily="34" charset="0"/>
              </a:rPr>
              <a:t>billion) is allocated to the following:</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Compensation of Employees: </a:t>
            </a:r>
            <a:r>
              <a:rPr lang="en-ZA" sz="1600" dirty="0" smtClean="0">
                <a:latin typeface="Arial" panose="020B0604020202020204" pitchFamily="34" charset="0"/>
                <a:cs typeface="Arial" panose="020B0604020202020204" pitchFamily="34" charset="0"/>
              </a:rPr>
              <a:t>R402.112 </a:t>
            </a:r>
            <a:r>
              <a:rPr lang="en-ZA" sz="1600" dirty="0">
                <a:latin typeface="Arial" panose="020B0604020202020204" pitchFamily="34" charset="0"/>
                <a:cs typeface="Arial" panose="020B0604020202020204" pitchFamily="34" charset="0"/>
              </a:rPr>
              <a:t>million</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Examiners and Moderators: </a:t>
            </a:r>
            <a:r>
              <a:rPr lang="en-ZA" sz="1600" dirty="0" smtClean="0">
                <a:latin typeface="Arial" panose="020B0604020202020204" pitchFamily="34" charset="0"/>
                <a:cs typeface="Arial" panose="020B0604020202020204" pitchFamily="34" charset="0"/>
              </a:rPr>
              <a:t>R21.794 </a:t>
            </a:r>
            <a:r>
              <a:rPr lang="en-ZA" sz="1600" dirty="0">
                <a:latin typeface="Arial" panose="020B0604020202020204" pitchFamily="34" charset="0"/>
                <a:cs typeface="Arial" panose="020B0604020202020204" pitchFamily="34" charset="0"/>
              </a:rPr>
              <a:t>million</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Earmarked Funds: </a:t>
            </a:r>
            <a:r>
              <a:rPr lang="en-ZA" sz="1600" dirty="0" smtClean="0">
                <a:latin typeface="Arial" panose="020B0604020202020204" pitchFamily="34" charset="0"/>
                <a:cs typeface="Arial" panose="020B0604020202020204" pitchFamily="34" charset="0"/>
              </a:rPr>
              <a:t>R1.172 </a:t>
            </a:r>
            <a:r>
              <a:rPr lang="en-ZA" sz="1600" dirty="0">
                <a:latin typeface="Arial" panose="020B0604020202020204" pitchFamily="34" charset="0"/>
                <a:cs typeface="Arial" panose="020B0604020202020204" pitchFamily="34" charset="0"/>
              </a:rPr>
              <a:t>billion</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Office Accommodation: </a:t>
            </a:r>
            <a:r>
              <a:rPr lang="en-ZA" sz="1600" dirty="0" smtClean="0">
                <a:latin typeface="Arial" panose="020B0604020202020204" pitchFamily="34" charset="0"/>
                <a:cs typeface="Arial" panose="020B0604020202020204" pitchFamily="34" charset="0"/>
              </a:rPr>
              <a:t>R174.922 </a:t>
            </a:r>
            <a:r>
              <a:rPr lang="en-ZA" sz="1600" dirty="0">
                <a:latin typeface="Arial" panose="020B0604020202020204" pitchFamily="34" charset="0"/>
                <a:cs typeface="Arial" panose="020B0604020202020204" pitchFamily="34" charset="0"/>
              </a:rPr>
              <a:t>million</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Specifically and Exclusively Appropriated: </a:t>
            </a:r>
            <a:r>
              <a:rPr lang="en-ZA" sz="1600" dirty="0" smtClean="0">
                <a:latin typeface="Arial" panose="020B0604020202020204" pitchFamily="34" charset="0"/>
                <a:cs typeface="Arial" panose="020B0604020202020204" pitchFamily="34" charset="0"/>
              </a:rPr>
              <a:t>R2.375 billion</a:t>
            </a: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Departmental Operations: </a:t>
            </a:r>
            <a:r>
              <a:rPr lang="en-ZA" sz="1600" dirty="0" smtClean="0">
                <a:latin typeface="Arial" panose="020B0604020202020204" pitchFamily="34" charset="0"/>
                <a:cs typeface="Arial" panose="020B0604020202020204" pitchFamily="34" charset="0"/>
              </a:rPr>
              <a:t>R67.226 million</a:t>
            </a:r>
            <a:endParaRPr lang="en-ZA" sz="1600" dirty="0">
              <a:latin typeface="Arial" panose="020B0604020202020204" pitchFamily="34" charset="0"/>
              <a:cs typeface="Arial" panose="020B0604020202020204" pitchFamily="34" charset="0"/>
            </a:endParaRPr>
          </a:p>
          <a:p>
            <a:pPr lvl="1" algn="just">
              <a:lnSpc>
                <a:spcPct val="150000"/>
              </a:lnSpc>
              <a:spcBef>
                <a:spcPts val="0"/>
              </a:spcBef>
              <a:buClr>
                <a:srgbClr val="C0504D">
                  <a:lumMod val="50000"/>
                </a:srgbClr>
              </a:buClr>
              <a:defRPr/>
            </a:pPr>
            <a:r>
              <a:rPr lang="en-ZA" sz="1600" dirty="0">
                <a:latin typeface="Arial" panose="020B0604020202020204" pitchFamily="34" charset="0"/>
                <a:cs typeface="Arial" panose="020B0604020202020204" pitchFamily="34" charset="0"/>
              </a:rPr>
              <a:t>Departmental </a:t>
            </a:r>
            <a:r>
              <a:rPr lang="en-ZA" sz="1600" dirty="0" smtClean="0">
                <a:latin typeface="Arial" panose="020B0604020202020204" pitchFamily="34" charset="0"/>
                <a:cs typeface="Arial" panose="020B0604020202020204" pitchFamily="34" charset="0"/>
              </a:rPr>
              <a:t>Projects: R592.096 million (including Kha Ri Gude and Annual National Assessment)</a:t>
            </a:r>
            <a:endParaRPr lang="en-ZA" sz="1600" dirty="0">
              <a:latin typeface="Arial" panose="020B0604020202020204" pitchFamily="34" charset="0"/>
              <a:cs typeface="Arial" panose="020B0604020202020204" pitchFamily="34" charset="0"/>
            </a:endParaRPr>
          </a:p>
          <a:p>
            <a:pPr lvl="1" algn="just">
              <a:lnSpc>
                <a:spcPct val="150000"/>
              </a:lnSpc>
              <a:spcBef>
                <a:spcPts val="0"/>
              </a:spcBef>
              <a:buClr>
                <a:srgbClr val="C0504D">
                  <a:lumMod val="50000"/>
                </a:srgbClr>
              </a:buClr>
              <a:defRPr/>
            </a:pPr>
            <a:endParaRPr lang="en-ZA" sz="1600" dirty="0">
              <a:latin typeface="Arial" panose="020B0604020202020204" pitchFamily="34" charset="0"/>
              <a:cs typeface="Arial" panose="020B0604020202020204" pitchFamily="34" charset="0"/>
            </a:endParaRPr>
          </a:p>
          <a:p>
            <a:pPr lvl="1" algn="just">
              <a:lnSpc>
                <a:spcPct val="150000"/>
              </a:lnSpc>
              <a:spcBef>
                <a:spcPts val="0"/>
              </a:spcBef>
              <a:buClr>
                <a:srgbClr val="C0504D">
                  <a:lumMod val="50000"/>
                </a:srgbClr>
              </a:buClr>
              <a:defRPr/>
            </a:pPr>
            <a:endParaRPr lang="en-ZA" sz="1600" dirty="0" smtClean="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324878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ZA" b="1" kern="0" dirty="0">
                <a:solidFill>
                  <a:schemeClr val="accent2">
                    <a:lumMod val="75000"/>
                  </a:schemeClr>
                </a:solidFill>
              </a:rPr>
              <a:t>INTRODUCTION (cont.)</a:t>
            </a:r>
            <a:endParaRPr lang="en-ZA" b="1" dirty="0">
              <a:solidFill>
                <a:schemeClr val="accent2">
                  <a:lumMod val="75000"/>
                </a:schemeClr>
              </a:solidFill>
            </a:endParaRPr>
          </a:p>
        </p:txBody>
      </p:sp>
      <p:sp>
        <p:nvSpPr>
          <p:cNvPr id="3" name="Content Placeholder 2"/>
          <p:cNvSpPr>
            <a:spLocks noGrp="1"/>
          </p:cNvSpPr>
          <p:nvPr>
            <p:ph idx="1"/>
          </p:nvPr>
        </p:nvSpPr>
        <p:spPr>
          <a:xfrm>
            <a:off x="539552" y="692696"/>
            <a:ext cx="8229600" cy="4525963"/>
          </a:xfrm>
        </p:spPr>
        <p:txBody>
          <a:bodyPr>
            <a:noAutofit/>
          </a:bodyPr>
          <a:lstStyle/>
          <a:p>
            <a:pPr algn="just">
              <a:lnSpc>
                <a:spcPct val="150000"/>
              </a:lnSpc>
              <a:defRPr/>
            </a:pPr>
            <a:r>
              <a:rPr lang="en-ZA" sz="1600" dirty="0">
                <a:latin typeface="Arial" panose="020B0604020202020204" pitchFamily="34" charset="0"/>
                <a:cs typeface="Arial" panose="020B0604020202020204" pitchFamily="34" charset="0"/>
              </a:rPr>
              <a:t>The total actual expenditure of the Department for the </a:t>
            </a:r>
            <a:r>
              <a:rPr lang="en-ZA" sz="1600" dirty="0" smtClean="0">
                <a:latin typeface="Arial" panose="020B0604020202020204" pitchFamily="34" charset="0"/>
                <a:cs typeface="Arial" panose="020B0604020202020204" pitchFamily="34" charset="0"/>
              </a:rPr>
              <a:t>2016/17 </a:t>
            </a:r>
            <a:r>
              <a:rPr lang="en-ZA" sz="1600" dirty="0">
                <a:latin typeface="Arial" panose="020B0604020202020204" pitchFamily="34" charset="0"/>
                <a:cs typeface="Arial" panose="020B0604020202020204" pitchFamily="34" charset="0"/>
              </a:rPr>
              <a:t>financial year </a:t>
            </a:r>
            <a:r>
              <a:rPr lang="en-ZA" sz="1600" dirty="0" smtClean="0">
                <a:latin typeface="Arial" panose="020B0604020202020204" pitchFamily="34" charset="0"/>
                <a:cs typeface="Arial" panose="020B0604020202020204" pitchFamily="34" charset="0"/>
              </a:rPr>
              <a:t>second </a:t>
            </a:r>
            <a:r>
              <a:rPr lang="en-ZA" sz="1600" dirty="0">
                <a:latin typeface="Arial" panose="020B0604020202020204" pitchFamily="34" charset="0"/>
                <a:cs typeface="Arial" panose="020B0604020202020204" pitchFamily="34" charset="0"/>
              </a:rPr>
              <a:t>quarter amounts to </a:t>
            </a:r>
            <a:r>
              <a:rPr lang="en-ZA" sz="1600" dirty="0" smtClean="0">
                <a:latin typeface="Arial" panose="020B0604020202020204" pitchFamily="34" charset="0"/>
                <a:cs typeface="Arial" panose="020B0604020202020204" pitchFamily="34" charset="0"/>
              </a:rPr>
              <a:t>R11.712 billion</a:t>
            </a:r>
            <a:endParaRPr lang="en-ZA" sz="1600" dirty="0">
              <a:latin typeface="Arial" panose="020B0604020202020204" pitchFamily="34" charset="0"/>
              <a:cs typeface="Arial" panose="020B0604020202020204" pitchFamily="34" charset="0"/>
            </a:endParaRPr>
          </a:p>
          <a:p>
            <a:pPr algn="just">
              <a:lnSpc>
                <a:spcPct val="150000"/>
              </a:lnSpc>
              <a:defRPr/>
            </a:pPr>
            <a:r>
              <a:rPr lang="en-ZA" sz="1600" dirty="0">
                <a:latin typeface="Arial" panose="020B0604020202020204" pitchFamily="34" charset="0"/>
                <a:cs typeface="Arial" panose="020B0604020202020204" pitchFamily="34" charset="0"/>
              </a:rPr>
              <a:t>Expenditure amounting to </a:t>
            </a:r>
            <a:r>
              <a:rPr lang="en-ZA" sz="1600" dirty="0" smtClean="0">
                <a:latin typeface="Arial" panose="020B0604020202020204" pitchFamily="34" charset="0"/>
                <a:cs typeface="Arial" panose="020B0604020202020204" pitchFamily="34" charset="0"/>
              </a:rPr>
              <a:t>R10.607 billion </a:t>
            </a:r>
            <a:r>
              <a:rPr lang="en-ZA" sz="1600" dirty="0">
                <a:latin typeface="Arial" panose="020B0604020202020204" pitchFamily="34" charset="0"/>
                <a:cs typeface="Arial" panose="020B0604020202020204" pitchFamily="34" charset="0"/>
              </a:rPr>
              <a:t>is made up of transfer payments as follows:</a:t>
            </a:r>
          </a:p>
          <a:p>
            <a:pPr lvl="1" algn="just">
              <a:lnSpc>
                <a:spcPct val="150000"/>
              </a:lnSpc>
              <a:defRPr/>
            </a:pPr>
            <a:r>
              <a:rPr lang="en-ZA" sz="1600" dirty="0">
                <a:latin typeface="Arial" panose="020B0604020202020204" pitchFamily="34" charset="0"/>
                <a:cs typeface="Arial" panose="020B0604020202020204" pitchFamily="34" charset="0"/>
              </a:rPr>
              <a:t>Conditional Grants: </a:t>
            </a:r>
            <a:r>
              <a:rPr lang="en-ZA" sz="1600" dirty="0" smtClean="0">
                <a:latin typeface="Arial" panose="020B0604020202020204" pitchFamily="34" charset="0"/>
                <a:cs typeface="Arial" panose="020B0604020202020204" pitchFamily="34" charset="0"/>
              </a:rPr>
              <a:t>R9.598 billion</a:t>
            </a:r>
            <a:endParaRPr lang="en-ZA" sz="1600" dirty="0">
              <a:latin typeface="Arial" panose="020B0604020202020204" pitchFamily="34" charset="0"/>
              <a:cs typeface="Arial" panose="020B0604020202020204" pitchFamily="34" charset="0"/>
            </a:endParaRPr>
          </a:p>
          <a:p>
            <a:pPr lvl="1" algn="just">
              <a:lnSpc>
                <a:spcPct val="150000"/>
              </a:lnSpc>
              <a:defRPr/>
            </a:pPr>
            <a:r>
              <a:rPr lang="en-ZA" sz="1600" dirty="0">
                <a:latin typeface="Arial" panose="020B0604020202020204" pitchFamily="34" charset="0"/>
                <a:cs typeface="Arial" panose="020B0604020202020204" pitchFamily="34" charset="0"/>
              </a:rPr>
              <a:t>Transfers to Public Entities: </a:t>
            </a:r>
            <a:r>
              <a:rPr lang="en-ZA" sz="1600" dirty="0" smtClean="0">
                <a:latin typeface="Arial" panose="020B0604020202020204" pitchFamily="34" charset="0"/>
                <a:cs typeface="Arial" panose="020B0604020202020204" pitchFamily="34" charset="0"/>
              </a:rPr>
              <a:t>R968.920 million</a:t>
            </a:r>
            <a:endParaRPr lang="en-ZA" sz="1600" dirty="0">
              <a:latin typeface="Arial" panose="020B0604020202020204" pitchFamily="34" charset="0"/>
              <a:cs typeface="Arial" panose="020B0604020202020204" pitchFamily="34" charset="0"/>
            </a:endParaRPr>
          </a:p>
          <a:p>
            <a:pPr lvl="1" algn="just">
              <a:lnSpc>
                <a:spcPct val="150000"/>
              </a:lnSpc>
              <a:defRPr/>
            </a:pPr>
            <a:r>
              <a:rPr lang="en-ZA" sz="1600" dirty="0">
                <a:latin typeface="Arial" panose="020B0604020202020204" pitchFamily="34" charset="0"/>
                <a:cs typeface="Arial" panose="020B0604020202020204" pitchFamily="34" charset="0"/>
              </a:rPr>
              <a:t>Other Transfers: </a:t>
            </a:r>
            <a:r>
              <a:rPr lang="en-ZA" sz="1600" dirty="0" smtClean="0">
                <a:latin typeface="Arial" panose="020B0604020202020204" pitchFamily="34" charset="0"/>
                <a:cs typeface="Arial" panose="020B0604020202020204" pitchFamily="34" charset="0"/>
              </a:rPr>
              <a:t>R40.907 </a:t>
            </a:r>
            <a:r>
              <a:rPr lang="en-ZA" sz="1600" dirty="0">
                <a:latin typeface="Arial" panose="020B0604020202020204" pitchFamily="34" charset="0"/>
                <a:cs typeface="Arial" panose="020B0604020202020204" pitchFamily="34" charset="0"/>
              </a:rPr>
              <a:t>million</a:t>
            </a:r>
          </a:p>
          <a:p>
            <a:pPr algn="just">
              <a:lnSpc>
                <a:spcPct val="150000"/>
              </a:lnSpc>
              <a:defRPr/>
            </a:pPr>
            <a:r>
              <a:rPr lang="en-ZA" sz="1600" dirty="0">
                <a:latin typeface="Arial" panose="020B0604020202020204" pitchFamily="34" charset="0"/>
                <a:cs typeface="Arial" panose="020B0604020202020204" pitchFamily="34" charset="0"/>
              </a:rPr>
              <a:t>The remainder of the expenditure (</a:t>
            </a:r>
            <a:r>
              <a:rPr lang="en-ZA" sz="1600" dirty="0" smtClean="0">
                <a:latin typeface="Arial" panose="020B0604020202020204" pitchFamily="34" charset="0"/>
                <a:cs typeface="Arial" panose="020B0604020202020204" pitchFamily="34" charset="0"/>
              </a:rPr>
              <a:t>R1.104 billion</a:t>
            </a:r>
            <a:r>
              <a:rPr lang="en-ZA" sz="1600" dirty="0">
                <a:latin typeface="Arial" panose="020B0604020202020204" pitchFamily="34" charset="0"/>
                <a:cs typeface="Arial" panose="020B0604020202020204" pitchFamily="34" charset="0"/>
              </a:rPr>
              <a:t>) is made up as follows:</a:t>
            </a:r>
          </a:p>
          <a:p>
            <a:pPr lvl="1" algn="just">
              <a:lnSpc>
                <a:spcPct val="150000"/>
              </a:lnSpc>
              <a:defRPr/>
            </a:pPr>
            <a:r>
              <a:rPr lang="en-ZA" sz="1600" dirty="0">
                <a:latin typeface="Arial" panose="020B0604020202020204" pitchFamily="34" charset="0"/>
                <a:cs typeface="Arial" panose="020B0604020202020204" pitchFamily="34" charset="0"/>
              </a:rPr>
              <a:t>Compensation of Employees: </a:t>
            </a:r>
            <a:r>
              <a:rPr lang="en-ZA" sz="1600" dirty="0" smtClean="0">
                <a:latin typeface="Arial" panose="020B0604020202020204" pitchFamily="34" charset="0"/>
                <a:cs typeface="Arial" panose="020B0604020202020204" pitchFamily="34" charset="0"/>
              </a:rPr>
              <a:t>R197.179 million</a:t>
            </a:r>
            <a:endParaRPr lang="en-ZA" sz="1600" dirty="0">
              <a:latin typeface="Arial" panose="020B0604020202020204" pitchFamily="34" charset="0"/>
              <a:cs typeface="Arial" panose="020B0604020202020204" pitchFamily="34" charset="0"/>
            </a:endParaRPr>
          </a:p>
          <a:p>
            <a:pPr lvl="1" algn="just">
              <a:lnSpc>
                <a:spcPct val="150000"/>
              </a:lnSpc>
              <a:defRPr/>
            </a:pPr>
            <a:r>
              <a:rPr lang="en-ZA" sz="1600" dirty="0">
                <a:latin typeface="Arial" panose="020B0604020202020204" pitchFamily="34" charset="0"/>
                <a:cs typeface="Arial" panose="020B0604020202020204" pitchFamily="34" charset="0"/>
              </a:rPr>
              <a:t>Examiners and Moderators: </a:t>
            </a:r>
            <a:r>
              <a:rPr lang="en-ZA" sz="1600" dirty="0" smtClean="0">
                <a:latin typeface="Arial" panose="020B0604020202020204" pitchFamily="34" charset="0"/>
                <a:cs typeface="Arial" panose="020B0604020202020204" pitchFamily="34" charset="0"/>
              </a:rPr>
              <a:t>R5.636 </a:t>
            </a:r>
            <a:r>
              <a:rPr lang="en-ZA" sz="1600" dirty="0">
                <a:latin typeface="Arial" panose="020B0604020202020204" pitchFamily="34" charset="0"/>
                <a:cs typeface="Arial" panose="020B0604020202020204" pitchFamily="34" charset="0"/>
              </a:rPr>
              <a:t>million</a:t>
            </a:r>
          </a:p>
          <a:p>
            <a:pPr lvl="1" algn="just">
              <a:lnSpc>
                <a:spcPct val="150000"/>
              </a:lnSpc>
              <a:defRPr/>
            </a:pPr>
            <a:r>
              <a:rPr lang="en-ZA" sz="1600" dirty="0">
                <a:latin typeface="Arial" panose="020B0604020202020204" pitchFamily="34" charset="0"/>
                <a:cs typeface="Arial" panose="020B0604020202020204" pitchFamily="34" charset="0"/>
              </a:rPr>
              <a:t>Earmarked Funds: </a:t>
            </a:r>
            <a:r>
              <a:rPr lang="en-ZA" sz="1600" dirty="0" smtClean="0">
                <a:latin typeface="Arial" panose="020B0604020202020204" pitchFamily="34" charset="0"/>
                <a:cs typeface="Arial" panose="020B0604020202020204" pitchFamily="34" charset="0"/>
              </a:rPr>
              <a:t>R72.291 million</a:t>
            </a:r>
            <a:endParaRPr lang="en-ZA" sz="1600" dirty="0">
              <a:latin typeface="Arial" panose="020B0604020202020204" pitchFamily="34" charset="0"/>
              <a:cs typeface="Arial" panose="020B0604020202020204" pitchFamily="34" charset="0"/>
            </a:endParaRPr>
          </a:p>
          <a:p>
            <a:pPr lvl="1" algn="just">
              <a:lnSpc>
                <a:spcPct val="150000"/>
              </a:lnSpc>
              <a:defRPr/>
            </a:pPr>
            <a:r>
              <a:rPr lang="en-ZA" sz="1600" dirty="0">
                <a:latin typeface="Arial" panose="020B0604020202020204" pitchFamily="34" charset="0"/>
                <a:cs typeface="Arial" panose="020B0604020202020204" pitchFamily="34" charset="0"/>
              </a:rPr>
              <a:t>Office </a:t>
            </a:r>
            <a:r>
              <a:rPr lang="en-ZA" sz="1600" dirty="0" smtClean="0">
                <a:latin typeface="Arial" panose="020B0604020202020204" pitchFamily="34" charset="0"/>
                <a:cs typeface="Arial" panose="020B0604020202020204" pitchFamily="34" charset="0"/>
              </a:rPr>
              <a:t>Accommodation: R86.763 million</a:t>
            </a:r>
            <a:endParaRPr lang="en-ZA" sz="1600" dirty="0">
              <a:latin typeface="Arial" panose="020B0604020202020204" pitchFamily="34" charset="0"/>
              <a:cs typeface="Arial" panose="020B0604020202020204" pitchFamily="34" charset="0"/>
            </a:endParaRPr>
          </a:p>
          <a:p>
            <a:pPr lvl="1" algn="just">
              <a:lnSpc>
                <a:spcPct val="150000"/>
              </a:lnSpc>
              <a:defRPr/>
            </a:pPr>
            <a:r>
              <a:rPr lang="en-ZA" sz="1600" dirty="0">
                <a:latin typeface="Arial" panose="020B0604020202020204" pitchFamily="34" charset="0"/>
                <a:cs typeface="Arial" panose="020B0604020202020204" pitchFamily="34" charset="0"/>
              </a:rPr>
              <a:t>Specifically and Exclusively Appropriated: </a:t>
            </a:r>
            <a:r>
              <a:rPr lang="en-ZA" sz="1600" dirty="0" smtClean="0">
                <a:latin typeface="Arial" panose="020B0604020202020204" pitchFamily="34" charset="0"/>
                <a:cs typeface="Arial" panose="020B0604020202020204" pitchFamily="34" charset="0"/>
              </a:rPr>
              <a:t>R396.872 million</a:t>
            </a:r>
            <a:endParaRPr lang="en-ZA" sz="1600" dirty="0">
              <a:latin typeface="Arial" panose="020B0604020202020204" pitchFamily="34" charset="0"/>
              <a:cs typeface="Arial" panose="020B0604020202020204" pitchFamily="34" charset="0"/>
            </a:endParaRPr>
          </a:p>
          <a:p>
            <a:pPr lvl="1" algn="just">
              <a:lnSpc>
                <a:spcPct val="150000"/>
              </a:lnSpc>
              <a:defRPr/>
            </a:pPr>
            <a:r>
              <a:rPr lang="en-ZA" sz="1600" dirty="0">
                <a:latin typeface="Arial" panose="020B0604020202020204" pitchFamily="34" charset="0"/>
                <a:cs typeface="Arial" panose="020B0604020202020204" pitchFamily="34" charset="0"/>
              </a:rPr>
              <a:t>Departmental Operations: </a:t>
            </a:r>
            <a:r>
              <a:rPr lang="en-ZA" sz="1600" dirty="0" smtClean="0">
                <a:latin typeface="Arial" panose="020B0604020202020204" pitchFamily="34" charset="0"/>
                <a:cs typeface="Arial" panose="020B0604020202020204" pitchFamily="34" charset="0"/>
              </a:rPr>
              <a:t>R70.711 million</a:t>
            </a:r>
            <a:endParaRPr lang="en-ZA" sz="1600" dirty="0">
              <a:latin typeface="Arial" panose="020B0604020202020204" pitchFamily="34" charset="0"/>
              <a:cs typeface="Arial" panose="020B0604020202020204" pitchFamily="34" charset="0"/>
            </a:endParaRPr>
          </a:p>
          <a:p>
            <a:pPr lvl="1" algn="just">
              <a:lnSpc>
                <a:spcPct val="150000"/>
              </a:lnSpc>
              <a:defRPr/>
            </a:pPr>
            <a:r>
              <a:rPr lang="en-ZA" sz="1600" dirty="0">
                <a:latin typeface="Arial" panose="020B0604020202020204" pitchFamily="34" charset="0"/>
                <a:cs typeface="Arial" panose="020B0604020202020204" pitchFamily="34" charset="0"/>
              </a:rPr>
              <a:t>Departmental Projects: </a:t>
            </a:r>
            <a:r>
              <a:rPr lang="en-ZA" sz="1600" dirty="0" smtClean="0">
                <a:latin typeface="Arial" panose="020B0604020202020204" pitchFamily="34" charset="0"/>
                <a:cs typeface="Arial" panose="020B0604020202020204" pitchFamily="34" charset="0"/>
              </a:rPr>
              <a:t>R274.769 </a:t>
            </a:r>
            <a:r>
              <a:rPr lang="en-ZA" sz="1600" dirty="0">
                <a:latin typeface="Arial" panose="020B0604020202020204" pitchFamily="34" charset="0"/>
                <a:cs typeface="Arial" panose="020B0604020202020204" pitchFamily="34" charset="0"/>
              </a:rPr>
              <a:t>million</a:t>
            </a:r>
          </a:p>
          <a:p>
            <a:endParaRPr lang="en-ZA" sz="2400" dirty="0"/>
          </a:p>
        </p:txBody>
      </p:sp>
    </p:spTree>
    <p:extLst>
      <p:ext uri="{BB962C8B-B14F-4D97-AF65-F5344CB8AC3E}">
        <p14:creationId xmlns:p14="http://schemas.microsoft.com/office/powerpoint/2010/main" xmlns="" val="1157075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792088"/>
          </a:xfrm>
        </p:spPr>
        <p:txBody>
          <a:bodyPr>
            <a:noAutofit/>
          </a:bodyPr>
          <a:lstStyle/>
          <a:p>
            <a:r>
              <a:rPr lang="en-US" sz="2800" dirty="0" smtClean="0">
                <a:solidFill>
                  <a:schemeClr val="accent2">
                    <a:lumMod val="75000"/>
                  </a:schemeClr>
                </a:solidFill>
              </a:rPr>
              <a:t/>
            </a:r>
            <a:br>
              <a:rPr lang="en-US" sz="2800" dirty="0" smtClean="0">
                <a:solidFill>
                  <a:schemeClr val="accent2">
                    <a:lumMod val="75000"/>
                  </a:schemeClr>
                </a:solidFill>
              </a:rPr>
            </a:br>
            <a:r>
              <a:rPr lang="en-US" sz="2800" dirty="0" smtClean="0">
                <a:solidFill>
                  <a:schemeClr val="accent2">
                    <a:lumMod val="75000"/>
                  </a:schemeClr>
                </a:solidFill>
              </a:rPr>
              <a:t/>
            </a:r>
            <a:br>
              <a:rPr lang="en-US" sz="2800" dirty="0" smtClean="0">
                <a:solidFill>
                  <a:schemeClr val="accent2">
                    <a:lumMod val="75000"/>
                  </a:schemeClr>
                </a:solidFill>
              </a:rPr>
            </a:br>
            <a:r>
              <a:rPr lang="en-US" sz="2400" b="1" dirty="0" smtClean="0">
                <a:solidFill>
                  <a:schemeClr val="accent2">
                    <a:lumMod val="75000"/>
                  </a:schemeClr>
                </a:solidFill>
              </a:rPr>
              <a:t>ALLOCATION AGAINST ACTUAL EXPENDITURE PER PROGRAMME FOR THE 2016/17 FINANCIAL YEAR</a:t>
            </a:r>
            <a:r>
              <a:rPr lang="en-US" dirty="0" smtClean="0">
                <a:solidFill>
                  <a:schemeClr val="accent2">
                    <a:lumMod val="75000"/>
                  </a:schemeClr>
                </a:solidFill>
              </a:rPr>
              <a:t/>
            </a:r>
            <a:br>
              <a:rPr lang="en-US" dirty="0" smtClean="0">
                <a:solidFill>
                  <a:schemeClr val="accent2">
                    <a:lumMod val="75000"/>
                  </a:schemeClr>
                </a:solidFill>
              </a:rPr>
            </a:br>
            <a:endParaRPr lang="en-ZA"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90282611"/>
              </p:ext>
            </p:extLst>
          </p:nvPr>
        </p:nvGraphicFramePr>
        <p:xfrm>
          <a:off x="251520" y="1052738"/>
          <a:ext cx="8568953" cy="4824535"/>
        </p:xfrm>
        <a:graphic>
          <a:graphicData uri="http://schemas.openxmlformats.org/drawingml/2006/table">
            <a:tbl>
              <a:tblPr firstRow="1" bandRow="1">
                <a:tableStyleId>{5C22544A-7EE6-4342-B048-85BDC9FD1C3A}</a:tableStyleId>
              </a:tblPr>
              <a:tblGrid>
                <a:gridCol w="3576606"/>
                <a:gridCol w="1298833"/>
                <a:gridCol w="1329665"/>
                <a:gridCol w="1171646"/>
                <a:gridCol w="1192203"/>
              </a:tblGrid>
              <a:tr h="314049">
                <a:tc rowSpan="3">
                  <a:txBody>
                    <a:bodyPr/>
                    <a:lstStyle/>
                    <a:p>
                      <a:pPr marL="0" algn="ctr" defTabSz="914400" rtl="0" eaLnBrk="1" fontAlgn="t" latinLnBrk="0" hangingPunct="1"/>
                      <a:r>
                        <a:rPr lang="en-US" sz="1200" b="1" i="0" u="none" strike="noStrike" kern="1200" dirty="0" smtClean="0">
                          <a:solidFill>
                            <a:srgbClr val="000000"/>
                          </a:solidFill>
                          <a:latin typeface="Arial"/>
                          <a:ea typeface="+mn-ea"/>
                          <a:cs typeface="+mn-cs"/>
                        </a:rPr>
                        <a:t>Programmes</a:t>
                      </a:r>
                      <a:endParaRPr lang="en-US" sz="1200" b="1" i="0" u="none" strike="noStrike" kern="1200" dirty="0">
                        <a:solidFill>
                          <a:srgbClr val="000000"/>
                        </a:solidFill>
                        <a:latin typeface="Arial"/>
                        <a:ea typeface="+mn-ea"/>
                        <a:cs typeface="+mn-cs"/>
                      </a:endParaRPr>
                    </a:p>
                  </a:txBody>
                  <a:tcPr marL="0" marR="0" marT="0" marB="0" anchor="ctr"/>
                </a:tc>
                <a:tc gridSpan="3">
                  <a:txBody>
                    <a:bodyPr/>
                    <a:lstStyle/>
                    <a:p>
                      <a:pPr algn="ctr" rtl="0" fontAlgn="t"/>
                      <a:r>
                        <a:rPr lang="en-US" sz="1600" b="1" i="0" u="none" strike="noStrike" dirty="0" smtClean="0">
                          <a:solidFill>
                            <a:srgbClr val="000000"/>
                          </a:solidFill>
                          <a:latin typeface="Arial"/>
                        </a:rPr>
                        <a:t>2016/17</a:t>
                      </a:r>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algn="ctr" defTabSz="914400" rtl="0" eaLnBrk="1" fontAlgn="t" latinLnBrk="0" hangingPunct="1"/>
                      <a:r>
                        <a:rPr lang="en-US" sz="1200" b="1" i="0" u="none" strike="noStrike" kern="1200" dirty="0" smtClean="0">
                          <a:solidFill>
                            <a:srgbClr val="000000"/>
                          </a:solidFill>
                          <a:latin typeface="Arial"/>
                          <a:ea typeface="+mn-ea"/>
                          <a:cs typeface="+mn-cs"/>
                        </a:rPr>
                        <a:t>Expenditure as % of Appropria-tion</a:t>
                      </a:r>
                      <a:endParaRPr lang="en-US" sz="1200" b="1" i="0" u="none" strike="noStrike" kern="1200" dirty="0">
                        <a:solidFill>
                          <a:srgbClr val="000000"/>
                        </a:solidFill>
                        <a:latin typeface="Arial"/>
                        <a:ea typeface="+mn-ea"/>
                        <a:cs typeface="+mn-cs"/>
                      </a:endParaRPr>
                    </a:p>
                  </a:txBody>
                  <a:tcPr marL="0" marR="0" marT="0" marB="0" anchor="ctr"/>
                </a:tc>
              </a:tr>
              <a:tr h="628098">
                <a:tc vMerge="1">
                  <a:txBody>
                    <a:bodyPr/>
                    <a:lstStyle/>
                    <a:p>
                      <a:endParaRPr lang="en-GB"/>
                    </a:p>
                  </a:txBody>
                  <a:tcPr/>
                </a:tc>
                <a:tc>
                  <a:txBody>
                    <a:bodyPr/>
                    <a:lstStyle/>
                    <a:p>
                      <a:pPr algn="ctr" rtl="0" fontAlgn="t"/>
                      <a:r>
                        <a:rPr lang="en-US" sz="1200" b="1" i="0" u="none" strike="noStrike" dirty="0" smtClean="0">
                          <a:solidFill>
                            <a:srgbClr val="000000"/>
                          </a:solidFill>
                          <a:latin typeface="Arial"/>
                        </a:rPr>
                        <a:t>Appropriation</a:t>
                      </a:r>
                      <a:endParaRPr lang="en-US" sz="1200" b="1" i="0" u="none" strike="noStrike" dirty="0">
                        <a:solidFill>
                          <a:srgbClr val="000000"/>
                        </a:solidFill>
                        <a:latin typeface="Arial"/>
                      </a:endParaRPr>
                    </a:p>
                  </a:txBody>
                  <a:tcPr marL="0" marR="0" marT="0" marB="0" anchor="ctr"/>
                </a:tc>
                <a:tc>
                  <a:txBody>
                    <a:bodyPr/>
                    <a:lstStyle/>
                    <a:p>
                      <a:pPr algn="ctr" rtl="0" fontAlgn="t"/>
                      <a:r>
                        <a:rPr lang="en-US" sz="1200" b="1" i="0" u="none" strike="noStrike" dirty="0" smtClean="0">
                          <a:solidFill>
                            <a:srgbClr val="000000"/>
                          </a:solidFill>
                          <a:latin typeface="Arial"/>
                        </a:rPr>
                        <a:t>Actual</a:t>
                      </a:r>
                      <a:r>
                        <a:rPr lang="en-US" sz="1200" b="1" i="0" u="none" strike="noStrike" baseline="0" dirty="0" smtClean="0">
                          <a:solidFill>
                            <a:srgbClr val="000000"/>
                          </a:solidFill>
                          <a:latin typeface="Arial"/>
                        </a:rPr>
                        <a:t> Expenditure</a:t>
                      </a:r>
                      <a:endParaRPr lang="en-US" sz="1200" b="1" i="0" u="none" strike="noStrike" dirty="0">
                        <a:solidFill>
                          <a:srgbClr val="000000"/>
                        </a:solidFill>
                        <a:latin typeface="Arial"/>
                      </a:endParaRPr>
                    </a:p>
                  </a:txBody>
                  <a:tcPr marL="0" marR="0" marT="0" marB="0" anchor="ctr"/>
                </a:tc>
                <a:tc>
                  <a:txBody>
                    <a:bodyPr/>
                    <a:lstStyle/>
                    <a:p>
                      <a:pPr algn="ctr" rtl="0" fontAlgn="t"/>
                      <a:r>
                        <a:rPr lang="en-US" sz="1200" b="1" i="0" u="none" strike="noStrike" dirty="0" smtClean="0">
                          <a:solidFill>
                            <a:srgbClr val="000000"/>
                          </a:solidFill>
                          <a:latin typeface="Arial"/>
                        </a:rPr>
                        <a:t>Variance</a:t>
                      </a:r>
                      <a:endParaRPr lang="en-US" sz="1200" b="1" i="0" u="none" strike="noStrike" dirty="0">
                        <a:solidFill>
                          <a:srgbClr val="000000"/>
                        </a:solidFill>
                        <a:latin typeface="Arial"/>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314049">
                <a:tc vMerge="1">
                  <a:txBody>
                    <a:bodyPr/>
                    <a:lstStyle/>
                    <a:p>
                      <a:endParaRPr lang="en-US"/>
                    </a:p>
                  </a:txBody>
                  <a:tcPr/>
                </a:tc>
                <a:tc>
                  <a:txBody>
                    <a:bodyPr/>
                    <a:lstStyle/>
                    <a:p>
                      <a:pPr marL="0" algn="ctr" defTabSz="914400" rtl="0" eaLnBrk="1" fontAlgn="t" latinLnBrk="0" hangingPunct="1"/>
                      <a:r>
                        <a:rPr lang="en-US" sz="1200" b="1" i="0" u="none" strike="noStrike" kern="1200" dirty="0">
                          <a:solidFill>
                            <a:srgbClr val="000000"/>
                          </a:solidFill>
                          <a:latin typeface="Arial"/>
                          <a:ea typeface="+mn-ea"/>
                          <a:cs typeface="+mn-cs"/>
                        </a:rPr>
                        <a:t>R’000</a:t>
                      </a:r>
                    </a:p>
                  </a:txBody>
                  <a:tcPr marL="0" marR="0" marT="0" marB="0" anchor="ctr"/>
                </a:tc>
                <a:tc>
                  <a:txBody>
                    <a:bodyPr/>
                    <a:lstStyle/>
                    <a:p>
                      <a:pPr marL="0" algn="ctr" defTabSz="914400" rtl="0" eaLnBrk="1" fontAlgn="t" latinLnBrk="0" hangingPunct="1"/>
                      <a:r>
                        <a:rPr lang="en-US" sz="1200" b="1" i="0" u="none" strike="noStrike" kern="1200" dirty="0">
                          <a:solidFill>
                            <a:srgbClr val="000000"/>
                          </a:solidFill>
                          <a:latin typeface="Arial"/>
                          <a:ea typeface="+mn-ea"/>
                          <a:cs typeface="+mn-cs"/>
                        </a:rPr>
                        <a:t>R’000</a:t>
                      </a:r>
                    </a:p>
                  </a:txBody>
                  <a:tcPr marL="0" marR="0" marT="0" marB="0" anchor="ctr"/>
                </a:tc>
                <a:tc>
                  <a:txBody>
                    <a:bodyPr/>
                    <a:lstStyle/>
                    <a:p>
                      <a:pPr marL="0" algn="ctr" defTabSz="914400" rtl="0" eaLnBrk="1" fontAlgn="t" latinLnBrk="0" hangingPunct="1"/>
                      <a:r>
                        <a:rPr lang="en-US" sz="1200" b="1" i="0" u="none" strike="noStrike" kern="1200" dirty="0" smtClean="0">
                          <a:solidFill>
                            <a:srgbClr val="000000"/>
                          </a:solidFill>
                          <a:latin typeface="Arial"/>
                          <a:ea typeface="+mn-ea"/>
                          <a:cs typeface="+mn-cs"/>
                        </a:rPr>
                        <a:t>R’000</a:t>
                      </a:r>
                      <a:endParaRPr lang="en-US" sz="12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314049">
                <a:tc>
                  <a:txBody>
                    <a:bodyPr/>
                    <a:lstStyle/>
                    <a:p>
                      <a:pPr algn="l" rtl="0" fontAlgn="t"/>
                      <a:r>
                        <a:rPr lang="en-US" sz="1400" b="1" i="0" u="none" strike="noStrike" dirty="0" smtClean="0">
                          <a:solidFill>
                            <a:srgbClr val="000000"/>
                          </a:solidFill>
                          <a:latin typeface="Arial" panose="020B0604020202020204" pitchFamily="34" charset="0"/>
                          <a:cs typeface="Arial" panose="020B0604020202020204" pitchFamily="34" charset="0"/>
                        </a:rPr>
                        <a:t>Administration</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marL="0" algn="r" defTabSz="914400" rtl="0" eaLnBrk="1" fontAlgn="b" latinLnBrk="0" hangingPunct="1"/>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377 893</a:t>
                      </a: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205 858</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172 035</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54.48%</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628098">
                <a:tc>
                  <a:txBody>
                    <a:bodyPr/>
                    <a:lstStyle/>
                    <a:p>
                      <a:pPr algn="l" rtl="0" fontAlgn="t"/>
                      <a:r>
                        <a:rPr lang="en-US" sz="1400" b="1" i="0" u="none" strike="noStrike" dirty="0">
                          <a:solidFill>
                            <a:srgbClr val="000000"/>
                          </a:solidFill>
                          <a:latin typeface="Arial" panose="020B0604020202020204" pitchFamily="34" charset="0"/>
                          <a:cs typeface="Arial" panose="020B0604020202020204" pitchFamily="34" charset="0"/>
                        </a:rPr>
                        <a:t>Curriculum Policy, Support and </a:t>
                      </a:r>
                      <a:r>
                        <a:rPr lang="en-US" sz="1400" b="1" i="0" u="none" strike="noStrike" dirty="0" smtClean="0">
                          <a:solidFill>
                            <a:srgbClr val="000000"/>
                          </a:solidFill>
                          <a:latin typeface="Arial" panose="020B0604020202020204" pitchFamily="34" charset="0"/>
                          <a:cs typeface="Arial" panose="020B0604020202020204" pitchFamily="34" charset="0"/>
                        </a:rPr>
                        <a:t>Monitoring</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marL="0" algn="r" defTabSz="914400" rtl="0" eaLnBrk="1" fontAlgn="b" latinLnBrk="0" hangingPunct="1"/>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1 936 100</a:t>
                      </a: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488 959</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a:solidFill>
                            <a:schemeClr val="tx1"/>
                          </a:solidFill>
                          <a:effectLst/>
                          <a:latin typeface="Arial" panose="020B0604020202020204" pitchFamily="34" charset="0"/>
                          <a:ea typeface="+mn-ea"/>
                          <a:cs typeface="Arial" panose="020B0604020202020204" pitchFamily="34" charset="0"/>
                        </a:rPr>
                        <a:t>1 </a:t>
                      </a:r>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447 141</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25.25%</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942148">
                <a:tc>
                  <a:txBody>
                    <a:bodyPr/>
                    <a:lstStyle/>
                    <a:p>
                      <a:pPr algn="l" rtl="0" fontAlgn="t"/>
                      <a:r>
                        <a:rPr lang="en-US" sz="1400" b="1" i="0" u="none" strike="noStrike" dirty="0" smtClean="0">
                          <a:solidFill>
                            <a:srgbClr val="000000"/>
                          </a:solidFill>
                          <a:latin typeface="Arial" panose="020B0604020202020204" pitchFamily="34" charset="0"/>
                          <a:cs typeface="Arial" panose="020B0604020202020204" pitchFamily="34" charset="0"/>
                        </a:rPr>
                        <a:t>Teachers,</a:t>
                      </a:r>
                      <a:r>
                        <a:rPr lang="en-US" sz="1400" b="1" i="0" u="none" strike="noStrike" baseline="0" dirty="0" smtClean="0">
                          <a:solidFill>
                            <a:srgbClr val="000000"/>
                          </a:solidFill>
                          <a:latin typeface="Arial" panose="020B0604020202020204" pitchFamily="34" charset="0"/>
                          <a:cs typeface="Arial" panose="020B0604020202020204" pitchFamily="34" charset="0"/>
                        </a:rPr>
                        <a:t> </a:t>
                      </a:r>
                      <a:r>
                        <a:rPr lang="en-US" sz="1400" b="1" i="0" u="none" strike="noStrike" dirty="0" smtClean="0">
                          <a:solidFill>
                            <a:srgbClr val="000000"/>
                          </a:solidFill>
                          <a:latin typeface="Arial" panose="020B0604020202020204" pitchFamily="34" charset="0"/>
                          <a:cs typeface="Arial" panose="020B0604020202020204" pitchFamily="34" charset="0"/>
                        </a:rPr>
                        <a:t>Education </a:t>
                      </a:r>
                      <a:r>
                        <a:rPr lang="en-US" sz="1400" b="1" i="0" u="none" strike="noStrike" dirty="0">
                          <a:solidFill>
                            <a:srgbClr val="000000"/>
                          </a:solidFill>
                          <a:latin typeface="Arial" panose="020B0604020202020204" pitchFamily="34" charset="0"/>
                          <a:cs typeface="Arial" panose="020B0604020202020204" pitchFamily="34" charset="0"/>
                        </a:rPr>
                        <a:t>Human </a:t>
                      </a:r>
                      <a:r>
                        <a:rPr lang="en-US" sz="1400" b="1" i="0" u="none" strike="noStrike" dirty="0" smtClean="0">
                          <a:solidFill>
                            <a:srgbClr val="000000"/>
                          </a:solidFill>
                          <a:latin typeface="Arial" panose="020B0604020202020204" pitchFamily="34" charset="0"/>
                          <a:cs typeface="Arial" panose="020B0604020202020204" pitchFamily="34" charset="0"/>
                        </a:rPr>
                        <a:t>Resources Development and Institutional Development</a:t>
                      </a:r>
                    </a:p>
                  </a:txBody>
                  <a:tcPr marR="0" marT="0" marB="0" anchor="b"/>
                </a:tc>
                <a:tc>
                  <a:txBody>
                    <a:bodyPr/>
                    <a:lstStyle/>
                    <a:p>
                      <a:pPr marL="0" algn="r" defTabSz="914400" rtl="0" eaLnBrk="1" fontAlgn="b" latinLnBrk="0" hangingPunct="1"/>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1 163 742</a:t>
                      </a: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987 642</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176 100</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84.87%</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628098">
                <a:tc>
                  <a:txBody>
                    <a:bodyPr/>
                    <a:lstStyle/>
                    <a:p>
                      <a:pPr algn="l" rtl="0" fontAlgn="t"/>
                      <a:r>
                        <a:rPr lang="en-US" sz="1400" b="1" i="0" u="none" strike="noStrike" dirty="0" smtClean="0">
                          <a:solidFill>
                            <a:srgbClr val="000000"/>
                          </a:solidFill>
                          <a:latin typeface="Arial" panose="020B0604020202020204" pitchFamily="34" charset="0"/>
                          <a:cs typeface="Arial" panose="020B0604020202020204" pitchFamily="34" charset="0"/>
                        </a:rPr>
                        <a:t>Planning</a:t>
                      </a:r>
                      <a:r>
                        <a:rPr lang="en-US" sz="1400" b="1" i="0" u="none" strike="noStrike" dirty="0">
                          <a:solidFill>
                            <a:srgbClr val="000000"/>
                          </a:solidFill>
                          <a:latin typeface="Arial" panose="020B0604020202020204" pitchFamily="34" charset="0"/>
                          <a:cs typeface="Arial" panose="020B0604020202020204" pitchFamily="34" charset="0"/>
                        </a:rPr>
                        <a:t>, </a:t>
                      </a:r>
                      <a:r>
                        <a:rPr lang="en-US" sz="1400" b="1" i="0" u="none" strike="noStrike" dirty="0" smtClean="0">
                          <a:solidFill>
                            <a:srgbClr val="000000"/>
                          </a:solidFill>
                          <a:latin typeface="Arial" panose="020B0604020202020204" pitchFamily="34" charset="0"/>
                          <a:cs typeface="Arial" panose="020B0604020202020204" pitchFamily="34" charset="0"/>
                        </a:rPr>
                        <a:t>Information and Assessment</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marL="0" algn="r" defTabSz="914400" rtl="0" eaLnBrk="1" fontAlgn="b" latinLnBrk="0" hangingPunct="1"/>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12 500 176</a:t>
                      </a: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6 399 176</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6 101 000</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51.19%</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365039">
                <a:tc>
                  <a:txBody>
                    <a:bodyPr/>
                    <a:lstStyle/>
                    <a:p>
                      <a:pPr algn="l" rtl="0" fontAlgn="t"/>
                      <a:r>
                        <a:rPr lang="en-US" sz="1400" b="1" i="0" u="none" strike="noStrike" dirty="0" smtClean="0">
                          <a:solidFill>
                            <a:srgbClr val="000000"/>
                          </a:solidFill>
                          <a:latin typeface="Arial" panose="020B0604020202020204" pitchFamily="34" charset="0"/>
                          <a:cs typeface="Arial" panose="020B0604020202020204" pitchFamily="34" charset="0"/>
                        </a:rPr>
                        <a:t>Educational Enrichment Services</a:t>
                      </a:r>
                      <a:endParaRPr lang="en-US" sz="1400" b="1" i="0" u="none" strike="noStrike" baseline="30000"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marL="0" algn="r" defTabSz="914400" rtl="0" eaLnBrk="1" fontAlgn="b" latinLnBrk="0" hangingPunct="1"/>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6 291 684</a:t>
                      </a: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3 630 066</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2 661 618</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57.70%</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690907">
                <a:tc>
                  <a:txBody>
                    <a:bodyPr/>
                    <a:lstStyle/>
                    <a:p>
                      <a:pPr algn="l" rtl="0" fontAlgn="t"/>
                      <a:r>
                        <a:rPr lang="en-US" sz="1400" b="1" i="0" u="none" strike="noStrike" dirty="0">
                          <a:solidFill>
                            <a:srgbClr val="000000"/>
                          </a:solidFill>
                          <a:latin typeface="Arial" panose="020B0604020202020204" pitchFamily="34" charset="0"/>
                          <a:cs typeface="Arial" panose="020B0604020202020204" pitchFamily="34" charset="0"/>
                        </a:rPr>
                        <a:t>Total</a:t>
                      </a:r>
                    </a:p>
                  </a:txBody>
                  <a:tcPr marR="0" marT="0" marB="0" anchor="b"/>
                </a:tc>
                <a:tc>
                  <a:txBody>
                    <a:bodyPr/>
                    <a:lstStyle/>
                    <a:p>
                      <a:pPr marL="0" algn="r" defTabSz="914400" rtl="0" eaLnBrk="1" fontAlgn="b" latinLnBrk="0" hangingPunct="1"/>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22 269 595</a:t>
                      </a: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11 711 701</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10 557 894</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400" b="1" i="0" u="none" strike="noStrike" kern="1200" dirty="0" smtClean="0">
                          <a:solidFill>
                            <a:schemeClr val="tx1"/>
                          </a:solidFill>
                          <a:effectLst/>
                          <a:latin typeface="Arial" panose="020B0604020202020204" pitchFamily="34" charset="0"/>
                          <a:ea typeface="+mn-ea"/>
                          <a:cs typeface="Arial" panose="020B0604020202020204" pitchFamily="34" charset="0"/>
                        </a:rPr>
                        <a:t>52.59%</a:t>
                      </a:r>
                      <a:endParaRPr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bl>
          </a:graphicData>
        </a:graphic>
      </p:graphicFrame>
      <p:sp>
        <p:nvSpPr>
          <p:cNvPr id="5" name="Slide Number Placeholder 4"/>
          <p:cNvSpPr>
            <a:spLocks noGrp="1"/>
          </p:cNvSpPr>
          <p:nvPr>
            <p:ph type="sldNum" sz="quarter" idx="4294967295"/>
          </p:nvPr>
        </p:nvSpPr>
        <p:spPr>
          <a:xfrm>
            <a:off x="6553200" y="6356350"/>
            <a:ext cx="2590800" cy="365125"/>
          </a:xfrm>
          <a:prstGeom prst="rect">
            <a:avLst/>
          </a:prstGeom>
        </p:spPr>
        <p:txBody>
          <a:bodyPr/>
          <a:lstStyle/>
          <a:p>
            <a:fld id="{3DB53F8B-4788-43D9-B19C-7CDD71F53993}" type="slidenum">
              <a:rPr lang="en-ZA" smtClean="0"/>
              <a:pPr/>
              <a:t>74</a:t>
            </a:fld>
            <a:endParaRPr lang="en-ZA" dirty="0"/>
          </a:p>
        </p:txBody>
      </p:sp>
    </p:spTree>
    <p:extLst>
      <p:ext uri="{BB962C8B-B14F-4D97-AF65-F5344CB8AC3E}">
        <p14:creationId xmlns:p14="http://schemas.microsoft.com/office/powerpoint/2010/main" xmlns="" val="35871393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99392"/>
            <a:ext cx="9144000" cy="836712"/>
          </a:xfrm>
        </p:spPr>
        <p:txBody>
          <a:bodyPr>
            <a:normAutofit/>
          </a:bodyPr>
          <a:lstStyle/>
          <a:p>
            <a:pPr eaLnBrk="1" hangingPunct="1"/>
            <a:r>
              <a:rPr lang="en-ZA" altLang="en-US" sz="4000" dirty="0" smtClean="0"/>
              <a:t> </a:t>
            </a:r>
            <a:r>
              <a:rPr lang="en-ZA" altLang="en-US" sz="4000" b="1" dirty="0" smtClean="0">
                <a:solidFill>
                  <a:schemeClr val="accent6">
                    <a:lumMod val="50000"/>
                  </a:schemeClr>
                </a:solidFill>
              </a:rPr>
              <a:t>DEVIATIONS AND REASONS</a:t>
            </a:r>
          </a:p>
        </p:txBody>
      </p:sp>
      <p:graphicFrame>
        <p:nvGraphicFramePr>
          <p:cNvPr id="2" name="Table 1"/>
          <p:cNvGraphicFramePr>
            <a:graphicFrameLocks noGrp="1"/>
          </p:cNvGraphicFramePr>
          <p:nvPr>
            <p:extLst>
              <p:ext uri="{D42A27DB-BD31-4B8C-83A1-F6EECF244321}">
                <p14:modId xmlns:p14="http://schemas.microsoft.com/office/powerpoint/2010/main" xmlns="" val="4163364691"/>
              </p:ext>
            </p:extLst>
          </p:nvPr>
        </p:nvGraphicFramePr>
        <p:xfrm>
          <a:off x="251520" y="764704"/>
          <a:ext cx="8496944" cy="5571573"/>
        </p:xfrm>
        <a:graphic>
          <a:graphicData uri="http://schemas.openxmlformats.org/drawingml/2006/table">
            <a:tbl>
              <a:tblPr firstRow="1" bandRow="1">
                <a:tableStyleId>{5C22544A-7EE6-4342-B048-85BDC9FD1C3A}</a:tableStyleId>
              </a:tblPr>
              <a:tblGrid>
                <a:gridCol w="4248472"/>
                <a:gridCol w="4248472"/>
              </a:tblGrid>
              <a:tr h="473791">
                <a:tc>
                  <a:txBody>
                    <a:bodyPr/>
                    <a:lstStyle/>
                    <a:p>
                      <a:pPr algn="ctr"/>
                      <a:r>
                        <a:rPr lang="en-ZA" sz="2000" dirty="0" smtClean="0"/>
                        <a:t>Deviations</a:t>
                      </a:r>
                      <a:endParaRPr lang="en-ZA" sz="2000" dirty="0"/>
                    </a:p>
                  </a:txBody>
                  <a:tcPr marL="91431" marR="91431" marT="45721" marB="45721"/>
                </a:tc>
                <a:tc>
                  <a:txBody>
                    <a:bodyPr/>
                    <a:lstStyle/>
                    <a:p>
                      <a:pPr algn="ctr"/>
                      <a:r>
                        <a:rPr lang="en-ZA" sz="2000" dirty="0" smtClean="0"/>
                        <a:t>Reasons</a:t>
                      </a:r>
                      <a:endParaRPr lang="en-ZA" sz="2000" dirty="0"/>
                    </a:p>
                  </a:txBody>
                  <a:tcPr marL="91431" marR="91431" marT="45721" marB="45721"/>
                </a:tc>
              </a:tr>
              <a:tr h="4325143">
                <a:tc>
                  <a:txBody>
                    <a:bodyPr/>
                    <a:lstStyle/>
                    <a:p>
                      <a:pPr marL="0" lvl="0" indent="0" algn="just" fontAlgn="t">
                        <a:spcBef>
                          <a:spcPts val="0"/>
                        </a:spcBef>
                        <a:buNone/>
                      </a:pPr>
                      <a:r>
                        <a:rPr lang="en-ZA" sz="1400" b="1" dirty="0" smtClean="0">
                          <a:solidFill>
                            <a:schemeClr val="tx1">
                              <a:lumMod val="95000"/>
                              <a:lumOff val="5000"/>
                            </a:schemeClr>
                          </a:solidFill>
                          <a:latin typeface="Arial" panose="020B0604020202020204" pitchFamily="34" charset="0"/>
                          <a:cs typeface="Arial" panose="020B0604020202020204" pitchFamily="34" charset="0"/>
                        </a:rPr>
                        <a:t>Programme  2: </a:t>
                      </a:r>
                      <a:r>
                        <a:rPr lang="en-US" sz="1400" b="1" dirty="0" smtClean="0">
                          <a:solidFill>
                            <a:schemeClr val="tx1">
                              <a:lumMod val="95000"/>
                              <a:lumOff val="5000"/>
                            </a:schemeClr>
                          </a:solidFill>
                          <a:latin typeface="Arial" panose="020B0604020202020204" pitchFamily="34" charset="0"/>
                          <a:cs typeface="Arial" panose="020B0604020202020204" pitchFamily="34" charset="0"/>
                        </a:rPr>
                        <a:t>Curriculum Policy, Support and Monitoring</a:t>
                      </a:r>
                    </a:p>
                    <a:p>
                      <a:pPr lvl="0" algn="just">
                        <a:lnSpc>
                          <a:spcPct val="150000"/>
                        </a:lnSpc>
                        <a:buFont typeface="Wingdings"/>
                        <a:buNone/>
                      </a:pPr>
                      <a:r>
                        <a:rPr lang="en-ZA" sz="1400" dirty="0" smtClean="0">
                          <a:latin typeface="Arial"/>
                          <a:ea typeface="Times New Roman"/>
                        </a:rPr>
                        <a:t>The bulk of the allocation in these programme is in respect of Workbooks, Second</a:t>
                      </a:r>
                      <a:r>
                        <a:rPr lang="en-ZA" sz="1400" baseline="0" dirty="0" smtClean="0">
                          <a:latin typeface="Arial"/>
                          <a:ea typeface="Times New Roman"/>
                        </a:rPr>
                        <a:t> Chance programme and Kha Rii Gude programme.</a:t>
                      </a:r>
                      <a:r>
                        <a:rPr lang="en-ZA" sz="1400" baseline="0" dirty="0" smtClean="0">
                          <a:solidFill>
                            <a:schemeClr val="tx1"/>
                          </a:solidFill>
                          <a:latin typeface="Arial"/>
                          <a:ea typeface="Times New Roman"/>
                        </a:rPr>
                        <a:t> </a:t>
                      </a:r>
                      <a:endParaRPr lang="en-ZA" sz="1400" dirty="0" smtClean="0">
                        <a:solidFill>
                          <a:schemeClr val="tx1"/>
                        </a:solidFill>
                        <a:latin typeface="Arial"/>
                        <a:ea typeface="Times New Roman"/>
                      </a:endParaRPr>
                    </a:p>
                  </a:txBody>
                  <a:tcPr marL="91431" marR="91431" marT="45721" marB="45721"/>
                </a:tc>
                <a:tc>
                  <a:txBody>
                    <a:bodyPr/>
                    <a:lstStyle/>
                    <a:p>
                      <a:pPr marL="0" indent="0">
                        <a:lnSpc>
                          <a:spcPct val="150000"/>
                        </a:lnSpc>
                        <a:buFont typeface="Arial" panose="020B0604020202020204" pitchFamily="34" charset="0"/>
                        <a:buNone/>
                      </a:pPr>
                      <a:endParaRPr lang="en-ZA" sz="1400" dirty="0" smtClean="0">
                        <a:solidFill>
                          <a:srgbClr val="FF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dirty="0" smtClean="0">
                          <a:solidFill>
                            <a:schemeClr val="tx1"/>
                          </a:solidFill>
                          <a:latin typeface="Arial"/>
                          <a:ea typeface="Times New Roman"/>
                        </a:rPr>
                        <a:t>The</a:t>
                      </a:r>
                      <a:r>
                        <a:rPr lang="en-ZA" sz="1400" baseline="0" dirty="0" smtClean="0">
                          <a:solidFill>
                            <a:schemeClr val="tx1"/>
                          </a:solidFill>
                          <a:latin typeface="Arial"/>
                          <a:ea typeface="Times New Roman"/>
                        </a:rPr>
                        <a:t> </a:t>
                      </a:r>
                      <a:r>
                        <a:rPr lang="en-ZA" sz="1400" dirty="0" smtClean="0">
                          <a:solidFill>
                            <a:schemeClr val="tx1"/>
                          </a:solidFill>
                          <a:latin typeface="Arial"/>
                          <a:ea typeface="Times New Roman"/>
                        </a:rPr>
                        <a:t>printing of Workbooks volume 1 has been completed. The Department receive invoices for the printing</a:t>
                      </a:r>
                      <a:r>
                        <a:rPr lang="en-ZA" sz="1400" baseline="0" dirty="0" smtClean="0">
                          <a:solidFill>
                            <a:schemeClr val="tx1"/>
                          </a:solidFill>
                          <a:latin typeface="Arial"/>
                          <a:ea typeface="Times New Roman"/>
                        </a:rPr>
                        <a:t> and were </a:t>
                      </a:r>
                      <a:r>
                        <a:rPr lang="en-ZA" sz="1400" dirty="0" smtClean="0">
                          <a:solidFill>
                            <a:schemeClr val="tx1"/>
                          </a:solidFill>
                          <a:latin typeface="Arial"/>
                          <a:ea typeface="Times New Roman"/>
                        </a:rPr>
                        <a:t>paid in</a:t>
                      </a:r>
                      <a:r>
                        <a:rPr lang="en-ZA" sz="1400" baseline="0" dirty="0" smtClean="0">
                          <a:solidFill>
                            <a:schemeClr val="tx1"/>
                          </a:solidFill>
                          <a:latin typeface="Arial"/>
                          <a:ea typeface="Times New Roman"/>
                        </a:rPr>
                        <a:t> October 2016. The expenditure on this programme will therefore increase in the third quarter of the financial year</a:t>
                      </a:r>
                      <a:r>
                        <a:rPr lang="en-ZA" sz="1400" dirty="0" smtClean="0">
                          <a:solidFill>
                            <a:schemeClr val="tx1"/>
                          </a:solidFill>
                          <a:latin typeface="Arial"/>
                          <a:ea typeface="Times New Roman"/>
                        </a:rPr>
                        <a:t>.</a:t>
                      </a:r>
                      <a:endParaRPr lang="en-ZA" sz="1400" baseline="0" dirty="0" smtClean="0">
                        <a:solidFill>
                          <a:schemeClr val="tx1"/>
                        </a:solidFill>
                        <a:latin typeface="Arial"/>
                        <a:ea typeface="Times New Roman"/>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ZA" sz="900" baseline="0" dirty="0" smtClean="0">
                        <a:solidFill>
                          <a:schemeClr val="tx1"/>
                        </a:solidFill>
                        <a:latin typeface="Arial"/>
                        <a:ea typeface="Times New Roman"/>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kern="1200" dirty="0" smtClean="0">
                          <a:solidFill>
                            <a:schemeClr val="tx1"/>
                          </a:solidFill>
                          <a:latin typeface="Arial"/>
                          <a:ea typeface="Times New Roman"/>
                          <a:cs typeface="+mn-cs"/>
                        </a:rPr>
                        <a:t>The Second</a:t>
                      </a:r>
                      <a:r>
                        <a:rPr lang="en-ZA" sz="1400" kern="1200" baseline="0" dirty="0" smtClean="0">
                          <a:solidFill>
                            <a:schemeClr val="tx1"/>
                          </a:solidFill>
                          <a:latin typeface="Arial"/>
                          <a:ea typeface="Times New Roman"/>
                          <a:cs typeface="+mn-cs"/>
                        </a:rPr>
                        <a:t> Chance </a:t>
                      </a:r>
                      <a:r>
                        <a:rPr lang="en-ZA" sz="1400" kern="1200" dirty="0" smtClean="0">
                          <a:solidFill>
                            <a:schemeClr val="tx1"/>
                          </a:solidFill>
                          <a:latin typeface="Arial"/>
                          <a:ea typeface="Times New Roman"/>
                          <a:cs typeface="+mn-cs"/>
                        </a:rPr>
                        <a:t>project is currently at planning stage for the implementation in 2017. The</a:t>
                      </a:r>
                      <a:r>
                        <a:rPr lang="en-ZA" sz="1400" kern="1200" baseline="0" dirty="0" smtClean="0">
                          <a:solidFill>
                            <a:schemeClr val="tx1"/>
                          </a:solidFill>
                          <a:latin typeface="Arial"/>
                          <a:ea typeface="Times New Roman"/>
                          <a:cs typeface="+mn-cs"/>
                        </a:rPr>
                        <a:t> p</a:t>
                      </a:r>
                      <a:r>
                        <a:rPr lang="en-ZA" sz="1400" kern="1200" dirty="0" smtClean="0">
                          <a:solidFill>
                            <a:schemeClr val="tx1"/>
                          </a:solidFill>
                          <a:latin typeface="Arial"/>
                          <a:ea typeface="Times New Roman"/>
                          <a:cs typeface="+mn-cs"/>
                        </a:rPr>
                        <a:t>rinting of past matric question papers, Mind the Gap study guide, Maths and Science textbooks are</a:t>
                      </a:r>
                      <a:r>
                        <a:rPr lang="en-ZA" sz="1400" kern="1200" baseline="0" dirty="0" smtClean="0">
                          <a:solidFill>
                            <a:schemeClr val="tx1"/>
                          </a:solidFill>
                          <a:latin typeface="Arial"/>
                          <a:ea typeface="Times New Roman"/>
                          <a:cs typeface="+mn-cs"/>
                        </a:rPr>
                        <a:t> currently underway. </a:t>
                      </a:r>
                      <a:r>
                        <a:rPr lang="en-ZA" sz="1400" kern="1200" dirty="0" smtClean="0">
                          <a:solidFill>
                            <a:schemeClr val="tx1"/>
                          </a:solidFill>
                          <a:latin typeface="Arial"/>
                          <a:ea typeface="Times New Roman"/>
                          <a:cs typeface="+mn-cs"/>
                        </a:rPr>
                        <a:t>Other processes for the Digital programme, radio broadcasts, television broadcasts are being planned for third and</a:t>
                      </a:r>
                      <a:r>
                        <a:rPr lang="en-ZA" sz="1400" kern="1200" baseline="0" dirty="0" smtClean="0">
                          <a:solidFill>
                            <a:schemeClr val="tx1"/>
                          </a:solidFill>
                          <a:latin typeface="Arial"/>
                          <a:ea typeface="Times New Roman"/>
                          <a:cs typeface="+mn-cs"/>
                        </a:rPr>
                        <a:t> fourth quarter</a:t>
                      </a:r>
                      <a:r>
                        <a:rPr lang="en-ZA" sz="1400" kern="1200" dirty="0" smtClean="0">
                          <a:solidFill>
                            <a:schemeClr val="tx1"/>
                          </a:solidFill>
                          <a:latin typeface="Arial"/>
                          <a:ea typeface="Times New Roman"/>
                          <a:cs typeface="+mn-cs"/>
                        </a:rPr>
                        <a: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ZA" sz="1400" dirty="0" smtClean="0">
                        <a:solidFill>
                          <a:srgbClr val="FF0000"/>
                        </a:solidFill>
                        <a:latin typeface="Times New Roman"/>
                        <a:ea typeface="Times New Roman"/>
                      </a:endParaRPr>
                    </a:p>
                  </a:txBody>
                  <a:tcPr marL="91431" marR="91431" marT="45721" marB="45721"/>
                </a:tc>
              </a:tr>
            </a:tbl>
          </a:graphicData>
        </a:graphic>
      </p:graphicFrame>
    </p:spTree>
    <p:extLst>
      <p:ext uri="{BB962C8B-B14F-4D97-AF65-F5344CB8AC3E}">
        <p14:creationId xmlns:p14="http://schemas.microsoft.com/office/powerpoint/2010/main" xmlns="" val="38990577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260647"/>
            <a:ext cx="9144000" cy="576065"/>
          </a:xfrm>
        </p:spPr>
        <p:txBody>
          <a:bodyPr>
            <a:noAutofit/>
          </a:bodyPr>
          <a:lstStyle/>
          <a:p>
            <a:pPr eaLnBrk="1" hangingPunct="1"/>
            <a:r>
              <a:rPr lang="en-ZA" altLang="en-US" sz="4000" b="1" dirty="0" smtClean="0"/>
              <a:t> </a:t>
            </a:r>
            <a:r>
              <a:rPr lang="en-ZA" altLang="en-US" sz="4000" b="1" dirty="0" smtClean="0">
                <a:solidFill>
                  <a:schemeClr val="accent6">
                    <a:lumMod val="50000"/>
                  </a:schemeClr>
                </a:solidFill>
              </a:rPr>
              <a:t>DEVIATIONS AND REASONS</a:t>
            </a:r>
          </a:p>
        </p:txBody>
      </p:sp>
      <p:graphicFrame>
        <p:nvGraphicFramePr>
          <p:cNvPr id="2" name="Table 1"/>
          <p:cNvGraphicFramePr>
            <a:graphicFrameLocks noGrp="1"/>
          </p:cNvGraphicFramePr>
          <p:nvPr>
            <p:extLst>
              <p:ext uri="{D42A27DB-BD31-4B8C-83A1-F6EECF244321}">
                <p14:modId xmlns:p14="http://schemas.microsoft.com/office/powerpoint/2010/main" xmlns="" val="3201144897"/>
              </p:ext>
            </p:extLst>
          </p:nvPr>
        </p:nvGraphicFramePr>
        <p:xfrm>
          <a:off x="395536" y="1052736"/>
          <a:ext cx="8496944" cy="5299680"/>
        </p:xfrm>
        <a:graphic>
          <a:graphicData uri="http://schemas.openxmlformats.org/drawingml/2006/table">
            <a:tbl>
              <a:tblPr firstRow="1" bandRow="1">
                <a:tableStyleId>{5C22544A-7EE6-4342-B048-85BDC9FD1C3A}</a:tableStyleId>
              </a:tblPr>
              <a:tblGrid>
                <a:gridCol w="4248472"/>
                <a:gridCol w="4248472"/>
              </a:tblGrid>
              <a:tr h="616512">
                <a:tc>
                  <a:txBody>
                    <a:bodyPr/>
                    <a:lstStyle/>
                    <a:p>
                      <a:pPr algn="ctr"/>
                      <a:r>
                        <a:rPr lang="en-ZA" sz="2000" dirty="0" smtClean="0"/>
                        <a:t>Deviations</a:t>
                      </a:r>
                      <a:endParaRPr lang="en-ZA" sz="2000" dirty="0"/>
                    </a:p>
                  </a:txBody>
                  <a:tcPr marL="91431" marR="91431" marT="45721" marB="45721"/>
                </a:tc>
                <a:tc>
                  <a:txBody>
                    <a:bodyPr/>
                    <a:lstStyle/>
                    <a:p>
                      <a:pPr algn="ctr"/>
                      <a:r>
                        <a:rPr lang="en-ZA" sz="2000" dirty="0" smtClean="0"/>
                        <a:t>Reasons</a:t>
                      </a:r>
                      <a:endParaRPr lang="en-ZA" sz="2000" dirty="0"/>
                    </a:p>
                  </a:txBody>
                  <a:tcPr marL="91431" marR="91431" marT="45721" marB="45721"/>
                </a:tc>
              </a:tr>
              <a:tr h="2223025">
                <a:tc>
                  <a:txBody>
                    <a:bodyPr/>
                    <a:lstStyle/>
                    <a:p>
                      <a:pPr marL="0" lvl="0" indent="0" algn="just" defTabSz="914400" rtl="0" eaLnBrk="1" fontAlgn="t" latinLnBrk="0" hangingPunct="1">
                        <a:lnSpc>
                          <a:spcPct val="100000"/>
                        </a:lnSpc>
                        <a:spcBef>
                          <a:spcPts val="0"/>
                        </a:spcBef>
                        <a:buFont typeface="Wingdings"/>
                        <a:buNone/>
                      </a:pPr>
                      <a:r>
                        <a:rPr lang="en-ZA" sz="1400" b="1" kern="1200" dirty="0" smtClean="0">
                          <a:solidFill>
                            <a:schemeClr val="tx1">
                              <a:lumMod val="95000"/>
                              <a:lumOff val="5000"/>
                            </a:schemeClr>
                          </a:solidFill>
                          <a:latin typeface="Arial" panose="020B0604020202020204" pitchFamily="34" charset="0"/>
                          <a:ea typeface="+mn-ea"/>
                          <a:cs typeface="Arial" panose="020B0604020202020204" pitchFamily="34" charset="0"/>
                        </a:rPr>
                        <a:t>Programme 3: Teachers, Education Human Resources Development and Institutional Development</a:t>
                      </a:r>
                    </a:p>
                    <a:p>
                      <a:pPr marL="0" marR="0" lvl="0" indent="0" algn="just" defTabSz="914400" rtl="0" eaLnBrk="1" fontAlgn="t" latinLnBrk="0" hangingPunct="1">
                        <a:lnSpc>
                          <a:spcPct val="150000"/>
                        </a:lnSpc>
                        <a:spcBef>
                          <a:spcPts val="0"/>
                        </a:spcBef>
                        <a:spcAft>
                          <a:spcPts val="0"/>
                        </a:spcAft>
                        <a:buClrTx/>
                        <a:buSzTx/>
                        <a:buFont typeface="Wingdings" panose="05000000000000000000" pitchFamily="2" charset="2"/>
                        <a:buNone/>
                        <a:tabLst/>
                        <a:defRPr/>
                      </a:pPr>
                      <a:r>
                        <a:rPr lang="en-ZA" sz="1400" kern="1200" noProof="0" dirty="0" smtClean="0">
                          <a:solidFill>
                            <a:schemeClr val="dk1"/>
                          </a:solidFill>
                          <a:latin typeface="Arial"/>
                          <a:ea typeface="Times New Roman"/>
                          <a:cs typeface="+mn-cs"/>
                        </a:rPr>
                        <a:t>The high spending in this programme is mainly due to the transfer of the Funza Lushaka Bursary Scheme made in the</a:t>
                      </a:r>
                      <a:r>
                        <a:rPr lang="en-ZA" sz="1400" kern="1200" baseline="0" noProof="0" dirty="0" smtClean="0">
                          <a:solidFill>
                            <a:schemeClr val="dk1"/>
                          </a:solidFill>
                          <a:latin typeface="Arial"/>
                          <a:ea typeface="Times New Roman"/>
                          <a:cs typeface="+mn-cs"/>
                        </a:rPr>
                        <a:t> beginning of the financial year </a:t>
                      </a:r>
                      <a:r>
                        <a:rPr lang="en-ZA" sz="1400" kern="1200" noProof="0" dirty="0" smtClean="0">
                          <a:solidFill>
                            <a:schemeClr val="dk1"/>
                          </a:solidFill>
                          <a:latin typeface="Arial"/>
                          <a:ea typeface="Times New Roman"/>
                          <a:cs typeface="+mn-cs"/>
                        </a:rPr>
                        <a:t>to NSFAS which</a:t>
                      </a:r>
                      <a:r>
                        <a:rPr lang="en-ZA" sz="1400" kern="1200" baseline="0" noProof="0" dirty="0" smtClean="0">
                          <a:solidFill>
                            <a:schemeClr val="dk1"/>
                          </a:solidFill>
                          <a:latin typeface="Arial"/>
                          <a:ea typeface="Times New Roman"/>
                          <a:cs typeface="+mn-cs"/>
                        </a:rPr>
                        <a:t> take the bulk of the allocation of the programme.</a:t>
                      </a:r>
                      <a:r>
                        <a:rPr lang="en-ZA" sz="1400" kern="1200" noProof="0" dirty="0" smtClean="0">
                          <a:solidFill>
                            <a:schemeClr val="dk1"/>
                          </a:solidFill>
                          <a:latin typeface="Arial"/>
                          <a:ea typeface="Times New Roman"/>
                          <a:cs typeface="+mn-cs"/>
                        </a:rPr>
                        <a:t> </a:t>
                      </a:r>
                      <a:endParaRPr lang="en-ZA" sz="1400" dirty="0" smtClean="0">
                        <a:latin typeface="Times New Roman"/>
                        <a:ea typeface="Times New Roman"/>
                      </a:endParaRPr>
                    </a:p>
                    <a:p>
                      <a:pPr marL="0" lvl="0" indent="0" algn="just" defTabSz="914400" rtl="0" eaLnBrk="1" fontAlgn="t" latinLnBrk="0" hangingPunct="1">
                        <a:lnSpc>
                          <a:spcPct val="150000"/>
                        </a:lnSpc>
                        <a:spcBef>
                          <a:spcPts val="0"/>
                        </a:spcBef>
                        <a:buFont typeface="Wingdings" panose="05000000000000000000" pitchFamily="2" charset="2"/>
                        <a:buNone/>
                      </a:pPr>
                      <a:r>
                        <a:rPr lang="en-ZA" sz="1400" kern="1200" baseline="0" noProof="0" dirty="0" smtClean="0">
                          <a:solidFill>
                            <a:schemeClr val="dk1"/>
                          </a:solidFill>
                          <a:latin typeface="Arial"/>
                          <a:ea typeface="Times New Roman"/>
                          <a:cs typeface="+mn-cs"/>
                        </a:rPr>
                        <a:t> </a:t>
                      </a:r>
                      <a:endParaRPr lang="en-ZA" sz="1400" dirty="0" smtClean="0">
                        <a:latin typeface="Times New Roman"/>
                        <a:ea typeface="Times New Roman"/>
                      </a:endParaRPr>
                    </a:p>
                  </a:txBody>
                  <a:tcPr marL="91431" marR="91431" marT="45721" marB="45721"/>
                </a:tc>
                <a:tc>
                  <a:txBody>
                    <a:bodyPr/>
                    <a:lstStyle/>
                    <a:p>
                      <a:pPr marL="0" indent="0" defTabSz="914400" rtl="0" eaLnBrk="1" latinLnBrk="0" hangingPunct="1">
                        <a:buFont typeface="Arial" panose="020B0604020202020204" pitchFamily="34" charset="0"/>
                        <a:buNone/>
                      </a:pPr>
                      <a:endParaRPr kumimoji="0" lang="en-ZA" sz="1400" b="0" i="0" u="none" strike="noStrike" kern="1200" cap="none" spc="0" normalizeH="0" baseline="0" dirty="0" smtClean="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0" indent="0" defTabSz="914400" rtl="0" eaLnBrk="1" latinLnBrk="0" hangingPunct="1">
                        <a:buFont typeface="Arial" panose="020B0604020202020204" pitchFamily="34" charset="0"/>
                        <a:buNone/>
                      </a:pPr>
                      <a:endParaRPr kumimoji="0" lang="en-ZA" sz="1400" b="0" i="0" u="none" strike="noStrike" kern="1200" cap="none" spc="0" normalizeH="0" baseline="0" dirty="0" smtClean="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kern="1200" noProof="0" dirty="0" smtClean="0">
                          <a:solidFill>
                            <a:schemeClr val="tx1"/>
                          </a:solidFill>
                          <a:latin typeface="Arial"/>
                          <a:ea typeface="+mn-ea"/>
                          <a:cs typeface="+mn-cs"/>
                        </a:rPr>
                        <a:t>90%</a:t>
                      </a:r>
                      <a:r>
                        <a:rPr lang="en-ZA" sz="1400" kern="1200" baseline="0" noProof="0" dirty="0" smtClean="0">
                          <a:solidFill>
                            <a:schemeClr val="tx1"/>
                          </a:solidFill>
                          <a:latin typeface="Arial"/>
                          <a:ea typeface="+mn-ea"/>
                          <a:cs typeface="+mn-cs"/>
                        </a:rPr>
                        <a:t> </a:t>
                      </a:r>
                      <a:r>
                        <a:rPr lang="en-ZA" sz="1400" kern="1200" dirty="0" smtClean="0">
                          <a:solidFill>
                            <a:schemeClr val="tx1"/>
                          </a:solidFill>
                          <a:latin typeface="Arial" panose="020B0604020202020204" pitchFamily="34" charset="0"/>
                          <a:ea typeface="+mn-ea"/>
                          <a:cs typeface="Arial" panose="020B0604020202020204" pitchFamily="34" charset="0"/>
                        </a:rPr>
                        <a:t>of the allocation for Funza Lushaka Bursary Scheme has been transferred to NSFAS, the</a:t>
                      </a:r>
                      <a:r>
                        <a:rPr lang="en-ZA" sz="1400" kern="1200" baseline="0" dirty="0" smtClean="0">
                          <a:solidFill>
                            <a:schemeClr val="tx1"/>
                          </a:solidFill>
                          <a:latin typeface="Arial" panose="020B0604020202020204" pitchFamily="34" charset="0"/>
                          <a:ea typeface="+mn-ea"/>
                          <a:cs typeface="Arial" panose="020B0604020202020204" pitchFamily="34" charset="0"/>
                        </a:rPr>
                        <a:t> remaining 10 %</a:t>
                      </a:r>
                      <a:r>
                        <a:rPr lang="en-ZA" sz="1400" kern="1200" dirty="0" smtClean="0">
                          <a:solidFill>
                            <a:schemeClr val="tx1"/>
                          </a:solidFill>
                          <a:latin typeface="Arial" panose="020B0604020202020204" pitchFamily="34" charset="0"/>
                          <a:ea typeface="+mn-ea"/>
                          <a:cs typeface="Arial" panose="020B0604020202020204" pitchFamily="34" charset="0"/>
                        </a:rPr>
                        <a:t> will be transferred made during January 2017 to cover for the registration fees of</a:t>
                      </a:r>
                      <a:r>
                        <a:rPr lang="en-ZA" sz="1400" kern="1200" baseline="0" dirty="0" smtClean="0">
                          <a:solidFill>
                            <a:schemeClr val="tx1"/>
                          </a:solidFill>
                          <a:latin typeface="Arial" panose="020B0604020202020204" pitchFamily="34" charset="0"/>
                          <a:ea typeface="+mn-ea"/>
                          <a:cs typeface="Arial" panose="020B0604020202020204" pitchFamily="34" charset="0"/>
                        </a:rPr>
                        <a:t>  the </a:t>
                      </a:r>
                      <a:r>
                        <a:rPr lang="en-ZA" sz="1400" kern="1200" dirty="0" smtClean="0">
                          <a:solidFill>
                            <a:schemeClr val="tx1"/>
                          </a:solidFill>
                          <a:latin typeface="Arial" panose="020B0604020202020204" pitchFamily="34" charset="0"/>
                          <a:ea typeface="+mn-ea"/>
                          <a:cs typeface="Arial" panose="020B0604020202020204" pitchFamily="34" charset="0"/>
                        </a:rPr>
                        <a:t>2017 academic year.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ZA" sz="1400" kern="1200" dirty="0" smtClean="0">
                        <a:solidFill>
                          <a:schemeClr val="dk1"/>
                        </a:solidFill>
                        <a:latin typeface="Arial"/>
                        <a:ea typeface="Times New Roman"/>
                        <a:cs typeface="+mn-cs"/>
                      </a:endParaRPr>
                    </a:p>
                    <a:p>
                      <a:pPr marL="0" indent="0" defTabSz="914400" rtl="0" eaLnBrk="1" latinLnBrk="0" hangingPunct="1">
                        <a:buFont typeface="Arial" panose="020B0604020202020204" pitchFamily="34" charset="0"/>
                        <a:buNone/>
                      </a:pPr>
                      <a:endParaRPr kumimoji="0" lang="en-ZA" sz="1400" b="0" i="0" u="none" strike="noStrike" kern="1200" cap="none" spc="0" normalizeH="0" baseline="0" dirty="0" smtClean="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txBody>
                  <a:tcPr marL="91431" marR="91431" marT="45721" marB="45721"/>
                </a:tc>
              </a:tr>
              <a:tr h="2031406">
                <a:tc>
                  <a:txBody>
                    <a:bodyPr/>
                    <a:lstStyle/>
                    <a:p>
                      <a:pPr marL="0" lvl="0" indent="0" algn="just" defTabSz="914400" rtl="0" eaLnBrk="1" fontAlgn="t" latinLnBrk="0" hangingPunct="1">
                        <a:lnSpc>
                          <a:spcPct val="100000"/>
                        </a:lnSpc>
                        <a:spcBef>
                          <a:spcPts val="0"/>
                        </a:spcBef>
                        <a:buFont typeface="Wingdings"/>
                        <a:buNone/>
                      </a:pPr>
                      <a:r>
                        <a:rPr lang="en-ZA" sz="1400" b="1" kern="1200" dirty="0" smtClean="0">
                          <a:solidFill>
                            <a:schemeClr val="tx1">
                              <a:lumMod val="95000"/>
                              <a:lumOff val="5000"/>
                            </a:schemeClr>
                          </a:solidFill>
                          <a:latin typeface="Arial" panose="020B0604020202020204" pitchFamily="34" charset="0"/>
                          <a:ea typeface="+mn-ea"/>
                          <a:cs typeface="Arial" panose="020B0604020202020204" pitchFamily="34" charset="0"/>
                        </a:rPr>
                        <a:t>Programme 5: Educational Enrichment Services</a:t>
                      </a:r>
                    </a:p>
                    <a:p>
                      <a:pPr marL="0" marR="0" lvl="0" indent="0" algn="just" defTabSz="914400" rtl="0" eaLnBrk="1" fontAlgn="t" latinLnBrk="0" hangingPunct="1">
                        <a:lnSpc>
                          <a:spcPct val="150000"/>
                        </a:lnSpc>
                        <a:spcBef>
                          <a:spcPts val="0"/>
                        </a:spcBef>
                        <a:spcAft>
                          <a:spcPts val="0"/>
                        </a:spcAft>
                        <a:buClrTx/>
                        <a:buSzTx/>
                        <a:buFont typeface="Wingdings" panose="05000000000000000000" pitchFamily="2" charset="2"/>
                        <a:buNone/>
                        <a:tabLst/>
                        <a:defRPr/>
                      </a:pPr>
                      <a:r>
                        <a:rPr lang="en-ZA" sz="1400" kern="1200" dirty="0" smtClean="0">
                          <a:solidFill>
                            <a:schemeClr val="dk1"/>
                          </a:solidFill>
                          <a:latin typeface="Arial"/>
                          <a:ea typeface="Times New Roman"/>
                          <a:cs typeface="+mn-cs"/>
                        </a:rPr>
                        <a:t>The high spending on this programme is due to the NSNP Conditional grant.</a:t>
                      </a:r>
                    </a:p>
                    <a:p>
                      <a:pPr marL="0" lvl="0" indent="0" algn="just" defTabSz="914400" rtl="0" eaLnBrk="1" fontAlgn="t" latinLnBrk="0" hangingPunct="1">
                        <a:lnSpc>
                          <a:spcPct val="100000"/>
                        </a:lnSpc>
                        <a:spcBef>
                          <a:spcPts val="0"/>
                        </a:spcBef>
                        <a:buFont typeface="Wingdings"/>
                        <a:buNone/>
                      </a:pPr>
                      <a:endParaRPr lang="en-ZA" sz="1400" b="1"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91431" marR="91431" marT="45721" marB="45721"/>
                </a:tc>
                <a:tc>
                  <a:txBody>
                    <a:bodyPr/>
                    <a:lstStyle/>
                    <a:p>
                      <a:pPr marL="0" indent="0" defTabSz="914400" rtl="0" eaLnBrk="1" latinLnBrk="0" hangingPunct="1">
                        <a:buFont typeface="Arial" panose="020B0604020202020204" pitchFamily="34" charset="0"/>
                        <a:buNone/>
                      </a:pPr>
                      <a:endParaRPr kumimoji="0" lang="en-ZA" sz="1400" b="0" i="0" u="none" strike="noStrike" kern="1200" cap="none" spc="0" normalizeH="0" baseline="0" dirty="0" smtClean="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r>
                        <a:rPr lang="en-ZA" sz="1400" kern="1200" baseline="0" noProof="0" dirty="0" smtClean="0">
                          <a:solidFill>
                            <a:schemeClr val="tx1"/>
                          </a:solidFill>
                          <a:latin typeface="Arial" panose="020B0604020202020204" pitchFamily="34" charset="0"/>
                          <a:ea typeface="+mn-ea"/>
                          <a:cs typeface="Arial" panose="020B0604020202020204" pitchFamily="34" charset="0"/>
                        </a:rPr>
                        <a:t>The projections on this grant are normally high in the first two quarters of the financial year as they include the cooking and eating utensils allocation. The transfers of the conditional grant were made to the provinces as scheduled .</a:t>
                      </a:r>
                    </a:p>
                  </a:txBody>
                  <a:tcPr marL="91431" marR="91431" marT="45721" marB="45721"/>
                </a:tc>
              </a:tr>
            </a:tbl>
          </a:graphicData>
        </a:graphic>
      </p:graphicFrame>
    </p:spTree>
    <p:extLst>
      <p:ext uri="{BB962C8B-B14F-4D97-AF65-F5344CB8AC3E}">
        <p14:creationId xmlns:p14="http://schemas.microsoft.com/office/powerpoint/2010/main" xmlns="" val="12598813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1" y="188640"/>
            <a:ext cx="8229600" cy="1143000"/>
          </a:xfrm>
        </p:spPr>
        <p:txBody>
          <a:bodyPr>
            <a:noAutofit/>
          </a:bodyPr>
          <a:lstStyle/>
          <a:p>
            <a:r>
              <a:rPr lang="en-US" sz="2400" b="1" dirty="0">
                <a:solidFill>
                  <a:schemeClr val="accent2">
                    <a:lumMod val="75000"/>
                  </a:schemeClr>
                </a:solidFill>
                <a:latin typeface="Arial" panose="020B0604020202020204" pitchFamily="34" charset="0"/>
                <a:cs typeface="Arial" panose="020B0604020202020204" pitchFamily="34" charset="0"/>
              </a:rPr>
              <a:t>ALLOCATION AGAINST ACTUAL EXPENDITURE PER ECONOMIC CLASSIFICATION FOR THE </a:t>
            </a:r>
            <a:r>
              <a:rPr lang="en-US" sz="2400" b="1" dirty="0" smtClean="0">
                <a:solidFill>
                  <a:schemeClr val="accent2">
                    <a:lumMod val="75000"/>
                  </a:schemeClr>
                </a:solidFill>
                <a:latin typeface="Arial" panose="020B0604020202020204" pitchFamily="34" charset="0"/>
                <a:cs typeface="Arial" panose="020B0604020202020204" pitchFamily="34" charset="0"/>
              </a:rPr>
              <a:t>2016/17 </a:t>
            </a:r>
            <a:r>
              <a:rPr lang="en-US" sz="2400" b="1" dirty="0">
                <a:solidFill>
                  <a:schemeClr val="accent2">
                    <a:lumMod val="75000"/>
                  </a:schemeClr>
                </a:solidFill>
                <a:latin typeface="Arial" panose="020B0604020202020204" pitchFamily="34" charset="0"/>
                <a:cs typeface="Arial" panose="020B0604020202020204" pitchFamily="34" charset="0"/>
              </a:rPr>
              <a:t>FINANCIAL YEAR</a:t>
            </a:r>
            <a:endParaRPr lang="en-ZA" sz="48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31155542"/>
              </p:ext>
            </p:extLst>
          </p:nvPr>
        </p:nvGraphicFramePr>
        <p:xfrm>
          <a:off x="457200" y="1600200"/>
          <a:ext cx="8229600" cy="4277072"/>
        </p:xfrm>
        <a:graphic>
          <a:graphicData uri="http://schemas.openxmlformats.org/drawingml/2006/table">
            <a:tbl>
              <a:tblPr firstRow="1" bandRow="1">
                <a:tableStyleId>{5C22544A-7EE6-4342-B048-85BDC9FD1C3A}</a:tableStyleId>
              </a:tblPr>
              <a:tblGrid>
                <a:gridCol w="3178696"/>
                <a:gridCol w="1296144"/>
                <a:gridCol w="1296144"/>
                <a:gridCol w="1224136"/>
                <a:gridCol w="1234480"/>
              </a:tblGrid>
              <a:tr h="524750">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latin typeface="Arial"/>
                          <a:ea typeface="+mn-ea"/>
                          <a:cs typeface="+mn-cs"/>
                        </a:rPr>
                        <a:t>Economic Classification</a:t>
                      </a:r>
                    </a:p>
                    <a:p>
                      <a:pPr marL="0" algn="ctr" defTabSz="914400" rtl="0" eaLnBrk="1" fontAlgn="t" latinLnBrk="0" hangingPunct="1"/>
                      <a:endParaRPr lang="en-ZA" sz="1400" b="1" i="0" u="none" strike="noStrike" kern="1200" dirty="0">
                        <a:solidFill>
                          <a:srgbClr val="000000"/>
                        </a:solidFill>
                        <a:latin typeface="Arial"/>
                        <a:ea typeface="+mn-ea"/>
                        <a:cs typeface="+mn-cs"/>
                      </a:endParaRPr>
                    </a:p>
                  </a:txBody>
                  <a:tcPr/>
                </a:tc>
                <a:tc gridSpan="3">
                  <a:txBody>
                    <a:bodyPr/>
                    <a:lstStyle/>
                    <a:p>
                      <a:pPr algn="ctr" rtl="0" fontAlgn="t"/>
                      <a:r>
                        <a:rPr lang="en-US" sz="1400" b="1" i="0" u="none" strike="noStrike" dirty="0" smtClean="0">
                          <a:solidFill>
                            <a:srgbClr val="000000"/>
                          </a:solidFill>
                          <a:latin typeface="Arial"/>
                        </a:rPr>
                        <a:t>2016/17</a:t>
                      </a:r>
                      <a:endParaRPr lang="en-US" sz="1400" b="1" i="0" u="none" strike="noStrike" dirty="0">
                        <a:solidFill>
                          <a:srgbClr val="000000"/>
                        </a:solidFill>
                        <a:latin typeface="Arial"/>
                      </a:endParaRPr>
                    </a:p>
                  </a:txBody>
                  <a:tcPr/>
                </a:tc>
                <a:tc hMerge="1">
                  <a:txBody>
                    <a:bodyPr/>
                    <a:lstStyle/>
                    <a:p>
                      <a:pPr algn="ctr" rtl="0" fontAlgn="t"/>
                      <a:endParaRPr lang="en-US" sz="1600" b="1" i="0" u="none" strike="noStrike" dirty="0">
                        <a:solidFill>
                          <a:srgbClr val="000000"/>
                        </a:solidFill>
                        <a:latin typeface="Arial"/>
                      </a:endParaRPr>
                    </a:p>
                  </a:txBody>
                  <a:tcPr/>
                </a:tc>
                <a:tc hMerge="1">
                  <a:txBody>
                    <a:bodyPr/>
                    <a:lstStyle/>
                    <a:p>
                      <a:pPr algn="ctr" rtl="0" fontAlgn="t"/>
                      <a:endParaRPr lang="en-US" sz="1600" b="1" i="0" u="none" strike="noStrike" dirty="0">
                        <a:solidFill>
                          <a:srgbClr val="000000"/>
                        </a:solidFill>
                        <a:latin typeface="Arial"/>
                      </a:endParaRPr>
                    </a:p>
                  </a:txBody>
                  <a:tcPr/>
                </a:tc>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latin typeface="Arial"/>
                          <a:ea typeface="+mn-ea"/>
                          <a:cs typeface="+mn-cs"/>
                        </a:rPr>
                        <a:t>Expenditure as % of Appropriation</a:t>
                      </a:r>
                    </a:p>
                    <a:p>
                      <a:pPr marL="0" algn="ctr" defTabSz="914400" rtl="0" eaLnBrk="1" fontAlgn="t" latinLnBrk="0" hangingPunct="1"/>
                      <a:endParaRPr lang="en-ZA" sz="1400" b="1" i="0" u="none" strike="noStrike" kern="1200" dirty="0">
                        <a:solidFill>
                          <a:srgbClr val="000000"/>
                        </a:solidFill>
                        <a:latin typeface="Arial"/>
                        <a:ea typeface="+mn-ea"/>
                        <a:cs typeface="+mn-cs"/>
                      </a:endParaRPr>
                    </a:p>
                  </a:txBody>
                  <a:tcPr/>
                </a:tc>
              </a:tr>
              <a:tr h="524750">
                <a:tc vMerge="1">
                  <a:txBody>
                    <a:bodyPr/>
                    <a:lstStyle/>
                    <a:p>
                      <a:endParaRPr lang="en-ZA" dirty="0"/>
                    </a:p>
                  </a:txBody>
                  <a:tcPr/>
                </a:tc>
                <a:tc>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Appropriation</a:t>
                      </a:r>
                      <a:endParaRPr lang="en-US" sz="14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Actual Expenditure</a:t>
                      </a:r>
                      <a:endParaRPr lang="en-US" sz="14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Variance</a:t>
                      </a:r>
                      <a:endParaRPr lang="en-US" sz="1400" b="1" i="0" u="none" strike="noStrike" kern="1200" dirty="0">
                        <a:solidFill>
                          <a:srgbClr val="000000"/>
                        </a:solidFill>
                        <a:latin typeface="Arial"/>
                        <a:ea typeface="+mn-ea"/>
                        <a:cs typeface="+mn-cs"/>
                      </a:endParaRPr>
                    </a:p>
                  </a:txBody>
                  <a:tcPr marL="0" marR="0" marT="0" marB="0" anchor="ctr"/>
                </a:tc>
                <a:tc vMerge="1">
                  <a:txBody>
                    <a:bodyPr/>
                    <a:lstStyle/>
                    <a:p>
                      <a:endParaRPr lang="en-ZA" dirty="0"/>
                    </a:p>
                  </a:txBody>
                  <a:tcPr/>
                </a:tc>
              </a:tr>
              <a:tr h="524750">
                <a:tc vMerge="1">
                  <a:txBody>
                    <a:bodyPr/>
                    <a:lstStyle/>
                    <a:p>
                      <a:endParaRPr lang="en-ZA" dirty="0"/>
                    </a:p>
                  </a:txBody>
                  <a:tcPr/>
                </a:tc>
                <a:tc>
                  <a:txBody>
                    <a:bodyPr/>
                    <a:lstStyle/>
                    <a:p>
                      <a:pPr marL="0" algn="ctr" defTabSz="914400" rtl="0" eaLnBrk="1" fontAlgn="t" latinLnBrk="0" hangingPunct="1"/>
                      <a:r>
                        <a:rPr lang="en-US" sz="1400" b="1" i="0" u="none" strike="noStrike" kern="1200" dirty="0">
                          <a:solidFill>
                            <a:srgbClr val="000000"/>
                          </a:solidFill>
                          <a:latin typeface="Arial"/>
                          <a:ea typeface="+mn-ea"/>
                          <a:cs typeface="+mn-cs"/>
                        </a:rPr>
                        <a:t>R’000</a:t>
                      </a:r>
                    </a:p>
                  </a:txBody>
                  <a:tcPr marL="0" marR="0" marT="0" marB="0" anchor="ctr"/>
                </a:tc>
                <a:tc>
                  <a:txBody>
                    <a:bodyPr/>
                    <a:lstStyle/>
                    <a:p>
                      <a:pPr marL="0" algn="ctr" defTabSz="914400" rtl="0" eaLnBrk="1" fontAlgn="t" latinLnBrk="0" hangingPunct="1"/>
                      <a:r>
                        <a:rPr lang="en-US" sz="1400" b="1" i="0" u="none" strike="noStrike" kern="1200" dirty="0">
                          <a:solidFill>
                            <a:srgbClr val="000000"/>
                          </a:solidFill>
                          <a:latin typeface="Arial"/>
                          <a:ea typeface="+mn-ea"/>
                          <a:cs typeface="+mn-cs"/>
                        </a:rPr>
                        <a:t>R’000</a:t>
                      </a: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R’000</a:t>
                      </a:r>
                      <a:endParaRPr lang="en-US" sz="1400" b="1" i="0" u="none" strike="noStrike" kern="1200" dirty="0">
                        <a:solidFill>
                          <a:srgbClr val="000000"/>
                        </a:solidFill>
                        <a:latin typeface="Arial"/>
                        <a:ea typeface="+mn-ea"/>
                        <a:cs typeface="+mn-cs"/>
                      </a:endParaRPr>
                    </a:p>
                  </a:txBody>
                  <a:tcPr marL="0" marR="0" marT="0" marB="0" anchor="ctr"/>
                </a:tc>
                <a:tc vMerge="1">
                  <a:txBody>
                    <a:bodyPr/>
                    <a:lstStyle/>
                    <a:p>
                      <a:endParaRPr lang="en-ZA" dirty="0"/>
                    </a:p>
                  </a:txBody>
                  <a:tcPr/>
                </a:tc>
              </a:tr>
              <a:tr h="524750">
                <a:tc>
                  <a:txBody>
                    <a:bodyPr/>
                    <a:lstStyle/>
                    <a:p>
                      <a:pPr algn="l" rtl="0" fontAlgn="t"/>
                      <a:r>
                        <a:rPr lang="en-US" sz="1600" b="0" i="0" u="none" strike="noStrike" dirty="0" smtClean="0">
                          <a:solidFill>
                            <a:srgbClr val="000000"/>
                          </a:solidFill>
                          <a:latin typeface="Arial" panose="020B0604020202020204" pitchFamily="34" charset="0"/>
                          <a:cs typeface="Arial" panose="020B0604020202020204" pitchFamily="34" charset="0"/>
                        </a:rPr>
                        <a:t>Compensation of Employees</a:t>
                      </a:r>
                      <a:endParaRPr lang="en-US" sz="1600" b="0"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algn="r" fontAlgn="b"/>
                      <a:r>
                        <a:rPr lang="en-ZA" sz="1600" b="0" i="0" u="none" strike="noStrike" dirty="0" smtClean="0">
                          <a:solidFill>
                            <a:schemeClr val="tx1"/>
                          </a:solidFill>
                          <a:effectLst/>
                          <a:latin typeface="Arial" panose="020B0604020202020204" pitchFamily="34" charset="0"/>
                          <a:cs typeface="Arial" panose="020B0604020202020204" pitchFamily="34" charset="0"/>
                        </a:rPr>
                        <a:t>472 143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600" b="0" i="0" u="none" strike="noStrike" dirty="0" smtClean="0">
                          <a:solidFill>
                            <a:schemeClr val="tx1"/>
                          </a:solidFill>
                          <a:effectLst/>
                          <a:latin typeface="Arial" panose="020B0604020202020204" pitchFamily="34" charset="0"/>
                          <a:cs typeface="Arial" panose="020B0604020202020204" pitchFamily="34" charset="0"/>
                        </a:rPr>
                        <a:t>223 864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600" b="0" i="0" u="none" strike="noStrike" dirty="0" smtClean="0">
                          <a:solidFill>
                            <a:schemeClr val="tx1"/>
                          </a:solidFill>
                          <a:effectLst/>
                          <a:latin typeface="Arial" panose="020B0604020202020204" pitchFamily="34" charset="0"/>
                          <a:cs typeface="Arial" panose="020B0604020202020204" pitchFamily="34" charset="0"/>
                        </a:rPr>
                        <a:t>248 279</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600" b="0" i="0" u="none" strike="noStrike" dirty="0" smtClean="0">
                          <a:solidFill>
                            <a:schemeClr val="tx1"/>
                          </a:solidFill>
                          <a:effectLst/>
                          <a:latin typeface="Arial" panose="020B0604020202020204" pitchFamily="34" charset="0"/>
                          <a:cs typeface="Arial" panose="020B0604020202020204" pitchFamily="34" charset="0"/>
                        </a:rPr>
                        <a:t>47.41%</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r>
              <a:tr h="524750">
                <a:tc>
                  <a:txBody>
                    <a:bodyPr/>
                    <a:lstStyle/>
                    <a:p>
                      <a:pPr algn="l" rtl="0" fontAlgn="t"/>
                      <a:r>
                        <a:rPr lang="en-US" sz="1600" b="0" i="0" u="none" strike="noStrike" dirty="0" smtClean="0">
                          <a:solidFill>
                            <a:srgbClr val="000000"/>
                          </a:solidFill>
                          <a:latin typeface="Arial" panose="020B0604020202020204" pitchFamily="34" charset="0"/>
                          <a:cs typeface="Arial" panose="020B0604020202020204" pitchFamily="34" charset="0"/>
                        </a:rPr>
                        <a:t>Goods and Services</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marL="0" algn="r" defTabSz="914400" rtl="0" eaLnBrk="1" fontAlgn="b" latinLnBrk="0" hangingPunct="1"/>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2 076 354</a:t>
                      </a:r>
                    </a:p>
                  </a:txBody>
                  <a:tcPr marL="0" marR="0" marT="0" marB="0" anchor="b"/>
                </a:tc>
                <a:tc>
                  <a:txBody>
                    <a:bodyPr/>
                    <a:lstStyle/>
                    <a:p>
                      <a:pPr marL="0" algn="r" defTabSz="914400" rtl="0" eaLnBrk="1" fontAlgn="b" latinLnBrk="0" hangingPunct="1"/>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576 518</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1 </a:t>
                      </a:r>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499 836</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27.77%</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524750">
                <a:tc>
                  <a:txBody>
                    <a:bodyPr/>
                    <a:lstStyle/>
                    <a:p>
                      <a:pPr algn="l" rtl="0" fontAlgn="t"/>
                      <a:r>
                        <a:rPr lang="en-US" sz="1600" b="0" i="0" u="none" strike="noStrike" dirty="0" smtClean="0">
                          <a:solidFill>
                            <a:srgbClr val="000000"/>
                          </a:solidFill>
                          <a:latin typeface="Arial" panose="020B0604020202020204" pitchFamily="34" charset="0"/>
                          <a:cs typeface="Arial" panose="020B0604020202020204" pitchFamily="34" charset="0"/>
                        </a:rPr>
                        <a:t>Transfers and Subsidies</a:t>
                      </a:r>
                    </a:p>
                  </a:txBody>
                  <a:tcPr marR="0" marT="0" marB="0" anchor="b"/>
                </a:tc>
                <a:tc>
                  <a:txBody>
                    <a:bodyPr/>
                    <a:lstStyle/>
                    <a:p>
                      <a:pPr marL="0" algn="r" defTabSz="914400" rtl="0" eaLnBrk="1" fontAlgn="b" latinLnBrk="0" hangingPunct="1"/>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17 464 973</a:t>
                      </a:r>
                    </a:p>
                  </a:txBody>
                  <a:tcPr marL="0" marR="0" marT="0" marB="0" anchor="b"/>
                </a:tc>
                <a:tc>
                  <a:txBody>
                    <a:bodyPr/>
                    <a:lstStyle/>
                    <a:p>
                      <a:pPr marL="0" algn="r" defTabSz="914400" rtl="0" eaLnBrk="1" fontAlgn="b" latinLnBrk="0" hangingPunct="1"/>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10 607 481</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6 857 492</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60.74%</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524750">
                <a:tc>
                  <a:txBody>
                    <a:bodyPr/>
                    <a:lstStyle/>
                    <a:p>
                      <a:pPr algn="l" rtl="0" fontAlgn="t"/>
                      <a:r>
                        <a:rPr lang="en-US" sz="1600" b="0" i="0" u="none" strike="noStrike" dirty="0" smtClean="0">
                          <a:solidFill>
                            <a:srgbClr val="000000"/>
                          </a:solidFill>
                          <a:latin typeface="Arial" panose="020B0604020202020204" pitchFamily="34" charset="0"/>
                          <a:cs typeface="Arial" panose="020B0604020202020204" pitchFamily="34" charset="0"/>
                        </a:rPr>
                        <a:t>Payment</a:t>
                      </a:r>
                      <a:r>
                        <a:rPr lang="en-US" sz="1600" b="0" i="0" u="none" strike="noStrike" baseline="0" dirty="0" smtClean="0">
                          <a:solidFill>
                            <a:srgbClr val="000000"/>
                          </a:solidFill>
                          <a:latin typeface="Arial" panose="020B0604020202020204" pitchFamily="34" charset="0"/>
                          <a:cs typeface="Arial" panose="020B0604020202020204" pitchFamily="34" charset="0"/>
                        </a:rPr>
                        <a:t> for Capital Assets</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marL="0" algn="r" defTabSz="914400" rtl="0" eaLnBrk="1" fontAlgn="b" latinLnBrk="0" hangingPunct="1"/>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2 256 125</a:t>
                      </a:r>
                    </a:p>
                  </a:txBody>
                  <a:tcPr marL="0" marR="0" marT="0" marB="0" anchor="b"/>
                </a:tc>
                <a:tc>
                  <a:txBody>
                    <a:bodyPr/>
                    <a:lstStyle/>
                    <a:p>
                      <a:pPr marL="0" algn="r" defTabSz="914400" rtl="0" eaLnBrk="1" fontAlgn="b" latinLnBrk="0" hangingPunct="1"/>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303 838</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1 952 287</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13.47%</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603822">
                <a:tc>
                  <a:txBody>
                    <a:bodyPr/>
                    <a:lstStyle/>
                    <a:p>
                      <a:pPr algn="l" rtl="0" fontAlgn="t"/>
                      <a:endParaRPr lang="en-US" sz="1600" b="1" i="0" u="none" strike="noStrike" dirty="0" smtClean="0">
                        <a:solidFill>
                          <a:schemeClr val="tx1"/>
                        </a:solidFill>
                        <a:latin typeface="Arial" panose="020B0604020202020204" pitchFamily="34" charset="0"/>
                        <a:cs typeface="Arial" panose="020B0604020202020204" pitchFamily="34" charset="0"/>
                      </a:endParaRPr>
                    </a:p>
                    <a:p>
                      <a:pPr algn="l" rtl="0" fontAlgn="t"/>
                      <a:r>
                        <a:rPr lang="en-US" sz="1600" b="1" i="0" u="none" strike="noStrike" dirty="0" smtClean="0">
                          <a:solidFill>
                            <a:schemeClr val="tx1"/>
                          </a:solidFill>
                          <a:latin typeface="Arial" panose="020B0604020202020204" pitchFamily="34" charset="0"/>
                          <a:cs typeface="Arial" panose="020B0604020202020204" pitchFamily="34" charset="0"/>
                        </a:rPr>
                        <a:t>Total</a:t>
                      </a:r>
                      <a:endParaRPr lang="en-US" sz="1600" b="1" i="0" u="none" strike="noStrike" dirty="0">
                        <a:solidFill>
                          <a:schemeClr val="tx1"/>
                        </a:solidFill>
                        <a:latin typeface="Arial" panose="020B0604020202020204" pitchFamily="34" charset="0"/>
                        <a:cs typeface="Arial" panose="020B0604020202020204" pitchFamily="34" charset="0"/>
                      </a:endParaRPr>
                    </a:p>
                  </a:txBody>
                  <a:tcPr marR="0" marT="0" marB="0" anchor="b"/>
                </a:tc>
                <a:tc>
                  <a:txBody>
                    <a:bodyPr/>
                    <a:lstStyle/>
                    <a:p>
                      <a:pPr marL="0" algn="r" defTabSz="914400" rtl="0" eaLnBrk="1" fontAlgn="b" latinLnBrk="0" hangingPunct="1"/>
                      <a:r>
                        <a:rPr lang="en-ZA" sz="1600" b="1" i="0" u="none" strike="noStrike" kern="1200" dirty="0">
                          <a:solidFill>
                            <a:srgbClr val="000000"/>
                          </a:solidFill>
                          <a:effectLst/>
                          <a:latin typeface="Arial" panose="020B0604020202020204" pitchFamily="34" charset="0"/>
                          <a:ea typeface="+mn-ea"/>
                          <a:cs typeface="Arial" panose="020B0604020202020204" pitchFamily="34" charset="0"/>
                        </a:rPr>
                        <a:t>22 269 595</a:t>
                      </a:r>
                    </a:p>
                  </a:txBody>
                  <a:tcPr marL="0" marR="0" marT="0" marB="0" anchor="b"/>
                </a:tc>
                <a:tc>
                  <a:txBody>
                    <a:bodyPr/>
                    <a:lstStyle/>
                    <a:p>
                      <a:pPr marL="0" algn="r" defTabSz="914400" rtl="0" eaLnBrk="1" fontAlgn="b" latinLnBrk="0" hangingPunct="1"/>
                      <a:r>
                        <a:rPr lang="en-ZA" sz="1600" b="1" i="0" u="none" strike="noStrike" kern="1200" dirty="0" smtClean="0">
                          <a:solidFill>
                            <a:schemeClr val="tx1"/>
                          </a:solidFill>
                          <a:effectLst/>
                          <a:latin typeface="Arial" panose="020B0604020202020204" pitchFamily="34" charset="0"/>
                          <a:ea typeface="+mn-ea"/>
                          <a:cs typeface="Arial" panose="020B0604020202020204" pitchFamily="34" charset="0"/>
                        </a:rPr>
                        <a:t>11 711 701</a:t>
                      </a:r>
                      <a:endParaRPr lang="en-ZA" sz="16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b="1" i="0" u="none" strike="noStrike" kern="1200" dirty="0" smtClean="0">
                          <a:solidFill>
                            <a:schemeClr val="tx1"/>
                          </a:solidFill>
                          <a:effectLst/>
                          <a:latin typeface="Arial" panose="020B0604020202020204" pitchFamily="34" charset="0"/>
                          <a:ea typeface="+mn-ea"/>
                          <a:cs typeface="Arial" panose="020B0604020202020204" pitchFamily="34" charset="0"/>
                        </a:rPr>
                        <a:t>10 557 894</a:t>
                      </a:r>
                      <a:endParaRPr lang="en-ZA" sz="16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b="1" i="0" u="none" strike="noStrike" kern="1200" dirty="0" smtClean="0">
                          <a:solidFill>
                            <a:schemeClr val="tx1"/>
                          </a:solidFill>
                          <a:effectLst/>
                          <a:latin typeface="Arial" panose="020B0604020202020204" pitchFamily="34" charset="0"/>
                          <a:ea typeface="+mn-ea"/>
                          <a:cs typeface="Arial" panose="020B0604020202020204" pitchFamily="34" charset="0"/>
                        </a:rPr>
                        <a:t>52.59%</a:t>
                      </a:r>
                      <a:endParaRPr lang="en-ZA" sz="16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xmlns="" val="42654308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88641"/>
            <a:ext cx="9144000" cy="720080"/>
          </a:xfrm>
        </p:spPr>
        <p:txBody>
          <a:bodyPr>
            <a:normAutofit/>
          </a:bodyPr>
          <a:lstStyle/>
          <a:p>
            <a:pPr eaLnBrk="1" hangingPunct="1"/>
            <a:r>
              <a:rPr lang="en-ZA" altLang="en-US" sz="4000" b="1" dirty="0" smtClean="0">
                <a:solidFill>
                  <a:schemeClr val="accent6">
                    <a:lumMod val="50000"/>
                  </a:schemeClr>
                </a:solidFill>
              </a:rPr>
              <a:t>DEVIATION AND REASONS </a:t>
            </a:r>
          </a:p>
        </p:txBody>
      </p:sp>
      <p:graphicFrame>
        <p:nvGraphicFramePr>
          <p:cNvPr id="2" name="Table 1"/>
          <p:cNvGraphicFramePr>
            <a:graphicFrameLocks noGrp="1"/>
          </p:cNvGraphicFramePr>
          <p:nvPr>
            <p:extLst>
              <p:ext uri="{D42A27DB-BD31-4B8C-83A1-F6EECF244321}">
                <p14:modId xmlns:p14="http://schemas.microsoft.com/office/powerpoint/2010/main" xmlns="" val="2365809166"/>
              </p:ext>
            </p:extLst>
          </p:nvPr>
        </p:nvGraphicFramePr>
        <p:xfrm>
          <a:off x="323528" y="1052736"/>
          <a:ext cx="8496944" cy="5166476"/>
        </p:xfrm>
        <a:graphic>
          <a:graphicData uri="http://schemas.openxmlformats.org/drawingml/2006/table">
            <a:tbl>
              <a:tblPr firstRow="1" bandRow="1">
                <a:tableStyleId>{5C22544A-7EE6-4342-B048-85BDC9FD1C3A}</a:tableStyleId>
              </a:tblPr>
              <a:tblGrid>
                <a:gridCol w="4177664"/>
                <a:gridCol w="4319280"/>
              </a:tblGrid>
              <a:tr h="743826">
                <a:tc>
                  <a:txBody>
                    <a:bodyPr/>
                    <a:lstStyle/>
                    <a:p>
                      <a:pPr algn="ctr"/>
                      <a:r>
                        <a:rPr lang="en-ZA" sz="2400" dirty="0" smtClean="0"/>
                        <a:t>Deviations</a:t>
                      </a:r>
                      <a:endParaRPr lang="en-ZA" sz="2400" dirty="0"/>
                    </a:p>
                  </a:txBody>
                  <a:tcPr marL="91431" marR="91431" marT="45721" marB="45721"/>
                </a:tc>
                <a:tc>
                  <a:txBody>
                    <a:bodyPr/>
                    <a:lstStyle/>
                    <a:p>
                      <a:pPr algn="ctr"/>
                      <a:r>
                        <a:rPr lang="en-ZA" sz="2400" dirty="0" smtClean="0"/>
                        <a:t>Reasons</a:t>
                      </a:r>
                      <a:endParaRPr lang="en-ZA" sz="2400" dirty="0"/>
                    </a:p>
                  </a:txBody>
                  <a:tcPr marL="91431" marR="91431" marT="45721" marB="45721"/>
                </a:tc>
              </a:tr>
              <a:tr h="3720672">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600" b="1" i="0" u="none" strike="noStrike" kern="1200" cap="none" spc="0" normalizeH="0" baseline="0" dirty="0" smtClean="0">
                          <a:ln>
                            <a:noFill/>
                          </a:ln>
                          <a:solidFill>
                            <a:schemeClr val="tx1"/>
                          </a:solidFill>
                          <a:effectLst/>
                          <a:uLnTx/>
                          <a:uFillTx/>
                          <a:latin typeface="Arial" pitchFamily="34" charset="0"/>
                          <a:ea typeface="+mn-ea"/>
                          <a:cs typeface="Arial" pitchFamily="34" charset="0"/>
                        </a:rPr>
                        <a:t>Compensation of Employees: </a:t>
                      </a:r>
                      <a:r>
                        <a:rPr kumimoji="0" lang="en-ZA" sz="1600" b="0" i="0" u="none" strike="noStrike" kern="1200" cap="none" spc="0" normalizeH="0" baseline="0" dirty="0" smtClean="0">
                          <a:ln>
                            <a:noFill/>
                          </a:ln>
                          <a:solidFill>
                            <a:schemeClr val="tx1"/>
                          </a:solidFill>
                          <a:effectLst/>
                          <a:uLnTx/>
                          <a:uFillTx/>
                          <a:latin typeface="Arial" pitchFamily="34" charset="0"/>
                          <a:ea typeface="+mn-ea"/>
                          <a:cs typeface="Arial" pitchFamily="34" charset="0"/>
                        </a:rPr>
                        <a:t>The underspending on this item is mainly due to the expenditure on Earmarked funds (MST Oversight and Examiners and Moderators).</a:t>
                      </a:r>
                      <a:endParaRPr kumimoji="0" lang="en-ZA" sz="1600" b="1" i="0" u="none" strike="noStrike" kern="1200" cap="none" spc="0" normalizeH="0" baseline="0" dirty="0" smtClean="0">
                        <a:ln>
                          <a:noFill/>
                        </a:ln>
                        <a:solidFill>
                          <a:schemeClr val="tx1"/>
                        </a:solidFill>
                        <a:effectLst/>
                        <a:uLnTx/>
                        <a:uFillTx/>
                        <a:latin typeface="Arial" pitchFamily="34" charset="0"/>
                        <a:ea typeface="+mn-ea"/>
                        <a:cs typeface="Arial" pitchFamily="34" charset="0"/>
                      </a:endParaRPr>
                    </a:p>
                  </a:txBody>
                  <a:tcPr marL="91431" marR="91431" marT="45721" marB="45721"/>
                </a:tc>
                <a:tc>
                  <a:txBody>
                    <a:bodyPr/>
                    <a:lstStyle/>
                    <a:p>
                      <a:pPr marL="171450" marR="0" lvl="0" indent="-171450" algn="just" defTabSz="914400" rtl="0" eaLnBrk="1" fontAlgn="auto" latinLnBrk="0" hangingPunct="1">
                        <a:lnSpc>
                          <a:spcPct val="150000"/>
                        </a:lnSpc>
                        <a:spcBef>
                          <a:spcPct val="20000"/>
                        </a:spcBef>
                        <a:spcAft>
                          <a:spcPts val="0"/>
                        </a:spcAft>
                        <a:buClrTx/>
                        <a:buSzTx/>
                        <a:buFont typeface="Arial" pitchFamily="34" charset="0"/>
                        <a:buChar char="•"/>
                        <a:tabLst>
                          <a:tab pos="1990725" algn="l"/>
                        </a:tabLst>
                        <a:defRPr/>
                      </a:pPr>
                      <a:r>
                        <a:rPr lang="en-ZA" sz="1600" b="0" kern="1200" dirty="0" smtClean="0">
                          <a:solidFill>
                            <a:schemeClr val="dk1"/>
                          </a:solidFill>
                          <a:latin typeface="Arial" pitchFamily="34" charset="0"/>
                          <a:ea typeface="+mn-ea"/>
                          <a:cs typeface="Arial" pitchFamily="34" charset="0"/>
                        </a:rPr>
                        <a:t>The allocation on these item for MST is in respect</a:t>
                      </a:r>
                      <a:r>
                        <a:rPr lang="en-ZA" sz="1600" b="0" kern="1200" baseline="0" dirty="0" smtClean="0">
                          <a:solidFill>
                            <a:schemeClr val="dk1"/>
                          </a:solidFill>
                          <a:latin typeface="Arial" pitchFamily="34" charset="0"/>
                          <a:ea typeface="+mn-ea"/>
                          <a:cs typeface="Arial" pitchFamily="34" charset="0"/>
                        </a:rPr>
                        <a:t> of MST </a:t>
                      </a:r>
                      <a:r>
                        <a:rPr lang="en-ZA" sz="1600" b="0" kern="1200" dirty="0" smtClean="0">
                          <a:solidFill>
                            <a:schemeClr val="dk1"/>
                          </a:solidFill>
                          <a:latin typeface="Arial" pitchFamily="34" charset="0"/>
                          <a:ea typeface="+mn-ea"/>
                          <a:cs typeface="Arial" pitchFamily="34" charset="0"/>
                        </a:rPr>
                        <a:t>Oversight</a:t>
                      </a:r>
                      <a:r>
                        <a:rPr lang="en-ZA" sz="1600" b="0" kern="1200" baseline="0" dirty="0" smtClean="0">
                          <a:solidFill>
                            <a:schemeClr val="dk1"/>
                          </a:solidFill>
                          <a:latin typeface="Arial" pitchFamily="34" charset="0"/>
                          <a:ea typeface="+mn-ea"/>
                          <a:cs typeface="Arial" pitchFamily="34" charset="0"/>
                        </a:rPr>
                        <a:t> posts for monitoring the implementation of the conditional grant. The vacant posts were</a:t>
                      </a:r>
                      <a:r>
                        <a:rPr lang="en-ZA" sz="1600" kern="1200" dirty="0" smtClean="0">
                          <a:solidFill>
                            <a:schemeClr val="dk1"/>
                          </a:solidFill>
                          <a:latin typeface="Arial" pitchFamily="34" charset="0"/>
                          <a:ea typeface="+mn-ea"/>
                          <a:cs typeface="Arial" pitchFamily="34" charset="0"/>
                        </a:rPr>
                        <a:t> advertised in</a:t>
                      </a:r>
                      <a:r>
                        <a:rPr lang="en-ZA" sz="1600" kern="1200" baseline="0" dirty="0" smtClean="0">
                          <a:solidFill>
                            <a:schemeClr val="dk1"/>
                          </a:solidFill>
                          <a:latin typeface="Arial" pitchFamily="34" charset="0"/>
                          <a:ea typeface="+mn-ea"/>
                          <a:cs typeface="Arial" pitchFamily="34" charset="0"/>
                        </a:rPr>
                        <a:t> </a:t>
                      </a:r>
                      <a:r>
                        <a:rPr lang="en-ZA" sz="1600" kern="1200" dirty="0" smtClean="0">
                          <a:solidFill>
                            <a:schemeClr val="dk1"/>
                          </a:solidFill>
                          <a:latin typeface="Arial" pitchFamily="34" charset="0"/>
                          <a:ea typeface="+mn-ea"/>
                          <a:cs typeface="Arial" pitchFamily="34" charset="0"/>
                        </a:rPr>
                        <a:t>July 2016. The process of shortlisting is currently underway. </a:t>
                      </a:r>
                    </a:p>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endParaRPr kumimoji="0" lang="en-ZA" sz="1000" b="0" i="0" u="none" strike="noStrike" kern="1200" cap="none" spc="0" normalizeH="0" baseline="0" dirty="0" smtClean="0">
                        <a:ln>
                          <a:noFill/>
                        </a:ln>
                        <a:solidFill>
                          <a:schemeClr val="tx1"/>
                        </a:solidFill>
                        <a:effectLst/>
                        <a:uLnTx/>
                        <a:uFillTx/>
                        <a:latin typeface="Arial" pitchFamily="34" charset="0"/>
                        <a:ea typeface="+mn-ea"/>
                        <a:cs typeface="Arial" pitchFamily="34" charset="0"/>
                      </a:endParaRPr>
                    </a:p>
                    <a:p>
                      <a:pPr marL="285750" indent="-285750" algn="just">
                        <a:lnSpc>
                          <a:spcPct val="150000"/>
                        </a:lnSpc>
                        <a:buFont typeface="Arial" panose="020B0604020202020204" pitchFamily="34" charset="0"/>
                        <a:buChar char="•"/>
                      </a:pPr>
                      <a:r>
                        <a:rPr lang="en-US" sz="1600" kern="1200" dirty="0" smtClean="0">
                          <a:solidFill>
                            <a:schemeClr val="dk1"/>
                          </a:solidFill>
                          <a:latin typeface="Arial" pitchFamily="34" charset="0"/>
                          <a:ea typeface="+mn-ea"/>
                          <a:cs typeface="Arial" pitchFamily="34" charset="0"/>
                        </a:rPr>
                        <a:t>The spending on </a:t>
                      </a:r>
                      <a:r>
                        <a:rPr lang="en-US" sz="1600" b="1" kern="1200" dirty="0" smtClean="0">
                          <a:solidFill>
                            <a:schemeClr val="dk1"/>
                          </a:solidFill>
                          <a:latin typeface="Arial" pitchFamily="34" charset="0"/>
                          <a:ea typeface="+mn-ea"/>
                          <a:cs typeface="Arial" pitchFamily="34" charset="0"/>
                        </a:rPr>
                        <a:t>Examiners and Moderators </a:t>
                      </a:r>
                      <a:r>
                        <a:rPr lang="en-US" sz="1600" kern="1200" dirty="0" smtClean="0">
                          <a:solidFill>
                            <a:schemeClr val="tx1"/>
                          </a:solidFill>
                          <a:latin typeface="Arial" pitchFamily="34" charset="0"/>
                          <a:ea typeface="+mn-ea"/>
                          <a:cs typeface="Arial" pitchFamily="34" charset="0"/>
                        </a:rPr>
                        <a:t>will be realized after the NSC examinations are concluded and the </a:t>
                      </a:r>
                      <a:r>
                        <a:rPr lang="en-US" sz="1600" kern="1200" baseline="0" dirty="0" smtClean="0">
                          <a:solidFill>
                            <a:schemeClr val="tx1"/>
                          </a:solidFill>
                          <a:latin typeface="Arial" pitchFamily="34" charset="0"/>
                          <a:ea typeface="+mn-ea"/>
                          <a:cs typeface="Arial" pitchFamily="34" charset="0"/>
                        </a:rPr>
                        <a:t> results are released, that is in quarter 4.</a:t>
                      </a:r>
                      <a:endParaRPr lang="en-ZA" sz="1600" dirty="0" smtClean="0">
                        <a:solidFill>
                          <a:schemeClr val="tx1"/>
                        </a:solidFill>
                        <a:latin typeface="Times New Roman"/>
                        <a:ea typeface="Times New Roman"/>
                      </a:endParaRPr>
                    </a:p>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endParaRPr kumimoji="0" lang="en-ZA" sz="1600" b="0" i="0" u="none" strike="noStrike" kern="1200" cap="none" spc="0" normalizeH="0" baseline="0" dirty="0">
                        <a:ln>
                          <a:noFill/>
                        </a:ln>
                        <a:solidFill>
                          <a:schemeClr val="tx1"/>
                        </a:solidFill>
                        <a:effectLst/>
                        <a:uLnTx/>
                        <a:uFillTx/>
                        <a:latin typeface="Arial" pitchFamily="34" charset="0"/>
                        <a:ea typeface="+mn-ea"/>
                        <a:cs typeface="Arial" pitchFamily="34" charset="0"/>
                      </a:endParaRPr>
                    </a:p>
                  </a:txBody>
                  <a:tcPr marL="91431" marR="91431" marT="45721" marB="45721"/>
                </a:tc>
              </a:tr>
            </a:tbl>
          </a:graphicData>
        </a:graphic>
      </p:graphicFrame>
    </p:spTree>
    <p:extLst>
      <p:ext uri="{BB962C8B-B14F-4D97-AF65-F5344CB8AC3E}">
        <p14:creationId xmlns:p14="http://schemas.microsoft.com/office/powerpoint/2010/main" xmlns="" val="19817866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16631"/>
            <a:ext cx="9144000" cy="648073"/>
          </a:xfrm>
        </p:spPr>
        <p:txBody>
          <a:bodyPr>
            <a:noAutofit/>
          </a:bodyPr>
          <a:lstStyle/>
          <a:p>
            <a:pPr eaLnBrk="1" hangingPunct="1"/>
            <a:r>
              <a:rPr lang="en-ZA" altLang="en-US" sz="4000" b="1" dirty="0" smtClean="0">
                <a:solidFill>
                  <a:schemeClr val="accent6">
                    <a:lumMod val="50000"/>
                  </a:schemeClr>
                </a:solidFill>
              </a:rPr>
              <a:t>DEVIATION AND REASONS </a:t>
            </a:r>
          </a:p>
        </p:txBody>
      </p:sp>
      <p:graphicFrame>
        <p:nvGraphicFramePr>
          <p:cNvPr id="2" name="Table 1"/>
          <p:cNvGraphicFramePr>
            <a:graphicFrameLocks noGrp="1"/>
          </p:cNvGraphicFramePr>
          <p:nvPr>
            <p:extLst>
              <p:ext uri="{D42A27DB-BD31-4B8C-83A1-F6EECF244321}">
                <p14:modId xmlns:p14="http://schemas.microsoft.com/office/powerpoint/2010/main" xmlns="" val="4164413561"/>
              </p:ext>
            </p:extLst>
          </p:nvPr>
        </p:nvGraphicFramePr>
        <p:xfrm>
          <a:off x="251520" y="836711"/>
          <a:ext cx="8640960" cy="5087453"/>
        </p:xfrm>
        <a:graphic>
          <a:graphicData uri="http://schemas.openxmlformats.org/drawingml/2006/table">
            <a:tbl>
              <a:tblPr firstRow="1" bandRow="1">
                <a:tableStyleId>{5C22544A-7EE6-4342-B048-85BDC9FD1C3A}</a:tableStyleId>
              </a:tblPr>
              <a:tblGrid>
                <a:gridCol w="3672408"/>
                <a:gridCol w="4968552"/>
              </a:tblGrid>
              <a:tr h="506305">
                <a:tc>
                  <a:txBody>
                    <a:bodyPr/>
                    <a:lstStyle/>
                    <a:p>
                      <a:pPr algn="ctr"/>
                      <a:r>
                        <a:rPr lang="en-ZA" sz="1800" dirty="0" smtClean="0"/>
                        <a:t>Deviations</a:t>
                      </a:r>
                      <a:endParaRPr lang="en-ZA" sz="1800" dirty="0"/>
                    </a:p>
                  </a:txBody>
                  <a:tcPr marL="91431" marR="91431" marT="45721" marB="45721"/>
                </a:tc>
                <a:tc>
                  <a:txBody>
                    <a:bodyPr/>
                    <a:lstStyle/>
                    <a:p>
                      <a:pPr algn="ctr"/>
                      <a:r>
                        <a:rPr lang="en-ZA" sz="1800" dirty="0" smtClean="0"/>
                        <a:t>Reasons</a:t>
                      </a:r>
                      <a:endParaRPr lang="en-ZA" sz="1800" dirty="0"/>
                    </a:p>
                  </a:txBody>
                  <a:tcPr marL="91431" marR="91431" marT="45721" marB="45721"/>
                </a:tc>
              </a:tr>
              <a:tr h="1509920">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200" b="1" i="0" u="none" strike="noStrike" kern="1200" cap="none" spc="0" normalizeH="0" baseline="0" dirty="0" smtClean="0">
                          <a:ln>
                            <a:noFill/>
                          </a:ln>
                          <a:solidFill>
                            <a:schemeClr val="tx1"/>
                          </a:solidFill>
                          <a:effectLst/>
                          <a:uLnTx/>
                          <a:uFillTx/>
                          <a:latin typeface="Arial" pitchFamily="34" charset="0"/>
                          <a:ea typeface="+mn-ea"/>
                          <a:cs typeface="Arial" pitchFamily="34" charset="0"/>
                        </a:rPr>
                        <a:t>Goods and Services: </a:t>
                      </a:r>
                      <a:r>
                        <a:rPr lang="en-US" sz="1200" dirty="0" smtClean="0">
                          <a:solidFill>
                            <a:schemeClr val="tx1"/>
                          </a:solidFill>
                          <a:latin typeface="Arial" pitchFamily="34" charset="0"/>
                          <a:cs typeface="Arial" pitchFamily="34" charset="0"/>
                        </a:rPr>
                        <a:t>The printing of workbooks volume 1 has been completed and</a:t>
                      </a:r>
                      <a:r>
                        <a:rPr lang="en-US" sz="1200" baseline="0" dirty="0" smtClean="0">
                          <a:solidFill>
                            <a:schemeClr val="tx1"/>
                          </a:solidFill>
                          <a:latin typeface="Arial" pitchFamily="34" charset="0"/>
                          <a:cs typeface="Arial" pitchFamily="34" charset="0"/>
                        </a:rPr>
                        <a:t> delivery </a:t>
                      </a:r>
                      <a:r>
                        <a:rPr lang="en-US" sz="1200" dirty="0" smtClean="0">
                          <a:solidFill>
                            <a:schemeClr val="tx1"/>
                          </a:solidFill>
                          <a:latin typeface="Arial" pitchFamily="34" charset="0"/>
                          <a:cs typeface="Arial" pitchFamily="34" charset="0"/>
                        </a:rPr>
                        <a:t>is expected to be completed during the third quarter</a:t>
                      </a:r>
                      <a:r>
                        <a:rPr lang="en-US" sz="1200" baseline="0" dirty="0" smtClean="0">
                          <a:solidFill>
                            <a:schemeClr val="tx1"/>
                          </a:solidFill>
                          <a:latin typeface="Arial" pitchFamily="34" charset="0"/>
                          <a:cs typeface="Arial" pitchFamily="34" charset="0"/>
                        </a:rPr>
                        <a:t> of the financial year. The printing of Workbooks Volume 2 is currently underway.</a:t>
                      </a:r>
                      <a:endParaRPr kumimoji="0" lang="en-ZA" sz="1200" b="1" i="0" u="none" strike="noStrike" kern="1200" cap="none" spc="0" normalizeH="0" baseline="0" dirty="0" smtClean="0">
                        <a:ln>
                          <a:noFill/>
                        </a:ln>
                        <a:solidFill>
                          <a:schemeClr val="tx1"/>
                        </a:solidFill>
                        <a:effectLst/>
                        <a:uLnTx/>
                        <a:uFillTx/>
                        <a:latin typeface="Arial" pitchFamily="34" charset="0"/>
                        <a:ea typeface="+mn-ea"/>
                        <a:cs typeface="Arial" pitchFamily="34" charset="0"/>
                      </a:endParaRPr>
                    </a:p>
                  </a:txBody>
                  <a:tcPr marL="91431" marR="91431" marT="45721" marB="45721"/>
                </a:tc>
                <a:tc>
                  <a:txBody>
                    <a:bodyPr/>
                    <a:lstStyle/>
                    <a:p>
                      <a:pPr marL="0" indent="0" algn="just">
                        <a:lnSpc>
                          <a:spcPct val="150000"/>
                        </a:lnSpc>
                        <a:buFont typeface="Arial" panose="020B0604020202020204" pitchFamily="34" charset="0"/>
                        <a:buNone/>
                      </a:pPr>
                      <a:r>
                        <a:rPr lang="en-US" sz="1200" kern="1200" dirty="0" smtClean="0">
                          <a:solidFill>
                            <a:schemeClr val="dk1"/>
                          </a:solidFill>
                          <a:latin typeface="Arial" pitchFamily="34" charset="0"/>
                          <a:ea typeface="+mn-ea"/>
                          <a:cs typeface="Arial" pitchFamily="34" charset="0"/>
                        </a:rPr>
                        <a:t>The spending on </a:t>
                      </a:r>
                      <a:r>
                        <a:rPr lang="en-US" sz="1200" b="1" kern="1200" dirty="0" smtClean="0">
                          <a:solidFill>
                            <a:schemeClr val="dk1"/>
                          </a:solidFill>
                          <a:latin typeface="Arial" pitchFamily="34" charset="0"/>
                          <a:ea typeface="+mn-ea"/>
                          <a:cs typeface="Arial" pitchFamily="34" charset="0"/>
                        </a:rPr>
                        <a:t>Examiners and </a:t>
                      </a:r>
                      <a:r>
                        <a:rPr lang="en-US" sz="1200" b="1" kern="1200" dirty="0" smtClean="0">
                          <a:solidFill>
                            <a:schemeClr val="tx1"/>
                          </a:solidFill>
                          <a:latin typeface="Arial" pitchFamily="34" charset="0"/>
                          <a:ea typeface="+mn-ea"/>
                          <a:cs typeface="Arial" pitchFamily="34" charset="0"/>
                        </a:rPr>
                        <a:t>Moderators </a:t>
                      </a:r>
                      <a:r>
                        <a:rPr lang="en-US" sz="1200" kern="1200" dirty="0" smtClean="0">
                          <a:solidFill>
                            <a:schemeClr val="tx1"/>
                          </a:solidFill>
                          <a:latin typeface="Arial" pitchFamily="34" charset="0"/>
                          <a:ea typeface="+mn-ea"/>
                          <a:cs typeface="Arial" pitchFamily="34" charset="0"/>
                        </a:rPr>
                        <a:t>will be realized after the NSC examinations are concluded and the </a:t>
                      </a:r>
                      <a:r>
                        <a:rPr lang="en-US" sz="1200" kern="1200" baseline="0" dirty="0" smtClean="0">
                          <a:solidFill>
                            <a:schemeClr val="tx1"/>
                          </a:solidFill>
                          <a:latin typeface="Arial" pitchFamily="34" charset="0"/>
                          <a:ea typeface="+mn-ea"/>
                          <a:cs typeface="Arial" pitchFamily="34" charset="0"/>
                        </a:rPr>
                        <a:t> results are released, that is in quarter 4.</a:t>
                      </a:r>
                      <a:endParaRPr lang="en-ZA" sz="1200" dirty="0" smtClean="0">
                        <a:solidFill>
                          <a:schemeClr val="tx1"/>
                        </a:solidFill>
                        <a:latin typeface="Times New Roman"/>
                        <a:ea typeface="Times New Roman"/>
                      </a:endParaRPr>
                    </a:p>
                  </a:txBody>
                  <a:tcPr marL="91431" marR="91431" marT="45721" marB="45721"/>
                </a:tc>
              </a:tr>
              <a:tr h="1740940">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Payments for Capital Assets: </a:t>
                      </a:r>
                      <a:r>
                        <a:rPr lang="en-ZA" sz="1200" dirty="0" smtClean="0">
                          <a:solidFill>
                            <a:schemeClr val="tx1"/>
                          </a:solidFill>
                          <a:latin typeface="Arial" pitchFamily="34" charset="0"/>
                          <a:ea typeface="Times New Roman"/>
                          <a:cs typeface="Arial" pitchFamily="34" charset="0"/>
                        </a:rPr>
                        <a:t>The deviation is due payments in respect of ASIDI projects. </a:t>
                      </a:r>
                      <a:endParaRPr lang="en-ZA" sz="1200" dirty="0" smtClean="0">
                        <a:solidFill>
                          <a:srgbClr val="FF0000"/>
                        </a:solidFill>
                        <a:latin typeface="Arial" pitchFamily="34" charset="0"/>
                        <a:ea typeface="Times New Roman"/>
                        <a:cs typeface="Arial"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r>
                        <a:rPr lang="en-ZA" sz="1200" kern="1200" noProof="0" dirty="0" smtClean="0">
                          <a:solidFill>
                            <a:schemeClr val="tx1"/>
                          </a:solidFill>
                          <a:latin typeface="Arial" pitchFamily="34" charset="0"/>
                          <a:ea typeface="+mn-ea"/>
                          <a:cs typeface="Arial" pitchFamily="34" charset="0"/>
                        </a:rPr>
                        <a:t>Due to the mergers and rationalisation processes undertaken by the Eastern Cape PED, the allocation of almost 217 schools within the ASIDI Programme could not be allocated to the Implementing Agents and thus no activities took place. These process has now been finalised and it envisaged that at most  61 isolated schools will be completed by the end of the 2016/17 financial year.</a:t>
                      </a:r>
                    </a:p>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endParaRPr kumimoji="0" lang="en-ZA" sz="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r>
                        <a:rPr kumimoji="0" lang="en-ZA" sz="1200" b="0" i="0" u="none" strike="noStrike" kern="1200" cap="none" spc="0" normalizeH="0" baseline="0" dirty="0" smtClean="0">
                          <a:ln>
                            <a:noFill/>
                          </a:ln>
                          <a:solidFill>
                            <a:schemeClr val="tx1"/>
                          </a:solidFill>
                          <a:effectLst/>
                          <a:uLnTx/>
                          <a:uFillTx/>
                          <a:latin typeface="Arial" pitchFamily="34" charset="0"/>
                          <a:ea typeface="Times New Roman"/>
                          <a:cs typeface="Arial" pitchFamily="34" charset="0"/>
                        </a:rPr>
                        <a:t>The Department was put in untenable position of having to reduce scope of work previously allocated to the non performing Implementing Agents and is currently in the process of appointing replacement implementing agents through the Framework Agreement.</a:t>
                      </a:r>
                      <a:endParaRPr kumimoji="0" lang="en-ZA" sz="1200" b="0" i="0" u="none" strike="noStrike" kern="1200" cap="none" spc="0" normalizeH="0" baseline="0" dirty="0">
                        <a:ln>
                          <a:noFill/>
                        </a:ln>
                        <a:solidFill>
                          <a:schemeClr val="tx1"/>
                        </a:solidFill>
                        <a:effectLst/>
                        <a:uLnTx/>
                        <a:uFillTx/>
                        <a:latin typeface="Arial" pitchFamily="34" charset="0"/>
                        <a:ea typeface="Times New Roman"/>
                        <a:cs typeface="Arial" pitchFamily="34" charset="0"/>
                      </a:endParaRPr>
                    </a:p>
                  </a:txBody>
                  <a:tcPr marL="91431" marR="91431" marT="45721" marB="45721"/>
                </a:tc>
              </a:tr>
            </a:tbl>
          </a:graphicData>
        </a:graphic>
      </p:graphicFrame>
    </p:spTree>
    <p:extLst>
      <p:ext uri="{BB962C8B-B14F-4D97-AF65-F5344CB8AC3E}">
        <p14:creationId xmlns:p14="http://schemas.microsoft.com/office/powerpoint/2010/main" xmlns="" val="118999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504056"/>
          </a:xfrm>
        </p:spPr>
        <p:txBody>
          <a:bodyPr>
            <a:normAutofit fontScale="90000"/>
          </a:bodyPr>
          <a:lstStyle/>
          <a:p>
            <a:r>
              <a:rPr lang="en-ZA" b="1" dirty="0" smtClean="0">
                <a:solidFill>
                  <a:schemeClr val="accent2">
                    <a:lumMod val="75000"/>
                  </a:schemeClr>
                </a:solidFill>
              </a:rPr>
              <a:t>INDICATOR TABLE- PROGRAMME 1 </a:t>
            </a:r>
            <a:endParaRPr lang="en-ZA"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87656013"/>
              </p:ext>
            </p:extLst>
          </p:nvPr>
        </p:nvGraphicFramePr>
        <p:xfrm>
          <a:off x="179512" y="620687"/>
          <a:ext cx="8856983" cy="6048674"/>
        </p:xfrm>
        <a:graphic>
          <a:graphicData uri="http://schemas.openxmlformats.org/drawingml/2006/table">
            <a:tbl>
              <a:tblPr firstRow="1" bandRow="1">
                <a:tableStyleId>{5C22544A-7EE6-4342-B048-85BDC9FD1C3A}</a:tableStyleId>
              </a:tblPr>
              <a:tblGrid>
                <a:gridCol w="711955"/>
                <a:gridCol w="1942917"/>
                <a:gridCol w="1482252"/>
                <a:gridCol w="1926657"/>
                <a:gridCol w="1461803"/>
                <a:gridCol w="1331399"/>
              </a:tblGrid>
              <a:tr h="1037298">
                <a:tc>
                  <a:txBody>
                    <a:bodyPr/>
                    <a:lstStyle/>
                    <a:p>
                      <a:pPr algn="l">
                        <a:lnSpc>
                          <a:spcPct val="115000"/>
                        </a:lnSpc>
                        <a:spcAft>
                          <a:spcPts val="0"/>
                        </a:spcAft>
                      </a:pPr>
                      <a:r>
                        <a:rPr lang="en-ZA" sz="1200" dirty="0" smtClean="0">
                          <a:latin typeface="Arial" panose="020B0604020202020204" pitchFamily="34" charset="0"/>
                          <a:ea typeface="Calibri"/>
                          <a:cs typeface="Arial" panose="020B0604020202020204" pitchFamily="34" charset="0"/>
                        </a:rPr>
                        <a:t>#</a:t>
                      </a: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US" sz="1200" dirty="0">
                          <a:latin typeface="Arial" panose="020B0604020202020204" pitchFamily="34" charset="0"/>
                          <a:cs typeface="Arial" panose="020B0604020202020204" pitchFamily="34" charset="0"/>
                        </a:rPr>
                        <a:t>PERFORMANCE INDICATORS</a:t>
                      </a: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200" dirty="0" smtClean="0">
                          <a:latin typeface="Arial" panose="020B0604020202020204" pitchFamily="34" charset="0"/>
                          <a:cs typeface="Arial" panose="020B0604020202020204" pitchFamily="34" charset="0"/>
                        </a:rPr>
                        <a:t>TARGET FOR 2016/17 AS PER APP</a:t>
                      </a: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ACTUAL OUTPUT AS AT END OF 2nd     QUARTER OF 2016/17</a:t>
                      </a:r>
                      <a:endParaRPr lang="en-ZA" sz="1200" dirty="0" smtClean="0">
                        <a:latin typeface="Arial" panose="020B0604020202020204" pitchFamily="34" charset="0"/>
                        <a:ea typeface="Calibri"/>
                        <a:cs typeface="Arial" panose="020B0604020202020204" pitchFamily="34" charset="0"/>
                      </a:endParaRPr>
                    </a:p>
                    <a:p>
                      <a:pPr algn="ctr">
                        <a:lnSpc>
                          <a:spcPct val="115000"/>
                        </a:lnSpc>
                        <a:spcAft>
                          <a:spcPts val="0"/>
                        </a:spcAft>
                      </a:pP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15000"/>
                        </a:lnSpc>
                        <a:spcAft>
                          <a:spcPts val="0"/>
                        </a:spcAft>
                      </a:pPr>
                      <a:r>
                        <a:rPr lang="en-ZA" sz="1200" dirty="0" smtClean="0">
                          <a:latin typeface="Arial" panose="020B0604020202020204" pitchFamily="34" charset="0"/>
                          <a:ea typeface="Calibri"/>
                          <a:cs typeface="Arial" panose="020B0604020202020204" pitchFamily="34" charset="0"/>
                        </a:rPr>
                        <a:t> </a:t>
                      </a:r>
                      <a:r>
                        <a:rPr lang="en-ZA" sz="1200" baseline="0" dirty="0" smtClean="0">
                          <a:latin typeface="Arial" panose="020B0604020202020204" pitchFamily="34" charset="0"/>
                          <a:cs typeface="Arial" panose="020B0604020202020204" pitchFamily="34" charset="0"/>
                        </a:rPr>
                        <a:t>DEVIATION FROM PLANNED TARGET FOR 2016/17</a:t>
                      </a:r>
                      <a:endParaRPr lang="en-ZA" sz="1200"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STATUS</a:t>
                      </a:r>
                      <a:endParaRPr lang="en-ZA" sz="1200" dirty="0" smtClean="0">
                        <a:latin typeface="Arial" panose="020B0604020202020204" pitchFamily="34" charset="0"/>
                        <a:ea typeface="Calibri"/>
                        <a:cs typeface="Arial" panose="020B0604020202020204" pitchFamily="34" charset="0"/>
                      </a:endParaRPr>
                    </a:p>
                    <a:p>
                      <a:pPr algn="l">
                        <a:lnSpc>
                          <a:spcPct val="115000"/>
                        </a:lnSpc>
                        <a:spcAft>
                          <a:spcPts val="0"/>
                        </a:spcAft>
                      </a:pPr>
                      <a:endParaRPr lang="en-ZA" sz="1200" dirty="0">
                        <a:latin typeface="Arial" panose="020B0604020202020204" pitchFamily="34" charset="0"/>
                        <a:ea typeface="Calibri"/>
                        <a:cs typeface="Arial" panose="020B0604020202020204" pitchFamily="34" charset="0"/>
                      </a:endParaRPr>
                    </a:p>
                  </a:txBody>
                  <a:tcPr marL="68580" marR="68580" marT="0" marB="0"/>
                </a:tc>
              </a:tr>
              <a:tr h="1037298">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1.1.1</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Percentage of Service providers within the procurement unit paid within 30 days.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100%</a:t>
                      </a:r>
                    </a:p>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Quarterly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 100.84%</a:t>
                      </a:r>
                    </a:p>
                    <a:p>
                      <a:pPr marL="0" marR="0" lvl="0" indent="0" algn="just" defTabSz="914400" rtl="0" eaLnBrk="1" fontAlgn="auto" latinLnBrk="0" hangingPunct="1">
                        <a:lnSpc>
                          <a:spcPct val="115000"/>
                        </a:lnSpc>
                        <a:spcBef>
                          <a:spcPts val="0"/>
                        </a:spcBef>
                        <a:spcAft>
                          <a:spcPts val="0"/>
                        </a:spcAft>
                        <a:buClrTx/>
                        <a:buSzTx/>
                        <a:buFontTx/>
                        <a:buNone/>
                        <a:tabLst/>
                        <a:defRPr/>
                      </a:pPr>
                      <a:r>
                        <a:rPr lang="en-ZA" sz="1200" b="0" dirty="0" smtClean="0">
                          <a:latin typeface="Arial" panose="020B0604020202020204" pitchFamily="34" charset="0"/>
                          <a:ea typeface="Calibri"/>
                          <a:cs typeface="Arial" panose="020B0604020202020204" pitchFamily="34" charset="0"/>
                        </a:rPr>
                        <a:t>(359/356)</a:t>
                      </a:r>
                    </a:p>
                    <a:p>
                      <a:pPr marL="0" marR="0" lvl="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Q2: 98.13%</a:t>
                      </a:r>
                      <a:r>
                        <a:rPr lang="en-ZA" sz="1200" b="1" baseline="0" dirty="0" smtClean="0">
                          <a:latin typeface="Arial" panose="020B0604020202020204" pitchFamily="34" charset="0"/>
                          <a:ea typeface="Calibri"/>
                          <a:cs typeface="Arial" panose="020B0604020202020204" pitchFamily="34" charset="0"/>
                        </a:rPr>
                        <a:t> </a:t>
                      </a:r>
                    </a:p>
                    <a:p>
                      <a:pPr marL="0" marR="0" lvl="0" indent="0" algn="just" defTabSz="914400" rtl="0" eaLnBrk="1" fontAlgn="auto" latinLnBrk="0" hangingPunct="1">
                        <a:lnSpc>
                          <a:spcPct val="115000"/>
                        </a:lnSpc>
                        <a:spcBef>
                          <a:spcPts val="0"/>
                        </a:spcBef>
                        <a:spcAft>
                          <a:spcPts val="0"/>
                        </a:spcAft>
                        <a:buClrTx/>
                        <a:buSzTx/>
                        <a:buFontTx/>
                        <a:buNone/>
                        <a:tabLst/>
                        <a:defRPr/>
                      </a:pPr>
                      <a:r>
                        <a:rPr lang="en-ZA" sz="1200" b="0" dirty="0" smtClean="0">
                          <a:latin typeface="Arial" panose="020B0604020202020204" pitchFamily="34" charset="0"/>
                          <a:ea typeface="Calibri"/>
                          <a:cs typeface="Arial" panose="020B0604020202020204" pitchFamily="34" charset="0"/>
                        </a:rPr>
                        <a:t>(105/107)</a:t>
                      </a:r>
                    </a:p>
                  </a:txBody>
                  <a:tcPr marL="68580" marR="68580" marT="0" marB="0"/>
                </a:tc>
                <a:tc>
                  <a:txBody>
                    <a:bodyPr/>
                    <a:lstStyle/>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-1.87%</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endParaRPr lang="en-ZA" sz="1200" b="1" dirty="0">
                        <a:solidFill>
                          <a:schemeClr val="tx1"/>
                        </a:solidFill>
                        <a:latin typeface="Arial" panose="020B0604020202020204" pitchFamily="34" charset="0"/>
                        <a:ea typeface="Calibri"/>
                        <a:cs typeface="Arial" panose="020B0604020202020204" pitchFamily="34" charset="0"/>
                      </a:endParaRPr>
                    </a:p>
                  </a:txBody>
                  <a:tcPr marL="68580" marR="68580" marT="0" marB="0">
                    <a:solidFill>
                      <a:srgbClr val="00B050"/>
                    </a:solidFill>
                  </a:tcPr>
                </a:tc>
              </a:tr>
              <a:tr h="826245">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1.1.2</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Percentage of received misconduct cases resolved within 90 days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80%</a:t>
                      </a:r>
                    </a:p>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Quarterly </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200" b="1" dirty="0" smtClean="0">
                          <a:latin typeface="Arial" panose="020B0604020202020204" pitchFamily="34" charset="0"/>
                          <a:ea typeface="Calibri"/>
                          <a:cs typeface="Arial" panose="020B0604020202020204" pitchFamily="34" charset="0"/>
                        </a:rPr>
                        <a:t>Q1: No cases received</a:t>
                      </a:r>
                    </a:p>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Q2: 100% </a:t>
                      </a:r>
                    </a:p>
                    <a:p>
                      <a:pPr lvl="0" algn="just">
                        <a:lnSpc>
                          <a:spcPct val="115000"/>
                        </a:lnSpc>
                        <a:spcAft>
                          <a:spcPts val="0"/>
                        </a:spcAft>
                      </a:pPr>
                      <a:r>
                        <a:rPr lang="en-ZA" sz="1200" b="0" dirty="0" smtClean="0">
                          <a:latin typeface="Arial" panose="020B0604020202020204" pitchFamily="34" charset="0"/>
                          <a:ea typeface="Calibri"/>
                          <a:cs typeface="Arial" panose="020B0604020202020204" pitchFamily="34" charset="0"/>
                        </a:rPr>
                        <a:t>(2/2)</a:t>
                      </a:r>
                    </a:p>
                  </a:txBody>
                  <a:tcPr marL="68580" marR="68580" marT="0" marB="0"/>
                </a:tc>
                <a:tc>
                  <a:txBody>
                    <a:bodyPr/>
                    <a:lstStyle/>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20%</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endParaRPr lang="en-ZA" sz="1200" b="1" dirty="0">
                        <a:latin typeface="Arial" panose="020B0604020202020204" pitchFamily="34" charset="0"/>
                        <a:ea typeface="Calibri"/>
                        <a:cs typeface="Arial" panose="020B0604020202020204" pitchFamily="34" charset="0"/>
                      </a:endParaRPr>
                    </a:p>
                  </a:txBody>
                  <a:tcPr marL="68580" marR="68580" marT="0" marB="0">
                    <a:solidFill>
                      <a:srgbClr val="00B050"/>
                    </a:solidFill>
                  </a:tcPr>
                </a:tc>
              </a:tr>
              <a:tr h="3147833">
                <a:tc>
                  <a:txBody>
                    <a:bodyPr/>
                    <a:lstStyle/>
                    <a:p>
                      <a:pPr algn="l">
                        <a:lnSpc>
                          <a:spcPct val="115000"/>
                        </a:lnSpc>
                        <a:spcAft>
                          <a:spcPts val="0"/>
                        </a:spcAft>
                      </a:pPr>
                      <a:r>
                        <a:rPr lang="en-ZA" sz="1200" b="1" dirty="0" smtClean="0">
                          <a:latin typeface="Arial" panose="020B0604020202020204" pitchFamily="34" charset="0"/>
                          <a:ea typeface="Calibri"/>
                          <a:cs typeface="Arial" panose="020B0604020202020204" pitchFamily="34" charset="0"/>
                        </a:rPr>
                        <a:t>1.1.3</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Percentage of received grievances cases resolved within 30 days</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75%</a:t>
                      </a:r>
                    </a:p>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Quarterly</a:t>
                      </a:r>
                      <a:endParaRPr lang="en-ZA" sz="1200" b="1" dirty="0">
                        <a:latin typeface="Arial" panose="020B0604020202020204" pitchFamily="34" charset="0"/>
                        <a:ea typeface="Calibri"/>
                        <a:cs typeface="Arial" panose="020B0604020202020204" pitchFamily="34" charset="0"/>
                      </a:endParaRPr>
                    </a:p>
                  </a:txBody>
                  <a:tcPr marL="68580" marR="68580" marT="0" marB="0"/>
                </a:tc>
                <a:tc>
                  <a:txBody>
                    <a:bodyPr/>
                    <a:lstStyle/>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Q1: 100%</a:t>
                      </a:r>
                    </a:p>
                    <a:p>
                      <a:pPr marL="0" marR="0" lvl="0" indent="0" algn="just" defTabSz="914400" rtl="0" eaLnBrk="1" fontAlgn="auto" latinLnBrk="0" hangingPunct="1">
                        <a:lnSpc>
                          <a:spcPct val="115000"/>
                        </a:lnSpc>
                        <a:spcBef>
                          <a:spcPts val="0"/>
                        </a:spcBef>
                        <a:spcAft>
                          <a:spcPts val="0"/>
                        </a:spcAft>
                        <a:buClrTx/>
                        <a:buSzTx/>
                        <a:buFontTx/>
                        <a:buNone/>
                        <a:tabLst/>
                        <a:defRPr/>
                      </a:pPr>
                      <a:r>
                        <a:rPr lang="en-ZA" sz="1200" b="0" dirty="0" smtClean="0">
                          <a:latin typeface="Arial" panose="020B0604020202020204" pitchFamily="34" charset="0"/>
                          <a:ea typeface="Calibri"/>
                          <a:cs typeface="Arial" panose="020B0604020202020204" pitchFamily="34" charset="0"/>
                        </a:rPr>
                        <a:t>2 cases received</a:t>
                      </a:r>
                    </a:p>
                    <a:p>
                      <a:pPr lvl="0" algn="just">
                        <a:lnSpc>
                          <a:spcPct val="115000"/>
                        </a:lnSpc>
                        <a:spcAft>
                          <a:spcPts val="0"/>
                        </a:spcAft>
                      </a:pPr>
                      <a:r>
                        <a:rPr lang="en-ZA" sz="1200" b="0" u="sng" dirty="0" smtClean="0">
                          <a:latin typeface="Arial" panose="020B0604020202020204" pitchFamily="34" charset="0"/>
                          <a:ea typeface="Calibri"/>
                          <a:cs typeface="Arial" panose="020B0604020202020204" pitchFamily="34" charset="0"/>
                        </a:rPr>
                        <a:t>2 cases resolved</a:t>
                      </a:r>
                    </a:p>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Q2: 33.33%</a:t>
                      </a:r>
                    </a:p>
                    <a:p>
                      <a:pPr marL="0" marR="0" lvl="0" indent="0" algn="just" defTabSz="914400" rtl="0" eaLnBrk="1" fontAlgn="auto" latinLnBrk="0" hangingPunct="1">
                        <a:lnSpc>
                          <a:spcPct val="115000"/>
                        </a:lnSpc>
                        <a:spcBef>
                          <a:spcPts val="0"/>
                        </a:spcBef>
                        <a:spcAft>
                          <a:spcPts val="0"/>
                        </a:spcAft>
                        <a:buClrTx/>
                        <a:buSzTx/>
                        <a:buFontTx/>
                        <a:buNone/>
                        <a:tabLst/>
                        <a:defRPr/>
                      </a:pPr>
                      <a:r>
                        <a:rPr lang="en-ZA" sz="1200" b="0" dirty="0" smtClean="0">
                          <a:latin typeface="Arial" panose="020B0604020202020204" pitchFamily="34" charset="0"/>
                          <a:ea typeface="Calibri"/>
                          <a:cs typeface="Arial" panose="020B0604020202020204" pitchFamily="34" charset="0"/>
                        </a:rPr>
                        <a:t>6 cases received</a:t>
                      </a:r>
                    </a:p>
                    <a:p>
                      <a:pPr lvl="0" algn="just">
                        <a:lnSpc>
                          <a:spcPct val="115000"/>
                        </a:lnSpc>
                        <a:spcAft>
                          <a:spcPts val="0"/>
                        </a:spcAft>
                      </a:pPr>
                      <a:r>
                        <a:rPr lang="en-ZA" sz="1200" b="0" u="sng" dirty="0" smtClean="0">
                          <a:latin typeface="Arial" panose="020B0604020202020204" pitchFamily="34" charset="0"/>
                          <a:ea typeface="Calibri"/>
                          <a:cs typeface="Arial" panose="020B0604020202020204" pitchFamily="34" charset="0"/>
                        </a:rPr>
                        <a:t>2 cases resolved</a:t>
                      </a:r>
                    </a:p>
                    <a:p>
                      <a:pPr lvl="0" algn="just">
                        <a:lnSpc>
                          <a:spcPct val="115000"/>
                        </a:lnSpc>
                        <a:spcAft>
                          <a:spcPts val="0"/>
                        </a:spcAft>
                      </a:pPr>
                      <a:r>
                        <a:rPr lang="en-ZA" sz="1200" b="0" u="sng" dirty="0" smtClean="0">
                          <a:latin typeface="Arial" panose="020B0604020202020204" pitchFamily="34" charset="0"/>
                          <a:ea typeface="Calibri"/>
                          <a:cs typeface="Arial" panose="020B0604020202020204" pitchFamily="34" charset="0"/>
                        </a:rPr>
                        <a:t>1 case referred to Public</a:t>
                      </a:r>
                      <a:r>
                        <a:rPr lang="en-ZA" sz="1200" b="0" u="sng" baseline="0" dirty="0" smtClean="0">
                          <a:latin typeface="Arial" panose="020B0604020202020204" pitchFamily="34" charset="0"/>
                          <a:ea typeface="Calibri"/>
                          <a:cs typeface="Arial" panose="020B0604020202020204" pitchFamily="34" charset="0"/>
                        </a:rPr>
                        <a:t> </a:t>
                      </a:r>
                      <a:r>
                        <a:rPr lang="en-ZA" sz="1200" b="0" u="sng" dirty="0" smtClean="0">
                          <a:latin typeface="Arial" panose="020B0604020202020204" pitchFamily="34" charset="0"/>
                          <a:ea typeface="Calibri"/>
                          <a:cs typeface="Arial" panose="020B0604020202020204" pitchFamily="34" charset="0"/>
                        </a:rPr>
                        <a:t>Service Commission for a</a:t>
                      </a:r>
                      <a:r>
                        <a:rPr lang="en-ZA" sz="1200" b="0" u="sng" baseline="0" dirty="0" smtClean="0">
                          <a:latin typeface="Arial" panose="020B0604020202020204" pitchFamily="34" charset="0"/>
                          <a:ea typeface="Calibri"/>
                          <a:cs typeface="Arial" panose="020B0604020202020204" pitchFamily="34" charset="0"/>
                        </a:rPr>
                        <a:t> ruling</a:t>
                      </a:r>
                      <a:endParaRPr lang="en-ZA" sz="1200" b="0" u="sng" dirty="0" smtClean="0">
                        <a:latin typeface="Arial" panose="020B0604020202020204" pitchFamily="34" charset="0"/>
                        <a:ea typeface="Calibri"/>
                        <a:cs typeface="Arial" panose="020B0604020202020204" pitchFamily="34" charset="0"/>
                      </a:endParaRPr>
                    </a:p>
                    <a:p>
                      <a:pPr lvl="0" algn="just">
                        <a:lnSpc>
                          <a:spcPct val="115000"/>
                        </a:lnSpc>
                        <a:spcAft>
                          <a:spcPts val="0"/>
                        </a:spcAft>
                      </a:pPr>
                      <a:r>
                        <a:rPr lang="en-ZA" sz="1200" b="0" u="sng" dirty="0" smtClean="0">
                          <a:latin typeface="Arial" panose="020B0604020202020204" pitchFamily="34" charset="0"/>
                          <a:ea typeface="Calibri"/>
                          <a:cs typeface="Arial" panose="020B0604020202020204" pitchFamily="34" charset="0"/>
                        </a:rPr>
                        <a:t>3 cases</a:t>
                      </a:r>
                      <a:r>
                        <a:rPr lang="en-ZA" sz="1200" b="0" u="sng" baseline="0" dirty="0" smtClean="0">
                          <a:latin typeface="Arial" panose="020B0604020202020204" pitchFamily="34" charset="0"/>
                          <a:ea typeface="Calibri"/>
                          <a:cs typeface="Arial" panose="020B0604020202020204" pitchFamily="34" charset="0"/>
                        </a:rPr>
                        <a:t> referred to GPSSBC for conciliation and the department is awaiting a date on the matter</a:t>
                      </a:r>
                      <a:endParaRPr lang="en-ZA" sz="1200" b="0" u="sng"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lvl="0" algn="just">
                        <a:lnSpc>
                          <a:spcPct val="115000"/>
                        </a:lnSpc>
                        <a:spcAft>
                          <a:spcPts val="0"/>
                        </a:spcAft>
                      </a:pPr>
                      <a:r>
                        <a:rPr lang="en-ZA" sz="1200" b="1" dirty="0" smtClean="0">
                          <a:latin typeface="Arial" panose="020B0604020202020204" pitchFamily="34" charset="0"/>
                          <a:ea typeface="Calibri"/>
                          <a:cs typeface="Arial" panose="020B0604020202020204" pitchFamily="34" charset="0"/>
                        </a:rPr>
                        <a:t>-41.67%</a:t>
                      </a:r>
                    </a:p>
                    <a:p>
                      <a:pPr lvl="0" algn="just">
                        <a:lnSpc>
                          <a:spcPct val="115000"/>
                        </a:lnSpc>
                        <a:spcAft>
                          <a:spcPts val="0"/>
                        </a:spcAft>
                      </a:pPr>
                      <a:endParaRPr lang="en-ZA" sz="1200" b="1" dirty="0" smtClean="0">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pPr>
                      <a:endParaRPr lang="en-ZA" sz="1200" b="1" dirty="0">
                        <a:latin typeface="Arial" panose="020B0604020202020204" pitchFamily="34" charset="0"/>
                        <a:ea typeface="Calibri"/>
                        <a:cs typeface="Arial" panose="020B0604020202020204" pitchFamily="34" charset="0"/>
                      </a:endParaRPr>
                    </a:p>
                  </a:txBody>
                  <a:tcPr marL="68580" marR="68580" marT="0" marB="0">
                    <a:solidFill>
                      <a:srgbClr val="FFC000"/>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8</a:t>
            </a:fld>
            <a:endParaRPr lang="en-ZA" dirty="0"/>
          </a:p>
        </p:txBody>
      </p:sp>
    </p:spTree>
    <p:extLst>
      <p:ext uri="{BB962C8B-B14F-4D97-AF65-F5344CB8AC3E}">
        <p14:creationId xmlns:p14="http://schemas.microsoft.com/office/powerpoint/2010/main" xmlns="" val="9644038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725544" cy="634081"/>
          </a:xfrm>
        </p:spPr>
        <p:txBody>
          <a:bodyPr>
            <a:noAutofit/>
          </a:bodyPr>
          <a:lstStyle/>
          <a:p>
            <a:r>
              <a:rPr lang="en-US" sz="2400" b="1" dirty="0">
                <a:solidFill>
                  <a:srgbClr val="741202"/>
                </a:solidFill>
                <a:latin typeface="Arial" panose="020B0604020202020204" pitchFamily="34" charset="0"/>
                <a:cs typeface="Arial" panose="020B0604020202020204" pitchFamily="34" charset="0"/>
              </a:rPr>
              <a:t>ALLOCATION AGAINST ACTUAL EXPENDITURE  FOR THE </a:t>
            </a:r>
            <a:r>
              <a:rPr lang="en-US" sz="2400" b="1" dirty="0" smtClean="0">
                <a:solidFill>
                  <a:srgbClr val="741202"/>
                </a:solidFill>
                <a:latin typeface="Arial" panose="020B0604020202020204" pitchFamily="34" charset="0"/>
                <a:cs typeface="Arial" panose="020B0604020202020204" pitchFamily="34" charset="0"/>
              </a:rPr>
              <a:t>2016/17 </a:t>
            </a:r>
            <a:r>
              <a:rPr lang="en-US" sz="2400" b="1" dirty="0">
                <a:solidFill>
                  <a:srgbClr val="741202"/>
                </a:solidFill>
                <a:latin typeface="Arial" panose="020B0604020202020204" pitchFamily="34" charset="0"/>
                <a:cs typeface="Arial" panose="020B0604020202020204" pitchFamily="34" charset="0"/>
              </a:rPr>
              <a:t>FINANCIAL YEAR</a:t>
            </a:r>
            <a:endParaRPr lang="en-ZA"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16775944"/>
              </p:ext>
            </p:extLst>
          </p:nvPr>
        </p:nvGraphicFramePr>
        <p:xfrm>
          <a:off x="251521" y="980729"/>
          <a:ext cx="8640959" cy="5112567"/>
        </p:xfrm>
        <a:graphic>
          <a:graphicData uri="http://schemas.openxmlformats.org/drawingml/2006/table">
            <a:tbl>
              <a:tblPr firstRow="1" bandRow="1">
                <a:tableStyleId>{5C22544A-7EE6-4342-B048-85BDC9FD1C3A}</a:tableStyleId>
              </a:tblPr>
              <a:tblGrid>
                <a:gridCol w="3326723"/>
                <a:gridCol w="1436539"/>
                <a:gridCol w="1360932"/>
                <a:gridCol w="1285325"/>
                <a:gridCol w="1231440"/>
              </a:tblGrid>
              <a:tr h="263844">
                <a:tc rowSpan="3">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Economic Classifications</a:t>
                      </a:r>
                      <a:endParaRPr lang="en-US" sz="1400" b="1" i="0" u="none" strike="noStrike" kern="1200" dirty="0">
                        <a:solidFill>
                          <a:srgbClr val="000000"/>
                        </a:solidFill>
                        <a:latin typeface="Arial"/>
                        <a:ea typeface="+mn-ea"/>
                        <a:cs typeface="+mn-cs"/>
                      </a:endParaRPr>
                    </a:p>
                  </a:txBody>
                  <a:tcPr marL="0" marR="0" marT="0" marB="0" anchor="ctr"/>
                </a:tc>
                <a:tc gridSpan="3">
                  <a:txBody>
                    <a:bodyPr/>
                    <a:lstStyle/>
                    <a:p>
                      <a:pPr algn="ctr" rtl="0" fontAlgn="t"/>
                      <a:r>
                        <a:rPr lang="en-US" sz="1200" b="1" i="0" u="none" strike="noStrike" dirty="0" smtClean="0">
                          <a:solidFill>
                            <a:srgbClr val="000000"/>
                          </a:solidFill>
                          <a:latin typeface="Arial"/>
                        </a:rPr>
                        <a:t>2016/17</a:t>
                      </a:r>
                      <a:endParaRPr lang="en-US" sz="12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kern="1200" noProof="0" dirty="0" smtClean="0">
                          <a:solidFill>
                            <a:srgbClr val="000000"/>
                          </a:solidFill>
                          <a:latin typeface="Arial"/>
                          <a:ea typeface="+mn-ea"/>
                          <a:cs typeface="+mn-cs"/>
                        </a:rPr>
                        <a:t>Expenditure as % of Appropriation</a:t>
                      </a:r>
                      <a:endParaRPr lang="en-US" sz="1400" b="1" i="0" u="none" strike="noStrike" kern="1200" noProof="0" dirty="0">
                        <a:solidFill>
                          <a:srgbClr val="000000"/>
                        </a:solidFill>
                        <a:latin typeface="Arial"/>
                        <a:ea typeface="+mn-ea"/>
                        <a:cs typeface="+mn-cs"/>
                      </a:endParaRPr>
                    </a:p>
                  </a:txBody>
                  <a:tcPr marL="0" marR="0" marT="0" marB="0" anchor="ctr"/>
                </a:tc>
              </a:tr>
              <a:tr h="432104">
                <a:tc vMerge="1">
                  <a:txBody>
                    <a:bodyPr/>
                    <a:lstStyle/>
                    <a:p>
                      <a:endParaRPr lang="en-GB"/>
                    </a:p>
                  </a:txBody>
                  <a:tcPr/>
                </a:tc>
                <a:tc>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Appropriation</a:t>
                      </a:r>
                      <a:endParaRPr lang="en-US" sz="14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Actual Expenditure</a:t>
                      </a:r>
                      <a:endParaRPr lang="en-US" sz="14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Variance</a:t>
                      </a:r>
                      <a:endParaRPr lang="en-US" sz="14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263844">
                <a:tc vMerge="1">
                  <a:txBody>
                    <a:bodyPr/>
                    <a:lstStyle/>
                    <a:p>
                      <a:endParaRPr lang="en-US"/>
                    </a:p>
                  </a:txBody>
                  <a:tcPr/>
                </a:tc>
                <a:tc>
                  <a:txBody>
                    <a:bodyPr/>
                    <a:lstStyle/>
                    <a:p>
                      <a:pPr marL="0" algn="ctr" defTabSz="914400" rtl="0" eaLnBrk="1" fontAlgn="t" latinLnBrk="0" hangingPunct="1"/>
                      <a:r>
                        <a:rPr lang="en-US" sz="1400" b="1" i="0" u="none" strike="noStrike" kern="1200" dirty="0">
                          <a:solidFill>
                            <a:srgbClr val="000000"/>
                          </a:solidFill>
                          <a:latin typeface="Arial"/>
                          <a:ea typeface="+mn-ea"/>
                          <a:cs typeface="+mn-cs"/>
                        </a:rPr>
                        <a:t>R’000</a:t>
                      </a:r>
                    </a:p>
                  </a:txBody>
                  <a:tcPr marL="0" marR="0" marT="0" marB="0" anchor="ctr"/>
                </a:tc>
                <a:tc>
                  <a:txBody>
                    <a:bodyPr/>
                    <a:lstStyle/>
                    <a:p>
                      <a:pPr marL="0" algn="ctr" defTabSz="914400" rtl="0" eaLnBrk="1" fontAlgn="t" latinLnBrk="0" hangingPunct="1"/>
                      <a:r>
                        <a:rPr lang="en-US" sz="1400" b="1" i="0" u="none" strike="noStrike" kern="1200" dirty="0">
                          <a:solidFill>
                            <a:srgbClr val="000000"/>
                          </a:solidFill>
                          <a:latin typeface="Arial"/>
                          <a:ea typeface="+mn-ea"/>
                          <a:cs typeface="+mn-cs"/>
                        </a:rPr>
                        <a:t>R’000</a:t>
                      </a: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R’000</a:t>
                      </a:r>
                      <a:endParaRPr lang="en-US" sz="14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324077">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Compensation of Employees</a:t>
                      </a:r>
                      <a:endParaRPr kumimoji="0" lang="en-US" sz="1400" b="1" i="0" u="none" strike="noStrike" cap="none" normalizeH="0" baseline="3000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402 112</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197 179</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204 933</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49.04%</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43210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Examiners and Moderators</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charset="0"/>
                          <a:ea typeface="+mn-ea"/>
                          <a:cs typeface="+mn-cs"/>
                        </a:rPr>
                        <a:t>21 </a:t>
                      </a:r>
                      <a:r>
                        <a:rPr kumimoji="0" lang="en-ZA" sz="1400" b="0" i="0" u="none" strike="noStrike" kern="1200" cap="none" normalizeH="0" baseline="0" dirty="0" smtClean="0">
                          <a:ln>
                            <a:noFill/>
                          </a:ln>
                          <a:solidFill>
                            <a:schemeClr val="tx1"/>
                          </a:solidFill>
                          <a:effectLst/>
                          <a:latin typeface="Arial" charset="0"/>
                          <a:ea typeface="+mn-ea"/>
                          <a:cs typeface="+mn-cs"/>
                        </a:rPr>
                        <a:t>794</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5 636</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charset="0"/>
                          <a:ea typeface="+mn-ea"/>
                          <a:cs typeface="+mn-cs"/>
                        </a:rPr>
                        <a:t>                                           </a:t>
                      </a:r>
                      <a:r>
                        <a:rPr kumimoji="0" lang="en-ZA" sz="1400" b="0" i="0" u="none" strike="noStrike" kern="1200" cap="none" normalizeH="0" baseline="0" dirty="0" smtClean="0">
                          <a:ln>
                            <a:noFill/>
                          </a:ln>
                          <a:solidFill>
                            <a:schemeClr val="tx1"/>
                          </a:solidFill>
                          <a:effectLst/>
                          <a:latin typeface="Arial" charset="0"/>
                          <a:ea typeface="+mn-ea"/>
                          <a:cs typeface="+mn-cs"/>
                        </a:rPr>
                        <a:t>16 158</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25.86%</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24077">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Transfers to Public Entities</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charset="0"/>
                          <a:ea typeface="+mn-ea"/>
                          <a:cs typeface="+mn-cs"/>
                        </a:rPr>
                        <a:t>1 </a:t>
                      </a:r>
                      <a:r>
                        <a:rPr kumimoji="0" lang="en-ZA" sz="1400" b="0" i="0" u="none" strike="noStrike" kern="1200" cap="none" normalizeH="0" baseline="0" dirty="0" smtClean="0">
                          <a:ln>
                            <a:noFill/>
                          </a:ln>
                          <a:solidFill>
                            <a:schemeClr val="tx1"/>
                          </a:solidFill>
                          <a:effectLst/>
                          <a:latin typeface="Arial" charset="0"/>
                          <a:ea typeface="+mn-ea"/>
                          <a:cs typeface="+mn-cs"/>
                        </a:rPr>
                        <a:t>162 484</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968 920</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193 564                                                   </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83.35%</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24077">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Other Transfers</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89 492</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40 907</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48 585</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45 71%</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24077">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Conditional Grants</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16 212 997</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9 597 654</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6 615 343                                                   </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59.20%</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54013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Schools Infrastructure Backlogs Indirect Grant</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charset="0"/>
                          <a:ea typeface="+mn-ea"/>
                          <a:cs typeface="+mn-cs"/>
                        </a:rPr>
                        <a:t>2 </a:t>
                      </a:r>
                      <a:r>
                        <a:rPr kumimoji="0" lang="en-ZA" sz="1400" b="0" i="0" u="none" strike="noStrike" kern="1200" cap="none" normalizeH="0" baseline="0" dirty="0" smtClean="0">
                          <a:ln>
                            <a:noFill/>
                          </a:ln>
                          <a:solidFill>
                            <a:schemeClr val="tx1"/>
                          </a:solidFill>
                          <a:effectLst/>
                          <a:latin typeface="Arial" charset="0"/>
                          <a:ea typeface="+mn-ea"/>
                          <a:cs typeface="+mn-cs"/>
                        </a:rPr>
                        <a:t>374 867</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396 872</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1 977 995</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16.71%</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43210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Earmarked Funds</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charset="0"/>
                          <a:ea typeface="+mn-ea"/>
                          <a:cs typeface="+mn-cs"/>
                        </a:rPr>
                        <a:t>1 </a:t>
                      </a:r>
                      <a:r>
                        <a:rPr kumimoji="0" lang="en-ZA" sz="1400" b="0" i="0" u="none" strike="noStrike" kern="1200" cap="none" normalizeH="0" baseline="0" dirty="0" smtClean="0">
                          <a:ln>
                            <a:noFill/>
                          </a:ln>
                          <a:solidFill>
                            <a:schemeClr val="tx1"/>
                          </a:solidFill>
                          <a:effectLst/>
                          <a:latin typeface="Arial" charset="0"/>
                          <a:ea typeface="+mn-ea"/>
                          <a:cs typeface="+mn-cs"/>
                        </a:rPr>
                        <a:t>171 605</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72 291</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1 099 314</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6.17%</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43210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Departmental Operations</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67 226</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70 711</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(3 485)</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105.18%</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43210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Office Accommodation</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174 922 </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86 763</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charset="0"/>
                          <a:ea typeface="+mn-ea"/>
                          <a:cs typeface="+mn-cs"/>
                        </a:rPr>
                        <a:t>                                               </a:t>
                      </a:r>
                      <a:r>
                        <a:rPr kumimoji="0" lang="en-ZA" sz="1400" b="0" i="0" u="none" strike="noStrike" kern="1200" cap="none" normalizeH="0" baseline="0" dirty="0" smtClean="0">
                          <a:ln>
                            <a:noFill/>
                          </a:ln>
                          <a:solidFill>
                            <a:schemeClr val="tx1"/>
                          </a:solidFill>
                          <a:effectLst/>
                          <a:latin typeface="Arial" charset="0"/>
                          <a:ea typeface="+mn-ea"/>
                          <a:cs typeface="+mn-cs"/>
                        </a:rPr>
                        <a:t>88 159</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49.60%</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24077">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Projects</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592 096</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274 769</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317 327</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charset="0"/>
                          <a:ea typeface="+mn-ea"/>
                          <a:cs typeface="+mn-cs"/>
                        </a:rPr>
                        <a:t>46.41%</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63844">
                <a:tc>
                  <a:txBody>
                    <a:bodyPr/>
                    <a:lstStyle/>
                    <a:p>
                      <a:pPr marL="45720" algn="l" rtl="0" fontAlgn="t"/>
                      <a:r>
                        <a:rPr lang="en-US" sz="1400" b="1" i="0" u="none" strike="noStrike" kern="0" baseline="0" dirty="0">
                          <a:solidFill>
                            <a:schemeClr val="tx1"/>
                          </a:solidFill>
                          <a:latin typeface="Arial"/>
                        </a:rPr>
                        <a:t>Total</a:t>
                      </a:r>
                    </a:p>
                  </a:txBody>
                  <a:tcPr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a:ln>
                            <a:noFill/>
                          </a:ln>
                          <a:solidFill>
                            <a:schemeClr val="tx1"/>
                          </a:solidFill>
                          <a:effectLst/>
                          <a:latin typeface="Arial" charset="0"/>
                          <a:ea typeface="+mn-ea"/>
                          <a:cs typeface="+mn-cs"/>
                        </a:rPr>
                        <a:t>22 </a:t>
                      </a:r>
                      <a:r>
                        <a:rPr kumimoji="0" lang="en-ZA" sz="1400" b="1" i="0" u="none" strike="noStrike" kern="1200" cap="none" normalizeH="0" baseline="0" dirty="0" smtClean="0">
                          <a:ln>
                            <a:noFill/>
                          </a:ln>
                          <a:solidFill>
                            <a:schemeClr val="tx1"/>
                          </a:solidFill>
                          <a:effectLst/>
                          <a:latin typeface="Arial" charset="0"/>
                          <a:ea typeface="+mn-ea"/>
                          <a:cs typeface="+mn-cs"/>
                        </a:rPr>
                        <a:t>202 369</a:t>
                      </a:r>
                      <a:endParaRPr kumimoji="0" lang="en-ZA" sz="1400" b="1"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smtClean="0">
                          <a:ln>
                            <a:noFill/>
                          </a:ln>
                          <a:solidFill>
                            <a:schemeClr val="tx1"/>
                          </a:solidFill>
                          <a:effectLst/>
                          <a:latin typeface="Arial" charset="0"/>
                          <a:ea typeface="+mn-ea"/>
                          <a:cs typeface="+mn-cs"/>
                        </a:rPr>
                        <a:t>11 711 701</a:t>
                      </a:r>
                      <a:endParaRPr kumimoji="0" lang="en-ZA" sz="1400" b="1"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smtClean="0">
                          <a:ln>
                            <a:noFill/>
                          </a:ln>
                          <a:solidFill>
                            <a:schemeClr val="tx1"/>
                          </a:solidFill>
                          <a:effectLst/>
                          <a:latin typeface="Arial" charset="0"/>
                          <a:ea typeface="+mn-ea"/>
                          <a:cs typeface="+mn-cs"/>
                        </a:rPr>
                        <a:t>10 557 894</a:t>
                      </a:r>
                      <a:endParaRPr kumimoji="0" lang="en-ZA" sz="1400" b="1"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smtClean="0">
                          <a:ln>
                            <a:noFill/>
                          </a:ln>
                          <a:solidFill>
                            <a:schemeClr val="tx1"/>
                          </a:solidFill>
                          <a:effectLst/>
                          <a:latin typeface="Arial" charset="0"/>
                          <a:ea typeface="+mn-ea"/>
                          <a:cs typeface="+mn-cs"/>
                        </a:rPr>
                        <a:t>52.59%</a:t>
                      </a:r>
                      <a:endParaRPr kumimoji="0" lang="en-ZA" sz="1400" b="1" i="0" u="none" strike="noStrike" kern="1200" cap="none" normalizeH="0" baseline="0" dirty="0">
                        <a:ln>
                          <a:noFill/>
                        </a:ln>
                        <a:solidFill>
                          <a:schemeClr val="tx1"/>
                        </a:solidFill>
                        <a:effectLst/>
                        <a:latin typeface="Arial" charset="0"/>
                        <a:ea typeface="+mn-ea"/>
                        <a:cs typeface="+mn-cs"/>
                      </a:endParaRPr>
                    </a:p>
                  </a:txBody>
                  <a:tcPr marL="0" marR="0" marT="0" marB="0" anchor="b"/>
                </a:tc>
              </a:tr>
            </a:tbl>
          </a:graphicData>
        </a:graphic>
      </p:graphicFrame>
    </p:spTree>
    <p:extLst>
      <p:ext uri="{BB962C8B-B14F-4D97-AF65-F5344CB8AC3E}">
        <p14:creationId xmlns:p14="http://schemas.microsoft.com/office/powerpoint/2010/main" xmlns="" val="33765735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836712"/>
          </a:xfrm>
        </p:spPr>
        <p:txBody>
          <a:bodyPr>
            <a:normAutofit/>
          </a:bodyPr>
          <a:lstStyle/>
          <a:p>
            <a:pPr eaLnBrk="1" hangingPunct="1"/>
            <a:r>
              <a:rPr lang="en-ZA" altLang="en-US" sz="4000" dirty="0" smtClean="0"/>
              <a:t> </a:t>
            </a:r>
            <a:r>
              <a:rPr lang="en-ZA" altLang="en-US" sz="4000" b="1" dirty="0" smtClean="0">
                <a:solidFill>
                  <a:schemeClr val="accent6">
                    <a:lumMod val="50000"/>
                  </a:schemeClr>
                </a:solidFill>
              </a:rPr>
              <a:t>DEVIATIONS AND REASONS</a:t>
            </a:r>
          </a:p>
        </p:txBody>
      </p:sp>
      <p:graphicFrame>
        <p:nvGraphicFramePr>
          <p:cNvPr id="2" name="Table 1"/>
          <p:cNvGraphicFramePr>
            <a:graphicFrameLocks noGrp="1"/>
          </p:cNvGraphicFramePr>
          <p:nvPr>
            <p:extLst>
              <p:ext uri="{D42A27DB-BD31-4B8C-83A1-F6EECF244321}">
                <p14:modId xmlns:p14="http://schemas.microsoft.com/office/powerpoint/2010/main" xmlns="" val="2648384649"/>
              </p:ext>
            </p:extLst>
          </p:nvPr>
        </p:nvGraphicFramePr>
        <p:xfrm>
          <a:off x="467544" y="908720"/>
          <a:ext cx="8496944" cy="5133595"/>
        </p:xfrm>
        <a:graphic>
          <a:graphicData uri="http://schemas.openxmlformats.org/drawingml/2006/table">
            <a:tbl>
              <a:tblPr firstRow="1" bandRow="1">
                <a:tableStyleId>{5C22544A-7EE6-4342-B048-85BDC9FD1C3A}</a:tableStyleId>
              </a:tblPr>
              <a:tblGrid>
                <a:gridCol w="4248472"/>
                <a:gridCol w="4248472"/>
              </a:tblGrid>
              <a:tr h="488777">
                <a:tc>
                  <a:txBody>
                    <a:bodyPr/>
                    <a:lstStyle/>
                    <a:p>
                      <a:pPr algn="ctr"/>
                      <a:r>
                        <a:rPr lang="en-ZA" sz="2000" dirty="0" smtClean="0"/>
                        <a:t>Deviations</a:t>
                      </a:r>
                      <a:endParaRPr lang="en-ZA" sz="2000" dirty="0"/>
                    </a:p>
                  </a:txBody>
                  <a:tcPr marL="91431" marR="91431" marT="45721" marB="45721"/>
                </a:tc>
                <a:tc>
                  <a:txBody>
                    <a:bodyPr/>
                    <a:lstStyle/>
                    <a:p>
                      <a:pPr algn="ctr"/>
                      <a:r>
                        <a:rPr lang="en-ZA" sz="2000" dirty="0" smtClean="0"/>
                        <a:t>Reasons</a:t>
                      </a:r>
                      <a:endParaRPr lang="en-ZA" sz="2000" dirty="0"/>
                    </a:p>
                  </a:txBody>
                  <a:tcPr marL="91431" marR="91431" marT="45721" marB="45721"/>
                </a:tc>
              </a:tr>
              <a:tr h="1221937">
                <a:tc>
                  <a:txBody>
                    <a:bodyPr/>
                    <a:lstStyle/>
                    <a:p>
                      <a:pPr marL="0" lvl="0" indent="0" algn="just" fontAlgn="t">
                        <a:spcBef>
                          <a:spcPts val="0"/>
                        </a:spcBef>
                        <a:buNone/>
                      </a:pPr>
                      <a:r>
                        <a:rPr lang="en-ZA" sz="1400" b="1" dirty="0" smtClean="0">
                          <a:solidFill>
                            <a:schemeClr val="tx1">
                              <a:lumMod val="95000"/>
                              <a:lumOff val="5000"/>
                            </a:schemeClr>
                          </a:solidFill>
                          <a:latin typeface="Arial" panose="020B0604020202020204" pitchFamily="34" charset="0"/>
                          <a:cs typeface="Arial" panose="020B0604020202020204" pitchFamily="34" charset="0"/>
                        </a:rPr>
                        <a:t>Examiner and Moderators</a:t>
                      </a:r>
                      <a:endParaRPr lang="en-US" sz="1400" b="1" dirty="0" smtClean="0">
                        <a:solidFill>
                          <a:schemeClr val="tx1">
                            <a:lumMod val="95000"/>
                            <a:lumOff val="5000"/>
                          </a:schemeClr>
                        </a:solidFill>
                        <a:latin typeface="Arial" panose="020B0604020202020204" pitchFamily="34" charset="0"/>
                        <a:cs typeface="Arial" panose="020B0604020202020204" pitchFamily="34" charset="0"/>
                      </a:endParaRPr>
                    </a:p>
                    <a:p>
                      <a:pPr lvl="0" algn="just">
                        <a:lnSpc>
                          <a:spcPct val="150000"/>
                        </a:lnSpc>
                        <a:buFont typeface="Wingdings"/>
                        <a:buNone/>
                      </a:pPr>
                      <a:r>
                        <a:rPr lang="en-US" sz="1400" kern="1200" dirty="0" smtClean="0">
                          <a:solidFill>
                            <a:schemeClr val="dk1"/>
                          </a:solidFill>
                          <a:latin typeface="Arial" pitchFamily="34" charset="0"/>
                          <a:ea typeface="+mn-ea"/>
                          <a:cs typeface="Arial" pitchFamily="34" charset="0"/>
                        </a:rPr>
                        <a:t>The expenditure on examiners and moderators will reach its peak during the year end examination.</a:t>
                      </a:r>
                      <a:endParaRPr lang="en-ZA" sz="1400" dirty="0" smtClean="0">
                        <a:latin typeface="Arial" pitchFamily="34" charset="0"/>
                        <a:ea typeface="Times New Roman"/>
                        <a:cs typeface="Arial" pitchFamily="34" charset="0"/>
                      </a:endParaRPr>
                    </a:p>
                  </a:txBody>
                  <a:tcPr marL="91431" marR="91431" marT="45721" marB="45721"/>
                </a:tc>
                <a:tc>
                  <a:txBody>
                    <a:bodyPr/>
                    <a:lstStyle/>
                    <a:p>
                      <a:pPr marL="0" indent="0" algn="just">
                        <a:lnSpc>
                          <a:spcPct val="150000"/>
                        </a:lnSpc>
                        <a:buFont typeface="Arial" panose="020B0604020202020204" pitchFamily="34" charset="0"/>
                        <a:buNone/>
                      </a:pPr>
                      <a:r>
                        <a:rPr lang="en-US" sz="1400" kern="1200" dirty="0" smtClean="0">
                          <a:solidFill>
                            <a:schemeClr val="dk1"/>
                          </a:solidFill>
                          <a:latin typeface="Arial" pitchFamily="34" charset="0"/>
                          <a:ea typeface="+mn-ea"/>
                          <a:cs typeface="Arial" pitchFamily="34" charset="0"/>
                        </a:rPr>
                        <a:t>The spending on examiners and moderators is influenced by the Grade 12 examinations which are scheduled to start on 24 October 2016.</a:t>
                      </a:r>
                      <a:endParaRPr lang="en-ZA" sz="1400" dirty="0" smtClean="0">
                        <a:latin typeface="Times New Roman"/>
                        <a:ea typeface="Times New Roman"/>
                      </a:endParaRPr>
                    </a:p>
                  </a:txBody>
                  <a:tcPr marL="91431" marR="91431" marT="45721" marB="45721"/>
                </a:tc>
              </a:tr>
              <a:tr h="1466324">
                <a:tc>
                  <a:txBody>
                    <a:bodyPr/>
                    <a:lstStyle/>
                    <a:p>
                      <a:pPr marL="0" lvl="0" indent="0" algn="just" defTabSz="914400" rtl="0" eaLnBrk="1" fontAlgn="t" latinLnBrk="0" hangingPunct="1">
                        <a:lnSpc>
                          <a:spcPct val="100000"/>
                        </a:lnSpc>
                        <a:spcBef>
                          <a:spcPts val="0"/>
                        </a:spcBef>
                        <a:buFont typeface="Wingdings"/>
                        <a:buNone/>
                      </a:pPr>
                      <a:r>
                        <a:rPr lang="en-ZA" sz="1400" b="1" kern="1200" dirty="0" smtClean="0">
                          <a:solidFill>
                            <a:schemeClr val="tx1">
                              <a:lumMod val="95000"/>
                              <a:lumOff val="5000"/>
                            </a:schemeClr>
                          </a:solidFill>
                          <a:latin typeface="Arial" panose="020B0604020202020204" pitchFamily="34" charset="0"/>
                          <a:ea typeface="+mn-ea"/>
                          <a:cs typeface="Arial" panose="020B0604020202020204" pitchFamily="34" charset="0"/>
                        </a:rPr>
                        <a:t>School Infrastructure Backlog grant</a:t>
                      </a:r>
                    </a:p>
                    <a:p>
                      <a:pPr marL="0" lvl="0" indent="0" algn="just" defTabSz="914400" rtl="0" eaLnBrk="1" fontAlgn="t" latinLnBrk="0" hangingPunct="1">
                        <a:lnSpc>
                          <a:spcPct val="150000"/>
                        </a:lnSpc>
                        <a:spcBef>
                          <a:spcPts val="0"/>
                        </a:spcBef>
                        <a:buFont typeface="Wingdings"/>
                        <a:buNone/>
                      </a:pPr>
                      <a:r>
                        <a:rPr lang="en-ZA" sz="1400" dirty="0" smtClean="0">
                          <a:latin typeface="Arial"/>
                          <a:ea typeface="Times New Roman"/>
                        </a:rPr>
                        <a:t>The deviation is due payments in respect of ASIDI projects. The process of rationalisation for schools had an impact on the spending trends for the ASIDI project.</a:t>
                      </a:r>
                      <a:endParaRPr lang="en-ZA" sz="1400" b="1"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91431" marR="91431" marT="45721" marB="45721"/>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kern="1200" noProof="0" dirty="0" smtClean="0">
                        <a:solidFill>
                          <a:schemeClr val="tx1"/>
                        </a:solidFill>
                        <a:latin typeface="Arial" pitchFamily="34" charset="0"/>
                        <a:ea typeface="+mn-ea"/>
                        <a:cs typeface="Arial" pitchFamily="34" charset="0"/>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kern="1200" noProof="0" dirty="0" smtClean="0">
                          <a:solidFill>
                            <a:schemeClr val="tx1"/>
                          </a:solidFill>
                          <a:latin typeface="Arial" pitchFamily="34" charset="0"/>
                          <a:ea typeface="+mn-ea"/>
                          <a:cs typeface="Arial" pitchFamily="34" charset="0"/>
                        </a:rPr>
                        <a:t>The consultation on rationalisation of schools has been completed in some areas. The</a:t>
                      </a:r>
                      <a:r>
                        <a:rPr lang="en-ZA" sz="1400" kern="1200" baseline="0" noProof="0" dirty="0" smtClean="0">
                          <a:solidFill>
                            <a:schemeClr val="tx1"/>
                          </a:solidFill>
                          <a:latin typeface="Arial" pitchFamily="34" charset="0"/>
                          <a:ea typeface="+mn-ea"/>
                          <a:cs typeface="Arial" pitchFamily="34" charset="0"/>
                        </a:rPr>
                        <a:t> Department is in the process of allocating projects to Implementing Agencies.</a:t>
                      </a:r>
                      <a:endParaRPr kumimoji="0" lang="en-ZA" sz="1400" b="0" i="0" u="none" strike="noStrike" kern="1200" cap="none" spc="0" normalizeH="0" baseline="0" dirty="0" smtClean="0">
                        <a:ln>
                          <a:noFill/>
                        </a:ln>
                        <a:solidFill>
                          <a:schemeClr val="tx1"/>
                        </a:solidFill>
                        <a:effectLst/>
                        <a:uLnTx/>
                        <a:uFillTx/>
                        <a:latin typeface="Arial" pitchFamily="34" charset="0"/>
                        <a:ea typeface="Times New Roman"/>
                        <a:cs typeface="Arial" pitchFamily="34" charset="0"/>
                      </a:endParaRPr>
                    </a:p>
                  </a:txBody>
                  <a:tcPr marL="91431" marR="91431" marT="45721" marB="45721"/>
                </a:tc>
              </a:tr>
              <a:tr h="1837919">
                <a:tc>
                  <a:txBody>
                    <a:bodyPr/>
                    <a:lstStyle/>
                    <a:p>
                      <a:pPr marL="0" lvl="0" indent="0" algn="just" defTabSz="914400" rtl="0" eaLnBrk="1" fontAlgn="t" latinLnBrk="0" hangingPunct="1">
                        <a:lnSpc>
                          <a:spcPct val="100000"/>
                        </a:lnSpc>
                        <a:spcBef>
                          <a:spcPts val="0"/>
                        </a:spcBef>
                        <a:buFont typeface="Wingdings"/>
                        <a:buNone/>
                      </a:pPr>
                      <a:r>
                        <a:rPr lang="en-ZA" sz="1400" b="1" kern="1200" dirty="0" smtClean="0">
                          <a:solidFill>
                            <a:schemeClr val="tx1"/>
                          </a:solidFill>
                          <a:latin typeface="Arial" panose="020B0604020202020204" pitchFamily="34" charset="0"/>
                          <a:ea typeface="+mn-ea"/>
                          <a:cs typeface="Arial" panose="020B0604020202020204" pitchFamily="34" charset="0"/>
                        </a:rPr>
                        <a:t>Earmarked Funds</a:t>
                      </a:r>
                    </a:p>
                    <a:p>
                      <a:pPr marL="0" marR="0" lvl="0" indent="0" algn="just" defTabSz="914400" rtl="0" eaLnBrk="1" fontAlgn="t" latinLnBrk="0" hangingPunct="1">
                        <a:lnSpc>
                          <a:spcPct val="150000"/>
                        </a:lnSpc>
                        <a:spcBef>
                          <a:spcPts val="0"/>
                        </a:spcBef>
                        <a:spcAft>
                          <a:spcPts val="0"/>
                        </a:spcAft>
                        <a:buClrTx/>
                        <a:buSzTx/>
                        <a:buFont typeface="Wingdings"/>
                        <a:buNone/>
                        <a:tabLst/>
                        <a:defRPr/>
                      </a:pPr>
                      <a:r>
                        <a:rPr lang="en-US" sz="1400" kern="1200" dirty="0" smtClean="0">
                          <a:solidFill>
                            <a:schemeClr val="tx1"/>
                          </a:solidFill>
                          <a:latin typeface="Arial" pitchFamily="34" charset="0"/>
                          <a:ea typeface="+mn-ea"/>
                          <a:cs typeface="Arial" pitchFamily="34" charset="0"/>
                        </a:rPr>
                        <a:t>The workbooks volume 1 has been</a:t>
                      </a:r>
                      <a:r>
                        <a:rPr lang="en-US" sz="1400" kern="1200" baseline="0" dirty="0" smtClean="0">
                          <a:solidFill>
                            <a:schemeClr val="tx1"/>
                          </a:solidFill>
                          <a:latin typeface="Arial" pitchFamily="34" charset="0"/>
                          <a:ea typeface="+mn-ea"/>
                          <a:cs typeface="Arial" pitchFamily="34" charset="0"/>
                        </a:rPr>
                        <a:t> delivered to different provinces. Furthermore,</a:t>
                      </a:r>
                      <a:r>
                        <a:rPr lang="en-US" sz="1400" kern="1200" dirty="0" smtClean="0">
                          <a:solidFill>
                            <a:schemeClr val="tx1"/>
                          </a:solidFill>
                          <a:latin typeface="Arial" pitchFamily="34" charset="0"/>
                          <a:ea typeface="+mn-ea"/>
                          <a:cs typeface="Arial" pitchFamily="34" charset="0"/>
                        </a:rPr>
                        <a:t> printing of workbooks volume 2 is currently in progress.</a:t>
                      </a:r>
                      <a:endParaRPr lang="en-ZA" sz="1400" kern="1200" dirty="0" smtClean="0">
                        <a:solidFill>
                          <a:schemeClr val="tx1"/>
                        </a:solidFill>
                        <a:latin typeface="Arial" pitchFamily="34" charset="0"/>
                        <a:ea typeface="+mn-ea"/>
                        <a:cs typeface="Arial" pitchFamily="34" charset="0"/>
                      </a:endParaRPr>
                    </a:p>
                  </a:txBody>
                  <a:tcPr marL="91431" marR="91431" marT="45721" marB="45721"/>
                </a:tc>
                <a:tc>
                  <a:txBody>
                    <a:bodyPr/>
                    <a:lstStyle/>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dirty="0" smtClean="0">
                          <a:solidFill>
                            <a:schemeClr val="tx1"/>
                          </a:solidFill>
                          <a:latin typeface="Arial" pitchFamily="34" charset="0"/>
                          <a:ea typeface="Times New Roman"/>
                          <a:cs typeface="Arial" pitchFamily="34" charset="0"/>
                        </a:rPr>
                        <a:t>To date a total of 10 244 schools in different</a:t>
                      </a:r>
                      <a:r>
                        <a:rPr lang="en-ZA" sz="1400" baseline="0" dirty="0" smtClean="0">
                          <a:solidFill>
                            <a:schemeClr val="tx1"/>
                          </a:solidFill>
                          <a:latin typeface="Arial" pitchFamily="34" charset="0"/>
                          <a:ea typeface="Times New Roman"/>
                          <a:cs typeface="Arial" pitchFamily="34" charset="0"/>
                        </a:rPr>
                        <a:t> provinces have received their 2017 Workbooks volume 1 consignments</a:t>
                      </a:r>
                      <a:r>
                        <a:rPr lang="en-ZA" sz="1400" dirty="0" smtClean="0">
                          <a:solidFill>
                            <a:schemeClr val="tx1"/>
                          </a:solidFill>
                          <a:latin typeface="Arial" pitchFamily="34" charset="0"/>
                          <a:ea typeface="Times New Roman"/>
                          <a:cs typeface="Arial" pitchFamily="34" charset="0"/>
                        </a:rPr>
                        <a:t>. The expenditure will improve in the third and</a:t>
                      </a:r>
                      <a:r>
                        <a:rPr lang="en-ZA" sz="1400" baseline="0" dirty="0" smtClean="0">
                          <a:solidFill>
                            <a:schemeClr val="tx1"/>
                          </a:solidFill>
                          <a:latin typeface="Arial" pitchFamily="34" charset="0"/>
                          <a:ea typeface="Times New Roman"/>
                          <a:cs typeface="Arial" pitchFamily="34" charset="0"/>
                        </a:rPr>
                        <a:t> fourth </a:t>
                      </a:r>
                      <a:r>
                        <a:rPr lang="en-ZA" sz="1400" dirty="0" smtClean="0">
                          <a:solidFill>
                            <a:schemeClr val="tx1"/>
                          </a:solidFill>
                          <a:latin typeface="Arial" pitchFamily="34" charset="0"/>
                          <a:ea typeface="Times New Roman"/>
                          <a:cs typeface="Arial" pitchFamily="34" charset="0"/>
                        </a:rPr>
                        <a:t>quarter of the financial year.</a:t>
                      </a:r>
                    </a:p>
                  </a:txBody>
                  <a:tcPr marL="91431" marR="91431" marT="45721" marB="45721"/>
                </a:tc>
              </a:tr>
            </a:tbl>
          </a:graphicData>
        </a:graphic>
      </p:graphicFrame>
    </p:spTree>
    <p:extLst>
      <p:ext uri="{BB962C8B-B14F-4D97-AF65-F5344CB8AC3E}">
        <p14:creationId xmlns:p14="http://schemas.microsoft.com/office/powerpoint/2010/main" xmlns="" val="35364530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16632"/>
            <a:ext cx="9144000" cy="576065"/>
          </a:xfrm>
        </p:spPr>
        <p:txBody>
          <a:bodyPr>
            <a:noAutofit/>
          </a:bodyPr>
          <a:lstStyle/>
          <a:p>
            <a:pPr eaLnBrk="1" hangingPunct="1"/>
            <a:r>
              <a:rPr lang="en-ZA" altLang="en-US" sz="4000" dirty="0" smtClean="0"/>
              <a:t> </a:t>
            </a:r>
            <a:r>
              <a:rPr lang="en-ZA" altLang="en-US" sz="4000" b="1" dirty="0" smtClean="0">
                <a:solidFill>
                  <a:schemeClr val="accent6">
                    <a:lumMod val="50000"/>
                  </a:schemeClr>
                </a:solidFill>
              </a:rPr>
              <a:t>DEVIATIONS AND REASONS</a:t>
            </a:r>
          </a:p>
        </p:txBody>
      </p:sp>
      <p:graphicFrame>
        <p:nvGraphicFramePr>
          <p:cNvPr id="2" name="Table 1"/>
          <p:cNvGraphicFramePr>
            <a:graphicFrameLocks noGrp="1"/>
          </p:cNvGraphicFramePr>
          <p:nvPr>
            <p:extLst>
              <p:ext uri="{D42A27DB-BD31-4B8C-83A1-F6EECF244321}">
                <p14:modId xmlns:p14="http://schemas.microsoft.com/office/powerpoint/2010/main" xmlns="" val="2173211956"/>
              </p:ext>
            </p:extLst>
          </p:nvPr>
        </p:nvGraphicFramePr>
        <p:xfrm>
          <a:off x="467544" y="764704"/>
          <a:ext cx="8280920" cy="5732839"/>
        </p:xfrm>
        <a:graphic>
          <a:graphicData uri="http://schemas.openxmlformats.org/drawingml/2006/table">
            <a:tbl>
              <a:tblPr firstRow="1" bandRow="1">
                <a:tableStyleId>{5C22544A-7EE6-4342-B048-85BDC9FD1C3A}</a:tableStyleId>
              </a:tblPr>
              <a:tblGrid>
                <a:gridCol w="4140460"/>
                <a:gridCol w="4140460"/>
              </a:tblGrid>
              <a:tr h="429315">
                <a:tc>
                  <a:txBody>
                    <a:bodyPr/>
                    <a:lstStyle/>
                    <a:p>
                      <a:pPr algn="ctr"/>
                      <a:r>
                        <a:rPr lang="en-ZA" sz="2000" dirty="0" smtClean="0"/>
                        <a:t>Deviations</a:t>
                      </a:r>
                      <a:endParaRPr lang="en-ZA" sz="2000" dirty="0"/>
                    </a:p>
                  </a:txBody>
                  <a:tcPr marL="91431" marR="91431" marT="45721" marB="45721"/>
                </a:tc>
                <a:tc>
                  <a:txBody>
                    <a:bodyPr/>
                    <a:lstStyle/>
                    <a:p>
                      <a:pPr algn="ctr"/>
                      <a:r>
                        <a:rPr lang="en-ZA" sz="2000" dirty="0" smtClean="0"/>
                        <a:t>Reasons</a:t>
                      </a:r>
                      <a:endParaRPr lang="en-ZA" sz="2000" dirty="0"/>
                    </a:p>
                  </a:txBody>
                  <a:tcPr marL="91431" marR="91431" marT="45721" marB="45721"/>
                </a:tc>
              </a:tr>
              <a:tr h="1801140">
                <a:tc>
                  <a:txBody>
                    <a:bodyPr/>
                    <a:lstStyle/>
                    <a:p>
                      <a:pPr marL="0" lvl="0" indent="0" algn="just" defTabSz="914400" rtl="0" eaLnBrk="1" fontAlgn="t" latinLnBrk="0" hangingPunct="1">
                        <a:lnSpc>
                          <a:spcPct val="100000"/>
                        </a:lnSpc>
                        <a:spcBef>
                          <a:spcPts val="0"/>
                        </a:spcBef>
                        <a:buFont typeface="Wingdings"/>
                        <a:buNone/>
                      </a:pPr>
                      <a:r>
                        <a:rPr lang="en-ZA" sz="1400" b="1" kern="1200" dirty="0" smtClean="0">
                          <a:solidFill>
                            <a:schemeClr val="tx1"/>
                          </a:solidFill>
                          <a:latin typeface="Arial" panose="020B0604020202020204" pitchFamily="34" charset="0"/>
                          <a:ea typeface="+mn-ea"/>
                          <a:cs typeface="Arial" panose="020B0604020202020204" pitchFamily="34" charset="0"/>
                        </a:rPr>
                        <a:t>Departmental Operations</a:t>
                      </a:r>
                    </a:p>
                    <a:p>
                      <a:pPr marL="0" lvl="0" indent="0" algn="just" defTabSz="914400" rtl="0" eaLnBrk="1" fontAlgn="t" latinLnBrk="0" hangingPunct="1">
                        <a:lnSpc>
                          <a:spcPct val="150000"/>
                        </a:lnSpc>
                        <a:spcBef>
                          <a:spcPts val="0"/>
                        </a:spcBef>
                        <a:buFont typeface="Wingdings"/>
                        <a:buNone/>
                      </a:pPr>
                      <a:r>
                        <a:rPr lang="en-ZA" sz="1400" b="0" kern="1200" dirty="0" smtClean="0">
                          <a:solidFill>
                            <a:schemeClr val="tx1"/>
                          </a:solidFill>
                          <a:latin typeface="Arial" panose="020B0604020202020204" pitchFamily="34" charset="0"/>
                          <a:ea typeface="+mn-ea"/>
                          <a:cs typeface="Arial" panose="020B0604020202020204" pitchFamily="34" charset="0"/>
                        </a:rPr>
                        <a:t>The overspending on this item are</a:t>
                      </a:r>
                      <a:r>
                        <a:rPr lang="en-ZA" sz="1400" b="0" kern="1200" baseline="0" dirty="0" smtClean="0">
                          <a:solidFill>
                            <a:schemeClr val="tx1"/>
                          </a:solidFill>
                          <a:latin typeface="Arial" panose="020B0604020202020204" pitchFamily="34" charset="0"/>
                          <a:ea typeface="+mn-ea"/>
                          <a:cs typeface="Arial" panose="020B0604020202020204" pitchFamily="34" charset="0"/>
                        </a:rPr>
                        <a:t> in respect of c</a:t>
                      </a:r>
                      <a:r>
                        <a:rPr lang="en-ZA" sz="1400" b="0" kern="1200" dirty="0" smtClean="0">
                          <a:solidFill>
                            <a:schemeClr val="tx1"/>
                          </a:solidFill>
                          <a:latin typeface="Arial" panose="020B0604020202020204" pitchFamily="34" charset="0"/>
                          <a:ea typeface="+mn-ea"/>
                          <a:cs typeface="Arial" panose="020B0604020202020204" pitchFamily="34" charset="0"/>
                        </a:rPr>
                        <a:t>omputer</a:t>
                      </a:r>
                      <a:r>
                        <a:rPr lang="en-ZA" sz="1400" b="0" kern="1200" baseline="0" dirty="0" smtClean="0">
                          <a:solidFill>
                            <a:schemeClr val="tx1"/>
                          </a:solidFill>
                          <a:latin typeface="Arial" panose="020B0604020202020204" pitchFamily="34" charset="0"/>
                          <a:ea typeface="+mn-ea"/>
                          <a:cs typeface="Arial" panose="020B0604020202020204" pitchFamily="34" charset="0"/>
                        </a:rPr>
                        <a:t> services </a:t>
                      </a:r>
                      <a:r>
                        <a:rPr lang="en-ZA" sz="1400" b="0" kern="1200" dirty="0" smtClean="0">
                          <a:solidFill>
                            <a:schemeClr val="tx1"/>
                          </a:solidFill>
                          <a:latin typeface="Arial" panose="020B0604020202020204" pitchFamily="34" charset="0"/>
                          <a:ea typeface="+mn-ea"/>
                          <a:cs typeface="Arial" panose="020B0604020202020204" pitchFamily="34" charset="0"/>
                        </a:rPr>
                        <a:t>and audit</a:t>
                      </a:r>
                      <a:r>
                        <a:rPr lang="en-ZA" sz="1400" b="0" kern="1200" baseline="0" dirty="0" smtClean="0">
                          <a:solidFill>
                            <a:schemeClr val="tx1"/>
                          </a:solidFill>
                          <a:latin typeface="Arial" panose="020B0604020202020204" pitchFamily="34" charset="0"/>
                          <a:ea typeface="+mn-ea"/>
                          <a:cs typeface="Arial" panose="020B0604020202020204" pitchFamily="34" charset="0"/>
                        </a:rPr>
                        <a:t> fees </a:t>
                      </a:r>
                      <a:r>
                        <a:rPr lang="en-ZA" sz="1400" b="0" kern="1200" dirty="0" smtClean="0">
                          <a:solidFill>
                            <a:schemeClr val="tx1"/>
                          </a:solidFill>
                          <a:latin typeface="Arial" panose="020B0604020202020204" pitchFamily="34" charset="0"/>
                          <a:ea typeface="+mn-ea"/>
                          <a:cs typeface="Arial" panose="020B0604020202020204" pitchFamily="34" charset="0"/>
                        </a:rPr>
                        <a:t>venues and facilities.</a:t>
                      </a:r>
                    </a:p>
                  </a:txBody>
                  <a:tcPr marL="91431" marR="91431" marT="45721" marB="45721"/>
                </a:tc>
                <a:tc>
                  <a:txBody>
                    <a:bodyPr/>
                    <a:lstStyle/>
                    <a:p>
                      <a:pPr marL="0" indent="0" algn="just" defTabSz="914400" rtl="0" eaLnBrk="1" latinLnBrk="0" hangingPunct="1">
                        <a:lnSpc>
                          <a:spcPct val="150000"/>
                        </a:lnSpc>
                        <a:buFont typeface="Arial" panose="020B0604020202020204" pitchFamily="34" charset="0"/>
                        <a:buNone/>
                      </a:pPr>
                      <a:endParaRPr kumimoji="0" lang="en-ZA" sz="1400" b="0" i="0" u="none" strike="noStrike" kern="1200" cap="none" spc="0" normalizeH="0" baseline="0" dirty="0" smtClean="0">
                        <a:ln>
                          <a:noFill/>
                        </a:ln>
                        <a:solidFill>
                          <a:schemeClr val="tx1"/>
                        </a:solidFill>
                        <a:effectLst/>
                        <a:uLnTx/>
                        <a:uFillTx/>
                        <a:latin typeface="Arial" pitchFamily="34" charset="0"/>
                        <a:ea typeface="Times New Roman"/>
                        <a:cs typeface="Arial" pitchFamily="34" charset="0"/>
                      </a:endParaRPr>
                    </a:p>
                    <a:p>
                      <a:pPr marL="0" indent="0" algn="just" defTabSz="914400" rtl="0" eaLnBrk="1" latinLnBrk="0" hangingPunct="1">
                        <a:lnSpc>
                          <a:spcPct val="150000"/>
                        </a:lnSpc>
                        <a:buFont typeface="Arial" panose="020B0604020202020204" pitchFamily="34" charset="0"/>
                        <a:buNone/>
                      </a:pPr>
                      <a:r>
                        <a:rPr kumimoji="0" lang="en-ZA" sz="1400" b="0" i="0" u="none" strike="noStrike" kern="1200" cap="none" spc="0" normalizeH="0" baseline="0" dirty="0" smtClean="0">
                          <a:ln>
                            <a:noFill/>
                          </a:ln>
                          <a:solidFill>
                            <a:schemeClr val="tx1"/>
                          </a:solidFill>
                          <a:effectLst/>
                          <a:uLnTx/>
                          <a:uFillTx/>
                          <a:latin typeface="Arial" pitchFamily="34" charset="0"/>
                          <a:ea typeface="Times New Roman"/>
                          <a:cs typeface="Arial" pitchFamily="34" charset="0"/>
                        </a:rPr>
                        <a:t>The Department is in a process of reviewing the half yearly allocation. The 2016/17 operational budget is lower than the 2015/16 financial year due to the budget cuts implemented by National Treasury.</a:t>
                      </a:r>
                    </a:p>
                  </a:txBody>
                  <a:tcPr marL="91431" marR="91431" marT="45721" marB="45721"/>
                </a:tc>
              </a:tr>
              <a:tr h="2234040">
                <a:tc>
                  <a:txBody>
                    <a:bodyPr/>
                    <a:lstStyle/>
                    <a:p>
                      <a:pPr marL="0" lvl="0" indent="0" algn="just" defTabSz="914400" rtl="0" eaLnBrk="1" fontAlgn="t" latinLnBrk="0" hangingPunct="1">
                        <a:lnSpc>
                          <a:spcPct val="100000"/>
                        </a:lnSpc>
                        <a:spcBef>
                          <a:spcPts val="0"/>
                        </a:spcBef>
                        <a:buFont typeface="Wingdings"/>
                        <a:buNone/>
                      </a:pPr>
                      <a:r>
                        <a:rPr lang="en-ZA" sz="1400" b="1" kern="1200" dirty="0" smtClean="0">
                          <a:solidFill>
                            <a:schemeClr val="tx1"/>
                          </a:solidFill>
                          <a:latin typeface="Arial" panose="020B0604020202020204" pitchFamily="34" charset="0"/>
                          <a:ea typeface="+mn-ea"/>
                          <a:cs typeface="Arial" panose="020B0604020202020204" pitchFamily="34" charset="0"/>
                        </a:rPr>
                        <a:t>Projects</a:t>
                      </a:r>
                    </a:p>
                    <a:p>
                      <a:pPr marL="0" lvl="0" indent="0" algn="just" defTabSz="914400" rtl="0" eaLnBrk="1" fontAlgn="t" latinLnBrk="0" hangingPunct="1">
                        <a:lnSpc>
                          <a:spcPct val="150000"/>
                        </a:lnSpc>
                        <a:spcBef>
                          <a:spcPts val="0"/>
                        </a:spcBef>
                        <a:buFont typeface="Wingdings"/>
                        <a:buNone/>
                      </a:pPr>
                      <a:r>
                        <a:rPr lang="en-ZA" sz="1400" b="0" kern="1200" dirty="0" smtClean="0">
                          <a:solidFill>
                            <a:schemeClr val="tx1"/>
                          </a:solidFill>
                          <a:latin typeface="Arial" panose="020B0604020202020204" pitchFamily="34" charset="0"/>
                          <a:ea typeface="+mn-ea"/>
                          <a:cs typeface="Arial" panose="020B0604020202020204" pitchFamily="34" charset="0"/>
                        </a:rPr>
                        <a:t>The bulk</a:t>
                      </a:r>
                      <a:r>
                        <a:rPr lang="en-ZA" sz="1400" b="0" kern="1200" baseline="0" dirty="0" smtClean="0">
                          <a:solidFill>
                            <a:schemeClr val="tx1"/>
                          </a:solidFill>
                          <a:latin typeface="Arial" panose="020B0604020202020204" pitchFamily="34" charset="0"/>
                          <a:ea typeface="+mn-ea"/>
                          <a:cs typeface="Arial" panose="020B0604020202020204" pitchFamily="34" charset="0"/>
                        </a:rPr>
                        <a:t> of the remaining allocation on this item is in respect of the Annual National Assessment and Kha Ri Gude project. These projects were previously earmarked projects.</a:t>
                      </a:r>
                      <a:endParaRPr lang="en-ZA" sz="1400" b="0" kern="1200" dirty="0" smtClean="0">
                        <a:solidFill>
                          <a:schemeClr val="tx1"/>
                        </a:solidFill>
                        <a:latin typeface="Arial" panose="020B0604020202020204" pitchFamily="34" charset="0"/>
                        <a:ea typeface="+mn-ea"/>
                        <a:cs typeface="Arial" panose="020B0604020202020204" pitchFamily="34" charset="0"/>
                      </a:endParaRPr>
                    </a:p>
                  </a:txBody>
                  <a:tcPr marL="91431" marR="91431" marT="45721" marB="45721"/>
                </a:tc>
                <a:tc>
                  <a:txBody>
                    <a:bodyPr/>
                    <a:lstStyle/>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ZA" sz="1400" b="0" i="0" u="none" strike="noStrike" kern="1200" cap="none" spc="0" normalizeH="0" baseline="0" dirty="0" smtClean="0">
                        <a:ln>
                          <a:noFill/>
                        </a:ln>
                        <a:solidFill>
                          <a:schemeClr val="tx1"/>
                        </a:solidFill>
                        <a:effectLst/>
                        <a:uLnTx/>
                        <a:uFillTx/>
                        <a:latin typeface="Arial" pitchFamily="34" charset="0"/>
                        <a:ea typeface="Times New Roman"/>
                        <a:cs typeface="Arial" pitchFamily="34" charset="0"/>
                      </a:endParaRP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ZA" sz="1400" b="0" i="0" u="none" strike="noStrike" kern="1200" cap="none" spc="0" normalizeH="0" baseline="0" dirty="0" smtClean="0">
                          <a:ln>
                            <a:noFill/>
                          </a:ln>
                          <a:solidFill>
                            <a:schemeClr val="tx1"/>
                          </a:solidFill>
                          <a:effectLst/>
                          <a:uLnTx/>
                          <a:uFillTx/>
                          <a:latin typeface="Arial" pitchFamily="34" charset="0"/>
                          <a:ea typeface="Times New Roman"/>
                          <a:cs typeface="Arial" pitchFamily="34" charset="0"/>
                        </a:rPr>
                        <a:t>With regard to ANA, the Department appointed examiners that will develop the diagnostic assessment tools. The roll out of the assessment tools will be in January 2017. These assessment tools will also be linked to the development of appropriate ICT platforms.</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ZA" sz="1400" b="0" i="0" u="none" strike="noStrike" kern="1200" cap="none" spc="0" normalizeH="0" baseline="0" dirty="0" smtClean="0">
                          <a:ln>
                            <a:noFill/>
                          </a:ln>
                          <a:solidFill>
                            <a:schemeClr val="tx1"/>
                          </a:solidFill>
                          <a:effectLst/>
                          <a:uLnTx/>
                          <a:uFillTx/>
                          <a:latin typeface="Arial" pitchFamily="34" charset="0"/>
                          <a:ea typeface="Times New Roman"/>
                          <a:cs typeface="Arial" pitchFamily="34" charset="0"/>
                        </a:rPr>
                        <a:t>The Kha Ri Gude classes will start in 1 November 2016. The payments of stipend to volunteers will also influence the spending on projects.</a:t>
                      </a:r>
                    </a:p>
                  </a:txBody>
                  <a:tcPr marL="91431" marR="91431" marT="45721" marB="45721"/>
                </a:tc>
              </a:tr>
            </a:tbl>
          </a:graphicData>
        </a:graphic>
      </p:graphicFrame>
    </p:spTree>
    <p:extLst>
      <p:ext uri="{BB962C8B-B14F-4D97-AF65-F5344CB8AC3E}">
        <p14:creationId xmlns:p14="http://schemas.microsoft.com/office/powerpoint/2010/main" xmlns="" val="41242124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792087"/>
          </a:xfrm>
        </p:spPr>
        <p:txBody>
          <a:bodyPr>
            <a:noAutofit/>
          </a:bodyPr>
          <a:lstStyle/>
          <a:p>
            <a:r>
              <a:rPr lang="en-US" sz="2000" dirty="0" smtClean="0">
                <a:solidFill>
                  <a:schemeClr val="accent2">
                    <a:lumMod val="75000"/>
                  </a:schemeClr>
                </a:solidFill>
              </a:rPr>
              <a:t/>
            </a:r>
            <a:br>
              <a:rPr lang="en-US" sz="2000" dirty="0" smtClean="0">
                <a:solidFill>
                  <a:schemeClr val="accent2">
                    <a:lumMod val="75000"/>
                  </a:schemeClr>
                </a:solidFill>
              </a:rPr>
            </a:br>
            <a:r>
              <a:rPr lang="en-US" sz="2000" dirty="0" smtClean="0">
                <a:solidFill>
                  <a:schemeClr val="accent2">
                    <a:lumMod val="75000"/>
                  </a:schemeClr>
                </a:solidFill>
              </a:rPr>
              <a:t/>
            </a:r>
            <a:br>
              <a:rPr lang="en-US" sz="2000" dirty="0" smtClean="0">
                <a:solidFill>
                  <a:schemeClr val="accent2">
                    <a:lumMod val="75000"/>
                  </a:schemeClr>
                </a:solidFill>
              </a:rPr>
            </a:br>
            <a:r>
              <a:rPr lang="en-US" sz="2000" b="1" dirty="0" smtClean="0">
                <a:solidFill>
                  <a:schemeClr val="accent6">
                    <a:lumMod val="50000"/>
                  </a:schemeClr>
                </a:solidFill>
              </a:rPr>
              <a:t>DETAILS OF EARMARKED ALLOCATIONS/CONDITIONAL GRANT FOR THE </a:t>
            </a:r>
            <a:br>
              <a:rPr lang="en-US" sz="2000" b="1" dirty="0" smtClean="0">
                <a:solidFill>
                  <a:schemeClr val="accent6">
                    <a:lumMod val="50000"/>
                  </a:schemeClr>
                </a:solidFill>
              </a:rPr>
            </a:br>
            <a:r>
              <a:rPr lang="en-US" sz="2000" b="1" dirty="0" smtClean="0">
                <a:solidFill>
                  <a:schemeClr val="accent6">
                    <a:lumMod val="50000"/>
                  </a:schemeClr>
                </a:solidFill>
              </a:rPr>
              <a:t>2016/17 FINANCIAL YEAR</a:t>
            </a:r>
            <a:r>
              <a:rPr lang="en-US" sz="2800" dirty="0" smtClean="0">
                <a:solidFill>
                  <a:schemeClr val="accent2">
                    <a:lumMod val="75000"/>
                  </a:schemeClr>
                </a:solidFill>
              </a:rPr>
              <a:t/>
            </a:r>
            <a:br>
              <a:rPr lang="en-US" sz="2800" dirty="0" smtClean="0">
                <a:solidFill>
                  <a:schemeClr val="accent2">
                    <a:lumMod val="75000"/>
                  </a:schemeClr>
                </a:solidFill>
              </a:rPr>
            </a:br>
            <a:endParaRPr lang="en-ZA" sz="28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8169582"/>
              </p:ext>
            </p:extLst>
          </p:nvPr>
        </p:nvGraphicFramePr>
        <p:xfrm>
          <a:off x="457200" y="980733"/>
          <a:ext cx="8291263" cy="5273048"/>
        </p:xfrm>
        <a:graphic>
          <a:graphicData uri="http://schemas.openxmlformats.org/drawingml/2006/table">
            <a:tbl>
              <a:tblPr firstRow="1" bandRow="1">
                <a:tableStyleId>{5C22544A-7EE6-4342-B048-85BDC9FD1C3A}</a:tableStyleId>
              </a:tblPr>
              <a:tblGrid>
                <a:gridCol w="3178696"/>
                <a:gridCol w="1368152"/>
                <a:gridCol w="1152128"/>
                <a:gridCol w="1368152"/>
                <a:gridCol w="1224135"/>
              </a:tblGrid>
              <a:tr h="212467">
                <a:tc rowSpan="3">
                  <a:txBody>
                    <a:bodyPr/>
                    <a:lstStyle/>
                    <a:p>
                      <a:pPr marL="0" algn="ctr" defTabSz="914400" rtl="0" eaLnBrk="1" fontAlgn="t" latinLnBrk="0" hangingPunct="1"/>
                      <a:r>
                        <a:rPr lang="en-US" sz="1400" b="1" i="0" u="none" strike="noStrike" kern="1200" dirty="0" smtClean="0">
                          <a:solidFill>
                            <a:srgbClr val="000000"/>
                          </a:solidFill>
                          <a:latin typeface="Arial" panose="020B0604020202020204" pitchFamily="34" charset="0"/>
                          <a:ea typeface="+mn-ea"/>
                          <a:cs typeface="Arial" panose="020B0604020202020204" pitchFamily="34" charset="0"/>
                        </a:rPr>
                        <a:t>Service</a:t>
                      </a:r>
                      <a:endParaRPr lang="en-US" sz="14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gridSpan="3">
                  <a:txBody>
                    <a:bodyPr/>
                    <a:lstStyle/>
                    <a:p>
                      <a:endParaRPr lang="en-US" sz="1600" dirty="0"/>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kern="1200" noProof="0" dirty="0" smtClean="0">
                          <a:solidFill>
                            <a:srgbClr val="000000"/>
                          </a:solidFill>
                          <a:latin typeface="Arial" panose="020B0604020202020204" pitchFamily="34" charset="0"/>
                          <a:ea typeface="+mn-ea"/>
                          <a:cs typeface="Arial" panose="020B0604020202020204" pitchFamily="34" charset="0"/>
                        </a:rPr>
                        <a:t>Expenditure as % of Appropriation</a:t>
                      </a:r>
                      <a:endParaRPr lang="en-US" sz="1400" b="1" i="0" u="none" strike="noStrike" kern="1200" noProof="0" dirty="0">
                        <a:solidFill>
                          <a:srgbClr val="000000"/>
                        </a:solidFill>
                        <a:latin typeface="Arial" panose="020B0604020202020204" pitchFamily="34" charset="0"/>
                        <a:ea typeface="+mn-ea"/>
                        <a:cs typeface="Arial" panose="020B0604020202020204" pitchFamily="34" charset="0"/>
                      </a:endParaRPr>
                    </a:p>
                  </a:txBody>
                  <a:tcPr marL="0" marR="0" marT="0" marB="0" anchor="ctr"/>
                </a:tc>
              </a:tr>
              <a:tr h="424934">
                <a:tc vMerge="1">
                  <a:txBody>
                    <a:bodyPr/>
                    <a:lstStyle/>
                    <a:p>
                      <a:endParaRPr lang="en-GB"/>
                    </a:p>
                  </a:txBody>
                  <a:tcPr/>
                </a:tc>
                <a:tc>
                  <a:txBody>
                    <a:bodyPr/>
                    <a:lstStyle/>
                    <a:p>
                      <a:pPr marL="0" algn="ctr" defTabSz="914400" rtl="0" eaLnBrk="1" fontAlgn="t" latinLnBrk="0" hangingPunct="1"/>
                      <a:r>
                        <a:rPr lang="en-US" sz="1400" b="1" i="0" u="none" strike="noStrike" kern="1200" dirty="0" smtClean="0">
                          <a:solidFill>
                            <a:srgbClr val="000000"/>
                          </a:solidFill>
                          <a:latin typeface="Arial" panose="020B0604020202020204" pitchFamily="34" charset="0"/>
                          <a:ea typeface="+mn-ea"/>
                          <a:cs typeface="Arial" panose="020B0604020202020204" pitchFamily="34" charset="0"/>
                        </a:rPr>
                        <a:t>Appropriation</a:t>
                      </a:r>
                      <a:endParaRPr lang="en-US" sz="14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panose="020B0604020202020204" pitchFamily="34" charset="0"/>
                          <a:ea typeface="+mn-ea"/>
                          <a:cs typeface="Arial" panose="020B0604020202020204" pitchFamily="34" charset="0"/>
                        </a:rPr>
                        <a:t>Actual Expenditure</a:t>
                      </a:r>
                      <a:endParaRPr lang="en-US" sz="14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panose="020B0604020202020204" pitchFamily="34" charset="0"/>
                          <a:ea typeface="+mn-ea"/>
                          <a:cs typeface="Arial" panose="020B0604020202020204" pitchFamily="34" charset="0"/>
                        </a:rPr>
                        <a:t>Variance</a:t>
                      </a:r>
                      <a:endParaRPr lang="en-US" sz="14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212467">
                <a:tc vMerge="1">
                  <a:txBody>
                    <a:bodyPr/>
                    <a:lstStyle/>
                    <a:p>
                      <a:endParaRPr lang="en-US"/>
                    </a:p>
                  </a:txBody>
                  <a:tcPr/>
                </a:tc>
                <a:tc>
                  <a:txBody>
                    <a:bodyPr/>
                    <a:lstStyle/>
                    <a:p>
                      <a:pPr marL="0" algn="ctr" defTabSz="914400" rtl="0" eaLnBrk="1" fontAlgn="t" latinLnBrk="0" hangingPunct="1"/>
                      <a:r>
                        <a:rPr lang="en-US" sz="1400" b="1" i="0" u="none" strike="noStrike" kern="1200" dirty="0">
                          <a:solidFill>
                            <a:srgbClr val="000000"/>
                          </a:solidFill>
                          <a:latin typeface="Arial" panose="020B0604020202020204" pitchFamily="34" charset="0"/>
                          <a:ea typeface="+mn-ea"/>
                          <a:cs typeface="Arial" panose="020B0604020202020204" pitchFamily="34" charset="0"/>
                        </a:rPr>
                        <a:t>R’000</a:t>
                      </a:r>
                    </a:p>
                  </a:txBody>
                  <a:tcPr marL="0" marR="0" marT="0" marB="0" anchor="ctr"/>
                </a:tc>
                <a:tc>
                  <a:txBody>
                    <a:bodyPr/>
                    <a:lstStyle/>
                    <a:p>
                      <a:pPr marL="0" algn="ctr" defTabSz="914400" rtl="0" eaLnBrk="1" fontAlgn="t" latinLnBrk="0" hangingPunct="1"/>
                      <a:r>
                        <a:rPr lang="en-US" sz="1400" b="1" i="0" u="none" strike="noStrike" kern="1200" dirty="0">
                          <a:solidFill>
                            <a:srgbClr val="000000"/>
                          </a:solidFill>
                          <a:latin typeface="Arial" panose="020B0604020202020204" pitchFamily="34" charset="0"/>
                          <a:ea typeface="+mn-ea"/>
                          <a:cs typeface="Arial" panose="020B0604020202020204" pitchFamily="34" charset="0"/>
                        </a:rPr>
                        <a:t>R’000</a:t>
                      </a:r>
                    </a:p>
                  </a:txBody>
                  <a:tcPr marL="0" marR="0" marT="0" marB="0" anchor="ctr"/>
                </a:tc>
                <a:tc>
                  <a:txBody>
                    <a:bodyPr/>
                    <a:lstStyle/>
                    <a:p>
                      <a:pPr marL="0" algn="ctr" defTabSz="914400" rtl="0" eaLnBrk="1" fontAlgn="t" latinLnBrk="0" hangingPunct="1"/>
                      <a:r>
                        <a:rPr lang="en-US" sz="1400" b="1" i="0" u="none" strike="noStrike" kern="1200" dirty="0" smtClean="0">
                          <a:solidFill>
                            <a:srgbClr val="000000"/>
                          </a:solidFill>
                          <a:latin typeface="Arial" panose="020B0604020202020204" pitchFamily="34" charset="0"/>
                          <a:ea typeface="+mn-ea"/>
                          <a:cs typeface="Arial" panose="020B0604020202020204" pitchFamily="34" charset="0"/>
                        </a:rPr>
                        <a:t>R’000</a:t>
                      </a:r>
                      <a:endParaRPr lang="en-US" sz="14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303532">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Earmarked Funds:</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1 171 605</a:t>
                      </a:r>
                    </a:p>
                  </a:txBody>
                  <a:tcPr marT="45724" marB="4572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72 291</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1 099 314</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6.17%</a:t>
                      </a:r>
                    </a:p>
                  </a:txBody>
                  <a:tcPr anchor="b" horzOverflow="overflow"/>
                </a:tc>
              </a:tr>
              <a:tr h="303523">
                <a:tc>
                  <a:txBody>
                    <a:bodyPr/>
                    <a:lstStyle/>
                    <a:p>
                      <a:pPr marL="182880" algn="l" defTabSz="914400" rtl="0" eaLnBrk="1" fontAlgn="b" latinLnBrk="0" hangingPunct="1"/>
                      <a:r>
                        <a:rPr lang="en-GB" sz="1400" b="0" i="0" u="none" strike="noStrike" kern="1200" dirty="0" smtClean="0">
                          <a:solidFill>
                            <a:schemeClr val="tx1"/>
                          </a:solidFill>
                          <a:latin typeface="Arial" panose="020B0604020202020204" pitchFamily="34" charset="0"/>
                          <a:ea typeface="+mn-ea"/>
                          <a:cs typeface="Arial" panose="020B0604020202020204" pitchFamily="34" charset="0"/>
                        </a:rPr>
                        <a:t>Workbooks</a:t>
                      </a:r>
                      <a:endParaRPr lang="en-GB" sz="1400" b="0" i="0" u="none" strike="noStrike"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1 008 441</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43 875</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964 566</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4.35%</a:t>
                      </a:r>
                    </a:p>
                  </a:txBody>
                  <a:tcPr anchor="b" horzOverflow="overflow"/>
                </a:tc>
              </a:tr>
              <a:tr h="303523">
                <a:tc>
                  <a:txBody>
                    <a:bodyPr/>
                    <a:lstStyle/>
                    <a:p>
                      <a:pPr marL="182880" algn="l" fontAlgn="b"/>
                      <a:r>
                        <a:rPr lang="en-GB" sz="1400" b="0" i="0" u="none" strike="noStrike" dirty="0" smtClean="0">
                          <a:solidFill>
                            <a:schemeClr val="tx1"/>
                          </a:solidFill>
                          <a:latin typeface="Arial" panose="020B0604020202020204" pitchFamily="34" charset="0"/>
                          <a:cs typeface="Arial" panose="020B0604020202020204" pitchFamily="34" charset="0"/>
                        </a:rPr>
                        <a:t>NEEDU</a:t>
                      </a:r>
                      <a:endParaRPr lang="en-GB" sz="14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22 330</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12 749</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9 581</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57.09%</a:t>
                      </a:r>
                    </a:p>
                  </a:txBody>
                  <a:tcPr anchor="ctr" horzOverflow="overflow"/>
                </a:tc>
              </a:tr>
              <a:tr h="303523">
                <a:tc>
                  <a:txBody>
                    <a:bodyPr/>
                    <a:lstStyle/>
                    <a:p>
                      <a:pPr marL="182880" algn="l" fontAlgn="b"/>
                      <a:r>
                        <a:rPr lang="en-GB" sz="1400" b="0" i="0" u="none" strike="noStrike" dirty="0" smtClean="0">
                          <a:solidFill>
                            <a:schemeClr val="tx1"/>
                          </a:solidFill>
                          <a:latin typeface="Arial" panose="020B0604020202020204" pitchFamily="34" charset="0"/>
                          <a:cs typeface="Arial" panose="020B0604020202020204" pitchFamily="34" charset="0"/>
                        </a:rPr>
                        <a:t>MST</a:t>
                      </a:r>
                      <a:endParaRPr lang="en-GB" sz="14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5 271</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1 241</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4 030</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23.54%</a:t>
                      </a:r>
                    </a:p>
                  </a:txBody>
                  <a:tcPr anchor="ctr" horzOverflow="overflow"/>
                </a:tc>
              </a:tr>
              <a:tr h="303523">
                <a:tc>
                  <a:txBody>
                    <a:bodyPr/>
                    <a:lstStyle/>
                    <a:p>
                      <a:pPr marL="182880" algn="l" fontAlgn="b"/>
                      <a:r>
                        <a:rPr lang="en-GB" sz="1400" b="0" i="0" u="none" strike="noStrike" dirty="0">
                          <a:solidFill>
                            <a:schemeClr val="tx1"/>
                          </a:solidFill>
                          <a:latin typeface="Arial" panose="020B0604020202020204" pitchFamily="34" charset="0"/>
                          <a:cs typeface="Arial" panose="020B0604020202020204" pitchFamily="34" charset="0"/>
                        </a:rPr>
                        <a:t>NSNP</a:t>
                      </a: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17 014</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8 086</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8 928</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47.53%</a:t>
                      </a:r>
                    </a:p>
                  </a:txBody>
                  <a:tcPr anchor="ctr" horzOverflow="overflow"/>
                </a:tc>
              </a:tr>
              <a:tr h="303523">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lang="en-US" sz="1400" b="0" i="0" u="none" strike="noStrike" kern="1200" dirty="0" smtClean="0">
                          <a:solidFill>
                            <a:schemeClr val="tx1"/>
                          </a:solidFill>
                          <a:latin typeface="Arial" panose="020B0604020202020204" pitchFamily="34" charset="0"/>
                          <a:ea typeface="+mn-ea"/>
                          <a:cs typeface="Arial" panose="020B0604020202020204" pitchFamily="34" charset="0"/>
                        </a:rPr>
                        <a:t>EPWP:</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 KHA RI GUDE</a:t>
                      </a:r>
                      <a:endParaRPr lang="en-US" sz="1400" b="0" i="0" u="none" strike="noStrike" kern="1200" dirty="0" smtClean="0">
                        <a:solidFill>
                          <a:schemeClr val="tx1"/>
                        </a:solidFill>
                        <a:latin typeface="Arial" panose="020B0604020202020204" pitchFamily="34" charset="0"/>
                        <a:ea typeface="+mn-ea"/>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68 549</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nchorCtr="1"/>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nchorCtr="1"/>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68 549</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nchorCtr="1"/>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0.00%</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nchorCtr="1"/>
                </a:tc>
              </a:tr>
              <a:tr h="303523">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lang="en-US" sz="1400" b="0" i="0" u="none" strike="noStrike" kern="1200" dirty="0" smtClean="0">
                          <a:solidFill>
                            <a:schemeClr val="tx1"/>
                          </a:solidFill>
                          <a:latin typeface="Arial" panose="020B0604020202020204" pitchFamily="34" charset="0"/>
                          <a:ea typeface="+mn-ea"/>
                          <a:cs typeface="Arial" panose="020B0604020202020204" pitchFamily="34" charset="0"/>
                        </a:rPr>
                        <a:t>MATRIC SECOND</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 CHANCE</a:t>
                      </a:r>
                      <a:endParaRPr lang="en-US" sz="1400" b="0" i="0" u="none" strike="noStrike" kern="1200" dirty="0" smtClean="0">
                        <a:solidFill>
                          <a:schemeClr val="tx1"/>
                        </a:solidFill>
                        <a:latin typeface="Arial" panose="020B0604020202020204" pitchFamily="34" charset="0"/>
                        <a:ea typeface="+mn-ea"/>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50 000</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nchorCtr="1"/>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6 340</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nchorCtr="1"/>
                </a:tc>
                <a:tc>
                  <a:txBody>
                    <a:bodyPr/>
                    <a:lstStyle/>
                    <a:p>
                      <a:pPr marL="457200" marR="0" lvl="1"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43 660</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nchorCtr="1"/>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12.68%</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nchorCtr="1"/>
                </a:tc>
              </a:tr>
              <a:tr h="303523">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Conditional Grants:</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16 212 997</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9 597 654</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6 615 343</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59.20%</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303523">
                <a:tc>
                  <a:txBody>
                    <a:bodyPr/>
                    <a:lstStyle/>
                    <a:p>
                      <a:pPr marL="182880" algn="l" defTabSz="914400" rtl="0" eaLnBrk="1" fontAlgn="b" latinLnBrk="0" hangingPunct="1"/>
                      <a:r>
                        <a:rPr lang="en-ZA" sz="1400" b="0" i="0" u="none" strike="noStrike" kern="1200" dirty="0">
                          <a:solidFill>
                            <a:schemeClr val="tx1"/>
                          </a:solidFill>
                          <a:latin typeface="Arial" panose="020B0604020202020204" pitchFamily="34" charset="0"/>
                          <a:ea typeface="+mn-ea"/>
                          <a:cs typeface="Arial" panose="020B0604020202020204" pitchFamily="34" charset="0"/>
                        </a:rPr>
                        <a:t>EDUCATION INFRASTRUCTURE GRANT</a:t>
                      </a: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9 613 692 </a:t>
                      </a: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5 811 520</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3 802 172</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60 45%</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r>
              <a:tr h="303523">
                <a:tc>
                  <a:txBody>
                    <a:bodyPr/>
                    <a:lstStyle/>
                    <a:p>
                      <a:pPr marL="182880" algn="l" defTabSz="914400" rtl="0" eaLnBrk="1" fontAlgn="b" latinLnBrk="0" hangingPunct="1"/>
                      <a:r>
                        <a:rPr lang="en-ZA" sz="1400" b="0" i="0" u="none" strike="noStrike" kern="1200" dirty="0">
                          <a:solidFill>
                            <a:schemeClr val="tx1"/>
                          </a:solidFill>
                          <a:latin typeface="Arial" panose="020B0604020202020204" pitchFamily="34" charset="0"/>
                          <a:ea typeface="+mn-ea"/>
                          <a:cs typeface="Arial" panose="020B0604020202020204" pitchFamily="34" charset="0"/>
                        </a:rPr>
                        <a:t>HIV&amp;AIDS (LIFE SKILLS EDU) GRANT</a:t>
                      </a: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230 849 </a:t>
                      </a: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92 338</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138 511</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40.00</a:t>
                      </a: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p>
                  </a:txBody>
                  <a:tcPr marL="0" marR="0" marT="0" marB="0" anchor="b"/>
                </a:tc>
              </a:tr>
              <a:tr h="303523">
                <a:tc>
                  <a:txBody>
                    <a:bodyPr/>
                    <a:lstStyle/>
                    <a:p>
                      <a:pPr marL="182880" algn="l" defTabSz="914400" rtl="0" eaLnBrk="1" fontAlgn="b" latinLnBrk="0" hangingPunct="1"/>
                      <a:r>
                        <a:rPr lang="en-ZA" sz="1400" b="0" i="0" u="none" strike="noStrike" kern="1200" dirty="0">
                          <a:solidFill>
                            <a:schemeClr val="tx1"/>
                          </a:solidFill>
                          <a:latin typeface="Arial" panose="020B0604020202020204" pitchFamily="34" charset="0"/>
                          <a:ea typeface="+mn-ea"/>
                          <a:cs typeface="Arial" panose="020B0604020202020204" pitchFamily="34" charset="0"/>
                        </a:rPr>
                        <a:t>MATHS,SCIENCE&amp;TECHNOLOGY GRANT</a:t>
                      </a: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362 444 </a:t>
                      </a: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181 221</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181 223</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50.00</a:t>
                      </a: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p>
                  </a:txBody>
                  <a:tcPr marL="0" marR="0" marT="0" marB="0" anchor="b"/>
                </a:tc>
              </a:tr>
              <a:tr h="303523">
                <a:tc>
                  <a:txBody>
                    <a:bodyPr/>
                    <a:lstStyle/>
                    <a:p>
                      <a:pPr marL="182880" algn="l" defTabSz="914400" rtl="0" eaLnBrk="1" fontAlgn="b" latinLnBrk="0" hangingPunct="1"/>
                      <a:r>
                        <a:rPr lang="en-ZA" sz="1400" b="0" i="0" u="none" strike="noStrike" kern="1200" dirty="0">
                          <a:solidFill>
                            <a:schemeClr val="tx1"/>
                          </a:solidFill>
                          <a:latin typeface="Arial" panose="020B0604020202020204" pitchFamily="34" charset="0"/>
                          <a:ea typeface="+mn-ea"/>
                          <a:cs typeface="Arial" panose="020B0604020202020204" pitchFamily="34" charset="0"/>
                        </a:rPr>
                        <a:t>NAT SCHOOL NUTRITION PROG GRANT</a:t>
                      </a: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6 006 012 </a:t>
                      </a: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3 512 575</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2 493 437</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58.48%</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nchor="b"/>
                </a:tc>
              </a:tr>
            </a:tbl>
          </a:graphicData>
        </a:graphic>
      </p:graphicFrame>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3DB53F8B-4788-43D9-B19C-7CDD71F53993}" type="slidenum">
              <a:rPr lang="en-ZA" smtClean="0"/>
              <a:pPr/>
              <a:t>83</a:t>
            </a:fld>
            <a:endParaRPr lang="en-ZA" dirty="0"/>
          </a:p>
        </p:txBody>
      </p:sp>
    </p:spTree>
    <p:extLst>
      <p:ext uri="{BB962C8B-B14F-4D97-AF65-F5344CB8AC3E}">
        <p14:creationId xmlns:p14="http://schemas.microsoft.com/office/powerpoint/2010/main" xmlns="" val="12593401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25052" y="116632"/>
            <a:ext cx="9144000" cy="620687"/>
          </a:xfrm>
        </p:spPr>
        <p:txBody>
          <a:bodyPr>
            <a:noAutofit/>
          </a:bodyPr>
          <a:lstStyle/>
          <a:p>
            <a:pPr eaLnBrk="1" hangingPunct="1"/>
            <a:r>
              <a:rPr lang="en-ZA" altLang="en-US" sz="4000" dirty="0" smtClean="0"/>
              <a:t> </a:t>
            </a:r>
            <a:r>
              <a:rPr lang="en-ZA" altLang="en-US" sz="4000" b="1" dirty="0" smtClean="0">
                <a:solidFill>
                  <a:schemeClr val="accent6">
                    <a:lumMod val="50000"/>
                  </a:schemeClr>
                </a:solidFill>
              </a:rPr>
              <a:t>DEVIATIONS AND REASONS</a:t>
            </a:r>
          </a:p>
        </p:txBody>
      </p:sp>
      <p:graphicFrame>
        <p:nvGraphicFramePr>
          <p:cNvPr id="2" name="Table 1"/>
          <p:cNvGraphicFramePr>
            <a:graphicFrameLocks noGrp="1"/>
          </p:cNvGraphicFramePr>
          <p:nvPr>
            <p:extLst>
              <p:ext uri="{D42A27DB-BD31-4B8C-83A1-F6EECF244321}">
                <p14:modId xmlns:p14="http://schemas.microsoft.com/office/powerpoint/2010/main" xmlns="" val="2597408786"/>
              </p:ext>
            </p:extLst>
          </p:nvPr>
        </p:nvGraphicFramePr>
        <p:xfrm>
          <a:off x="323528" y="980728"/>
          <a:ext cx="8496944" cy="5111071"/>
        </p:xfrm>
        <a:graphic>
          <a:graphicData uri="http://schemas.openxmlformats.org/drawingml/2006/table">
            <a:tbl>
              <a:tblPr firstRow="1" bandRow="1">
                <a:tableStyleId>{5C22544A-7EE6-4342-B048-85BDC9FD1C3A}</a:tableStyleId>
              </a:tblPr>
              <a:tblGrid>
                <a:gridCol w="4248472"/>
                <a:gridCol w="4248472"/>
              </a:tblGrid>
              <a:tr h="441166">
                <a:tc>
                  <a:txBody>
                    <a:bodyPr/>
                    <a:lstStyle/>
                    <a:p>
                      <a:pPr algn="ctr"/>
                      <a:r>
                        <a:rPr lang="en-ZA" sz="2000" dirty="0" smtClean="0">
                          <a:solidFill>
                            <a:schemeClr val="tx1"/>
                          </a:solidFill>
                        </a:rPr>
                        <a:t>Deviations</a:t>
                      </a:r>
                      <a:endParaRPr lang="en-ZA" sz="2000" dirty="0">
                        <a:solidFill>
                          <a:schemeClr val="tx1"/>
                        </a:solidFill>
                      </a:endParaRPr>
                    </a:p>
                  </a:txBody>
                  <a:tcPr marL="91431" marR="91431" marT="45721" marB="45721"/>
                </a:tc>
                <a:tc>
                  <a:txBody>
                    <a:bodyPr/>
                    <a:lstStyle/>
                    <a:p>
                      <a:pPr algn="ctr"/>
                      <a:r>
                        <a:rPr lang="en-ZA" sz="2000" dirty="0" smtClean="0">
                          <a:solidFill>
                            <a:schemeClr val="tx1"/>
                          </a:solidFill>
                        </a:rPr>
                        <a:t>Reasons</a:t>
                      </a:r>
                      <a:endParaRPr lang="en-ZA" sz="2000" dirty="0">
                        <a:solidFill>
                          <a:schemeClr val="tx1"/>
                        </a:solidFill>
                      </a:endParaRPr>
                    </a:p>
                  </a:txBody>
                  <a:tcPr marL="91431" marR="91431" marT="45721" marB="45721"/>
                </a:tc>
              </a:tr>
              <a:tr h="1698103">
                <a:tc>
                  <a:txBody>
                    <a:bodyPr/>
                    <a:lstStyle/>
                    <a:p>
                      <a:pPr marL="0" lvl="0" indent="0" algn="just" defTabSz="914400" rtl="0" eaLnBrk="1" fontAlgn="t" latinLnBrk="0" hangingPunct="1">
                        <a:lnSpc>
                          <a:spcPct val="100000"/>
                        </a:lnSpc>
                        <a:spcBef>
                          <a:spcPts val="0"/>
                        </a:spcBef>
                        <a:buFont typeface="Wingdings"/>
                        <a:buNone/>
                      </a:pPr>
                      <a:r>
                        <a:rPr lang="en-ZA" sz="1400" b="1" kern="1200" dirty="0" smtClean="0">
                          <a:solidFill>
                            <a:schemeClr val="tx1"/>
                          </a:solidFill>
                          <a:latin typeface="Arial" panose="020B0604020202020204" pitchFamily="34" charset="0"/>
                          <a:ea typeface="+mn-ea"/>
                          <a:cs typeface="Arial" panose="020B0604020202020204" pitchFamily="34" charset="0"/>
                        </a:rPr>
                        <a:t>Workbooks</a:t>
                      </a:r>
                    </a:p>
                    <a:p>
                      <a:pPr marL="0" marR="0" lvl="0" indent="0" algn="just" defTabSz="914400" rtl="0" eaLnBrk="1" fontAlgn="t" latinLnBrk="0" hangingPunct="1">
                        <a:lnSpc>
                          <a:spcPct val="150000"/>
                        </a:lnSpc>
                        <a:spcBef>
                          <a:spcPts val="0"/>
                        </a:spcBef>
                        <a:spcAft>
                          <a:spcPts val="0"/>
                        </a:spcAft>
                        <a:buClrTx/>
                        <a:buSzTx/>
                        <a:buFont typeface="Wingdings"/>
                        <a:buNone/>
                        <a:tabLst/>
                        <a:defRPr/>
                      </a:pPr>
                      <a:r>
                        <a:rPr lang="en-US" sz="1400" kern="1200" dirty="0" smtClean="0">
                          <a:solidFill>
                            <a:schemeClr val="tx1"/>
                          </a:solidFill>
                          <a:latin typeface="Arial" pitchFamily="34" charset="0"/>
                          <a:ea typeface="+mn-ea"/>
                          <a:cs typeface="Arial" pitchFamily="34" charset="0"/>
                        </a:rPr>
                        <a:t>The workbooks volume 1 has been</a:t>
                      </a:r>
                      <a:r>
                        <a:rPr lang="en-US" sz="1400" kern="1200" baseline="0" dirty="0" smtClean="0">
                          <a:solidFill>
                            <a:schemeClr val="tx1"/>
                          </a:solidFill>
                          <a:latin typeface="Arial" pitchFamily="34" charset="0"/>
                          <a:ea typeface="+mn-ea"/>
                          <a:cs typeface="Arial" pitchFamily="34" charset="0"/>
                        </a:rPr>
                        <a:t> delivered to different provinces. Furthermore,</a:t>
                      </a:r>
                      <a:r>
                        <a:rPr lang="en-US" sz="1400" kern="1200" dirty="0" smtClean="0">
                          <a:solidFill>
                            <a:schemeClr val="tx1"/>
                          </a:solidFill>
                          <a:latin typeface="Arial" pitchFamily="34" charset="0"/>
                          <a:ea typeface="+mn-ea"/>
                          <a:cs typeface="Arial" pitchFamily="34" charset="0"/>
                        </a:rPr>
                        <a:t> printing of workbooks volume 2 is currently in progress.</a:t>
                      </a:r>
                      <a:endParaRPr lang="en-ZA" sz="1400" kern="1200" dirty="0" smtClean="0">
                        <a:solidFill>
                          <a:schemeClr val="tx1"/>
                        </a:solidFill>
                        <a:latin typeface="Arial" pitchFamily="34" charset="0"/>
                        <a:ea typeface="+mn-ea"/>
                        <a:cs typeface="Arial" pitchFamily="34" charset="0"/>
                      </a:endParaRPr>
                    </a:p>
                  </a:txBody>
                  <a:tcPr marL="91431" marR="91431" marT="45721" marB="45721"/>
                </a:tc>
                <a:tc>
                  <a:txBody>
                    <a:bodyPr/>
                    <a:lstStyle/>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dirty="0" smtClean="0">
                          <a:solidFill>
                            <a:schemeClr val="tx1"/>
                          </a:solidFill>
                          <a:latin typeface="Arial" pitchFamily="34" charset="0"/>
                          <a:ea typeface="Times New Roman"/>
                          <a:cs typeface="Arial" pitchFamily="34" charset="0"/>
                        </a:rPr>
                        <a:t>To date a total of 10 244 schools in different</a:t>
                      </a:r>
                      <a:r>
                        <a:rPr lang="en-ZA" sz="1400" baseline="0" dirty="0" smtClean="0">
                          <a:solidFill>
                            <a:schemeClr val="tx1"/>
                          </a:solidFill>
                          <a:latin typeface="Arial" pitchFamily="34" charset="0"/>
                          <a:ea typeface="Times New Roman"/>
                          <a:cs typeface="Arial" pitchFamily="34" charset="0"/>
                        </a:rPr>
                        <a:t> provinces have received their 2017 Workbooks volume 1 consignments</a:t>
                      </a:r>
                      <a:r>
                        <a:rPr lang="en-ZA" sz="1400" dirty="0" smtClean="0">
                          <a:solidFill>
                            <a:schemeClr val="tx1"/>
                          </a:solidFill>
                          <a:latin typeface="Arial" pitchFamily="34" charset="0"/>
                          <a:ea typeface="Times New Roman"/>
                          <a:cs typeface="Arial" pitchFamily="34" charset="0"/>
                        </a:rPr>
                        <a:t>. The expenditure will improve in the third and</a:t>
                      </a:r>
                      <a:r>
                        <a:rPr lang="en-ZA" sz="1400" baseline="0" dirty="0" smtClean="0">
                          <a:solidFill>
                            <a:schemeClr val="tx1"/>
                          </a:solidFill>
                          <a:latin typeface="Arial" pitchFamily="34" charset="0"/>
                          <a:ea typeface="Times New Roman"/>
                          <a:cs typeface="Arial" pitchFamily="34" charset="0"/>
                        </a:rPr>
                        <a:t> fourth </a:t>
                      </a:r>
                      <a:r>
                        <a:rPr lang="en-ZA" sz="1400" dirty="0" smtClean="0">
                          <a:solidFill>
                            <a:schemeClr val="tx1"/>
                          </a:solidFill>
                          <a:latin typeface="Arial" pitchFamily="34" charset="0"/>
                          <a:ea typeface="Times New Roman"/>
                          <a:cs typeface="Arial" pitchFamily="34" charset="0"/>
                        </a:rPr>
                        <a:t>quarter of the financial year.</a:t>
                      </a:r>
                    </a:p>
                  </a:txBody>
                  <a:tcPr marL="91431" marR="91431" marT="45721" marB="45721"/>
                </a:tc>
              </a:tr>
              <a:tr h="2757273">
                <a:tc>
                  <a:txBody>
                    <a:bodyPr/>
                    <a:lstStyle/>
                    <a:p>
                      <a:pPr marL="0" lvl="0" indent="0" algn="just" defTabSz="914400" rtl="0" eaLnBrk="1" fontAlgn="t" latinLnBrk="0" hangingPunct="1">
                        <a:lnSpc>
                          <a:spcPct val="100000"/>
                        </a:lnSpc>
                        <a:spcBef>
                          <a:spcPts val="0"/>
                        </a:spcBef>
                        <a:buFont typeface="Wingdings"/>
                        <a:buNone/>
                      </a:pPr>
                      <a:r>
                        <a:rPr lang="en-ZA" sz="1400" b="1" kern="1200" dirty="0" smtClean="0">
                          <a:solidFill>
                            <a:schemeClr val="tx1">
                              <a:lumMod val="95000"/>
                              <a:lumOff val="5000"/>
                            </a:schemeClr>
                          </a:solidFill>
                          <a:latin typeface="Arial" panose="020B0604020202020204" pitchFamily="34" charset="0"/>
                          <a:ea typeface="+mn-ea"/>
                          <a:cs typeface="Arial" panose="020B0604020202020204" pitchFamily="34" charset="0"/>
                        </a:rPr>
                        <a:t>EPWP: Kha Ri Gude</a:t>
                      </a:r>
                      <a:endParaRPr lang="en-ZA" sz="900" b="1"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p>
                      <a:pPr marL="0" lvl="0" indent="0" algn="just" defTabSz="914400" rtl="0" eaLnBrk="1" fontAlgn="t" latinLnBrk="0" hangingPunct="1">
                        <a:lnSpc>
                          <a:spcPct val="150000"/>
                        </a:lnSpc>
                        <a:spcBef>
                          <a:spcPts val="0"/>
                        </a:spcBef>
                        <a:buFont typeface="Wingdings"/>
                        <a:buNone/>
                      </a:pPr>
                      <a:r>
                        <a:rPr lang="en-ZA" sz="1400" b="0" kern="1200" dirty="0" smtClean="0">
                          <a:solidFill>
                            <a:schemeClr val="tx1">
                              <a:lumMod val="95000"/>
                              <a:lumOff val="5000"/>
                            </a:schemeClr>
                          </a:solidFill>
                          <a:latin typeface="Arial" panose="020B0604020202020204" pitchFamily="34" charset="0"/>
                          <a:ea typeface="+mn-ea"/>
                          <a:cs typeface="Arial" panose="020B0604020202020204" pitchFamily="34" charset="0"/>
                        </a:rPr>
                        <a:t>The Kha Ri Gude classes</a:t>
                      </a:r>
                      <a:r>
                        <a:rPr lang="en-ZA" sz="1400" b="0"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 resume in October 2016.</a:t>
                      </a:r>
                      <a:r>
                        <a:rPr lang="en-ZA" sz="1400" dirty="0" smtClean="0">
                          <a:latin typeface="Arial" pitchFamily="34" charset="0"/>
                          <a:cs typeface="Arial" pitchFamily="34" charset="0"/>
                        </a:rPr>
                        <a:t> The application form for volunteers to meet the categories required by the EPWP electronic system has</a:t>
                      </a:r>
                      <a:r>
                        <a:rPr lang="en-ZA" sz="1400" baseline="0" dirty="0" smtClean="0">
                          <a:latin typeface="Arial" pitchFamily="34" charset="0"/>
                          <a:cs typeface="Arial" pitchFamily="34" charset="0"/>
                        </a:rPr>
                        <a:t> been amended. </a:t>
                      </a:r>
                      <a:endParaRPr lang="en-ZA" sz="1400" b="0"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91431" marR="91431" marT="45721" marB="45721"/>
                </a:tc>
                <a:tc>
                  <a:txBody>
                    <a:bodyPr/>
                    <a:lstStyle/>
                    <a:p>
                      <a:pPr marL="0" indent="0" algn="just" defTabSz="914400" rtl="0" eaLnBrk="1" latinLnBrk="0" hangingPunct="1">
                        <a:lnSpc>
                          <a:spcPct val="150000"/>
                        </a:lnSpc>
                        <a:buFont typeface="Arial" panose="020B0604020202020204" pitchFamily="34" charset="0"/>
                        <a:buNone/>
                      </a:pPr>
                      <a:endParaRPr lang="en-ZA" sz="1400" kern="1200" dirty="0" smtClean="0">
                        <a:solidFill>
                          <a:schemeClr val="dk1"/>
                        </a:solidFill>
                        <a:latin typeface="Arial" pitchFamily="34" charset="0"/>
                        <a:ea typeface="+mn-ea"/>
                        <a:cs typeface="Arial" pitchFamily="34" charset="0"/>
                      </a:endParaRPr>
                    </a:p>
                    <a:p>
                      <a:pPr marL="0" indent="0" algn="just" defTabSz="914400" rtl="0" eaLnBrk="1" latinLnBrk="0" hangingPunct="1">
                        <a:lnSpc>
                          <a:spcPct val="150000"/>
                        </a:lnSpc>
                        <a:buFont typeface="Arial" panose="020B0604020202020204" pitchFamily="34" charset="0"/>
                        <a:buNone/>
                      </a:pPr>
                      <a:r>
                        <a:rPr lang="en-ZA" sz="1400" kern="1200" dirty="0" smtClean="0">
                          <a:solidFill>
                            <a:schemeClr val="dk1"/>
                          </a:solidFill>
                          <a:latin typeface="Arial" pitchFamily="34" charset="0"/>
                          <a:ea typeface="+mn-ea"/>
                          <a:cs typeface="Arial" pitchFamily="34" charset="0"/>
                        </a:rPr>
                        <a:t>Although the EPWP allocation for the 2016/17 amounts to R68,5 million,</a:t>
                      </a:r>
                      <a:r>
                        <a:rPr lang="en-ZA" sz="1400" kern="1200" baseline="0" dirty="0" smtClean="0">
                          <a:solidFill>
                            <a:schemeClr val="dk1"/>
                          </a:solidFill>
                          <a:latin typeface="Arial" pitchFamily="34" charset="0"/>
                          <a:ea typeface="+mn-ea"/>
                          <a:cs typeface="Arial" pitchFamily="34" charset="0"/>
                        </a:rPr>
                        <a:t> t</a:t>
                      </a:r>
                      <a:r>
                        <a:rPr lang="en-ZA" sz="1400" kern="1200" dirty="0" smtClean="0">
                          <a:solidFill>
                            <a:schemeClr val="dk1"/>
                          </a:solidFill>
                          <a:latin typeface="Arial" pitchFamily="34" charset="0"/>
                          <a:ea typeface="+mn-ea"/>
                          <a:cs typeface="Arial" pitchFamily="34" charset="0"/>
                        </a:rPr>
                        <a:t>he Expanded Public Works Programme (EPWP) has indicated that an upfront transfer will be made when the Implementation Plan and the revised Incentive Model has been finalised and signed by both DGs of the Department of Basic Education and the Department of Public Works.</a:t>
                      </a:r>
                      <a:endParaRPr lang="en-ZA" sz="1400" kern="1200" dirty="0">
                        <a:solidFill>
                          <a:schemeClr val="tx1"/>
                        </a:solidFill>
                        <a:latin typeface="Arial" panose="020B0604020202020204" pitchFamily="34" charset="0"/>
                        <a:ea typeface="+mn-ea"/>
                        <a:cs typeface="Arial" panose="020B0604020202020204" pitchFamily="34" charset="0"/>
                      </a:endParaRPr>
                    </a:p>
                  </a:txBody>
                  <a:tcPr marL="91431" marR="91431" marT="45721" marB="45721"/>
                </a:tc>
              </a:tr>
            </a:tbl>
          </a:graphicData>
        </a:graphic>
      </p:graphicFrame>
    </p:spTree>
    <p:extLst>
      <p:ext uri="{BB962C8B-B14F-4D97-AF65-F5344CB8AC3E}">
        <p14:creationId xmlns:p14="http://schemas.microsoft.com/office/powerpoint/2010/main" xmlns="" val="6203682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620687"/>
          </a:xfrm>
        </p:spPr>
        <p:txBody>
          <a:bodyPr>
            <a:noAutofit/>
          </a:bodyPr>
          <a:lstStyle/>
          <a:p>
            <a:pPr eaLnBrk="1" hangingPunct="1"/>
            <a:r>
              <a:rPr lang="en-ZA" altLang="en-US" sz="4000" dirty="0" smtClean="0"/>
              <a:t> </a:t>
            </a:r>
            <a:r>
              <a:rPr lang="en-ZA" altLang="en-US" sz="4000" b="1" dirty="0" smtClean="0">
                <a:solidFill>
                  <a:schemeClr val="accent6">
                    <a:lumMod val="50000"/>
                  </a:schemeClr>
                </a:solidFill>
              </a:rPr>
              <a:t>DEVIATIONS AND REASONS</a:t>
            </a:r>
          </a:p>
        </p:txBody>
      </p:sp>
      <p:graphicFrame>
        <p:nvGraphicFramePr>
          <p:cNvPr id="2" name="Table 1"/>
          <p:cNvGraphicFramePr>
            <a:graphicFrameLocks noGrp="1"/>
          </p:cNvGraphicFramePr>
          <p:nvPr>
            <p:extLst>
              <p:ext uri="{D42A27DB-BD31-4B8C-83A1-F6EECF244321}">
                <p14:modId xmlns:p14="http://schemas.microsoft.com/office/powerpoint/2010/main" xmlns="" val="2716156305"/>
              </p:ext>
            </p:extLst>
          </p:nvPr>
        </p:nvGraphicFramePr>
        <p:xfrm>
          <a:off x="467544" y="908720"/>
          <a:ext cx="8352928" cy="5730667"/>
        </p:xfrm>
        <a:graphic>
          <a:graphicData uri="http://schemas.openxmlformats.org/drawingml/2006/table">
            <a:tbl>
              <a:tblPr firstRow="1" bandRow="1">
                <a:tableStyleId>{5C22544A-7EE6-4342-B048-85BDC9FD1C3A}</a:tableStyleId>
              </a:tblPr>
              <a:tblGrid>
                <a:gridCol w="4176464"/>
                <a:gridCol w="4176464"/>
              </a:tblGrid>
              <a:tr h="549063">
                <a:tc>
                  <a:txBody>
                    <a:bodyPr/>
                    <a:lstStyle/>
                    <a:p>
                      <a:pPr algn="ctr"/>
                      <a:r>
                        <a:rPr lang="en-ZA" sz="2400" dirty="0" smtClean="0">
                          <a:solidFill>
                            <a:schemeClr val="tx1"/>
                          </a:solidFill>
                        </a:rPr>
                        <a:t>Deviations</a:t>
                      </a:r>
                      <a:endParaRPr lang="en-ZA" sz="2400" dirty="0">
                        <a:solidFill>
                          <a:schemeClr val="tx1"/>
                        </a:solidFill>
                      </a:endParaRPr>
                    </a:p>
                  </a:txBody>
                  <a:tcPr marL="91431" marR="91431" marT="45721" marB="45721"/>
                </a:tc>
                <a:tc>
                  <a:txBody>
                    <a:bodyPr/>
                    <a:lstStyle/>
                    <a:p>
                      <a:pPr algn="ctr"/>
                      <a:r>
                        <a:rPr lang="en-ZA" sz="2400" dirty="0" smtClean="0">
                          <a:solidFill>
                            <a:schemeClr val="tx1"/>
                          </a:solidFill>
                        </a:rPr>
                        <a:t>Reasons</a:t>
                      </a:r>
                      <a:endParaRPr lang="en-ZA" sz="2400" dirty="0">
                        <a:solidFill>
                          <a:schemeClr val="tx1"/>
                        </a:solidFill>
                      </a:endParaRPr>
                    </a:p>
                  </a:txBody>
                  <a:tcPr marL="91431" marR="91431" marT="45721" marB="45721"/>
                </a:tc>
              </a:tr>
              <a:tr h="2187241">
                <a:tc>
                  <a:txBody>
                    <a:bodyPr/>
                    <a:lstStyle/>
                    <a:p>
                      <a:pPr marL="0" lvl="0" indent="0" algn="just" defTabSz="914400" rtl="0" eaLnBrk="1" fontAlgn="t" latinLnBrk="0" hangingPunct="1">
                        <a:lnSpc>
                          <a:spcPct val="100000"/>
                        </a:lnSpc>
                        <a:spcBef>
                          <a:spcPts val="0"/>
                        </a:spcBef>
                        <a:buFont typeface="Wingdings"/>
                        <a:buNone/>
                      </a:pPr>
                      <a:r>
                        <a:rPr lang="en-ZA" sz="1600" b="1" kern="1200" dirty="0" smtClean="0">
                          <a:solidFill>
                            <a:schemeClr val="tx1">
                              <a:lumMod val="95000"/>
                              <a:lumOff val="5000"/>
                            </a:schemeClr>
                          </a:solidFill>
                          <a:latin typeface="Arial" pitchFamily="34" charset="0"/>
                          <a:ea typeface="+mn-ea"/>
                          <a:cs typeface="Arial" pitchFamily="34" charset="0"/>
                        </a:rPr>
                        <a:t>Matric Second Chance</a:t>
                      </a:r>
                    </a:p>
                    <a:p>
                      <a:pPr marL="0" lvl="0" indent="0" algn="just" defTabSz="914400" rtl="0" eaLnBrk="1" fontAlgn="t" latinLnBrk="0" hangingPunct="1">
                        <a:lnSpc>
                          <a:spcPct val="150000"/>
                        </a:lnSpc>
                        <a:spcBef>
                          <a:spcPts val="0"/>
                        </a:spcBef>
                        <a:buFont typeface="Wingdings"/>
                        <a:buNone/>
                      </a:pPr>
                      <a:r>
                        <a:rPr lang="en-US" sz="1600" kern="1200" dirty="0" smtClean="0">
                          <a:solidFill>
                            <a:schemeClr val="dk1"/>
                          </a:solidFill>
                          <a:latin typeface="Arial" pitchFamily="34" charset="0"/>
                          <a:ea typeface="+mn-ea"/>
                          <a:cs typeface="Arial" pitchFamily="34" charset="0"/>
                        </a:rPr>
                        <a:t>The pilot started in the 2016/17 financial year, offering direct tuition in 2 districts per province at 2 schools per district. Part</a:t>
                      </a:r>
                      <a:r>
                        <a:rPr lang="en-US" sz="1600" kern="1200" baseline="0" dirty="0" smtClean="0">
                          <a:solidFill>
                            <a:schemeClr val="dk1"/>
                          </a:solidFill>
                          <a:latin typeface="Arial" pitchFamily="34" charset="0"/>
                          <a:ea typeface="+mn-ea"/>
                          <a:cs typeface="Arial" pitchFamily="34" charset="0"/>
                        </a:rPr>
                        <a:t> of the allocation on this project is earmarked </a:t>
                      </a:r>
                      <a:r>
                        <a:rPr lang="en-US" sz="1600" kern="1200" dirty="0" smtClean="0">
                          <a:solidFill>
                            <a:schemeClr val="dk1"/>
                          </a:solidFill>
                          <a:latin typeface="Arial" pitchFamily="34" charset="0"/>
                          <a:ea typeface="+mn-ea"/>
                          <a:cs typeface="Arial" pitchFamily="34" charset="0"/>
                        </a:rPr>
                        <a:t>for the advocacy and procurement of study materials in preparation for</a:t>
                      </a:r>
                      <a:r>
                        <a:rPr lang="en-US" sz="1600" kern="1200" baseline="0" dirty="0" smtClean="0">
                          <a:solidFill>
                            <a:schemeClr val="dk1"/>
                          </a:solidFill>
                          <a:latin typeface="Arial" pitchFamily="34" charset="0"/>
                          <a:ea typeface="+mn-ea"/>
                          <a:cs typeface="Arial" pitchFamily="34" charset="0"/>
                        </a:rPr>
                        <a:t> the</a:t>
                      </a:r>
                      <a:r>
                        <a:rPr lang="en-US" sz="1600" kern="1200" dirty="0" smtClean="0">
                          <a:solidFill>
                            <a:schemeClr val="dk1"/>
                          </a:solidFill>
                          <a:latin typeface="Arial" pitchFamily="34" charset="0"/>
                          <a:ea typeface="+mn-ea"/>
                          <a:cs typeface="Arial" pitchFamily="34" charset="0"/>
                        </a:rPr>
                        <a:t> 2017 supplementary examinations.</a:t>
                      </a:r>
                      <a:endParaRPr lang="en-ZA" sz="1600" b="1" kern="1200" dirty="0" smtClean="0">
                        <a:solidFill>
                          <a:schemeClr val="tx1">
                            <a:lumMod val="95000"/>
                            <a:lumOff val="5000"/>
                          </a:schemeClr>
                        </a:solidFill>
                        <a:latin typeface="Arial" pitchFamily="34" charset="0"/>
                        <a:ea typeface="+mn-ea"/>
                        <a:cs typeface="Arial" pitchFamily="34" charset="0"/>
                      </a:endParaRPr>
                    </a:p>
                  </a:txBody>
                  <a:tcPr marL="91431" marR="91431" marT="45721" marB="45721"/>
                </a:tc>
                <a:tc>
                  <a:txBody>
                    <a:bodyPr/>
                    <a:lstStyle/>
                    <a:p>
                      <a:pPr marL="0" indent="0" defTabSz="914400" rtl="0" eaLnBrk="1" latinLnBrk="0" hangingPunct="1">
                        <a:buFont typeface="Arial" panose="020B0604020202020204" pitchFamily="34" charset="0"/>
                        <a:buNone/>
                      </a:pPr>
                      <a:endParaRPr kumimoji="0" lang="en-ZA" sz="1600" b="0" i="0" u="none" strike="noStrike" kern="1200" cap="none" spc="0" normalizeH="0" baseline="0" dirty="0" smtClean="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t" latinLnBrk="0" hangingPunct="1">
                        <a:lnSpc>
                          <a:spcPct val="150000"/>
                        </a:lnSpc>
                        <a:spcBef>
                          <a:spcPts val="0"/>
                        </a:spcBef>
                        <a:spcAft>
                          <a:spcPts val="0"/>
                        </a:spcAft>
                        <a:buClrTx/>
                        <a:buSzTx/>
                        <a:buFont typeface="Wingdings"/>
                        <a:buNone/>
                        <a:tabLst/>
                        <a:defRPr/>
                      </a:pPr>
                      <a:r>
                        <a:rPr lang="en-ZA" sz="1600" kern="1200" dirty="0" smtClean="0">
                          <a:solidFill>
                            <a:schemeClr val="tx1"/>
                          </a:solidFill>
                          <a:latin typeface="Arial"/>
                          <a:ea typeface="Times New Roman"/>
                          <a:cs typeface="+mn-cs"/>
                        </a:rPr>
                        <a:t>The Second</a:t>
                      </a:r>
                      <a:r>
                        <a:rPr lang="en-ZA" sz="1600" kern="1200" baseline="0" dirty="0" smtClean="0">
                          <a:solidFill>
                            <a:schemeClr val="tx1"/>
                          </a:solidFill>
                          <a:latin typeface="Arial"/>
                          <a:ea typeface="Times New Roman"/>
                          <a:cs typeface="+mn-cs"/>
                        </a:rPr>
                        <a:t> Chance </a:t>
                      </a:r>
                      <a:r>
                        <a:rPr lang="en-ZA" sz="1600" kern="1200" dirty="0" smtClean="0">
                          <a:solidFill>
                            <a:schemeClr val="tx1"/>
                          </a:solidFill>
                          <a:latin typeface="Arial"/>
                          <a:ea typeface="Times New Roman"/>
                          <a:cs typeface="+mn-cs"/>
                        </a:rPr>
                        <a:t>project is currently at planning stage for the implementation in 2017. The</a:t>
                      </a:r>
                      <a:r>
                        <a:rPr lang="en-ZA" sz="1600" kern="1200" baseline="0" dirty="0" smtClean="0">
                          <a:solidFill>
                            <a:schemeClr val="tx1"/>
                          </a:solidFill>
                          <a:latin typeface="Arial"/>
                          <a:ea typeface="Times New Roman"/>
                          <a:cs typeface="+mn-cs"/>
                        </a:rPr>
                        <a:t> p</a:t>
                      </a:r>
                      <a:r>
                        <a:rPr lang="en-ZA" sz="1600" kern="1200" dirty="0" smtClean="0">
                          <a:solidFill>
                            <a:schemeClr val="tx1"/>
                          </a:solidFill>
                          <a:latin typeface="Arial"/>
                          <a:ea typeface="Times New Roman"/>
                          <a:cs typeface="+mn-cs"/>
                        </a:rPr>
                        <a:t>rinting of past matric question papers, Mind the Gap study guide, Maths and Science textbooks are</a:t>
                      </a:r>
                      <a:r>
                        <a:rPr lang="en-ZA" sz="1600" kern="1200" baseline="0" dirty="0" smtClean="0">
                          <a:solidFill>
                            <a:schemeClr val="tx1"/>
                          </a:solidFill>
                          <a:latin typeface="Arial"/>
                          <a:ea typeface="Times New Roman"/>
                          <a:cs typeface="+mn-cs"/>
                        </a:rPr>
                        <a:t> currently underway. </a:t>
                      </a:r>
                      <a:r>
                        <a:rPr lang="en-ZA" sz="1600" kern="1200" dirty="0" smtClean="0">
                          <a:solidFill>
                            <a:schemeClr val="tx1"/>
                          </a:solidFill>
                          <a:latin typeface="Arial"/>
                          <a:ea typeface="Times New Roman"/>
                          <a:cs typeface="+mn-cs"/>
                        </a:rPr>
                        <a:t>Other processes for the Digital programme, radio broadcasts, television broadcasts are being planned for third and</a:t>
                      </a:r>
                      <a:r>
                        <a:rPr lang="en-ZA" sz="1600" kern="1200" baseline="0" dirty="0" smtClean="0">
                          <a:solidFill>
                            <a:schemeClr val="tx1"/>
                          </a:solidFill>
                          <a:latin typeface="Arial"/>
                          <a:ea typeface="Times New Roman"/>
                          <a:cs typeface="+mn-cs"/>
                        </a:rPr>
                        <a:t> fourth quarter</a:t>
                      </a:r>
                      <a:r>
                        <a:rPr lang="en-ZA" sz="1600" kern="1200" dirty="0" smtClean="0">
                          <a:solidFill>
                            <a:schemeClr val="tx1"/>
                          </a:solidFill>
                          <a:latin typeface="Arial"/>
                          <a:ea typeface="Times New Roman"/>
                          <a:cs typeface="+mn-cs"/>
                        </a:rPr>
                        <a:t>.</a:t>
                      </a:r>
                    </a:p>
                  </a:txBody>
                  <a:tcPr marL="91431" marR="91431" marT="45721" marB="45721"/>
                </a:tc>
              </a:tr>
              <a:tr h="1372652">
                <a:tc>
                  <a:txBody>
                    <a:bodyPr/>
                    <a:lstStyle/>
                    <a:p>
                      <a:pPr marL="0" lvl="0" indent="0" algn="just" defTabSz="914400" rtl="0" eaLnBrk="1" fontAlgn="t" latinLnBrk="0" hangingPunct="1">
                        <a:lnSpc>
                          <a:spcPct val="150000"/>
                        </a:lnSpc>
                        <a:spcBef>
                          <a:spcPts val="0"/>
                        </a:spcBef>
                        <a:buFont typeface="Wingdings"/>
                        <a:buNone/>
                      </a:pPr>
                      <a:r>
                        <a:rPr lang="en-ZA" sz="1600" b="1" kern="1200" dirty="0" smtClean="0">
                          <a:solidFill>
                            <a:schemeClr val="tx1">
                              <a:lumMod val="95000"/>
                              <a:lumOff val="5000"/>
                            </a:schemeClr>
                          </a:solidFill>
                          <a:latin typeface="Arial" panose="020B0604020202020204" pitchFamily="34" charset="0"/>
                          <a:ea typeface="+mn-ea"/>
                          <a:cs typeface="Arial" panose="020B0604020202020204" pitchFamily="34" charset="0"/>
                        </a:rPr>
                        <a:t>Conditional grants</a:t>
                      </a:r>
                    </a:p>
                    <a:p>
                      <a:pPr marL="0" lvl="0" indent="0" algn="just" defTabSz="914400" rtl="0" eaLnBrk="1" fontAlgn="t" latinLnBrk="0" hangingPunct="1">
                        <a:lnSpc>
                          <a:spcPct val="150000"/>
                        </a:lnSpc>
                        <a:spcBef>
                          <a:spcPts val="0"/>
                        </a:spcBef>
                        <a:buFont typeface="Wingdings"/>
                        <a:buNone/>
                      </a:pPr>
                      <a:r>
                        <a:rPr lang="en-ZA" sz="1600" b="0" kern="1200" dirty="0" smtClean="0">
                          <a:solidFill>
                            <a:schemeClr val="tx1">
                              <a:lumMod val="95000"/>
                              <a:lumOff val="5000"/>
                            </a:schemeClr>
                          </a:solidFill>
                          <a:latin typeface="Arial" panose="020B0604020202020204" pitchFamily="34" charset="0"/>
                          <a:ea typeface="+mn-ea"/>
                          <a:cs typeface="Arial" panose="020B0604020202020204" pitchFamily="34" charset="0"/>
                        </a:rPr>
                        <a:t>The transfers</a:t>
                      </a:r>
                      <a:r>
                        <a:rPr lang="en-ZA" sz="1600" b="0"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 on conditional grants was made as schedule.</a:t>
                      </a:r>
                      <a:endParaRPr lang="en-ZA" sz="1600" b="0"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ZA" sz="1600" b="0"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600" b="0" kern="1200" dirty="0" smtClean="0">
                          <a:solidFill>
                            <a:schemeClr val="tx1">
                              <a:lumMod val="95000"/>
                              <a:lumOff val="5000"/>
                            </a:schemeClr>
                          </a:solidFill>
                          <a:latin typeface="Arial" panose="020B0604020202020204" pitchFamily="34" charset="0"/>
                          <a:ea typeface="+mn-ea"/>
                          <a:cs typeface="Arial" panose="020B0604020202020204" pitchFamily="34" charset="0"/>
                        </a:rPr>
                        <a:t>The transfers on the conditional grants</a:t>
                      </a:r>
                      <a:r>
                        <a:rPr lang="en-ZA" sz="1600" b="0"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 is based on the approved payment schedule communicated to province.</a:t>
                      </a:r>
                      <a:endParaRPr lang="en-ZA" sz="1600" b="0"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91431" marR="91431" marT="45721" marB="45721"/>
                </a:tc>
              </a:tr>
            </a:tbl>
          </a:graphicData>
        </a:graphic>
      </p:graphicFrame>
    </p:spTree>
    <p:extLst>
      <p:ext uri="{BB962C8B-B14F-4D97-AF65-F5344CB8AC3E}">
        <p14:creationId xmlns:p14="http://schemas.microsoft.com/office/powerpoint/2010/main" xmlns="" val="17245060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78097"/>
          </a:xfrm>
        </p:spPr>
        <p:txBody>
          <a:bodyPr>
            <a:noAutofit/>
          </a:bodyPr>
          <a:lstStyle/>
          <a:p>
            <a:r>
              <a:rPr lang="en-US" sz="2400" b="1" dirty="0">
                <a:solidFill>
                  <a:srgbClr val="741202"/>
                </a:solidFill>
                <a:latin typeface="Arial" panose="020B0604020202020204" pitchFamily="34" charset="0"/>
                <a:cs typeface="Arial" panose="020B0604020202020204" pitchFamily="34" charset="0"/>
              </a:rPr>
              <a:t>DETAILS OF TRANSFERS AGAINST ACTUAL EXPENDITURE FOR THE </a:t>
            </a:r>
            <a:r>
              <a:rPr lang="en-US" sz="2400" b="1" dirty="0" smtClean="0">
                <a:solidFill>
                  <a:srgbClr val="741202"/>
                </a:solidFill>
                <a:latin typeface="Arial" panose="020B0604020202020204" pitchFamily="34" charset="0"/>
                <a:cs typeface="Arial" panose="020B0604020202020204" pitchFamily="34" charset="0"/>
              </a:rPr>
              <a:t>2016/17 </a:t>
            </a:r>
            <a:r>
              <a:rPr lang="en-US" sz="2400" b="1" dirty="0">
                <a:solidFill>
                  <a:srgbClr val="741202"/>
                </a:solidFill>
                <a:latin typeface="Arial" panose="020B0604020202020204" pitchFamily="34" charset="0"/>
                <a:cs typeface="Arial" panose="020B0604020202020204" pitchFamily="34" charset="0"/>
              </a:rPr>
              <a:t>FINANCIAL </a:t>
            </a:r>
            <a:r>
              <a:rPr lang="en-US" sz="2400" b="1" dirty="0" smtClean="0">
                <a:solidFill>
                  <a:srgbClr val="741202"/>
                </a:solidFill>
                <a:latin typeface="Arial" panose="020B0604020202020204" pitchFamily="34" charset="0"/>
                <a:cs typeface="Arial" panose="020B0604020202020204" pitchFamily="34" charset="0"/>
              </a:rPr>
              <a:t>YEAR</a:t>
            </a:r>
            <a:endParaRPr lang="en-ZA"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93243548"/>
              </p:ext>
            </p:extLst>
          </p:nvPr>
        </p:nvGraphicFramePr>
        <p:xfrm>
          <a:off x="323528" y="908720"/>
          <a:ext cx="8579296" cy="5595018"/>
        </p:xfrm>
        <a:graphic>
          <a:graphicData uri="http://schemas.openxmlformats.org/drawingml/2006/table">
            <a:tbl>
              <a:tblPr firstRow="1" bandRow="1">
                <a:tableStyleId>{5C22544A-7EE6-4342-B048-85BDC9FD1C3A}</a:tableStyleId>
              </a:tblPr>
              <a:tblGrid>
                <a:gridCol w="3388835"/>
                <a:gridCol w="1426288"/>
                <a:gridCol w="1276152"/>
                <a:gridCol w="1201085"/>
                <a:gridCol w="1286936"/>
              </a:tblGrid>
              <a:tr h="357984">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Service</a:t>
                      </a:r>
                      <a:endParaRPr lang="en-US" sz="1400" b="1" i="0" u="none" strike="noStrike" kern="1200" dirty="0">
                        <a:solidFill>
                          <a:srgbClr val="000000"/>
                        </a:solidFill>
                        <a:latin typeface="Arial"/>
                        <a:ea typeface="+mn-ea"/>
                        <a:cs typeface="+mn-cs"/>
                      </a:endParaRPr>
                    </a:p>
                  </a:txBody>
                  <a:tcPr marL="0" marR="0" marT="0" marB="0" anchor="ctr"/>
                </a:tc>
                <a:tc gridSpan="3">
                  <a:txBody>
                    <a:bodyPr/>
                    <a:lstStyle/>
                    <a:p>
                      <a:endParaRPr lang="en-ZA" sz="2000" dirty="0"/>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kern="1200" noProof="0" dirty="0" smtClean="0">
                          <a:solidFill>
                            <a:srgbClr val="000000"/>
                          </a:solidFill>
                          <a:latin typeface="Arial"/>
                          <a:ea typeface="+mn-ea"/>
                          <a:cs typeface="+mn-cs"/>
                        </a:rPr>
                        <a:t>Expenditure as % of Appropriation</a:t>
                      </a:r>
                      <a:endParaRPr lang="en-US" sz="1400" b="1" i="0" u="none" strike="noStrike" kern="1200" noProof="0" dirty="0">
                        <a:solidFill>
                          <a:srgbClr val="000000"/>
                        </a:solidFill>
                        <a:latin typeface="Arial"/>
                        <a:ea typeface="+mn-ea"/>
                        <a:cs typeface="+mn-cs"/>
                      </a:endParaRPr>
                    </a:p>
                  </a:txBody>
                  <a:tcPr marL="0" marR="0" marT="0" marB="0" anchor="ctr"/>
                </a:tc>
              </a:tr>
              <a:tr h="373635">
                <a:tc vMerge="1">
                  <a:txBody>
                    <a:bodyPr/>
                    <a:lstStyle/>
                    <a:p>
                      <a:endParaRPr lang="en-GB"/>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Appropriation</a:t>
                      </a:r>
                      <a:endParaRPr lang="en-US" sz="1400" b="1" i="0" u="none" strike="noStrike" kern="1200" dirty="0">
                        <a:solidFill>
                          <a:srgbClr val="000000"/>
                        </a:solidFill>
                        <a:latin typeface="Arial"/>
                        <a:ea typeface="+mn-ea"/>
                        <a:cs typeface="+mn-cs"/>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Actual Expenditure</a:t>
                      </a:r>
                      <a:endParaRPr lang="en-US" sz="1400" b="1" i="0" u="none" strike="noStrike" kern="1200" dirty="0">
                        <a:solidFill>
                          <a:srgbClr val="000000"/>
                        </a:solidFill>
                        <a:latin typeface="Arial"/>
                        <a:ea typeface="+mn-ea"/>
                        <a:cs typeface="+mn-cs"/>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Variance</a:t>
                      </a:r>
                      <a:endParaRPr lang="en-US" sz="14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357984">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Arial"/>
                          <a:ea typeface="+mn-ea"/>
                          <a:cs typeface="+mn-cs"/>
                        </a:rPr>
                        <a:t>R’000</a:t>
                      </a: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Arial"/>
                          <a:ea typeface="+mn-ea"/>
                          <a:cs typeface="+mn-cs"/>
                        </a:rPr>
                        <a:t>R’000</a:t>
                      </a: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smtClean="0">
                          <a:solidFill>
                            <a:srgbClr val="000000"/>
                          </a:solidFill>
                          <a:latin typeface="Arial"/>
                          <a:ea typeface="+mn-ea"/>
                          <a:cs typeface="+mn-cs"/>
                        </a:rPr>
                        <a:t>R’000</a:t>
                      </a:r>
                      <a:endParaRPr lang="en-US" sz="14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Transfers to Public Entities</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1 162 484</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968 920</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
                          <a:cs typeface=""/>
                        </a:rPr>
                        <a:t>193 564</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
                          <a:cs typeface=""/>
                        </a:rPr>
                        <a:t>83.35%</a:t>
                      </a:r>
                    </a:p>
                  </a:txBody>
                  <a:tcPr anchor="b" horzOverflow="overflow"/>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solidFill>
                            <a:schemeClr val="tx1"/>
                          </a:solidFill>
                          <a:latin typeface="Arial"/>
                        </a:rPr>
                        <a:t>NSFAS: Fundza Lushaka Bursaries</a:t>
                      </a: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1 043 611</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939 250</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104 361</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90.00%</a:t>
                      </a:r>
                    </a:p>
                  </a:txBody>
                  <a:tcPr anchor="b" horzOverflow="overflow"/>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latin typeface="Arial"/>
                        </a:rPr>
                        <a:t>Umalusi</a:t>
                      </a: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118 678</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29 670</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89 008</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25.00%</a:t>
                      </a:r>
                    </a:p>
                  </a:txBody>
                  <a:tcPr anchor="b" horzOverflow="overflow"/>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latin typeface="Arial"/>
                        </a:rPr>
                        <a:t>ETDP SETA </a:t>
                      </a: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195</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195</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0.0%</a:t>
                      </a:r>
                    </a:p>
                  </a:txBody>
                  <a:tcPr anchor="b" horzOverflow="overflow"/>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Other Transfers</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89 492</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40 907</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48 585</a:t>
                      </a:r>
                    </a:p>
                  </a:txBody>
                  <a:tcPr marL="90000" marR="36000" marT="46800" marB="46800"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55.46%</a:t>
                      </a:r>
                    </a:p>
                  </a:txBody>
                  <a:tcPr anchor="b" horzOverflow="overflow"/>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latin typeface="Arial"/>
                        </a:rPr>
                        <a:t>UNESCO Membership </a:t>
                      </a:r>
                      <a:r>
                        <a:rPr lang="en-GB" sz="1400" b="0" i="0" u="none" strike="noStrike" dirty="0" smtClean="0">
                          <a:latin typeface="Arial"/>
                        </a:rPr>
                        <a:t>Fees</a:t>
                      </a:r>
                      <a:endParaRPr lang="en-GB" sz="1400" b="1" i="0" u="none" strike="noStrike" baseline="30000" dirty="0">
                        <a:latin typeface="Arial"/>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13 890</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13 890</a:t>
                      </a:r>
                    </a:p>
                  </a:txBody>
                  <a:tcPr marL="90000" marR="36000" marT="46800" marB="46800"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0.0%</a:t>
                      </a:r>
                    </a:p>
                  </a:txBody>
                  <a:tcPr anchor="b" horzOverflow="overflow"/>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latin typeface="Arial"/>
                        </a:rPr>
                        <a:t>ADEA</a:t>
                      </a: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35</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35</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0.0%</a:t>
                      </a:r>
                    </a:p>
                  </a:txBody>
                  <a:tcPr anchor="b" horzOverflow="overflow"/>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latin typeface="Arial"/>
                        </a:rPr>
                        <a:t>Childline South Africa</a:t>
                      </a: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58</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58</a:t>
                      </a: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0.0%</a:t>
                      </a:r>
                    </a:p>
                  </a:txBody>
                  <a:tcPr anchor="b" horzOverflow="overflow"/>
                </a:tc>
              </a:tr>
              <a:tr h="37317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defTabSz="914400" rtl="0" eaLnBrk="1" fontAlgn="b" latinLnBrk="0" hangingPunct="1"/>
                      <a:r>
                        <a:rPr lang="en-US" sz="1400" b="0" i="0" u="none" strike="noStrike" kern="1200" dirty="0">
                          <a:solidFill>
                            <a:schemeClr val="tx1"/>
                          </a:solidFill>
                          <a:latin typeface="Arial"/>
                          <a:ea typeface=""/>
                          <a:cs typeface=""/>
                        </a:rPr>
                        <a:t>Guidance </a:t>
                      </a:r>
                      <a:r>
                        <a:rPr lang="en-US" sz="1400" b="0" i="0" u="none" strike="noStrike" kern="1200" dirty="0" smtClean="0">
                          <a:solidFill>
                            <a:schemeClr val="tx1"/>
                          </a:solidFill>
                          <a:latin typeface="Arial"/>
                          <a:ea typeface=""/>
                          <a:cs typeface=""/>
                        </a:rPr>
                        <a:t>Counseling &amp; Youth </a:t>
                      </a:r>
                      <a:r>
                        <a:rPr lang="en-US" sz="1400" b="0" i="0" u="none" strike="noStrike" kern="1200" dirty="0">
                          <a:solidFill>
                            <a:schemeClr val="tx1"/>
                          </a:solidFill>
                          <a:latin typeface="Arial"/>
                          <a:ea typeface=""/>
                          <a:cs typeface=""/>
                        </a:rPr>
                        <a:t>Development Centre: Malawi</a:t>
                      </a: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124</a:t>
                      </a:r>
                    </a:p>
                  </a:txBody>
                  <a:tcPr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0</a:t>
                      </a:r>
                    </a:p>
                  </a:txBody>
                  <a:tcPr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124</a:t>
                      </a:r>
                    </a:p>
                  </a:txBody>
                  <a:tcPr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0.0%</a:t>
                      </a:r>
                    </a:p>
                  </a:txBody>
                  <a:tcPr anchor="ctr" horzOverflow="overflow"/>
                </a:tc>
              </a:tr>
              <a:tr h="357984">
                <a:tc>
                  <a:txBody>
                    <a:bodyPr/>
                    <a:lstStyle/>
                    <a:p>
                      <a:pPr marL="182880" algn="l" defTabSz="914400" rtl="0" eaLnBrk="1" fontAlgn="b" latinLnBrk="0" hangingPunct="1"/>
                      <a:r>
                        <a:rPr lang="en-GB" sz="1400" b="0" i="0" u="none" strike="noStrike" kern="1200" dirty="0" smtClean="0">
                          <a:solidFill>
                            <a:schemeClr val="tx1"/>
                          </a:solidFill>
                          <a:latin typeface="Arial"/>
                          <a:ea typeface=""/>
                          <a:cs typeface=""/>
                        </a:rPr>
                        <a:t> SACMEQ</a:t>
                      </a:r>
                      <a:endParaRPr lang="en-GB" sz="1400" b="0" i="0" u="none" strike="noStrike" kern="1200" dirty="0">
                        <a:solidFill>
                          <a:schemeClr val="tx1"/>
                        </a:solidFill>
                        <a:latin typeface="Arial"/>
                        <a:ea typeface=""/>
                        <a:cs typeface=""/>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3 265</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3 625</a:t>
                      </a:r>
                    </a:p>
                  </a:txBody>
                  <a:tcPr marL="90000" marR="36000" marT="46800" marB="4680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0.0%</a:t>
                      </a:r>
                    </a:p>
                  </a:txBody>
                  <a:tcPr anchor="ctr" horzOverflow="overflow"/>
                </a:tc>
              </a:tr>
              <a:tr h="3579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smtClean="0">
                          <a:latin typeface="Arial"/>
                        </a:rPr>
                        <a:t>Households</a:t>
                      </a:r>
                      <a:r>
                        <a:rPr lang="en-GB" sz="1400" b="1" i="0" u="none" strike="noStrike" baseline="30000" dirty="0" smtClean="0">
                          <a:latin typeface="Arial"/>
                        </a:rPr>
                        <a:t>1</a:t>
                      </a:r>
                      <a:endParaRPr lang="en-GB" sz="1400" b="1" i="0" u="none" strike="noStrike" baseline="30000" dirty="0">
                        <a:latin typeface="Arial"/>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C00000"/>
                          </a:solidFill>
                          <a:effectLst/>
                          <a:latin typeface="Arial" charset="0"/>
                        </a:rPr>
                        <a:t>-</a:t>
                      </a:r>
                    </a:p>
                  </a:txBody>
                  <a:tcPr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907</a:t>
                      </a:r>
                    </a:p>
                  </a:txBody>
                  <a:tcPr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(907)</a:t>
                      </a:r>
                    </a:p>
                  </a:txBody>
                  <a:tcPr marL="90000" marR="36000" marT="46800" marB="46800"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-100.0%</a:t>
                      </a:r>
                    </a:p>
                  </a:txBody>
                  <a:tcPr anchor="ctr" horzOverflow="overflow"/>
                </a:tc>
              </a:tr>
              <a:tr h="357984">
                <a:tc>
                  <a:txBody>
                    <a:bodyPr/>
                    <a:lstStyle/>
                    <a:p>
                      <a:pPr marL="182880" algn="l" defTabSz="914400" rtl="0" eaLnBrk="1" fontAlgn="b" latinLnBrk="0" hangingPunct="1"/>
                      <a:r>
                        <a:rPr lang="en-GB" sz="1400" b="0" i="0" u="none" strike="noStrike" kern="1200" dirty="0" smtClean="0">
                          <a:solidFill>
                            <a:schemeClr val="tx1"/>
                          </a:solidFill>
                          <a:latin typeface="Arial"/>
                          <a:ea typeface=""/>
                          <a:cs typeface=""/>
                        </a:rPr>
                        <a:t>National Education Collaboration Framework</a:t>
                      </a:r>
                      <a:endParaRPr lang="en-GB" sz="1400" b="0" i="0" u="none" strike="noStrike" kern="1200" dirty="0">
                        <a:solidFill>
                          <a:schemeClr val="tx1"/>
                        </a:solidFill>
                        <a:latin typeface="Arial"/>
                        <a:ea typeface=""/>
                        <a:cs typeface=""/>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72 120</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40 000</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32 120</a:t>
                      </a: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55.46%</a:t>
                      </a:r>
                    </a:p>
                  </a:txBody>
                  <a:tcPr anchor="b" horzOverflow="overflow"/>
                </a:tc>
              </a:tr>
            </a:tbl>
          </a:graphicData>
        </a:graphic>
      </p:graphicFrame>
    </p:spTree>
    <p:extLst>
      <p:ext uri="{BB962C8B-B14F-4D97-AF65-F5344CB8AC3E}">
        <p14:creationId xmlns:p14="http://schemas.microsoft.com/office/powerpoint/2010/main" xmlns="" val="33661859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8628"/>
            <a:ext cx="9144000" cy="864443"/>
          </a:xfrm>
        </p:spPr>
        <p:txBody>
          <a:bodyPr>
            <a:normAutofit/>
          </a:bodyPr>
          <a:lstStyle/>
          <a:p>
            <a:pPr eaLnBrk="1" hangingPunct="1"/>
            <a:r>
              <a:rPr lang="en-ZA" altLang="en-US" sz="4000" dirty="0" smtClean="0"/>
              <a:t> </a:t>
            </a:r>
            <a:r>
              <a:rPr lang="en-ZA" altLang="en-US" sz="4000" b="1" dirty="0" smtClean="0">
                <a:solidFill>
                  <a:schemeClr val="accent6">
                    <a:lumMod val="50000"/>
                  </a:schemeClr>
                </a:solidFill>
              </a:rPr>
              <a:t>DEVIATIONS AND PROGRESS</a:t>
            </a:r>
          </a:p>
        </p:txBody>
      </p:sp>
      <p:graphicFrame>
        <p:nvGraphicFramePr>
          <p:cNvPr id="2" name="Table 1"/>
          <p:cNvGraphicFramePr>
            <a:graphicFrameLocks noGrp="1"/>
          </p:cNvGraphicFramePr>
          <p:nvPr>
            <p:extLst>
              <p:ext uri="{D42A27DB-BD31-4B8C-83A1-F6EECF244321}">
                <p14:modId xmlns:p14="http://schemas.microsoft.com/office/powerpoint/2010/main" xmlns="" val="365959079"/>
              </p:ext>
            </p:extLst>
          </p:nvPr>
        </p:nvGraphicFramePr>
        <p:xfrm>
          <a:off x="395536" y="1124744"/>
          <a:ext cx="8280920" cy="4737933"/>
        </p:xfrm>
        <a:graphic>
          <a:graphicData uri="http://schemas.openxmlformats.org/drawingml/2006/table">
            <a:tbl>
              <a:tblPr firstRow="1" bandRow="1">
                <a:tableStyleId>{5C22544A-7EE6-4342-B048-85BDC9FD1C3A}</a:tableStyleId>
              </a:tblPr>
              <a:tblGrid>
                <a:gridCol w="4071452"/>
                <a:gridCol w="4209468"/>
              </a:tblGrid>
              <a:tr h="826344">
                <a:tc>
                  <a:txBody>
                    <a:bodyPr/>
                    <a:lstStyle/>
                    <a:p>
                      <a:pPr algn="ctr"/>
                      <a:r>
                        <a:rPr lang="en-ZA" sz="2400" dirty="0" smtClean="0"/>
                        <a:t>Deviations</a:t>
                      </a:r>
                      <a:endParaRPr lang="en-ZA" sz="2400" dirty="0"/>
                    </a:p>
                  </a:txBody>
                  <a:tcPr marL="91431" marR="91431" marT="45721" marB="45721"/>
                </a:tc>
                <a:tc>
                  <a:txBody>
                    <a:bodyPr/>
                    <a:lstStyle/>
                    <a:p>
                      <a:pPr algn="ctr"/>
                      <a:r>
                        <a:rPr lang="en-ZA" sz="2400" dirty="0" smtClean="0"/>
                        <a:t>Reasons</a:t>
                      </a:r>
                      <a:endParaRPr lang="en-ZA" sz="2400" dirty="0"/>
                    </a:p>
                  </a:txBody>
                  <a:tcPr marL="91431" marR="91431" marT="45721" marB="45721"/>
                </a:tc>
              </a:tr>
              <a:tr h="1747507">
                <a:tc>
                  <a:txBody>
                    <a:bodyPr/>
                    <a:lstStyle/>
                    <a:p>
                      <a:pPr indent="0" algn="just">
                        <a:lnSpc>
                          <a:spcPct val="150000"/>
                        </a:lnSpc>
                        <a:spcBef>
                          <a:spcPts val="0"/>
                        </a:spcBef>
                        <a:spcAft>
                          <a:spcPts val="0"/>
                        </a:spcAft>
                        <a:buNone/>
                        <a:tabLst>
                          <a:tab pos="1990725" algn="l"/>
                        </a:tabLst>
                      </a:pPr>
                      <a:r>
                        <a:rPr lang="en-US" sz="1600" b="1" dirty="0" smtClean="0">
                          <a:solidFill>
                            <a:schemeClr val="tx1"/>
                          </a:solidFill>
                          <a:latin typeface="Arial"/>
                          <a:cs typeface="Arial" panose="020B0604020202020204" pitchFamily="34" charset="0"/>
                        </a:rPr>
                        <a:t>Other Transfers</a:t>
                      </a:r>
                    </a:p>
                    <a:p>
                      <a:pPr marL="0" indent="0" algn="just">
                        <a:lnSpc>
                          <a:spcPct val="150000"/>
                        </a:lnSpc>
                        <a:spcBef>
                          <a:spcPts val="0"/>
                        </a:spcBef>
                        <a:spcAft>
                          <a:spcPts val="0"/>
                        </a:spcAft>
                        <a:tabLst>
                          <a:tab pos="1990725" algn="l"/>
                        </a:tabLst>
                      </a:pPr>
                      <a:r>
                        <a:rPr lang="en-ZA" sz="1600" dirty="0" smtClean="0">
                          <a:solidFill>
                            <a:schemeClr val="tx1"/>
                          </a:solidFill>
                          <a:latin typeface="Arial"/>
                          <a:ea typeface="Times New Roman"/>
                        </a:rPr>
                        <a:t>The bulk of the</a:t>
                      </a:r>
                      <a:r>
                        <a:rPr lang="en-ZA" sz="1600" baseline="0" dirty="0" smtClean="0">
                          <a:solidFill>
                            <a:schemeClr val="tx1"/>
                          </a:solidFill>
                          <a:latin typeface="Arial"/>
                          <a:ea typeface="Times New Roman"/>
                        </a:rPr>
                        <a:t> </a:t>
                      </a:r>
                      <a:r>
                        <a:rPr lang="en-US" sz="1600" dirty="0" smtClean="0">
                          <a:solidFill>
                            <a:schemeClr val="tx1"/>
                          </a:solidFill>
                          <a:latin typeface="Arial" pitchFamily="34" charset="0"/>
                          <a:cs typeface="Arial" pitchFamily="34" charset="0"/>
                        </a:rPr>
                        <a:t>transfers are made to foreign/international organisations which are made</a:t>
                      </a:r>
                      <a:r>
                        <a:rPr lang="en-US" sz="1600" baseline="0" dirty="0" smtClean="0">
                          <a:solidFill>
                            <a:schemeClr val="tx1"/>
                          </a:solidFill>
                          <a:latin typeface="Arial" pitchFamily="34" charset="0"/>
                          <a:cs typeface="Arial" pitchFamily="34" charset="0"/>
                        </a:rPr>
                        <a:t> in Dollars and EUROs. </a:t>
                      </a:r>
                      <a:endParaRPr lang="en-ZA" sz="1600" dirty="0" smtClean="0">
                        <a:solidFill>
                          <a:schemeClr val="tx1"/>
                        </a:solidFill>
                        <a:latin typeface="Arial"/>
                        <a:ea typeface="Times New Roman"/>
                      </a:endParaRPr>
                    </a:p>
                  </a:txBody>
                  <a:tcPr marL="91431" marR="91431" marT="45721" marB="45721"/>
                </a:tc>
                <a:tc>
                  <a:txBody>
                    <a:bodyPr/>
                    <a:lstStyle/>
                    <a:p>
                      <a:pPr marL="0" indent="0">
                        <a:buFont typeface="Arial" panose="020B0604020202020204" pitchFamily="34" charset="0"/>
                        <a:buNone/>
                      </a:pPr>
                      <a:endParaRPr lang="en-ZA" sz="1800" dirty="0" smtClean="0">
                        <a:solidFill>
                          <a:srgbClr val="FF0000"/>
                        </a:solidFill>
                        <a:latin typeface="Arial" panose="020B0604020202020204" pitchFamily="34" charset="0"/>
                        <a:cs typeface="Arial" panose="020B0604020202020204" pitchFamily="34" charset="0"/>
                      </a:endParaRPr>
                    </a:p>
                    <a:p>
                      <a:pPr algn="just">
                        <a:lnSpc>
                          <a:spcPct val="150000"/>
                        </a:lnSpc>
                      </a:pPr>
                      <a:r>
                        <a:rPr lang="en-US" sz="1600" kern="1200" dirty="0" smtClean="0">
                          <a:solidFill>
                            <a:schemeClr val="dk1"/>
                          </a:solidFill>
                          <a:latin typeface="Arial" pitchFamily="34" charset="0"/>
                          <a:ea typeface="+mn-ea"/>
                          <a:cs typeface="Arial" pitchFamily="34" charset="0"/>
                        </a:rPr>
                        <a:t>The bulk of these transfers are normally made during January/February of the financial </a:t>
                      </a:r>
                      <a:r>
                        <a:rPr lang="en-US" sz="1600" b="0" kern="1200" dirty="0" smtClean="0">
                          <a:solidFill>
                            <a:schemeClr val="dk1"/>
                          </a:solidFill>
                          <a:latin typeface="Arial" pitchFamily="34" charset="0"/>
                          <a:ea typeface="+mn-ea"/>
                          <a:cs typeface="Arial" pitchFamily="34" charset="0"/>
                        </a:rPr>
                        <a:t>year.</a:t>
                      </a:r>
                      <a:endParaRPr lang="en-ZA" sz="1600" b="0" kern="1200" dirty="0" smtClean="0">
                        <a:solidFill>
                          <a:schemeClr val="dk1"/>
                        </a:solidFill>
                        <a:latin typeface="Arial" pitchFamily="34" charset="0"/>
                        <a:ea typeface="+mn-ea"/>
                        <a:cs typeface="Arial" pitchFamily="34" charset="0"/>
                      </a:endParaRPr>
                    </a:p>
                  </a:txBody>
                  <a:tcPr marL="91431" marR="91431" marT="45721" marB="45721"/>
                </a:tc>
              </a:tr>
              <a:tr h="1674620">
                <a:tc>
                  <a:txBody>
                    <a:bodyPr/>
                    <a:lstStyle/>
                    <a:p>
                      <a:pPr lvl="0" algn="just">
                        <a:lnSpc>
                          <a:spcPct val="150000"/>
                        </a:lnSpc>
                        <a:spcBef>
                          <a:spcPts val="0"/>
                        </a:spcBef>
                        <a:buNone/>
                      </a:pPr>
                      <a:r>
                        <a:rPr lang="en-US" sz="1600" b="1" dirty="0" smtClean="0">
                          <a:solidFill>
                            <a:schemeClr val="tx1">
                              <a:lumMod val="85000"/>
                              <a:lumOff val="15000"/>
                            </a:schemeClr>
                          </a:solidFill>
                          <a:latin typeface="Arial"/>
                          <a:cs typeface="Arial" panose="020B0604020202020204" pitchFamily="34" charset="0"/>
                        </a:rPr>
                        <a:t>Households</a:t>
                      </a:r>
                    </a:p>
                    <a:p>
                      <a:pPr marL="0" lvl="0" indent="0" algn="just">
                        <a:lnSpc>
                          <a:spcPct val="150000"/>
                        </a:lnSpc>
                        <a:spcBef>
                          <a:spcPts val="0"/>
                        </a:spcBef>
                        <a:tabLst>
                          <a:tab pos="179388" algn="l"/>
                          <a:tab pos="358775" algn="l"/>
                        </a:tabLst>
                      </a:pPr>
                      <a:r>
                        <a:rPr lang="en-ZA" sz="1600" dirty="0" smtClean="0">
                          <a:solidFill>
                            <a:schemeClr val="tx1">
                              <a:lumMod val="85000"/>
                              <a:lumOff val="15000"/>
                            </a:schemeClr>
                          </a:solidFill>
                          <a:latin typeface="Arial" panose="020B0604020202020204" pitchFamily="34" charset="0"/>
                          <a:cs typeface="Arial" panose="020B0604020202020204" pitchFamily="34" charset="0"/>
                        </a:rPr>
                        <a:t>The expenditure for this item is in respect of leave gratuity for officials who exit Government. </a:t>
                      </a:r>
                      <a:endParaRPr lang="en-ZA" sz="1600" dirty="0" smtClean="0">
                        <a:solidFill>
                          <a:schemeClr val="tx1">
                            <a:lumMod val="95000"/>
                            <a:lumOff val="5000"/>
                          </a:schemeClr>
                        </a:solidFill>
                        <a:latin typeface="Arial" panose="020B0604020202020204" pitchFamily="34" charset="0"/>
                        <a:cs typeface="Arial" panose="020B0604020202020204" pitchFamily="34" charset="0"/>
                      </a:endParaRPr>
                    </a:p>
                  </a:txBody>
                  <a:tcPr marL="91431" marR="91431" marT="45721" marB="45721"/>
                </a:tc>
                <a:tc>
                  <a:txBody>
                    <a:bodyPr/>
                    <a:lstStyle/>
                    <a:p>
                      <a:pPr marL="0" indent="0" defTabSz="914400" rtl="0" eaLnBrk="1" latinLnBrk="0" hangingPunct="1">
                        <a:buFont typeface="Arial" panose="020B0604020202020204" pitchFamily="34" charset="0"/>
                        <a:buNone/>
                      </a:pPr>
                      <a:endParaRPr kumimoji="0" lang="en-ZA" sz="1600" b="0" i="0" u="none" strike="noStrike" kern="1200" cap="none" spc="0" normalizeH="0" baseline="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ZA" sz="1600" kern="1200" dirty="0" smtClean="0">
                          <a:solidFill>
                            <a:schemeClr val="tx1">
                              <a:lumMod val="85000"/>
                              <a:lumOff val="15000"/>
                            </a:schemeClr>
                          </a:solidFill>
                          <a:latin typeface="Arial" panose="020B0604020202020204" pitchFamily="34" charset="0"/>
                          <a:ea typeface="Times New Roman"/>
                          <a:cs typeface="Arial" panose="020B0604020202020204" pitchFamily="34" charset="0"/>
                        </a:rPr>
                        <a:t>The item is not allocated a budget since resignations of officials cannot be pre-determined. The</a:t>
                      </a:r>
                      <a:r>
                        <a:rPr lang="en-ZA" sz="1600" kern="1200" baseline="0" dirty="0" smtClean="0">
                          <a:solidFill>
                            <a:schemeClr val="tx1">
                              <a:lumMod val="85000"/>
                              <a:lumOff val="15000"/>
                            </a:schemeClr>
                          </a:solidFill>
                          <a:latin typeface="Arial" panose="020B0604020202020204" pitchFamily="34" charset="0"/>
                          <a:ea typeface="Times New Roman"/>
                          <a:cs typeface="Arial" panose="020B0604020202020204" pitchFamily="34" charset="0"/>
                        </a:rPr>
                        <a:t> household expenditure is normally covered from the compensation of employees.</a:t>
                      </a:r>
                      <a:endParaRPr kumimoji="0" lang="en-ZA" sz="1600" b="0" i="0" u="none" strike="noStrike" kern="1200" cap="none" spc="0" normalizeH="0" baseline="0" dirty="0" smtClean="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txBody>
                  <a:tcPr marL="91431" marR="91431" marT="45721" marB="45721"/>
                </a:tc>
              </a:tr>
            </a:tbl>
          </a:graphicData>
        </a:graphic>
      </p:graphicFrame>
    </p:spTree>
    <p:extLst>
      <p:ext uri="{BB962C8B-B14F-4D97-AF65-F5344CB8AC3E}">
        <p14:creationId xmlns:p14="http://schemas.microsoft.com/office/powerpoint/2010/main" xmlns="" val="5266324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720080"/>
          </a:xfrm>
        </p:spPr>
        <p:txBody>
          <a:bodyPr>
            <a:normAutofit/>
          </a:bodyPr>
          <a:lstStyle/>
          <a:p>
            <a:r>
              <a:rPr lang="en-ZA" sz="3200" b="1" dirty="0">
                <a:solidFill>
                  <a:schemeClr val="accent6">
                    <a:lumMod val="50000"/>
                  </a:schemeClr>
                </a:solidFill>
                <a:latin typeface="+mn-lt"/>
                <a:cs typeface="Arial" pitchFamily="34" charset="0"/>
              </a:rPr>
              <a:t>RECOMMENDATIONS</a:t>
            </a:r>
          </a:p>
        </p:txBody>
      </p:sp>
      <p:sp>
        <p:nvSpPr>
          <p:cNvPr id="3" name="Content Placeholder 2"/>
          <p:cNvSpPr>
            <a:spLocks noGrp="1"/>
          </p:cNvSpPr>
          <p:nvPr>
            <p:ph idx="1"/>
          </p:nvPr>
        </p:nvSpPr>
        <p:spPr>
          <a:xfrm>
            <a:off x="467544" y="1052736"/>
            <a:ext cx="8229600" cy="4525963"/>
          </a:xfrm>
        </p:spPr>
        <p:txBody>
          <a:bodyPr/>
          <a:lstStyle/>
          <a:p>
            <a:pPr marL="0" indent="0">
              <a:buNone/>
            </a:pPr>
            <a:r>
              <a:rPr lang="en-ZA" dirty="0" smtClean="0"/>
              <a:t>To request the </a:t>
            </a:r>
            <a:r>
              <a:rPr lang="en-ZA" dirty="0"/>
              <a:t>P</a:t>
            </a:r>
            <a:r>
              <a:rPr lang="en-ZA" dirty="0" smtClean="0"/>
              <a:t>ortfolio Committee to:</a:t>
            </a:r>
          </a:p>
          <a:p>
            <a:pPr lvl="1"/>
            <a:r>
              <a:rPr lang="en-ZA" dirty="0" smtClean="0"/>
              <a:t>accept the Quarter 2 Report outputs of the Department of Basic Education against planned targets of the pre-determined objectives in the Annual Performance Plan</a:t>
            </a:r>
            <a:r>
              <a:rPr lang="en-ZA" dirty="0"/>
              <a:t> </a:t>
            </a:r>
            <a:r>
              <a:rPr lang="en-ZA" dirty="0" smtClean="0"/>
              <a:t>of 2016/17.</a:t>
            </a:r>
          </a:p>
          <a:p>
            <a:pPr lvl="1"/>
            <a:r>
              <a:rPr lang="en-ZA" dirty="0"/>
              <a:t>a</a:t>
            </a:r>
            <a:r>
              <a:rPr lang="en-ZA" dirty="0" smtClean="0"/>
              <a:t>ccept the second quarter expenditure report of the Department of Basic Education for the financial year 2016/17.</a:t>
            </a:r>
          </a:p>
          <a:p>
            <a:endParaRPr lang="en-ZA" dirty="0" smtClean="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88</a:t>
            </a:fld>
            <a:endParaRPr lang="en-ZA" dirty="0"/>
          </a:p>
        </p:txBody>
      </p:sp>
    </p:spTree>
    <p:extLst>
      <p:ext uri="{BB962C8B-B14F-4D97-AF65-F5344CB8AC3E}">
        <p14:creationId xmlns:p14="http://schemas.microsoft.com/office/powerpoint/2010/main" xmlns="" val="1151831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C0AE55-7E06-4976-960B-3D98813CB3CF}" type="slidenum">
              <a:rPr lang="en-ZA" smtClean="0">
                <a:solidFill>
                  <a:prstClr val="black">
                    <a:tint val="75000"/>
                  </a:prstClr>
                </a:solidFill>
              </a:rPr>
              <a:pPr/>
              <a:t>89</a:t>
            </a:fld>
            <a:endParaRPr lang="en-ZA" dirty="0">
              <a:solidFill>
                <a:prstClr val="black">
                  <a:tint val="75000"/>
                </a:prstClr>
              </a:solidFill>
            </a:endParaRPr>
          </a:p>
        </p:txBody>
      </p:sp>
    </p:spTree>
    <p:extLst>
      <p:ext uri="{BB962C8B-B14F-4D97-AF65-F5344CB8AC3E}">
        <p14:creationId xmlns:p14="http://schemas.microsoft.com/office/powerpoint/2010/main" xmlns="" val="75315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3"/>
            <a:ext cx="8229600" cy="792087"/>
          </a:xfrm>
        </p:spPr>
        <p:txBody>
          <a:bodyPr/>
          <a:lstStyle/>
          <a:p>
            <a:r>
              <a:rPr lang="en-ZA" b="1" dirty="0" smtClean="0"/>
              <a:t>PROGRAMME 1 </a:t>
            </a:r>
            <a:endParaRPr lang="en-ZA" b="1" dirty="0"/>
          </a:p>
        </p:txBody>
      </p:sp>
      <p:sp>
        <p:nvSpPr>
          <p:cNvPr id="3" name="Content Placeholder 2"/>
          <p:cNvSpPr>
            <a:spLocks noGrp="1"/>
          </p:cNvSpPr>
          <p:nvPr>
            <p:ph idx="1"/>
          </p:nvPr>
        </p:nvSpPr>
        <p:spPr>
          <a:xfrm>
            <a:off x="457200" y="908720"/>
            <a:ext cx="8291264" cy="5112568"/>
          </a:xfrm>
        </p:spPr>
        <p:txBody>
          <a:bodyPr>
            <a:normAutofit fontScale="92500" lnSpcReduction="20000"/>
          </a:bodyPr>
          <a:lstStyle/>
          <a:p>
            <a:pPr marL="0" indent="0" algn="just">
              <a:buNone/>
              <a:defRPr/>
            </a:pPr>
            <a:r>
              <a:rPr lang="en-ZA" sz="3000" b="1" dirty="0" smtClean="0"/>
              <a:t>Human Resource Management and Development </a:t>
            </a:r>
            <a:endParaRPr lang="en-ZA" sz="3600" b="1" dirty="0" smtClean="0"/>
          </a:p>
          <a:p>
            <a:pPr algn="just">
              <a:defRPr/>
            </a:pPr>
            <a:r>
              <a:rPr lang="en-US" sz="2600" dirty="0" smtClean="0"/>
              <a:t>The 22 posts were advertised, 12 interns  had been appointed. </a:t>
            </a:r>
          </a:p>
          <a:p>
            <a:pPr algn="just">
              <a:defRPr/>
            </a:pPr>
            <a:r>
              <a:rPr lang="en-US" sz="2600" dirty="0" smtClean="0"/>
              <a:t>Two disciplinary hearings were held where final written warning was issued.</a:t>
            </a:r>
          </a:p>
          <a:p>
            <a:pPr algn="just">
              <a:defRPr/>
            </a:pPr>
            <a:r>
              <a:rPr lang="en-US" sz="2600" dirty="0" smtClean="0"/>
              <a:t>Six formal grievances were lodged during this period.</a:t>
            </a:r>
          </a:p>
          <a:p>
            <a:pPr algn="just">
              <a:defRPr/>
            </a:pPr>
            <a:r>
              <a:rPr lang="en-US" sz="2600" dirty="0"/>
              <a:t>A</a:t>
            </a:r>
            <a:r>
              <a:rPr lang="en-ZA" sz="2600" dirty="0"/>
              <a:t>ll meetings </a:t>
            </a:r>
            <a:r>
              <a:rPr lang="en-ZA" sz="2600" dirty="0" smtClean="0"/>
              <a:t>were held.</a:t>
            </a:r>
          </a:p>
          <a:p>
            <a:pPr algn="just">
              <a:defRPr/>
            </a:pPr>
            <a:r>
              <a:rPr lang="en-ZA" sz="2600" dirty="0" smtClean="0"/>
              <a:t>All quarter reports, outcomes 1, 7, 13, 14 reports were compiled and  submitted to DPME, National Treasury and  Parliament.</a:t>
            </a:r>
          </a:p>
          <a:p>
            <a:pPr algn="just">
              <a:defRPr/>
            </a:pPr>
            <a:r>
              <a:rPr lang="en-ZA" sz="2600" dirty="0" smtClean="0"/>
              <a:t>Annual Report tabled in Parliament on the 30</a:t>
            </a:r>
            <a:r>
              <a:rPr lang="en-ZA" sz="2600" baseline="30000" dirty="0" smtClean="0"/>
              <a:t>th</a:t>
            </a:r>
            <a:r>
              <a:rPr lang="en-ZA" sz="2600" dirty="0" smtClean="0"/>
              <a:t> September 2016.</a:t>
            </a:r>
          </a:p>
          <a:p>
            <a:pPr algn="just">
              <a:defRPr/>
            </a:pPr>
            <a:r>
              <a:rPr lang="en-ZA" sz="2600" dirty="0" smtClean="0"/>
              <a:t>Communications publication and media liaisons through the website, intranet, Facebook, Twitter and YouTube was strengthened in the past quarter.</a:t>
            </a:r>
            <a:r>
              <a:rPr lang="en-GB" sz="2600" dirty="0" smtClean="0"/>
              <a:t> </a:t>
            </a:r>
            <a:endParaRPr lang="en-GB" sz="2600" dirty="0"/>
          </a:p>
          <a:p>
            <a:endParaRPr lang="en-ZA" sz="3000" dirty="0"/>
          </a:p>
          <a:p>
            <a:pPr marL="0" indent="0">
              <a:buNone/>
            </a:pP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9</a:t>
            </a:fld>
            <a:endParaRPr lang="en-ZA" dirty="0"/>
          </a:p>
        </p:txBody>
      </p:sp>
    </p:spTree>
    <p:extLst>
      <p:ext uri="{BB962C8B-B14F-4D97-AF65-F5344CB8AC3E}">
        <p14:creationId xmlns:p14="http://schemas.microsoft.com/office/powerpoint/2010/main" xmlns="" val="917998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1919</TotalTime>
  <Words>9103</Words>
  <Application>Microsoft Office PowerPoint</Application>
  <PresentationFormat>On-screen Show (4:3)</PresentationFormat>
  <Paragraphs>1510</Paragraphs>
  <Slides>89</Slides>
  <Notes>4</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New DBE Presentation template</vt:lpstr>
      <vt:lpstr>SECOND QUARTERLY REPORT ON THE PERFORMANCE OF THE DEPARTMENT IN MEETING ITS STRATEGIC OBJECTIVES FOR 2016/17 </vt:lpstr>
      <vt:lpstr>PRESENTATION OUTLINE </vt:lpstr>
      <vt:lpstr>PURPOSE</vt:lpstr>
      <vt:lpstr>Slide 4</vt:lpstr>
      <vt:lpstr>PROGRAMMES OF THE DBE</vt:lpstr>
      <vt:lpstr>STATUS BAR FOR INDICATORS</vt:lpstr>
      <vt:lpstr>PROGRAMME ONE: ADMINISTRATION </vt:lpstr>
      <vt:lpstr>INDICATOR TABLE- PROGRAMME 1 </vt:lpstr>
      <vt:lpstr>PROGRAMME 1 </vt:lpstr>
      <vt:lpstr>PROGRAMME 1 </vt:lpstr>
      <vt:lpstr>PROGRAMME 2</vt:lpstr>
      <vt:lpstr>INDICATOR TABLE: PROGRAMME 2</vt:lpstr>
      <vt:lpstr> INDICATOR TABLE: PROGRAMME 2</vt:lpstr>
      <vt:lpstr>INDICATOR TABLE: PROGRAMME 2</vt:lpstr>
      <vt:lpstr>INDICATOR TABLE: PROGRAMME 2</vt:lpstr>
      <vt:lpstr>INDICATOR TABLE: PROGRAMME 2</vt:lpstr>
      <vt:lpstr>PROGRAMME 2</vt:lpstr>
      <vt:lpstr>PROGRAMME 2</vt:lpstr>
      <vt:lpstr>DELIVERY OF WORKBOOKS  TO PROVINCES </vt:lpstr>
      <vt:lpstr>PROGRAMME 2</vt:lpstr>
      <vt:lpstr>PROGRAMME 2</vt:lpstr>
      <vt:lpstr>WINTER/SPRING CAMPS MONITORED  BY THE DIRECTOR-GENERAL </vt:lpstr>
      <vt:lpstr>Slide 23</vt:lpstr>
      <vt:lpstr>DBE OVERSIGHT VISITS</vt:lpstr>
      <vt:lpstr>PROGRAMME 3</vt:lpstr>
      <vt:lpstr>INDICATOR TABLE –PROGRAMME 3</vt:lpstr>
      <vt:lpstr>INDICATOR TABLE –PROGRAMME 3</vt:lpstr>
      <vt:lpstr>INDICATOR TABLE – PROGRAMME 3</vt:lpstr>
      <vt:lpstr>PROGRAMME 3</vt:lpstr>
      <vt:lpstr>PROGRAMME 3</vt:lpstr>
      <vt:lpstr>DG MEETING WITH UNIONS</vt:lpstr>
      <vt:lpstr>PROGRAMME 3</vt:lpstr>
      <vt:lpstr>PROGRAMME 3</vt:lpstr>
      <vt:lpstr>PROGRAMME 3</vt:lpstr>
      <vt:lpstr>PROGRAMME 3</vt:lpstr>
      <vt:lpstr>PROGRAMME 3 </vt:lpstr>
      <vt:lpstr>PROGRAMME 4 </vt:lpstr>
      <vt:lpstr>INDICATOR TABLE: PROGRAMME 4</vt:lpstr>
      <vt:lpstr>INDICATOR TABLE: PROGRAMME 4</vt:lpstr>
      <vt:lpstr>INDICATOR TABLE: PROGRAMME 4</vt:lpstr>
      <vt:lpstr>INDICATOR TABLE: PROGRAMME 4</vt:lpstr>
      <vt:lpstr>INDICATOR TABLE: PROGRAMME 4</vt:lpstr>
      <vt:lpstr>INDICATOR TABLE: PROGRAMME 4</vt:lpstr>
      <vt:lpstr>PROGRAMME 4 </vt:lpstr>
      <vt:lpstr>PROGRAMME 4</vt:lpstr>
      <vt:lpstr>PROGRAMME 4 </vt:lpstr>
      <vt:lpstr>PROGRAMME 4 </vt:lpstr>
      <vt:lpstr>PROGRAMME 4 </vt:lpstr>
      <vt:lpstr>PROGRAMME 4 </vt:lpstr>
      <vt:lpstr>PROGRAMME 4 </vt:lpstr>
      <vt:lpstr>PROGRAMME 4 </vt:lpstr>
      <vt:lpstr>PROGRAMME 4 </vt:lpstr>
      <vt:lpstr>MINISTER’S OVERSIGHT VISITS</vt:lpstr>
      <vt:lpstr>PRESENTED THE NATIONAL DEVELOPMENT PLAN (NDP) VISION 2030 TO PROVINCIAL AND DISTRICT OFFICIALS</vt:lpstr>
      <vt:lpstr>Slide 55</vt:lpstr>
      <vt:lpstr>SCHEDULE OF MINISTER’S and DG’s VISTS TO PROVINCES IN THE 2ND QUARTER</vt:lpstr>
      <vt:lpstr>PROGRAMME 4: MINISTER’S  ROADSHOW</vt:lpstr>
      <vt:lpstr>PROGRAMME 4: MINISTER’S  ROADSHOW</vt:lpstr>
      <vt:lpstr>PROGRAMME 4: MINISTER’S ROADSHOWS</vt:lpstr>
      <vt:lpstr>PROGRAMME 4</vt:lpstr>
      <vt:lpstr>PROGRAMME 5 </vt:lpstr>
      <vt:lpstr>INDICATOR TABLE: PROGRAMME 5 </vt:lpstr>
      <vt:lpstr>PROGRAMME 5 </vt:lpstr>
      <vt:lpstr>PROGRAMME 5 </vt:lpstr>
      <vt:lpstr>PROGRAMME 5 </vt:lpstr>
      <vt:lpstr>PROGRAMME 5 </vt:lpstr>
      <vt:lpstr>PROGRAMME 5 </vt:lpstr>
      <vt:lpstr>PROGRAMME 5</vt:lpstr>
      <vt:lpstr>PROGRAMME 5</vt:lpstr>
      <vt:lpstr>Slide 70</vt:lpstr>
      <vt:lpstr> </vt:lpstr>
      <vt:lpstr>INTRODUCTION</vt:lpstr>
      <vt:lpstr>INTRODUCTION (cont.)</vt:lpstr>
      <vt:lpstr>  ALLOCATION AGAINST ACTUAL EXPENDITURE PER PROGRAMME FOR THE 2016/17 FINANCIAL YEAR </vt:lpstr>
      <vt:lpstr> DEVIATIONS AND REASONS</vt:lpstr>
      <vt:lpstr> DEVIATIONS AND REASONS</vt:lpstr>
      <vt:lpstr>ALLOCATION AGAINST ACTUAL EXPENDITURE PER ECONOMIC CLASSIFICATION FOR THE 2016/17 FINANCIAL YEAR</vt:lpstr>
      <vt:lpstr>DEVIATION AND REASONS </vt:lpstr>
      <vt:lpstr>DEVIATION AND REASONS </vt:lpstr>
      <vt:lpstr>ALLOCATION AGAINST ACTUAL EXPENDITURE  FOR THE 2016/17 FINANCIAL YEAR</vt:lpstr>
      <vt:lpstr> DEVIATIONS AND REASONS</vt:lpstr>
      <vt:lpstr> DEVIATIONS AND REASONS</vt:lpstr>
      <vt:lpstr>  DETAILS OF EARMARKED ALLOCATIONS/CONDITIONAL GRANT FOR THE  2016/17 FINANCIAL YEAR </vt:lpstr>
      <vt:lpstr> DEVIATIONS AND REASONS</vt:lpstr>
      <vt:lpstr> DEVIATIONS AND REASONS</vt:lpstr>
      <vt:lpstr>DETAILS OF TRANSFERS AGAINST ACTUAL EXPENDITURE FOR THE 2016/17 FINANCIAL YEAR</vt:lpstr>
      <vt:lpstr> DEVIATIONS AND PROGRESS</vt:lpstr>
      <vt:lpstr>RECOMMENDATIONS</vt:lpstr>
      <vt:lpstr>Slide 89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4</dc:title>
  <dc:creator>Mahanya.O</dc:creator>
  <cp:lastModifiedBy>PUMZA</cp:lastModifiedBy>
  <cp:revision>170</cp:revision>
  <cp:lastPrinted>2016-11-03T08:25:25Z</cp:lastPrinted>
  <dcterms:created xsi:type="dcterms:W3CDTF">2016-10-31T13:44:57Z</dcterms:created>
  <dcterms:modified xsi:type="dcterms:W3CDTF">2016-11-09T09:14:26Z</dcterms:modified>
</cp:coreProperties>
</file>