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1"/>
  </p:notesMasterIdLst>
  <p:handoutMasterIdLst>
    <p:handoutMasterId r:id="rId32"/>
  </p:handoutMasterIdLst>
  <p:sldIdLst>
    <p:sldId id="280" r:id="rId2"/>
    <p:sldId id="293" r:id="rId3"/>
    <p:sldId id="295" r:id="rId4"/>
    <p:sldId id="294" r:id="rId5"/>
    <p:sldId id="263" r:id="rId6"/>
    <p:sldId id="278" r:id="rId7"/>
    <p:sldId id="258" r:id="rId8"/>
    <p:sldId id="272" r:id="rId9"/>
    <p:sldId id="281" r:id="rId10"/>
    <p:sldId id="282" r:id="rId11"/>
    <p:sldId id="274" r:id="rId12"/>
    <p:sldId id="283" r:id="rId13"/>
    <p:sldId id="275" r:id="rId14"/>
    <p:sldId id="284" r:id="rId15"/>
    <p:sldId id="276" r:id="rId16"/>
    <p:sldId id="285" r:id="rId17"/>
    <p:sldId id="286" r:id="rId18"/>
    <p:sldId id="267" r:id="rId19"/>
    <p:sldId id="287" r:id="rId20"/>
    <p:sldId id="291" r:id="rId21"/>
    <p:sldId id="264" r:id="rId22"/>
    <p:sldId id="269" r:id="rId23"/>
    <p:sldId id="288" r:id="rId24"/>
    <p:sldId id="270" r:id="rId25"/>
    <p:sldId id="289" r:id="rId26"/>
    <p:sldId id="290" r:id="rId27"/>
    <p:sldId id="277" r:id="rId28"/>
    <p:sldId id="266" r:id="rId29"/>
    <p:sldId id="292" r:id="rId30"/>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ppie.Ghaleeb" initials="J" lastIdx="2" clrIdx="0">
    <p:extLst>
      <p:ext uri="{19B8F6BF-5375-455C-9EA6-DF929625EA0E}">
        <p15:presenceInfo xmlns:p15="http://schemas.microsoft.com/office/powerpoint/2012/main" xmlns="" userId="S-1-5-21-1437605762-4217847529-2756184241-27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7731"/>
    <a:srgbClr val="324D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2217" autoAdjust="0"/>
  </p:normalViewPr>
  <p:slideViewPr>
    <p:cSldViewPr snapToGrid="0">
      <p:cViewPr varScale="1">
        <p:scale>
          <a:sx n="107" d="100"/>
          <a:sy n="107" d="100"/>
        </p:scale>
        <p:origin x="-17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53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C826E4BA-E000-495A-ADF6-91126B0FE9F3}" type="datetimeFigureOut">
              <a:rPr lang="en-ZA" smtClean="0"/>
              <a:pPr/>
              <a:t>2016/11/03</a:t>
            </a:fld>
            <a:endParaRPr lang="en-ZA"/>
          </a:p>
        </p:txBody>
      </p:sp>
      <p:sp>
        <p:nvSpPr>
          <p:cNvPr id="4" name="Footer Placeholder 3"/>
          <p:cNvSpPr>
            <a:spLocks noGrp="1"/>
          </p:cNvSpPr>
          <p:nvPr>
            <p:ph type="ftr" sz="quarter" idx="2"/>
          </p:nvPr>
        </p:nvSpPr>
        <p:spPr>
          <a:xfrm>
            <a:off x="1" y="9377363"/>
            <a:ext cx="2946400" cy="4953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E087675C-FD38-40EF-A4AF-5FBF57B7F066}" type="slidenum">
              <a:rPr lang="en-ZA" smtClean="0"/>
              <a:pPr/>
              <a:t>‹#›</a:t>
            </a:fld>
            <a:endParaRPr lang="en-ZA"/>
          </a:p>
        </p:txBody>
      </p:sp>
    </p:spTree>
    <p:extLst>
      <p:ext uri="{BB962C8B-B14F-4D97-AF65-F5344CB8AC3E}">
        <p14:creationId xmlns:p14="http://schemas.microsoft.com/office/powerpoint/2010/main" xmlns="" val="571457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6C0F64A7-2565-4941-94B2-7667EF8180EE}" type="datetimeFigureOut">
              <a:rPr lang="en-ZA" smtClean="0"/>
              <a:pPr/>
              <a:t>2016/11/03</a:t>
            </a:fld>
            <a:endParaRPr lang="en-ZA"/>
          </a:p>
        </p:txBody>
      </p:sp>
      <p:sp>
        <p:nvSpPr>
          <p:cNvPr id="4" name="Slide Image Placehold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C3880384-09ED-4D85-90DF-0486336FA821}" type="slidenum">
              <a:rPr lang="en-ZA" smtClean="0"/>
              <a:pPr/>
              <a:t>‹#›</a:t>
            </a:fld>
            <a:endParaRPr lang="en-ZA"/>
          </a:p>
        </p:txBody>
      </p:sp>
    </p:spTree>
    <p:extLst>
      <p:ext uri="{BB962C8B-B14F-4D97-AF65-F5344CB8AC3E}">
        <p14:creationId xmlns:p14="http://schemas.microsoft.com/office/powerpoint/2010/main" xmlns="" val="2160231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843031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3880384-09ED-4D85-90DF-0486336FA821}" type="slidenum">
              <a:rPr lang="en-ZA" smtClean="0"/>
              <a:pPr/>
              <a:t>17</a:t>
            </a:fld>
            <a:endParaRPr lang="en-ZA"/>
          </a:p>
        </p:txBody>
      </p:sp>
    </p:spTree>
    <p:extLst>
      <p:ext uri="{BB962C8B-B14F-4D97-AF65-F5344CB8AC3E}">
        <p14:creationId xmlns:p14="http://schemas.microsoft.com/office/powerpoint/2010/main" xmlns="" val="311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5</a:t>
            </a:fld>
            <a:endParaRPr lang="en-ZA"/>
          </a:p>
        </p:txBody>
      </p:sp>
    </p:spTree>
    <p:extLst>
      <p:ext uri="{BB962C8B-B14F-4D97-AF65-F5344CB8AC3E}">
        <p14:creationId xmlns:p14="http://schemas.microsoft.com/office/powerpoint/2010/main" xmlns="" val="147364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6</a:t>
            </a:fld>
            <a:endParaRPr lang="en-ZA"/>
          </a:p>
        </p:txBody>
      </p:sp>
    </p:spTree>
    <p:extLst>
      <p:ext uri="{BB962C8B-B14F-4D97-AF65-F5344CB8AC3E}">
        <p14:creationId xmlns:p14="http://schemas.microsoft.com/office/powerpoint/2010/main" xmlns="" val="1806395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11</a:t>
            </a:fld>
            <a:endParaRPr lang="en-ZA"/>
          </a:p>
        </p:txBody>
      </p:sp>
    </p:spTree>
    <p:extLst>
      <p:ext uri="{BB962C8B-B14F-4D97-AF65-F5344CB8AC3E}">
        <p14:creationId xmlns:p14="http://schemas.microsoft.com/office/powerpoint/2010/main" xmlns="" val="3418394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12</a:t>
            </a:fld>
            <a:endParaRPr lang="en-ZA"/>
          </a:p>
        </p:txBody>
      </p:sp>
    </p:spTree>
    <p:extLst>
      <p:ext uri="{BB962C8B-B14F-4D97-AF65-F5344CB8AC3E}">
        <p14:creationId xmlns:p14="http://schemas.microsoft.com/office/powerpoint/2010/main" xmlns="" val="4276353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13</a:t>
            </a:fld>
            <a:endParaRPr lang="en-ZA"/>
          </a:p>
        </p:txBody>
      </p:sp>
    </p:spTree>
    <p:extLst>
      <p:ext uri="{BB962C8B-B14F-4D97-AF65-F5344CB8AC3E}">
        <p14:creationId xmlns:p14="http://schemas.microsoft.com/office/powerpoint/2010/main" xmlns="" val="312483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3880384-09ED-4D85-90DF-0486336FA821}" type="slidenum">
              <a:rPr lang="en-ZA" smtClean="0"/>
              <a:pPr/>
              <a:t>14</a:t>
            </a:fld>
            <a:endParaRPr lang="en-ZA"/>
          </a:p>
        </p:txBody>
      </p:sp>
    </p:spTree>
    <p:extLst>
      <p:ext uri="{BB962C8B-B14F-4D97-AF65-F5344CB8AC3E}">
        <p14:creationId xmlns:p14="http://schemas.microsoft.com/office/powerpoint/2010/main" xmlns="" val="172265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3880384-09ED-4D85-90DF-0486336FA821}" type="slidenum">
              <a:rPr lang="en-ZA" smtClean="0"/>
              <a:pPr/>
              <a:t>15</a:t>
            </a:fld>
            <a:endParaRPr lang="en-ZA"/>
          </a:p>
        </p:txBody>
      </p:sp>
    </p:spTree>
    <p:extLst>
      <p:ext uri="{BB962C8B-B14F-4D97-AF65-F5344CB8AC3E}">
        <p14:creationId xmlns:p14="http://schemas.microsoft.com/office/powerpoint/2010/main" xmlns="" val="305563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3488"/>
            <a:ext cx="4441825" cy="3332162"/>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3880384-09ED-4D85-90DF-0486336FA821}" type="slidenum">
              <a:rPr lang="en-ZA" smtClean="0"/>
              <a:pPr/>
              <a:t>16</a:t>
            </a:fld>
            <a:endParaRPr lang="en-ZA"/>
          </a:p>
        </p:txBody>
      </p:sp>
    </p:spTree>
    <p:extLst>
      <p:ext uri="{BB962C8B-B14F-4D97-AF65-F5344CB8AC3E}">
        <p14:creationId xmlns:p14="http://schemas.microsoft.com/office/powerpoint/2010/main" xmlns="" val="229273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426934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317162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3808335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4" y="1663702"/>
            <a:ext cx="6821487" cy="1470025"/>
          </a:xfrm>
        </p:spPr>
        <p:txBody>
          <a:bodyPr/>
          <a:lstStyle>
            <a:lvl1pPr algn="ctr">
              <a:defRPr sz="3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eaLnBrk="0" hangingPunct="0">
              <a:defRPr sz="1050" b="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extLst>
      <p:ext uri="{BB962C8B-B14F-4D97-AF65-F5344CB8AC3E}">
        <p14:creationId xmlns:p14="http://schemas.microsoft.com/office/powerpoint/2010/main" xmlns="" val="2808772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45" y="-8189"/>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26832419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28586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62914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109418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408954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380129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173061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159027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55378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CF881-56C3-41F5-9EBA-C1D524BDD082}" type="slidenum">
              <a:rPr lang="en-ZA" smtClean="0"/>
              <a:pPr/>
              <a:t>‹#›</a:t>
            </a:fld>
            <a:endParaRPr lang="en-ZA"/>
          </a:p>
        </p:txBody>
      </p:sp>
    </p:spTree>
    <p:extLst>
      <p:ext uri="{BB962C8B-B14F-4D97-AF65-F5344CB8AC3E}">
        <p14:creationId xmlns:p14="http://schemas.microsoft.com/office/powerpoint/2010/main" xmlns="" val="33555890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www.dhet.gov.za/internationalscholarships"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684213" y="2362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ZA" b="1" kern="0" dirty="0">
                <a:solidFill>
                  <a:srgbClr val="FF0000"/>
                </a:solidFill>
                <a:latin typeface="+mj-lt"/>
              </a:rPr>
              <a:t>Progress Report on the Implementation of International Agreements </a:t>
            </a:r>
            <a:br>
              <a:rPr lang="en-ZA" b="1" kern="0" dirty="0">
                <a:solidFill>
                  <a:srgbClr val="FF0000"/>
                </a:solidFill>
                <a:latin typeface="+mj-lt"/>
              </a:rPr>
            </a:br>
            <a:endParaRPr lang="en-US" b="1" kern="0" dirty="0">
              <a:solidFill>
                <a:srgbClr val="FF0000"/>
              </a:solidFill>
              <a:latin typeface="+mj-lt"/>
            </a:endParaRPr>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r>
              <a:rPr lang="en-ZA" sz="2400" b="1" dirty="0" smtClean="0">
                <a:latin typeface="+mn-lt"/>
              </a:rPr>
              <a:t>Portfolio </a:t>
            </a:r>
            <a:r>
              <a:rPr lang="en-ZA" sz="2400" b="1" dirty="0">
                <a:latin typeface="+mn-lt"/>
              </a:rPr>
              <a:t>Committee on Higher Education and </a:t>
            </a:r>
            <a:r>
              <a:rPr lang="en-ZA" sz="2400" b="1" dirty="0" smtClean="0">
                <a:latin typeface="+mn-lt"/>
              </a:rPr>
              <a:t>Training</a:t>
            </a:r>
            <a:endParaRPr lang="en-US" sz="2400" b="1" dirty="0">
              <a:latin typeface="+mn-lt"/>
              <a:cs typeface="+mn-cs"/>
            </a:endParaRPr>
          </a:p>
          <a:p>
            <a:pPr marL="342900" indent="-342900" algn="ctr">
              <a:defRPr/>
            </a:pPr>
            <a:endParaRPr lang="en-US" sz="2400" b="1" dirty="0" smtClean="0">
              <a:latin typeface="+mn-lt"/>
            </a:endParaRPr>
          </a:p>
          <a:p>
            <a:pPr marL="342900" indent="-342900" algn="ctr">
              <a:defRPr/>
            </a:pPr>
            <a:r>
              <a:rPr lang="en-US" sz="2400" b="1" dirty="0" smtClean="0"/>
              <a:t>2 November </a:t>
            </a:r>
            <a:r>
              <a:rPr lang="en-US" sz="2400" b="1" dirty="0" smtClean="0">
                <a:latin typeface="+mn-lt"/>
                <a:cs typeface="+mn-cs"/>
              </a:rPr>
              <a:t>2016</a:t>
            </a:r>
            <a:endParaRPr lang="en-US" sz="2400" b="1" dirty="0">
              <a:latin typeface="+mn-lt"/>
              <a:cs typeface="+mn-cs"/>
            </a:endParaRPr>
          </a:p>
        </p:txBody>
      </p:sp>
    </p:spTree>
    <p:extLst>
      <p:ext uri="{BB962C8B-B14F-4D97-AF65-F5344CB8AC3E}">
        <p14:creationId xmlns:p14="http://schemas.microsoft.com/office/powerpoint/2010/main" xmlns="" val="1353558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489497241"/>
              </p:ext>
            </p:extLst>
          </p:nvPr>
        </p:nvGraphicFramePr>
        <p:xfrm>
          <a:off x="517205" y="1193324"/>
          <a:ext cx="8109590" cy="4813935"/>
        </p:xfrm>
        <a:graphic>
          <a:graphicData uri="http://schemas.openxmlformats.org/drawingml/2006/table">
            <a:tbl>
              <a:tblPr firstRow="1" bandRow="1">
                <a:tableStyleId>{93296810-A885-4BE3-A3E7-6D5BEEA58F35}</a:tableStyleId>
              </a:tblPr>
              <a:tblGrid>
                <a:gridCol w="913389"/>
                <a:gridCol w="1002890"/>
                <a:gridCol w="2389239"/>
                <a:gridCol w="3804072"/>
              </a:tblGrid>
              <a:tr h="250129">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1925017">
                <a:tc>
                  <a:txBody>
                    <a:bodyPr/>
                    <a:lstStyle/>
                    <a:p>
                      <a:r>
                        <a:rPr lang="en-ZA" sz="1800" dirty="0" smtClean="0"/>
                        <a:t>China</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2015</a:t>
                      </a:r>
                    </a:p>
                    <a:p>
                      <a:endParaRPr lang="en-ZA"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2020</a:t>
                      </a:r>
                    </a:p>
                    <a:p>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342900" lvl="0" indent="-342900">
                        <a:lnSpc>
                          <a:spcPct val="107000"/>
                        </a:lnSpc>
                        <a:spcAft>
                          <a:spcPts val="800"/>
                        </a:spcAft>
                        <a:buFont typeface="Arial" panose="020B0604020202020204" pitchFamily="34" charset="0"/>
                        <a:buChar char="-"/>
                      </a:pPr>
                      <a:r>
                        <a:rPr lang="en-ZA" sz="1800" dirty="0" smtClean="0">
                          <a:effectLst/>
                        </a:rPr>
                        <a:t>Chinese Government</a:t>
                      </a:r>
                      <a:r>
                        <a:rPr lang="en-ZA" sz="1800" baseline="0" dirty="0" smtClean="0">
                          <a:effectLst/>
                        </a:rPr>
                        <a:t> providing 2000 short-term skills training opportunities in vocational education, infrastructure, hotel management, manufacturing of textiles, policy development, water saving technologies </a:t>
                      </a:r>
                      <a:r>
                        <a:rPr lang="en-ZA" sz="1800" baseline="0" dirty="0" err="1" smtClean="0">
                          <a:effectLst/>
                        </a:rPr>
                        <a:t>etc</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During 2015, 470 South Africans participated in various training programmes/seminars in public admin, construction and management, criminal</a:t>
                      </a:r>
                      <a:r>
                        <a:rPr lang="en-ZA" sz="1800" baseline="0" dirty="0" smtClean="0"/>
                        <a:t> investigation/shoe design </a:t>
                      </a:r>
                      <a:r>
                        <a:rPr lang="en-ZA" sz="1800" baseline="0" dirty="0" err="1" smtClean="0"/>
                        <a:t>etc</a:t>
                      </a:r>
                      <a:endParaRPr lang="en-ZA" sz="1800" dirty="0" smtClean="0"/>
                    </a:p>
                    <a:p>
                      <a:r>
                        <a:rPr lang="en-ZA" sz="1800" dirty="0" smtClean="0"/>
                        <a:t>In September</a:t>
                      </a:r>
                      <a:r>
                        <a:rPr lang="en-ZA" sz="1800" baseline="0" dirty="0" smtClean="0"/>
                        <a:t> 2016, 223 SA’s sent for training in construction, marine manufacturing, renewable energy, nuclear energy, food safety </a:t>
                      </a:r>
                      <a:r>
                        <a:rPr lang="en-ZA" sz="1800" baseline="0" dirty="0" err="1" smtClean="0"/>
                        <a:t>etc</a:t>
                      </a:r>
                      <a:endParaRPr lang="en-ZA" sz="18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baseline="0" dirty="0" smtClean="0">
                          <a:effectLst/>
                        </a:rPr>
                        <a:t>PSETA was appointed to manage the programme</a:t>
                      </a:r>
                      <a:r>
                        <a:rPr lang="en-ZA" sz="1800" dirty="0" smtClean="0">
                          <a:effectLst/>
                        </a:rPr>
                        <a:t>;</a:t>
                      </a:r>
                    </a:p>
                    <a:p>
                      <a:r>
                        <a:rPr lang="en-ZA" sz="1800" dirty="0" smtClean="0"/>
                        <a:t>Priority list of training for 2017 submitted to the Chinese Government in April 2016 as agreed in the Action Plan.</a:t>
                      </a:r>
                    </a:p>
                    <a:p>
                      <a:endParaRPr lang="en-ZA" sz="18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5"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10</a:t>
            </a:r>
            <a:endParaRPr lang="en-ZA" sz="1400" dirty="0"/>
          </a:p>
        </p:txBody>
      </p:sp>
      <p:sp>
        <p:nvSpPr>
          <p:cNvPr id="7" name="Slide Number Placeholder 1"/>
          <p:cNvSpPr txBox="1">
            <a:spLocks/>
          </p:cNvSpPr>
          <p:nvPr/>
        </p:nvSpPr>
        <p:spPr>
          <a:xfrm>
            <a:off x="8676969" y="66600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ZA" sz="1400" dirty="0"/>
          </a:p>
        </p:txBody>
      </p:sp>
    </p:spTree>
    <p:extLst>
      <p:ext uri="{BB962C8B-B14F-4D97-AF65-F5344CB8AC3E}">
        <p14:creationId xmlns:p14="http://schemas.microsoft.com/office/powerpoint/2010/main" xmlns="" val="22657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049235303"/>
              </p:ext>
            </p:extLst>
          </p:nvPr>
        </p:nvGraphicFramePr>
        <p:xfrm>
          <a:off x="517205" y="1280005"/>
          <a:ext cx="8109590" cy="3154680"/>
        </p:xfrm>
        <a:graphic>
          <a:graphicData uri="http://schemas.openxmlformats.org/drawingml/2006/table">
            <a:tbl>
              <a:tblPr firstRow="1" bandRow="1">
                <a:tableStyleId>{93296810-A885-4BE3-A3E7-6D5BEEA58F35}</a:tableStyleId>
              </a:tblPr>
              <a:tblGrid>
                <a:gridCol w="1795448"/>
                <a:gridCol w="1430345"/>
                <a:gridCol w="3015325"/>
                <a:gridCol w="1868472"/>
              </a:tblGrid>
              <a:tr h="283281">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1038697">
                <a:tc>
                  <a:txBody>
                    <a:bodyPr/>
                    <a:lstStyle/>
                    <a:p>
                      <a:r>
                        <a:rPr lang="en-ZA" sz="1800" dirty="0" smtClean="0"/>
                        <a:t>Cuba</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2012</a:t>
                      </a:r>
                    </a:p>
                    <a:p>
                      <a:endParaRPr lang="en-ZA"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renewal</a:t>
                      </a:r>
                      <a:endParaRPr lang="en-ZA" sz="1800" dirty="0" smtClean="0"/>
                    </a:p>
                    <a:p>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171450" lvl="0" indent="-171450" algn="l">
                        <a:spcAft>
                          <a:spcPts val="0"/>
                        </a:spcAft>
                        <a:buFontTx/>
                        <a:buChar char="-"/>
                      </a:pPr>
                      <a:r>
                        <a:rPr lang="en-GB" sz="1800" dirty="0" smtClean="0">
                          <a:effectLst/>
                        </a:rPr>
                        <a:t>Promote the studying of Spanish at SA institutions</a:t>
                      </a:r>
                      <a:endParaRPr lang="en-ZA" sz="1800" dirty="0" smtClean="0">
                        <a:effectLst/>
                      </a:endParaRPr>
                    </a:p>
                    <a:p>
                      <a:pPr marL="171450" lvl="0" indent="-171450" algn="l">
                        <a:spcAft>
                          <a:spcPts val="0"/>
                        </a:spcAft>
                        <a:buFontTx/>
                        <a:buChar char="-"/>
                      </a:pPr>
                      <a:r>
                        <a:rPr lang="en-GB" sz="1800" dirty="0" smtClean="0">
                          <a:effectLst/>
                        </a:rPr>
                        <a:t>Establish Spanish and Latin American studies programme at SA institution</a:t>
                      </a:r>
                      <a:endParaRPr lang="en-ZA" sz="1800" dirty="0" smtClean="0">
                        <a:effectLst/>
                      </a:endParaRPr>
                    </a:p>
                    <a:p>
                      <a:pPr marL="171450" indent="-171450">
                        <a:buFontTx/>
                        <a:buChar char="-"/>
                      </a:pPr>
                      <a:r>
                        <a:rPr lang="en-GB" sz="1800" dirty="0" smtClean="0">
                          <a:effectLst/>
                        </a:rPr>
                        <a:t>Encourage exchanges amongst institutions of higher education including academics, students and experts</a:t>
                      </a:r>
                      <a:endParaRPr lang="en-GB" sz="1800" dirty="0" smtClean="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r>
                        <a:rPr lang="en-ZA" sz="1800" dirty="0" smtClean="0"/>
                        <a:t>A process of extending the agreement is</a:t>
                      </a:r>
                      <a:r>
                        <a:rPr lang="en-ZA" sz="1800" baseline="0" dirty="0" smtClean="0"/>
                        <a:t> underway.</a:t>
                      </a:r>
                    </a:p>
                    <a:p>
                      <a:r>
                        <a:rPr lang="en-ZA" sz="1800" baseline="0" dirty="0" smtClean="0"/>
                        <a:t>Latin American studies proposal developed, seeding funding request submitted</a:t>
                      </a:r>
                      <a:endParaRPr lang="en-ZA" sz="18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5"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11</a:t>
            </a:r>
            <a:endParaRPr lang="en-ZA" sz="1400" dirty="0"/>
          </a:p>
        </p:txBody>
      </p:sp>
    </p:spTree>
    <p:extLst>
      <p:ext uri="{BB962C8B-B14F-4D97-AF65-F5344CB8AC3E}">
        <p14:creationId xmlns:p14="http://schemas.microsoft.com/office/powerpoint/2010/main" xmlns="" val="122934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335767937"/>
              </p:ext>
            </p:extLst>
          </p:nvPr>
        </p:nvGraphicFramePr>
        <p:xfrm>
          <a:off x="517205" y="1140438"/>
          <a:ext cx="8109590" cy="4979649"/>
        </p:xfrm>
        <a:graphic>
          <a:graphicData uri="http://schemas.openxmlformats.org/drawingml/2006/table">
            <a:tbl>
              <a:tblPr firstRow="1" bandRow="1">
                <a:tableStyleId>{93296810-A885-4BE3-A3E7-6D5BEEA58F35}</a:tableStyleId>
              </a:tblPr>
              <a:tblGrid>
                <a:gridCol w="1282098"/>
                <a:gridCol w="1209368"/>
                <a:gridCol w="3982064"/>
                <a:gridCol w="1636060"/>
              </a:tblGrid>
              <a:tr h="328645">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4636749">
                <a:tc>
                  <a:txBody>
                    <a:bodyPr/>
                    <a:lstStyle/>
                    <a:p>
                      <a:r>
                        <a:rPr lang="en-ZA" sz="1800" dirty="0" smtClean="0"/>
                        <a:t>European Union</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2012</a:t>
                      </a:r>
                    </a:p>
                    <a:p>
                      <a:endParaRPr lang="en-ZA"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renewal</a:t>
                      </a:r>
                      <a:endParaRPr lang="en-ZA" sz="1800" dirty="0" smtClean="0"/>
                    </a:p>
                    <a:p>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lvl="0"/>
                      <a:r>
                        <a:rPr lang="en-GB" sz="1800" kern="1200" dirty="0" smtClean="0">
                          <a:effectLst/>
                        </a:rPr>
                        <a:t>Set up a </a:t>
                      </a:r>
                      <a:r>
                        <a:rPr lang="en-GB" sz="1800" kern="1200" dirty="0" err="1" smtClean="0">
                          <a:effectLst/>
                        </a:rPr>
                        <a:t>sectoral</a:t>
                      </a:r>
                      <a:r>
                        <a:rPr lang="en-GB" sz="1800" kern="1200" dirty="0" smtClean="0">
                          <a:effectLst/>
                        </a:rPr>
                        <a:t> policy dialogue on education and training to cover jointly identified issues of common interest:</a:t>
                      </a:r>
                    </a:p>
                    <a:p>
                      <a:pPr marL="171450" lvl="0" indent="-171450">
                        <a:buFontTx/>
                        <a:buChar char="-"/>
                      </a:pPr>
                      <a:r>
                        <a:rPr lang="en-GB" sz="1800" kern="1200" dirty="0" smtClean="0">
                          <a:effectLst/>
                        </a:rPr>
                        <a:t>Mobility in higher education,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800" kern="1200" dirty="0" smtClean="0">
                          <a:effectLst/>
                        </a:rPr>
                        <a:t>strengthening collaboration in HEIs in postgraduate education and research</a:t>
                      </a:r>
                    </a:p>
                    <a:p>
                      <a:pPr marL="171450" lvl="0" indent="-171450">
                        <a:buFontTx/>
                        <a:buChar char="-"/>
                      </a:pPr>
                      <a:r>
                        <a:rPr lang="en-GB" sz="1800" kern="1200" dirty="0" smtClean="0">
                          <a:effectLst/>
                        </a:rPr>
                        <a:t>Equity and quality in education</a:t>
                      </a:r>
                    </a:p>
                    <a:p>
                      <a:pPr marL="171450" lvl="0" indent="-171450">
                        <a:buFontTx/>
                        <a:buChar char="-"/>
                      </a:pPr>
                      <a:r>
                        <a:rPr lang="en-GB" sz="1800" kern="1200" dirty="0" smtClean="0">
                          <a:effectLst/>
                        </a:rPr>
                        <a:t>Tools for recognition of qualifications</a:t>
                      </a:r>
                    </a:p>
                    <a:p>
                      <a:pPr marL="171450" lvl="0" indent="-171450">
                        <a:buFontTx/>
                        <a:buChar char="-"/>
                      </a:pPr>
                      <a:r>
                        <a:rPr lang="en-GB" sz="1800" kern="1200" dirty="0" smtClean="0">
                          <a:effectLst/>
                        </a:rPr>
                        <a:t>Reforms/modernisation agenda for higher education</a:t>
                      </a:r>
                    </a:p>
                    <a:p>
                      <a:pPr marL="171450" lvl="0" indent="-171450">
                        <a:buFontTx/>
                        <a:buChar char="-"/>
                      </a:pPr>
                      <a:r>
                        <a:rPr lang="en-GB" sz="1800" kern="1200" dirty="0" smtClean="0">
                          <a:effectLst/>
                        </a:rPr>
                        <a:t>Initial and continuing teacher education</a:t>
                      </a:r>
                    </a:p>
                    <a:p>
                      <a:pPr marL="171450" lvl="0" indent="-171450">
                        <a:buFontTx/>
                        <a:buChar char="-"/>
                      </a:pPr>
                      <a:r>
                        <a:rPr lang="en-GB" sz="1800" kern="1200" dirty="0" smtClean="0">
                          <a:effectLst/>
                        </a:rPr>
                        <a:t>Benchmarks in education and training </a:t>
                      </a:r>
                    </a:p>
                    <a:p>
                      <a:pPr marL="171450" lvl="0" indent="-171450">
                        <a:buFontTx/>
                        <a:buChar char="-"/>
                      </a:pPr>
                      <a:r>
                        <a:rPr lang="en-GB" sz="1800" kern="1200" dirty="0" smtClean="0">
                          <a:effectLst/>
                        </a:rPr>
                        <a:t>Lifelong learning policies and strategies</a:t>
                      </a:r>
                      <a:endParaRPr lang="en-ZA" sz="1800" kern="1200" dirty="0" smtClean="0">
                        <a:effectLst/>
                      </a:endParaRPr>
                    </a:p>
                    <a:p>
                      <a:pPr marL="171450" indent="-171450">
                        <a:buFontTx/>
                        <a:buChar char="-"/>
                      </a:pPr>
                      <a:r>
                        <a:rPr lang="en-GB" sz="1800" kern="1200" dirty="0" smtClean="0">
                          <a:effectLst/>
                        </a:rPr>
                        <a:t>VET</a:t>
                      </a:r>
                      <a:endParaRPr lang="en-GB" sz="180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marT="34290" marB="34290"/>
                </a:tc>
                <a:tc>
                  <a:txBody>
                    <a:bodyPr/>
                    <a:lstStyle/>
                    <a:p>
                      <a:r>
                        <a:rPr lang="en-ZA" sz="1800" dirty="0" smtClean="0"/>
                        <a:t>Seminars and senior officials meetings held alternately in Brussels and South Africa. </a:t>
                      </a:r>
                    </a:p>
                    <a:p>
                      <a:endParaRPr lang="en-ZA" sz="1800" dirty="0" smtClean="0"/>
                    </a:p>
                    <a:p>
                      <a:r>
                        <a:rPr lang="en-ZA" sz="1800" dirty="0" smtClean="0"/>
                        <a:t>Three seminars held to date.</a:t>
                      </a:r>
                      <a:endParaRPr lang="en-ZA" sz="18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5"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12</a:t>
            </a:r>
            <a:endParaRPr lang="en-ZA" sz="1400" dirty="0"/>
          </a:p>
        </p:txBody>
      </p:sp>
    </p:spTree>
    <p:extLst>
      <p:ext uri="{BB962C8B-B14F-4D97-AF65-F5344CB8AC3E}">
        <p14:creationId xmlns:p14="http://schemas.microsoft.com/office/powerpoint/2010/main" xmlns="" val="4235536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58755784"/>
              </p:ext>
            </p:extLst>
          </p:nvPr>
        </p:nvGraphicFramePr>
        <p:xfrm>
          <a:off x="517206" y="1154223"/>
          <a:ext cx="8109589" cy="5189982"/>
        </p:xfrm>
        <a:graphic>
          <a:graphicData uri="http://schemas.openxmlformats.org/drawingml/2006/table">
            <a:tbl>
              <a:tblPr firstRow="1" bandRow="1">
                <a:tableStyleId>{93296810-A885-4BE3-A3E7-6D5BEEA58F35}</a:tableStyleId>
              </a:tblPr>
              <a:tblGrid>
                <a:gridCol w="1341091"/>
                <a:gridCol w="1150374"/>
                <a:gridCol w="2521974"/>
                <a:gridCol w="3096150"/>
              </a:tblGrid>
              <a:tr h="339813">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2242763">
                <a:tc>
                  <a:txBody>
                    <a:bodyPr/>
                    <a:lstStyle/>
                    <a:p>
                      <a:r>
                        <a:rPr lang="en-ZA" sz="1800" dirty="0" smtClean="0"/>
                        <a:t>Germany</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2013</a:t>
                      </a:r>
                    </a:p>
                    <a:p>
                      <a:endParaRPr lang="en-ZA"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2016</a:t>
                      </a:r>
                    </a:p>
                    <a:p>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Systemic advice</a:t>
                      </a:r>
                      <a:r>
                        <a:rPr lang="en-ZA" sz="1800" baseline="0" dirty="0" smtClean="0"/>
                        <a:t> by BIBB on establishment of  SAIVCET.</a:t>
                      </a:r>
                    </a:p>
                    <a:p>
                      <a:r>
                        <a:rPr lang="en-ZA" sz="1800" baseline="0" dirty="0" smtClean="0"/>
                        <a:t>Support on development of dual system pilot project by placing students in German companies</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Renewal</a:t>
                      </a:r>
                      <a:r>
                        <a:rPr lang="en-ZA" sz="1800" baseline="0" dirty="0" smtClean="0"/>
                        <a:t> of Declaration to be signed at BNC in Nov 2016</a:t>
                      </a:r>
                    </a:p>
                    <a:p>
                      <a:r>
                        <a:rPr lang="en-ZA" sz="1800" baseline="0" dirty="0" smtClean="0"/>
                        <a:t>Study visits by senior officials and college lecturers undertaken</a:t>
                      </a:r>
                    </a:p>
                    <a:p>
                      <a:r>
                        <a:rPr lang="en-ZA" sz="1800" baseline="0" dirty="0" smtClean="0"/>
                        <a:t>TVET lecturer workshops convened</a:t>
                      </a:r>
                    </a:p>
                    <a:p>
                      <a:endParaRPr lang="en-ZA" sz="1800" dirty="0">
                        <a:latin typeface="Arial" panose="020B0604020202020204" pitchFamily="34" charset="0"/>
                        <a:cs typeface="Arial" panose="020B0604020202020204" pitchFamily="34" charset="0"/>
                      </a:endParaRPr>
                    </a:p>
                  </a:txBody>
                  <a:tcPr marL="68580" marR="68580" marT="34290" marB="34290"/>
                </a:tc>
              </a:tr>
              <a:tr h="2546015">
                <a:tc>
                  <a:txBody>
                    <a:bodyPr/>
                    <a:lstStyle/>
                    <a:p>
                      <a:r>
                        <a:rPr lang="en-ZA" sz="1800" dirty="0" smtClean="0"/>
                        <a:t>Palestine</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2014</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renewed</a:t>
                      </a:r>
                      <a:endParaRPr lang="en-ZA"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marL="0" lvl="0" indent="0" algn="l">
                        <a:spcAft>
                          <a:spcPts val="0"/>
                        </a:spcAft>
                        <a:buFont typeface="Arial" panose="020B0604020202020204" pitchFamily="34" charset="0"/>
                        <a:buNone/>
                      </a:pPr>
                      <a:r>
                        <a:rPr lang="en-ZA" sz="1800" dirty="0" smtClean="0">
                          <a:effectLst/>
                        </a:rPr>
                        <a:t>Academic </a:t>
                      </a:r>
                      <a:r>
                        <a:rPr lang="en-GB" sz="1800" dirty="0" smtClean="0">
                          <a:effectLst/>
                        </a:rPr>
                        <a:t>Exchanges, information, conferences comparability of qualifications</a:t>
                      </a:r>
                      <a:endParaRPr lang="en-ZA" sz="1800" dirty="0" smtClean="0">
                        <a:effectLst/>
                      </a:endParaRPr>
                    </a:p>
                    <a:p>
                      <a:pPr marL="0" lvl="0" indent="0" algn="l">
                        <a:spcAft>
                          <a:spcPts val="0"/>
                        </a:spcAft>
                        <a:buFont typeface="Arial" panose="020B0604020202020204" pitchFamily="34" charset="0"/>
                        <a:buNone/>
                      </a:pPr>
                      <a:r>
                        <a:rPr lang="en-GB" sz="1800" dirty="0" smtClean="0">
                          <a:effectLst/>
                        </a:rPr>
                        <a:t>Institutional  linkages</a:t>
                      </a:r>
                      <a:endParaRPr lang="en-ZA" sz="1800" dirty="0" smtClean="0">
                        <a:effectLst/>
                      </a:endParaRPr>
                    </a:p>
                    <a:p>
                      <a:pPr marL="0" lvl="0" indent="0" algn="l">
                        <a:spcAft>
                          <a:spcPts val="0"/>
                        </a:spcAft>
                        <a:buFont typeface="Arial" panose="020B0604020202020204" pitchFamily="34" charset="0"/>
                        <a:buNone/>
                      </a:pPr>
                      <a:r>
                        <a:rPr lang="en-GB" sz="1800" dirty="0" smtClean="0">
                          <a:effectLst/>
                        </a:rPr>
                        <a:t>Promote Middle Eastern and African studies</a:t>
                      </a:r>
                      <a:endParaRPr lang="en-ZA" sz="1800" dirty="0" smtClean="0">
                        <a:effectLst/>
                      </a:endParaRPr>
                    </a:p>
                    <a:p>
                      <a:pPr marL="0" lvl="0" indent="0" algn="l">
                        <a:spcAft>
                          <a:spcPts val="0"/>
                        </a:spcAft>
                        <a:buFont typeface="Arial" panose="020B0604020202020204" pitchFamily="34" charset="0"/>
                        <a:buNone/>
                      </a:pPr>
                      <a:r>
                        <a:rPr lang="en-GB" sz="1800" dirty="0" smtClean="0">
                          <a:effectLst/>
                        </a:rPr>
                        <a:t>Secure scholarship opportunities</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effectLst/>
                        </a:rPr>
                        <a:t>Implementation Plan signed in Cape Town in May 2016</a:t>
                      </a:r>
                      <a:r>
                        <a:rPr lang="en-ZA" sz="1800" baseline="0" dirty="0" smtClean="0">
                          <a:effectLst/>
                        </a:rPr>
                        <a:t> by ministers</a:t>
                      </a:r>
                      <a:endParaRPr lang="en-ZA" sz="1800" dirty="0" smtClean="0">
                        <a:effectLst/>
                      </a:endParaRPr>
                    </a:p>
                    <a:p>
                      <a:pPr>
                        <a:lnSpc>
                          <a:spcPct val="107000"/>
                        </a:lnSpc>
                        <a:spcAft>
                          <a:spcPts val="0"/>
                        </a:spcAft>
                      </a:pPr>
                      <a:r>
                        <a:rPr lang="en-ZA" sz="1800" dirty="0" smtClean="0">
                          <a:effectLst/>
                        </a:rPr>
                        <a:t>Hosted a senior official on comparability of qualification</a:t>
                      </a:r>
                      <a:r>
                        <a:rPr lang="en-ZA" sz="1800" baseline="0" dirty="0" smtClean="0">
                          <a:effectLst/>
                        </a:rPr>
                        <a:t> agreement</a:t>
                      </a:r>
                      <a:endParaRPr lang="en-ZA" sz="1800" dirty="0" smtClean="0">
                        <a:effectLst/>
                      </a:endParaRPr>
                    </a:p>
                    <a:p>
                      <a:pPr>
                        <a:lnSpc>
                          <a:spcPct val="107000"/>
                        </a:lnSpc>
                        <a:spcAft>
                          <a:spcPts val="0"/>
                        </a:spcAft>
                      </a:pPr>
                      <a:r>
                        <a:rPr lang="en-ZA" sz="1800" dirty="0" smtClean="0">
                          <a:effectLst/>
                        </a:rPr>
                        <a:t> SAQA and the Matriculation Board  looking at  recognition of  qualifications</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3"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4"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13</a:t>
            </a:r>
            <a:endParaRPr lang="en-ZA" sz="1400" dirty="0"/>
          </a:p>
        </p:txBody>
      </p:sp>
    </p:spTree>
    <p:extLst>
      <p:ext uri="{BB962C8B-B14F-4D97-AF65-F5344CB8AC3E}">
        <p14:creationId xmlns:p14="http://schemas.microsoft.com/office/powerpoint/2010/main" xmlns="" val="1463560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063314518"/>
              </p:ext>
            </p:extLst>
          </p:nvPr>
        </p:nvGraphicFramePr>
        <p:xfrm>
          <a:off x="517205" y="1183718"/>
          <a:ext cx="8109589" cy="5038852"/>
        </p:xfrm>
        <a:graphic>
          <a:graphicData uri="http://schemas.openxmlformats.org/drawingml/2006/table">
            <a:tbl>
              <a:tblPr firstRow="1" bandRow="1">
                <a:tableStyleId>{93296810-A885-4BE3-A3E7-6D5BEEA58F35}</a:tableStyleId>
              </a:tblPr>
              <a:tblGrid>
                <a:gridCol w="1296847"/>
                <a:gridCol w="1401096"/>
                <a:gridCol w="2671054"/>
                <a:gridCol w="2740592"/>
              </a:tblGrid>
              <a:tr h="318052">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1021535">
                <a:tc>
                  <a:txBody>
                    <a:bodyPr/>
                    <a:lstStyle/>
                    <a:p>
                      <a:pPr algn="l">
                        <a:spcAft>
                          <a:spcPts val="0"/>
                        </a:spcAft>
                      </a:pPr>
                      <a:r>
                        <a:rPr lang="en-GB" sz="1800" dirty="0" smtClean="0">
                          <a:effectLst/>
                        </a:rPr>
                        <a:t>Russia</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gn="l">
                        <a:spcAft>
                          <a:spcPts val="0"/>
                        </a:spcAft>
                      </a:pPr>
                      <a:r>
                        <a:rPr lang="en-GB" sz="1800" dirty="0" smtClean="0">
                          <a:effectLst/>
                        </a:rPr>
                        <a:t>2013</a:t>
                      </a:r>
                    </a:p>
                    <a:p>
                      <a:pPr algn="l">
                        <a:spcAft>
                          <a:spcPts val="0"/>
                        </a:spcAft>
                      </a:pPr>
                      <a:endParaRPr lang="en-GB"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a:t>
                      </a:r>
                      <a:r>
                        <a:rPr lang="en-GB" sz="1800" baseline="0" dirty="0" smtClean="0">
                          <a:effectLst/>
                        </a:rPr>
                        <a:t> renewal</a:t>
                      </a:r>
                      <a:endParaRPr lang="en-ZA" sz="1800" dirty="0" smtClean="0">
                        <a:effectLst/>
                      </a:endParaRPr>
                    </a:p>
                    <a:p>
                      <a:pPr algn="l">
                        <a:spcAft>
                          <a:spcPts val="0"/>
                        </a:spcAft>
                      </a:pP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marL="0" lvl="0" indent="0" algn="l">
                        <a:spcAft>
                          <a:spcPts val="0"/>
                        </a:spcAft>
                        <a:buFont typeface="Arial" panose="020B0604020202020204" pitchFamily="34" charset="0"/>
                        <a:buNone/>
                      </a:pPr>
                      <a:r>
                        <a:rPr lang="en-GB" sz="1800" dirty="0">
                          <a:effectLst/>
                        </a:rPr>
                        <a:t>Facilitate the mutual recognition and equivalence of educational qualifications and academic </a:t>
                      </a:r>
                      <a:r>
                        <a:rPr lang="en-GB" sz="1800" dirty="0" smtClean="0">
                          <a:effectLst/>
                        </a:rPr>
                        <a:t>degrees</a:t>
                      </a:r>
                    </a:p>
                    <a:p>
                      <a:pPr marL="0" lvl="0" indent="0" algn="l">
                        <a:spcAft>
                          <a:spcPts val="0"/>
                        </a:spcAft>
                        <a:buFont typeface="Arial" panose="020B0604020202020204" pitchFamily="34" charset="0"/>
                        <a:buNone/>
                      </a:pPr>
                      <a:r>
                        <a:rPr lang="en-GB" sz="1800" dirty="0" smtClean="0">
                          <a:effectLst/>
                        </a:rPr>
                        <a:t>Establish </a:t>
                      </a:r>
                      <a:r>
                        <a:rPr lang="en-GB" sz="1800" dirty="0">
                          <a:effectLst/>
                        </a:rPr>
                        <a:t>a Committee of Experts</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The </a:t>
                      </a:r>
                      <a:r>
                        <a:rPr lang="en-ZA" sz="1800" dirty="0">
                          <a:effectLst/>
                        </a:rPr>
                        <a:t>Committee of Experts would </a:t>
                      </a:r>
                      <a:r>
                        <a:rPr lang="en-ZA" sz="1800" dirty="0" smtClean="0">
                          <a:effectLst/>
                        </a:rPr>
                        <a:t>meet </a:t>
                      </a:r>
                      <a:r>
                        <a:rPr lang="en-ZA" sz="1800" dirty="0">
                          <a:effectLst/>
                        </a:rPr>
                        <a:t>on the margins of the ITEC planned for 16-18 November 2016 in South Africa to discuss the implementation of this Agreement.</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1202144">
                <a:tc>
                  <a:txBody>
                    <a:bodyPr/>
                    <a:lstStyle/>
                    <a:p>
                      <a:pPr>
                        <a:lnSpc>
                          <a:spcPct val="107000"/>
                        </a:lnSpc>
                        <a:spcAft>
                          <a:spcPts val="0"/>
                        </a:spcAft>
                      </a:pPr>
                      <a:r>
                        <a:rPr lang="en-ZA" sz="1800" dirty="0">
                          <a:effectLst/>
                        </a:rPr>
                        <a:t>SADC</a:t>
                      </a:r>
                    </a:p>
                    <a:p>
                      <a:pPr>
                        <a:lnSpc>
                          <a:spcPct val="107000"/>
                        </a:lnSpc>
                        <a:spcAft>
                          <a:spcPts val="0"/>
                        </a:spcAft>
                      </a:pPr>
                      <a:r>
                        <a:rPr lang="en-ZA"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a:effectLst/>
                        </a:rPr>
                        <a:t> </a:t>
                      </a:r>
                      <a:r>
                        <a:rPr lang="en-ZA" sz="1800" dirty="0" smtClean="0">
                          <a:effectLst/>
                        </a:rPr>
                        <a:t>1997</a:t>
                      </a:r>
                    </a:p>
                    <a:p>
                      <a:pPr>
                        <a:lnSpc>
                          <a:spcPct val="107000"/>
                        </a:lnSpc>
                        <a:spcAft>
                          <a:spcPts val="0"/>
                        </a:spcAft>
                      </a:pPr>
                      <a:endParaRPr lang="en-ZA" sz="1800" dirty="0" smtClean="0">
                        <a:effectLst/>
                      </a:endParaRPr>
                    </a:p>
                    <a:p>
                      <a:pPr>
                        <a:lnSpc>
                          <a:spcPct val="107000"/>
                        </a:lnSpc>
                        <a:spcAft>
                          <a:spcPts val="0"/>
                        </a:spcAft>
                      </a:pPr>
                      <a:r>
                        <a:rPr lang="en-ZA" sz="1800" dirty="0" smtClean="0">
                          <a:effectLst/>
                        </a:rPr>
                        <a:t>Automatic renewal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marL="0" lvl="0" indent="0">
                        <a:lnSpc>
                          <a:spcPct val="107000"/>
                        </a:lnSpc>
                        <a:spcAft>
                          <a:spcPts val="0"/>
                        </a:spcAft>
                        <a:buFont typeface="Arial" panose="020B0604020202020204" pitchFamily="34" charset="0"/>
                        <a:buNone/>
                      </a:pPr>
                      <a:r>
                        <a:rPr lang="en-ZA" sz="1800" dirty="0">
                          <a:effectLst/>
                        </a:rPr>
                        <a:t>Policy for education and </a:t>
                      </a:r>
                      <a:r>
                        <a:rPr lang="en-ZA" sz="1800" dirty="0" smtClean="0">
                          <a:effectLst/>
                        </a:rPr>
                        <a:t>training covers; Primary,   Secondary, Vocational,</a:t>
                      </a:r>
                      <a:r>
                        <a:rPr lang="en-ZA" sz="1800" baseline="0" dirty="0" smtClean="0">
                          <a:effectLst/>
                        </a:rPr>
                        <a:t> H</a:t>
                      </a:r>
                      <a:r>
                        <a:rPr lang="en-ZA" sz="1800" dirty="0" smtClean="0">
                          <a:effectLst/>
                        </a:rPr>
                        <a:t>igher Education, Research </a:t>
                      </a:r>
                      <a:r>
                        <a:rPr lang="en-ZA" sz="1800" dirty="0">
                          <a:effectLst/>
                        </a:rPr>
                        <a:t>and </a:t>
                      </a:r>
                      <a:r>
                        <a:rPr lang="en-ZA" sz="1800" dirty="0" smtClean="0">
                          <a:effectLst/>
                        </a:rPr>
                        <a:t>Development</a:t>
                      </a:r>
                      <a:endParaRPr lang="en-ZA" sz="1800" dirty="0">
                        <a:effectLst/>
                      </a:endParaRPr>
                    </a:p>
                    <a:p>
                      <a:pPr marL="0" lvl="0" indent="0">
                        <a:lnSpc>
                          <a:spcPct val="107000"/>
                        </a:lnSpc>
                        <a:spcAft>
                          <a:spcPts val="0"/>
                        </a:spcAft>
                        <a:buFont typeface="Arial" panose="020B0604020202020204" pitchFamily="34" charset="0"/>
                        <a:buNone/>
                      </a:pPr>
                      <a:r>
                        <a:rPr lang="en-ZA" sz="1800" dirty="0">
                          <a:effectLst/>
                        </a:rPr>
                        <a:t>Life-long education and training</a:t>
                      </a:r>
                    </a:p>
                    <a:p>
                      <a:pPr marL="0" lvl="0" indent="0">
                        <a:lnSpc>
                          <a:spcPct val="107000"/>
                        </a:lnSpc>
                        <a:spcAft>
                          <a:spcPts val="0"/>
                        </a:spcAft>
                        <a:buFont typeface="Arial" panose="020B0604020202020204" pitchFamily="34" charset="0"/>
                        <a:buNone/>
                      </a:pPr>
                      <a:r>
                        <a:rPr lang="en-ZA" sz="1800" dirty="0">
                          <a:effectLst/>
                        </a:rPr>
                        <a:t>Publishing and library resources</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As per the protocol, member states are required to reserve 5% of space for SADC students.</a:t>
                      </a:r>
                    </a:p>
                    <a:p>
                      <a:pPr>
                        <a:lnSpc>
                          <a:spcPct val="107000"/>
                        </a:lnSpc>
                        <a:spcAft>
                          <a:spcPts val="0"/>
                        </a:spcAft>
                      </a:pPr>
                      <a:r>
                        <a:rPr lang="en-ZA" sz="1800" dirty="0" smtClean="0">
                          <a:effectLst/>
                        </a:rPr>
                        <a:t> </a:t>
                      </a:r>
                    </a:p>
                    <a:p>
                      <a:pPr>
                        <a:lnSpc>
                          <a:spcPct val="107000"/>
                        </a:lnSpc>
                        <a:spcAft>
                          <a:spcPts val="0"/>
                        </a:spcAft>
                      </a:pPr>
                      <a:r>
                        <a:rPr lang="en-ZA" sz="1800" dirty="0" smtClean="0">
                          <a:effectLst/>
                        </a:rPr>
                        <a:t>DHET is represented in SADC technical committees for higher education, TVET and ODL.</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3"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4"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14</a:t>
            </a:r>
            <a:endParaRPr lang="en-ZA" sz="1400" dirty="0"/>
          </a:p>
        </p:txBody>
      </p:sp>
    </p:spTree>
    <p:extLst>
      <p:ext uri="{BB962C8B-B14F-4D97-AF65-F5344CB8AC3E}">
        <p14:creationId xmlns:p14="http://schemas.microsoft.com/office/powerpoint/2010/main" xmlns="" val="131459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549033681"/>
              </p:ext>
            </p:extLst>
          </p:nvPr>
        </p:nvGraphicFramePr>
        <p:xfrm>
          <a:off x="517205" y="1133312"/>
          <a:ext cx="8109589" cy="4451858"/>
        </p:xfrm>
        <a:graphic>
          <a:graphicData uri="http://schemas.openxmlformats.org/drawingml/2006/table">
            <a:tbl>
              <a:tblPr firstRow="1" bandRow="1">
                <a:tableStyleId>{93296810-A885-4BE3-A3E7-6D5BEEA58F35}</a:tableStyleId>
              </a:tblPr>
              <a:tblGrid>
                <a:gridCol w="1484774"/>
                <a:gridCol w="1463703"/>
                <a:gridCol w="2773661"/>
                <a:gridCol w="2387451"/>
              </a:tblGrid>
              <a:tr h="265336">
                <a:tc>
                  <a:txBody>
                    <a:bodyPr/>
                    <a:lstStyle/>
                    <a:p>
                      <a:pPr algn="ctr"/>
                      <a:r>
                        <a:rPr lang="en-ZA" sz="1800" dirty="0" smtClean="0"/>
                        <a:t>Country</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Duration</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Key Areas</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Status</a:t>
                      </a:r>
                      <a:endParaRPr lang="en-ZA" sz="1800" dirty="0">
                        <a:latin typeface="Arial" panose="020B0604020202020204" pitchFamily="34" charset="0"/>
                        <a:cs typeface="Arial" panose="020B0604020202020204" pitchFamily="34" charset="0"/>
                      </a:endParaRPr>
                    </a:p>
                  </a:txBody>
                  <a:tcPr marL="68580" marR="68580" marT="34290" marB="34290"/>
                </a:tc>
              </a:tr>
              <a:tr h="1558685">
                <a:tc>
                  <a:txBody>
                    <a:bodyPr/>
                    <a:lstStyle/>
                    <a:p>
                      <a:pPr>
                        <a:lnSpc>
                          <a:spcPct val="107000"/>
                        </a:lnSpc>
                        <a:spcAft>
                          <a:spcPts val="0"/>
                        </a:spcAft>
                      </a:pPr>
                      <a:r>
                        <a:rPr lang="en-ZA" sz="1800" dirty="0">
                          <a:effectLst/>
                        </a:rPr>
                        <a:t>Saudi Arabia</a:t>
                      </a:r>
                    </a:p>
                    <a:p>
                      <a:pPr>
                        <a:lnSpc>
                          <a:spcPct val="107000"/>
                        </a:lnSpc>
                        <a:spcAft>
                          <a:spcPts val="0"/>
                        </a:spcAft>
                      </a:pPr>
                      <a:r>
                        <a:rPr lang="en-ZA"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2006</a:t>
                      </a:r>
                    </a:p>
                    <a:p>
                      <a:pPr>
                        <a:lnSpc>
                          <a:spcPct val="107000"/>
                        </a:lnSpc>
                        <a:spcAft>
                          <a:spcPts val="0"/>
                        </a:spcAft>
                      </a:pPr>
                      <a:endParaRPr lang="en-ZA" sz="1800"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GB" sz="1800" dirty="0" smtClean="0">
                          <a:effectLst/>
                        </a:rPr>
                        <a:t>Automatic renewal</a:t>
                      </a:r>
                      <a:endParaRPr lang="en-ZA" sz="1800" dirty="0" smtClean="0">
                        <a:effectLst/>
                      </a:endParaRPr>
                    </a:p>
                    <a:p>
                      <a:pPr>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marL="0" lvl="0" indent="0">
                        <a:lnSpc>
                          <a:spcPct val="107000"/>
                        </a:lnSpc>
                        <a:spcAft>
                          <a:spcPts val="0"/>
                        </a:spcAft>
                        <a:buFont typeface="Arial" panose="020B0604020202020204" pitchFamily="34" charset="0"/>
                        <a:buNone/>
                      </a:pPr>
                      <a:r>
                        <a:rPr lang="en-ZA" sz="1800" dirty="0">
                          <a:effectLst/>
                        </a:rPr>
                        <a:t>Exchange of visits</a:t>
                      </a:r>
                    </a:p>
                    <a:p>
                      <a:pPr marL="0" lvl="0" indent="0">
                        <a:lnSpc>
                          <a:spcPct val="107000"/>
                        </a:lnSpc>
                        <a:spcAft>
                          <a:spcPts val="0"/>
                        </a:spcAft>
                        <a:buFont typeface="Arial" panose="020B0604020202020204" pitchFamily="34" charset="0"/>
                        <a:buNone/>
                      </a:pPr>
                      <a:r>
                        <a:rPr lang="en-ZA" sz="1800" dirty="0">
                          <a:effectLst/>
                        </a:rPr>
                        <a:t>Direct institutional collaborations</a:t>
                      </a:r>
                    </a:p>
                    <a:p>
                      <a:pPr marL="0" lvl="0" indent="0">
                        <a:lnSpc>
                          <a:spcPct val="107000"/>
                        </a:lnSpc>
                        <a:spcAft>
                          <a:spcPts val="0"/>
                        </a:spcAft>
                        <a:buFont typeface="Arial" panose="020B0604020202020204" pitchFamily="34" charset="0"/>
                        <a:buNone/>
                      </a:pPr>
                      <a:r>
                        <a:rPr lang="en-ZA" sz="1800" dirty="0">
                          <a:effectLst/>
                        </a:rPr>
                        <a:t>Exchange of expertise</a:t>
                      </a:r>
                    </a:p>
                    <a:p>
                      <a:pPr marL="0" lvl="0" indent="0">
                        <a:lnSpc>
                          <a:spcPct val="107000"/>
                        </a:lnSpc>
                        <a:spcAft>
                          <a:spcPts val="0"/>
                        </a:spcAft>
                        <a:buFont typeface="Arial" panose="020B0604020202020204" pitchFamily="34" charset="0"/>
                        <a:buNone/>
                      </a:pPr>
                      <a:r>
                        <a:rPr lang="en-ZA" sz="1800" dirty="0">
                          <a:effectLst/>
                        </a:rPr>
                        <a:t>Cooperation in Research</a:t>
                      </a:r>
                    </a:p>
                    <a:p>
                      <a:pPr marL="0" lvl="0" indent="0">
                        <a:lnSpc>
                          <a:spcPct val="107000"/>
                        </a:lnSpc>
                        <a:spcAft>
                          <a:spcPts val="0"/>
                        </a:spcAft>
                        <a:buFont typeface="Arial" panose="020B0604020202020204" pitchFamily="34" charset="0"/>
                        <a:buNone/>
                      </a:pPr>
                      <a:r>
                        <a:rPr lang="en-ZA" sz="1800" dirty="0">
                          <a:effectLst/>
                        </a:rPr>
                        <a:t>Training of personnel</a:t>
                      </a:r>
                    </a:p>
                    <a:p>
                      <a:pPr marL="0" lvl="0" indent="0">
                        <a:lnSpc>
                          <a:spcPct val="107000"/>
                        </a:lnSpc>
                        <a:spcAft>
                          <a:spcPts val="0"/>
                        </a:spcAft>
                        <a:buFont typeface="Arial" panose="020B0604020202020204" pitchFamily="34" charset="0"/>
                        <a:buNone/>
                      </a:pPr>
                      <a:r>
                        <a:rPr lang="en-ZA" sz="1800" dirty="0">
                          <a:effectLst/>
                        </a:rPr>
                        <a:t>Recognition of Qualifications</a:t>
                      </a:r>
                    </a:p>
                    <a:p>
                      <a:pPr marL="0" lvl="0" indent="0">
                        <a:lnSpc>
                          <a:spcPct val="107000"/>
                        </a:lnSpc>
                        <a:spcAft>
                          <a:spcPts val="0"/>
                        </a:spcAft>
                        <a:buFont typeface="Arial" panose="020B0604020202020204" pitchFamily="34" charset="0"/>
                        <a:buNone/>
                      </a:pPr>
                      <a:r>
                        <a:rPr lang="en-ZA" sz="1800" dirty="0">
                          <a:effectLst/>
                        </a:rPr>
                        <a:t>Student scholarships</a:t>
                      </a:r>
                    </a:p>
                    <a:p>
                      <a:pPr marL="0" lvl="0" indent="0">
                        <a:lnSpc>
                          <a:spcPct val="107000"/>
                        </a:lnSpc>
                        <a:spcAft>
                          <a:spcPts val="0"/>
                        </a:spcAft>
                        <a:buFont typeface="Arial" panose="020B0604020202020204" pitchFamily="34" charset="0"/>
                        <a:buNone/>
                      </a:pPr>
                      <a:r>
                        <a:rPr lang="en-ZA" sz="1800" dirty="0">
                          <a:effectLst/>
                        </a:rPr>
                        <a:t>Student exchange Programmes</a:t>
                      </a:r>
                    </a:p>
                    <a:p>
                      <a:pPr marL="0" lvl="0" indent="0">
                        <a:lnSpc>
                          <a:spcPct val="107000"/>
                        </a:lnSpc>
                        <a:spcAft>
                          <a:spcPts val="0"/>
                        </a:spcAft>
                        <a:buFont typeface="Arial" panose="020B0604020202020204" pitchFamily="34" charset="0"/>
                        <a:buNone/>
                      </a:pPr>
                      <a:r>
                        <a:rPr lang="en-ZA" sz="1800" dirty="0">
                          <a:effectLst/>
                        </a:rPr>
                        <a:t>Exchange of information</a:t>
                      </a:r>
                    </a:p>
                    <a:p>
                      <a:pPr marL="0" lvl="0" indent="0">
                        <a:lnSpc>
                          <a:spcPct val="107000"/>
                        </a:lnSpc>
                        <a:spcAft>
                          <a:spcPts val="0"/>
                        </a:spcAft>
                        <a:buFont typeface="Arial" panose="020B0604020202020204" pitchFamily="34" charset="0"/>
                        <a:buNone/>
                      </a:pPr>
                      <a:r>
                        <a:rPr lang="en-ZA" sz="1800" dirty="0">
                          <a:effectLst/>
                        </a:rPr>
                        <a:t>Educational and Cultural weeks</a:t>
                      </a:r>
                    </a:p>
                    <a:p>
                      <a:pPr marL="201295">
                        <a:lnSpc>
                          <a:spcPct val="107000"/>
                        </a:lnSpc>
                        <a:spcAft>
                          <a:spcPts val="0"/>
                        </a:spcAft>
                      </a:pPr>
                      <a:r>
                        <a:rPr lang="en-ZA"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a:effectLst/>
                        </a:rPr>
                        <a:t>There are ongoing </a:t>
                      </a:r>
                      <a:r>
                        <a:rPr lang="en-ZA" sz="1800" dirty="0" smtClean="0">
                          <a:effectLst/>
                        </a:rPr>
                        <a:t>discussions </a:t>
                      </a:r>
                      <a:r>
                        <a:rPr lang="en-ZA" sz="1800" dirty="0">
                          <a:effectLst/>
                        </a:rPr>
                        <a:t>about the recognition of </a:t>
                      </a:r>
                      <a:r>
                        <a:rPr lang="en-ZA" sz="1800" dirty="0" smtClean="0">
                          <a:effectLst/>
                        </a:rPr>
                        <a:t>qualifications </a:t>
                      </a:r>
                      <a:r>
                        <a:rPr lang="en-ZA" sz="1800" dirty="0">
                          <a:effectLst/>
                        </a:rPr>
                        <a:t>between the two countries.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3"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4"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15</a:t>
            </a:r>
            <a:endParaRPr lang="en-ZA" sz="1400" dirty="0"/>
          </a:p>
        </p:txBody>
      </p:sp>
    </p:spTree>
    <p:extLst>
      <p:ext uri="{BB962C8B-B14F-4D97-AF65-F5344CB8AC3E}">
        <p14:creationId xmlns:p14="http://schemas.microsoft.com/office/powerpoint/2010/main" xmlns="" val="2366369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735445600"/>
              </p:ext>
            </p:extLst>
          </p:nvPr>
        </p:nvGraphicFramePr>
        <p:xfrm>
          <a:off x="517205" y="1133312"/>
          <a:ext cx="8109589" cy="5038852"/>
        </p:xfrm>
        <a:graphic>
          <a:graphicData uri="http://schemas.openxmlformats.org/drawingml/2006/table">
            <a:tbl>
              <a:tblPr firstRow="1" bandRow="1">
                <a:tableStyleId>{93296810-A885-4BE3-A3E7-6D5BEEA58F35}</a:tableStyleId>
              </a:tblPr>
              <a:tblGrid>
                <a:gridCol w="1484774"/>
                <a:gridCol w="1463703"/>
                <a:gridCol w="2773661"/>
                <a:gridCol w="2387451"/>
              </a:tblGrid>
              <a:tr h="265336">
                <a:tc>
                  <a:txBody>
                    <a:bodyPr/>
                    <a:lstStyle/>
                    <a:p>
                      <a:pPr algn="ctr"/>
                      <a:r>
                        <a:rPr lang="en-ZA" sz="1800" dirty="0" smtClean="0"/>
                        <a:t>Country</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Duration</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Key Areas</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1800" dirty="0" smtClean="0"/>
                        <a:t>Status</a:t>
                      </a:r>
                      <a:endParaRPr lang="en-ZA" sz="1800" dirty="0">
                        <a:latin typeface="Arial" panose="020B0604020202020204" pitchFamily="34" charset="0"/>
                        <a:cs typeface="Arial" panose="020B0604020202020204" pitchFamily="34" charset="0"/>
                      </a:endParaRPr>
                    </a:p>
                  </a:txBody>
                  <a:tcPr marL="68580" marR="68580" marT="34290" marB="34290"/>
                </a:tc>
              </a:tr>
              <a:tr h="1983780">
                <a:tc>
                  <a:txBody>
                    <a:bodyPr/>
                    <a:lstStyle/>
                    <a:p>
                      <a:pPr>
                        <a:lnSpc>
                          <a:spcPct val="107000"/>
                        </a:lnSpc>
                        <a:spcAft>
                          <a:spcPts val="0"/>
                        </a:spcAft>
                      </a:pPr>
                      <a:r>
                        <a:rPr lang="en-ZA" sz="1800" dirty="0" smtClean="0">
                          <a:effectLst/>
                        </a:rPr>
                        <a:t>Syria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2009</a:t>
                      </a:r>
                    </a:p>
                    <a:p>
                      <a:pPr>
                        <a:lnSpc>
                          <a:spcPct val="107000"/>
                        </a:lnSpc>
                        <a:spcAft>
                          <a:spcPts val="0"/>
                        </a:spcAft>
                      </a:pPr>
                      <a:endParaRPr lang="en-ZA" sz="1800" dirty="0" smtClean="0">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n-GB" sz="1800" dirty="0" smtClean="0">
                          <a:effectLst/>
                        </a:rPr>
                        <a:t>Automatic renewal</a:t>
                      </a:r>
                      <a:endParaRPr lang="en-ZA" sz="1800" dirty="0" smtClean="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marL="0" lvl="0" indent="0">
                        <a:lnSpc>
                          <a:spcPct val="107000"/>
                        </a:lnSpc>
                        <a:spcAft>
                          <a:spcPts val="0"/>
                        </a:spcAft>
                        <a:buFont typeface="Arial" panose="020B0604020202020204" pitchFamily="34" charset="0"/>
                        <a:buNone/>
                      </a:pPr>
                      <a:r>
                        <a:rPr lang="en-ZA" sz="1800" dirty="0">
                          <a:effectLst/>
                        </a:rPr>
                        <a:t>Exchange of delegations</a:t>
                      </a:r>
                    </a:p>
                    <a:p>
                      <a:pPr marL="0" lvl="0" indent="0">
                        <a:lnSpc>
                          <a:spcPct val="107000"/>
                        </a:lnSpc>
                        <a:spcAft>
                          <a:spcPts val="0"/>
                        </a:spcAft>
                        <a:buFont typeface="Arial" panose="020B0604020202020204" pitchFamily="34" charset="0"/>
                        <a:buNone/>
                      </a:pPr>
                      <a:r>
                        <a:rPr lang="en-ZA" sz="1800" dirty="0">
                          <a:effectLst/>
                        </a:rPr>
                        <a:t>Exchange of academics, experts and students</a:t>
                      </a:r>
                    </a:p>
                    <a:p>
                      <a:pPr marL="0" lvl="0" indent="0">
                        <a:lnSpc>
                          <a:spcPct val="107000"/>
                        </a:lnSpc>
                        <a:spcAft>
                          <a:spcPts val="0"/>
                        </a:spcAft>
                        <a:buFont typeface="Arial" panose="020B0604020202020204" pitchFamily="34" charset="0"/>
                        <a:buNone/>
                      </a:pPr>
                      <a:r>
                        <a:rPr lang="en-ZA" sz="1800" dirty="0">
                          <a:effectLst/>
                        </a:rPr>
                        <a:t>Encourage participation in educational congresses, conferences and workshops</a:t>
                      </a:r>
                    </a:p>
                    <a:p>
                      <a:pPr marL="0" lvl="0" indent="0">
                        <a:lnSpc>
                          <a:spcPct val="107000"/>
                        </a:lnSpc>
                        <a:spcAft>
                          <a:spcPts val="0"/>
                        </a:spcAft>
                        <a:buFont typeface="Arial" panose="020B0604020202020204" pitchFamily="34" charset="0"/>
                        <a:buNone/>
                      </a:pPr>
                      <a:r>
                        <a:rPr lang="en-ZA" sz="1800" dirty="0">
                          <a:effectLst/>
                        </a:rPr>
                        <a:t>Facilitating mutual recognition of qualifications</a:t>
                      </a:r>
                    </a:p>
                    <a:p>
                      <a:pPr marL="0" lvl="0" indent="0">
                        <a:lnSpc>
                          <a:spcPct val="107000"/>
                        </a:lnSpc>
                        <a:spcAft>
                          <a:spcPts val="0"/>
                        </a:spcAft>
                        <a:buFont typeface="Arial" panose="020B0604020202020204" pitchFamily="34" charset="0"/>
                        <a:buNone/>
                      </a:pPr>
                      <a:r>
                        <a:rPr lang="en-ZA" sz="1800" dirty="0">
                          <a:effectLst/>
                        </a:rPr>
                        <a:t>Encouraging the study of languages, literature, culture and history of each </a:t>
                      </a:r>
                      <a:r>
                        <a:rPr lang="en-ZA" sz="1800" dirty="0" smtClean="0">
                          <a:effectLst/>
                        </a:rPr>
                        <a:t>country</a:t>
                      </a:r>
                      <a:endParaRPr lang="en-ZA" sz="1800" dirty="0">
                        <a:effectLst/>
                      </a:endParaRPr>
                    </a:p>
                    <a:p>
                      <a:pPr marL="0" lvl="0" indent="0">
                        <a:lnSpc>
                          <a:spcPct val="107000"/>
                        </a:lnSpc>
                        <a:spcAft>
                          <a:spcPts val="0"/>
                        </a:spcAft>
                        <a:buFont typeface="Arial" panose="020B0604020202020204" pitchFamily="34" charset="0"/>
                        <a:buNone/>
                      </a:pPr>
                      <a:r>
                        <a:rPr lang="en-ZA" sz="1800" dirty="0" smtClean="0">
                          <a:effectLst/>
                        </a:rPr>
                        <a:t>Establishing Middle Eastern Studies Programme at a South African Institution of higher education.</a:t>
                      </a:r>
                    </a:p>
                    <a:p>
                      <a:pPr marL="0" lvl="0" indent="0">
                        <a:lnSpc>
                          <a:spcPct val="107000"/>
                        </a:lnSpc>
                        <a:spcAft>
                          <a:spcPts val="0"/>
                        </a:spcAft>
                        <a:buFont typeface="Arial" panose="020B0604020202020204" pitchFamily="34" charset="0"/>
                        <a:buNone/>
                      </a:pPr>
                      <a:r>
                        <a:rPr lang="en-ZA" sz="1800" dirty="0">
                          <a:effectLst/>
                        </a:rPr>
                        <a:t>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Due to ongoing </a:t>
                      </a:r>
                      <a:r>
                        <a:rPr lang="en-ZA" sz="1800" dirty="0">
                          <a:effectLst/>
                        </a:rPr>
                        <a:t>war in Syria, implementation of the agreement is affected.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3"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4"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16</a:t>
            </a:r>
            <a:endParaRPr lang="en-ZA" sz="1400" dirty="0"/>
          </a:p>
        </p:txBody>
      </p:sp>
    </p:spTree>
    <p:extLst>
      <p:ext uri="{BB962C8B-B14F-4D97-AF65-F5344CB8AC3E}">
        <p14:creationId xmlns:p14="http://schemas.microsoft.com/office/powerpoint/2010/main" xmlns="" val="1724569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 under negotiation</a:t>
            </a:r>
            <a:endParaRPr lang="en-ZA" sz="2800" b="1" dirty="0">
              <a:solidFill>
                <a:srgbClr val="FFFFFF"/>
              </a:solidFill>
              <a:latin typeface="Arial" panose="020B0604020202020204" pitchFamily="34" charset="0"/>
              <a:cs typeface="Arial" panose="020B0604020202020204" pitchFamily="34" charset="0"/>
            </a:endParaRPr>
          </a:p>
        </p:txBody>
      </p:sp>
      <p:sp>
        <p:nvSpPr>
          <p:cNvPr id="9" name="Text Placeholder 8"/>
          <p:cNvSpPr>
            <a:spLocks noGrp="1"/>
          </p:cNvSpPr>
          <p:nvPr>
            <p:ph type="body" sz="half" idx="4294967295"/>
          </p:nvPr>
        </p:nvSpPr>
        <p:spPr>
          <a:xfrm>
            <a:off x="5029303" y="1394593"/>
            <a:ext cx="2949575" cy="3811587"/>
          </a:xfrm>
        </p:spPr>
        <p:txBody>
          <a:bodyPr>
            <a:normAutofit/>
          </a:bodyPr>
          <a:lstStyle/>
          <a:p>
            <a:r>
              <a:rPr lang="en-ZA" sz="2400" dirty="0" smtClean="0"/>
              <a:t>Hungary</a:t>
            </a:r>
          </a:p>
          <a:p>
            <a:r>
              <a:rPr lang="en-ZA" sz="2400" dirty="0" smtClean="0"/>
              <a:t>Poland</a:t>
            </a:r>
          </a:p>
          <a:p>
            <a:r>
              <a:rPr lang="en-ZA" sz="2400" dirty="0" smtClean="0"/>
              <a:t>Romania</a:t>
            </a:r>
          </a:p>
          <a:p>
            <a:r>
              <a:rPr lang="en-ZA" sz="2400" dirty="0" smtClean="0"/>
              <a:t>Turkey</a:t>
            </a:r>
          </a:p>
          <a:p>
            <a:r>
              <a:rPr lang="en-ZA" sz="2400" dirty="0" smtClean="0"/>
              <a:t>China</a:t>
            </a:r>
          </a:p>
          <a:p>
            <a:r>
              <a:rPr lang="en-ZA" sz="2400" dirty="0" smtClean="0"/>
              <a:t>Cuba</a:t>
            </a:r>
          </a:p>
          <a:p>
            <a:r>
              <a:rPr lang="en-ZA" sz="2400" dirty="0" smtClean="0"/>
              <a:t>Malaysia</a:t>
            </a:r>
            <a:endParaRPr lang="en-ZA" sz="2400" dirty="0"/>
          </a:p>
        </p:txBody>
      </p:sp>
      <p:sp>
        <p:nvSpPr>
          <p:cNvPr id="10" name="Text Placeholder 8"/>
          <p:cNvSpPr txBox="1">
            <a:spLocks/>
          </p:cNvSpPr>
          <p:nvPr/>
        </p:nvSpPr>
        <p:spPr>
          <a:xfrm>
            <a:off x="885401" y="1405219"/>
            <a:ext cx="2949178" cy="38115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ZA" sz="2400" dirty="0" smtClean="0"/>
              <a:t>Cameroon</a:t>
            </a:r>
          </a:p>
          <a:p>
            <a:pPr marL="342900" indent="-342900">
              <a:buFont typeface="Arial" panose="020B0604020202020204" pitchFamily="34" charset="0"/>
              <a:buChar char="•"/>
            </a:pPr>
            <a:r>
              <a:rPr lang="en-ZA" sz="2400" dirty="0" smtClean="0"/>
              <a:t>Vietnam</a:t>
            </a:r>
          </a:p>
          <a:p>
            <a:pPr marL="342900" indent="-342900">
              <a:buFont typeface="Arial" panose="020B0604020202020204" pitchFamily="34" charset="0"/>
              <a:buChar char="•"/>
            </a:pPr>
            <a:r>
              <a:rPr lang="en-ZA" sz="2400" dirty="0" smtClean="0"/>
              <a:t>Namibia</a:t>
            </a:r>
          </a:p>
          <a:p>
            <a:pPr marL="342900" indent="-342900">
              <a:buFont typeface="Arial" panose="020B0604020202020204" pitchFamily="34" charset="0"/>
              <a:buChar char="•"/>
            </a:pPr>
            <a:r>
              <a:rPr lang="en-ZA" sz="2400" dirty="0" smtClean="0"/>
              <a:t>Brazil</a:t>
            </a:r>
          </a:p>
          <a:p>
            <a:pPr marL="342900" indent="-342900">
              <a:buFont typeface="Arial" panose="020B0604020202020204" pitchFamily="34" charset="0"/>
              <a:buChar char="•"/>
            </a:pPr>
            <a:r>
              <a:rPr lang="en-ZA" sz="2400" dirty="0" smtClean="0"/>
              <a:t>India</a:t>
            </a:r>
          </a:p>
          <a:p>
            <a:pPr marL="342900" indent="-342900">
              <a:buFont typeface="Arial" panose="020B0604020202020204" pitchFamily="34" charset="0"/>
              <a:buChar char="•"/>
            </a:pPr>
            <a:r>
              <a:rPr lang="en-ZA" sz="2400" dirty="0" smtClean="0"/>
              <a:t>Mozambique</a:t>
            </a:r>
          </a:p>
          <a:p>
            <a:pPr marL="342900" indent="-342900">
              <a:buFont typeface="Arial" panose="020B0604020202020204" pitchFamily="34" charset="0"/>
              <a:buChar char="•"/>
            </a:pPr>
            <a:r>
              <a:rPr lang="en-ZA" sz="2400" dirty="0" smtClean="0"/>
              <a:t>Russia</a:t>
            </a: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17</a:t>
            </a:r>
            <a:endParaRPr lang="en-ZA" sz="1400" dirty="0"/>
          </a:p>
        </p:txBody>
      </p:sp>
    </p:spTree>
    <p:extLst>
      <p:ext uri="{BB962C8B-B14F-4D97-AF65-F5344CB8AC3E}">
        <p14:creationId xmlns:p14="http://schemas.microsoft.com/office/powerpoint/2010/main" xmlns="" val="2466343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24088"/>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3634512276"/>
              </p:ext>
            </p:extLst>
          </p:nvPr>
        </p:nvGraphicFramePr>
        <p:xfrm>
          <a:off x="517205" y="1165124"/>
          <a:ext cx="8109589" cy="5147410"/>
        </p:xfrm>
        <a:graphic>
          <a:graphicData uri="http://schemas.openxmlformats.org/drawingml/2006/table">
            <a:tbl>
              <a:tblPr firstRow="1" firstCol="1" bandRow="1">
                <a:tableStyleId>{93296810-A885-4BE3-A3E7-6D5BEEA58F35}</a:tableStyleId>
              </a:tblPr>
              <a:tblGrid>
                <a:gridCol w="1606563"/>
                <a:gridCol w="1003418"/>
                <a:gridCol w="1228180"/>
                <a:gridCol w="1252364"/>
                <a:gridCol w="1823848"/>
                <a:gridCol w="1195216"/>
              </a:tblGrid>
              <a:tr h="1220385">
                <a:tc>
                  <a:txBody>
                    <a:bodyPr/>
                    <a:lstStyle/>
                    <a:p>
                      <a:pPr algn="ctr">
                        <a:lnSpc>
                          <a:spcPct val="107000"/>
                        </a:lnSpc>
                        <a:spcAft>
                          <a:spcPts val="0"/>
                        </a:spcAft>
                      </a:pPr>
                      <a:r>
                        <a:rPr lang="en-US" sz="1800" dirty="0">
                          <a:effectLst/>
                        </a:rPr>
                        <a:t>Country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Year initiated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Degree level</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No. of scholarships in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students currently on scholarship</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scholarships offered for 2017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875397">
                <a:tc>
                  <a:txBody>
                    <a:bodyPr/>
                    <a:lstStyle/>
                    <a:p>
                      <a:pPr>
                        <a:lnSpc>
                          <a:spcPct val="107000"/>
                        </a:lnSpc>
                        <a:spcAft>
                          <a:spcPts val="0"/>
                        </a:spcAft>
                      </a:pPr>
                      <a:r>
                        <a:rPr lang="en-US" sz="1800" dirty="0">
                          <a:effectLst/>
                        </a:rPr>
                        <a:t>Ireland </a:t>
                      </a:r>
                      <a:endParaRPr lang="en-ZA" sz="1800" dirty="0">
                        <a:effectLst/>
                      </a:endParaRPr>
                    </a:p>
                    <a:p>
                      <a:pPr>
                        <a:lnSpc>
                          <a:spcPct val="107000"/>
                        </a:lnSpc>
                        <a:spcAft>
                          <a:spcPts val="0"/>
                        </a:spcAft>
                      </a:pPr>
                      <a:r>
                        <a:rPr lang="en-US" sz="1800" dirty="0">
                          <a:effectLst/>
                        </a:rPr>
                        <a:t> </a:t>
                      </a:r>
                      <a:endParaRPr lang="en-ZA" sz="1800" dirty="0">
                        <a:effectLst/>
                      </a:endParaRPr>
                    </a:p>
                    <a:p>
                      <a:pPr>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2013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Master’s </a:t>
                      </a:r>
                      <a:endParaRPr lang="en-ZA" sz="1800" dirty="0">
                        <a:effectLst/>
                      </a:endParaRPr>
                    </a:p>
                    <a:p>
                      <a:pPr>
                        <a:lnSpc>
                          <a:spcPct val="107000"/>
                        </a:lnSpc>
                        <a:spcAft>
                          <a:spcPts val="0"/>
                        </a:spcAft>
                      </a:pPr>
                      <a:r>
                        <a:rPr lang="en-US" sz="1800" dirty="0">
                          <a:effectLst/>
                        </a:rPr>
                        <a:t>(1 year</a:t>
                      </a:r>
                      <a:r>
                        <a:rPr lang="en-US" sz="1800" dirty="0" smtClean="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14</a:t>
                      </a:r>
                      <a:endParaRPr lang="en-ZA" sz="1800" dirty="0">
                        <a:effectLst/>
                      </a:endParaRPr>
                    </a:p>
                    <a:p>
                      <a:pPr algn="ctr">
                        <a:lnSpc>
                          <a:spcPct val="107000"/>
                        </a:lnSpc>
                        <a:spcAft>
                          <a:spcPts val="0"/>
                        </a:spcAft>
                      </a:pPr>
                      <a:r>
                        <a:rPr lang="en-US" sz="1800" dirty="0">
                          <a:effectLst/>
                        </a:rPr>
                        <a:t>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303869">
                <a:tc rowSpan="5">
                  <a:txBody>
                    <a:bodyPr/>
                    <a:lstStyle/>
                    <a:p>
                      <a:pPr>
                        <a:lnSpc>
                          <a:spcPct val="107000"/>
                        </a:lnSpc>
                        <a:spcAft>
                          <a:spcPts val="0"/>
                        </a:spcAft>
                      </a:pPr>
                      <a:r>
                        <a:rPr lang="en-US" sz="1800" dirty="0">
                          <a:effectLst/>
                        </a:rPr>
                        <a:t>China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cs typeface="Arial" panose="020B0604020202020204" pitchFamily="34" charset="0"/>
                      </a:endParaRPr>
                    </a:p>
                  </a:txBody>
                  <a:tcPr marL="18926" marR="18926" marT="9297" marB="9297"/>
                </a:tc>
                <a:tc rowSpan="5">
                  <a:txBody>
                    <a:bodyPr/>
                    <a:lstStyle/>
                    <a:p>
                      <a:pPr>
                        <a:lnSpc>
                          <a:spcPct val="107000"/>
                        </a:lnSpc>
                        <a:spcAft>
                          <a:spcPts val="0"/>
                        </a:spcAft>
                      </a:pPr>
                      <a:r>
                        <a:rPr lang="en-US" sz="1800" dirty="0">
                          <a:effectLst/>
                        </a:rPr>
                        <a:t>2004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a:effectLst/>
                        </a:rPr>
                        <a:t>All</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30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a:effectLst/>
                        </a:rPr>
                        <a:t>99</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rowSpan="5">
                  <a:txBody>
                    <a:bodyPr/>
                    <a:lstStyle/>
                    <a:p>
                      <a:pPr algn="ctr">
                        <a:lnSpc>
                          <a:spcPct val="107000"/>
                        </a:lnSpc>
                        <a:spcAft>
                          <a:spcPts val="0"/>
                        </a:spcAft>
                      </a:pPr>
                      <a:r>
                        <a:rPr lang="en-US" sz="1800" dirty="0">
                          <a:effectLst/>
                        </a:rPr>
                        <a:t>30+</a:t>
                      </a:r>
                      <a:endParaRPr lang="en-ZA" sz="1800" dirty="0">
                        <a:effectLst/>
                      </a:endParaRPr>
                    </a:p>
                    <a:p>
                      <a:pPr algn="ctr">
                        <a:lnSpc>
                          <a:spcPct val="107000"/>
                        </a:lnSpc>
                        <a:spcAft>
                          <a:spcPts val="0"/>
                        </a:spcAft>
                      </a:pPr>
                      <a:r>
                        <a:rPr lang="en-US" sz="1800" dirty="0">
                          <a:effectLst/>
                        </a:rPr>
                        <a:t> </a:t>
                      </a:r>
                      <a:endParaRPr lang="en-ZA" sz="1800" dirty="0">
                        <a:effectLst/>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875397">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dirty="0">
                          <a:effectLst/>
                        </a:rPr>
                        <a:t>Chinese language</a:t>
                      </a:r>
                      <a:endParaRPr lang="en-ZA" sz="1800" dirty="0">
                        <a:effectLst/>
                      </a:endParaRPr>
                    </a:p>
                    <a:p>
                      <a:pPr>
                        <a:lnSpc>
                          <a:spcPct val="107000"/>
                        </a:lnSpc>
                        <a:spcAft>
                          <a:spcPts val="0"/>
                        </a:spcAft>
                      </a:pPr>
                      <a:r>
                        <a:rPr lang="en-US" sz="1800" dirty="0">
                          <a:effectLst/>
                        </a:rPr>
                        <a:t>(1 year)</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vMerge="1">
                  <a:txBody>
                    <a:bodyPr/>
                    <a:lstStyle/>
                    <a:p>
                      <a:endParaRPr lang="en-ZA"/>
                    </a:p>
                  </a:txBody>
                  <a:tcPr/>
                </a:tc>
              </a:tr>
              <a:tr h="58963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dirty="0">
                          <a:effectLst/>
                        </a:rPr>
                        <a:t>Bachelor’s </a:t>
                      </a:r>
                      <a:endParaRPr lang="en-ZA" sz="1800" dirty="0">
                        <a:effectLst/>
                      </a:endParaRPr>
                    </a:p>
                    <a:p>
                      <a:pPr>
                        <a:lnSpc>
                          <a:spcPct val="107000"/>
                        </a:lnSpc>
                        <a:spcAft>
                          <a:spcPts val="0"/>
                        </a:spcAft>
                      </a:pPr>
                      <a:r>
                        <a:rPr lang="en-US" sz="1800" dirty="0">
                          <a:effectLst/>
                        </a:rPr>
                        <a:t>(5 years)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64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vMerge="1">
                  <a:txBody>
                    <a:bodyPr/>
                    <a:lstStyle/>
                    <a:p>
                      <a:endParaRPr lang="en-ZA"/>
                    </a:p>
                  </a:txBody>
                  <a:tcPr/>
                </a:tc>
              </a:tr>
              <a:tr h="58963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dirty="0">
                          <a:effectLst/>
                        </a:rPr>
                        <a:t>Master’s </a:t>
                      </a:r>
                      <a:endParaRPr lang="en-ZA" sz="1800" dirty="0">
                        <a:effectLst/>
                      </a:endParaRPr>
                    </a:p>
                    <a:p>
                      <a:pPr>
                        <a:lnSpc>
                          <a:spcPct val="107000"/>
                        </a:lnSpc>
                        <a:spcAft>
                          <a:spcPts val="0"/>
                        </a:spcAft>
                      </a:pPr>
                      <a:r>
                        <a:rPr lang="en-US" sz="1800" dirty="0">
                          <a:effectLst/>
                        </a:rPr>
                        <a:t>(3 years)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25</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vMerge="1">
                  <a:txBody>
                    <a:bodyPr/>
                    <a:lstStyle/>
                    <a:p>
                      <a:endParaRPr lang="en-ZA"/>
                    </a:p>
                  </a:txBody>
                  <a:tcPr/>
                </a:tc>
              </a:tr>
              <a:tr h="58963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dirty="0">
                          <a:effectLst/>
                        </a:rPr>
                        <a:t>PhD</a:t>
                      </a:r>
                      <a:endParaRPr lang="en-ZA" sz="1800" dirty="0">
                        <a:effectLst/>
                      </a:endParaRPr>
                    </a:p>
                    <a:p>
                      <a:pPr>
                        <a:lnSpc>
                          <a:spcPct val="107000"/>
                        </a:lnSpc>
                        <a:spcAft>
                          <a:spcPts val="0"/>
                        </a:spcAft>
                      </a:pPr>
                      <a:r>
                        <a:rPr lang="en-US" sz="1800" dirty="0">
                          <a:effectLst/>
                        </a:rPr>
                        <a:t>(4 years)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5</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vMerge="1">
                  <a:txBody>
                    <a:bodyPr/>
                    <a:lstStyle/>
                    <a:p>
                      <a:endParaRPr lang="en-ZA"/>
                    </a:p>
                  </a:txBody>
                  <a:tcPr/>
                </a:tc>
              </a:tr>
            </a:tbl>
          </a:graphicData>
        </a:graphic>
      </p:graphicFrame>
      <p:sp>
        <p:nvSpPr>
          <p:cNvPr id="7"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Scholarships</a:t>
            </a:r>
            <a:endParaRPr lang="en-ZA" sz="2800" b="1" dirty="0">
              <a:solidFill>
                <a:srgbClr val="FFFFFF"/>
              </a:solidFill>
              <a:latin typeface="Arial" panose="020B0604020202020204" pitchFamily="34" charset="0"/>
              <a:cs typeface="Arial" panose="020B0604020202020204" pitchFamily="34" charset="0"/>
            </a:endParaRPr>
          </a:p>
        </p:txBody>
      </p:sp>
      <p:sp>
        <p:nvSpPr>
          <p:cNvPr id="5"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18</a:t>
            </a:r>
            <a:endParaRPr lang="en-ZA" sz="1400" dirty="0"/>
          </a:p>
        </p:txBody>
      </p:sp>
    </p:spTree>
    <p:extLst>
      <p:ext uri="{BB962C8B-B14F-4D97-AF65-F5344CB8AC3E}">
        <p14:creationId xmlns:p14="http://schemas.microsoft.com/office/powerpoint/2010/main" xmlns="" val="1248033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24088"/>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851738364"/>
              </p:ext>
            </p:extLst>
          </p:nvPr>
        </p:nvGraphicFramePr>
        <p:xfrm>
          <a:off x="517206" y="1205915"/>
          <a:ext cx="8109589" cy="4220522"/>
        </p:xfrm>
        <a:graphic>
          <a:graphicData uri="http://schemas.openxmlformats.org/drawingml/2006/table">
            <a:tbl>
              <a:tblPr firstRow="1" firstCol="1" bandRow="1">
                <a:tableStyleId>{93296810-A885-4BE3-A3E7-6D5BEEA58F35}</a:tableStyleId>
              </a:tblPr>
              <a:tblGrid>
                <a:gridCol w="1562317"/>
                <a:gridCol w="1047664"/>
                <a:gridCol w="1228180"/>
                <a:gridCol w="1252364"/>
                <a:gridCol w="1823848"/>
                <a:gridCol w="1195216"/>
              </a:tblGrid>
              <a:tr h="403198">
                <a:tc>
                  <a:txBody>
                    <a:bodyPr/>
                    <a:lstStyle/>
                    <a:p>
                      <a:pPr algn="ctr">
                        <a:lnSpc>
                          <a:spcPct val="107000"/>
                        </a:lnSpc>
                        <a:spcAft>
                          <a:spcPts val="0"/>
                        </a:spcAft>
                      </a:pPr>
                      <a:r>
                        <a:rPr lang="en-US" sz="1800" dirty="0">
                          <a:effectLst/>
                        </a:rPr>
                        <a:t>Country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Year initiated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Degree level</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No. of scholarships in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students currently on scholarship</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scholarships offered for 2017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345477">
                <a:tc rowSpan="4">
                  <a:txBody>
                    <a:bodyPr/>
                    <a:lstStyle/>
                    <a:p>
                      <a:pPr>
                        <a:lnSpc>
                          <a:spcPct val="107000"/>
                        </a:lnSpc>
                        <a:spcAft>
                          <a:spcPts val="0"/>
                        </a:spcAft>
                      </a:pPr>
                      <a:r>
                        <a:rPr lang="en-US" sz="1800" dirty="0">
                          <a:effectLst/>
                        </a:rPr>
                        <a:t>Russia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cs typeface="Arial" panose="020B0604020202020204" pitchFamily="34" charset="0"/>
                      </a:endParaRPr>
                    </a:p>
                  </a:txBody>
                  <a:tcPr marL="18926" marR="18926" marT="9297" marB="9297"/>
                </a:tc>
                <a:tc rowSpan="4">
                  <a:txBody>
                    <a:bodyPr/>
                    <a:lstStyle/>
                    <a:p>
                      <a:pPr>
                        <a:lnSpc>
                          <a:spcPct val="107000"/>
                        </a:lnSpc>
                        <a:spcAft>
                          <a:spcPts val="0"/>
                        </a:spcAft>
                      </a:pPr>
                      <a:r>
                        <a:rPr lang="en-US" sz="1800">
                          <a:effectLst/>
                        </a:rPr>
                        <a:t>2012</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Postgrad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N/A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19</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To be determined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6646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dirty="0">
                          <a:effectLst/>
                        </a:rPr>
                        <a:t>Bachelor’s </a:t>
                      </a:r>
                      <a:endParaRPr lang="en-ZA" sz="1800" dirty="0">
                        <a:effectLst/>
                      </a:endParaRPr>
                    </a:p>
                    <a:p>
                      <a:pPr>
                        <a:lnSpc>
                          <a:spcPct val="107000"/>
                        </a:lnSpc>
                        <a:spcAft>
                          <a:spcPts val="0"/>
                        </a:spcAft>
                      </a:pPr>
                      <a:r>
                        <a:rPr lang="en-US" sz="1800" dirty="0">
                          <a:effectLst/>
                        </a:rPr>
                        <a:t>(5 years)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15</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6646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a:effectLst/>
                        </a:rPr>
                        <a:t>Master’s </a:t>
                      </a:r>
                      <a:endParaRPr lang="en-ZA" sz="1800">
                        <a:effectLst/>
                      </a:endParaRPr>
                    </a:p>
                    <a:p>
                      <a:pPr>
                        <a:lnSpc>
                          <a:spcPct val="107000"/>
                        </a:lnSpc>
                        <a:spcAft>
                          <a:spcPts val="0"/>
                        </a:spcAft>
                      </a:pPr>
                      <a:r>
                        <a:rPr lang="en-US" sz="1800">
                          <a:effectLst/>
                        </a:rPr>
                        <a:t>(3 years)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5</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66463">
                <a:tc vMerge="1">
                  <a:txBody>
                    <a:bodyPr/>
                    <a:lstStyle/>
                    <a:p>
                      <a:endParaRPr lang="en-ZA"/>
                    </a:p>
                  </a:txBody>
                  <a:tcPr/>
                </a:tc>
                <a:tc vMerge="1">
                  <a:txBody>
                    <a:bodyPr/>
                    <a:lstStyle/>
                    <a:p>
                      <a:endParaRPr lang="en-ZA"/>
                    </a:p>
                  </a:txBody>
                  <a:tcPr/>
                </a:tc>
                <a:tc>
                  <a:txBody>
                    <a:bodyPr/>
                    <a:lstStyle/>
                    <a:p>
                      <a:pPr>
                        <a:lnSpc>
                          <a:spcPct val="107000"/>
                        </a:lnSpc>
                        <a:spcAft>
                          <a:spcPts val="0"/>
                        </a:spcAft>
                      </a:pPr>
                      <a:r>
                        <a:rPr lang="en-US" sz="1800">
                          <a:effectLst/>
                        </a:rPr>
                        <a:t>PhD</a:t>
                      </a:r>
                      <a:endParaRPr lang="en-ZA" sz="1800">
                        <a:effectLst/>
                      </a:endParaRPr>
                    </a:p>
                    <a:p>
                      <a:pPr>
                        <a:lnSpc>
                          <a:spcPct val="107000"/>
                        </a:lnSpc>
                        <a:spcAft>
                          <a:spcPts val="0"/>
                        </a:spcAft>
                      </a:pPr>
                      <a:r>
                        <a:rPr lang="en-US" sz="1800">
                          <a:effectLst/>
                        </a:rPr>
                        <a:t>(4 years)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66463">
                <a:tc>
                  <a:txBody>
                    <a:bodyPr/>
                    <a:lstStyle/>
                    <a:p>
                      <a:pPr>
                        <a:lnSpc>
                          <a:spcPct val="107000"/>
                        </a:lnSpc>
                        <a:spcAft>
                          <a:spcPts val="0"/>
                        </a:spcAft>
                      </a:pPr>
                      <a:r>
                        <a:rPr lang="en-US" sz="1800" dirty="0">
                          <a:effectLst/>
                        </a:rPr>
                        <a:t>Sweden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a:effectLst/>
                        </a:rPr>
                        <a:t>2013-2021</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a:effectLst/>
                        </a:rPr>
                        <a:t>Master’s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19</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bl>
          </a:graphicData>
        </a:graphic>
      </p:graphicFrame>
      <p:sp>
        <p:nvSpPr>
          <p:cNvPr id="7"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Scholarships</a:t>
            </a:r>
            <a:endParaRPr lang="en-ZA" sz="2800" b="1" dirty="0">
              <a:solidFill>
                <a:srgbClr val="FFFFFF"/>
              </a:solidFill>
              <a:latin typeface="Arial" panose="020B0604020202020204" pitchFamily="34" charset="0"/>
              <a:cs typeface="Arial" panose="020B0604020202020204" pitchFamily="34" charset="0"/>
            </a:endParaRPr>
          </a:p>
        </p:txBody>
      </p:sp>
      <p:sp>
        <p:nvSpPr>
          <p:cNvPr id="5"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19</a:t>
            </a:r>
            <a:endParaRPr lang="en-ZA" sz="1400" dirty="0"/>
          </a:p>
        </p:txBody>
      </p:sp>
    </p:spTree>
    <p:extLst>
      <p:ext uri="{BB962C8B-B14F-4D97-AF65-F5344CB8AC3E}">
        <p14:creationId xmlns:p14="http://schemas.microsoft.com/office/powerpoint/2010/main" xmlns="" val="1663069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2104" y="1216152"/>
            <a:ext cx="7388352" cy="4254373"/>
          </a:xfrm>
        </p:spPr>
        <p:txBody>
          <a:bodyPr/>
          <a:lstStyle/>
          <a:p>
            <a:pPr marL="0" indent="0">
              <a:buNone/>
            </a:pPr>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57200" y="466398"/>
            <a:ext cx="8111613"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Legislative Mandate</a:t>
            </a:r>
            <a:endParaRPr lang="en-ZA" sz="2800" b="1"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457200" y="1124713"/>
            <a:ext cx="8111613" cy="3785652"/>
          </a:xfrm>
          <a:prstGeom prst="rect">
            <a:avLst/>
          </a:prstGeom>
          <a:noFill/>
        </p:spPr>
        <p:txBody>
          <a:bodyPr wrap="square" rtlCol="0">
            <a:spAutoFit/>
          </a:bodyPr>
          <a:lstStyle/>
          <a:p>
            <a:r>
              <a:rPr lang="en-ZA" sz="2400" dirty="0"/>
              <a:t>The Constitution of the Republic of South Africa, 1996 provides for international law in Chapter 14, </a:t>
            </a:r>
            <a:r>
              <a:rPr lang="en-ZA" sz="2400" dirty="0" err="1"/>
              <a:t>ss</a:t>
            </a:r>
            <a:r>
              <a:rPr lang="en-ZA" sz="2400" dirty="0"/>
              <a:t> 231 – 233.</a:t>
            </a:r>
            <a:br>
              <a:rPr lang="en-ZA" sz="2400" dirty="0"/>
            </a:br>
            <a:r>
              <a:rPr lang="en-ZA" sz="2400" b="1" dirty="0"/>
              <a:t/>
            </a:r>
            <a:br>
              <a:rPr lang="en-ZA" sz="2400" b="1" dirty="0"/>
            </a:br>
            <a:r>
              <a:rPr lang="en-ZA" sz="2400" b="1" dirty="0"/>
              <a:t>231 International agreements</a:t>
            </a:r>
            <a:endParaRPr lang="en-ZA" sz="2400" dirty="0"/>
          </a:p>
          <a:p>
            <a:pPr marL="285750" lvl="0" indent="-285750">
              <a:buFont typeface="Arial" panose="020B0604020202020204" pitchFamily="34" charset="0"/>
              <a:buChar char="•"/>
            </a:pPr>
            <a:r>
              <a:rPr lang="en-ZA" sz="2400" dirty="0"/>
              <a:t>The negotiating and signing of all international agreements is the responsibility of the national executive.</a:t>
            </a:r>
          </a:p>
          <a:p>
            <a:pPr marL="285750" lvl="0" indent="-285750">
              <a:buFont typeface="Arial" panose="020B0604020202020204" pitchFamily="34" charset="0"/>
              <a:buChar char="•"/>
            </a:pPr>
            <a:r>
              <a:rPr lang="en-ZA" sz="2400" dirty="0"/>
              <a:t>An international agreement binds the Republic only after it has been approved by resolution in both the National Assembly and the National Council of Provinces, unless it is an agreement referred to in subsection (3</a:t>
            </a:r>
            <a:r>
              <a:rPr lang="en-ZA" sz="2400" dirty="0" smtClean="0"/>
              <a:t>).</a:t>
            </a:r>
            <a:endParaRPr lang="en-ZA" sz="2400" dirty="0"/>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a:t>
            </a:r>
            <a:endParaRPr lang="en-ZA" sz="1400" dirty="0"/>
          </a:p>
        </p:txBody>
      </p:sp>
    </p:spTree>
    <p:extLst>
      <p:ext uri="{BB962C8B-B14F-4D97-AF65-F5344CB8AC3E}">
        <p14:creationId xmlns:p14="http://schemas.microsoft.com/office/powerpoint/2010/main" xmlns="" val="2399795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24088"/>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4001828448"/>
              </p:ext>
            </p:extLst>
          </p:nvPr>
        </p:nvGraphicFramePr>
        <p:xfrm>
          <a:off x="517206" y="1205915"/>
          <a:ext cx="8109589" cy="3596340"/>
        </p:xfrm>
        <a:graphic>
          <a:graphicData uri="http://schemas.openxmlformats.org/drawingml/2006/table">
            <a:tbl>
              <a:tblPr firstRow="1" firstCol="1" bandRow="1">
                <a:tableStyleId>{93296810-A885-4BE3-A3E7-6D5BEEA58F35}</a:tableStyleId>
              </a:tblPr>
              <a:tblGrid>
                <a:gridCol w="1636059"/>
                <a:gridCol w="973922"/>
                <a:gridCol w="1228180"/>
                <a:gridCol w="1252364"/>
                <a:gridCol w="1823848"/>
                <a:gridCol w="1195216"/>
              </a:tblGrid>
              <a:tr h="403198">
                <a:tc>
                  <a:txBody>
                    <a:bodyPr/>
                    <a:lstStyle/>
                    <a:p>
                      <a:pPr algn="ctr">
                        <a:lnSpc>
                          <a:spcPct val="107000"/>
                        </a:lnSpc>
                        <a:spcAft>
                          <a:spcPts val="0"/>
                        </a:spcAft>
                      </a:pPr>
                      <a:r>
                        <a:rPr lang="en-US" sz="1800" dirty="0">
                          <a:effectLst/>
                        </a:rPr>
                        <a:t>Country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Year initiated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Degree level</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No. of scholarships in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students currently on scholarship</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Number of scholarships offered for 2017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66463">
                <a:tc>
                  <a:txBody>
                    <a:bodyPr/>
                    <a:lstStyle/>
                    <a:p>
                      <a:pPr>
                        <a:lnSpc>
                          <a:spcPct val="107000"/>
                        </a:lnSpc>
                        <a:spcAft>
                          <a:spcPts val="0"/>
                        </a:spcAft>
                      </a:pPr>
                      <a:r>
                        <a:rPr lang="en-US" sz="1800" dirty="0">
                          <a:effectLst/>
                        </a:rPr>
                        <a:t>Japan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2014-2017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a:effectLst/>
                        </a:rPr>
                        <a:t>Master’s (plus internship)</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41</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73</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24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396192">
                <a:tc>
                  <a:txBody>
                    <a:bodyPr/>
                    <a:lstStyle/>
                    <a:p>
                      <a:pPr>
                        <a:lnSpc>
                          <a:spcPct val="107000"/>
                        </a:lnSpc>
                        <a:spcAft>
                          <a:spcPts val="0"/>
                        </a:spcAft>
                      </a:pPr>
                      <a:r>
                        <a:rPr lang="en-US" sz="1800" dirty="0">
                          <a:effectLst/>
                        </a:rPr>
                        <a:t>Chile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a:effectLst/>
                        </a:rPr>
                        <a:t>2014</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US" sz="1800" dirty="0" smtClean="0">
                          <a:effectLst/>
                        </a:rPr>
                        <a:t>Masters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6</a:t>
                      </a:r>
                      <a:endParaRPr lang="en-ZA" sz="1800" dirty="0">
                        <a:effectLst/>
                      </a:endParaRPr>
                    </a:p>
                    <a:p>
                      <a:pPr algn="ctr">
                        <a:lnSpc>
                          <a:spcPct val="107000"/>
                        </a:lnSpc>
                        <a:spcAft>
                          <a:spcPts val="0"/>
                        </a:spcAft>
                      </a:pPr>
                      <a:r>
                        <a:rPr lang="en-US" sz="1800" dirty="0">
                          <a:effectLst/>
                        </a:rPr>
                        <a:t> </a:t>
                      </a:r>
                      <a:endParaRPr lang="en-ZA" sz="1800" dirty="0">
                        <a:effectLst/>
                      </a:endParaRPr>
                    </a:p>
                    <a:p>
                      <a:pPr>
                        <a:lnSpc>
                          <a:spcPct val="107000"/>
                        </a:lnSpc>
                        <a:spcAft>
                          <a:spcPts val="0"/>
                        </a:spcAft>
                      </a:pPr>
                      <a:r>
                        <a:rPr lang="en-US"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US" sz="1800" dirty="0">
                          <a:effectLst/>
                        </a:rPr>
                        <a:t>10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r h="238677">
                <a:tc>
                  <a:txBody>
                    <a:bodyPr/>
                    <a:lstStyle/>
                    <a:p>
                      <a:pPr>
                        <a:lnSpc>
                          <a:spcPct val="107000"/>
                        </a:lnSpc>
                        <a:spcAft>
                          <a:spcPts val="0"/>
                        </a:spcAft>
                      </a:pPr>
                      <a:r>
                        <a:rPr lang="en-ZA" sz="1800" dirty="0" smtClean="0">
                          <a:effectLst/>
                        </a:rPr>
                        <a:t>EU</a:t>
                      </a:r>
                      <a:endParaRPr lang="en-ZA" sz="1800" dirty="0">
                        <a:effectLst/>
                        <a:latin typeface="Arial" panose="020B060402020202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ZA" sz="1800" dirty="0" smtClean="0">
                          <a:effectLst/>
                        </a:rPr>
                        <a:t>2009 - 2016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ZA" sz="1800" dirty="0" smtClean="0">
                          <a:effectLst/>
                        </a:rPr>
                        <a:t>Masters</a:t>
                      </a:r>
                    </a:p>
                    <a:p>
                      <a:pPr>
                        <a:lnSpc>
                          <a:spcPct val="107000"/>
                        </a:lnSpc>
                        <a:spcAft>
                          <a:spcPts val="0"/>
                        </a:spcAft>
                      </a:pPr>
                      <a:r>
                        <a:rPr lang="en-ZA" sz="1800" dirty="0" smtClean="0">
                          <a:effectLst/>
                        </a:rPr>
                        <a:t>PhD</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nSpc>
                          <a:spcPct val="107000"/>
                        </a:lnSpc>
                        <a:spcAft>
                          <a:spcPts val="0"/>
                        </a:spcAft>
                      </a:pPr>
                      <a:r>
                        <a:rPr lang="en-ZA" sz="1800" dirty="0" smtClean="0">
                          <a:effectLst/>
                        </a:rPr>
                        <a:t>15</a:t>
                      </a:r>
                    </a:p>
                    <a:p>
                      <a:pPr>
                        <a:lnSpc>
                          <a:spcPct val="107000"/>
                        </a:lnSpc>
                        <a:spcAft>
                          <a:spcPts val="0"/>
                        </a:spcAft>
                      </a:pPr>
                      <a:r>
                        <a:rPr lang="en-ZA" sz="1800" dirty="0" smtClean="0">
                          <a:effectLst/>
                        </a:rPr>
                        <a:t>1</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r>
                        <a:rPr lang="en-ZA" sz="1800" dirty="0" smtClean="0">
                          <a:effectLst/>
                        </a:rPr>
                        <a:t>15</a:t>
                      </a:r>
                    </a:p>
                    <a:p>
                      <a:pPr algn="ctr">
                        <a:lnSpc>
                          <a:spcPct val="107000"/>
                        </a:lnSpc>
                        <a:spcAft>
                          <a:spcPts val="0"/>
                        </a:spcAft>
                      </a:pPr>
                      <a:r>
                        <a:rPr lang="en-ZA" sz="1800" dirty="0" smtClean="0">
                          <a:effectLst/>
                        </a:rPr>
                        <a:t>1</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c>
                  <a:txBody>
                    <a:bodyPr/>
                    <a:lstStyle/>
                    <a:p>
                      <a:pPr algn="ctr">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18926" marR="18926" marT="9297" marB="9297"/>
                </a:tc>
              </a:tr>
            </a:tbl>
          </a:graphicData>
        </a:graphic>
      </p:graphicFrame>
      <p:sp>
        <p:nvSpPr>
          <p:cNvPr id="7"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dirty="0" smtClean="0">
                <a:solidFill>
                  <a:srgbClr val="FFFFFF"/>
                </a:solidFill>
                <a:latin typeface="Arial" panose="020B0604020202020204" pitchFamily="34" charset="0"/>
                <a:cs typeface="Arial" panose="020B0604020202020204" pitchFamily="34" charset="0"/>
              </a:rPr>
              <a:t>Scholarships</a:t>
            </a:r>
            <a:endParaRPr lang="en-ZA" sz="2800" b="1" dirty="0">
              <a:solidFill>
                <a:srgbClr val="FFFFFF"/>
              </a:solidFill>
              <a:latin typeface="Arial" panose="020B0604020202020204" pitchFamily="34" charset="0"/>
              <a:cs typeface="Arial" panose="020B0604020202020204" pitchFamily="34" charset="0"/>
            </a:endParaRPr>
          </a:p>
        </p:txBody>
      </p:sp>
      <p:sp>
        <p:nvSpPr>
          <p:cNvPr id="5"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20</a:t>
            </a:r>
            <a:endParaRPr lang="en-ZA" sz="1400" dirty="0"/>
          </a:p>
        </p:txBody>
      </p:sp>
    </p:spTree>
    <p:extLst>
      <p:ext uri="{BB962C8B-B14F-4D97-AF65-F5344CB8AC3E}">
        <p14:creationId xmlns:p14="http://schemas.microsoft.com/office/powerpoint/2010/main" xmlns="" val="665058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71307" y="1208439"/>
            <a:ext cx="8082116" cy="4941637"/>
          </a:xfrm>
        </p:spPr>
        <p:txBody>
          <a:bodyPr>
            <a:normAutofit fontScale="85000" lnSpcReduction="20000"/>
          </a:bodyPr>
          <a:lstStyle/>
          <a:p>
            <a:pPr marL="0" lvl="0" indent="0">
              <a:buNone/>
            </a:pPr>
            <a:r>
              <a:rPr lang="en-US" dirty="0" smtClean="0">
                <a:latin typeface="Arial" panose="020B0604020202020204" pitchFamily="34" charset="0"/>
                <a:cs typeface="Arial" panose="020B0604020202020204" pitchFamily="34" charset="0"/>
              </a:rPr>
              <a:t>The Department advertised </a:t>
            </a:r>
            <a:r>
              <a:rPr lang="en-US" dirty="0">
                <a:latin typeface="Arial" panose="020B0604020202020204" pitchFamily="34" charset="0"/>
                <a:cs typeface="Arial" panose="020B0604020202020204" pitchFamily="34" charset="0"/>
              </a:rPr>
              <a:t>the following scholarships </a:t>
            </a:r>
            <a:r>
              <a:rPr lang="en-US" dirty="0" smtClean="0">
                <a:latin typeface="Arial" panose="020B0604020202020204" pitchFamily="34" charset="0"/>
                <a:cs typeface="Arial" panose="020B0604020202020204" pitchFamily="34" charset="0"/>
              </a:rPr>
              <a:t>on</a:t>
            </a:r>
          </a:p>
          <a:p>
            <a:pPr marL="0" lvl="0" indent="0">
              <a:buNone/>
            </a:pPr>
            <a:r>
              <a:rPr lang="en-US" dirty="0" smtClean="0">
                <a:latin typeface="Arial" panose="020B0604020202020204" pitchFamily="34" charset="0"/>
                <a:cs typeface="Arial" panose="020B0604020202020204" pitchFamily="34" charset="0"/>
              </a:rPr>
              <a:t>its </a:t>
            </a:r>
            <a:r>
              <a:rPr lang="en-US" dirty="0">
                <a:latin typeface="Arial" panose="020B0604020202020204" pitchFamily="34" charset="0"/>
                <a:cs typeface="Arial" panose="020B0604020202020204" pitchFamily="34" charset="0"/>
              </a:rPr>
              <a:t>website and via its contact </a:t>
            </a:r>
            <a:r>
              <a:rPr lang="en-US" dirty="0" smtClean="0">
                <a:latin typeface="Arial" panose="020B0604020202020204" pitchFamily="34" charset="0"/>
                <a:cs typeface="Arial" panose="020B0604020202020204" pitchFamily="34" charset="0"/>
              </a:rPr>
              <a:t>list:</a:t>
            </a:r>
          </a:p>
          <a:p>
            <a:pPr lvl="0"/>
            <a:r>
              <a:rPr lang="en-US" dirty="0" smtClean="0">
                <a:latin typeface="Arial" panose="020B0604020202020204" pitchFamily="34" charset="0"/>
                <a:cs typeface="Arial" panose="020B0604020202020204" pitchFamily="34" charset="0"/>
              </a:rPr>
              <a:t>Australia </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Korea </a:t>
            </a:r>
            <a:endParaRPr lang="en-ZA"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Algeria</a:t>
            </a:r>
            <a:endParaRPr lang="en-ZA"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African </a:t>
            </a:r>
            <a:r>
              <a:rPr lang="en-US" dirty="0" smtClean="0">
                <a:latin typeface="Arial" panose="020B0604020202020204" pitchFamily="34" charset="0"/>
                <a:cs typeface="Arial" panose="020B0604020202020204" pitchFamily="34" charset="0"/>
              </a:rPr>
              <a:t>Union</a:t>
            </a:r>
          </a:p>
          <a:p>
            <a:pPr lvl="0"/>
            <a:r>
              <a:rPr lang="en-US" dirty="0">
                <a:latin typeface="Arial" panose="020B0604020202020204" pitchFamily="34" charset="0"/>
                <a:cs typeface="Arial" panose="020B0604020202020204" pitchFamily="34" charset="0"/>
              </a:rPr>
              <a:t>Mexico </a:t>
            </a:r>
            <a:endParaRPr lang="en-ZA"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United Kingdom</a:t>
            </a:r>
            <a:endParaRPr lang="en-ZA"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New Zealand </a:t>
            </a:r>
          </a:p>
          <a:p>
            <a:pPr lvl="0"/>
            <a:r>
              <a:rPr lang="en-US" dirty="0">
                <a:latin typeface="Arial" panose="020B0604020202020204" pitchFamily="34" charset="0"/>
                <a:cs typeface="Arial" panose="020B0604020202020204" pitchFamily="34" charset="0"/>
              </a:rPr>
              <a:t>USA: Fulbright </a:t>
            </a:r>
            <a:endParaRPr lang="en-ZA"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Website: </a:t>
            </a:r>
            <a:r>
              <a:rPr lang="en-US" dirty="0" smtClean="0">
                <a:latin typeface="Arial" panose="020B0604020202020204" pitchFamily="34" charset="0"/>
                <a:cs typeface="Arial" panose="020B0604020202020204" pitchFamily="34" charset="0"/>
                <a:hlinkClick r:id="rId2"/>
              </a:rPr>
              <a:t>www.dhet.gov.za/internationalscholarships</a:t>
            </a:r>
            <a:r>
              <a:rPr lang="en-US" dirty="0" smtClean="0">
                <a:latin typeface="Arial" panose="020B0604020202020204" pitchFamily="34" charset="0"/>
                <a:cs typeface="Arial" panose="020B0604020202020204" pitchFamily="34" charset="0"/>
              </a:rPr>
              <a:t>   </a:t>
            </a:r>
            <a:endParaRPr lang="en-ZA" dirty="0">
              <a:latin typeface="Arial" panose="020B0604020202020204" pitchFamily="34" charset="0"/>
              <a:cs typeface="Arial" panose="020B0604020202020204" pitchFamily="34" charset="0"/>
            </a:endParaRPr>
          </a:p>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71307" y="566175"/>
            <a:ext cx="8082116"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800" b="1" dirty="0" smtClean="0">
                <a:latin typeface="Arial" panose="020B0604020202020204" pitchFamily="34" charset="0"/>
                <a:cs typeface="Arial" panose="020B0604020202020204" pitchFamily="34" charset="0"/>
              </a:rPr>
              <a:t>Advertised scholarships</a:t>
            </a:r>
            <a:endParaRPr lang="en-ZA" sz="2800" b="1" dirty="0">
              <a:solidFill>
                <a:srgbClr val="FFFFFF"/>
              </a:solidFill>
              <a:latin typeface="Arial" panose="020B0604020202020204" pitchFamily="34" charset="0"/>
              <a:cs typeface="Arial" panose="020B0604020202020204" pitchFamily="34" charset="0"/>
            </a:endParaRPr>
          </a:p>
        </p:txBody>
      </p:sp>
      <p:sp>
        <p:nvSpPr>
          <p:cNvPr id="4"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21</a:t>
            </a:r>
            <a:endParaRPr lang="en-ZA" sz="1400" dirty="0"/>
          </a:p>
        </p:txBody>
      </p:sp>
    </p:spTree>
    <p:extLst>
      <p:ext uri="{BB962C8B-B14F-4D97-AF65-F5344CB8AC3E}">
        <p14:creationId xmlns:p14="http://schemas.microsoft.com/office/powerpoint/2010/main" xmlns="" val="1232319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8800"/>
            <a:ext cx="6172200" cy="3408363"/>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42453" y="487660"/>
            <a:ext cx="8214850"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cs typeface="Arial" pitchFamily="34" charset="0"/>
              </a:rPr>
              <a:t>Official Development Assistance</a:t>
            </a:r>
            <a:endParaRPr lang="en-ZA" sz="2800" b="1" dirty="0">
              <a:solidFill>
                <a:srgbClr val="FFFFFF"/>
              </a:solidFill>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530366337"/>
              </p:ext>
            </p:extLst>
          </p:nvPr>
        </p:nvGraphicFramePr>
        <p:xfrm>
          <a:off x="442453" y="1104265"/>
          <a:ext cx="8214850" cy="5049901"/>
        </p:xfrm>
        <a:graphic>
          <a:graphicData uri="http://schemas.openxmlformats.org/drawingml/2006/table">
            <a:tbl>
              <a:tblPr firstRow="1" bandRow="1">
                <a:tableStyleId>{93296810-A885-4BE3-A3E7-6D5BEEA58F35}</a:tableStyleId>
              </a:tblPr>
              <a:tblGrid>
                <a:gridCol w="1017637"/>
                <a:gridCol w="2079523"/>
                <a:gridCol w="1312606"/>
                <a:gridCol w="3805084"/>
              </a:tblGrid>
              <a:tr h="205740">
                <a:tc>
                  <a:txBody>
                    <a:bodyPr/>
                    <a:lstStyle/>
                    <a:p>
                      <a:r>
                        <a:rPr lang="en-ZA" sz="1800" dirty="0" smtClean="0"/>
                        <a:t>Donor</a:t>
                      </a:r>
                      <a:r>
                        <a:rPr lang="en-ZA" sz="1800" baseline="0" dirty="0" smtClean="0"/>
                        <a:t> Name </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Project Name</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Project</a:t>
                      </a:r>
                      <a:r>
                        <a:rPr lang="en-ZA" sz="1800" baseline="0" dirty="0" smtClean="0"/>
                        <a:t> period</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smtClean="0"/>
                        <a:t>Focus</a:t>
                      </a:r>
                      <a:r>
                        <a:rPr lang="en-ZA" sz="1800" baseline="0" smtClean="0"/>
                        <a:t> Area</a:t>
                      </a:r>
                      <a:endParaRPr lang="en-ZA" sz="1800" dirty="0" smtClean="0">
                        <a:latin typeface="Arial" panose="020B0604020202020204" pitchFamily="34" charset="0"/>
                        <a:cs typeface="Arial" panose="020B0604020202020204" pitchFamily="34" charset="0"/>
                      </a:endParaRPr>
                    </a:p>
                  </a:txBody>
                  <a:tcPr marL="68580" marR="68580" marT="34290" marB="34290"/>
                </a:tc>
              </a:tr>
              <a:tr h="414000">
                <a:tc>
                  <a:txBody>
                    <a:bodyPr/>
                    <a:lstStyle/>
                    <a:p>
                      <a:r>
                        <a:rPr lang="en-ZA" sz="1800" dirty="0" smtClean="0"/>
                        <a:t>Denmark </a:t>
                      </a:r>
                      <a:endParaRPr lang="en-ZA" sz="1800" b="1"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Education &amp; Skills Development</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2010</a:t>
                      </a:r>
                      <a:r>
                        <a:rPr lang="en-ZA" sz="1800" baseline="0" dirty="0" smtClean="0"/>
                        <a:t> - 2016</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l"/>
                      <a:r>
                        <a:rPr lang="en-ZA" sz="1800" dirty="0" smtClean="0"/>
                        <a:t>Strengthen capacity of student</a:t>
                      </a:r>
                      <a:r>
                        <a:rPr lang="en-ZA" sz="1800" baseline="0" dirty="0" smtClean="0"/>
                        <a:t> support services in 12 TVET Colleges</a:t>
                      </a:r>
                      <a:endParaRPr lang="en-ZA" sz="1800" dirty="0">
                        <a:latin typeface="Arial" panose="020B0604020202020204" pitchFamily="34" charset="0"/>
                        <a:cs typeface="Arial" panose="020B0604020202020204" pitchFamily="34" charset="0"/>
                      </a:endParaRPr>
                    </a:p>
                  </a:txBody>
                  <a:tcPr marL="68580" marR="68580" marT="34290" marB="34290"/>
                </a:tc>
              </a:tr>
              <a:tr h="506328">
                <a:tc>
                  <a:txBody>
                    <a:bodyPr/>
                    <a:lstStyle/>
                    <a:p>
                      <a:pPr>
                        <a:lnSpc>
                          <a:spcPct val="107000"/>
                        </a:lnSpc>
                        <a:spcAft>
                          <a:spcPts val="0"/>
                        </a:spcAft>
                      </a:pPr>
                      <a:r>
                        <a:rPr lang="en-ZA" sz="1800" dirty="0" smtClean="0">
                          <a:effectLst/>
                        </a:rPr>
                        <a:t>European Union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Career development and national qualifications framework advice project  (EU1).</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2014 - 2017</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l">
                        <a:lnSpc>
                          <a:spcPct val="107000"/>
                        </a:lnSpc>
                        <a:spcAft>
                          <a:spcPts val="0"/>
                        </a:spcAft>
                      </a:pPr>
                      <a:r>
                        <a:rPr lang="en-ZA" sz="1800" dirty="0" smtClean="0">
                          <a:effectLst/>
                        </a:rPr>
                        <a:t>Setting up coordinating mechanism for Career development services across all spheres of gov</a:t>
                      </a:r>
                      <a:r>
                        <a:rPr lang="en-ZA" sz="1800" baseline="0" dirty="0" smtClean="0">
                          <a:effectLst/>
                        </a:rPr>
                        <a:t>ernment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506328">
                <a:tc>
                  <a:txBody>
                    <a:bodyPr/>
                    <a:lstStyle/>
                    <a:p>
                      <a:pPr>
                        <a:lnSpc>
                          <a:spcPct val="107000"/>
                        </a:lnSpc>
                        <a:spcAft>
                          <a:spcPts val="0"/>
                        </a:spcAft>
                      </a:pPr>
                      <a:r>
                        <a:rPr lang="en-ZA" sz="1800" smtClean="0">
                          <a:effectLst/>
                        </a:rPr>
                        <a:t> </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l">
                        <a:lnSpc>
                          <a:spcPct val="107000"/>
                        </a:lnSpc>
                        <a:spcAft>
                          <a:spcPts val="0"/>
                        </a:spcAft>
                      </a:pPr>
                      <a:r>
                        <a:rPr lang="en-ZA" sz="1800" dirty="0" smtClean="0">
                          <a:effectLst/>
                        </a:rPr>
                        <a:t>Provide Career development services in the country, setting up</a:t>
                      </a:r>
                      <a:r>
                        <a:rPr lang="en-ZA" sz="1800" baseline="0" dirty="0" smtClean="0">
                          <a:effectLst/>
                        </a:rPr>
                        <a:t> helpline, advice portal, training and support.</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655871">
                <a:tc>
                  <a:txBody>
                    <a:bodyPr/>
                    <a:lstStyle/>
                    <a:p>
                      <a:pPr>
                        <a:lnSpc>
                          <a:spcPct val="107000"/>
                        </a:lnSpc>
                        <a:spcAft>
                          <a:spcPts val="0"/>
                        </a:spcAft>
                      </a:pPr>
                      <a:r>
                        <a:rPr lang="en-ZA" sz="1800" dirty="0" smtClean="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Open learning system for post school</a:t>
                      </a:r>
                      <a:r>
                        <a:rPr lang="en-ZA" sz="1800" baseline="0" dirty="0" smtClean="0">
                          <a:effectLst/>
                        </a:rPr>
                        <a:t> </a:t>
                      </a:r>
                      <a:r>
                        <a:rPr lang="en-ZA" sz="1800" dirty="0" smtClean="0">
                          <a:effectLst/>
                        </a:rPr>
                        <a:t>education and  training (EU2)</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l">
                        <a:lnSpc>
                          <a:spcPct val="107000"/>
                        </a:lnSpc>
                        <a:spcAft>
                          <a:spcPts val="0"/>
                        </a:spcAft>
                      </a:pPr>
                      <a:r>
                        <a:rPr lang="en-ZA" sz="1800" dirty="0" smtClean="0">
                          <a:effectLst/>
                        </a:rPr>
                        <a:t>Increasing access to post school education (open learning). Developing open learning system. Ongoing</a:t>
                      </a:r>
                      <a:r>
                        <a:rPr lang="en-ZA" sz="1800" baseline="0" dirty="0" smtClean="0">
                          <a:effectLst/>
                        </a:rPr>
                        <a:t> materials development for occupational qualification.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22</a:t>
            </a:r>
            <a:endParaRPr lang="en-ZA" sz="1400" dirty="0"/>
          </a:p>
        </p:txBody>
      </p:sp>
    </p:spTree>
    <p:extLst>
      <p:ext uri="{BB962C8B-B14F-4D97-AF65-F5344CB8AC3E}">
        <p14:creationId xmlns:p14="http://schemas.microsoft.com/office/powerpoint/2010/main" xmlns="" val="3539335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8800"/>
            <a:ext cx="6172200" cy="3408363"/>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42453" y="487660"/>
            <a:ext cx="8214850"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cs typeface="Arial" pitchFamily="34" charset="0"/>
              </a:rPr>
              <a:t>Official Development Assistance</a:t>
            </a:r>
            <a:endParaRPr lang="en-ZA" sz="2800" b="1" dirty="0">
              <a:solidFill>
                <a:srgbClr val="FFFFFF"/>
              </a:solidFill>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519660422"/>
              </p:ext>
            </p:extLst>
          </p:nvPr>
        </p:nvGraphicFramePr>
        <p:xfrm>
          <a:off x="442453" y="1133761"/>
          <a:ext cx="8214850" cy="5131856"/>
        </p:xfrm>
        <a:graphic>
          <a:graphicData uri="http://schemas.openxmlformats.org/drawingml/2006/table">
            <a:tbl>
              <a:tblPr firstRow="1" bandRow="1">
                <a:tableStyleId>{93296810-A885-4BE3-A3E7-6D5BEEA58F35}</a:tableStyleId>
              </a:tblPr>
              <a:tblGrid>
                <a:gridCol w="1060184"/>
                <a:gridCol w="2287698"/>
                <a:gridCol w="1297859"/>
                <a:gridCol w="3569109"/>
              </a:tblGrid>
              <a:tr h="587618">
                <a:tc>
                  <a:txBody>
                    <a:bodyPr/>
                    <a:lstStyle/>
                    <a:p>
                      <a:r>
                        <a:rPr lang="en-ZA" sz="1800" dirty="0" smtClean="0"/>
                        <a:t>Donor</a:t>
                      </a:r>
                      <a:r>
                        <a:rPr lang="en-ZA" sz="1800" baseline="0" dirty="0" smtClean="0"/>
                        <a:t> Name </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Project Name</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Project</a:t>
                      </a:r>
                      <a:r>
                        <a:rPr lang="en-ZA" sz="1800" baseline="0" dirty="0" smtClean="0"/>
                        <a:t> period</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smtClean="0"/>
                        <a:t>Focus</a:t>
                      </a:r>
                      <a:r>
                        <a:rPr lang="en-ZA" sz="1800" baseline="0" smtClean="0"/>
                        <a:t> Area</a:t>
                      </a:r>
                      <a:endParaRPr lang="en-ZA" sz="1800" dirty="0" smtClean="0">
                        <a:latin typeface="Arial" panose="020B0604020202020204" pitchFamily="34" charset="0"/>
                        <a:cs typeface="Arial" panose="020B0604020202020204" pitchFamily="34" charset="0"/>
                      </a:endParaRPr>
                    </a:p>
                  </a:txBody>
                  <a:tcPr marL="68580" marR="68580" marT="34290" marB="34290"/>
                </a:tc>
              </a:tr>
              <a:tr h="1286169">
                <a:tc>
                  <a:txBody>
                    <a:bodyPr/>
                    <a:lstStyle/>
                    <a:p>
                      <a:pPr>
                        <a:lnSpc>
                          <a:spcPct val="107000"/>
                        </a:lnSpc>
                        <a:spcAft>
                          <a:spcPts val="0"/>
                        </a:spcAft>
                      </a:pPr>
                      <a:r>
                        <a:rPr lang="en-ZA" sz="1800" dirty="0" smtClean="0">
                          <a:effectLst/>
                        </a:rPr>
                        <a:t>European</a:t>
                      </a:r>
                      <a:r>
                        <a:rPr lang="en-ZA" sz="1800" baseline="0" dirty="0" smtClean="0">
                          <a:effectLst/>
                        </a:rPr>
                        <a:t> Union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Teaching and Learning Development Sector Reform Contract   (TLDSRC)</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smtClean="0">
                          <a:effectLst/>
                        </a:rPr>
                        <a:t>2015 - 2020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Teacher development in ECD, Special Needs,</a:t>
                      </a:r>
                      <a:r>
                        <a:rPr lang="en-ZA" sz="1800" baseline="0" dirty="0" smtClean="0">
                          <a:effectLst/>
                        </a:rPr>
                        <a:t> </a:t>
                      </a:r>
                      <a:r>
                        <a:rPr lang="en-ZA" sz="1800" dirty="0" smtClean="0">
                          <a:effectLst/>
                        </a:rPr>
                        <a:t>Primary, TVET,</a:t>
                      </a:r>
                      <a:r>
                        <a:rPr lang="en-ZA" sz="1800" baseline="0" dirty="0" smtClean="0">
                          <a:effectLst/>
                        </a:rPr>
                        <a:t> Open learning  and  infrastructure audit for TVET colleges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1103598">
                <a:tc rowSpan="2">
                  <a:txBody>
                    <a:bodyPr/>
                    <a:lstStyle/>
                    <a:p>
                      <a:pPr>
                        <a:lnSpc>
                          <a:spcPct val="107000"/>
                        </a:lnSpc>
                        <a:spcAft>
                          <a:spcPts val="0"/>
                        </a:spcAft>
                      </a:pPr>
                      <a:r>
                        <a:rPr lang="en-ZA" sz="1800" dirty="0">
                          <a:effectLst/>
                        </a:rPr>
                        <a:t> </a:t>
                      </a:r>
                    </a:p>
                    <a:p>
                      <a:pPr>
                        <a:lnSpc>
                          <a:spcPct val="107000"/>
                        </a:lnSpc>
                        <a:spcAft>
                          <a:spcPts val="0"/>
                        </a:spcAft>
                      </a:pPr>
                      <a:r>
                        <a:rPr lang="en-ZA" sz="1800" dirty="0">
                          <a:effectLst/>
                        </a:rPr>
                        <a:t>Japan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Volunteers programme to Mpumalanga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smtClean="0">
                          <a:effectLst/>
                        </a:rPr>
                        <a:t>2009</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a:effectLst/>
                        </a:rPr>
                        <a:t>Volunteers teach in areas of Electronic Engineering, Automotive Maintenance, Computer Technology, Electric and Electronics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1935693">
                <a:tc vMerge="1">
                  <a:txBody>
                    <a:bodyPr/>
                    <a:lstStyle/>
                    <a:p>
                      <a:endParaRPr lang="en-Z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07000"/>
                        </a:lnSpc>
                        <a:spcAft>
                          <a:spcPts val="0"/>
                        </a:spcAft>
                      </a:pPr>
                      <a:r>
                        <a:rPr lang="en-ZA" sz="1800" dirty="0">
                          <a:effectLst/>
                        </a:rPr>
                        <a:t>Employability Improvement Project </a:t>
                      </a:r>
                    </a:p>
                    <a:p>
                      <a:pPr>
                        <a:lnSpc>
                          <a:spcPct val="107000"/>
                        </a:lnSpc>
                        <a:spcAft>
                          <a:spcPts val="0"/>
                        </a:spcAft>
                      </a:pPr>
                      <a:r>
                        <a:rPr lang="en-ZA"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a:effectLst/>
                        </a:rPr>
                        <a:t>2013 </a:t>
                      </a:r>
                      <a:r>
                        <a:rPr lang="en-ZA" sz="1800" dirty="0" smtClean="0">
                          <a:effectLst/>
                        </a:rPr>
                        <a:t>- 2016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800" dirty="0">
                          <a:effectLst/>
                        </a:rPr>
                        <a:t>The EIP working with University Branch implementing the Cognitive Skills Development for all Universities of Technology and </a:t>
                      </a:r>
                      <a:r>
                        <a:rPr lang="en-ZA" sz="1800" dirty="0" smtClean="0">
                          <a:effectLst/>
                        </a:rPr>
                        <a:t>UJ. Focuses on training of trainers/lecturers.</a:t>
                      </a:r>
                    </a:p>
                    <a:p>
                      <a:pPr>
                        <a:lnSpc>
                          <a:spcPct val="107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23</a:t>
            </a:r>
            <a:endParaRPr lang="en-ZA" sz="1400" dirty="0"/>
          </a:p>
        </p:txBody>
      </p:sp>
    </p:spTree>
    <p:extLst>
      <p:ext uri="{BB962C8B-B14F-4D97-AF65-F5344CB8AC3E}">
        <p14:creationId xmlns:p14="http://schemas.microsoft.com/office/powerpoint/2010/main" xmlns="" val="4082623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8800"/>
            <a:ext cx="6172200" cy="3408363"/>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438135037"/>
              </p:ext>
            </p:extLst>
          </p:nvPr>
        </p:nvGraphicFramePr>
        <p:xfrm>
          <a:off x="442451" y="1061226"/>
          <a:ext cx="8214851" cy="4139184"/>
        </p:xfrm>
        <a:graphic>
          <a:graphicData uri="http://schemas.openxmlformats.org/drawingml/2006/table">
            <a:tbl>
              <a:tblPr firstRow="1" bandRow="1">
                <a:tableStyleId>{93296810-A885-4BE3-A3E7-6D5BEEA58F35}</a:tableStyleId>
              </a:tblPr>
              <a:tblGrid>
                <a:gridCol w="1265735"/>
                <a:gridCol w="2084735"/>
                <a:gridCol w="1017548"/>
                <a:gridCol w="3846833"/>
              </a:tblGrid>
              <a:tr h="286643">
                <a:tc>
                  <a:txBody>
                    <a:bodyPr/>
                    <a:lstStyle/>
                    <a:p>
                      <a:r>
                        <a:rPr lang="en-ZA" sz="1800" dirty="0" smtClean="0"/>
                        <a:t>Donor</a:t>
                      </a:r>
                      <a:r>
                        <a:rPr lang="en-ZA" sz="1800" baseline="0" dirty="0" smtClean="0"/>
                        <a:t> Name </a:t>
                      </a:r>
                      <a:endParaRPr lang="en-ZA" sz="1800" dirty="0"/>
                    </a:p>
                  </a:txBody>
                  <a:tcPr marL="68580" marR="68580" marT="34290" marB="34290"/>
                </a:tc>
                <a:tc>
                  <a:txBody>
                    <a:bodyPr/>
                    <a:lstStyle/>
                    <a:p>
                      <a:r>
                        <a:rPr lang="en-ZA" sz="1800" dirty="0" smtClean="0"/>
                        <a:t>Project Name</a:t>
                      </a:r>
                      <a:endParaRPr lang="en-ZA" sz="1800" dirty="0"/>
                    </a:p>
                  </a:txBody>
                  <a:tcPr marL="68580" marR="68580" marT="34290" marB="34290"/>
                </a:tc>
                <a:tc>
                  <a:txBody>
                    <a:bodyPr/>
                    <a:lstStyle/>
                    <a:p>
                      <a:r>
                        <a:rPr lang="en-ZA" sz="1800" dirty="0" smtClean="0"/>
                        <a:t>Project</a:t>
                      </a:r>
                      <a:r>
                        <a:rPr lang="en-ZA" sz="1800" baseline="0" dirty="0" smtClean="0"/>
                        <a:t> period</a:t>
                      </a:r>
                      <a:endParaRPr lang="en-ZA" sz="18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Focus</a:t>
                      </a:r>
                      <a:r>
                        <a:rPr lang="en-ZA" sz="1800" baseline="0" dirty="0" smtClean="0"/>
                        <a:t> Area</a:t>
                      </a:r>
                      <a:endParaRPr lang="en-ZA" sz="1800" dirty="0" smtClean="0"/>
                    </a:p>
                  </a:txBody>
                  <a:tcPr marL="68580" marR="68580" marT="34290" marB="34290"/>
                </a:tc>
              </a:tr>
              <a:tr h="454417">
                <a:tc rowSpan="2">
                  <a:txBody>
                    <a:bodyPr/>
                    <a:lstStyle/>
                    <a:p>
                      <a:pPr>
                        <a:lnSpc>
                          <a:spcPct val="107000"/>
                        </a:lnSpc>
                        <a:spcAft>
                          <a:spcPts val="0"/>
                        </a:spcAft>
                      </a:pPr>
                      <a:r>
                        <a:rPr lang="en-ZA" sz="1800" dirty="0">
                          <a:effectLst/>
                        </a:rPr>
                        <a:t>Netherlands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07000"/>
                        </a:lnSpc>
                        <a:spcAft>
                          <a:spcPts val="0"/>
                        </a:spcAft>
                      </a:pPr>
                      <a:r>
                        <a:rPr lang="en-ZA" sz="1800" dirty="0">
                          <a:effectLst/>
                        </a:rPr>
                        <a:t>Strengthening business management systems in selected TVET </a:t>
                      </a:r>
                      <a:r>
                        <a:rPr lang="en-ZA" sz="1800" dirty="0" smtClean="0">
                          <a:effectLst/>
                        </a:rPr>
                        <a:t>Colleges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a:effectLst/>
                        </a:rPr>
                        <a:t>2014 </a:t>
                      </a:r>
                      <a:r>
                        <a:rPr lang="en-ZA" sz="1800" dirty="0" smtClean="0">
                          <a:effectLst/>
                        </a:rPr>
                        <a:t>- 2016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a:effectLst/>
                        </a:rPr>
                        <a:t> </a:t>
                      </a:r>
                      <a:r>
                        <a:rPr lang="en-ZA" sz="1800" dirty="0" smtClean="0">
                          <a:effectLst/>
                        </a:rPr>
                        <a:t>Partnering with CINOP on</a:t>
                      </a:r>
                      <a:r>
                        <a:rPr lang="en-ZA" sz="1800" baseline="0" dirty="0" smtClean="0">
                          <a:effectLst/>
                        </a:rPr>
                        <a:t> delivering of NC(V) curriculum by supporting college lecturers.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r h="748100">
                <a:tc vMerge="1">
                  <a:txBody>
                    <a:bodyPr/>
                    <a:lstStyle/>
                    <a:p>
                      <a:endParaRPr lang="en-ZA"/>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ZA" sz="1800" dirty="0">
                          <a:effectLst/>
                        </a:rPr>
                        <a:t>Strengthening the national certificate (vocational) in line with labour market needs</a:t>
                      </a:r>
                    </a:p>
                    <a:p>
                      <a:pPr algn="just">
                        <a:lnSpc>
                          <a:spcPct val="107000"/>
                        </a:lnSpc>
                        <a:spcAft>
                          <a:spcPts val="0"/>
                        </a:spcAft>
                      </a:pPr>
                      <a:r>
                        <a:rPr lang="en-ZA" sz="1800" dirty="0">
                          <a:effectLst/>
                        </a:rPr>
                        <a:t> </a:t>
                      </a:r>
                    </a:p>
                    <a:p>
                      <a:pPr algn="just">
                        <a:lnSpc>
                          <a:spcPct val="107000"/>
                        </a:lnSpc>
                        <a:spcAft>
                          <a:spcPts val="0"/>
                        </a:spcAft>
                      </a:pPr>
                      <a:r>
                        <a:rPr lang="en-ZA" sz="1800" dirty="0">
                          <a:effectLst/>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a:effectLst/>
                        </a:rPr>
                        <a:t>2014 </a:t>
                      </a:r>
                      <a:r>
                        <a:rPr lang="en-ZA" sz="1800" dirty="0" smtClean="0">
                          <a:effectLst/>
                        </a:rPr>
                        <a:t>- </a:t>
                      </a:r>
                      <a:r>
                        <a:rPr lang="en-ZA" sz="1800" dirty="0">
                          <a:effectLst/>
                        </a:rPr>
                        <a:t>2016</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gn="just">
                        <a:lnSpc>
                          <a:spcPct val="107000"/>
                        </a:lnSpc>
                        <a:spcAft>
                          <a:spcPts val="0"/>
                        </a:spcAft>
                      </a:pPr>
                      <a:r>
                        <a:rPr lang="en-ZA" sz="1800" dirty="0">
                          <a:effectLst/>
                        </a:rPr>
                        <a:t>Revised subjects curriculum, improved student support services, lecturer development communities of practice, student support services communities practice, student work placement</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r>
            </a:tbl>
          </a:graphicData>
        </a:graphic>
      </p:graphicFrame>
      <p:sp>
        <p:nvSpPr>
          <p:cNvPr id="5" name="Title 4"/>
          <p:cNvSpPr txBox="1">
            <a:spLocks/>
          </p:cNvSpPr>
          <p:nvPr/>
        </p:nvSpPr>
        <p:spPr>
          <a:xfrm>
            <a:off x="442453" y="487660"/>
            <a:ext cx="821485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smtClean="0">
                <a:solidFill>
                  <a:srgbClr val="FFFFFF"/>
                </a:solidFill>
                <a:cs typeface="Arial" pitchFamily="34" charset="0"/>
              </a:rPr>
              <a:t>Official Development Assistance</a:t>
            </a:r>
            <a:endParaRPr lang="en-ZA" sz="2800" b="1" dirty="0">
              <a:solidFill>
                <a:srgbClr val="FFFFFF"/>
              </a:solidFill>
              <a:cs typeface="Arial"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24</a:t>
            </a:r>
            <a:endParaRPr lang="en-ZA" sz="1400" dirty="0"/>
          </a:p>
        </p:txBody>
      </p:sp>
    </p:spTree>
    <p:extLst>
      <p:ext uri="{BB962C8B-B14F-4D97-AF65-F5344CB8AC3E}">
        <p14:creationId xmlns:p14="http://schemas.microsoft.com/office/powerpoint/2010/main" xmlns="" val="1880060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8800"/>
            <a:ext cx="6172200" cy="3408363"/>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nvPr>
        </p:nvGraphicFramePr>
        <p:xfrm>
          <a:off x="442451" y="1061226"/>
          <a:ext cx="8214851" cy="5125974"/>
        </p:xfrm>
        <a:graphic>
          <a:graphicData uri="http://schemas.openxmlformats.org/drawingml/2006/table">
            <a:tbl>
              <a:tblPr firstRow="1" bandRow="1">
                <a:tableStyleId>{93296810-A885-4BE3-A3E7-6D5BEEA58F35}</a:tableStyleId>
              </a:tblPr>
              <a:tblGrid>
                <a:gridCol w="1265735"/>
                <a:gridCol w="2084735"/>
                <a:gridCol w="1017548"/>
                <a:gridCol w="3846833"/>
              </a:tblGrid>
              <a:tr h="286643">
                <a:tc>
                  <a:txBody>
                    <a:bodyPr/>
                    <a:lstStyle/>
                    <a:p>
                      <a:r>
                        <a:rPr lang="en-ZA" sz="1800" dirty="0" smtClean="0"/>
                        <a:t>Donor</a:t>
                      </a:r>
                      <a:r>
                        <a:rPr lang="en-ZA" sz="1800" baseline="0" dirty="0" smtClean="0"/>
                        <a:t> Name </a:t>
                      </a:r>
                      <a:endParaRPr lang="en-ZA" sz="1800" dirty="0"/>
                    </a:p>
                  </a:txBody>
                  <a:tcPr marL="68580" marR="68580" marT="34290" marB="34290"/>
                </a:tc>
                <a:tc>
                  <a:txBody>
                    <a:bodyPr/>
                    <a:lstStyle/>
                    <a:p>
                      <a:r>
                        <a:rPr lang="en-ZA" sz="1800" dirty="0" smtClean="0"/>
                        <a:t>Project Name</a:t>
                      </a:r>
                      <a:endParaRPr lang="en-ZA" sz="1800" dirty="0"/>
                    </a:p>
                  </a:txBody>
                  <a:tcPr marL="68580" marR="68580" marT="34290" marB="34290"/>
                </a:tc>
                <a:tc>
                  <a:txBody>
                    <a:bodyPr/>
                    <a:lstStyle/>
                    <a:p>
                      <a:r>
                        <a:rPr lang="en-ZA" sz="1800" dirty="0" smtClean="0"/>
                        <a:t>Project</a:t>
                      </a:r>
                      <a:r>
                        <a:rPr lang="en-ZA" sz="1800" baseline="0" dirty="0" smtClean="0"/>
                        <a:t> period</a:t>
                      </a:r>
                      <a:endParaRPr lang="en-ZA" sz="18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Focus</a:t>
                      </a:r>
                      <a:r>
                        <a:rPr lang="en-ZA" sz="1800" baseline="0" dirty="0" smtClean="0"/>
                        <a:t> Area</a:t>
                      </a:r>
                      <a:endParaRPr lang="en-ZA" sz="1800" dirty="0" smtClean="0"/>
                    </a:p>
                  </a:txBody>
                  <a:tcPr marL="68580" marR="68580" marT="34290" marB="34290"/>
                </a:tc>
              </a:tr>
              <a:tr h="1755005">
                <a:tc>
                  <a:txBody>
                    <a:bodyPr/>
                    <a:lstStyle/>
                    <a:p>
                      <a:pPr>
                        <a:lnSpc>
                          <a:spcPct val="115000"/>
                        </a:lnSpc>
                        <a:spcAft>
                          <a:spcPts val="0"/>
                        </a:spcAft>
                      </a:pPr>
                      <a:r>
                        <a:rPr lang="en-GB" sz="1800" dirty="0">
                          <a:effectLst/>
                        </a:rPr>
                        <a:t>United States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nSpc>
                          <a:spcPct val="115000"/>
                        </a:lnSpc>
                        <a:spcAft>
                          <a:spcPts val="1000"/>
                        </a:spcAft>
                      </a:pPr>
                      <a:r>
                        <a:rPr lang="en-GB" sz="1800" dirty="0">
                          <a:effectLst/>
                        </a:rPr>
                        <a:t>Trilateral cooperation project: Rebuilding constitutionalism in post-conflict societies through comparative </a:t>
                      </a:r>
                      <a:r>
                        <a:rPr lang="en-GB" sz="1800" dirty="0" smtClean="0">
                          <a:effectLst/>
                        </a:rPr>
                        <a:t>analysis</a:t>
                      </a:r>
                    </a:p>
                    <a:p>
                      <a:pPr>
                        <a:lnSpc>
                          <a:spcPct val="115000"/>
                        </a:lnSpc>
                        <a:spcAft>
                          <a:spcPts val="1000"/>
                        </a:spcAft>
                      </a:pPr>
                      <a:r>
                        <a:rPr lang="en-GB" sz="1800" dirty="0" smtClean="0">
                          <a:effectLst/>
                        </a:rPr>
                        <a:t>Research development project on solar energy</a:t>
                      </a:r>
                    </a:p>
                    <a:p>
                      <a:pPr>
                        <a:lnSpc>
                          <a:spcPct val="115000"/>
                        </a:lnSpc>
                        <a:spcAft>
                          <a:spcPts val="1000"/>
                        </a:spcAft>
                      </a:pPr>
                      <a:endParaRPr lang="en-ZA" sz="1800" dirty="0" smtClean="0">
                        <a:effectLst/>
                      </a:endParaRPr>
                    </a:p>
                    <a:p>
                      <a:pPr>
                        <a:lnSpc>
                          <a:spcPct val="115000"/>
                        </a:lnSpc>
                        <a:spcAft>
                          <a:spcPts val="1000"/>
                        </a:spcAft>
                      </a:pPr>
                      <a:r>
                        <a:rPr lang="en-ZA" sz="1800" dirty="0" smtClean="0">
                          <a:effectLst/>
                        </a:rPr>
                        <a:t>Agricultural Research project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gn="just">
                        <a:lnSpc>
                          <a:spcPct val="115000"/>
                        </a:lnSpc>
                        <a:spcAft>
                          <a:spcPts val="1000"/>
                        </a:spcAft>
                      </a:pPr>
                      <a:r>
                        <a:rPr lang="en-GB" sz="1800" dirty="0">
                          <a:effectLst/>
                        </a:rPr>
                        <a:t>2012 </a:t>
                      </a:r>
                      <a:r>
                        <a:rPr lang="en-GB" sz="1800" dirty="0" smtClean="0">
                          <a:effectLst/>
                        </a:rPr>
                        <a:t>- 201</a:t>
                      </a:r>
                      <a:r>
                        <a:rPr lang="en-ZA" sz="1800" dirty="0" smtClean="0">
                          <a:effectLst/>
                        </a:rPr>
                        <a:t>6</a:t>
                      </a:r>
                      <a:endParaRPr lang="en-ZA" sz="1800" dirty="0">
                        <a:effectLst/>
                      </a:endParaRPr>
                    </a:p>
                    <a:p>
                      <a:pPr algn="just">
                        <a:lnSpc>
                          <a:spcPct val="115000"/>
                        </a:lnSpc>
                        <a:spcAft>
                          <a:spcPts val="0"/>
                        </a:spcAft>
                      </a:pPr>
                      <a:r>
                        <a:rPr lang="en-GB" sz="1800" dirty="0">
                          <a:effectLst/>
                        </a:rPr>
                        <a:t> </a:t>
                      </a:r>
                      <a:endParaRPr lang="en-GB" sz="1800" dirty="0" smtClean="0">
                        <a:effectLst/>
                      </a:endParaRPr>
                    </a:p>
                    <a:p>
                      <a:pPr algn="just">
                        <a:lnSpc>
                          <a:spcPct val="115000"/>
                        </a:lnSpc>
                        <a:spcAft>
                          <a:spcPts val="0"/>
                        </a:spcAft>
                      </a:pPr>
                      <a:endParaRPr lang="en-GB" sz="1800" dirty="0" smtClean="0">
                        <a:effectLst/>
                      </a:endParaRPr>
                    </a:p>
                    <a:p>
                      <a:pPr algn="just">
                        <a:lnSpc>
                          <a:spcPct val="115000"/>
                        </a:lnSpc>
                        <a:spcAft>
                          <a:spcPts val="0"/>
                        </a:spcAft>
                      </a:pPr>
                      <a:endParaRPr lang="en-GB" sz="1800" dirty="0" smtClean="0">
                        <a:effectLst/>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n-GB" sz="1800" dirty="0" smtClean="0">
                          <a:effectLst/>
                        </a:rPr>
                        <a:t>2015 - 2018</a:t>
                      </a:r>
                    </a:p>
                    <a:p>
                      <a:pPr marL="0" marR="0" indent="0" algn="just" defTabSz="914400" rtl="0" eaLnBrk="1" fontAlgn="auto" latinLnBrk="0" hangingPunct="1">
                        <a:lnSpc>
                          <a:spcPct val="115000"/>
                        </a:lnSpc>
                        <a:spcBef>
                          <a:spcPts val="0"/>
                        </a:spcBef>
                        <a:spcAft>
                          <a:spcPts val="0"/>
                        </a:spcAft>
                        <a:buClrTx/>
                        <a:buSzTx/>
                        <a:buFontTx/>
                        <a:buNone/>
                        <a:tabLst/>
                        <a:defRPr/>
                      </a:pPr>
                      <a:endParaRPr lang="en-GB" sz="1800" dirty="0" smtClean="0">
                        <a:effectLst/>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en-GB" sz="1800" dirty="0" smtClean="0">
                        <a:effectLst/>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en-GB" sz="1800" dirty="0" smtClean="0">
                        <a:effectLst/>
                      </a:endParaRPr>
                    </a:p>
                    <a:p>
                      <a:pPr marL="0" marR="0" indent="0" algn="just" defTabSz="914400" rtl="0" eaLnBrk="1" fontAlgn="auto" latinLnBrk="0" hangingPunct="1">
                        <a:lnSpc>
                          <a:spcPct val="115000"/>
                        </a:lnSpc>
                        <a:spcBef>
                          <a:spcPts val="0"/>
                        </a:spcBef>
                        <a:spcAft>
                          <a:spcPts val="0"/>
                        </a:spcAft>
                        <a:buClrTx/>
                        <a:buSzTx/>
                        <a:buFontTx/>
                        <a:buNone/>
                        <a:tabLst/>
                        <a:defRPr/>
                      </a:pPr>
                      <a:r>
                        <a:rPr lang="en-GB" sz="1800" dirty="0" smtClean="0">
                          <a:effectLst/>
                        </a:rPr>
                        <a:t>2015 - 2018</a:t>
                      </a:r>
                      <a:endParaRPr lang="en-GB" sz="1800" b="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nSpc>
                          <a:spcPct val="115000"/>
                        </a:lnSpc>
                        <a:spcAft>
                          <a:spcPts val="1000"/>
                        </a:spcAft>
                      </a:pPr>
                      <a:r>
                        <a:rPr lang="en-GB" sz="1800" dirty="0">
                          <a:effectLst/>
                        </a:rPr>
                        <a:t>PhD candidates from selected countries are registered at the University of Pretoria Faculty of Law. They have access to teaching, research and publishing opportunities as well as thesis </a:t>
                      </a:r>
                      <a:r>
                        <a:rPr lang="en-GB" sz="1800" dirty="0" smtClean="0">
                          <a:effectLst/>
                        </a:rPr>
                        <a:t>supervision</a:t>
                      </a:r>
                    </a:p>
                    <a:p>
                      <a:pPr marL="0" marR="0" indent="0" algn="l" defTabSz="914400" rtl="0" eaLnBrk="1" fontAlgn="auto" latinLnBrk="0" hangingPunct="1">
                        <a:lnSpc>
                          <a:spcPct val="115000"/>
                        </a:lnSpc>
                        <a:spcBef>
                          <a:spcPts val="0"/>
                        </a:spcBef>
                        <a:spcAft>
                          <a:spcPts val="1000"/>
                        </a:spcAft>
                        <a:buClrTx/>
                        <a:buSzTx/>
                        <a:buFontTx/>
                        <a:buNone/>
                        <a:tabLst/>
                        <a:defRPr/>
                      </a:pPr>
                      <a:r>
                        <a:rPr lang="en-GB" sz="1800" dirty="0" smtClean="0">
                          <a:effectLst/>
                        </a:rPr>
                        <a:t> Development of solar energy resource map and database in partnership with Botswana, Namibia, Venda,</a:t>
                      </a:r>
                      <a:r>
                        <a:rPr lang="en-GB" sz="1800" baseline="0" dirty="0" smtClean="0">
                          <a:effectLst/>
                        </a:rPr>
                        <a:t> Stellenbosch Fort Hare Universities </a:t>
                      </a:r>
                      <a:endParaRPr lang="en-ZA" sz="1800" dirty="0" smtClean="0">
                        <a:effectLst/>
                      </a:endParaRPr>
                    </a:p>
                    <a:p>
                      <a:pPr>
                        <a:lnSpc>
                          <a:spcPct val="115000"/>
                        </a:lnSpc>
                        <a:spcAft>
                          <a:spcPts val="1000"/>
                        </a:spcAft>
                      </a:pPr>
                      <a:r>
                        <a:rPr lang="en-GB" sz="1800" dirty="0" smtClean="0">
                          <a:effectLst/>
                        </a:rPr>
                        <a:t>African soil microorganism as a resource for agriculture and biotechnology</a:t>
                      </a:r>
                      <a:endParaRPr lang="en-GB" sz="18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r>
            </a:tbl>
          </a:graphicData>
        </a:graphic>
      </p:graphicFrame>
      <p:sp>
        <p:nvSpPr>
          <p:cNvPr id="5" name="Title 4"/>
          <p:cNvSpPr txBox="1">
            <a:spLocks/>
          </p:cNvSpPr>
          <p:nvPr/>
        </p:nvSpPr>
        <p:spPr>
          <a:xfrm>
            <a:off x="442453" y="487660"/>
            <a:ext cx="821485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smtClean="0">
                <a:solidFill>
                  <a:srgbClr val="FFFFFF"/>
                </a:solidFill>
                <a:cs typeface="Arial" pitchFamily="34" charset="0"/>
              </a:rPr>
              <a:t>Official Development Assistance</a:t>
            </a:r>
            <a:endParaRPr lang="en-ZA" sz="2800" b="1" dirty="0">
              <a:solidFill>
                <a:srgbClr val="FFFFFF"/>
              </a:solidFill>
              <a:cs typeface="Arial"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25</a:t>
            </a:r>
            <a:endParaRPr lang="en-ZA" sz="1400" dirty="0"/>
          </a:p>
        </p:txBody>
      </p:sp>
    </p:spTree>
    <p:extLst>
      <p:ext uri="{BB962C8B-B14F-4D97-AF65-F5344CB8AC3E}">
        <p14:creationId xmlns:p14="http://schemas.microsoft.com/office/powerpoint/2010/main" xmlns="" val="863467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8800"/>
            <a:ext cx="6172200" cy="3408363"/>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nvPr>
        </p:nvGraphicFramePr>
        <p:xfrm>
          <a:off x="442451" y="1061226"/>
          <a:ext cx="8214851" cy="3825240"/>
        </p:xfrm>
        <a:graphic>
          <a:graphicData uri="http://schemas.openxmlformats.org/drawingml/2006/table">
            <a:tbl>
              <a:tblPr firstRow="1" bandRow="1">
                <a:tableStyleId>{93296810-A885-4BE3-A3E7-6D5BEEA58F35}</a:tableStyleId>
              </a:tblPr>
              <a:tblGrid>
                <a:gridCol w="1265735"/>
                <a:gridCol w="2084735"/>
                <a:gridCol w="1017548"/>
                <a:gridCol w="3846833"/>
              </a:tblGrid>
              <a:tr h="286643">
                <a:tc>
                  <a:txBody>
                    <a:bodyPr/>
                    <a:lstStyle/>
                    <a:p>
                      <a:r>
                        <a:rPr lang="en-ZA" sz="1800" dirty="0" smtClean="0"/>
                        <a:t>Donor</a:t>
                      </a:r>
                      <a:r>
                        <a:rPr lang="en-ZA" sz="1800" baseline="0" dirty="0" smtClean="0"/>
                        <a:t> Name </a:t>
                      </a:r>
                      <a:endParaRPr lang="en-ZA" sz="1800" dirty="0"/>
                    </a:p>
                  </a:txBody>
                  <a:tcPr marL="68580" marR="68580" marT="34290" marB="34290"/>
                </a:tc>
                <a:tc>
                  <a:txBody>
                    <a:bodyPr/>
                    <a:lstStyle/>
                    <a:p>
                      <a:r>
                        <a:rPr lang="en-ZA" sz="1800" dirty="0" smtClean="0"/>
                        <a:t>Project Name</a:t>
                      </a:r>
                      <a:endParaRPr lang="en-ZA" sz="1800" dirty="0"/>
                    </a:p>
                  </a:txBody>
                  <a:tcPr marL="68580" marR="68580" marT="34290" marB="34290"/>
                </a:tc>
                <a:tc>
                  <a:txBody>
                    <a:bodyPr/>
                    <a:lstStyle/>
                    <a:p>
                      <a:r>
                        <a:rPr lang="en-ZA" sz="1800" dirty="0" smtClean="0"/>
                        <a:t>Project</a:t>
                      </a:r>
                      <a:r>
                        <a:rPr lang="en-ZA" sz="1800" baseline="0" dirty="0" smtClean="0"/>
                        <a:t> period</a:t>
                      </a:r>
                      <a:endParaRPr lang="en-ZA" sz="18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Focus</a:t>
                      </a:r>
                      <a:r>
                        <a:rPr lang="en-ZA" sz="1800" baseline="0" dirty="0" smtClean="0"/>
                        <a:t> Area</a:t>
                      </a:r>
                      <a:endParaRPr lang="en-ZA" sz="1800" dirty="0" smtClean="0"/>
                    </a:p>
                  </a:txBody>
                  <a:tcPr marL="68580" marR="68580" marT="34290" marB="34290"/>
                </a:tc>
              </a:tr>
              <a:tr h="807666">
                <a:tc>
                  <a:txBody>
                    <a:bodyPr/>
                    <a:lstStyle/>
                    <a:p>
                      <a:pPr>
                        <a:lnSpc>
                          <a:spcPct val="115000"/>
                        </a:lnSpc>
                        <a:spcAft>
                          <a:spcPts val="0"/>
                        </a:spcAft>
                      </a:pPr>
                      <a:r>
                        <a:rPr lang="en-GB" sz="1800" dirty="0">
                          <a:effectLst/>
                        </a:rPr>
                        <a:t>Germany</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gn="just">
                        <a:lnSpc>
                          <a:spcPct val="115000"/>
                        </a:lnSpc>
                        <a:spcAft>
                          <a:spcPts val="1000"/>
                        </a:spcAft>
                      </a:pPr>
                      <a:r>
                        <a:rPr lang="en-GB" sz="1800" dirty="0">
                          <a:effectLst/>
                        </a:rPr>
                        <a:t>Skills for Green Jobs 2 (S4GJ2)</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gn="just">
                        <a:lnSpc>
                          <a:spcPct val="115000"/>
                        </a:lnSpc>
                        <a:spcAft>
                          <a:spcPts val="0"/>
                        </a:spcAft>
                      </a:pPr>
                      <a:r>
                        <a:rPr lang="en-GB" sz="1800" dirty="0">
                          <a:effectLst/>
                        </a:rPr>
                        <a:t>2015 </a:t>
                      </a:r>
                      <a:r>
                        <a:rPr lang="en-GB" sz="1800" dirty="0" smtClean="0">
                          <a:effectLst/>
                        </a:rPr>
                        <a:t>- 2017</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nSpc>
                          <a:spcPct val="115000"/>
                        </a:lnSpc>
                        <a:spcAft>
                          <a:spcPts val="0"/>
                        </a:spcAft>
                      </a:pPr>
                      <a:r>
                        <a:rPr lang="en-GB" sz="1800" dirty="0" smtClean="0">
                          <a:effectLst/>
                        </a:rPr>
                        <a:t>The development of curriculum for renewable energy technologies being offered in 7 colleges,  </a:t>
                      </a:r>
                      <a:r>
                        <a:rPr lang="en-GB" sz="1800" dirty="0">
                          <a:effectLst/>
                        </a:rPr>
                        <a:t>supply of qualified </a:t>
                      </a:r>
                      <a:r>
                        <a:rPr lang="en-GB" sz="1800" dirty="0" smtClean="0">
                          <a:effectLst/>
                        </a:rPr>
                        <a:t>personnel </a:t>
                      </a:r>
                      <a:r>
                        <a:rPr lang="en-GB" sz="1800" dirty="0">
                          <a:effectLst/>
                        </a:rPr>
                        <a:t>and adequate technologies for the development of a green </a:t>
                      </a:r>
                      <a:r>
                        <a:rPr lang="en-GB" sz="1800" dirty="0" smtClean="0">
                          <a:effectLst/>
                        </a:rPr>
                        <a:t>economy</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r>
              <a:tr h="651638">
                <a:tc>
                  <a:txBody>
                    <a:bodyPr/>
                    <a:lstStyle/>
                    <a:p>
                      <a:pPr>
                        <a:lnSpc>
                          <a:spcPct val="115000"/>
                        </a:lnSpc>
                        <a:spcAft>
                          <a:spcPts val="0"/>
                        </a:spcAft>
                      </a:pPr>
                      <a:r>
                        <a:rPr lang="en-GB" sz="1800">
                          <a:effectLst/>
                        </a:rPr>
                        <a:t> </a:t>
                      </a:r>
                      <a:endParaRPr lang="en-ZA" sz="180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gn="just">
                        <a:lnSpc>
                          <a:spcPct val="115000"/>
                        </a:lnSpc>
                        <a:spcAft>
                          <a:spcPts val="1000"/>
                        </a:spcAft>
                      </a:pPr>
                      <a:r>
                        <a:rPr lang="en-GB" sz="1800">
                          <a:effectLst/>
                        </a:rPr>
                        <a:t>TVET for the Green Economy</a:t>
                      </a:r>
                      <a:endParaRPr lang="en-ZA" sz="180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gn="just">
                        <a:lnSpc>
                          <a:spcPct val="115000"/>
                        </a:lnSpc>
                        <a:spcAft>
                          <a:spcPts val="0"/>
                        </a:spcAft>
                      </a:pPr>
                      <a:r>
                        <a:rPr lang="en-GB" sz="1800" dirty="0" smtClean="0">
                          <a:effectLst/>
                        </a:rPr>
                        <a:t>2015 - 2018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c>
                  <a:txBody>
                    <a:bodyPr/>
                    <a:lstStyle/>
                    <a:p>
                      <a:pPr>
                        <a:lnSpc>
                          <a:spcPct val="115000"/>
                        </a:lnSpc>
                        <a:spcAft>
                          <a:spcPts val="0"/>
                        </a:spcAft>
                      </a:pPr>
                      <a:r>
                        <a:rPr lang="en-GB" sz="1800" dirty="0">
                          <a:effectLst/>
                        </a:rPr>
                        <a:t>To assist up to four public TVET colleges in the trial implementation of two newly developed occupational curricula (electrician and plumbing)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13335" marB="13335"/>
                </a:tc>
              </a:tr>
            </a:tbl>
          </a:graphicData>
        </a:graphic>
      </p:graphicFrame>
      <p:sp>
        <p:nvSpPr>
          <p:cNvPr id="5" name="Title 4"/>
          <p:cNvSpPr txBox="1">
            <a:spLocks/>
          </p:cNvSpPr>
          <p:nvPr/>
        </p:nvSpPr>
        <p:spPr>
          <a:xfrm>
            <a:off x="442453" y="487660"/>
            <a:ext cx="821485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smtClean="0">
                <a:solidFill>
                  <a:srgbClr val="FFFFFF"/>
                </a:solidFill>
                <a:cs typeface="Arial" pitchFamily="34" charset="0"/>
              </a:rPr>
              <a:t>Official Development Assistance</a:t>
            </a:r>
            <a:endParaRPr lang="en-ZA" sz="2800" b="1" dirty="0">
              <a:solidFill>
                <a:srgbClr val="FFFFFF"/>
              </a:solidFill>
              <a:cs typeface="Arial"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26</a:t>
            </a:r>
            <a:endParaRPr lang="en-ZA" sz="1400" dirty="0"/>
          </a:p>
        </p:txBody>
      </p:sp>
    </p:spTree>
    <p:extLst>
      <p:ext uri="{BB962C8B-B14F-4D97-AF65-F5344CB8AC3E}">
        <p14:creationId xmlns:p14="http://schemas.microsoft.com/office/powerpoint/2010/main" xmlns="" val="588635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021" y="550959"/>
            <a:ext cx="8111613" cy="523220"/>
          </a:xfrm>
          <a:prstGeom prst="rect">
            <a:avLst/>
          </a:prstGeom>
          <a:solidFill>
            <a:schemeClr val="accent6">
              <a:lumMod val="75000"/>
            </a:schemeClr>
          </a:solidFill>
        </p:spPr>
        <p:txBody>
          <a:bodyPr wrap="square" rtlCol="0">
            <a:spAutoFit/>
          </a:bodyPr>
          <a:lstStyle/>
          <a:p>
            <a:pPr algn="ctr"/>
            <a:r>
              <a:rPr lang="en-ZA" sz="2800" b="1" dirty="0" smtClean="0">
                <a:solidFill>
                  <a:schemeClr val="bg1"/>
                </a:solidFill>
                <a:latin typeface="Arial" panose="020B0604020202020204" pitchFamily="34" charset="0"/>
                <a:cs typeface="Arial" panose="020B0604020202020204" pitchFamily="34" charset="0"/>
              </a:rPr>
              <a:t>Structure</a:t>
            </a:r>
            <a:endParaRPr lang="en-ZA" sz="28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1175657" y="2392723"/>
            <a:ext cx="3257550" cy="19405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latin typeface="Arial" panose="020B0604020202020204" pitchFamily="34" charset="0"/>
                <a:cs typeface="Arial" panose="020B0604020202020204" pitchFamily="34" charset="0"/>
              </a:rPr>
              <a:t>Directorate: Global Partnerships</a:t>
            </a:r>
          </a:p>
          <a:p>
            <a:pPr algn="ctr"/>
            <a:r>
              <a:rPr lang="en-ZA" dirty="0">
                <a:latin typeface="Arial" panose="020B0604020202020204" pitchFamily="34" charset="0"/>
                <a:cs typeface="Arial" panose="020B0604020202020204" pitchFamily="34" charset="0"/>
              </a:rPr>
              <a:t>      (X1 Director)</a:t>
            </a:r>
          </a:p>
          <a:p>
            <a:pPr algn="ctr"/>
            <a:r>
              <a:rPr lang="en-ZA" dirty="0">
                <a:latin typeface="Arial" panose="020B0604020202020204" pitchFamily="34" charset="0"/>
                <a:cs typeface="Arial" panose="020B0604020202020204" pitchFamily="34" charset="0"/>
              </a:rPr>
              <a:t>      (X2 Deputy Directors)</a:t>
            </a:r>
          </a:p>
          <a:p>
            <a:pPr algn="ctr"/>
            <a:r>
              <a:rPr lang="en-ZA" dirty="0">
                <a:latin typeface="Arial" panose="020B0604020202020204" pitchFamily="34" charset="0"/>
                <a:cs typeface="Arial" panose="020B0604020202020204" pitchFamily="34" charset="0"/>
              </a:rPr>
              <a:t>      (X1 Assistant Director)</a:t>
            </a:r>
          </a:p>
        </p:txBody>
      </p:sp>
      <p:sp>
        <p:nvSpPr>
          <p:cNvPr id="6" name="Rectangle 5"/>
          <p:cNvSpPr/>
          <p:nvPr/>
        </p:nvSpPr>
        <p:spPr>
          <a:xfrm>
            <a:off x="4630828" y="2392723"/>
            <a:ext cx="3412671" cy="19405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latin typeface="Arial" panose="020B0604020202020204" pitchFamily="34" charset="0"/>
                <a:cs typeface="Arial" panose="020B0604020202020204" pitchFamily="34" charset="0"/>
              </a:rPr>
              <a:t>Directorate: Africa and Middle East </a:t>
            </a:r>
          </a:p>
          <a:p>
            <a:pPr algn="ctr"/>
            <a:r>
              <a:rPr lang="en-ZA" dirty="0">
                <a:latin typeface="Arial" panose="020B0604020202020204" pitchFamily="34" charset="0"/>
                <a:cs typeface="Arial" panose="020B0604020202020204" pitchFamily="34" charset="0"/>
              </a:rPr>
              <a:t>     (X1 Director)</a:t>
            </a:r>
          </a:p>
          <a:p>
            <a:pPr algn="ctr"/>
            <a:r>
              <a:rPr lang="en-ZA" dirty="0">
                <a:latin typeface="Arial" panose="020B0604020202020204" pitchFamily="34" charset="0"/>
                <a:cs typeface="Arial" panose="020B0604020202020204" pitchFamily="34" charset="0"/>
              </a:rPr>
              <a:t>     (X1 Deputy Director)</a:t>
            </a:r>
          </a:p>
          <a:p>
            <a:pPr algn="ctr"/>
            <a:r>
              <a:rPr lang="en-ZA" dirty="0">
                <a:latin typeface="Arial" panose="020B0604020202020204" pitchFamily="34" charset="0"/>
                <a:cs typeface="Arial" panose="020B0604020202020204" pitchFamily="34" charset="0"/>
              </a:rPr>
              <a:t>     (X1 Assistant Director)</a:t>
            </a:r>
          </a:p>
        </p:txBody>
      </p:sp>
      <p:sp>
        <p:nvSpPr>
          <p:cNvPr id="7" name="TextBox 6"/>
          <p:cNvSpPr txBox="1"/>
          <p:nvPr/>
        </p:nvSpPr>
        <p:spPr>
          <a:xfrm>
            <a:off x="1836964" y="1800829"/>
            <a:ext cx="5192486" cy="369332"/>
          </a:xfrm>
          <a:prstGeom prst="rect">
            <a:avLst/>
          </a:prstGeom>
          <a:solidFill>
            <a:schemeClr val="accent6">
              <a:lumMod val="60000"/>
              <a:lumOff val="40000"/>
            </a:schemeClr>
          </a:solidFill>
        </p:spPr>
        <p:txBody>
          <a:bodyPr wrap="square" rtlCol="0">
            <a:spAutoFit/>
          </a:bodyPr>
          <a:lstStyle/>
          <a:p>
            <a:pPr algn="ctr"/>
            <a:r>
              <a:rPr lang="en-ZA" b="1" dirty="0">
                <a:latin typeface="Arial" panose="020B0604020202020204" pitchFamily="34" charset="0"/>
                <a:cs typeface="Arial" panose="020B0604020202020204" pitchFamily="34" charset="0"/>
              </a:rPr>
              <a:t>Chief Directorate: International Relations</a:t>
            </a:r>
          </a:p>
        </p:txBody>
      </p:sp>
      <p:sp>
        <p:nvSpPr>
          <p:cNvPr id="3" name="Rectangle 2"/>
          <p:cNvSpPr/>
          <p:nvPr/>
        </p:nvSpPr>
        <p:spPr>
          <a:xfrm>
            <a:off x="3467688" y="4555785"/>
            <a:ext cx="2326278" cy="854080"/>
          </a:xfrm>
          <a:prstGeom prst="rect">
            <a:avLst/>
          </a:prstGeom>
        </p:spPr>
        <p:txBody>
          <a:bodyPr wrap="none">
            <a:spAutoFit/>
          </a:bodyPr>
          <a:lstStyle/>
          <a:p>
            <a:pPr algn="ctr"/>
            <a:r>
              <a:rPr lang="en-ZA" b="1" dirty="0">
                <a:latin typeface="Arial" panose="020B0604020202020204" pitchFamily="34" charset="0"/>
                <a:cs typeface="Arial" panose="020B0604020202020204" pitchFamily="34" charset="0"/>
              </a:rPr>
              <a:t>Operational Budget</a:t>
            </a:r>
          </a:p>
          <a:p>
            <a:pPr algn="ctr"/>
            <a:r>
              <a:rPr lang="en-ZA" b="1" dirty="0" smtClean="0">
                <a:latin typeface="Arial" panose="020B0604020202020204" pitchFamily="34" charset="0"/>
                <a:cs typeface="Arial" panose="020B0604020202020204" pitchFamily="34" charset="0"/>
              </a:rPr>
              <a:t>R1.2 </a:t>
            </a:r>
            <a:r>
              <a:rPr lang="en-ZA" b="1" dirty="0">
                <a:latin typeface="Arial" panose="020B0604020202020204" pitchFamily="34" charset="0"/>
                <a:cs typeface="Arial" panose="020B0604020202020204" pitchFamily="34" charset="0"/>
              </a:rPr>
              <a:t>million </a:t>
            </a:r>
          </a:p>
          <a:p>
            <a:pPr algn="ctr"/>
            <a:endParaRPr lang="en-ZA" sz="1350" b="1" dirty="0"/>
          </a:p>
        </p:txBody>
      </p:sp>
      <p:sp>
        <p:nvSpPr>
          <p:cNvPr id="8"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27</a:t>
            </a:r>
            <a:endParaRPr lang="en-ZA" sz="1400" dirty="0"/>
          </a:p>
        </p:txBody>
      </p:sp>
    </p:spTree>
    <p:extLst>
      <p:ext uri="{BB962C8B-B14F-4D97-AF65-F5344CB8AC3E}">
        <p14:creationId xmlns:p14="http://schemas.microsoft.com/office/powerpoint/2010/main" xmlns="" val="1504493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24088"/>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501446" y="502772"/>
            <a:ext cx="8155858"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Conclusion</a:t>
            </a:r>
            <a:endParaRPr lang="en-ZA" sz="2800" b="1" dirty="0">
              <a:solidFill>
                <a:srgbClr val="FFFFFF"/>
              </a:solidFill>
              <a:latin typeface="Arial" panose="020B0604020202020204" pitchFamily="34" charset="0"/>
              <a:cs typeface="Arial" panose="020B0604020202020204" pitchFamily="34" charset="0"/>
            </a:endParaRPr>
          </a:p>
        </p:txBody>
      </p:sp>
      <p:sp>
        <p:nvSpPr>
          <p:cNvPr id="2" name="Rectangle 1"/>
          <p:cNvSpPr/>
          <p:nvPr/>
        </p:nvSpPr>
        <p:spPr>
          <a:xfrm>
            <a:off x="501446" y="1194848"/>
            <a:ext cx="8155858" cy="3993401"/>
          </a:xfrm>
          <a:prstGeom prst="rect">
            <a:avLst/>
          </a:prstGeom>
        </p:spPr>
        <p:txBody>
          <a:bodyPr wrap="square">
            <a:spAutoFit/>
          </a:bodyPr>
          <a:lstStyle/>
          <a:p>
            <a:pPr marL="214313" indent="-214313">
              <a:buFont typeface="Arial" panose="020B0604020202020204" pitchFamily="34" charset="0"/>
              <a:buChar char="•"/>
            </a:pPr>
            <a:r>
              <a:rPr lang="en-ZA" sz="2400" dirty="0">
                <a:latin typeface="Arial" panose="020B0604020202020204" pitchFamily="34" charset="0"/>
                <a:cs typeface="Arial" panose="020B0604020202020204" pitchFamily="34" charset="0"/>
              </a:rPr>
              <a:t>Steady flow of cooperation with priority countries translating into increased scholarships, research opportunities, linkages, curriculum development, exchanges, training, funding of niche projects, internships in foreign based companies, benchmarking, learning best practices, reporting on international commitments and solidarity.</a:t>
            </a:r>
          </a:p>
          <a:p>
            <a:pPr marL="214313" indent="-214313">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ZA" sz="2400" dirty="0">
                <a:latin typeface="Arial" panose="020B0604020202020204" pitchFamily="34" charset="0"/>
                <a:cs typeface="Arial" panose="020B0604020202020204" pitchFamily="34" charset="0"/>
              </a:rPr>
              <a:t>System to system, Universities, TVET Colleges and </a:t>
            </a:r>
            <a:r>
              <a:rPr lang="en-ZA" sz="2400" dirty="0" smtClean="0">
                <a:latin typeface="Arial" panose="020B0604020202020204" pitchFamily="34" charset="0"/>
                <a:cs typeface="Arial" panose="020B0604020202020204" pitchFamily="34" charset="0"/>
              </a:rPr>
              <a:t>SETAs </a:t>
            </a:r>
            <a:r>
              <a:rPr lang="en-ZA" sz="2400" dirty="0">
                <a:latin typeface="Arial" panose="020B0604020202020204" pitchFamily="34" charset="0"/>
                <a:cs typeface="Arial" panose="020B0604020202020204" pitchFamily="34" charset="0"/>
              </a:rPr>
              <a:t>are directly benefiting from these partnerships.</a:t>
            </a:r>
          </a:p>
          <a:p>
            <a:pPr marL="214313" indent="-214313" algn="just">
              <a:buFontTx/>
              <a:buChar char="-"/>
            </a:pPr>
            <a:endParaRPr lang="en-ZA" sz="1350" dirty="0">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28</a:t>
            </a:r>
            <a:endParaRPr lang="en-ZA" sz="1400" dirty="0"/>
          </a:p>
        </p:txBody>
      </p:sp>
    </p:spTree>
    <p:extLst>
      <p:ext uri="{BB962C8B-B14F-4D97-AF65-F5344CB8AC3E}">
        <p14:creationId xmlns:p14="http://schemas.microsoft.com/office/powerpoint/2010/main" xmlns="" val="1380796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3"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Calibri" pitchFamily="34" charset="0"/>
              </a:rPr>
              <a:t>Thank You</a:t>
            </a:r>
          </a:p>
        </p:txBody>
      </p:sp>
    </p:spTree>
    <p:extLst>
      <p:ext uri="{BB962C8B-B14F-4D97-AF65-F5344CB8AC3E}">
        <p14:creationId xmlns:p14="http://schemas.microsoft.com/office/powerpoint/2010/main" xmlns="" val="80495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2104" y="1216152"/>
            <a:ext cx="7388352" cy="4254373"/>
          </a:xfrm>
        </p:spPr>
        <p:txBody>
          <a:bodyPr/>
          <a:lstStyle/>
          <a:p>
            <a:pPr marL="0" indent="0">
              <a:buNone/>
            </a:pPr>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57200" y="466398"/>
            <a:ext cx="8111613"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Legislative Mandate</a:t>
            </a:r>
            <a:endParaRPr lang="en-ZA" sz="2800" b="1"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457200" y="946529"/>
            <a:ext cx="8259097" cy="5262979"/>
          </a:xfrm>
          <a:prstGeom prst="rect">
            <a:avLst/>
          </a:prstGeom>
          <a:noFill/>
        </p:spPr>
        <p:txBody>
          <a:bodyPr wrap="square" rtlCol="0">
            <a:spAutoFit/>
          </a:bodyPr>
          <a:lstStyle/>
          <a:p>
            <a:pPr marL="285750" lvl="0" indent="-285750">
              <a:buFont typeface="Arial" panose="020B0604020202020204" pitchFamily="34" charset="0"/>
              <a:buChar char="•"/>
            </a:pPr>
            <a:r>
              <a:rPr lang="en-ZA" sz="2400" dirty="0" smtClean="0"/>
              <a:t>An </a:t>
            </a:r>
            <a:r>
              <a:rPr lang="en-ZA" sz="2400" dirty="0"/>
              <a:t>international agreement of a technical, administrative or executive nature, or an agreement which does not require either ratification or accession, entered into by the national executive, binds the Republic without approval by the National Assembly and the National Council of Provinces, but must be tabled in the Assembly and the Council within a reasonable time.</a:t>
            </a:r>
          </a:p>
          <a:p>
            <a:pPr marL="285750" lvl="0" indent="-285750">
              <a:buFont typeface="Arial" panose="020B0604020202020204" pitchFamily="34" charset="0"/>
              <a:buChar char="•"/>
            </a:pPr>
            <a:r>
              <a:rPr lang="en-ZA" sz="2400" dirty="0"/>
              <a:t>Any international agreement becomes law in the Republic when it is enacted into law by national legislation; but a self-executing provision of an agreement that has been approved by parliament is law in the Republic unless it is inconsistent with the Constitution or an Act of Parliament.</a:t>
            </a:r>
          </a:p>
          <a:p>
            <a:pPr marL="285750" indent="-285750">
              <a:buFont typeface="Arial" panose="020B0604020202020204" pitchFamily="34" charset="0"/>
              <a:buChar char="•"/>
            </a:pPr>
            <a:r>
              <a:rPr lang="en-ZA" sz="2400" dirty="0"/>
              <a:t>The republic is bound by international agreements which were binding on the Republic when this Constitution took effect.</a:t>
            </a:r>
          </a:p>
        </p:txBody>
      </p:sp>
      <p:sp>
        <p:nvSpPr>
          <p:cNvPr id="7"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3</a:t>
            </a:r>
            <a:endParaRPr lang="en-ZA" sz="1400" dirty="0"/>
          </a:p>
        </p:txBody>
      </p:sp>
    </p:spTree>
    <p:extLst>
      <p:ext uri="{BB962C8B-B14F-4D97-AF65-F5344CB8AC3E}">
        <p14:creationId xmlns:p14="http://schemas.microsoft.com/office/powerpoint/2010/main" xmlns="" val="1320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2104" y="1216152"/>
            <a:ext cx="7388352" cy="4254373"/>
          </a:xfrm>
        </p:spPr>
        <p:txBody>
          <a:bodyPr/>
          <a:lstStyle/>
          <a:p>
            <a:pPr marL="0" indent="0">
              <a:buNone/>
            </a:pPr>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86697" y="466398"/>
            <a:ext cx="8082116"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Introduction</a:t>
            </a:r>
            <a:endParaRPr lang="en-ZA" sz="2800" b="1"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545691" y="946529"/>
            <a:ext cx="8023122" cy="5878532"/>
          </a:xfrm>
          <a:prstGeom prst="rect">
            <a:avLst/>
          </a:prstGeom>
          <a:noFill/>
        </p:spPr>
        <p:txBody>
          <a:bodyPr wrap="square" rtlCol="0">
            <a:spAutoFit/>
          </a:bodyPr>
          <a:lstStyle/>
          <a:p>
            <a:pPr marL="265113" indent="-265113">
              <a:buFont typeface="Arial" panose="020B0604020202020204" pitchFamily="34" charset="0"/>
              <a:buChar char="•"/>
            </a:pPr>
            <a:r>
              <a:rPr lang="en-ZA" sz="2400" dirty="0" smtClean="0"/>
              <a:t>The Department of Higher Education and Training’s </a:t>
            </a:r>
            <a:r>
              <a:rPr lang="en-ZA" sz="2400" dirty="0"/>
              <a:t>strategies, plans and priorities for the post-school system provide the platform upon which its international engagements are based.</a:t>
            </a:r>
          </a:p>
          <a:p>
            <a:pPr marL="265113" indent="-265113">
              <a:buFont typeface="Arial" panose="020B0604020202020204" pitchFamily="34" charset="0"/>
              <a:buChar char="•"/>
            </a:pPr>
            <a:r>
              <a:rPr lang="en-ZA" sz="2400" dirty="0" smtClean="0"/>
              <a:t>The </a:t>
            </a:r>
            <a:r>
              <a:rPr lang="en-ZA" sz="2400" dirty="0"/>
              <a:t>International Relations Chief Directorate takes its mandate from the </a:t>
            </a:r>
            <a:r>
              <a:rPr lang="en-ZA" sz="2400" dirty="0" smtClean="0"/>
              <a:t>White Paper for Post-School Education and Training </a:t>
            </a:r>
            <a:r>
              <a:rPr lang="en-ZA" sz="2400" dirty="0"/>
              <a:t>which speaks to the importance of the internationalisation of higher education.</a:t>
            </a:r>
          </a:p>
          <a:p>
            <a:pPr marL="265113" indent="-265113">
              <a:buFont typeface="Arial" panose="020B0604020202020204" pitchFamily="34" charset="0"/>
              <a:buChar char="•"/>
            </a:pPr>
            <a:r>
              <a:rPr lang="en-ZA" sz="2400" dirty="0" smtClean="0"/>
              <a:t>The Chief </a:t>
            </a:r>
            <a:r>
              <a:rPr lang="en-ZA" sz="2400" dirty="0"/>
              <a:t>Directorate was set-up to pursue South Africa’s educational diplomacy abroad, within the context of the foreign policy priorities and objectives.</a:t>
            </a:r>
          </a:p>
          <a:p>
            <a:pPr marL="265113" indent="-265113">
              <a:buFont typeface="Arial" panose="020B0604020202020204" pitchFamily="34" charset="0"/>
              <a:buChar char="•"/>
            </a:pPr>
            <a:r>
              <a:rPr lang="en-ZA" sz="2400" dirty="0" smtClean="0"/>
              <a:t>The unit supports </a:t>
            </a:r>
            <a:r>
              <a:rPr lang="en-ZA" sz="2400" dirty="0"/>
              <a:t>the Minister’s performance </a:t>
            </a:r>
            <a:r>
              <a:rPr lang="en-ZA" sz="2400" dirty="0" smtClean="0"/>
              <a:t>agreement, to </a:t>
            </a:r>
            <a:r>
              <a:rPr lang="en-ZA" sz="2400" dirty="0"/>
              <a:t>increase research and development and innovation in human capital for a growing knowledge economy.</a:t>
            </a:r>
          </a:p>
          <a:p>
            <a:pPr marL="285750" indent="-285750">
              <a:buFont typeface="Arial" panose="020B0604020202020204" pitchFamily="34" charset="0"/>
              <a:buChar char="•"/>
            </a:pPr>
            <a:endParaRPr lang="en-ZA" sz="2000" dirty="0"/>
          </a:p>
          <a:p>
            <a:pPr marL="285750" indent="-285750">
              <a:buFont typeface="Arial" panose="020B0604020202020204" pitchFamily="34" charset="0"/>
              <a:buChar char="•"/>
            </a:pPr>
            <a:endParaRPr lang="en-ZA" sz="2000" dirty="0"/>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4</a:t>
            </a:r>
            <a:endParaRPr lang="en-ZA" sz="1400" dirty="0"/>
          </a:p>
        </p:txBody>
      </p:sp>
    </p:spTree>
    <p:extLst>
      <p:ext uri="{BB962C8B-B14F-4D97-AF65-F5344CB8AC3E}">
        <p14:creationId xmlns:p14="http://schemas.microsoft.com/office/powerpoint/2010/main" xmlns="" val="270012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06889" y="1246136"/>
            <a:ext cx="7010400" cy="3663950"/>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441533" y="452595"/>
            <a:ext cx="8201021"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Drivers for Educational Cooperation</a:t>
            </a:r>
            <a:endParaRPr lang="en-ZA" sz="2800" b="1"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441534" y="1099446"/>
            <a:ext cx="8201021" cy="5539978"/>
          </a:xfrm>
          <a:prstGeom prst="rect">
            <a:avLst/>
          </a:prstGeom>
          <a:noFill/>
        </p:spPr>
        <p:txBody>
          <a:bodyPr wrap="square" rtlCol="0">
            <a:spAutoFit/>
          </a:bodyPr>
          <a:lstStyle/>
          <a:p>
            <a:pPr marL="214313" indent="-214313">
              <a:buFont typeface="Arial" panose="020B0604020202020204" pitchFamily="34" charset="0"/>
              <a:buChar char="•"/>
            </a:pPr>
            <a:r>
              <a:rPr lang="en-ZA" sz="2400" dirty="0">
                <a:latin typeface="Arial" panose="020B0604020202020204" pitchFamily="34" charset="0"/>
                <a:cs typeface="Arial" panose="020B0604020202020204" pitchFamily="34" charset="0"/>
              </a:rPr>
              <a:t>Exchange best practices and benchmarking in a global context</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Pursue </a:t>
            </a:r>
            <a:r>
              <a:rPr lang="en-ZA" sz="2400" dirty="0">
                <a:latin typeface="Arial" panose="020B0604020202020204" pitchFamily="34" charset="0"/>
                <a:cs typeface="Arial" panose="020B0604020202020204" pitchFamily="34" charset="0"/>
              </a:rPr>
              <a:t>international opportunities for human resource and skills development.</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Mobilise </a:t>
            </a:r>
            <a:r>
              <a:rPr lang="en-ZA" sz="2400" dirty="0">
                <a:latin typeface="Arial" panose="020B0604020202020204" pitchFamily="34" charset="0"/>
                <a:cs typeface="Arial" panose="020B0604020202020204" pitchFamily="34" charset="0"/>
              </a:rPr>
              <a:t>external resources to support departmental agenda.</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Support </a:t>
            </a:r>
            <a:r>
              <a:rPr lang="en-ZA" sz="2400" dirty="0">
                <a:latin typeface="Arial" panose="020B0604020202020204" pitchFamily="34" charset="0"/>
                <a:cs typeface="Arial" panose="020B0604020202020204" pitchFamily="34" charset="0"/>
              </a:rPr>
              <a:t>and contribute to outreach programmes.</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Develop </a:t>
            </a:r>
            <a:r>
              <a:rPr lang="en-ZA" sz="2400" dirty="0">
                <a:latin typeface="Arial" panose="020B0604020202020204" pitchFamily="34" charset="0"/>
                <a:cs typeface="Arial" panose="020B0604020202020204" pitchFamily="34" charset="0"/>
              </a:rPr>
              <a:t>South Africa as a regional and continental knowledge hub.</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Support </a:t>
            </a:r>
            <a:r>
              <a:rPr lang="en-ZA" sz="2400" dirty="0">
                <a:latin typeface="Arial" panose="020B0604020202020204" pitchFamily="34" charset="0"/>
                <a:cs typeface="Arial" panose="020B0604020202020204" pitchFamily="34" charset="0"/>
              </a:rPr>
              <a:t>Department of International Relations and Cooperation (DIRCO) through educational diplomacy e.g. reinforce multilateralism and cooperation.</a:t>
            </a:r>
          </a:p>
          <a:p>
            <a:pPr marL="214313" indent="-214313">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ZA" sz="2100" dirty="0"/>
          </a:p>
          <a:p>
            <a:endParaRPr lang="en-ZA" sz="2100" dirty="0"/>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5</a:t>
            </a:r>
            <a:endParaRPr lang="en-ZA" sz="1400" dirty="0"/>
          </a:p>
        </p:txBody>
      </p:sp>
    </p:spTree>
    <p:extLst>
      <p:ext uri="{BB962C8B-B14F-4D97-AF65-F5344CB8AC3E}">
        <p14:creationId xmlns:p14="http://schemas.microsoft.com/office/powerpoint/2010/main" xmlns="" val="322481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06575"/>
            <a:ext cx="7010400" cy="3663950"/>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516193" y="515169"/>
            <a:ext cx="8126362"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Strategic Objective</a:t>
            </a:r>
            <a:endParaRPr lang="en-ZA" sz="2800" b="1"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523567" y="1143691"/>
            <a:ext cx="8118988" cy="4755148"/>
          </a:xfrm>
          <a:prstGeom prst="rect">
            <a:avLst/>
          </a:prstGeom>
          <a:noFill/>
        </p:spPr>
        <p:txBody>
          <a:bodyPr wrap="square" rtlCol="0">
            <a:spAutoFit/>
          </a:bodyPr>
          <a:lstStyle/>
          <a:p>
            <a:pPr marL="214313" indent="-214313">
              <a:buFont typeface="Arial" panose="020B0604020202020204" pitchFamily="34" charset="0"/>
              <a:buChar char="•"/>
            </a:pPr>
            <a:r>
              <a:rPr lang="en-ZA" sz="2400" dirty="0">
                <a:solidFill>
                  <a:prstClr val="black"/>
                </a:solidFill>
                <a:latin typeface="Arial" panose="020B0604020202020204" pitchFamily="34" charset="0"/>
                <a:cs typeface="Arial" panose="020B0604020202020204" pitchFamily="34" charset="0"/>
              </a:rPr>
              <a:t>Anchored in </a:t>
            </a:r>
            <a:r>
              <a:rPr lang="en-ZA" sz="2400" dirty="0" smtClean="0">
                <a:solidFill>
                  <a:prstClr val="black"/>
                </a:solidFill>
                <a:latin typeface="Arial" panose="020B0604020202020204" pitchFamily="34" charset="0"/>
                <a:cs typeface="Arial" panose="020B0604020202020204" pitchFamily="34" charset="0"/>
              </a:rPr>
              <a:t>the policies of DHET, </a:t>
            </a:r>
            <a:r>
              <a:rPr lang="en-ZA" sz="2400" dirty="0">
                <a:solidFill>
                  <a:prstClr val="black"/>
                </a:solidFill>
                <a:latin typeface="Arial" panose="020B0604020202020204" pitchFamily="34" charset="0"/>
                <a:cs typeface="Arial" panose="020B0604020202020204" pitchFamily="34" charset="0"/>
              </a:rPr>
              <a:t>which ultimately aim to meet our developmental goals of developing a capable, well educated and skilled citizenry.</a:t>
            </a:r>
          </a:p>
          <a:p>
            <a:pPr marL="214313" indent="-214313">
              <a:buFont typeface="Arial" panose="020B0604020202020204" pitchFamily="34" charset="0"/>
              <a:buChar char="•"/>
            </a:pPr>
            <a:r>
              <a:rPr lang="en-ZA" sz="2400" dirty="0" smtClean="0">
                <a:solidFill>
                  <a:prstClr val="black"/>
                </a:solidFill>
                <a:latin typeface="Arial" panose="020B0604020202020204" pitchFamily="34" charset="0"/>
                <a:cs typeface="Arial" panose="020B0604020202020204" pitchFamily="34" charset="0"/>
              </a:rPr>
              <a:t>To </a:t>
            </a:r>
            <a:r>
              <a:rPr lang="en-ZA" sz="2400" dirty="0">
                <a:solidFill>
                  <a:prstClr val="black"/>
                </a:solidFill>
                <a:latin typeface="Arial" panose="020B0604020202020204" pitchFamily="34" charset="0"/>
                <a:cs typeface="Arial" panose="020B0604020202020204" pitchFamily="34" charset="0"/>
              </a:rPr>
              <a:t>participate in international exchange and production of knowledge and skills, thereby contributing to the sustainable development of South Africa, the African region and the world.</a:t>
            </a:r>
          </a:p>
          <a:p>
            <a:pPr marL="214313" indent="-214313">
              <a:buFont typeface="Arial" panose="020B0604020202020204" pitchFamily="34" charset="0"/>
              <a:buChar char="•"/>
            </a:pPr>
            <a:r>
              <a:rPr lang="en-ZA" sz="2400" dirty="0" smtClean="0">
                <a:solidFill>
                  <a:prstClr val="black"/>
                </a:solidFill>
                <a:latin typeface="Arial" panose="020B0604020202020204" pitchFamily="34" charset="0"/>
                <a:cs typeface="Arial" panose="020B0604020202020204" pitchFamily="34" charset="0"/>
              </a:rPr>
              <a:t>The </a:t>
            </a:r>
            <a:r>
              <a:rPr lang="en-ZA" sz="2400" dirty="0">
                <a:solidFill>
                  <a:prstClr val="black"/>
                </a:solidFill>
                <a:latin typeface="Arial" panose="020B0604020202020204" pitchFamily="34" charset="0"/>
                <a:cs typeface="Arial" panose="020B0604020202020204" pitchFamily="34" charset="0"/>
              </a:rPr>
              <a:t>Department’s international cooperation relations agenda is framed within the parameters of the South African foreign policy. </a:t>
            </a:r>
          </a:p>
          <a:p>
            <a:pPr marL="214313" indent="-214313">
              <a:buFont typeface="Arial" panose="020B0604020202020204" pitchFamily="34" charset="0"/>
              <a:buChar char="•"/>
            </a:pPr>
            <a:endParaRPr lang="en-ZA" sz="2100" dirty="0">
              <a:solidFill>
                <a:prstClr val="black"/>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ZA" sz="2100" dirty="0">
              <a:solidFill>
                <a:prstClr val="black"/>
              </a:solidFill>
              <a:latin typeface="Arial" panose="020B0604020202020204" pitchFamily="34" charset="0"/>
              <a:cs typeface="Arial" panose="020B0604020202020204" pitchFamily="34" charset="0"/>
            </a:endParaRPr>
          </a:p>
          <a:p>
            <a:endParaRPr lang="en-ZA" sz="2100" dirty="0">
              <a:solidFill>
                <a:prstClr val="black"/>
              </a:solidFill>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6</a:t>
            </a:r>
            <a:endParaRPr lang="en-ZA" sz="1400" dirty="0"/>
          </a:p>
        </p:txBody>
      </p:sp>
    </p:spTree>
    <p:extLst>
      <p:ext uri="{BB962C8B-B14F-4D97-AF65-F5344CB8AC3E}">
        <p14:creationId xmlns:p14="http://schemas.microsoft.com/office/powerpoint/2010/main" xmlns="" val="1705150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sp>
        <p:nvSpPr>
          <p:cNvPr id="5" name="Title 4"/>
          <p:cNvSpPr txBox="1">
            <a:spLocks noGrp="1"/>
          </p:cNvSpPr>
          <p:nvPr>
            <p:ph type="title" idx="4294967295"/>
          </p:nvPr>
        </p:nvSpPr>
        <p:spPr>
          <a:xfrm>
            <a:off x="517205" y="539914"/>
            <a:ext cx="8109590" cy="480131"/>
          </a:xfrm>
          <a:prstGeom prst="rect">
            <a:avLst/>
          </a:prstGeom>
          <a:solidFill>
            <a:schemeClr val="accent6">
              <a:lumMod val="75000"/>
            </a:schemeClr>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2" name="Rectangle 1"/>
          <p:cNvSpPr/>
          <p:nvPr/>
        </p:nvSpPr>
        <p:spPr>
          <a:xfrm>
            <a:off x="517205" y="1046598"/>
            <a:ext cx="8109590" cy="4062651"/>
          </a:xfrm>
          <a:prstGeom prst="rect">
            <a:avLst/>
          </a:prstGeom>
        </p:spPr>
        <p:txBody>
          <a:bodyPr wrap="square">
            <a:spAutoFit/>
          </a:bodyPr>
          <a:lstStyle/>
          <a:p>
            <a:pPr marL="214313" indent="-214313">
              <a:buFont typeface="Arial" panose="020B0604020202020204" pitchFamily="34" charset="0"/>
              <a:buChar char="•"/>
            </a:pPr>
            <a:r>
              <a:rPr lang="en-ZA" sz="2400" dirty="0">
                <a:latin typeface="Arial" panose="020B0604020202020204" pitchFamily="34" charset="0"/>
                <a:cs typeface="Arial" panose="020B0604020202020204" pitchFamily="34" charset="0"/>
              </a:rPr>
              <a:t>DHET collaborates through bilateral and multilateral agreements in order to forge strong educational alliances and programmes.</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Direct </a:t>
            </a:r>
            <a:r>
              <a:rPr lang="en-ZA" sz="2400" dirty="0">
                <a:latin typeface="Arial" panose="020B0604020202020204" pitchFamily="34" charset="0"/>
                <a:cs typeface="Arial" panose="020B0604020202020204" pitchFamily="34" charset="0"/>
              </a:rPr>
              <a:t>linkages and partnership agreements between universities and colleges.</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Not </a:t>
            </a:r>
            <a:r>
              <a:rPr lang="en-ZA" sz="2400" dirty="0">
                <a:latin typeface="Arial" panose="020B0604020202020204" pitchFamily="34" charset="0"/>
                <a:cs typeface="Arial" panose="020B0604020202020204" pitchFamily="34" charset="0"/>
              </a:rPr>
              <a:t>all countries allow direct institutional agreements.</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Prioritize </a:t>
            </a:r>
            <a:r>
              <a:rPr lang="en-ZA" sz="2400" dirty="0">
                <a:latin typeface="Arial" panose="020B0604020202020204" pitchFamily="34" charset="0"/>
                <a:cs typeface="Arial" panose="020B0604020202020204" pitchFamily="34" charset="0"/>
              </a:rPr>
              <a:t>Africa and South-South initiatives. </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Priorities</a:t>
            </a:r>
            <a:r>
              <a:rPr lang="en-ZA" sz="2400" dirty="0">
                <a:latin typeface="Arial" panose="020B0604020202020204" pitchFamily="34" charset="0"/>
                <a:cs typeface="Arial" panose="020B0604020202020204" pitchFamily="34" charset="0"/>
              </a:rPr>
              <a:t>, Competencies, Reciprocity and Feasibility.</a:t>
            </a:r>
          </a:p>
          <a:p>
            <a:pPr marL="214313" indent="-214313">
              <a:buFont typeface="Arial" panose="020B0604020202020204" pitchFamily="34" charset="0"/>
              <a:buChar char="•"/>
            </a:pPr>
            <a:r>
              <a:rPr lang="en-ZA" sz="2400" dirty="0" smtClean="0">
                <a:latin typeface="Arial" panose="020B0604020202020204" pitchFamily="34" charset="0"/>
                <a:cs typeface="Arial" panose="020B0604020202020204" pitchFamily="34" charset="0"/>
              </a:rPr>
              <a:t>Not all DHET relations and activities governed by agreements. </a:t>
            </a:r>
          </a:p>
          <a:p>
            <a:pPr algn="just"/>
            <a:endParaRPr lang="en-ZA" dirty="0">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7</a:t>
            </a:r>
            <a:endParaRPr lang="en-ZA" sz="1400" dirty="0"/>
          </a:p>
        </p:txBody>
      </p:sp>
    </p:spTree>
    <p:extLst>
      <p:ext uri="{BB962C8B-B14F-4D97-AF65-F5344CB8AC3E}">
        <p14:creationId xmlns:p14="http://schemas.microsoft.com/office/powerpoint/2010/main" xmlns="" val="993681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675281736"/>
              </p:ext>
            </p:extLst>
          </p:nvPr>
        </p:nvGraphicFramePr>
        <p:xfrm>
          <a:off x="517205" y="1114576"/>
          <a:ext cx="8110602" cy="5184751"/>
        </p:xfrm>
        <a:graphic>
          <a:graphicData uri="http://schemas.openxmlformats.org/drawingml/2006/table">
            <a:tbl>
              <a:tblPr firstRow="1" bandRow="1">
                <a:tableStyleId>{93296810-A885-4BE3-A3E7-6D5BEEA58F35}</a:tableStyleId>
              </a:tblPr>
              <a:tblGrid>
                <a:gridCol w="898640"/>
                <a:gridCol w="1002890"/>
                <a:gridCol w="3038168"/>
                <a:gridCol w="3170904"/>
              </a:tblGrid>
              <a:tr h="548721">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2056765">
                <a:tc>
                  <a:txBody>
                    <a:bodyPr/>
                    <a:lstStyle/>
                    <a:p>
                      <a:r>
                        <a:rPr lang="en-ZA" sz="1800" dirty="0" smtClean="0"/>
                        <a:t>Angola</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baseline="0" dirty="0" smtClean="0"/>
                        <a:t> 2015</a:t>
                      </a:r>
                    </a:p>
                    <a:p>
                      <a:endParaRPr lang="en-ZA"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renewal</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342900" lvl="0" indent="-342900">
                        <a:lnSpc>
                          <a:spcPct val="107000"/>
                        </a:lnSpc>
                        <a:spcAft>
                          <a:spcPts val="800"/>
                        </a:spcAft>
                        <a:buFont typeface="Arial" panose="020B0604020202020204" pitchFamily="34" charset="0"/>
                        <a:buChar char="-"/>
                      </a:pPr>
                      <a:r>
                        <a:rPr lang="en-ZA" sz="1800" dirty="0" smtClean="0">
                          <a:effectLst/>
                        </a:rPr>
                        <a:t>partnerships between institutions</a:t>
                      </a:r>
                    </a:p>
                    <a:p>
                      <a:pPr marL="342900" lvl="0" indent="-342900">
                        <a:lnSpc>
                          <a:spcPct val="107000"/>
                        </a:lnSpc>
                        <a:spcAft>
                          <a:spcPts val="800"/>
                        </a:spcAft>
                        <a:buFont typeface="Arial" panose="020B0604020202020204" pitchFamily="34" charset="0"/>
                        <a:buChar char="-"/>
                      </a:pPr>
                      <a:r>
                        <a:rPr lang="en-ZA" sz="1800" dirty="0" smtClean="0">
                          <a:effectLst/>
                        </a:rPr>
                        <a:t>joint research and development projects; Promote collaboration between accreditation entities </a:t>
                      </a:r>
                      <a:endParaRPr lang="en-ZA" sz="18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a:tc>
                <a:tc>
                  <a:txBody>
                    <a:bodyPr/>
                    <a:lstStyle/>
                    <a:p>
                      <a:r>
                        <a:rPr lang="en-ZA" sz="1800" dirty="0" smtClean="0"/>
                        <a:t>Two parties are working on a draft implementation plan.</a:t>
                      </a:r>
                      <a:endParaRPr lang="en-ZA" sz="1800" dirty="0">
                        <a:latin typeface="Arial" panose="020B0604020202020204" pitchFamily="34" charset="0"/>
                        <a:cs typeface="Arial" panose="020B0604020202020204" pitchFamily="34" charset="0"/>
                      </a:endParaRPr>
                    </a:p>
                  </a:txBody>
                  <a:tcPr marL="68580" marR="68580" marT="34290" marB="34290"/>
                </a:tc>
              </a:tr>
              <a:tr h="2411371">
                <a:tc>
                  <a:txBody>
                    <a:bodyPr/>
                    <a:lstStyle/>
                    <a:p>
                      <a:r>
                        <a:rPr lang="en-ZA" sz="1800" dirty="0" smtClean="0"/>
                        <a:t>Burundi</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dirty="0" smtClean="0"/>
                        <a:t>2011</a:t>
                      </a:r>
                    </a:p>
                    <a:p>
                      <a:endParaRPr lang="en-ZA"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renewal</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342900" lvl="0" indent="-342900">
                        <a:lnSpc>
                          <a:spcPct val="107000"/>
                        </a:lnSpc>
                        <a:spcAft>
                          <a:spcPts val="800"/>
                        </a:spcAft>
                        <a:buFont typeface="Arial" panose="020B0604020202020204" pitchFamily="34" charset="0"/>
                        <a:buChar char="-"/>
                      </a:pPr>
                      <a:r>
                        <a:rPr lang="en-ZA" sz="1800" dirty="0" smtClean="0">
                          <a:effectLst/>
                        </a:rPr>
                        <a:t>Capacity building</a:t>
                      </a:r>
                      <a:r>
                        <a:rPr lang="en-ZA" sz="1800" baseline="0" dirty="0" smtClean="0">
                          <a:effectLst/>
                        </a:rPr>
                        <a:t> in HEMIS, teacher education and higher education planning</a:t>
                      </a:r>
                      <a:r>
                        <a:rPr lang="en-ZA" sz="1800" dirty="0" smtClean="0">
                          <a:effectLst/>
                        </a:rPr>
                        <a:t>;</a:t>
                      </a:r>
                    </a:p>
                    <a:p>
                      <a:pPr marL="342900" lvl="0" indent="-342900">
                        <a:lnSpc>
                          <a:spcPct val="107000"/>
                        </a:lnSpc>
                        <a:spcAft>
                          <a:spcPts val="800"/>
                        </a:spcAft>
                        <a:buFont typeface="Arial" panose="020B0604020202020204" pitchFamily="34" charset="0"/>
                        <a:buChar char="-"/>
                      </a:pPr>
                      <a:r>
                        <a:rPr lang="en-ZA" sz="1800" dirty="0" smtClean="0">
                          <a:effectLst/>
                        </a:rPr>
                        <a:t>Exchange of</a:t>
                      </a:r>
                      <a:r>
                        <a:rPr lang="en-ZA" sz="1800" baseline="0" dirty="0" smtClean="0">
                          <a:effectLst/>
                        </a:rPr>
                        <a:t> delegations</a:t>
                      </a:r>
                      <a:r>
                        <a:rPr lang="en-ZA" sz="1800" dirty="0" smtClean="0">
                          <a:effectLst/>
                        </a:rPr>
                        <a:t>;</a:t>
                      </a:r>
                    </a:p>
                    <a:p>
                      <a:pPr marL="342900" lvl="0" indent="-342900">
                        <a:lnSpc>
                          <a:spcPct val="107000"/>
                        </a:lnSpc>
                        <a:spcAft>
                          <a:spcPts val="800"/>
                        </a:spcAft>
                        <a:buFont typeface="Arial" panose="020B0604020202020204" pitchFamily="34" charset="0"/>
                        <a:buChar char="-"/>
                      </a:pPr>
                      <a:r>
                        <a:rPr lang="en-ZA" sz="1800" dirty="0" smtClean="0">
                          <a:effectLst/>
                        </a:rPr>
                        <a:t>Exchange educational</a:t>
                      </a:r>
                      <a:r>
                        <a:rPr lang="en-ZA" sz="1800" baseline="0" dirty="0" smtClean="0">
                          <a:effectLst/>
                        </a:rPr>
                        <a:t> information and publications</a:t>
                      </a:r>
                      <a:endParaRPr lang="en-ZA" sz="18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a:tc>
                <a:tc>
                  <a:txBody>
                    <a:bodyPr/>
                    <a:lstStyle/>
                    <a:p>
                      <a:r>
                        <a:rPr lang="en-ZA" sz="1800" dirty="0" smtClean="0"/>
                        <a:t>UJ</a:t>
                      </a:r>
                      <a:r>
                        <a:rPr lang="en-ZA" sz="1800" baseline="0" dirty="0" smtClean="0"/>
                        <a:t> has offered post-graduate scholarships. This offer has not yet been taken up.</a:t>
                      </a:r>
                    </a:p>
                    <a:p>
                      <a:r>
                        <a:rPr lang="en-ZA" sz="1800" baseline="0" dirty="0" smtClean="0"/>
                        <a:t>Senior officials visited in 2013.</a:t>
                      </a:r>
                    </a:p>
                    <a:p>
                      <a:r>
                        <a:rPr lang="en-ZA" sz="1800" baseline="0" dirty="0" smtClean="0"/>
                        <a:t>The internal political situation has halted full implementation of agreement.</a:t>
                      </a:r>
                      <a:endParaRPr lang="en-ZA" sz="18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5"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8</a:t>
            </a:r>
            <a:endParaRPr lang="en-ZA" sz="1400" dirty="0"/>
          </a:p>
        </p:txBody>
      </p:sp>
    </p:spTree>
    <p:extLst>
      <p:ext uri="{BB962C8B-B14F-4D97-AF65-F5344CB8AC3E}">
        <p14:creationId xmlns:p14="http://schemas.microsoft.com/office/powerpoint/2010/main" xmlns="" val="3083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63763"/>
            <a:ext cx="6172200" cy="3408362"/>
          </a:xfrm>
        </p:spPr>
        <p:txBody>
          <a:bodyPr/>
          <a:lstStyle/>
          <a:p>
            <a:endParaRPr lang="en-US" sz="1800" dirty="0"/>
          </a:p>
          <a:p>
            <a:endParaRPr lang="en-US" sz="1800" dirty="0"/>
          </a:p>
          <a:p>
            <a:pPr marL="0" indent="0">
              <a:buNone/>
            </a:pPr>
            <a:endParaRPr lang="en-US" sz="1800" dirty="0"/>
          </a:p>
          <a:p>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840593135"/>
              </p:ext>
            </p:extLst>
          </p:nvPr>
        </p:nvGraphicFramePr>
        <p:xfrm>
          <a:off x="517206" y="1177105"/>
          <a:ext cx="8109589" cy="3036455"/>
        </p:xfrm>
        <a:graphic>
          <a:graphicData uri="http://schemas.openxmlformats.org/drawingml/2006/table">
            <a:tbl>
              <a:tblPr firstRow="1" bandRow="1">
                <a:tableStyleId>{93296810-A885-4BE3-A3E7-6D5BEEA58F35}</a:tableStyleId>
              </a:tblPr>
              <a:tblGrid>
                <a:gridCol w="1001878"/>
                <a:gridCol w="914400"/>
                <a:gridCol w="2607944"/>
                <a:gridCol w="3585367"/>
              </a:tblGrid>
              <a:tr h="619899">
                <a:tc>
                  <a:txBody>
                    <a:bodyPr/>
                    <a:lstStyle/>
                    <a:p>
                      <a:r>
                        <a:rPr lang="en-ZA" sz="1800" dirty="0" smtClean="0"/>
                        <a:t>Country</a:t>
                      </a:r>
                      <a:endParaRPr lang="en-ZA" sz="1800" dirty="0"/>
                    </a:p>
                  </a:txBody>
                  <a:tcPr marL="68580" marR="68580" marT="34290" marB="34290"/>
                </a:tc>
                <a:tc>
                  <a:txBody>
                    <a:bodyPr/>
                    <a:lstStyle/>
                    <a:p>
                      <a:r>
                        <a:rPr lang="en-ZA" sz="1800" dirty="0" smtClean="0"/>
                        <a:t>Duration</a:t>
                      </a:r>
                      <a:endParaRPr lang="en-ZA" sz="1800" dirty="0"/>
                    </a:p>
                  </a:txBody>
                  <a:tcPr marL="68580" marR="68580" marT="34290" marB="34290"/>
                </a:tc>
                <a:tc>
                  <a:txBody>
                    <a:bodyPr/>
                    <a:lstStyle/>
                    <a:p>
                      <a:r>
                        <a:rPr lang="en-ZA" sz="1800" dirty="0" smtClean="0"/>
                        <a:t>Key Areas</a:t>
                      </a:r>
                      <a:endParaRPr lang="en-ZA" sz="1800" dirty="0"/>
                    </a:p>
                  </a:txBody>
                  <a:tcPr marL="68580" marR="68580" marT="34290" marB="34290"/>
                </a:tc>
                <a:tc>
                  <a:txBody>
                    <a:bodyPr/>
                    <a:lstStyle/>
                    <a:p>
                      <a:r>
                        <a:rPr lang="en-ZA" sz="1800" dirty="0" smtClean="0"/>
                        <a:t>Status</a:t>
                      </a:r>
                      <a:endParaRPr lang="en-ZA" sz="1800" dirty="0"/>
                    </a:p>
                  </a:txBody>
                  <a:tcPr marL="68580" marR="68580" marT="34290" marB="34290"/>
                </a:tc>
              </a:tr>
              <a:tr h="1978583">
                <a:tc>
                  <a:txBody>
                    <a:bodyPr/>
                    <a:lstStyle/>
                    <a:p>
                      <a:r>
                        <a:rPr lang="en-ZA" sz="1800" dirty="0" smtClean="0"/>
                        <a:t>BRICS</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800" baseline="0" dirty="0" smtClean="0"/>
                        <a:t>2015</a:t>
                      </a:r>
                    </a:p>
                    <a:p>
                      <a:endParaRPr lang="en-ZA"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Automatic renewal</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marL="342900" marR="0" lvl="0"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800" u="none" strike="noStrike" kern="1200" cap="none" spc="0" normalizeH="0" baseline="0" noProof="0" dirty="0" smtClean="0">
                          <a:ln>
                            <a:noFill/>
                          </a:ln>
                          <a:effectLst/>
                          <a:uLnTx/>
                          <a:uFillTx/>
                        </a:rPr>
                        <a:t>Mutual cooperation among members states in higher education, TVET, mutual recognition of qualifications, hosting academic for a meetings. </a:t>
                      </a:r>
                      <a:endParaRPr kumimoji="0" lang="en-ZA"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a:tc>
                <a:tc>
                  <a:txBody>
                    <a:bodyPr/>
                    <a:lstStyle/>
                    <a:p>
                      <a:r>
                        <a:rPr lang="en-ZA" sz="1800" dirty="0" smtClean="0"/>
                        <a:t>12 SA universities participating in BRICS</a:t>
                      </a:r>
                      <a:r>
                        <a:rPr lang="en-ZA" sz="1800" baseline="0" dirty="0" smtClean="0"/>
                        <a:t> network of universities.</a:t>
                      </a:r>
                    </a:p>
                    <a:p>
                      <a:r>
                        <a:rPr lang="en-ZA" sz="1800" baseline="0" dirty="0" smtClean="0"/>
                        <a:t>Comprehensive country profiles on TVET compiled.</a:t>
                      </a:r>
                    </a:p>
                    <a:p>
                      <a:r>
                        <a:rPr lang="en-ZA" sz="1800" baseline="0" dirty="0" smtClean="0"/>
                        <a:t>Academic Fora meetings held in member states</a:t>
                      </a:r>
                    </a:p>
                    <a:p>
                      <a:r>
                        <a:rPr lang="en-ZA" sz="1800" baseline="0" dirty="0" smtClean="0"/>
                        <a:t>New Delhi Declaration signed in 2016.</a:t>
                      </a:r>
                      <a:endParaRPr lang="en-ZA" sz="18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5" name="Title 4"/>
          <p:cNvSpPr txBox="1">
            <a:spLocks/>
          </p:cNvSpPr>
          <p:nvPr/>
        </p:nvSpPr>
        <p:spPr>
          <a:xfrm>
            <a:off x="517205" y="539914"/>
            <a:ext cx="8109590" cy="480131"/>
          </a:xfrm>
          <a:prstGeom prst="rect">
            <a:avLst/>
          </a:prstGeom>
          <a:solidFill>
            <a:schemeClr val="accent6">
              <a:lumMod val="75000"/>
            </a:schemeClr>
          </a:solidFill>
          <a:ln w="12700" cap="flat" cmpd="sng" algn="ctr">
            <a:solidFill>
              <a:srgbClr val="008000"/>
            </a:solidFill>
            <a:prstDash val="solid"/>
            <a:miter lim="800000"/>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ZA" sz="2800" b="1" smtClean="0">
                <a:solidFill>
                  <a:srgbClr val="FFFFFF"/>
                </a:solidFill>
                <a:latin typeface="Arial" panose="020B0604020202020204" pitchFamily="34" charset="0"/>
                <a:cs typeface="Arial" panose="020B0604020202020204" pitchFamily="34" charset="0"/>
              </a:rPr>
              <a:t>Agreements/Declarations</a:t>
            </a:r>
            <a:endParaRPr lang="en-ZA" sz="2800" b="1" dirty="0">
              <a:solidFill>
                <a:srgbClr val="FFFFFF"/>
              </a:solidFill>
              <a:latin typeface="Arial" panose="020B0604020202020204" pitchFamily="34" charset="0"/>
              <a:cs typeface="Arial" panose="020B0604020202020204" pitchFamily="34" charset="0"/>
            </a:endParaRPr>
          </a:p>
        </p:txBody>
      </p:sp>
      <p:sp>
        <p:nvSpPr>
          <p:cNvPr id="6" name="Slide Number Placeholder 1"/>
          <p:cNvSpPr txBox="1">
            <a:spLocks/>
          </p:cNvSpPr>
          <p:nvPr/>
        </p:nvSpPr>
        <p:spPr>
          <a:xfrm>
            <a:off x="8524569" y="6507623"/>
            <a:ext cx="619431" cy="365125"/>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ZA" sz="1400" dirty="0" smtClean="0"/>
              <a:t>9</a:t>
            </a:r>
            <a:endParaRPr lang="en-ZA" sz="1400" dirty="0"/>
          </a:p>
        </p:txBody>
      </p:sp>
    </p:spTree>
    <p:extLst>
      <p:ext uri="{BB962C8B-B14F-4D97-AF65-F5344CB8AC3E}">
        <p14:creationId xmlns:p14="http://schemas.microsoft.com/office/powerpoint/2010/main" xmlns="" val="416492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948</TotalTime>
  <Words>2054</Words>
  <Application>Microsoft Office PowerPoint</Application>
  <PresentationFormat>On-screen Show (4:3)</PresentationFormat>
  <Paragraphs>558</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Legislative Mandate</vt:lpstr>
      <vt:lpstr>Legislative Mandate</vt:lpstr>
      <vt:lpstr>Introduction</vt:lpstr>
      <vt:lpstr>Drivers for Educational Cooperation</vt:lpstr>
      <vt:lpstr>Strategic Objective</vt:lpstr>
      <vt:lpstr>Agreements/Declarations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Advertised scholarships</vt:lpstr>
      <vt:lpstr>Official Development Assistance</vt:lpstr>
      <vt:lpstr>Official Development Assistance</vt:lpstr>
      <vt:lpstr>Slide 24</vt:lpstr>
      <vt:lpstr>Slide 25</vt:lpstr>
      <vt:lpstr>Slide 26</vt:lpstr>
      <vt:lpstr>Slide 27</vt:lpstr>
      <vt:lpstr>Conclusion</vt:lpstr>
      <vt:lpstr>Slide 29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Lefoka, Letlhogonolo</dc:creator>
  <cp:lastModifiedBy>PUMZA</cp:lastModifiedBy>
  <cp:revision>143</cp:revision>
  <cp:lastPrinted>2016-10-28T09:31:13Z</cp:lastPrinted>
  <dcterms:created xsi:type="dcterms:W3CDTF">2016-10-26T13:22:27Z</dcterms:created>
  <dcterms:modified xsi:type="dcterms:W3CDTF">2016-11-03T09:55:38Z</dcterms:modified>
</cp:coreProperties>
</file>