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71"/>
  </p:notesMasterIdLst>
  <p:handoutMasterIdLst>
    <p:handoutMasterId r:id="rId72"/>
  </p:handoutMasterIdLst>
  <p:sldIdLst>
    <p:sldId id="256" r:id="rId6"/>
    <p:sldId id="257" r:id="rId7"/>
    <p:sldId id="279" r:id="rId8"/>
    <p:sldId id="315" r:id="rId9"/>
    <p:sldId id="280" r:id="rId10"/>
    <p:sldId id="294" r:id="rId11"/>
    <p:sldId id="332" r:id="rId12"/>
    <p:sldId id="291" r:id="rId13"/>
    <p:sldId id="292" r:id="rId14"/>
    <p:sldId id="293" r:id="rId15"/>
    <p:sldId id="296" r:id="rId16"/>
    <p:sldId id="298" r:id="rId17"/>
    <p:sldId id="302" r:id="rId18"/>
    <p:sldId id="329" r:id="rId19"/>
    <p:sldId id="330" r:id="rId20"/>
    <p:sldId id="333" r:id="rId21"/>
    <p:sldId id="334" r:id="rId22"/>
    <p:sldId id="335" r:id="rId23"/>
    <p:sldId id="336" r:id="rId24"/>
    <p:sldId id="337" r:id="rId25"/>
    <p:sldId id="338" r:id="rId26"/>
    <p:sldId id="339" r:id="rId27"/>
    <p:sldId id="283" r:id="rId28"/>
    <p:sldId id="290" r:id="rId29"/>
    <p:sldId id="346" r:id="rId30"/>
    <p:sldId id="347" r:id="rId31"/>
    <p:sldId id="348" r:id="rId32"/>
    <p:sldId id="340" r:id="rId33"/>
    <p:sldId id="341" r:id="rId34"/>
    <p:sldId id="288" r:id="rId35"/>
    <p:sldId id="342" r:id="rId36"/>
    <p:sldId id="349" r:id="rId37"/>
    <p:sldId id="343" r:id="rId38"/>
    <p:sldId id="344" r:id="rId39"/>
    <p:sldId id="345"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83" r:id="rId53"/>
    <p:sldId id="350" r:id="rId54"/>
    <p:sldId id="351" r:id="rId55"/>
    <p:sldId id="352" r:id="rId56"/>
    <p:sldId id="353" r:id="rId57"/>
    <p:sldId id="354" r:id="rId58"/>
    <p:sldId id="355" r:id="rId59"/>
    <p:sldId id="356" r:id="rId60"/>
    <p:sldId id="384" r:id="rId61"/>
    <p:sldId id="385" r:id="rId62"/>
    <p:sldId id="386" r:id="rId63"/>
    <p:sldId id="387" r:id="rId64"/>
    <p:sldId id="388" r:id="rId65"/>
    <p:sldId id="389" r:id="rId66"/>
    <p:sldId id="358" r:id="rId67"/>
    <p:sldId id="390" r:id="rId68"/>
    <p:sldId id="391" r:id="rId69"/>
    <p:sldId id="260" r:id="rId70"/>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D00"/>
    <a:srgbClr val="005300"/>
    <a:srgbClr val="004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6" autoAdjust="0"/>
    <p:restoredTop sz="94729" autoAdjust="0"/>
  </p:normalViewPr>
  <p:slideViewPr>
    <p:cSldViewPr snapToGrid="0" snapToObjects="1">
      <p:cViewPr varScale="1">
        <p:scale>
          <a:sx n="110" d="100"/>
          <a:sy n="110" d="100"/>
        </p:scale>
        <p:origin x="-19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B8BA2839-3505-4384-8C32-3DB74D1E8EA6}" type="datetimeFigureOut">
              <a:rPr lang="en-ZA" smtClean="0"/>
              <a:pPr/>
              <a:t>2016/11/07</a:t>
            </a:fld>
            <a:endParaRPr lang="en-ZA"/>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48AC8C03-7B44-4A14-868E-CB80914BE6F4}" type="slidenum">
              <a:rPr lang="en-ZA" smtClean="0"/>
              <a:pPr/>
              <a:t>‹#›</a:t>
            </a:fld>
            <a:endParaRPr lang="en-ZA"/>
          </a:p>
        </p:txBody>
      </p:sp>
    </p:spTree>
    <p:extLst>
      <p:ext uri="{BB962C8B-B14F-4D97-AF65-F5344CB8AC3E}">
        <p14:creationId xmlns:p14="http://schemas.microsoft.com/office/powerpoint/2010/main" xmlns="" val="3137421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37BAFD77-82C8-614A-8E7A-50E0B00609D4}" type="datetimeFigureOut">
              <a:rPr lang="en-US" smtClean="0"/>
              <a:pPr/>
              <a:t>11/7/2016</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92282E17-0948-4F4F-BA20-EEDBE7794426}" type="slidenum">
              <a:rPr lang="en-US" smtClean="0"/>
              <a:pPr/>
              <a:t>‹#›</a:t>
            </a:fld>
            <a:endParaRPr lang="en-US"/>
          </a:p>
        </p:txBody>
      </p:sp>
    </p:spTree>
    <p:extLst>
      <p:ext uri="{BB962C8B-B14F-4D97-AF65-F5344CB8AC3E}">
        <p14:creationId xmlns:p14="http://schemas.microsoft.com/office/powerpoint/2010/main" xmlns="" val="24470649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pPr/>
              <a:t>2</a:t>
            </a:fld>
            <a:endParaRPr lang="en-US"/>
          </a:p>
        </p:txBody>
      </p:sp>
    </p:spTree>
    <p:extLst>
      <p:ext uri="{BB962C8B-B14F-4D97-AF65-F5344CB8AC3E}">
        <p14:creationId xmlns:p14="http://schemas.microsoft.com/office/powerpoint/2010/main" xmlns="" val="272420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2AF05C-1F75-43CF-B156-7C16D639AFC6}" type="datetime1">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91807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891C79-859E-485F-B397-75FA840E7FC7}" type="datetime1">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86374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5DF8A-30D6-4FEC-8FB2-EB3A4C2ABFCE}" type="datetime1">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837499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FF02B9-7193-43EF-897C-F2EB5C8706D6}"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6488660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EB0C6-EBED-4FB7-82A2-C1B30B28300B}"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9838006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173A42-6A24-4BA6-9861-EEFD4B326924}"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4570227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59779-0839-4EC3-ADB3-A9B7E853BE2A}" type="datetime1">
              <a:rPr lang="en-US" smtClean="0">
                <a:solidFill>
                  <a:prstClr val="black">
                    <a:tint val="75000"/>
                  </a:prstClr>
                </a:solidFill>
              </a:rPr>
              <a:pPr/>
              <a:t>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6043602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8CA097-29B5-4C35-9274-CF56B71EBB9D}" type="datetime1">
              <a:rPr lang="en-US" smtClean="0">
                <a:solidFill>
                  <a:prstClr val="black">
                    <a:tint val="75000"/>
                  </a:prstClr>
                </a:solidFill>
              </a:rPr>
              <a:pPr/>
              <a:t>11/7/2016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0899644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DAEA89-6061-4102-948E-4331FD0CFF12}" type="datetime1">
              <a:rPr lang="en-US" smtClean="0">
                <a:solidFill>
                  <a:prstClr val="black">
                    <a:tint val="75000"/>
                  </a:prstClr>
                </a:solidFill>
              </a:rPr>
              <a:pPr/>
              <a:t>11/7/2016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4590088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13328-A680-4E97-80D4-53A309A23F62}" type="datetime1">
              <a:rPr lang="en-US" smtClean="0">
                <a:solidFill>
                  <a:prstClr val="black">
                    <a:tint val="75000"/>
                  </a:prstClr>
                </a:solidFill>
              </a:rPr>
              <a:pPr/>
              <a:t>11/7/2016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9867673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0AA215-C958-421C-A28B-E1F61448DE47}" type="datetime1">
              <a:rPr lang="en-US" smtClean="0">
                <a:solidFill>
                  <a:prstClr val="black">
                    <a:tint val="75000"/>
                  </a:prstClr>
                </a:solidFill>
              </a:rPr>
              <a:pPr/>
              <a:t>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3855154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0706A1-B8A2-4D6D-91D2-F8EBADCFE738}" type="datetime1">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1047678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48071-270B-41AE-A30A-40E25F7D44F4}" type="datetime1">
              <a:rPr lang="en-US" smtClean="0">
                <a:solidFill>
                  <a:prstClr val="black">
                    <a:tint val="75000"/>
                  </a:prstClr>
                </a:solidFill>
              </a:rPr>
              <a:pPr/>
              <a:t>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6611331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5EDAE-14C8-4E8D-8FDB-8EAD95100A94}"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612710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3E735-D548-456C-92C6-E9A822AC1F52}"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3536084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2DD82-0200-4518-BCD8-810512F19368}"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0376645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815827-6B77-4307-8B49-5C6C47F6D533}"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571902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ACC13-16F5-4C33-B6DA-A8A6F6433569}"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8965437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2D9710-ABB8-4E9C-ABBB-B20D4ADE4DAB}" type="datetime1">
              <a:rPr lang="en-US" smtClean="0">
                <a:solidFill>
                  <a:prstClr val="black">
                    <a:tint val="75000"/>
                  </a:prstClr>
                </a:solidFill>
              </a:rPr>
              <a:pPr/>
              <a:t>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3176101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CE3845-7C2D-4DD4-91B9-D0D5919D3077}" type="datetime1">
              <a:rPr lang="en-US" smtClean="0">
                <a:solidFill>
                  <a:prstClr val="black">
                    <a:tint val="75000"/>
                  </a:prstClr>
                </a:solidFill>
              </a:rPr>
              <a:pPr/>
              <a:t>11/7/2016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5746216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535465-5DC9-451D-9D91-0B0DB6D651DE}" type="datetime1">
              <a:rPr lang="en-US" smtClean="0">
                <a:solidFill>
                  <a:prstClr val="black">
                    <a:tint val="75000"/>
                  </a:prstClr>
                </a:solidFill>
              </a:rPr>
              <a:pPr/>
              <a:t>11/7/2016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662927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E2B74-DB66-49AD-83FD-36888A0BE1EB}" type="datetime1">
              <a:rPr lang="en-US" smtClean="0">
                <a:solidFill>
                  <a:prstClr val="black">
                    <a:tint val="75000"/>
                  </a:prstClr>
                </a:solidFill>
              </a:rPr>
              <a:pPr/>
              <a:t>11/7/2016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022238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E00FDB-6285-407A-BCCD-02AB22A7C6E5}" type="datetime1">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8960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6E12C-2253-45B7-A60A-81C42494BD1F}" type="datetime1">
              <a:rPr lang="en-US" smtClean="0">
                <a:solidFill>
                  <a:prstClr val="black">
                    <a:tint val="75000"/>
                  </a:prstClr>
                </a:solidFill>
              </a:rPr>
              <a:pPr/>
              <a:t>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8863863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2FE5FB-8C64-45B8-B966-10367B207394}" type="datetime1">
              <a:rPr lang="en-US" smtClean="0">
                <a:solidFill>
                  <a:prstClr val="black">
                    <a:tint val="75000"/>
                  </a:prstClr>
                </a:solidFill>
              </a:rPr>
              <a:pPr/>
              <a:t>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0642112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98440-E808-4E54-8A8B-D704D5763F83}"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2599752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DB56FD-D15C-4BC9-B1B3-ED1872A92E7E}"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6630040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30FE97-655B-48AA-80D0-4892DA5D3874}"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1820425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B7655-ECED-434B-9CA1-0D494897F846}"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89528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8CD628-BD92-4CFC-9A6E-E6A0161D99B8}"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9542349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3AFAE9-FE48-4E0A-9D76-7EC4F6EE0AFB}" type="datetime1">
              <a:rPr lang="en-US" smtClean="0">
                <a:solidFill>
                  <a:prstClr val="black">
                    <a:tint val="75000"/>
                  </a:prstClr>
                </a:solidFill>
              </a:rPr>
              <a:pPr/>
              <a:t>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9800043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FA487A-131C-4E89-A1B7-91FC32700478}" type="datetime1">
              <a:rPr lang="en-US" smtClean="0">
                <a:solidFill>
                  <a:prstClr val="black">
                    <a:tint val="75000"/>
                  </a:prstClr>
                </a:solidFill>
              </a:rPr>
              <a:pPr/>
              <a:t>11/7/2016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9172003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923764-E577-4DD9-B936-11CABCD6417A}" type="datetime1">
              <a:rPr lang="en-US" smtClean="0">
                <a:solidFill>
                  <a:prstClr val="black">
                    <a:tint val="75000"/>
                  </a:prstClr>
                </a:solidFill>
              </a:rPr>
              <a:pPr/>
              <a:t>11/7/2016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9126912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CED62F-EC82-48E5-90BC-A0471D6CE80E}" type="datetime1">
              <a:rPr lang="en-US" smtClean="0"/>
              <a:pPr/>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287900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BA674-17E1-44E6-8A48-89B660F5EC66}" type="datetime1">
              <a:rPr lang="en-US" smtClean="0">
                <a:solidFill>
                  <a:prstClr val="black">
                    <a:tint val="75000"/>
                  </a:prstClr>
                </a:solidFill>
              </a:rPr>
              <a:pPr/>
              <a:t>11/7/2016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3041694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C252BA-76BA-445B-BC65-E7BB5FA3DB86}" type="datetime1">
              <a:rPr lang="en-US" smtClean="0">
                <a:solidFill>
                  <a:prstClr val="black">
                    <a:tint val="75000"/>
                  </a:prstClr>
                </a:solidFill>
              </a:rPr>
              <a:pPr/>
              <a:t>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9229414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0F3003-B2FA-4D13-87B7-5A072A4B243F}" type="datetime1">
              <a:rPr lang="en-US" smtClean="0">
                <a:solidFill>
                  <a:prstClr val="black">
                    <a:tint val="75000"/>
                  </a:prstClr>
                </a:solidFill>
              </a:rPr>
              <a:pPr/>
              <a:t>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2858005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2A330-2E76-4FFC-83F5-3806724B4803}"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2494655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E7ACC-34C5-4EF2-903A-93DA34758AE4}"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6543850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B90E9-8364-410C-BE55-BDDB0F242C82}"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6980112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D9686-5018-404E-BC28-33EFAC9E9137}"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9866179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7BC8E-3090-4FB8-895C-41EF51EDDE20}"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094402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99745B-CB3D-4DA7-869D-88962E97F58F}" type="datetime1">
              <a:rPr lang="en-US" smtClean="0">
                <a:solidFill>
                  <a:prstClr val="black">
                    <a:tint val="75000"/>
                  </a:prstClr>
                </a:solidFill>
              </a:rPr>
              <a:pPr/>
              <a:t>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4819887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130E63-AE1D-4067-92A2-1076A8DF1433}" type="datetime1">
              <a:rPr lang="en-US" smtClean="0">
                <a:solidFill>
                  <a:prstClr val="black">
                    <a:tint val="75000"/>
                  </a:prstClr>
                </a:solidFill>
              </a:rPr>
              <a:pPr/>
              <a:t>11/7/2016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5444696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FED1B0-38F6-4709-B8A1-BC1D5A2E96DC}" type="datetime1">
              <a:rPr lang="en-US" smtClean="0"/>
              <a:pPr/>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7151484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7DA90D-FEA0-44F6-880C-E69C747136B3}" type="datetime1">
              <a:rPr lang="en-US" smtClean="0">
                <a:solidFill>
                  <a:prstClr val="black">
                    <a:tint val="75000"/>
                  </a:prstClr>
                </a:solidFill>
              </a:rPr>
              <a:pPr/>
              <a:t>11/7/2016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6054120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34CE3-1118-4E93-8A6D-E59DDC5FACBE}" type="datetime1">
              <a:rPr lang="en-US" smtClean="0">
                <a:solidFill>
                  <a:prstClr val="black">
                    <a:tint val="75000"/>
                  </a:prstClr>
                </a:solidFill>
              </a:rPr>
              <a:pPr/>
              <a:t>11/7/2016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277608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29614-670F-491B-950C-B1DED5AE5ADA}" type="datetime1">
              <a:rPr lang="en-US" smtClean="0">
                <a:solidFill>
                  <a:prstClr val="black">
                    <a:tint val="75000"/>
                  </a:prstClr>
                </a:solidFill>
              </a:rPr>
              <a:pPr/>
              <a:t>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07874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9492B-1EDC-4579-9B30-8C12C8418EA0}" type="datetime1">
              <a:rPr lang="en-US" smtClean="0">
                <a:solidFill>
                  <a:prstClr val="black">
                    <a:tint val="75000"/>
                  </a:prstClr>
                </a:solidFill>
              </a:rPr>
              <a:pPr/>
              <a:t>11/7/2016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4975805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591B8-5E9B-4087-901A-BD1AAD59D568}"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6036024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6BD01-04EB-481F-9893-E49451D3C08D}"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9732342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1E4E6B-6115-42D2-A252-AC918EE1B6D4}" type="datetime1">
              <a:rPr lang="en-US" smtClean="0"/>
              <a:pPr/>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161616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78E3D-1CF5-4F29-B7FB-3C4FE6946803}" type="datetime1">
              <a:rPr lang="en-US" smtClean="0"/>
              <a:pPr/>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177857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CDFCF-FF01-409A-9F5E-7CB2F2018DD8}" type="datetime1">
              <a:rPr lang="en-US" smtClean="0"/>
              <a:pPr/>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6606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B3026-9E7C-40DB-AB72-7B1EC2685BC6}" type="datetime1">
              <a:rPr lang="en-US" smtClean="0"/>
              <a:pPr/>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97905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685AD-CBE1-4E9D-B518-35CD80217A9F}" type="datetime1">
              <a:rPr lang="en-US" smtClean="0"/>
              <a:pPr/>
              <a:t>11/7/2016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pPr/>
              <a:t>‹#›</a:t>
            </a:fld>
            <a:endParaRPr lang="en-US"/>
          </a:p>
        </p:txBody>
      </p:sp>
    </p:spTree>
    <p:extLst>
      <p:ext uri="{BB962C8B-B14F-4D97-AF65-F5344CB8AC3E}">
        <p14:creationId xmlns:p14="http://schemas.microsoft.com/office/powerpoint/2010/main" xmlns="" val="316492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26BBB-E8A8-419A-8292-F63170140A33}"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4304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C2477-F519-496B-8457-39DBC7BB08BB}"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573319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E369A-AA1F-47D3-A999-E241FA58D46F}"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39009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2A776-09CF-4D85-AE24-D534867DD3FE}" type="datetime1">
              <a:rPr lang="en-US" smtClean="0">
                <a:solidFill>
                  <a:prstClr val="black">
                    <a:tint val="75000"/>
                  </a:prstClr>
                </a:solidFill>
              </a:rPr>
              <a:pPr/>
              <a:t>11/7/2016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40156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emf"/></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 Template_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669" y="87085"/>
            <a:ext cx="9144000" cy="6858000"/>
          </a:xfrm>
          <a:prstGeom prst="rect">
            <a:avLst/>
          </a:prstGeom>
        </p:spPr>
      </p:pic>
      <p:sp>
        <p:nvSpPr>
          <p:cNvPr id="6" name="Rectangle 6"/>
          <p:cNvSpPr>
            <a:spLocks noGrp="1" noChangeArrowheads="1"/>
          </p:cNvSpPr>
          <p:nvPr>
            <p:ph type="ctrTitle"/>
          </p:nvPr>
        </p:nvSpPr>
        <p:spPr>
          <a:xfrm>
            <a:off x="228600" y="965201"/>
            <a:ext cx="4598894" cy="4440518"/>
          </a:xfrm>
          <a:ln/>
        </p:spPr>
        <p:txBody>
          <a:bodyPr>
            <a:normAutofit/>
          </a:bodyPr>
          <a:lstStyle/>
          <a:p>
            <a:pPr eaLnBrk="0" hangingPunct="0"/>
            <a:r>
              <a:rPr lang="en-ZA" sz="2800" b="1" dirty="0" smtClean="0">
                <a:solidFill>
                  <a:srgbClr val="003D00"/>
                </a:solidFill>
                <a:latin typeface="Arial" panose="020B0604020202020204" pitchFamily="34" charset="0"/>
                <a:cs typeface="Arial" panose="020B0604020202020204" pitchFamily="34" charset="0"/>
              </a:rPr>
              <a:t>CORRECTIONAL SUPERVISION AND PAROLE</a:t>
            </a:r>
            <a:br>
              <a:rPr lang="en-ZA" sz="2800" b="1" dirty="0" smtClean="0">
                <a:solidFill>
                  <a:srgbClr val="003D00"/>
                </a:solidFill>
                <a:latin typeface="Arial" panose="020B0604020202020204" pitchFamily="34" charset="0"/>
                <a:cs typeface="Arial" panose="020B0604020202020204" pitchFamily="34" charset="0"/>
              </a:rPr>
            </a:br>
            <a:r>
              <a:rPr lang="en-ZA" sz="2800" b="1" dirty="0">
                <a:solidFill>
                  <a:srgbClr val="003D00"/>
                </a:solidFill>
                <a:latin typeface="Arial" panose="020B0604020202020204" pitchFamily="34" charset="0"/>
                <a:cs typeface="Arial" panose="020B0604020202020204" pitchFamily="34" charset="0"/>
              </a:rPr>
              <a:t/>
            </a:r>
            <a:br>
              <a:rPr lang="en-ZA" sz="2800" b="1" dirty="0">
                <a:solidFill>
                  <a:srgbClr val="003D00"/>
                </a:solidFill>
                <a:latin typeface="Arial" panose="020B0604020202020204" pitchFamily="34" charset="0"/>
                <a:cs typeface="Arial" panose="020B0604020202020204" pitchFamily="34" charset="0"/>
              </a:rPr>
            </a:br>
            <a:r>
              <a:rPr lang="en-ZA" sz="1600" b="1" dirty="0" smtClean="0">
                <a:solidFill>
                  <a:srgbClr val="003D00"/>
                </a:solidFill>
                <a:latin typeface="Arial" panose="020B0604020202020204" pitchFamily="34" charset="0"/>
                <a:cs typeface="Arial" panose="020B0604020202020204" pitchFamily="34" charset="0"/>
              </a:rPr>
              <a:t>PRESENTATION TO PORTFOLIO COMMITTEE ON JUSTICE AND CORRECTIONAL SERVICES</a:t>
            </a:r>
            <a:br>
              <a:rPr lang="en-ZA" sz="1600" b="1" dirty="0" smtClean="0">
                <a:solidFill>
                  <a:srgbClr val="003D00"/>
                </a:solidFill>
                <a:latin typeface="Arial" panose="020B0604020202020204" pitchFamily="34" charset="0"/>
                <a:cs typeface="Arial" panose="020B0604020202020204" pitchFamily="34" charset="0"/>
              </a:rPr>
            </a:br>
            <a:r>
              <a:rPr lang="en-ZA" sz="1600" b="1" dirty="0">
                <a:solidFill>
                  <a:srgbClr val="003D00"/>
                </a:solidFill>
                <a:latin typeface="Arial" panose="020B0604020202020204" pitchFamily="34" charset="0"/>
                <a:cs typeface="Arial" panose="020B0604020202020204" pitchFamily="34" charset="0"/>
              </a:rPr>
              <a:t/>
            </a:r>
            <a:br>
              <a:rPr lang="en-ZA" sz="1600" b="1" dirty="0">
                <a:solidFill>
                  <a:srgbClr val="003D00"/>
                </a:solidFill>
                <a:latin typeface="Arial" panose="020B0604020202020204" pitchFamily="34" charset="0"/>
                <a:cs typeface="Arial" panose="020B0604020202020204" pitchFamily="34" charset="0"/>
              </a:rPr>
            </a:br>
            <a:r>
              <a:rPr lang="en-ZA" sz="1600" b="1" dirty="0">
                <a:solidFill>
                  <a:srgbClr val="004C00"/>
                </a:solidFill>
                <a:latin typeface="Arial" panose="020B0604020202020204" pitchFamily="34" charset="0"/>
                <a:cs typeface="Arial" panose="020B0604020202020204" pitchFamily="34" charset="0"/>
              </a:rPr>
              <a:t/>
            </a:r>
            <a:br>
              <a:rPr lang="en-ZA" sz="1600" b="1" dirty="0">
                <a:solidFill>
                  <a:srgbClr val="004C00"/>
                </a:solidFill>
                <a:latin typeface="Arial" panose="020B0604020202020204" pitchFamily="34" charset="0"/>
                <a:cs typeface="Arial" panose="020B0604020202020204" pitchFamily="34" charset="0"/>
              </a:rPr>
            </a:br>
            <a:r>
              <a:rPr lang="en-ZA" sz="1600" b="1" dirty="0" smtClean="0">
                <a:solidFill>
                  <a:srgbClr val="004C00"/>
                </a:solidFill>
                <a:latin typeface="Arial" panose="020B0604020202020204" pitchFamily="34" charset="0"/>
                <a:cs typeface="Arial" panose="020B0604020202020204" pitchFamily="34" charset="0"/>
              </a:rPr>
              <a:t> 25 OCTOBER 2016</a:t>
            </a:r>
            <a:endParaRPr lang="en-US" sz="1600" dirty="0">
              <a:solidFill>
                <a:srgbClr val="004C00"/>
              </a:solidFill>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1</a:t>
            </a:fld>
            <a:endParaRPr lang="en-US"/>
          </a:p>
        </p:txBody>
      </p:sp>
    </p:spTree>
    <p:extLst>
      <p:ext uri="{BB962C8B-B14F-4D97-AF65-F5344CB8AC3E}">
        <p14:creationId xmlns:p14="http://schemas.microsoft.com/office/powerpoint/2010/main" xmlns="" val="3443745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sp>
        <p:nvSpPr>
          <p:cNvPr id="12" name="TextBox 11"/>
          <p:cNvSpPr txBox="1"/>
          <p:nvPr/>
        </p:nvSpPr>
        <p:spPr>
          <a:xfrm>
            <a:off x="927100" y="271596"/>
            <a:ext cx="7327900" cy="954107"/>
          </a:xfrm>
          <a:prstGeom prst="rect">
            <a:avLst/>
          </a:prstGeom>
          <a:noFill/>
        </p:spPr>
        <p:txBody>
          <a:bodyPr wrap="square" rtlCol="0">
            <a:spAutoFit/>
          </a:bodyPr>
          <a:lstStyle/>
          <a:p>
            <a:r>
              <a:rPr lang="en-ZA" sz="3200" dirty="0" smtClean="0">
                <a:solidFill>
                  <a:srgbClr val="004C00"/>
                </a:solidFill>
              </a:rPr>
              <a:t>What is parole?</a:t>
            </a:r>
            <a:r>
              <a:rPr lang="en-ZA" sz="2400" dirty="0">
                <a:solidFill>
                  <a:srgbClr val="FF0000"/>
                </a:solidFill>
              </a:rPr>
              <a:t/>
            </a:r>
            <a:br>
              <a:rPr lang="en-ZA" sz="2400" dirty="0">
                <a:solidFill>
                  <a:srgbClr val="FF0000"/>
                </a:solidFill>
              </a:rPr>
            </a:br>
            <a:endParaRPr lang="en-US" sz="2400" dirty="0">
              <a:solidFill>
                <a:srgbClr val="005300"/>
              </a:solidFill>
              <a:cs typeface="Arial Black"/>
            </a:endParaRPr>
          </a:p>
        </p:txBody>
      </p:sp>
      <p:sp>
        <p:nvSpPr>
          <p:cNvPr id="2" name="Rectangle 1"/>
          <p:cNvSpPr/>
          <p:nvPr/>
        </p:nvSpPr>
        <p:spPr>
          <a:xfrm>
            <a:off x="499898" y="1583177"/>
            <a:ext cx="8182303" cy="4893647"/>
          </a:xfrm>
          <a:prstGeom prst="rect">
            <a:avLst/>
          </a:prstGeom>
        </p:spPr>
        <p:txBody>
          <a:bodyPr wrap="square">
            <a:spAutoFit/>
          </a:bodyPr>
          <a:lstStyle/>
          <a:p>
            <a:pPr marL="342900" indent="-342900" algn="just">
              <a:buFont typeface="Arial" panose="020B0604020202020204" pitchFamily="34" charset="0"/>
              <a:buChar char="•"/>
            </a:pPr>
            <a:r>
              <a:rPr lang="en-ZA" sz="2400" dirty="0"/>
              <a:t>Parole is an internationally accepted mechanism that allows for the conditional release of offenders from a correctional centre into the community before expiry of their </a:t>
            </a:r>
            <a:r>
              <a:rPr lang="en-ZA" sz="2400" dirty="0" smtClean="0"/>
              <a:t>sentence </a:t>
            </a:r>
            <a:r>
              <a:rPr lang="en-ZA" sz="2400" dirty="0"/>
              <a:t>of imprisonment. </a:t>
            </a:r>
          </a:p>
          <a:p>
            <a:pPr marL="342900" indent="-342900" algn="just">
              <a:buFont typeface="Arial" panose="020B0604020202020204" pitchFamily="34" charset="0"/>
              <a:buChar char="•"/>
            </a:pPr>
            <a:r>
              <a:rPr lang="en-ZA" sz="2400" dirty="0"/>
              <a:t>This means that the offender is released from a correctional centre before the expiry of his or her sentence of imprisonment to serve the remainder of the sentence in the community subject to specific conditions that must be complied with. </a:t>
            </a:r>
          </a:p>
          <a:p>
            <a:pPr marL="342900" indent="-342900" algn="just">
              <a:buFont typeface="Arial" panose="020B0604020202020204" pitchFamily="34" charset="0"/>
              <a:buChar char="•"/>
            </a:pPr>
            <a:r>
              <a:rPr lang="en-ZA" sz="2400" dirty="0"/>
              <a:t>This allows the offender to return to normal community life albeit under controlled conditions under the supervision of correctional officials. The process facilitate reintegration into society</a:t>
            </a:r>
            <a:r>
              <a:rPr lang="en-US" sz="2400" dirty="0"/>
              <a:t> under controlled circumstances.</a:t>
            </a:r>
          </a:p>
        </p:txBody>
      </p:sp>
      <p:sp>
        <p:nvSpPr>
          <p:cNvPr id="3" name="Slide Number Placeholder 2"/>
          <p:cNvSpPr>
            <a:spLocks noGrp="1"/>
          </p:cNvSpPr>
          <p:nvPr>
            <p:ph type="sldNum" sz="quarter" idx="12"/>
          </p:nvPr>
        </p:nvSpPr>
        <p:spPr/>
        <p:txBody>
          <a:bodyPr/>
          <a:lstStyle/>
          <a:p>
            <a:fld id="{DCB3B80B-23E3-3948-A741-EEB7CB22DD0C}" type="slidenum">
              <a:rPr lang="en-US" smtClean="0"/>
              <a:pPr/>
              <a:t>10</a:t>
            </a:fld>
            <a:endParaRPr lang="en-US"/>
          </a:p>
        </p:txBody>
      </p:sp>
    </p:spTree>
    <p:extLst>
      <p:ext uri="{BB962C8B-B14F-4D97-AF65-F5344CB8AC3E}">
        <p14:creationId xmlns:p14="http://schemas.microsoft.com/office/powerpoint/2010/main" xmlns="" val="3150718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sp>
        <p:nvSpPr>
          <p:cNvPr id="12" name="TextBox 11"/>
          <p:cNvSpPr txBox="1"/>
          <p:nvPr/>
        </p:nvSpPr>
        <p:spPr>
          <a:xfrm>
            <a:off x="927100" y="271596"/>
            <a:ext cx="7327900" cy="954107"/>
          </a:xfrm>
          <a:prstGeom prst="rect">
            <a:avLst/>
          </a:prstGeom>
          <a:noFill/>
        </p:spPr>
        <p:txBody>
          <a:bodyPr wrap="square" rtlCol="0">
            <a:spAutoFit/>
          </a:bodyPr>
          <a:lstStyle/>
          <a:p>
            <a:r>
              <a:rPr lang="en-ZA" sz="3200" dirty="0" smtClean="0">
                <a:solidFill>
                  <a:srgbClr val="004C00"/>
                </a:solidFill>
              </a:rPr>
              <a:t>Principles for parole consideration</a:t>
            </a:r>
            <a:r>
              <a:rPr lang="en-ZA" sz="2400" dirty="0">
                <a:solidFill>
                  <a:srgbClr val="FF0000"/>
                </a:solidFill>
              </a:rPr>
              <a:t/>
            </a:r>
            <a:br>
              <a:rPr lang="en-ZA" sz="2400" dirty="0">
                <a:solidFill>
                  <a:srgbClr val="FF0000"/>
                </a:solidFill>
              </a:rPr>
            </a:br>
            <a:endParaRPr lang="en-US" sz="2400" dirty="0">
              <a:solidFill>
                <a:srgbClr val="005300"/>
              </a:solidFill>
              <a:cs typeface="Arial Black"/>
            </a:endParaRPr>
          </a:p>
        </p:txBody>
      </p:sp>
      <p:sp>
        <p:nvSpPr>
          <p:cNvPr id="2" name="Rectangle 1"/>
          <p:cNvSpPr/>
          <p:nvPr/>
        </p:nvSpPr>
        <p:spPr>
          <a:xfrm>
            <a:off x="463550" y="1235417"/>
            <a:ext cx="8539062" cy="6001643"/>
          </a:xfrm>
          <a:prstGeom prst="rect">
            <a:avLst/>
          </a:prstGeom>
        </p:spPr>
        <p:txBody>
          <a:bodyPr wrap="square">
            <a:spAutoFit/>
          </a:bodyPr>
          <a:lstStyle/>
          <a:p>
            <a:pPr marL="342900" indent="-342900">
              <a:buFont typeface="Arial" panose="020B0604020202020204" pitchFamily="34" charset="0"/>
              <a:buChar char="•"/>
            </a:pPr>
            <a:r>
              <a:rPr lang="en-US" sz="2400" dirty="0"/>
              <a:t>The protection of the community on the short term should be fundamental i.e. the release of the offender should not affect the community negatively.  </a:t>
            </a:r>
          </a:p>
          <a:p>
            <a:pPr marL="342900" indent="-342900">
              <a:buFont typeface="Arial" panose="020B0604020202020204" pitchFamily="34" charset="0"/>
              <a:buChar char="•"/>
            </a:pPr>
            <a:r>
              <a:rPr lang="en-US" sz="2400" dirty="0"/>
              <a:t>On the longer term, the protection of the community should be addressed by means of reducing the risk of re-offending by having identified offending behavior and having addressed it sufficiently to consider any risk of placement to be acceptable and manageable once placed into the system of community corrections.</a:t>
            </a:r>
          </a:p>
          <a:p>
            <a:pPr marL="342900" indent="-342900">
              <a:buFont typeface="Arial" panose="020B0604020202020204" pitchFamily="34" charset="0"/>
              <a:buChar char="•"/>
            </a:pPr>
            <a:r>
              <a:rPr lang="en-US" sz="2400" dirty="0"/>
              <a:t>Supervised placement increases the likelihood of successful reintegration and on the long run contributes to the protection of the community.</a:t>
            </a:r>
          </a:p>
          <a:p>
            <a:pPr marL="342900" indent="-342900">
              <a:buFont typeface="Arial" panose="020B0604020202020204" pitchFamily="34" charset="0"/>
              <a:buChar char="•"/>
            </a:pPr>
            <a:r>
              <a:rPr lang="en-US" sz="2400" dirty="0"/>
              <a:t>Conditions should be </a:t>
            </a:r>
            <a:r>
              <a:rPr lang="en-US" sz="2400" u="sng" dirty="0"/>
              <a:t>appropriate</a:t>
            </a:r>
            <a:r>
              <a:rPr lang="en-US" sz="2400" dirty="0"/>
              <a:t> and </a:t>
            </a:r>
            <a:r>
              <a:rPr lang="en-US" sz="2400" u="sng" dirty="0"/>
              <a:t>proportional</a:t>
            </a:r>
            <a:r>
              <a:rPr lang="en-US" sz="2400" dirty="0"/>
              <a:t> to facilitate the protection of the community and should promote social reintegration.</a:t>
            </a:r>
          </a:p>
          <a:p>
            <a:pPr marL="342900" indent="-342900" algn="just">
              <a:buFont typeface="Wingdings" panose="05000000000000000000" pitchFamily="2" charset="2"/>
              <a:buChar char="q"/>
            </a:pPr>
            <a:endParaRPr lang="en-US" sz="2400" dirty="0"/>
          </a:p>
        </p:txBody>
      </p:sp>
      <p:sp>
        <p:nvSpPr>
          <p:cNvPr id="3" name="Slide Number Placeholder 2"/>
          <p:cNvSpPr>
            <a:spLocks noGrp="1"/>
          </p:cNvSpPr>
          <p:nvPr>
            <p:ph type="sldNum" sz="quarter" idx="12"/>
          </p:nvPr>
        </p:nvSpPr>
        <p:spPr/>
        <p:txBody>
          <a:bodyPr/>
          <a:lstStyle/>
          <a:p>
            <a:fld id="{DCB3B80B-23E3-3948-A741-EEB7CB22DD0C}" type="slidenum">
              <a:rPr lang="en-US" smtClean="0"/>
              <a:pPr/>
              <a:t>11</a:t>
            </a:fld>
            <a:endParaRPr lang="en-US"/>
          </a:p>
        </p:txBody>
      </p:sp>
    </p:spTree>
    <p:extLst>
      <p:ext uri="{BB962C8B-B14F-4D97-AF65-F5344CB8AC3E}">
        <p14:creationId xmlns:p14="http://schemas.microsoft.com/office/powerpoint/2010/main" xmlns="" val="3337553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sp>
        <p:nvSpPr>
          <p:cNvPr id="12" name="TextBox 11"/>
          <p:cNvSpPr txBox="1"/>
          <p:nvPr/>
        </p:nvSpPr>
        <p:spPr>
          <a:xfrm>
            <a:off x="927100" y="271596"/>
            <a:ext cx="7327900" cy="954107"/>
          </a:xfrm>
          <a:prstGeom prst="rect">
            <a:avLst/>
          </a:prstGeom>
          <a:noFill/>
        </p:spPr>
        <p:txBody>
          <a:bodyPr wrap="square" rtlCol="0">
            <a:spAutoFit/>
          </a:bodyPr>
          <a:lstStyle/>
          <a:p>
            <a:r>
              <a:rPr lang="en-US" sz="3200" dirty="0" smtClean="0">
                <a:solidFill>
                  <a:srgbClr val="004C00"/>
                </a:solidFill>
              </a:rPr>
              <a:t>Review of Parole </a:t>
            </a:r>
            <a:r>
              <a:rPr lang="en-US" sz="3200" dirty="0">
                <a:solidFill>
                  <a:srgbClr val="004C00"/>
                </a:solidFill>
              </a:rPr>
              <a:t>B</a:t>
            </a:r>
            <a:r>
              <a:rPr lang="en-US" sz="3200" dirty="0" smtClean="0">
                <a:solidFill>
                  <a:srgbClr val="004C00"/>
                </a:solidFill>
              </a:rPr>
              <a:t>oard decisions </a:t>
            </a:r>
            <a:r>
              <a:rPr lang="en-ZA" sz="2400" dirty="0">
                <a:solidFill>
                  <a:srgbClr val="FF0000"/>
                </a:solidFill>
              </a:rPr>
              <a:t/>
            </a:r>
            <a:br>
              <a:rPr lang="en-ZA" sz="2400" dirty="0">
                <a:solidFill>
                  <a:srgbClr val="FF0000"/>
                </a:solidFill>
              </a:rPr>
            </a:br>
            <a:endParaRPr lang="en-US" sz="2400" dirty="0">
              <a:solidFill>
                <a:srgbClr val="005300"/>
              </a:solidFill>
              <a:cs typeface="Arial Black"/>
            </a:endParaRPr>
          </a:p>
        </p:txBody>
      </p:sp>
      <p:sp>
        <p:nvSpPr>
          <p:cNvPr id="2" name="Rectangle 1"/>
          <p:cNvSpPr/>
          <p:nvPr/>
        </p:nvSpPr>
        <p:spPr>
          <a:xfrm>
            <a:off x="321519" y="1363322"/>
            <a:ext cx="8539062" cy="5262979"/>
          </a:xfrm>
          <a:prstGeom prst="rect">
            <a:avLst/>
          </a:prstGeom>
        </p:spPr>
        <p:txBody>
          <a:bodyPr wrap="square">
            <a:spAutoFit/>
          </a:bodyPr>
          <a:lstStyle/>
          <a:p>
            <a:pPr marL="365125" indent="-365125" algn="just">
              <a:buFont typeface="Arial" panose="020B0604020202020204" pitchFamily="34" charset="0"/>
              <a:buChar char="•"/>
            </a:pPr>
            <a:r>
              <a:rPr lang="en-US" sz="2400" dirty="0"/>
              <a:t>The Correctional Services Act 111 of 1998 makes provision that a decision of a Parole Board may be reviewed.</a:t>
            </a:r>
          </a:p>
          <a:p>
            <a:pPr marL="365125" indent="-365125" algn="just">
              <a:buFont typeface="Arial" panose="020B0604020202020204" pitchFamily="34" charset="0"/>
              <a:buChar char="•"/>
            </a:pPr>
            <a:r>
              <a:rPr lang="en-ZA" sz="2400" dirty="0"/>
              <a:t>Once a </a:t>
            </a:r>
            <a:r>
              <a:rPr lang="en-ZA" sz="2400" dirty="0" smtClean="0"/>
              <a:t>Parole Board </a:t>
            </a:r>
            <a:r>
              <a:rPr lang="en-ZA" sz="2400" dirty="0"/>
              <a:t>has taken a decision, it cannot review its decision except if new information which was not previously at its disposal came to its attention after the decision was taken.</a:t>
            </a:r>
          </a:p>
          <a:p>
            <a:pPr marL="365125" indent="-365125" algn="just">
              <a:buFont typeface="Arial" panose="020B0604020202020204" pitchFamily="34" charset="0"/>
              <a:buChar char="•"/>
            </a:pPr>
            <a:r>
              <a:rPr lang="en-US" sz="2400" dirty="0"/>
              <a:t>A Parole Board decision is final and may be referred to the Review Board by the Minister, Inspecting Judge or the National Commissioner.</a:t>
            </a:r>
          </a:p>
          <a:p>
            <a:pPr marL="365125" indent="-365125" algn="just">
              <a:buFont typeface="Arial" panose="020B0604020202020204" pitchFamily="34" charset="0"/>
              <a:buChar char="•"/>
            </a:pPr>
            <a:r>
              <a:rPr lang="en-US" sz="2400" dirty="0"/>
              <a:t>In practical terms anybody including an offender may request (based on motivated grounds) any of the abovementioned to refer a decision to the Review Board.</a:t>
            </a:r>
          </a:p>
          <a:p>
            <a:pPr marL="365125" indent="-365125" algn="just">
              <a:buFont typeface="Arial" panose="020B0604020202020204" pitchFamily="34" charset="0"/>
              <a:buChar char="•"/>
            </a:pPr>
            <a:r>
              <a:rPr lang="en-US" sz="2400" dirty="0"/>
              <a:t>The Review Board may confirm the decision of a Parole Board or may substitute the decision with any other decision which the Parole Board ought to have made</a:t>
            </a:r>
            <a:r>
              <a:rPr lang="en-US" sz="2400" dirty="0" smtClean="0"/>
              <a:t>.</a:t>
            </a:r>
            <a:endParaRPr lang="en-US" sz="2400" dirty="0"/>
          </a:p>
        </p:txBody>
      </p:sp>
      <p:sp>
        <p:nvSpPr>
          <p:cNvPr id="3" name="Slide Number Placeholder 2"/>
          <p:cNvSpPr>
            <a:spLocks noGrp="1"/>
          </p:cNvSpPr>
          <p:nvPr>
            <p:ph type="sldNum" sz="quarter" idx="12"/>
          </p:nvPr>
        </p:nvSpPr>
        <p:spPr/>
        <p:txBody>
          <a:bodyPr/>
          <a:lstStyle/>
          <a:p>
            <a:fld id="{DCB3B80B-23E3-3948-A741-EEB7CB22DD0C}" type="slidenum">
              <a:rPr lang="en-US" smtClean="0"/>
              <a:pPr/>
              <a:t>12</a:t>
            </a:fld>
            <a:endParaRPr lang="en-US"/>
          </a:p>
        </p:txBody>
      </p:sp>
    </p:spTree>
    <p:extLst>
      <p:ext uri="{BB962C8B-B14F-4D97-AF65-F5344CB8AC3E}">
        <p14:creationId xmlns:p14="http://schemas.microsoft.com/office/powerpoint/2010/main" xmlns="" val="2482123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sp>
        <p:nvSpPr>
          <p:cNvPr id="12" name="TextBox 11"/>
          <p:cNvSpPr txBox="1"/>
          <p:nvPr/>
        </p:nvSpPr>
        <p:spPr>
          <a:xfrm>
            <a:off x="927100" y="271596"/>
            <a:ext cx="7327900" cy="954107"/>
          </a:xfrm>
          <a:prstGeom prst="rect">
            <a:avLst/>
          </a:prstGeom>
          <a:noFill/>
        </p:spPr>
        <p:txBody>
          <a:bodyPr wrap="square" rtlCol="0">
            <a:spAutoFit/>
          </a:bodyPr>
          <a:lstStyle/>
          <a:p>
            <a:r>
              <a:rPr lang="en-ZA" sz="3200" dirty="0" smtClean="0">
                <a:solidFill>
                  <a:srgbClr val="004C00"/>
                </a:solidFill>
              </a:rPr>
              <a:t>Victim participation in Parole Board</a:t>
            </a:r>
            <a:r>
              <a:rPr lang="en-ZA" sz="2400" dirty="0" smtClean="0">
                <a:solidFill>
                  <a:srgbClr val="FF0000"/>
                </a:solidFill>
              </a:rPr>
              <a:t/>
            </a:r>
            <a:br>
              <a:rPr lang="en-ZA" sz="2400" dirty="0" smtClean="0">
                <a:solidFill>
                  <a:srgbClr val="FF0000"/>
                </a:solidFill>
              </a:rPr>
            </a:br>
            <a:endParaRPr lang="en-US" sz="2400" dirty="0">
              <a:solidFill>
                <a:srgbClr val="005300"/>
              </a:solidFill>
              <a:cs typeface="Arial Black"/>
            </a:endParaRPr>
          </a:p>
        </p:txBody>
      </p:sp>
      <p:sp>
        <p:nvSpPr>
          <p:cNvPr id="2" name="Rectangle 1"/>
          <p:cNvSpPr/>
          <p:nvPr/>
        </p:nvSpPr>
        <p:spPr>
          <a:xfrm>
            <a:off x="483347" y="1472754"/>
            <a:ext cx="8539062" cy="707886"/>
          </a:xfrm>
          <a:prstGeom prst="rect">
            <a:avLst/>
          </a:prstGeom>
        </p:spPr>
        <p:txBody>
          <a:bodyPr wrap="square">
            <a:spAutoFit/>
          </a:bodyPr>
          <a:lstStyle/>
          <a:p>
            <a:pPr algn="just">
              <a:lnSpc>
                <a:spcPct val="100000"/>
              </a:lnSpc>
              <a:buClrTx/>
            </a:pPr>
            <a:r>
              <a:rPr lang="en-US" sz="2000" dirty="0"/>
              <a:t>The participation of victims has increased </a:t>
            </a:r>
            <a:r>
              <a:rPr lang="en-US" sz="2000" dirty="0" smtClean="0"/>
              <a:t>over the years. </a:t>
            </a:r>
          </a:p>
          <a:p>
            <a:pPr marL="271463" indent="-271463" algn="just">
              <a:lnSpc>
                <a:spcPct val="100000"/>
              </a:lnSpc>
              <a:buClrTx/>
              <a:buFont typeface="Wingdings" pitchFamily="2" charset="2"/>
              <a:buChar char="q"/>
            </a:pPr>
            <a:endParaRPr lang="en-ZA" sz="20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598407587"/>
              </p:ext>
            </p:extLst>
          </p:nvPr>
        </p:nvGraphicFramePr>
        <p:xfrm>
          <a:off x="876300" y="2070855"/>
          <a:ext cx="6306674" cy="4436054"/>
        </p:xfrm>
        <a:graphic>
          <a:graphicData uri="http://schemas.openxmlformats.org/drawingml/2006/table">
            <a:tbl>
              <a:tblPr firstRow="1" bandRow="1">
                <a:tableStyleId>{5C22544A-7EE6-4342-B048-85BDC9FD1C3A}</a:tableStyleId>
              </a:tblPr>
              <a:tblGrid>
                <a:gridCol w="3153337"/>
                <a:gridCol w="3153337"/>
              </a:tblGrid>
              <a:tr h="633722">
                <a:tc>
                  <a:txBody>
                    <a:bodyPr/>
                    <a:lstStyle/>
                    <a:p>
                      <a:r>
                        <a:rPr lang="en-ZA" dirty="0" smtClean="0"/>
                        <a:t>Financial</a:t>
                      </a:r>
                      <a:r>
                        <a:rPr lang="en-ZA" baseline="0" dirty="0" smtClean="0"/>
                        <a:t> Year</a:t>
                      </a:r>
                      <a:endParaRPr lang="en-ZA" dirty="0"/>
                    </a:p>
                  </a:txBody>
                  <a:tcPr/>
                </a:tc>
                <a:tc>
                  <a:txBody>
                    <a:bodyPr/>
                    <a:lstStyle/>
                    <a:p>
                      <a:r>
                        <a:rPr lang="en-ZA" dirty="0" smtClean="0"/>
                        <a:t>Number of victims </a:t>
                      </a:r>
                      <a:endParaRPr lang="en-ZA" dirty="0"/>
                    </a:p>
                  </a:txBody>
                  <a:tcPr/>
                </a:tc>
              </a:tr>
              <a:tr h="633722">
                <a:tc>
                  <a:txBody>
                    <a:bodyPr/>
                    <a:lstStyle/>
                    <a:p>
                      <a:r>
                        <a:rPr lang="en-ZA" dirty="0" smtClean="0"/>
                        <a:t>2010/11</a:t>
                      </a:r>
                      <a:endParaRPr lang="en-ZA" dirty="0"/>
                    </a:p>
                  </a:txBody>
                  <a:tcPr/>
                </a:tc>
                <a:tc>
                  <a:txBody>
                    <a:bodyPr/>
                    <a:lstStyle/>
                    <a:p>
                      <a:r>
                        <a:rPr lang="en-ZA" dirty="0" smtClean="0"/>
                        <a:t>253</a:t>
                      </a:r>
                      <a:endParaRPr lang="en-ZA" dirty="0"/>
                    </a:p>
                  </a:txBody>
                  <a:tcPr/>
                </a:tc>
              </a:tr>
              <a:tr h="633722">
                <a:tc>
                  <a:txBody>
                    <a:bodyPr/>
                    <a:lstStyle/>
                    <a:p>
                      <a:r>
                        <a:rPr lang="en-ZA" dirty="0" smtClean="0"/>
                        <a:t>2011/12</a:t>
                      </a:r>
                      <a:endParaRPr lang="en-ZA" dirty="0"/>
                    </a:p>
                  </a:txBody>
                  <a:tcPr/>
                </a:tc>
                <a:tc>
                  <a:txBody>
                    <a:bodyPr/>
                    <a:lstStyle/>
                    <a:p>
                      <a:r>
                        <a:rPr lang="en-ZA" dirty="0" smtClean="0">
                          <a:solidFill>
                            <a:schemeClr val="tx1"/>
                          </a:solidFill>
                        </a:rPr>
                        <a:t>684</a:t>
                      </a:r>
                      <a:endParaRPr lang="en-ZA" dirty="0">
                        <a:solidFill>
                          <a:schemeClr val="tx1"/>
                        </a:solidFill>
                      </a:endParaRPr>
                    </a:p>
                  </a:txBody>
                  <a:tcPr/>
                </a:tc>
              </a:tr>
              <a:tr h="633722">
                <a:tc>
                  <a:txBody>
                    <a:bodyPr/>
                    <a:lstStyle/>
                    <a:p>
                      <a:r>
                        <a:rPr lang="en-ZA" dirty="0" smtClean="0"/>
                        <a:t>2012/13</a:t>
                      </a:r>
                      <a:endParaRPr lang="en-ZA" dirty="0"/>
                    </a:p>
                  </a:txBody>
                  <a:tcPr/>
                </a:tc>
                <a:tc>
                  <a:txBody>
                    <a:bodyPr/>
                    <a:lstStyle/>
                    <a:p>
                      <a:r>
                        <a:rPr lang="en-ZA" dirty="0" smtClean="0"/>
                        <a:t>1215</a:t>
                      </a:r>
                      <a:endParaRPr lang="en-ZA" dirty="0"/>
                    </a:p>
                  </a:txBody>
                  <a:tcPr/>
                </a:tc>
              </a:tr>
              <a:tr h="633722">
                <a:tc>
                  <a:txBody>
                    <a:bodyPr/>
                    <a:lstStyle/>
                    <a:p>
                      <a:r>
                        <a:rPr lang="en-ZA" dirty="0" smtClean="0"/>
                        <a:t>2013/14</a:t>
                      </a:r>
                      <a:endParaRPr lang="en-ZA" dirty="0"/>
                    </a:p>
                  </a:txBody>
                  <a:tcPr/>
                </a:tc>
                <a:tc>
                  <a:txBody>
                    <a:bodyPr/>
                    <a:lstStyle/>
                    <a:p>
                      <a:r>
                        <a:rPr lang="en-ZA" dirty="0" smtClean="0"/>
                        <a:t>1543</a:t>
                      </a:r>
                      <a:endParaRPr lang="en-ZA" dirty="0"/>
                    </a:p>
                  </a:txBody>
                  <a:tcPr/>
                </a:tc>
              </a:tr>
              <a:tr h="633722">
                <a:tc>
                  <a:txBody>
                    <a:bodyPr/>
                    <a:lstStyle/>
                    <a:p>
                      <a:r>
                        <a:rPr lang="en-ZA" dirty="0" smtClean="0"/>
                        <a:t>2014/15</a:t>
                      </a:r>
                      <a:endParaRPr lang="en-ZA" dirty="0"/>
                    </a:p>
                  </a:txBody>
                  <a:tcPr/>
                </a:tc>
                <a:tc>
                  <a:txBody>
                    <a:bodyPr/>
                    <a:lstStyle/>
                    <a:p>
                      <a:r>
                        <a:rPr lang="en-ZA" dirty="0" smtClean="0"/>
                        <a:t>1695</a:t>
                      </a:r>
                      <a:endParaRPr lang="en-ZA" dirty="0"/>
                    </a:p>
                  </a:txBody>
                  <a:tcPr/>
                </a:tc>
              </a:tr>
              <a:tr h="633722">
                <a:tc>
                  <a:txBody>
                    <a:bodyPr/>
                    <a:lstStyle/>
                    <a:p>
                      <a:r>
                        <a:rPr lang="en-ZA" dirty="0" smtClean="0"/>
                        <a:t>2015/16</a:t>
                      </a:r>
                      <a:endParaRPr lang="en-ZA" dirty="0"/>
                    </a:p>
                  </a:txBody>
                  <a:tcPr/>
                </a:tc>
                <a:tc>
                  <a:txBody>
                    <a:bodyPr/>
                    <a:lstStyle/>
                    <a:p>
                      <a:r>
                        <a:rPr lang="en-ZA" dirty="0" smtClean="0"/>
                        <a:t>2279</a:t>
                      </a:r>
                      <a:endParaRPr lang="en-ZA" dirty="0"/>
                    </a:p>
                  </a:txBody>
                  <a:tcPr/>
                </a:tc>
              </a:tr>
            </a:tbl>
          </a:graphicData>
        </a:graphic>
      </p:graphicFrame>
      <p:sp>
        <p:nvSpPr>
          <p:cNvPr id="3" name="Slide Number Placeholder 2"/>
          <p:cNvSpPr>
            <a:spLocks noGrp="1"/>
          </p:cNvSpPr>
          <p:nvPr>
            <p:ph type="sldNum" sz="quarter" idx="12"/>
          </p:nvPr>
        </p:nvSpPr>
        <p:spPr/>
        <p:txBody>
          <a:bodyPr/>
          <a:lstStyle/>
          <a:p>
            <a:fld id="{DCB3B80B-23E3-3948-A741-EEB7CB22DD0C}" type="slidenum">
              <a:rPr lang="en-US" smtClean="0"/>
              <a:pPr/>
              <a:t>13</a:t>
            </a:fld>
            <a:endParaRPr lang="en-US"/>
          </a:p>
        </p:txBody>
      </p:sp>
    </p:spTree>
    <p:extLst>
      <p:ext uri="{BB962C8B-B14F-4D97-AF65-F5344CB8AC3E}">
        <p14:creationId xmlns:p14="http://schemas.microsoft.com/office/powerpoint/2010/main" xmlns="" val="2632371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sp>
        <p:nvSpPr>
          <p:cNvPr id="12" name="TextBox 11"/>
          <p:cNvSpPr txBox="1"/>
          <p:nvPr/>
        </p:nvSpPr>
        <p:spPr>
          <a:xfrm>
            <a:off x="927100" y="271596"/>
            <a:ext cx="7327900" cy="954107"/>
          </a:xfrm>
          <a:prstGeom prst="rect">
            <a:avLst/>
          </a:prstGeom>
          <a:noFill/>
        </p:spPr>
        <p:txBody>
          <a:bodyPr wrap="square" rtlCol="0">
            <a:spAutoFit/>
          </a:bodyPr>
          <a:lstStyle/>
          <a:p>
            <a:r>
              <a:rPr lang="en-ZA" sz="3200" dirty="0">
                <a:solidFill>
                  <a:srgbClr val="004C00"/>
                </a:solidFill>
              </a:rPr>
              <a:t>Status: Van </a:t>
            </a:r>
            <a:r>
              <a:rPr lang="en-ZA" sz="3200" dirty="0" err="1">
                <a:solidFill>
                  <a:srgbClr val="004C00"/>
                </a:solidFill>
              </a:rPr>
              <a:t>Vuuren</a:t>
            </a:r>
            <a:r>
              <a:rPr lang="en-ZA" sz="3200" dirty="0">
                <a:solidFill>
                  <a:srgbClr val="004C00"/>
                </a:solidFill>
              </a:rPr>
              <a:t> Judgement Cases</a:t>
            </a:r>
            <a:r>
              <a:rPr lang="en-ZA" sz="2400" dirty="0">
                <a:solidFill>
                  <a:srgbClr val="FF0000"/>
                </a:solidFill>
              </a:rPr>
              <a:t/>
            </a:r>
            <a:br>
              <a:rPr lang="en-ZA" sz="2400" dirty="0">
                <a:solidFill>
                  <a:srgbClr val="FF0000"/>
                </a:solidFill>
              </a:rPr>
            </a:br>
            <a:endParaRPr lang="en-US" sz="2400" dirty="0">
              <a:solidFill>
                <a:srgbClr val="005300"/>
              </a:solidFill>
              <a:cs typeface="Arial Black"/>
            </a:endParaRPr>
          </a:p>
        </p:txBody>
      </p:sp>
      <p:sp>
        <p:nvSpPr>
          <p:cNvPr id="2" name="Rectangle 1"/>
          <p:cNvSpPr/>
          <p:nvPr/>
        </p:nvSpPr>
        <p:spPr>
          <a:xfrm>
            <a:off x="387224" y="1427296"/>
            <a:ext cx="8539062" cy="5016758"/>
          </a:xfrm>
          <a:prstGeom prst="rect">
            <a:avLst/>
          </a:prstGeom>
        </p:spPr>
        <p:txBody>
          <a:bodyPr wrap="square">
            <a:spAutoFit/>
          </a:bodyPr>
          <a:lstStyle/>
          <a:p>
            <a:pPr marL="342900" indent="-342900" algn="just">
              <a:buFont typeface="Arial" panose="020B0604020202020204" pitchFamily="34" charset="0"/>
              <a:buChar char="•"/>
            </a:pPr>
            <a:r>
              <a:rPr lang="en-US" sz="2000" dirty="0"/>
              <a:t>On 30 September 2010 the Constitutional Court delivered a ruling in the case of offender Van </a:t>
            </a:r>
            <a:r>
              <a:rPr lang="en-US" sz="2000" dirty="0" err="1"/>
              <a:t>Vuuren</a:t>
            </a:r>
            <a:r>
              <a:rPr lang="en-US" sz="2000" dirty="0"/>
              <a:t> to the effect that all lifers sentenced prior to 1 March 1994 had to be considered for placement after they have completed 15 years of their sentences. </a:t>
            </a:r>
            <a:endParaRPr lang="en-ZA" sz="2000" dirty="0"/>
          </a:p>
          <a:p>
            <a:pPr marL="342900" indent="-342900" algn="just">
              <a:buFont typeface="Arial" panose="020B0604020202020204" pitchFamily="34" charset="0"/>
              <a:buChar char="•"/>
            </a:pPr>
            <a:r>
              <a:rPr lang="en-US" sz="2000" dirty="0"/>
              <a:t>A total of </a:t>
            </a:r>
            <a:r>
              <a:rPr lang="en-US" sz="2000" b="1" dirty="0" smtClean="0"/>
              <a:t>369</a:t>
            </a:r>
            <a:r>
              <a:rPr lang="en-US" sz="2000" b="1" dirty="0" smtClean="0">
                <a:solidFill>
                  <a:srgbClr val="FF0000"/>
                </a:solidFill>
              </a:rPr>
              <a:t> </a:t>
            </a:r>
            <a:r>
              <a:rPr lang="en-US" sz="2000" dirty="0"/>
              <a:t>offenders qualified and were considered. Since 1 March 2011 up to </a:t>
            </a:r>
            <a:r>
              <a:rPr lang="en-US" sz="2000" dirty="0" smtClean="0"/>
              <a:t>22 August 2016 </a:t>
            </a:r>
            <a:r>
              <a:rPr lang="en-US" sz="2000" dirty="0"/>
              <a:t>the following decisions were taken by the Minister: </a:t>
            </a:r>
            <a:endParaRPr lang="en-US" sz="2000" dirty="0" smtClean="0"/>
          </a:p>
          <a:p>
            <a:pPr marL="342900" indent="-342900" algn="just">
              <a:buFont typeface="Arial" panose="020B0604020202020204" pitchFamily="34" charset="0"/>
              <a:buChar char="•"/>
            </a:pPr>
            <a:r>
              <a:rPr lang="en-US" sz="2000" dirty="0" smtClean="0"/>
              <a:t>   </a:t>
            </a:r>
          </a:p>
          <a:p>
            <a:pPr marL="342900" indent="-342900" algn="just">
              <a:buFont typeface="Wingdings" panose="05000000000000000000" pitchFamily="2" charset="2"/>
              <a:buChar char="q"/>
            </a:pPr>
            <a:endParaRPr lang="en-US" sz="2000" dirty="0"/>
          </a:p>
          <a:p>
            <a:pPr marL="342900" indent="-342900" algn="just">
              <a:buFont typeface="Wingdings" panose="05000000000000000000" pitchFamily="2" charset="2"/>
              <a:buChar char="q"/>
            </a:pPr>
            <a:endParaRPr lang="en-US" sz="2000" dirty="0" smtClean="0"/>
          </a:p>
          <a:p>
            <a:pPr marL="342900" indent="-342900" algn="just">
              <a:buFont typeface="Wingdings" panose="05000000000000000000" pitchFamily="2" charset="2"/>
              <a:buChar char="q"/>
            </a:pPr>
            <a:endParaRPr lang="en-ZA" sz="2000" dirty="0"/>
          </a:p>
          <a:p>
            <a:pPr lvl="0" algn="just"/>
            <a:r>
              <a:rPr lang="en-US" sz="2000" dirty="0"/>
              <a:t>	</a:t>
            </a:r>
            <a:endParaRPr lang="en-US" sz="2000" dirty="0" smtClean="0"/>
          </a:p>
          <a:p>
            <a:pPr lvl="0" algn="just"/>
            <a:endParaRPr lang="en-US" sz="2000" dirty="0"/>
          </a:p>
          <a:p>
            <a:pPr lvl="0" algn="just"/>
            <a:endParaRPr lang="en-US" sz="2000" dirty="0" smtClean="0"/>
          </a:p>
          <a:p>
            <a:pPr marL="342900" lvl="0" indent="-342900" algn="just">
              <a:buFont typeface="Arial" panose="020B0604020202020204" pitchFamily="34" charset="0"/>
              <a:buChar char="•"/>
            </a:pPr>
            <a:r>
              <a:rPr lang="en-US" sz="2000" dirty="0" smtClean="0"/>
              <a:t>All </a:t>
            </a:r>
            <a:r>
              <a:rPr lang="en-US" sz="2000" dirty="0"/>
              <a:t>qualifying cases were considered by </a:t>
            </a:r>
            <a:r>
              <a:rPr lang="en-US" sz="2000" b="1" dirty="0"/>
              <a:t>14 March 2012 </a:t>
            </a:r>
          </a:p>
          <a:p>
            <a:pPr marL="342900" indent="-342900" algn="just">
              <a:buFont typeface="Arial" panose="020B0604020202020204" pitchFamily="34" charset="0"/>
              <a:buChar char="•"/>
            </a:pPr>
            <a:r>
              <a:rPr lang="en-US" sz="2000" dirty="0"/>
              <a:t>Offenders who were given further </a:t>
            </a:r>
            <a:r>
              <a:rPr lang="en-US" sz="2000" dirty="0" smtClean="0"/>
              <a:t>profile </a:t>
            </a:r>
            <a:r>
              <a:rPr lang="en-US" sz="2000" dirty="0"/>
              <a:t>dates continue to be considered on dates approved by the </a:t>
            </a:r>
            <a:r>
              <a:rPr lang="en-US" sz="2000" dirty="0" smtClean="0"/>
              <a:t>Minister</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xmlns="" val="320601949"/>
              </p:ext>
            </p:extLst>
          </p:nvPr>
        </p:nvGraphicFramePr>
        <p:xfrm>
          <a:off x="805688" y="3686803"/>
          <a:ext cx="7867666" cy="1547558"/>
        </p:xfrm>
        <a:graphic>
          <a:graphicData uri="http://schemas.openxmlformats.org/drawingml/2006/table">
            <a:tbl>
              <a:tblPr firstRow="1" firstCol="1" bandRow="1">
                <a:tableStyleId>{5C22544A-7EE6-4342-B048-85BDC9FD1C3A}</a:tableStyleId>
              </a:tblPr>
              <a:tblGrid>
                <a:gridCol w="1534100"/>
                <a:gridCol w="1089744"/>
                <a:gridCol w="1157517"/>
                <a:gridCol w="1433197"/>
                <a:gridCol w="1143616"/>
                <a:gridCol w="1509492"/>
              </a:tblGrid>
              <a:tr h="979326">
                <a:tc>
                  <a:txBody>
                    <a:bodyPr/>
                    <a:lstStyle/>
                    <a:p>
                      <a:pPr>
                        <a:spcAft>
                          <a:spcPts val="0"/>
                        </a:spcAft>
                      </a:pPr>
                      <a:r>
                        <a:rPr lang="en-ZA" sz="1800" dirty="0">
                          <a:effectLst/>
                          <a:latin typeface="Arial" panose="020B0604020202020204" pitchFamily="34" charset="0"/>
                          <a:cs typeface="Arial" panose="020B0604020202020204" pitchFamily="34" charset="0"/>
                        </a:rPr>
                        <a:t>Deportation</a:t>
                      </a:r>
                    </a:p>
                    <a:p>
                      <a:pPr>
                        <a:spcAft>
                          <a:spcPts val="0"/>
                        </a:spcAft>
                      </a:pPr>
                      <a:r>
                        <a:rPr lang="en-ZA"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Calibri"/>
                        <a:cs typeface="Arial" panose="020B0604020202020204" pitchFamily="34" charset="0"/>
                      </a:endParaRPr>
                    </a:p>
                  </a:txBody>
                  <a:tcPr marL="68580" marR="68580" marT="0" marB="0">
                    <a:solidFill>
                      <a:srgbClr val="004C00"/>
                    </a:solidFill>
                  </a:tcPr>
                </a:tc>
                <a:tc>
                  <a:txBody>
                    <a:bodyPr/>
                    <a:lstStyle/>
                    <a:p>
                      <a:pPr>
                        <a:spcAft>
                          <a:spcPts val="0"/>
                        </a:spcAft>
                      </a:pPr>
                      <a:r>
                        <a:rPr lang="en-ZA" sz="1800" dirty="0">
                          <a:effectLst/>
                          <a:latin typeface="Arial" panose="020B0604020202020204" pitchFamily="34" charset="0"/>
                          <a:cs typeface="Arial" panose="020B0604020202020204" pitchFamily="34" charset="0"/>
                        </a:rPr>
                        <a:t>Parole</a:t>
                      </a:r>
                    </a:p>
                    <a:p>
                      <a:pPr>
                        <a:spcAft>
                          <a:spcPts val="0"/>
                        </a:spcAft>
                      </a:pPr>
                      <a:r>
                        <a:rPr lang="en-ZA"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Calibri"/>
                        <a:cs typeface="Arial" panose="020B0604020202020204" pitchFamily="34" charset="0"/>
                      </a:endParaRPr>
                    </a:p>
                  </a:txBody>
                  <a:tcPr marL="68580" marR="68580" marT="0" marB="0">
                    <a:solidFill>
                      <a:srgbClr val="004C00"/>
                    </a:solidFill>
                  </a:tcPr>
                </a:tc>
                <a:tc>
                  <a:txBody>
                    <a:bodyPr/>
                    <a:lstStyle/>
                    <a:p>
                      <a:pPr>
                        <a:spcAft>
                          <a:spcPts val="0"/>
                        </a:spcAft>
                      </a:pPr>
                      <a:r>
                        <a:rPr lang="en-ZA" sz="1800" dirty="0">
                          <a:effectLst/>
                          <a:latin typeface="Arial" panose="020B0604020202020204" pitchFamily="34" charset="0"/>
                          <a:cs typeface="Arial" panose="020B0604020202020204" pitchFamily="34" charset="0"/>
                        </a:rPr>
                        <a:t>Day Parole</a:t>
                      </a:r>
                    </a:p>
                    <a:p>
                      <a:pPr>
                        <a:spcAft>
                          <a:spcPts val="0"/>
                        </a:spcAft>
                      </a:pPr>
                      <a:r>
                        <a:rPr lang="en-ZA"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Calibri"/>
                        <a:cs typeface="Arial" panose="020B0604020202020204" pitchFamily="34" charset="0"/>
                      </a:endParaRPr>
                    </a:p>
                  </a:txBody>
                  <a:tcPr marL="68580" marR="68580" marT="0" marB="0">
                    <a:solidFill>
                      <a:srgbClr val="004C00"/>
                    </a:solidFill>
                  </a:tcPr>
                </a:tc>
                <a:tc>
                  <a:txBody>
                    <a:bodyPr/>
                    <a:lstStyle/>
                    <a:p>
                      <a:pPr>
                        <a:spcAft>
                          <a:spcPts val="0"/>
                        </a:spcAft>
                      </a:pPr>
                      <a:r>
                        <a:rPr lang="en-ZA" sz="1800" dirty="0">
                          <a:effectLst/>
                          <a:latin typeface="Arial" panose="020B0604020202020204" pitchFamily="34" charset="0"/>
                          <a:cs typeface="Arial" panose="020B0604020202020204" pitchFamily="34" charset="0"/>
                        </a:rPr>
                        <a:t>Further Profile </a:t>
                      </a:r>
                    </a:p>
                    <a:p>
                      <a:pPr>
                        <a:spcAft>
                          <a:spcPts val="0"/>
                        </a:spcAft>
                      </a:pPr>
                      <a:r>
                        <a:rPr lang="en-ZA"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Calibri"/>
                        <a:cs typeface="Arial" panose="020B0604020202020204" pitchFamily="34" charset="0"/>
                      </a:endParaRPr>
                    </a:p>
                  </a:txBody>
                  <a:tcPr marL="68580" marR="68580" marT="0" marB="0">
                    <a:solidFill>
                      <a:srgbClr val="004C00"/>
                    </a:solidFill>
                  </a:tcPr>
                </a:tc>
                <a:tc>
                  <a:txBody>
                    <a:bodyPr/>
                    <a:lstStyle/>
                    <a:p>
                      <a:pPr>
                        <a:spcAft>
                          <a:spcPts val="0"/>
                        </a:spcAft>
                      </a:pPr>
                      <a:r>
                        <a:rPr lang="en-ZA" sz="1800" dirty="0">
                          <a:effectLst/>
                          <a:latin typeface="Arial" panose="020B0604020202020204" pitchFamily="34" charset="0"/>
                          <a:cs typeface="Arial" panose="020B0604020202020204" pitchFamily="34" charset="0"/>
                        </a:rPr>
                        <a:t>Parole with-  drawn</a:t>
                      </a:r>
                    </a:p>
                    <a:p>
                      <a:pPr>
                        <a:spcAft>
                          <a:spcPts val="0"/>
                        </a:spcAft>
                      </a:pPr>
                      <a:r>
                        <a:rPr lang="en-ZA"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Calibri"/>
                        <a:cs typeface="Arial" panose="020B0604020202020204" pitchFamily="34" charset="0"/>
                      </a:endParaRPr>
                    </a:p>
                  </a:txBody>
                  <a:tcPr marL="68580" marR="68580" marT="0" marB="0">
                    <a:solidFill>
                      <a:srgbClr val="004C00"/>
                    </a:solidFill>
                  </a:tcPr>
                </a:tc>
                <a:tc>
                  <a:txBody>
                    <a:bodyPr/>
                    <a:lstStyle/>
                    <a:p>
                      <a:pPr>
                        <a:spcAft>
                          <a:spcPts val="0"/>
                        </a:spcAft>
                      </a:pPr>
                      <a:r>
                        <a:rPr lang="en-ZA" sz="1800" dirty="0">
                          <a:effectLst/>
                          <a:latin typeface="Arial" panose="020B0604020202020204" pitchFamily="34" charset="0"/>
                          <a:cs typeface="Arial" panose="020B0604020202020204" pitchFamily="34" charset="0"/>
                        </a:rPr>
                        <a:t>Day Parole Withdrawn</a:t>
                      </a:r>
                    </a:p>
                    <a:p>
                      <a:pPr>
                        <a:spcAft>
                          <a:spcPts val="0"/>
                        </a:spcAft>
                      </a:pPr>
                      <a:r>
                        <a:rPr lang="en-ZA"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Calibri"/>
                        <a:cs typeface="Arial" panose="020B0604020202020204" pitchFamily="34" charset="0"/>
                      </a:endParaRPr>
                    </a:p>
                  </a:txBody>
                  <a:tcPr marL="68580" marR="68580" marT="0" marB="0">
                    <a:solidFill>
                      <a:srgbClr val="004C00"/>
                    </a:solidFill>
                  </a:tcPr>
                </a:tc>
              </a:tr>
              <a:tr h="450278">
                <a:tc>
                  <a:txBody>
                    <a:bodyPr/>
                    <a:lstStyle/>
                    <a:p>
                      <a:pPr>
                        <a:spcAft>
                          <a:spcPts val="0"/>
                        </a:spcAft>
                      </a:pPr>
                      <a:r>
                        <a:rPr lang="en-ZA" sz="1800" b="0" dirty="0">
                          <a:solidFill>
                            <a:schemeClr val="tx1"/>
                          </a:solidFill>
                          <a:effectLst/>
                          <a:latin typeface="Arial" panose="020B0604020202020204" pitchFamily="34" charset="0"/>
                          <a:cs typeface="Arial" panose="020B0604020202020204" pitchFamily="34" charset="0"/>
                        </a:rPr>
                        <a:t>5</a:t>
                      </a:r>
                      <a:endParaRPr lang="en-ZA"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spcAft>
                          <a:spcPts val="0"/>
                        </a:spcAft>
                      </a:pPr>
                      <a:r>
                        <a:rPr lang="en-ZA" sz="1800" b="0" dirty="0" smtClean="0">
                          <a:solidFill>
                            <a:schemeClr val="tx1"/>
                          </a:solidFill>
                          <a:effectLst/>
                          <a:latin typeface="Arial" panose="020B0604020202020204" pitchFamily="34" charset="0"/>
                          <a:cs typeface="Arial" panose="020B0604020202020204" pitchFamily="34" charset="0"/>
                        </a:rPr>
                        <a:t>118</a:t>
                      </a:r>
                      <a:endParaRPr lang="en-ZA"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spcAft>
                          <a:spcPts val="0"/>
                        </a:spcAft>
                      </a:pPr>
                      <a:r>
                        <a:rPr lang="en-ZA" sz="1800" b="0" dirty="0">
                          <a:solidFill>
                            <a:schemeClr val="tx1"/>
                          </a:solidFill>
                          <a:effectLst/>
                          <a:latin typeface="Arial" panose="020B0604020202020204" pitchFamily="34" charset="0"/>
                          <a:cs typeface="Arial" panose="020B0604020202020204" pitchFamily="34" charset="0"/>
                        </a:rPr>
                        <a:t>149</a:t>
                      </a:r>
                      <a:endParaRPr lang="en-ZA"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spcAft>
                          <a:spcPts val="0"/>
                        </a:spcAft>
                      </a:pPr>
                      <a:r>
                        <a:rPr lang="en-ZA" sz="1800" b="0" dirty="0">
                          <a:solidFill>
                            <a:schemeClr val="tx1"/>
                          </a:solidFill>
                          <a:effectLst/>
                          <a:latin typeface="Arial" panose="020B0604020202020204" pitchFamily="34" charset="0"/>
                          <a:cs typeface="Arial" panose="020B0604020202020204" pitchFamily="34" charset="0"/>
                        </a:rPr>
                        <a:t>92</a:t>
                      </a:r>
                      <a:endParaRPr lang="en-ZA"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spcAft>
                          <a:spcPts val="0"/>
                        </a:spcAft>
                      </a:pPr>
                      <a:r>
                        <a:rPr lang="en-ZA" sz="1800" b="0" dirty="0">
                          <a:solidFill>
                            <a:schemeClr val="tx1"/>
                          </a:solidFill>
                          <a:effectLst/>
                          <a:latin typeface="Arial" panose="020B0604020202020204" pitchFamily="34" charset="0"/>
                          <a:cs typeface="Arial" panose="020B0604020202020204" pitchFamily="34" charset="0"/>
                        </a:rPr>
                        <a:t>2</a:t>
                      </a:r>
                      <a:endParaRPr lang="en-ZA"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a:spcAft>
                          <a:spcPts val="0"/>
                        </a:spcAft>
                      </a:pPr>
                      <a:r>
                        <a:rPr lang="en-ZA" sz="1800" b="0" dirty="0">
                          <a:solidFill>
                            <a:schemeClr val="tx1"/>
                          </a:solidFill>
                          <a:effectLst/>
                          <a:latin typeface="Arial" panose="020B0604020202020204" pitchFamily="34" charset="0"/>
                          <a:cs typeface="Arial" panose="020B0604020202020204" pitchFamily="34" charset="0"/>
                        </a:rPr>
                        <a:t>3</a:t>
                      </a:r>
                      <a:endParaRPr lang="en-ZA"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r>
            </a:tbl>
          </a:graphicData>
        </a:graphic>
      </p:graphicFrame>
      <p:sp>
        <p:nvSpPr>
          <p:cNvPr id="4" name="Slide Number Placeholder 3"/>
          <p:cNvSpPr>
            <a:spLocks noGrp="1"/>
          </p:cNvSpPr>
          <p:nvPr>
            <p:ph type="sldNum" sz="quarter" idx="12"/>
          </p:nvPr>
        </p:nvSpPr>
        <p:spPr/>
        <p:txBody>
          <a:bodyPr/>
          <a:lstStyle/>
          <a:p>
            <a:fld id="{DCB3B80B-23E3-3948-A741-EEB7CB22DD0C}" type="slidenum">
              <a:rPr lang="en-US" smtClean="0"/>
              <a:pPr/>
              <a:t>14</a:t>
            </a:fld>
            <a:endParaRPr lang="en-US"/>
          </a:p>
        </p:txBody>
      </p:sp>
    </p:spTree>
    <p:extLst>
      <p:ext uri="{BB962C8B-B14F-4D97-AF65-F5344CB8AC3E}">
        <p14:creationId xmlns:p14="http://schemas.microsoft.com/office/powerpoint/2010/main" xmlns="" val="2146644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sp>
        <p:nvSpPr>
          <p:cNvPr id="12" name="TextBox 11"/>
          <p:cNvSpPr txBox="1"/>
          <p:nvPr/>
        </p:nvSpPr>
        <p:spPr>
          <a:xfrm>
            <a:off x="927100" y="271596"/>
            <a:ext cx="7327900" cy="954107"/>
          </a:xfrm>
          <a:prstGeom prst="rect">
            <a:avLst/>
          </a:prstGeom>
          <a:noFill/>
        </p:spPr>
        <p:txBody>
          <a:bodyPr wrap="square" rtlCol="0">
            <a:spAutoFit/>
          </a:bodyPr>
          <a:lstStyle/>
          <a:p>
            <a:r>
              <a:rPr lang="en-ZA" sz="3200" dirty="0">
                <a:solidFill>
                  <a:srgbClr val="005300"/>
                </a:solidFill>
              </a:rPr>
              <a:t>Status : Van </a:t>
            </a:r>
            <a:r>
              <a:rPr lang="en-ZA" sz="3200" dirty="0" err="1">
                <a:solidFill>
                  <a:srgbClr val="005300"/>
                </a:solidFill>
              </a:rPr>
              <a:t>Wyk</a:t>
            </a:r>
            <a:r>
              <a:rPr lang="en-ZA" sz="3200" dirty="0">
                <a:solidFill>
                  <a:srgbClr val="005300"/>
                </a:solidFill>
              </a:rPr>
              <a:t> Judgement Cases</a:t>
            </a:r>
            <a:r>
              <a:rPr lang="en-ZA" sz="2400" dirty="0">
                <a:solidFill>
                  <a:srgbClr val="FF0000"/>
                </a:solidFill>
              </a:rPr>
              <a:t/>
            </a:r>
            <a:br>
              <a:rPr lang="en-ZA" sz="2400" dirty="0">
                <a:solidFill>
                  <a:srgbClr val="FF0000"/>
                </a:solidFill>
              </a:rPr>
            </a:br>
            <a:endParaRPr lang="en-US" sz="2400" dirty="0">
              <a:solidFill>
                <a:srgbClr val="005300"/>
              </a:solidFill>
              <a:cs typeface="Arial Black"/>
            </a:endParaRPr>
          </a:p>
        </p:txBody>
      </p:sp>
      <p:sp>
        <p:nvSpPr>
          <p:cNvPr id="2" name="Rectangle 1"/>
          <p:cNvSpPr/>
          <p:nvPr/>
        </p:nvSpPr>
        <p:spPr>
          <a:xfrm>
            <a:off x="463550" y="1403085"/>
            <a:ext cx="8539062" cy="5016758"/>
          </a:xfrm>
          <a:prstGeom prst="rect">
            <a:avLst/>
          </a:prstGeom>
        </p:spPr>
        <p:txBody>
          <a:bodyPr wrap="square">
            <a:spAutoFit/>
          </a:bodyPr>
          <a:lstStyle/>
          <a:p>
            <a:pPr algn="just"/>
            <a:r>
              <a:rPr lang="en-ZA" sz="2000" dirty="0"/>
              <a:t>Offenders sentenced to life incarceration before 1 October 2004 had to serve a minimum detention period of 20 years before being eligible for consideration for placement on parole according to the 1998 Correctional Services Act.</a:t>
            </a:r>
          </a:p>
          <a:p>
            <a:pPr algn="just"/>
            <a:endParaRPr lang="en-ZA" sz="2000" dirty="0" smtClean="0"/>
          </a:p>
          <a:p>
            <a:pPr algn="just"/>
            <a:r>
              <a:rPr lang="en-ZA" sz="2000" dirty="0" smtClean="0"/>
              <a:t>On 15 July 2011 the North Gauteng High Court </a:t>
            </a:r>
            <a:r>
              <a:rPr lang="en-US" sz="2000" dirty="0" smtClean="0"/>
              <a:t>handed down a judgment in the Van </a:t>
            </a:r>
            <a:r>
              <a:rPr lang="en-US" sz="2000" dirty="0" err="1" smtClean="0"/>
              <a:t>Wyk</a:t>
            </a:r>
            <a:r>
              <a:rPr lang="en-US" sz="2000" dirty="0" smtClean="0"/>
              <a:t> case which had the </a:t>
            </a:r>
            <a:r>
              <a:rPr lang="en-ZA" sz="2000" dirty="0" smtClean="0"/>
              <a:t>effect to change the minimum detention period for offenders sentenced to life before 1 October 2004 prior to them being eligible for consideration for placement on parole.</a:t>
            </a:r>
            <a:r>
              <a:rPr lang="en-US" sz="2000" dirty="0" smtClean="0"/>
              <a:t> </a:t>
            </a:r>
          </a:p>
          <a:p>
            <a:pPr algn="just"/>
            <a:endParaRPr lang="en-US" sz="2000" dirty="0"/>
          </a:p>
          <a:p>
            <a:pPr algn="just"/>
            <a:r>
              <a:rPr lang="en-US" sz="2000" dirty="0"/>
              <a:t>The implication was that the previous credit system is also applicable to those offenders sentenced to life sentences from 1 March 1993 up to 30 September 2004 and after allocation of the maximum number of credits advanced their consideration dates from 20 years to 13 years and 4 months. The minimum detention period was further reduced to 12 years and 4 months as a result of 2005 and 2012 special remission by the President.  </a:t>
            </a:r>
            <a:endParaRPr lang="en-ZA" sz="2000" dirty="0"/>
          </a:p>
          <a:p>
            <a:pPr algn="just"/>
            <a:endParaRPr lang="en-ZA" sz="2000" dirty="0"/>
          </a:p>
        </p:txBody>
      </p:sp>
      <p:sp>
        <p:nvSpPr>
          <p:cNvPr id="3" name="Slide Number Placeholder 2"/>
          <p:cNvSpPr>
            <a:spLocks noGrp="1"/>
          </p:cNvSpPr>
          <p:nvPr>
            <p:ph type="sldNum" sz="quarter" idx="12"/>
          </p:nvPr>
        </p:nvSpPr>
        <p:spPr/>
        <p:txBody>
          <a:bodyPr/>
          <a:lstStyle/>
          <a:p>
            <a:fld id="{DCB3B80B-23E3-3948-A741-EEB7CB22DD0C}" type="slidenum">
              <a:rPr lang="en-US" smtClean="0"/>
              <a:pPr/>
              <a:t>15</a:t>
            </a:fld>
            <a:endParaRPr lang="en-US"/>
          </a:p>
        </p:txBody>
      </p:sp>
    </p:spTree>
    <p:extLst>
      <p:ext uri="{BB962C8B-B14F-4D97-AF65-F5344CB8AC3E}">
        <p14:creationId xmlns:p14="http://schemas.microsoft.com/office/powerpoint/2010/main" xmlns="" val="2057792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sp>
        <p:nvSpPr>
          <p:cNvPr id="6" name="TextBox 5"/>
          <p:cNvSpPr txBox="1"/>
          <p:nvPr/>
        </p:nvSpPr>
        <p:spPr>
          <a:xfrm>
            <a:off x="927102" y="271610"/>
            <a:ext cx="7327900" cy="584775"/>
          </a:xfrm>
          <a:prstGeom prst="rect">
            <a:avLst/>
          </a:prstGeom>
          <a:noFill/>
        </p:spPr>
        <p:txBody>
          <a:bodyPr wrap="square" rtlCol="0">
            <a:spAutoFit/>
          </a:bodyPr>
          <a:lstStyle/>
          <a:p>
            <a:r>
              <a:rPr lang="en-US" sz="3200" dirty="0" smtClean="0">
                <a:solidFill>
                  <a:srgbClr val="005300"/>
                </a:solidFill>
                <a:cs typeface="Arial Black"/>
              </a:rPr>
              <a:t>Seat of Parole Boards</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1" y="6506906"/>
            <a:ext cx="7378700" cy="38100"/>
          </a:xfrm>
          <a:prstGeom prst="rect">
            <a:avLst/>
          </a:prstGeom>
        </p:spPr>
      </p:pic>
      <p:sp>
        <p:nvSpPr>
          <p:cNvPr id="7" name="Rectangle 6"/>
          <p:cNvSpPr/>
          <p:nvPr/>
        </p:nvSpPr>
        <p:spPr>
          <a:xfrm>
            <a:off x="564776" y="1202010"/>
            <a:ext cx="8467464" cy="461665"/>
          </a:xfrm>
          <a:prstGeom prst="rect">
            <a:avLst/>
          </a:prstGeom>
        </p:spPr>
        <p:txBody>
          <a:bodyPr wrap="square">
            <a:spAutoFit/>
          </a:bodyPr>
          <a:lstStyle/>
          <a:p>
            <a:pPr marL="342900" lvl="0" indent="-342900" defTabSz="258763">
              <a:lnSpc>
                <a:spcPct val="100000"/>
              </a:lnSpc>
              <a:spcBef>
                <a:spcPct val="20000"/>
              </a:spcBef>
              <a:buClrTx/>
              <a:buFontTx/>
              <a:buChar char="•"/>
            </a:pPr>
            <a:endParaRPr lang="en-US" sz="24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555466409"/>
              </p:ext>
            </p:extLst>
          </p:nvPr>
        </p:nvGraphicFramePr>
        <p:xfrm>
          <a:off x="302933" y="1224063"/>
          <a:ext cx="8525436" cy="5393372"/>
        </p:xfrm>
        <a:graphic>
          <a:graphicData uri="http://schemas.openxmlformats.org/drawingml/2006/table">
            <a:tbl>
              <a:tblPr firstRow="1" bandRow="1">
                <a:tableStyleId>{69C7853C-536D-4A76-A0AE-DD22124D55A5}</a:tableStyleId>
              </a:tblPr>
              <a:tblGrid>
                <a:gridCol w="1680884"/>
                <a:gridCol w="1936376"/>
                <a:gridCol w="2776817"/>
                <a:gridCol w="2131359"/>
              </a:tblGrid>
              <a:tr h="328287">
                <a:tc>
                  <a:txBody>
                    <a:bodyPr/>
                    <a:lstStyle/>
                    <a:p>
                      <a:pPr algn="ctr">
                        <a:spcAft>
                          <a:spcPts val="0"/>
                        </a:spcAft>
                      </a:pPr>
                      <a:r>
                        <a:rPr lang="en-ZA" sz="1600" dirty="0" smtClean="0">
                          <a:solidFill>
                            <a:schemeClr val="tx1"/>
                          </a:solidFill>
                          <a:latin typeface="+mn-lt"/>
                        </a:rPr>
                        <a:t>REGION</a:t>
                      </a:r>
                      <a:endParaRPr lang="en-ZA" sz="1600" b="1" dirty="0">
                        <a:solidFill>
                          <a:schemeClr val="tx1"/>
                        </a:solidFill>
                        <a:latin typeface="+mn-lt"/>
                        <a:ea typeface="Calibri"/>
                        <a:cs typeface="Times New Roman"/>
                      </a:endParaRPr>
                    </a:p>
                  </a:txBody>
                  <a:tcPr marL="68580" marR="68580" marT="0" marB="0" anchor="ctr"/>
                </a:tc>
                <a:tc>
                  <a:txBody>
                    <a:bodyPr/>
                    <a:lstStyle/>
                    <a:p>
                      <a:pPr algn="ctr">
                        <a:spcAft>
                          <a:spcPts val="0"/>
                        </a:spcAft>
                      </a:pPr>
                      <a:r>
                        <a:rPr lang="en-ZA" sz="1600" dirty="0" smtClean="0">
                          <a:solidFill>
                            <a:schemeClr val="tx1"/>
                          </a:solidFill>
                          <a:latin typeface="+mn-lt"/>
                        </a:rPr>
                        <a:t>NUMBER</a:t>
                      </a:r>
                      <a:r>
                        <a:rPr lang="en-ZA" sz="1600" baseline="0" dirty="0" smtClean="0">
                          <a:solidFill>
                            <a:schemeClr val="tx1"/>
                          </a:solidFill>
                          <a:latin typeface="+mn-lt"/>
                        </a:rPr>
                        <a:t> OF PAROLE BOARDS</a:t>
                      </a:r>
                      <a:endParaRPr lang="en-ZA" sz="1600" dirty="0">
                        <a:solidFill>
                          <a:schemeClr val="tx1"/>
                        </a:solidFill>
                        <a:latin typeface="+mn-lt"/>
                        <a:ea typeface="Calibri"/>
                        <a:cs typeface="Times New Roman"/>
                      </a:endParaRPr>
                    </a:p>
                  </a:txBody>
                  <a:tcPr marL="68580" marR="68580" marT="0" marB="0" anchor="ctr"/>
                </a:tc>
                <a:tc gridSpan="2">
                  <a:txBody>
                    <a:bodyPr/>
                    <a:lstStyle/>
                    <a:p>
                      <a:pPr algn="ctr">
                        <a:spcAft>
                          <a:spcPts val="0"/>
                        </a:spcAft>
                      </a:pPr>
                      <a:r>
                        <a:rPr lang="en-ZA" sz="1600" dirty="0" smtClean="0">
                          <a:solidFill>
                            <a:schemeClr val="tx1"/>
                          </a:solidFill>
                          <a:latin typeface="+mn-lt"/>
                          <a:ea typeface="Calibri"/>
                          <a:cs typeface="Times New Roman"/>
                        </a:rPr>
                        <a:t>MANAGEMENT</a:t>
                      </a:r>
                      <a:r>
                        <a:rPr lang="en-ZA" sz="1600" baseline="0" dirty="0" smtClean="0">
                          <a:solidFill>
                            <a:schemeClr val="tx1"/>
                          </a:solidFill>
                          <a:latin typeface="+mn-lt"/>
                          <a:ea typeface="Calibri"/>
                          <a:cs typeface="Times New Roman"/>
                        </a:rPr>
                        <a:t> AREAS</a:t>
                      </a:r>
                      <a:endParaRPr lang="en-ZA" sz="1600" dirty="0">
                        <a:solidFill>
                          <a:schemeClr val="tx1"/>
                        </a:solidFill>
                        <a:latin typeface="+mn-lt"/>
                        <a:ea typeface="Calibri"/>
                        <a:cs typeface="Times New Roman"/>
                      </a:endParaRPr>
                    </a:p>
                  </a:txBody>
                  <a:tcPr marL="68580" marR="68580" marT="0" marB="0" anchor="ctr"/>
                </a:tc>
                <a:tc hMerge="1">
                  <a:txBody>
                    <a:bodyPr/>
                    <a:lstStyle/>
                    <a:p>
                      <a:pPr algn="ctr">
                        <a:spcAft>
                          <a:spcPts val="0"/>
                        </a:spcAft>
                      </a:pPr>
                      <a:endParaRPr lang="en-ZA" sz="2000" dirty="0">
                        <a:solidFill>
                          <a:schemeClr val="tx1"/>
                        </a:solidFill>
                        <a:latin typeface="Calibri"/>
                        <a:ea typeface="Calibri"/>
                        <a:cs typeface="Times New Roman"/>
                      </a:endParaRPr>
                    </a:p>
                  </a:txBody>
                  <a:tcPr marL="68580" marR="68580" marT="0" marB="0" anchor="ctr"/>
                </a:tc>
              </a:tr>
              <a:tr h="594137">
                <a:tc>
                  <a:txBody>
                    <a:bodyPr/>
                    <a:lstStyle/>
                    <a:p>
                      <a:pPr algn="ctr">
                        <a:spcAft>
                          <a:spcPts val="0"/>
                        </a:spcAft>
                      </a:pPr>
                      <a:r>
                        <a:rPr lang="en-ZA" sz="2000" b="1" dirty="0">
                          <a:latin typeface="+mn-lt"/>
                        </a:rPr>
                        <a:t>FSNC</a:t>
                      </a:r>
                      <a:endParaRPr lang="en-ZA" sz="2000" b="1" dirty="0">
                        <a:latin typeface="+mn-lt"/>
                        <a:ea typeface="Calibri"/>
                        <a:cs typeface="Times New Roman"/>
                      </a:endParaRPr>
                    </a:p>
                  </a:txBody>
                  <a:tcPr marL="68580" marR="68580" marT="0" marB="0" anchor="ctr"/>
                </a:tc>
                <a:tc>
                  <a:txBody>
                    <a:bodyPr/>
                    <a:lstStyle/>
                    <a:p>
                      <a:pPr algn="ctr">
                        <a:spcAft>
                          <a:spcPts val="0"/>
                        </a:spcAft>
                      </a:pPr>
                      <a:r>
                        <a:rPr lang="en-ZA" sz="2000" b="1" dirty="0" smtClean="0">
                          <a:latin typeface="+mn-lt"/>
                        </a:rPr>
                        <a:t>7</a:t>
                      </a:r>
                      <a:endParaRPr lang="en-ZA" sz="2000" b="1" dirty="0">
                        <a:latin typeface="+mn-lt"/>
                        <a:ea typeface="Calibri"/>
                        <a:cs typeface="Times New Roman"/>
                      </a:endParaRPr>
                    </a:p>
                  </a:txBody>
                  <a:tcPr marL="68580" marR="68580" marT="0" marB="0" anchor="ct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tx1"/>
                          </a:solidFill>
                          <a:effectLst/>
                          <a:latin typeface="+mn-lt"/>
                          <a:cs typeface="Arial" charset="0"/>
                        </a:rPr>
                        <a:t>Bizzah</a:t>
                      </a:r>
                      <a:r>
                        <a:rPr kumimoji="0" lang="en-GB" sz="1600" b="1" i="0" u="none" strike="noStrike" cap="none" normalizeH="0" baseline="0" dirty="0" smtClean="0">
                          <a:ln>
                            <a:noFill/>
                          </a:ln>
                          <a:solidFill>
                            <a:schemeClr val="tx1"/>
                          </a:solidFill>
                          <a:effectLst/>
                          <a:latin typeface="+mn-lt"/>
                          <a:cs typeface="Arial" charset="0"/>
                        </a:rPr>
                        <a:t> </a:t>
                      </a:r>
                      <a:r>
                        <a:rPr kumimoji="0" lang="en-GB" sz="1600" b="1" i="0" u="none" strike="noStrike" cap="none" normalizeH="0" baseline="0" dirty="0" err="1" smtClean="0">
                          <a:ln>
                            <a:noFill/>
                          </a:ln>
                          <a:solidFill>
                            <a:schemeClr val="tx1"/>
                          </a:solidFill>
                          <a:effectLst/>
                          <a:latin typeface="+mn-lt"/>
                          <a:cs typeface="Arial" charset="0"/>
                        </a:rPr>
                        <a:t>Makhate</a:t>
                      </a:r>
                      <a:r>
                        <a:rPr kumimoji="0" lang="en-GB" sz="1600" b="1" i="0" u="none" strike="noStrike" cap="none" normalizeH="0" baseline="0" dirty="0" smtClean="0">
                          <a:ln>
                            <a:noFill/>
                          </a:ln>
                          <a:solidFill>
                            <a:schemeClr val="tx1"/>
                          </a:solidFill>
                          <a:effectLst/>
                          <a:latin typeface="+mn-lt"/>
                          <a:cs typeface="Arial" charset="0"/>
                        </a:rPr>
                        <a:t>, </a:t>
                      </a:r>
                      <a:r>
                        <a:rPr kumimoji="0" lang="en-GB" sz="1600" b="1" i="0" u="none" strike="noStrike" cap="none" normalizeH="0" baseline="0" dirty="0" err="1" smtClean="0">
                          <a:ln>
                            <a:noFill/>
                          </a:ln>
                          <a:solidFill>
                            <a:schemeClr val="tx1"/>
                          </a:solidFill>
                          <a:effectLst/>
                          <a:latin typeface="+mn-lt"/>
                          <a:cs typeface="Arial" charset="0"/>
                        </a:rPr>
                        <a:t>Colesburg</a:t>
                      </a:r>
                      <a:r>
                        <a:rPr kumimoji="0" lang="en-GB" sz="1600" b="1" i="0" u="none" strike="noStrike" cap="none" normalizeH="0" baseline="0" dirty="0" smtClean="0">
                          <a:ln>
                            <a:noFill/>
                          </a:ln>
                          <a:solidFill>
                            <a:schemeClr val="tx1"/>
                          </a:solidFill>
                          <a:effectLst/>
                          <a:latin typeface="+mn-lt"/>
                          <a:cs typeface="Arial" charset="0"/>
                        </a:rPr>
                        <a:t>, </a:t>
                      </a:r>
                      <a:r>
                        <a:rPr kumimoji="0" lang="en-GB" sz="1600" b="1" i="0" u="none" strike="noStrike" cap="none" normalizeH="0" baseline="0" dirty="0" err="1" smtClean="0">
                          <a:ln>
                            <a:noFill/>
                          </a:ln>
                          <a:solidFill>
                            <a:schemeClr val="tx1"/>
                          </a:solidFill>
                          <a:effectLst/>
                          <a:latin typeface="+mn-lt"/>
                          <a:cs typeface="Arial" charset="0"/>
                        </a:rPr>
                        <a:t>Goedemood</a:t>
                      </a:r>
                      <a:r>
                        <a:rPr kumimoji="0" lang="en-GB" sz="1600" b="1" i="0" u="none" strike="noStrike" cap="none" normalizeH="0" baseline="0" dirty="0" smtClean="0">
                          <a:ln>
                            <a:noFill/>
                          </a:ln>
                          <a:solidFill>
                            <a:schemeClr val="tx1"/>
                          </a:solidFill>
                          <a:effectLst/>
                          <a:latin typeface="+mn-lt"/>
                          <a:cs typeface="Arial" charset="0"/>
                        </a:rPr>
                        <a:t>, </a:t>
                      </a:r>
                      <a:r>
                        <a:rPr kumimoji="0" lang="en-GB" sz="1600" b="1" i="0" u="none" strike="noStrike" cap="none" normalizeH="0" baseline="0" dirty="0" err="1" smtClean="0">
                          <a:ln>
                            <a:noFill/>
                          </a:ln>
                          <a:solidFill>
                            <a:schemeClr val="tx1"/>
                          </a:solidFill>
                          <a:effectLst/>
                          <a:latin typeface="+mn-lt"/>
                          <a:cs typeface="Arial" charset="0"/>
                        </a:rPr>
                        <a:t>Groentpunt</a:t>
                      </a:r>
                      <a:r>
                        <a:rPr kumimoji="0" lang="en-GB" sz="1600" b="1" i="0" u="none" strike="noStrike" cap="none" normalizeH="0" baseline="0" dirty="0" smtClean="0">
                          <a:ln>
                            <a:noFill/>
                          </a:ln>
                          <a:solidFill>
                            <a:schemeClr val="tx1"/>
                          </a:solidFill>
                          <a:effectLst/>
                          <a:latin typeface="+mn-lt"/>
                          <a:cs typeface="Arial" charset="0"/>
                        </a:rPr>
                        <a:t>, </a:t>
                      </a:r>
                      <a:r>
                        <a:rPr kumimoji="0" lang="en-GB" sz="1600" b="1" i="0" u="none" strike="noStrike" cap="none" normalizeH="0" baseline="0" dirty="0" err="1" smtClean="0">
                          <a:ln>
                            <a:noFill/>
                          </a:ln>
                          <a:solidFill>
                            <a:schemeClr val="tx1"/>
                          </a:solidFill>
                          <a:effectLst/>
                          <a:latin typeface="+mn-lt"/>
                          <a:cs typeface="Arial" charset="0"/>
                        </a:rPr>
                        <a:t>Grootvlei</a:t>
                      </a:r>
                      <a:r>
                        <a:rPr kumimoji="0" lang="en-GB" sz="1600" b="1" i="0" u="none" strike="noStrike" cap="none" normalizeH="0" baseline="0" dirty="0" smtClean="0">
                          <a:ln>
                            <a:noFill/>
                          </a:ln>
                          <a:solidFill>
                            <a:schemeClr val="tx1"/>
                          </a:solidFill>
                          <a:effectLst/>
                          <a:latin typeface="+mn-lt"/>
                          <a:cs typeface="Arial" charset="0"/>
                        </a:rPr>
                        <a:t>, Kimberley and </a:t>
                      </a:r>
                      <a:r>
                        <a:rPr kumimoji="0" lang="en-GB" sz="1600" b="1" i="0" u="none" strike="noStrike" cap="none" normalizeH="0" baseline="0" dirty="0" err="1" smtClean="0">
                          <a:ln>
                            <a:noFill/>
                          </a:ln>
                          <a:solidFill>
                            <a:schemeClr val="tx1"/>
                          </a:solidFill>
                          <a:effectLst/>
                          <a:latin typeface="+mn-lt"/>
                          <a:cs typeface="Arial" charset="0"/>
                        </a:rPr>
                        <a:t>Upington</a:t>
                      </a:r>
                      <a:r>
                        <a:rPr kumimoji="0" lang="en-GB" sz="1600" b="1" i="0" u="none" strike="noStrike" cap="none" normalizeH="0" baseline="0" dirty="0" smtClean="0">
                          <a:ln>
                            <a:noFill/>
                          </a:ln>
                          <a:solidFill>
                            <a:schemeClr val="tx1"/>
                          </a:solidFill>
                          <a:effectLst/>
                          <a:latin typeface="+mn-lt"/>
                          <a:cs typeface="Arial" charset="0"/>
                        </a:rPr>
                        <a:t>    </a:t>
                      </a:r>
                    </a:p>
                  </a:txBody>
                  <a:tcPr anchor="b" horzOverflow="overflow"/>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cs typeface="Arial" charset="0"/>
                      </a:endParaRPr>
                    </a:p>
                  </a:txBody>
                  <a:tcPr anchor="b" horzOverflow="overflow"/>
                </a:tc>
              </a:tr>
              <a:tr h="594137">
                <a:tc>
                  <a:txBody>
                    <a:bodyPr/>
                    <a:lstStyle/>
                    <a:p>
                      <a:pPr algn="ctr">
                        <a:spcAft>
                          <a:spcPts val="0"/>
                        </a:spcAft>
                      </a:pPr>
                      <a:r>
                        <a:rPr lang="en-ZA" sz="2000" b="1" dirty="0">
                          <a:latin typeface="+mn-lt"/>
                        </a:rPr>
                        <a:t>EC</a:t>
                      </a:r>
                      <a:endParaRPr lang="en-ZA" sz="2000" b="1" dirty="0">
                        <a:latin typeface="+mn-lt"/>
                        <a:ea typeface="Calibri"/>
                        <a:cs typeface="Times New Roman"/>
                      </a:endParaRPr>
                    </a:p>
                  </a:txBody>
                  <a:tcPr marL="68580" marR="68580" marT="0" marB="0" anchor="ctr"/>
                </a:tc>
                <a:tc>
                  <a:txBody>
                    <a:bodyPr/>
                    <a:lstStyle/>
                    <a:p>
                      <a:pPr algn="ctr">
                        <a:spcAft>
                          <a:spcPts val="0"/>
                        </a:spcAft>
                      </a:pPr>
                      <a:r>
                        <a:rPr lang="en-ZA" sz="2000" b="1" dirty="0" smtClean="0">
                          <a:latin typeface="+mn-lt"/>
                        </a:rPr>
                        <a:t>9</a:t>
                      </a:r>
                      <a:endParaRPr lang="en-ZA" sz="2000" b="1" dirty="0">
                        <a:latin typeface="+mn-lt"/>
                        <a:ea typeface="Calibri"/>
                        <a:cs typeface="Times New Roman"/>
                      </a:endParaRPr>
                    </a:p>
                  </a:txBody>
                  <a:tcPr marL="68580" marR="68580" marT="0" marB="0" anchor="ct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tx1"/>
                          </a:solidFill>
                          <a:effectLst/>
                          <a:latin typeface="+mn-lt"/>
                          <a:cs typeface="Arial" charset="0"/>
                        </a:rPr>
                        <a:t>Mthatha</a:t>
                      </a:r>
                      <a:r>
                        <a:rPr kumimoji="0" lang="en-GB" sz="1600" b="1" i="0" u="none" strike="noStrike" cap="none" normalizeH="0" baseline="0" dirty="0" smtClean="0">
                          <a:ln>
                            <a:noFill/>
                          </a:ln>
                          <a:solidFill>
                            <a:schemeClr val="tx1"/>
                          </a:solidFill>
                          <a:effectLst/>
                          <a:latin typeface="+mn-lt"/>
                          <a:cs typeface="Arial" charset="0"/>
                        </a:rPr>
                        <a:t>, </a:t>
                      </a:r>
                      <a:r>
                        <a:rPr kumimoji="0" lang="en-GB" sz="1600" b="1" i="0" u="none" strike="noStrike" cap="none" normalizeH="0" baseline="0" dirty="0" err="1" smtClean="0">
                          <a:ln>
                            <a:noFill/>
                          </a:ln>
                          <a:solidFill>
                            <a:schemeClr val="tx1"/>
                          </a:solidFill>
                          <a:effectLst/>
                          <a:latin typeface="+mn-lt"/>
                          <a:cs typeface="Arial" charset="0"/>
                        </a:rPr>
                        <a:t>Lusikisiki</a:t>
                      </a:r>
                      <a:r>
                        <a:rPr kumimoji="0" lang="en-GB" sz="1600" b="1" i="0" u="none" strike="noStrike" cap="none" normalizeH="0" baseline="0" dirty="0" smtClean="0">
                          <a:ln>
                            <a:noFill/>
                          </a:ln>
                          <a:solidFill>
                            <a:schemeClr val="tx1"/>
                          </a:solidFill>
                          <a:effectLst/>
                          <a:latin typeface="+mn-lt"/>
                          <a:cs typeface="Arial" charset="0"/>
                        </a:rPr>
                        <a:t>, </a:t>
                      </a:r>
                      <a:r>
                        <a:rPr kumimoji="0" lang="en-GB" sz="1600" b="1" i="0" u="none" strike="noStrike" cap="none" normalizeH="0" baseline="0" dirty="0" err="1" smtClean="0">
                          <a:ln>
                            <a:noFill/>
                          </a:ln>
                          <a:solidFill>
                            <a:schemeClr val="tx1"/>
                          </a:solidFill>
                          <a:effectLst/>
                          <a:latin typeface="+mn-lt"/>
                          <a:cs typeface="Arial" charset="0"/>
                        </a:rPr>
                        <a:t>Sada</a:t>
                      </a:r>
                      <a:r>
                        <a:rPr kumimoji="0" lang="en-GB" sz="1600" b="1" i="0" u="none" strike="noStrike" cap="none" normalizeH="0" baseline="0" dirty="0" smtClean="0">
                          <a:ln>
                            <a:noFill/>
                          </a:ln>
                          <a:solidFill>
                            <a:schemeClr val="tx1"/>
                          </a:solidFill>
                          <a:effectLst/>
                          <a:latin typeface="+mn-lt"/>
                          <a:cs typeface="Arial" charset="0"/>
                        </a:rPr>
                        <a:t>, </a:t>
                      </a:r>
                      <a:r>
                        <a:rPr kumimoji="0" lang="en-GB" sz="1600" b="1" i="0" u="none" strike="noStrike" cap="none" normalizeH="0" baseline="0" dirty="0" err="1" smtClean="0">
                          <a:ln>
                            <a:noFill/>
                          </a:ln>
                          <a:solidFill>
                            <a:schemeClr val="tx1"/>
                          </a:solidFill>
                          <a:effectLst/>
                          <a:latin typeface="+mn-lt"/>
                          <a:cs typeface="Arial" charset="0"/>
                        </a:rPr>
                        <a:t>Amathole</a:t>
                      </a:r>
                      <a:r>
                        <a:rPr kumimoji="0" lang="en-GB" sz="1600" b="1" i="0" u="none" strike="noStrike" cap="none" normalizeH="0" baseline="0" dirty="0" smtClean="0">
                          <a:ln>
                            <a:noFill/>
                          </a:ln>
                          <a:solidFill>
                            <a:schemeClr val="tx1"/>
                          </a:solidFill>
                          <a:effectLst/>
                          <a:latin typeface="+mn-lt"/>
                          <a:cs typeface="Arial" charset="0"/>
                        </a:rPr>
                        <a:t>, East London, Cradock, Kirkwood, St Albansx2</a:t>
                      </a:r>
                    </a:p>
                  </a:txBody>
                  <a:tcPr anchor="b" horzOverflow="overflow"/>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cs typeface="Arial" charset="0"/>
                      </a:endParaRPr>
                    </a:p>
                  </a:txBody>
                  <a:tcPr anchor="b" horzOverflow="overflow"/>
                </a:tc>
              </a:tr>
              <a:tr h="848765">
                <a:tc>
                  <a:txBody>
                    <a:bodyPr/>
                    <a:lstStyle/>
                    <a:p>
                      <a:pPr algn="ctr">
                        <a:spcAft>
                          <a:spcPts val="0"/>
                        </a:spcAft>
                      </a:pPr>
                      <a:r>
                        <a:rPr lang="en-ZA" sz="2000" b="1" dirty="0">
                          <a:latin typeface="+mn-lt"/>
                        </a:rPr>
                        <a:t>GP</a:t>
                      </a:r>
                      <a:endParaRPr lang="en-ZA" sz="2000" b="1" dirty="0">
                        <a:latin typeface="+mn-lt"/>
                        <a:ea typeface="Calibri"/>
                        <a:cs typeface="Times New Roman"/>
                      </a:endParaRPr>
                    </a:p>
                  </a:txBody>
                  <a:tcPr marL="68580" marR="68580" marT="0" marB="0" anchor="ctr"/>
                </a:tc>
                <a:tc>
                  <a:txBody>
                    <a:bodyPr/>
                    <a:lstStyle/>
                    <a:p>
                      <a:pPr algn="ctr">
                        <a:spcAft>
                          <a:spcPts val="0"/>
                        </a:spcAft>
                      </a:pPr>
                      <a:r>
                        <a:rPr lang="en-ZA" sz="2000" b="1" dirty="0" smtClean="0">
                          <a:latin typeface="+mn-lt"/>
                        </a:rPr>
                        <a:t>11</a:t>
                      </a:r>
                      <a:endParaRPr lang="en-ZA" sz="2000" b="1" dirty="0">
                        <a:latin typeface="+mn-lt"/>
                        <a:ea typeface="Calibri"/>
                        <a:cs typeface="Times New Roman"/>
                      </a:endParaRPr>
                    </a:p>
                  </a:txBody>
                  <a:tcPr marL="68580" marR="68580" marT="0" marB="0" anchor="ct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tx1"/>
                          </a:solidFill>
                          <a:effectLst/>
                          <a:latin typeface="+mn-lt"/>
                          <a:cs typeface="Arial" charset="0"/>
                        </a:rPr>
                        <a:t>Baviaanspoort</a:t>
                      </a:r>
                      <a:r>
                        <a:rPr kumimoji="0" lang="en-GB" sz="1600" b="1" i="0" u="none" strike="noStrike" cap="none" normalizeH="0" baseline="0" dirty="0" smtClean="0">
                          <a:ln>
                            <a:noFill/>
                          </a:ln>
                          <a:solidFill>
                            <a:schemeClr val="tx1"/>
                          </a:solidFill>
                          <a:effectLst/>
                          <a:latin typeface="+mn-lt"/>
                          <a:cs typeface="Arial" charset="0"/>
                        </a:rPr>
                        <a:t>, Boksburg, Johannesburg x2, Kgosi </a:t>
                      </a:r>
                      <a:r>
                        <a:rPr kumimoji="0" lang="en-GB" sz="1600" b="1" i="0" u="none" strike="noStrike" cap="none" normalizeH="0" baseline="0" dirty="0" err="1" smtClean="0">
                          <a:ln>
                            <a:noFill/>
                          </a:ln>
                          <a:solidFill>
                            <a:schemeClr val="tx1"/>
                          </a:solidFill>
                          <a:effectLst/>
                          <a:latin typeface="+mn-lt"/>
                          <a:cs typeface="Arial" charset="0"/>
                        </a:rPr>
                        <a:t>Mampuru</a:t>
                      </a:r>
                      <a:r>
                        <a:rPr kumimoji="0" lang="en-GB" sz="1600" b="1" i="0" u="none" strike="noStrike" cap="none" normalizeH="0" baseline="0" dirty="0" smtClean="0">
                          <a:ln>
                            <a:noFill/>
                          </a:ln>
                          <a:solidFill>
                            <a:schemeClr val="tx1"/>
                          </a:solidFill>
                          <a:effectLst/>
                          <a:latin typeface="+mn-lt"/>
                          <a:cs typeface="Arial" charset="0"/>
                        </a:rPr>
                        <a:t> II x2, Krugersdorp, </a:t>
                      </a:r>
                      <a:r>
                        <a:rPr kumimoji="0" lang="en-GB" sz="1600" b="1" i="0" u="none" strike="noStrike" cap="none" normalizeH="0" baseline="0" dirty="0" err="1" smtClean="0">
                          <a:ln>
                            <a:noFill/>
                          </a:ln>
                          <a:solidFill>
                            <a:schemeClr val="tx1"/>
                          </a:solidFill>
                          <a:effectLst/>
                          <a:latin typeface="+mn-lt"/>
                          <a:cs typeface="Arial" charset="0"/>
                        </a:rPr>
                        <a:t>Leeuwkop</a:t>
                      </a:r>
                      <a:r>
                        <a:rPr kumimoji="0" lang="en-GB" sz="1600" b="1" i="0" u="none" strike="noStrike" cap="none" normalizeH="0" baseline="0" dirty="0" smtClean="0">
                          <a:ln>
                            <a:noFill/>
                          </a:ln>
                          <a:solidFill>
                            <a:schemeClr val="tx1"/>
                          </a:solidFill>
                          <a:effectLst/>
                          <a:latin typeface="+mn-lt"/>
                          <a:cs typeface="Arial" charset="0"/>
                        </a:rPr>
                        <a:t> x2, Modderbee and Zonderwater </a:t>
                      </a:r>
                    </a:p>
                  </a:txBody>
                  <a:tcPr anchor="b" horzOverflow="overflow"/>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cs typeface="Arial" charset="0"/>
                      </a:endParaRPr>
                    </a:p>
                  </a:txBody>
                  <a:tcPr anchor="b" horzOverflow="overflow"/>
                </a:tc>
              </a:tr>
              <a:tr h="594137">
                <a:tc>
                  <a:txBody>
                    <a:bodyPr/>
                    <a:lstStyle/>
                    <a:p>
                      <a:pPr algn="ctr">
                        <a:spcAft>
                          <a:spcPts val="0"/>
                        </a:spcAft>
                      </a:pPr>
                      <a:r>
                        <a:rPr lang="en-ZA" sz="2000" b="1" dirty="0">
                          <a:latin typeface="+mn-lt"/>
                        </a:rPr>
                        <a:t>KZN</a:t>
                      </a:r>
                      <a:endParaRPr lang="en-ZA" sz="2000" b="1" dirty="0">
                        <a:latin typeface="+mn-lt"/>
                        <a:ea typeface="Calibri"/>
                        <a:cs typeface="Times New Roman"/>
                      </a:endParaRPr>
                    </a:p>
                  </a:txBody>
                  <a:tcPr marL="68580" marR="68580" marT="0" marB="0" anchor="ctr"/>
                </a:tc>
                <a:tc>
                  <a:txBody>
                    <a:bodyPr/>
                    <a:lstStyle/>
                    <a:p>
                      <a:pPr algn="ctr">
                        <a:spcAft>
                          <a:spcPts val="0"/>
                        </a:spcAft>
                      </a:pPr>
                      <a:r>
                        <a:rPr lang="en-ZA" sz="2000" b="1" dirty="0" smtClean="0">
                          <a:latin typeface="+mn-lt"/>
                        </a:rPr>
                        <a:t>8</a:t>
                      </a:r>
                      <a:endParaRPr lang="en-ZA" sz="2000" b="1" dirty="0">
                        <a:latin typeface="+mn-lt"/>
                        <a:ea typeface="Calibri"/>
                        <a:cs typeface="Times New Roman"/>
                      </a:endParaRPr>
                    </a:p>
                  </a:txBody>
                  <a:tcPr marL="68580" marR="68580" marT="0" marB="0" anchor="ct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n-lt"/>
                          <a:cs typeface="Arial" charset="0"/>
                        </a:rPr>
                        <a:t>Durban x2, </a:t>
                      </a:r>
                      <a:r>
                        <a:rPr kumimoji="0" lang="en-GB" sz="1600" b="1" i="0" u="none" strike="noStrike" cap="none" normalizeH="0" baseline="0" dirty="0" err="1" smtClean="0">
                          <a:ln>
                            <a:noFill/>
                          </a:ln>
                          <a:solidFill>
                            <a:schemeClr val="tx1"/>
                          </a:solidFill>
                          <a:effectLst/>
                          <a:latin typeface="+mn-lt"/>
                          <a:cs typeface="Arial" charset="0"/>
                        </a:rPr>
                        <a:t>Empangeni</a:t>
                      </a:r>
                      <a:r>
                        <a:rPr kumimoji="0" lang="en-GB" sz="1600" b="1" i="0" u="none" strike="noStrike" cap="none" normalizeH="0" baseline="0" dirty="0" smtClean="0">
                          <a:ln>
                            <a:noFill/>
                          </a:ln>
                          <a:solidFill>
                            <a:schemeClr val="tx1"/>
                          </a:solidFill>
                          <a:effectLst/>
                          <a:latin typeface="+mn-lt"/>
                          <a:cs typeface="Arial" charset="0"/>
                        </a:rPr>
                        <a:t>, Glencoe, </a:t>
                      </a:r>
                      <a:r>
                        <a:rPr kumimoji="0" lang="en-GB" sz="1600" b="1" i="0" u="none" strike="noStrike" cap="none" normalizeH="0" baseline="0" dirty="0" err="1" smtClean="0">
                          <a:ln>
                            <a:noFill/>
                          </a:ln>
                          <a:solidFill>
                            <a:schemeClr val="tx1"/>
                          </a:solidFill>
                          <a:effectLst/>
                          <a:latin typeface="+mn-lt"/>
                          <a:cs typeface="Arial" charset="0"/>
                        </a:rPr>
                        <a:t>Kokstad</a:t>
                      </a:r>
                      <a:r>
                        <a:rPr kumimoji="0" lang="en-GB" sz="1600" b="1" i="0" u="none" strike="noStrike" cap="none" normalizeH="0" baseline="0" dirty="0" smtClean="0">
                          <a:ln>
                            <a:noFill/>
                          </a:ln>
                          <a:solidFill>
                            <a:schemeClr val="tx1"/>
                          </a:solidFill>
                          <a:effectLst/>
                          <a:latin typeface="+mn-lt"/>
                          <a:cs typeface="Arial" charset="0"/>
                        </a:rPr>
                        <a:t>, </a:t>
                      </a:r>
                      <a:r>
                        <a:rPr kumimoji="0" lang="en-GB" sz="1600" b="1" i="0" u="none" strike="noStrike" cap="none" normalizeH="0" baseline="0" dirty="0" err="1" smtClean="0">
                          <a:ln>
                            <a:noFill/>
                          </a:ln>
                          <a:solidFill>
                            <a:schemeClr val="tx1"/>
                          </a:solidFill>
                          <a:effectLst/>
                          <a:latin typeface="+mn-lt"/>
                          <a:cs typeface="Arial" charset="0"/>
                        </a:rPr>
                        <a:t>Ncome</a:t>
                      </a:r>
                      <a:r>
                        <a:rPr kumimoji="0" lang="en-GB" sz="1600" b="1" i="0" u="none" strike="noStrike" cap="none" normalizeH="0" baseline="0" dirty="0" smtClean="0">
                          <a:ln>
                            <a:noFill/>
                          </a:ln>
                          <a:solidFill>
                            <a:schemeClr val="tx1"/>
                          </a:solidFill>
                          <a:effectLst/>
                          <a:latin typeface="+mn-lt"/>
                          <a:cs typeface="Arial" charset="0"/>
                        </a:rPr>
                        <a:t>, </a:t>
                      </a:r>
                      <a:r>
                        <a:rPr kumimoji="0" lang="en-GB" sz="1600" b="1" i="0" u="none" strike="noStrike" cap="none" normalizeH="0" baseline="0" dirty="0" err="1" smtClean="0">
                          <a:ln>
                            <a:noFill/>
                          </a:ln>
                          <a:solidFill>
                            <a:schemeClr val="tx1"/>
                          </a:solidFill>
                          <a:effectLst/>
                          <a:latin typeface="+mn-lt"/>
                          <a:cs typeface="Arial" charset="0"/>
                        </a:rPr>
                        <a:t>Pietermariztburg</a:t>
                      </a:r>
                      <a:r>
                        <a:rPr kumimoji="0" lang="en-GB" sz="1600" b="1" i="0" u="none" strike="noStrike" cap="none" normalizeH="0" baseline="0" dirty="0" smtClean="0">
                          <a:ln>
                            <a:noFill/>
                          </a:ln>
                          <a:solidFill>
                            <a:schemeClr val="tx1"/>
                          </a:solidFill>
                          <a:effectLst/>
                          <a:latin typeface="+mn-lt"/>
                          <a:cs typeface="Arial" charset="0"/>
                        </a:rPr>
                        <a:t> and </a:t>
                      </a:r>
                      <a:r>
                        <a:rPr kumimoji="0" lang="en-GB" sz="1600" b="1" i="0" u="none" strike="noStrike" cap="none" normalizeH="0" baseline="0" dirty="0" err="1" smtClean="0">
                          <a:ln>
                            <a:noFill/>
                          </a:ln>
                          <a:solidFill>
                            <a:schemeClr val="tx1"/>
                          </a:solidFill>
                          <a:effectLst/>
                          <a:latin typeface="+mn-lt"/>
                          <a:cs typeface="Arial" charset="0"/>
                        </a:rPr>
                        <a:t>Waterval</a:t>
                      </a:r>
                      <a:endParaRPr kumimoji="0" lang="en-GB" sz="1600" b="1" i="0" u="none" strike="noStrike" cap="none" normalizeH="0" baseline="0" dirty="0" smtClean="0">
                        <a:ln>
                          <a:noFill/>
                        </a:ln>
                        <a:solidFill>
                          <a:schemeClr val="tx1"/>
                        </a:solidFill>
                        <a:effectLst/>
                        <a:latin typeface="+mn-lt"/>
                        <a:cs typeface="Arial" charset="0"/>
                      </a:endParaRPr>
                    </a:p>
                  </a:txBody>
                  <a:tcPr anchor="b" horzOverflow="overflow"/>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cs typeface="Arial" charset="0"/>
                      </a:endParaRPr>
                    </a:p>
                  </a:txBody>
                  <a:tcPr anchor="b" horzOverflow="overflow"/>
                </a:tc>
              </a:tr>
              <a:tr h="848765">
                <a:tc>
                  <a:txBody>
                    <a:bodyPr/>
                    <a:lstStyle/>
                    <a:p>
                      <a:pPr algn="ctr">
                        <a:spcAft>
                          <a:spcPts val="0"/>
                        </a:spcAft>
                      </a:pPr>
                      <a:r>
                        <a:rPr lang="en-ZA" sz="2000" b="1" dirty="0">
                          <a:latin typeface="+mn-lt"/>
                        </a:rPr>
                        <a:t>WC</a:t>
                      </a:r>
                      <a:endParaRPr lang="en-ZA" sz="2000" b="1" dirty="0">
                        <a:latin typeface="+mn-lt"/>
                        <a:ea typeface="Calibri"/>
                        <a:cs typeface="Times New Roman"/>
                      </a:endParaRPr>
                    </a:p>
                  </a:txBody>
                  <a:tcPr marL="68580" marR="68580" marT="0" marB="0" anchor="ctr"/>
                </a:tc>
                <a:tc>
                  <a:txBody>
                    <a:bodyPr/>
                    <a:lstStyle/>
                    <a:p>
                      <a:pPr algn="ctr">
                        <a:spcAft>
                          <a:spcPts val="0"/>
                        </a:spcAft>
                      </a:pPr>
                      <a:r>
                        <a:rPr lang="en-ZA" sz="2000" b="1" dirty="0" smtClean="0">
                          <a:latin typeface="+mn-lt"/>
                        </a:rPr>
                        <a:t>10</a:t>
                      </a:r>
                      <a:endParaRPr lang="en-ZA" sz="2000" b="1" dirty="0">
                        <a:latin typeface="+mn-lt"/>
                        <a:ea typeface="Calibri"/>
                        <a:cs typeface="Times New Roman"/>
                      </a:endParaRPr>
                    </a:p>
                  </a:txBody>
                  <a:tcPr marL="68580" marR="68580" marT="0" marB="0" anchor="ct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n-lt"/>
                          <a:cs typeface="Arial" charset="0"/>
                        </a:rPr>
                        <a:t>Allendale, </a:t>
                      </a:r>
                      <a:r>
                        <a:rPr kumimoji="0" lang="en-GB" sz="1600" b="1" i="0" u="none" strike="noStrike" cap="none" normalizeH="0" baseline="0" dirty="0" err="1" smtClean="0">
                          <a:ln>
                            <a:noFill/>
                          </a:ln>
                          <a:solidFill>
                            <a:schemeClr val="tx1"/>
                          </a:solidFill>
                          <a:effectLst/>
                          <a:latin typeface="+mn-lt"/>
                          <a:cs typeface="Arial" charset="0"/>
                        </a:rPr>
                        <a:t>Brandvlei</a:t>
                      </a:r>
                      <a:r>
                        <a:rPr kumimoji="0" lang="en-GB" sz="1600" b="1" i="0" u="none" strike="noStrike" cap="none" normalizeH="0" baseline="0" dirty="0" smtClean="0">
                          <a:ln>
                            <a:noFill/>
                          </a:ln>
                          <a:solidFill>
                            <a:schemeClr val="tx1"/>
                          </a:solidFill>
                          <a:effectLst/>
                          <a:latin typeface="+mn-lt"/>
                          <a:cs typeface="Arial" charset="0"/>
                        </a:rPr>
                        <a:t>, </a:t>
                      </a:r>
                      <a:r>
                        <a:rPr kumimoji="0" lang="en-GB" sz="1600" b="1" i="0" u="none" strike="noStrike" cap="none" normalizeH="0" baseline="0" dirty="0" err="1" smtClean="0">
                          <a:ln>
                            <a:noFill/>
                          </a:ln>
                          <a:solidFill>
                            <a:schemeClr val="tx1"/>
                          </a:solidFill>
                          <a:effectLst/>
                          <a:latin typeface="+mn-lt"/>
                          <a:cs typeface="Arial" charset="0"/>
                        </a:rPr>
                        <a:t>Breederiver</a:t>
                      </a:r>
                      <a:r>
                        <a:rPr kumimoji="0" lang="en-GB" sz="1600" b="1" i="0" u="none" strike="noStrike" cap="none" normalizeH="0" baseline="0" dirty="0" smtClean="0">
                          <a:ln>
                            <a:noFill/>
                          </a:ln>
                          <a:solidFill>
                            <a:schemeClr val="tx1"/>
                          </a:solidFill>
                          <a:effectLst/>
                          <a:latin typeface="+mn-lt"/>
                          <a:cs typeface="Arial" charset="0"/>
                        </a:rPr>
                        <a:t>, </a:t>
                      </a:r>
                      <a:r>
                        <a:rPr kumimoji="0" lang="en-GB" sz="1600" b="1" i="0" u="none" strike="noStrike" cap="none" normalizeH="0" baseline="0" dirty="0" err="1" smtClean="0">
                          <a:ln>
                            <a:noFill/>
                          </a:ln>
                          <a:solidFill>
                            <a:schemeClr val="tx1"/>
                          </a:solidFill>
                          <a:effectLst/>
                          <a:latin typeface="+mn-lt"/>
                          <a:cs typeface="Arial" charset="0"/>
                        </a:rPr>
                        <a:t>Drakenstein</a:t>
                      </a:r>
                      <a:r>
                        <a:rPr kumimoji="0" lang="en-GB" sz="1600" b="1" i="0" u="none" strike="noStrike" cap="none" normalizeH="0" baseline="0" dirty="0" smtClean="0">
                          <a:ln>
                            <a:noFill/>
                          </a:ln>
                          <a:solidFill>
                            <a:schemeClr val="tx1"/>
                          </a:solidFill>
                          <a:effectLst/>
                          <a:latin typeface="+mn-lt"/>
                          <a:cs typeface="Arial" charset="0"/>
                        </a:rPr>
                        <a:t>, Goodwood, </a:t>
                      </a:r>
                      <a:r>
                        <a:rPr kumimoji="0" lang="en-GB" sz="1600" b="1" i="0" u="none" strike="noStrike" cap="none" normalizeH="0" baseline="0" dirty="0" err="1" smtClean="0">
                          <a:ln>
                            <a:noFill/>
                          </a:ln>
                          <a:solidFill>
                            <a:schemeClr val="tx1"/>
                          </a:solidFill>
                          <a:effectLst/>
                          <a:latin typeface="+mn-lt"/>
                          <a:cs typeface="Arial" charset="0"/>
                        </a:rPr>
                        <a:t>Overburg</a:t>
                      </a:r>
                      <a:r>
                        <a:rPr kumimoji="0" lang="en-GB" sz="1600" b="1" i="0" u="none" strike="noStrike" cap="none" normalizeH="0" baseline="0" dirty="0" smtClean="0">
                          <a:ln>
                            <a:noFill/>
                          </a:ln>
                          <a:solidFill>
                            <a:schemeClr val="tx1"/>
                          </a:solidFill>
                          <a:effectLst/>
                          <a:latin typeface="+mn-lt"/>
                          <a:cs typeface="Arial" charset="0"/>
                        </a:rPr>
                        <a:t>, </a:t>
                      </a:r>
                      <a:r>
                        <a:rPr kumimoji="0" lang="en-GB" sz="1600" b="1" i="0" u="none" strike="noStrike" cap="none" normalizeH="0" baseline="0" dirty="0" err="1" smtClean="0">
                          <a:ln>
                            <a:noFill/>
                          </a:ln>
                          <a:solidFill>
                            <a:schemeClr val="tx1"/>
                          </a:solidFill>
                          <a:effectLst/>
                          <a:latin typeface="+mn-lt"/>
                          <a:cs typeface="Arial" charset="0"/>
                        </a:rPr>
                        <a:t>Pollsmoor</a:t>
                      </a:r>
                      <a:r>
                        <a:rPr kumimoji="0" lang="en-GB" sz="1600" b="1" i="0" u="none" strike="noStrike" cap="none" normalizeH="0" baseline="0" dirty="0" smtClean="0">
                          <a:ln>
                            <a:noFill/>
                          </a:ln>
                          <a:solidFill>
                            <a:schemeClr val="tx1"/>
                          </a:solidFill>
                          <a:effectLst/>
                          <a:latin typeface="+mn-lt"/>
                          <a:cs typeface="Arial" charset="0"/>
                        </a:rPr>
                        <a:t>, Southern Cape, </a:t>
                      </a:r>
                      <a:r>
                        <a:rPr kumimoji="0" lang="en-GB" sz="1600" b="1" i="0" u="none" strike="noStrike" cap="none" normalizeH="0" baseline="0" dirty="0" err="1" smtClean="0">
                          <a:ln>
                            <a:noFill/>
                          </a:ln>
                          <a:solidFill>
                            <a:schemeClr val="tx1"/>
                          </a:solidFill>
                          <a:effectLst/>
                          <a:latin typeface="+mn-lt"/>
                          <a:cs typeface="Arial" charset="0"/>
                        </a:rPr>
                        <a:t>Voorberg</a:t>
                      </a:r>
                      <a:r>
                        <a:rPr kumimoji="0" lang="en-GB" sz="1600" b="1" i="0" u="none" strike="noStrike" cap="none" normalizeH="0" baseline="0" dirty="0" smtClean="0">
                          <a:ln>
                            <a:noFill/>
                          </a:ln>
                          <a:solidFill>
                            <a:schemeClr val="tx1"/>
                          </a:solidFill>
                          <a:effectLst/>
                          <a:latin typeface="+mn-lt"/>
                          <a:cs typeface="Arial" charset="0"/>
                        </a:rPr>
                        <a:t> and West Coast</a:t>
                      </a:r>
                    </a:p>
                  </a:txBody>
                  <a:tcPr anchor="b" horzOverflow="overflow"/>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cs typeface="Arial" charset="0"/>
                      </a:endParaRPr>
                    </a:p>
                  </a:txBody>
                  <a:tcPr anchor="b" horzOverflow="overflow"/>
                </a:tc>
              </a:tr>
              <a:tr h="848765">
                <a:tc>
                  <a:txBody>
                    <a:bodyPr/>
                    <a:lstStyle/>
                    <a:p>
                      <a:pPr algn="ctr">
                        <a:spcAft>
                          <a:spcPts val="0"/>
                        </a:spcAft>
                      </a:pPr>
                      <a:r>
                        <a:rPr lang="en-ZA" sz="2000" b="1" dirty="0">
                          <a:latin typeface="+mn-lt"/>
                        </a:rPr>
                        <a:t>LMN</a:t>
                      </a:r>
                      <a:endParaRPr lang="en-ZA" sz="2000" b="1" dirty="0">
                        <a:latin typeface="+mn-lt"/>
                        <a:ea typeface="Calibri"/>
                        <a:cs typeface="Times New Roman"/>
                      </a:endParaRPr>
                    </a:p>
                  </a:txBody>
                  <a:tcPr marL="68580" marR="68580" marT="0" marB="0" anchor="ctr"/>
                </a:tc>
                <a:tc>
                  <a:txBody>
                    <a:bodyPr/>
                    <a:lstStyle/>
                    <a:p>
                      <a:pPr algn="ctr">
                        <a:spcAft>
                          <a:spcPts val="0"/>
                        </a:spcAft>
                      </a:pPr>
                      <a:r>
                        <a:rPr lang="en-ZA" sz="2000" b="1" dirty="0" smtClean="0">
                          <a:latin typeface="+mn-lt"/>
                        </a:rPr>
                        <a:t>8</a:t>
                      </a:r>
                      <a:endParaRPr lang="en-ZA" sz="2000" b="1" dirty="0">
                        <a:latin typeface="+mn-lt"/>
                        <a:ea typeface="Calibri"/>
                        <a:cs typeface="Times New Roman"/>
                      </a:endParaRPr>
                    </a:p>
                  </a:txBody>
                  <a:tcPr marL="68580" marR="68580" marT="0" marB="0" anchor="ct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n-lt"/>
                          <a:cs typeface="Arial" charset="0"/>
                        </a:rPr>
                        <a:t>Barberton, </a:t>
                      </a:r>
                      <a:r>
                        <a:rPr kumimoji="0" lang="en-GB" sz="1600" b="1" i="0" u="none" strike="noStrike" cap="none" normalizeH="0" baseline="0" dirty="0" err="1" smtClean="0">
                          <a:ln>
                            <a:noFill/>
                          </a:ln>
                          <a:solidFill>
                            <a:schemeClr val="tx1"/>
                          </a:solidFill>
                          <a:effectLst/>
                          <a:latin typeface="+mn-lt"/>
                          <a:cs typeface="Arial" charset="0"/>
                        </a:rPr>
                        <a:t>Bethal</a:t>
                      </a:r>
                      <a:r>
                        <a:rPr kumimoji="0" lang="en-GB" sz="1600" b="1" i="0" u="none" strike="noStrike" cap="none" normalizeH="0" baseline="0" dirty="0" smtClean="0">
                          <a:ln>
                            <a:noFill/>
                          </a:ln>
                          <a:solidFill>
                            <a:schemeClr val="tx1"/>
                          </a:solidFill>
                          <a:effectLst/>
                          <a:latin typeface="+mn-lt"/>
                          <a:cs typeface="Arial" charset="0"/>
                        </a:rPr>
                        <a:t>, Klerksdorp, Polokwane, </a:t>
                      </a:r>
                      <a:r>
                        <a:rPr kumimoji="0" lang="en-GB" sz="1600" b="1" i="0" u="none" strike="noStrike" cap="none" normalizeH="0" baseline="0" dirty="0" err="1" smtClean="0">
                          <a:ln>
                            <a:noFill/>
                          </a:ln>
                          <a:solidFill>
                            <a:schemeClr val="tx1"/>
                          </a:solidFill>
                          <a:effectLst/>
                          <a:latin typeface="+mn-lt"/>
                          <a:cs typeface="Arial" charset="0"/>
                        </a:rPr>
                        <a:t>Rooigrond</a:t>
                      </a:r>
                      <a:r>
                        <a:rPr kumimoji="0" lang="en-GB" sz="1600" b="1" i="0" u="none" strike="noStrike" cap="none" normalizeH="0" baseline="0" dirty="0" smtClean="0">
                          <a:ln>
                            <a:noFill/>
                          </a:ln>
                          <a:solidFill>
                            <a:schemeClr val="tx1"/>
                          </a:solidFill>
                          <a:effectLst/>
                          <a:latin typeface="+mn-lt"/>
                          <a:cs typeface="Arial" charset="0"/>
                        </a:rPr>
                        <a:t>, Rustenburg, Thohoyandou and Witbank</a:t>
                      </a:r>
                    </a:p>
                  </a:txBody>
                  <a:tcPr anchor="b" horzOverflow="overflow"/>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cs typeface="Arial" charset="0"/>
                      </a:endParaRPr>
                    </a:p>
                  </a:txBody>
                  <a:tcPr anchor="b" horzOverflow="overflow"/>
                </a:tc>
              </a:tr>
              <a:tr h="576986">
                <a:tc>
                  <a:txBody>
                    <a:bodyPr/>
                    <a:lstStyle/>
                    <a:p>
                      <a:pPr algn="ctr">
                        <a:spcAft>
                          <a:spcPts val="0"/>
                        </a:spcAft>
                      </a:pPr>
                      <a:r>
                        <a:rPr lang="en-ZA" sz="2000" b="1" dirty="0">
                          <a:solidFill>
                            <a:srgbClr val="000000"/>
                          </a:solidFill>
                          <a:latin typeface="+mn-lt"/>
                          <a:ea typeface="Calibri"/>
                          <a:cs typeface="Times New Roman"/>
                        </a:rPr>
                        <a:t>Total </a:t>
                      </a:r>
                      <a:endParaRPr lang="en-ZA" sz="2000" b="1" dirty="0">
                        <a:latin typeface="+mn-lt"/>
                        <a:ea typeface="Calibri"/>
                        <a:cs typeface="Times New Roman"/>
                      </a:endParaRPr>
                    </a:p>
                  </a:txBody>
                  <a:tcPr marL="68580" marR="68580" marT="0" marB="0" anchor="ctr"/>
                </a:tc>
                <a:tc>
                  <a:txBody>
                    <a:bodyPr/>
                    <a:lstStyle/>
                    <a:p>
                      <a:pPr algn="ctr">
                        <a:spcAft>
                          <a:spcPts val="0"/>
                        </a:spcAft>
                      </a:pPr>
                      <a:r>
                        <a:rPr lang="en-ZA" sz="2000" b="1" dirty="0" smtClean="0">
                          <a:solidFill>
                            <a:srgbClr val="000000"/>
                          </a:solidFill>
                          <a:latin typeface="+mn-lt"/>
                          <a:ea typeface="Calibri"/>
                          <a:cs typeface="Times New Roman"/>
                        </a:rPr>
                        <a:t>53</a:t>
                      </a:r>
                      <a:endParaRPr lang="en-ZA" sz="2000" dirty="0">
                        <a:latin typeface="+mn-lt"/>
                        <a:ea typeface="Calibri"/>
                        <a:cs typeface="Times New Roman"/>
                      </a:endParaRPr>
                    </a:p>
                  </a:txBody>
                  <a:tcPr marL="68580" marR="68580" marT="0" marB="0" anchor="ctr"/>
                </a:tc>
                <a:tc>
                  <a:txBody>
                    <a:bodyPr/>
                    <a:lstStyle/>
                    <a:p>
                      <a:pPr algn="ctr">
                        <a:spcAft>
                          <a:spcPts val="0"/>
                        </a:spcAft>
                      </a:pPr>
                      <a:endParaRPr lang="en-ZA" sz="1600" dirty="0">
                        <a:latin typeface="+mn-lt"/>
                        <a:ea typeface="Calibri"/>
                        <a:cs typeface="Times New Roman"/>
                      </a:endParaRPr>
                    </a:p>
                  </a:txBody>
                  <a:tcPr marL="68580" marR="68580" marT="0" marB="0" anchor="ctr"/>
                </a:tc>
                <a:tc>
                  <a:txBody>
                    <a:bodyPr/>
                    <a:lstStyle/>
                    <a:p>
                      <a:pPr algn="ctr">
                        <a:spcAft>
                          <a:spcPts val="0"/>
                        </a:spcAft>
                      </a:pPr>
                      <a:endParaRPr lang="en-ZA" sz="2400" dirty="0">
                        <a:latin typeface="+mj-lt"/>
                        <a:ea typeface="Calibri"/>
                        <a:cs typeface="Times New Roman"/>
                      </a:endParaRPr>
                    </a:p>
                  </a:txBody>
                  <a:tcPr marL="68580" marR="68580" marT="0" marB="0" anchor="ctr"/>
                </a:tc>
              </a:tr>
            </a:tbl>
          </a:graphicData>
        </a:graphic>
      </p:graphicFrame>
      <p:sp>
        <p:nvSpPr>
          <p:cNvPr id="3" name="Slide Number Placeholder 2"/>
          <p:cNvSpPr>
            <a:spLocks noGrp="1"/>
          </p:cNvSpPr>
          <p:nvPr>
            <p:ph type="sldNum" sz="quarter" idx="12"/>
          </p:nvPr>
        </p:nvSpPr>
        <p:spPr/>
        <p:txBody>
          <a:bodyPr/>
          <a:lstStyle/>
          <a:p>
            <a:fld id="{DCB3B80B-23E3-3948-A741-EEB7CB22DD0C}" type="slidenum">
              <a:rPr lang="en-US" smtClean="0"/>
              <a:pPr/>
              <a:t>16</a:t>
            </a:fld>
            <a:endParaRPr lang="en-US"/>
          </a:p>
        </p:txBody>
      </p:sp>
    </p:spTree>
    <p:extLst>
      <p:ext uri="{BB962C8B-B14F-4D97-AF65-F5344CB8AC3E}">
        <p14:creationId xmlns:p14="http://schemas.microsoft.com/office/powerpoint/2010/main" xmlns="" val="2071781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sp>
        <p:nvSpPr>
          <p:cNvPr id="6" name="TextBox 5"/>
          <p:cNvSpPr txBox="1"/>
          <p:nvPr/>
        </p:nvSpPr>
        <p:spPr>
          <a:xfrm>
            <a:off x="927102" y="271610"/>
            <a:ext cx="7327900" cy="584775"/>
          </a:xfrm>
          <a:prstGeom prst="rect">
            <a:avLst/>
          </a:prstGeom>
          <a:noFill/>
        </p:spPr>
        <p:txBody>
          <a:bodyPr wrap="square" rtlCol="0">
            <a:spAutoFit/>
          </a:bodyPr>
          <a:lstStyle/>
          <a:p>
            <a:r>
              <a:rPr lang="en-US" sz="3200" dirty="0" smtClean="0">
                <a:solidFill>
                  <a:srgbClr val="005300"/>
                </a:solidFill>
                <a:cs typeface="Arial Black"/>
              </a:rPr>
              <a:t>Seat of Parole Boards</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1" y="6506906"/>
            <a:ext cx="7378700" cy="38100"/>
          </a:xfrm>
          <a:prstGeom prst="rect">
            <a:avLst/>
          </a:prstGeom>
        </p:spPr>
      </p:pic>
      <p:sp>
        <p:nvSpPr>
          <p:cNvPr id="7" name="Rectangle 6"/>
          <p:cNvSpPr/>
          <p:nvPr/>
        </p:nvSpPr>
        <p:spPr>
          <a:xfrm>
            <a:off x="558426" y="886781"/>
            <a:ext cx="8467464" cy="461665"/>
          </a:xfrm>
          <a:prstGeom prst="rect">
            <a:avLst/>
          </a:prstGeom>
        </p:spPr>
        <p:txBody>
          <a:bodyPr wrap="square">
            <a:spAutoFit/>
          </a:bodyPr>
          <a:lstStyle/>
          <a:p>
            <a:pPr marL="342900" lvl="0" indent="-342900" defTabSz="258763">
              <a:lnSpc>
                <a:spcPct val="100000"/>
              </a:lnSpc>
              <a:spcBef>
                <a:spcPct val="20000"/>
              </a:spcBef>
              <a:buClrTx/>
              <a:buFontTx/>
              <a:buChar char="•"/>
            </a:pPr>
            <a:endParaRPr lang="en-US" sz="2400" dirty="0">
              <a:solidFill>
                <a:srgbClr val="000000"/>
              </a:solidFill>
            </a:endParaRPr>
          </a:p>
        </p:txBody>
      </p:sp>
      <p:sp>
        <p:nvSpPr>
          <p:cNvPr id="3" name="Rectangle 2"/>
          <p:cNvSpPr/>
          <p:nvPr/>
        </p:nvSpPr>
        <p:spPr>
          <a:xfrm>
            <a:off x="268943" y="1155707"/>
            <a:ext cx="8269941" cy="4893647"/>
          </a:xfrm>
          <a:prstGeom prst="rect">
            <a:avLst/>
          </a:prstGeom>
        </p:spPr>
        <p:txBody>
          <a:bodyPr wrap="square">
            <a:spAutoFit/>
          </a:bodyPr>
          <a:lstStyle/>
          <a:p>
            <a:pPr algn="ctr"/>
            <a:r>
              <a:rPr lang="en-ZA" altLang="en-US" sz="2400" b="1" dirty="0">
                <a:solidFill>
                  <a:srgbClr val="005300"/>
                </a:solidFill>
                <a:cs typeface="Arial" panose="020B0604020202020204" pitchFamily="34" charset="0"/>
              </a:rPr>
              <a:t>Free State/ Northern </a:t>
            </a:r>
            <a:r>
              <a:rPr lang="en-ZA" altLang="en-US" sz="2400" b="1" dirty="0" smtClean="0">
                <a:solidFill>
                  <a:srgbClr val="005300"/>
                </a:solidFill>
                <a:cs typeface="Arial" panose="020B0604020202020204" pitchFamily="34" charset="0"/>
              </a:rPr>
              <a:t>Cape</a:t>
            </a:r>
          </a:p>
          <a:p>
            <a:pPr algn="ctr"/>
            <a:endParaRPr lang="en-ZA" altLang="en-US" sz="2400" b="1" dirty="0">
              <a:solidFill>
                <a:srgbClr val="005300"/>
              </a:solidFill>
              <a:cs typeface="Arial" panose="020B0604020202020204" pitchFamily="34" charset="0"/>
            </a:endParaRPr>
          </a:p>
          <a:p>
            <a:pPr marL="457200" indent="-457200">
              <a:buFont typeface="Arial" panose="020B0604020202020204" pitchFamily="34" charset="0"/>
              <a:buChar char="•"/>
            </a:pPr>
            <a:r>
              <a:rPr lang="en-ZA" altLang="en-US" sz="2400" dirty="0" err="1">
                <a:solidFill>
                  <a:schemeClr val="accent6">
                    <a:lumMod val="75000"/>
                  </a:schemeClr>
                </a:solidFill>
                <a:cs typeface="Arial" panose="020B0604020202020204" pitchFamily="34" charset="0"/>
              </a:rPr>
              <a:t>Grootvlei</a:t>
            </a:r>
            <a:r>
              <a:rPr lang="en-ZA" altLang="en-US" sz="2400" dirty="0">
                <a:cs typeface="Arial" panose="020B0604020202020204" pitchFamily="34" charset="0"/>
              </a:rPr>
              <a:t> - </a:t>
            </a:r>
            <a:r>
              <a:rPr lang="en-ZA" altLang="en-US" sz="2400" dirty="0" err="1">
                <a:cs typeface="Arial" panose="020B0604020202020204" pitchFamily="34" charset="0"/>
              </a:rPr>
              <a:t>Brandfort</a:t>
            </a:r>
            <a:r>
              <a:rPr lang="en-ZA" altLang="en-US" sz="2400" dirty="0">
                <a:cs typeface="Arial" panose="020B0604020202020204" pitchFamily="34" charset="0"/>
              </a:rPr>
              <a:t>, </a:t>
            </a:r>
            <a:r>
              <a:rPr lang="en-ZA" altLang="en-US" sz="2400" dirty="0" err="1">
                <a:cs typeface="Arial" panose="020B0604020202020204" pitchFamily="34" charset="0"/>
              </a:rPr>
              <a:t>Boshof</a:t>
            </a:r>
            <a:r>
              <a:rPr lang="en-ZA" altLang="en-US" sz="2400" dirty="0">
                <a:cs typeface="Arial" panose="020B0604020202020204" pitchFamily="34" charset="0"/>
              </a:rPr>
              <a:t>, </a:t>
            </a:r>
            <a:r>
              <a:rPr lang="en-ZA" altLang="en-US" sz="2400" dirty="0" err="1">
                <a:cs typeface="Arial" panose="020B0604020202020204" pitchFamily="34" charset="0"/>
              </a:rPr>
              <a:t>Ladybrand</a:t>
            </a:r>
            <a:r>
              <a:rPr lang="en-ZA" altLang="en-US" sz="2400" dirty="0">
                <a:cs typeface="Arial" panose="020B0604020202020204" pitchFamily="34" charset="0"/>
              </a:rPr>
              <a:t>, </a:t>
            </a:r>
            <a:r>
              <a:rPr lang="en-ZA" altLang="en-US" sz="2400" dirty="0" err="1">
                <a:cs typeface="Arial" panose="020B0604020202020204" pitchFamily="34" charset="0"/>
              </a:rPr>
              <a:t>Winburg</a:t>
            </a:r>
            <a:r>
              <a:rPr lang="en-ZA" altLang="en-US" sz="2400" dirty="0">
                <a:cs typeface="Arial" panose="020B0604020202020204" pitchFamily="34" charset="0"/>
              </a:rPr>
              <a:t>, </a:t>
            </a:r>
            <a:r>
              <a:rPr lang="en-ZA" altLang="en-US" sz="2400" dirty="0" err="1">
                <a:cs typeface="Arial" panose="020B0604020202020204" pitchFamily="34" charset="0"/>
              </a:rPr>
              <a:t>Wepener</a:t>
            </a:r>
            <a:r>
              <a:rPr lang="en-ZA" altLang="en-US" sz="2400" dirty="0">
                <a:cs typeface="Arial" panose="020B0604020202020204" pitchFamily="34" charset="0"/>
              </a:rPr>
              <a:t>, </a:t>
            </a:r>
            <a:r>
              <a:rPr lang="en-ZA" altLang="en-US" sz="2400" dirty="0" err="1">
                <a:cs typeface="Arial" panose="020B0604020202020204" pitchFamily="34" charset="0"/>
              </a:rPr>
              <a:t>Mangaung</a:t>
            </a:r>
            <a:r>
              <a:rPr lang="en-ZA" altLang="en-US" sz="2400" dirty="0">
                <a:cs typeface="Arial" panose="020B0604020202020204" pitchFamily="34" charset="0"/>
              </a:rPr>
              <a:t> (APOPS).</a:t>
            </a:r>
          </a:p>
          <a:p>
            <a:pPr marL="457200" indent="-457200">
              <a:buFont typeface="Arial" panose="020B0604020202020204" pitchFamily="34" charset="0"/>
              <a:buChar char="•"/>
            </a:pPr>
            <a:r>
              <a:rPr lang="en-ZA" altLang="en-US" sz="2400" dirty="0" err="1">
                <a:solidFill>
                  <a:schemeClr val="accent6">
                    <a:lumMod val="75000"/>
                  </a:schemeClr>
                </a:solidFill>
                <a:cs typeface="Arial" panose="020B0604020202020204" pitchFamily="34" charset="0"/>
              </a:rPr>
              <a:t>Colesberg</a:t>
            </a:r>
            <a:r>
              <a:rPr lang="en-ZA" altLang="en-US" sz="2400" dirty="0">
                <a:cs typeface="Arial" panose="020B0604020202020204" pitchFamily="34" charset="0"/>
              </a:rPr>
              <a:t> - De Aar, Richmond, Victoria West, Hopetown.</a:t>
            </a:r>
          </a:p>
          <a:p>
            <a:pPr marL="457200" indent="-457200">
              <a:buFont typeface="Arial" panose="020B0604020202020204" pitchFamily="34" charset="0"/>
              <a:buChar char="•"/>
            </a:pPr>
            <a:r>
              <a:rPr lang="en-ZA" altLang="en-US" sz="2400" dirty="0" err="1">
                <a:solidFill>
                  <a:schemeClr val="accent6">
                    <a:lumMod val="75000"/>
                  </a:schemeClr>
                </a:solidFill>
                <a:cs typeface="Arial" panose="020B0604020202020204" pitchFamily="34" charset="0"/>
              </a:rPr>
              <a:t>Groenpunt</a:t>
            </a:r>
            <a:r>
              <a:rPr lang="en-ZA" altLang="en-US" sz="2400" dirty="0">
                <a:cs typeface="Arial" panose="020B0604020202020204" pitchFamily="34" charset="0"/>
              </a:rPr>
              <a:t> - Vereeniging, Sasolburg, Frankfort, Parys, </a:t>
            </a:r>
            <a:r>
              <a:rPr lang="en-ZA" altLang="en-US" sz="2400" dirty="0" err="1">
                <a:cs typeface="Arial" panose="020B0604020202020204" pitchFamily="34" charset="0"/>
              </a:rPr>
              <a:t>Heilbron</a:t>
            </a:r>
            <a:r>
              <a:rPr lang="en-ZA" altLang="en-US" sz="2400" dirty="0">
                <a:cs typeface="Arial" panose="020B0604020202020204" pitchFamily="34" charset="0"/>
              </a:rPr>
              <a:t>.</a:t>
            </a:r>
          </a:p>
          <a:p>
            <a:pPr marL="457200" indent="-457200">
              <a:buFont typeface="Arial" panose="020B0604020202020204" pitchFamily="34" charset="0"/>
              <a:buChar char="•"/>
            </a:pPr>
            <a:r>
              <a:rPr lang="en-ZA" altLang="en-US" sz="2400" dirty="0" err="1">
                <a:solidFill>
                  <a:schemeClr val="accent6">
                    <a:lumMod val="75000"/>
                  </a:schemeClr>
                </a:solidFill>
                <a:cs typeface="Arial" panose="020B0604020202020204" pitchFamily="34" charset="0"/>
              </a:rPr>
              <a:t>Goedemoed</a:t>
            </a:r>
            <a:r>
              <a:rPr lang="en-ZA" altLang="en-US" sz="2400" dirty="0">
                <a:cs typeface="Arial" panose="020B0604020202020204" pitchFamily="34" charset="0"/>
              </a:rPr>
              <a:t> - </a:t>
            </a:r>
            <a:r>
              <a:rPr lang="en-ZA" altLang="en-US" sz="2400" dirty="0" err="1">
                <a:cs typeface="Arial" panose="020B0604020202020204" pitchFamily="34" charset="0"/>
              </a:rPr>
              <a:t>Edenburg</a:t>
            </a:r>
            <a:r>
              <a:rPr lang="en-ZA" altLang="en-US" sz="2400" dirty="0">
                <a:cs typeface="Arial" panose="020B0604020202020204" pitchFamily="34" charset="0"/>
              </a:rPr>
              <a:t>, </a:t>
            </a:r>
            <a:r>
              <a:rPr lang="en-ZA" altLang="en-US" sz="2400" dirty="0" err="1">
                <a:cs typeface="Arial" panose="020B0604020202020204" pitchFamily="34" charset="0"/>
              </a:rPr>
              <a:t>Fauresmith</a:t>
            </a:r>
            <a:r>
              <a:rPr lang="en-ZA" altLang="en-US" sz="2400" dirty="0">
                <a:cs typeface="Arial" panose="020B0604020202020204" pitchFamily="34" charset="0"/>
              </a:rPr>
              <a:t>, </a:t>
            </a:r>
            <a:r>
              <a:rPr lang="en-ZA" altLang="en-US" sz="2400" dirty="0" err="1">
                <a:cs typeface="Arial" panose="020B0604020202020204" pitchFamily="34" charset="0"/>
              </a:rPr>
              <a:t>Bethuli</a:t>
            </a:r>
            <a:r>
              <a:rPr lang="en-ZA" altLang="en-US" sz="2400" dirty="0">
                <a:cs typeface="Arial" panose="020B0604020202020204" pitchFamily="34" charset="0"/>
              </a:rPr>
              <a:t>, </a:t>
            </a:r>
            <a:r>
              <a:rPr lang="en-ZA" altLang="en-US" sz="2400" dirty="0" err="1">
                <a:cs typeface="Arial" panose="020B0604020202020204" pitchFamily="34" charset="0"/>
              </a:rPr>
              <a:t>Zastron</a:t>
            </a:r>
            <a:r>
              <a:rPr lang="en-ZA" altLang="en-US" sz="2400" dirty="0">
                <a:cs typeface="Arial" panose="020B0604020202020204" pitchFamily="34" charset="0"/>
              </a:rPr>
              <a:t>   </a:t>
            </a:r>
          </a:p>
          <a:p>
            <a:pPr marL="457200" indent="-457200">
              <a:buFont typeface="Arial" panose="020B0604020202020204" pitchFamily="34" charset="0"/>
              <a:buChar char="•"/>
            </a:pPr>
            <a:r>
              <a:rPr lang="en-ZA" altLang="en-US" sz="2400" dirty="0" err="1">
                <a:solidFill>
                  <a:schemeClr val="accent6">
                    <a:lumMod val="75000"/>
                  </a:schemeClr>
                </a:solidFill>
                <a:cs typeface="Arial" panose="020B0604020202020204" pitchFamily="34" charset="0"/>
              </a:rPr>
              <a:t>Upington</a:t>
            </a:r>
            <a:r>
              <a:rPr lang="en-ZA" altLang="en-US" sz="2400" dirty="0">
                <a:cs typeface="Arial" panose="020B0604020202020204" pitchFamily="34" charset="0"/>
              </a:rPr>
              <a:t> - Springbok, </a:t>
            </a:r>
            <a:r>
              <a:rPr lang="en-ZA" altLang="en-US" sz="2400" dirty="0" err="1">
                <a:cs typeface="Arial" panose="020B0604020202020204" pitchFamily="34" charset="0"/>
              </a:rPr>
              <a:t>Kuruman</a:t>
            </a:r>
            <a:r>
              <a:rPr lang="en-ZA" altLang="en-US" sz="2400" dirty="0">
                <a:cs typeface="Arial" panose="020B0604020202020204" pitchFamily="34" charset="0"/>
              </a:rPr>
              <a:t>.</a:t>
            </a:r>
          </a:p>
          <a:p>
            <a:pPr marL="457200" indent="-457200">
              <a:buFont typeface="Arial" panose="020B0604020202020204" pitchFamily="34" charset="0"/>
              <a:buChar char="•"/>
            </a:pPr>
            <a:r>
              <a:rPr lang="en-ZA" altLang="en-US" sz="2400" dirty="0">
                <a:solidFill>
                  <a:schemeClr val="accent6">
                    <a:lumMod val="75000"/>
                  </a:schemeClr>
                </a:solidFill>
                <a:cs typeface="Arial" panose="020B0604020202020204" pitchFamily="34" charset="0"/>
              </a:rPr>
              <a:t>Kroonstad</a:t>
            </a:r>
            <a:r>
              <a:rPr lang="en-ZA" altLang="en-US" sz="2400" dirty="0">
                <a:cs typeface="Arial" panose="020B0604020202020204" pitchFamily="34" charset="0"/>
              </a:rPr>
              <a:t> - </a:t>
            </a:r>
            <a:r>
              <a:rPr lang="en-ZA" altLang="en-US" sz="2400" dirty="0" err="1">
                <a:cs typeface="Arial" panose="020B0604020202020204" pitchFamily="34" charset="0"/>
              </a:rPr>
              <a:t>Ventersburg</a:t>
            </a:r>
            <a:r>
              <a:rPr lang="en-ZA" altLang="en-US" sz="2400" dirty="0">
                <a:cs typeface="Arial" panose="020B0604020202020204" pitchFamily="34" charset="0"/>
              </a:rPr>
              <a:t>, Senekal, Bethlehem, Lindley, </a:t>
            </a:r>
            <a:r>
              <a:rPr lang="en-ZA" altLang="en-US" sz="2400" dirty="0" err="1">
                <a:cs typeface="Arial" panose="020B0604020202020204" pitchFamily="34" charset="0"/>
              </a:rPr>
              <a:t>Harrismith</a:t>
            </a:r>
            <a:r>
              <a:rPr lang="en-ZA" altLang="en-US" sz="2400" dirty="0">
                <a:cs typeface="Arial" panose="020B0604020202020204" pitchFamily="34" charset="0"/>
              </a:rPr>
              <a:t>, </a:t>
            </a:r>
            <a:r>
              <a:rPr lang="en-ZA" altLang="en-US" sz="2400" dirty="0" err="1">
                <a:cs typeface="Arial" panose="020B0604020202020204" pitchFamily="34" charset="0"/>
              </a:rPr>
              <a:t>Hennenman</a:t>
            </a:r>
            <a:r>
              <a:rPr lang="en-ZA" altLang="en-US" sz="2400" dirty="0">
                <a:cs typeface="Arial" panose="020B0604020202020204" pitchFamily="34" charset="0"/>
              </a:rPr>
              <a:t>, </a:t>
            </a:r>
            <a:r>
              <a:rPr lang="en-ZA" altLang="en-US" sz="2400" dirty="0" err="1">
                <a:cs typeface="Arial" panose="020B0604020202020204" pitchFamily="34" charset="0"/>
              </a:rPr>
              <a:t>Hoopstad</a:t>
            </a:r>
            <a:r>
              <a:rPr lang="en-ZA" altLang="en-US" sz="2400" dirty="0">
                <a:cs typeface="Arial" panose="020B0604020202020204" pitchFamily="34" charset="0"/>
              </a:rPr>
              <a:t>, </a:t>
            </a:r>
            <a:r>
              <a:rPr lang="en-ZA" altLang="en-US" sz="2400" dirty="0" err="1">
                <a:cs typeface="Arial" panose="020B0604020202020204" pitchFamily="34" charset="0"/>
              </a:rPr>
              <a:t>Odendaalsrus</a:t>
            </a:r>
            <a:r>
              <a:rPr lang="en-ZA" altLang="en-US" sz="2400" dirty="0">
                <a:cs typeface="Arial" panose="020B0604020202020204" pitchFamily="34" charset="0"/>
              </a:rPr>
              <a:t>, Virginia, </a:t>
            </a:r>
            <a:r>
              <a:rPr lang="en-ZA" altLang="en-US" sz="2400" dirty="0" err="1">
                <a:cs typeface="Arial" panose="020B0604020202020204" pitchFamily="34" charset="0"/>
              </a:rPr>
              <a:t>Ficksburg</a:t>
            </a:r>
            <a:endParaRPr lang="en-ZA" altLang="en-US" sz="2400" dirty="0">
              <a:cs typeface="Arial" panose="020B0604020202020204" pitchFamily="34" charset="0"/>
            </a:endParaRPr>
          </a:p>
          <a:p>
            <a:pPr marL="457200" indent="-457200">
              <a:buFont typeface="Arial" panose="020B0604020202020204" pitchFamily="34" charset="0"/>
              <a:buChar char="•"/>
            </a:pPr>
            <a:r>
              <a:rPr lang="en-ZA" altLang="en-US" sz="2400" dirty="0">
                <a:solidFill>
                  <a:schemeClr val="accent6">
                    <a:lumMod val="75000"/>
                  </a:schemeClr>
                </a:solidFill>
                <a:cs typeface="Arial" panose="020B0604020202020204" pitchFamily="34" charset="0"/>
              </a:rPr>
              <a:t>Kimberley</a:t>
            </a:r>
            <a:r>
              <a:rPr lang="en-ZA" altLang="en-US" sz="2400" dirty="0">
                <a:cs typeface="Arial" panose="020B0604020202020204" pitchFamily="34" charset="0"/>
              </a:rPr>
              <a:t> - Barkley-West, </a:t>
            </a:r>
            <a:r>
              <a:rPr lang="en-ZA" altLang="en-US" sz="2400" dirty="0" smtClean="0">
                <a:cs typeface="Arial" panose="020B0604020202020204" pitchFamily="34" charset="0"/>
              </a:rPr>
              <a:t>Douglas</a:t>
            </a:r>
            <a:endParaRPr lang="en-ZA" altLang="en-US" sz="2400"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17</a:t>
            </a:fld>
            <a:endParaRPr lang="en-US"/>
          </a:p>
        </p:txBody>
      </p:sp>
    </p:spTree>
    <p:extLst>
      <p:ext uri="{BB962C8B-B14F-4D97-AF65-F5344CB8AC3E}">
        <p14:creationId xmlns:p14="http://schemas.microsoft.com/office/powerpoint/2010/main" xmlns="" val="326319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1" y="1117600"/>
            <a:ext cx="7378700" cy="38100"/>
          </a:xfrm>
          <a:prstGeom prst="rect">
            <a:avLst/>
          </a:prstGeom>
        </p:spPr>
      </p:pic>
      <p:sp>
        <p:nvSpPr>
          <p:cNvPr id="6" name="TextBox 5"/>
          <p:cNvSpPr txBox="1"/>
          <p:nvPr/>
        </p:nvSpPr>
        <p:spPr>
          <a:xfrm>
            <a:off x="927100" y="437452"/>
            <a:ext cx="7327900" cy="584775"/>
          </a:xfrm>
          <a:prstGeom prst="rect">
            <a:avLst/>
          </a:prstGeom>
          <a:noFill/>
        </p:spPr>
        <p:txBody>
          <a:bodyPr wrap="square" rtlCol="0">
            <a:spAutoFit/>
          </a:bodyPr>
          <a:lstStyle/>
          <a:p>
            <a:r>
              <a:rPr lang="en-US" sz="3200" dirty="0" smtClean="0">
                <a:solidFill>
                  <a:srgbClr val="005300"/>
                </a:solidFill>
                <a:cs typeface="Arial Black"/>
              </a:rPr>
              <a:t>Seat of Parole Boards</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1" y="6506906"/>
            <a:ext cx="7378700" cy="38100"/>
          </a:xfrm>
          <a:prstGeom prst="rect">
            <a:avLst/>
          </a:prstGeom>
        </p:spPr>
      </p:pic>
      <p:sp>
        <p:nvSpPr>
          <p:cNvPr id="7" name="Rectangle 6"/>
          <p:cNvSpPr/>
          <p:nvPr/>
        </p:nvSpPr>
        <p:spPr>
          <a:xfrm>
            <a:off x="558426" y="886781"/>
            <a:ext cx="8467464" cy="461665"/>
          </a:xfrm>
          <a:prstGeom prst="rect">
            <a:avLst/>
          </a:prstGeom>
        </p:spPr>
        <p:txBody>
          <a:bodyPr wrap="square">
            <a:spAutoFit/>
          </a:bodyPr>
          <a:lstStyle/>
          <a:p>
            <a:pPr marL="342900" lvl="0" indent="-342900" defTabSz="258763">
              <a:lnSpc>
                <a:spcPct val="100000"/>
              </a:lnSpc>
              <a:spcBef>
                <a:spcPct val="20000"/>
              </a:spcBef>
              <a:buClrTx/>
              <a:buFontTx/>
              <a:buChar char="•"/>
            </a:pPr>
            <a:endParaRPr lang="en-US" sz="2400" dirty="0">
              <a:solidFill>
                <a:srgbClr val="000000"/>
              </a:solidFill>
            </a:endParaRPr>
          </a:p>
        </p:txBody>
      </p:sp>
      <p:sp>
        <p:nvSpPr>
          <p:cNvPr id="3" name="Rectangle 2"/>
          <p:cNvSpPr/>
          <p:nvPr/>
        </p:nvSpPr>
        <p:spPr>
          <a:xfrm>
            <a:off x="766482" y="1022227"/>
            <a:ext cx="7772400" cy="5632311"/>
          </a:xfrm>
          <a:prstGeom prst="rect">
            <a:avLst/>
          </a:prstGeom>
        </p:spPr>
        <p:txBody>
          <a:bodyPr wrap="square">
            <a:spAutoFit/>
          </a:bodyPr>
          <a:lstStyle/>
          <a:p>
            <a:pPr algn="ctr"/>
            <a:r>
              <a:rPr lang="en-ZA" altLang="en-US" sz="2400" b="1" dirty="0" smtClean="0">
                <a:solidFill>
                  <a:srgbClr val="005300"/>
                </a:solidFill>
                <a:cs typeface="Arial" panose="020B0604020202020204" pitchFamily="34" charset="0"/>
              </a:rPr>
              <a:t>Eastern Cape</a:t>
            </a:r>
          </a:p>
          <a:p>
            <a:pPr marL="285750" indent="-285750">
              <a:buFont typeface="Arial" panose="020B0604020202020204" pitchFamily="34" charset="0"/>
              <a:buChar char="•"/>
            </a:pPr>
            <a:r>
              <a:rPr lang="en-ZA" sz="2400" dirty="0" err="1" smtClean="0">
                <a:solidFill>
                  <a:schemeClr val="accent6">
                    <a:lumMod val="75000"/>
                  </a:schemeClr>
                </a:solidFill>
                <a:cs typeface="Arial" panose="020B0604020202020204" pitchFamily="34" charset="0"/>
              </a:rPr>
              <a:t>Lusikisiki</a:t>
            </a:r>
            <a:r>
              <a:rPr lang="en-ZA" sz="2400" dirty="0" smtClean="0">
                <a:solidFill>
                  <a:schemeClr val="accent6">
                    <a:lumMod val="75000"/>
                  </a:schemeClr>
                </a:solidFill>
                <a:cs typeface="Arial" panose="020B0604020202020204" pitchFamily="34" charset="0"/>
              </a:rPr>
              <a:t> - </a:t>
            </a:r>
            <a:r>
              <a:rPr lang="en-ZA" sz="2400" dirty="0" smtClean="0">
                <a:cs typeface="Arial" panose="020B0604020202020204" pitchFamily="34" charset="0"/>
              </a:rPr>
              <a:t>Bizana, Mt Ayliff, Mt Fletcher, Mt Frere</a:t>
            </a:r>
            <a:r>
              <a:rPr lang="en-ZA" sz="2400" dirty="0" smtClean="0">
                <a:solidFill>
                  <a:schemeClr val="accent6">
                    <a:lumMod val="75000"/>
                  </a:schemeClr>
                </a:solidFill>
                <a:cs typeface="Arial" panose="020B0604020202020204" pitchFamily="34" charset="0"/>
              </a:rPr>
              <a:t>, </a:t>
            </a:r>
            <a:r>
              <a:rPr lang="en-ZA" sz="2400" dirty="0" err="1" smtClean="0">
                <a:cs typeface="Arial" panose="020B0604020202020204" pitchFamily="34" charset="0"/>
              </a:rPr>
              <a:t>Flaggstaff</a:t>
            </a:r>
            <a:r>
              <a:rPr lang="en-ZA" sz="2400" dirty="0" smtClean="0">
                <a:cs typeface="Arial" panose="020B0604020202020204" pitchFamily="34" charset="0"/>
              </a:rPr>
              <a:t>, </a:t>
            </a:r>
            <a:r>
              <a:rPr lang="en-ZA" sz="2400" dirty="0" err="1" smtClean="0">
                <a:cs typeface="Arial" panose="020B0604020202020204" pitchFamily="34" charset="0"/>
              </a:rPr>
              <a:t>Tabankulu</a:t>
            </a:r>
            <a:r>
              <a:rPr lang="en-ZA" sz="2400" dirty="0" smtClean="0">
                <a:cs typeface="Arial" panose="020B0604020202020204" pitchFamily="34" charset="0"/>
              </a:rPr>
              <a:t>, </a:t>
            </a:r>
            <a:r>
              <a:rPr lang="en-ZA" sz="2400" dirty="0" err="1" smtClean="0">
                <a:cs typeface="Arial" panose="020B0604020202020204" pitchFamily="34" charset="0"/>
              </a:rPr>
              <a:t>Umzimkulu</a:t>
            </a:r>
            <a:endParaRPr lang="en-ZA" sz="2400" dirty="0" smtClean="0">
              <a:cs typeface="Arial" panose="020B0604020202020204" pitchFamily="34" charset="0"/>
            </a:endParaRPr>
          </a:p>
          <a:p>
            <a:pPr marL="285750" indent="-285750">
              <a:buFont typeface="Arial" panose="020B0604020202020204" pitchFamily="34" charset="0"/>
              <a:buChar char="•"/>
            </a:pPr>
            <a:r>
              <a:rPr lang="en-ZA" sz="2400" dirty="0" smtClean="0">
                <a:solidFill>
                  <a:schemeClr val="accent6">
                    <a:lumMod val="75000"/>
                  </a:schemeClr>
                </a:solidFill>
                <a:cs typeface="Arial" panose="020B0604020202020204" pitchFamily="34" charset="0"/>
              </a:rPr>
              <a:t>Amathole (Middledrift) - </a:t>
            </a:r>
            <a:r>
              <a:rPr lang="en-ZA" sz="2400" dirty="0" smtClean="0">
                <a:cs typeface="Arial" panose="020B0604020202020204" pitchFamily="34" charset="0"/>
              </a:rPr>
              <a:t>Fort Beaufort, King Williams Town, </a:t>
            </a:r>
            <a:r>
              <a:rPr lang="en-ZA" sz="2400" dirty="0" err="1" smtClean="0">
                <a:cs typeface="Arial" panose="020B0604020202020204" pitchFamily="34" charset="0"/>
              </a:rPr>
              <a:t>Grahamstown</a:t>
            </a:r>
            <a:r>
              <a:rPr lang="en-ZA" sz="2400" dirty="0" smtClean="0">
                <a:cs typeface="Arial" panose="020B0604020202020204" pitchFamily="34" charset="0"/>
              </a:rPr>
              <a:t>, </a:t>
            </a:r>
            <a:r>
              <a:rPr lang="en-ZA" sz="2400" dirty="0" err="1" smtClean="0">
                <a:cs typeface="Arial" panose="020B0604020202020204" pitchFamily="34" charset="0"/>
              </a:rPr>
              <a:t>Stutterheim</a:t>
            </a:r>
            <a:endParaRPr lang="en-ZA" sz="2400" dirty="0" smtClean="0">
              <a:cs typeface="Arial" panose="020B0604020202020204" pitchFamily="34" charset="0"/>
            </a:endParaRPr>
          </a:p>
          <a:p>
            <a:pPr marL="285750" indent="-285750">
              <a:buFont typeface="Arial" panose="020B0604020202020204" pitchFamily="34" charset="0"/>
              <a:buChar char="•"/>
            </a:pPr>
            <a:r>
              <a:rPr lang="en-ZA" sz="2400" dirty="0" smtClean="0">
                <a:solidFill>
                  <a:schemeClr val="accent6">
                    <a:lumMod val="75000"/>
                  </a:schemeClr>
                </a:solidFill>
                <a:cs typeface="Arial" panose="020B0604020202020204" pitchFamily="34" charset="0"/>
              </a:rPr>
              <a:t>East London </a:t>
            </a:r>
            <a:r>
              <a:rPr lang="en-ZA" sz="2400" dirty="0" smtClean="0">
                <a:cs typeface="Arial" panose="020B0604020202020204" pitchFamily="34" charset="0"/>
              </a:rPr>
              <a:t>- </a:t>
            </a:r>
            <a:r>
              <a:rPr lang="en-ZA" sz="2400" dirty="0" err="1" smtClean="0">
                <a:cs typeface="Arial" panose="020B0604020202020204" pitchFamily="34" charset="0"/>
              </a:rPr>
              <a:t>Mdantsane</a:t>
            </a:r>
            <a:endParaRPr lang="en-ZA" sz="2400" dirty="0" smtClean="0">
              <a:cs typeface="Arial" panose="020B0604020202020204" pitchFamily="34" charset="0"/>
            </a:endParaRPr>
          </a:p>
          <a:p>
            <a:pPr marL="285750" indent="-285750">
              <a:buFont typeface="Arial" panose="020B0604020202020204" pitchFamily="34" charset="0"/>
              <a:buChar char="•"/>
            </a:pPr>
            <a:r>
              <a:rPr lang="en-ZA" sz="2400" dirty="0" smtClean="0">
                <a:solidFill>
                  <a:schemeClr val="accent6">
                    <a:lumMod val="75000"/>
                  </a:schemeClr>
                </a:solidFill>
                <a:cs typeface="Arial" panose="020B0604020202020204" pitchFamily="34" charset="0"/>
              </a:rPr>
              <a:t>Umtata </a:t>
            </a:r>
            <a:r>
              <a:rPr lang="en-ZA" sz="2400" dirty="0" smtClean="0">
                <a:cs typeface="Arial" panose="020B0604020202020204" pitchFamily="34" charset="0"/>
              </a:rPr>
              <a:t>- </a:t>
            </a:r>
            <a:r>
              <a:rPr lang="en-ZA" sz="2400" dirty="0" err="1" smtClean="0">
                <a:cs typeface="Arial" panose="020B0604020202020204" pitchFamily="34" charset="0"/>
              </a:rPr>
              <a:t>Ngqeleni</a:t>
            </a:r>
            <a:r>
              <a:rPr lang="en-ZA" sz="2400" dirty="0" smtClean="0">
                <a:cs typeface="Arial" panose="020B0604020202020204" pitchFamily="34" charset="0"/>
              </a:rPr>
              <a:t>, </a:t>
            </a:r>
            <a:r>
              <a:rPr lang="en-ZA" sz="2400" dirty="0" err="1" smtClean="0">
                <a:cs typeface="Arial" panose="020B0604020202020204" pitchFamily="34" charset="0"/>
              </a:rPr>
              <a:t>Mqanduli</a:t>
            </a:r>
            <a:endParaRPr lang="en-ZA" sz="2400" dirty="0" smtClean="0">
              <a:cs typeface="Arial" panose="020B0604020202020204" pitchFamily="34" charset="0"/>
            </a:endParaRPr>
          </a:p>
          <a:p>
            <a:pPr marL="285750" indent="-285750">
              <a:buFont typeface="Arial" panose="020B0604020202020204" pitchFamily="34" charset="0"/>
              <a:buChar char="•"/>
            </a:pPr>
            <a:r>
              <a:rPr lang="en-ZA" sz="2400" dirty="0" smtClean="0">
                <a:solidFill>
                  <a:schemeClr val="accent6">
                    <a:lumMod val="75000"/>
                  </a:schemeClr>
                </a:solidFill>
                <a:cs typeface="Arial" panose="020B0604020202020204" pitchFamily="34" charset="0"/>
              </a:rPr>
              <a:t>Cradock </a:t>
            </a:r>
            <a:r>
              <a:rPr lang="en-ZA" sz="2400" dirty="0" smtClean="0">
                <a:cs typeface="Arial" panose="020B0604020202020204" pitchFamily="34" charset="0"/>
              </a:rPr>
              <a:t>- </a:t>
            </a:r>
            <a:r>
              <a:rPr lang="en-ZA" sz="2400" dirty="0" err="1" smtClean="0">
                <a:cs typeface="Arial" panose="020B0604020202020204" pitchFamily="34" charset="0"/>
              </a:rPr>
              <a:t>Burgersdorp</a:t>
            </a:r>
            <a:r>
              <a:rPr lang="en-ZA" sz="2400" dirty="0" smtClean="0">
                <a:cs typeface="Arial" panose="020B0604020202020204" pitchFamily="34" charset="0"/>
              </a:rPr>
              <a:t>, Middelburg, Somerset East, </a:t>
            </a:r>
            <a:r>
              <a:rPr lang="en-ZA" sz="2400" dirty="0" err="1" smtClean="0">
                <a:cs typeface="Arial" panose="020B0604020202020204" pitchFamily="34" charset="0"/>
              </a:rPr>
              <a:t>Graaff</a:t>
            </a:r>
            <a:r>
              <a:rPr lang="en-ZA" sz="2400" dirty="0" smtClean="0">
                <a:cs typeface="Arial" panose="020B0604020202020204" pitchFamily="34" charset="0"/>
              </a:rPr>
              <a:t> </a:t>
            </a:r>
            <a:r>
              <a:rPr lang="en-ZA" sz="2400" dirty="0" err="1" smtClean="0">
                <a:cs typeface="Arial" panose="020B0604020202020204" pitchFamily="34" charset="0"/>
              </a:rPr>
              <a:t>Reinet</a:t>
            </a:r>
            <a:endParaRPr lang="en-ZA" sz="2400" dirty="0" smtClean="0">
              <a:cs typeface="Arial" panose="020B0604020202020204" pitchFamily="34" charset="0"/>
            </a:endParaRPr>
          </a:p>
          <a:p>
            <a:pPr marL="285750" indent="-285750">
              <a:buFont typeface="Arial" panose="020B0604020202020204" pitchFamily="34" charset="0"/>
              <a:buChar char="•"/>
            </a:pPr>
            <a:r>
              <a:rPr lang="en-ZA" sz="2400" dirty="0" smtClean="0">
                <a:solidFill>
                  <a:schemeClr val="accent6">
                    <a:lumMod val="75000"/>
                  </a:schemeClr>
                </a:solidFill>
                <a:cs typeface="Arial" panose="020B0604020202020204" pitchFamily="34" charset="0"/>
              </a:rPr>
              <a:t>Kirkwood</a:t>
            </a:r>
          </a:p>
          <a:p>
            <a:pPr marL="285750" indent="-285750">
              <a:buFont typeface="Arial" panose="020B0604020202020204" pitchFamily="34" charset="0"/>
              <a:buChar char="•"/>
            </a:pPr>
            <a:r>
              <a:rPr lang="en-ZA" sz="2400" dirty="0">
                <a:solidFill>
                  <a:schemeClr val="accent6">
                    <a:lumMod val="75000"/>
                  </a:schemeClr>
                </a:solidFill>
                <a:cs typeface="Arial" panose="020B0604020202020204" pitchFamily="34" charset="0"/>
              </a:rPr>
              <a:t>St Albans (1)</a:t>
            </a:r>
          </a:p>
          <a:p>
            <a:pPr marL="285750" indent="-285750">
              <a:buFont typeface="Arial" panose="020B0604020202020204" pitchFamily="34" charset="0"/>
              <a:buChar char="•"/>
            </a:pPr>
            <a:r>
              <a:rPr lang="en-ZA" sz="2400" dirty="0">
                <a:solidFill>
                  <a:schemeClr val="accent6">
                    <a:lumMod val="75000"/>
                  </a:schemeClr>
                </a:solidFill>
                <a:cs typeface="Arial" panose="020B0604020202020204" pitchFamily="34" charset="0"/>
              </a:rPr>
              <a:t>St Albans  (2)- </a:t>
            </a:r>
            <a:r>
              <a:rPr lang="en-ZA" sz="2400" dirty="0" smtClean="0">
                <a:cs typeface="Arial" panose="020B0604020202020204" pitchFamily="34" charset="0"/>
              </a:rPr>
              <a:t>Port Elizabeth, </a:t>
            </a:r>
            <a:r>
              <a:rPr lang="en-ZA" sz="2400" dirty="0" err="1" smtClean="0">
                <a:cs typeface="Arial" panose="020B0604020202020204" pitchFamily="34" charset="0"/>
              </a:rPr>
              <a:t>Patensie</a:t>
            </a:r>
            <a:endParaRPr lang="en-ZA" sz="2400" dirty="0" smtClean="0">
              <a:cs typeface="Arial" panose="020B0604020202020204" pitchFamily="34" charset="0"/>
            </a:endParaRPr>
          </a:p>
          <a:p>
            <a:pPr marL="285750" indent="-285750">
              <a:buFont typeface="Arial" panose="020B0604020202020204" pitchFamily="34" charset="0"/>
              <a:buChar char="•"/>
            </a:pPr>
            <a:r>
              <a:rPr lang="en-ZA" sz="2400" dirty="0" err="1" smtClean="0">
                <a:solidFill>
                  <a:schemeClr val="accent6">
                    <a:lumMod val="75000"/>
                  </a:schemeClr>
                </a:solidFill>
                <a:cs typeface="Arial" panose="020B0604020202020204" pitchFamily="34" charset="0"/>
              </a:rPr>
              <a:t>Sada</a:t>
            </a:r>
            <a:r>
              <a:rPr lang="en-ZA" sz="2400" dirty="0" smtClean="0">
                <a:solidFill>
                  <a:schemeClr val="accent6">
                    <a:lumMod val="75000"/>
                  </a:schemeClr>
                </a:solidFill>
                <a:cs typeface="Arial" panose="020B0604020202020204" pitchFamily="34" charset="0"/>
              </a:rPr>
              <a:t> </a:t>
            </a:r>
            <a:r>
              <a:rPr lang="en-ZA" sz="2400" dirty="0" smtClean="0">
                <a:cs typeface="Arial" panose="020B0604020202020204" pitchFamily="34" charset="0"/>
              </a:rPr>
              <a:t>- Queenstown, Barkley East, Sterkspruit, Butterworth, Idutywa, </a:t>
            </a:r>
            <a:r>
              <a:rPr lang="en-ZA" sz="2400" dirty="0" err="1" smtClean="0">
                <a:cs typeface="Arial" panose="020B0604020202020204" pitchFamily="34" charset="0"/>
              </a:rPr>
              <a:t>Willowvale</a:t>
            </a:r>
            <a:r>
              <a:rPr lang="en-ZA" sz="2400" dirty="0" smtClean="0">
                <a:cs typeface="Arial" panose="020B0604020202020204" pitchFamily="34" charset="0"/>
              </a:rPr>
              <a:t>, Lady Frere, </a:t>
            </a:r>
            <a:r>
              <a:rPr lang="en-ZA" sz="2400" dirty="0" err="1" smtClean="0">
                <a:cs typeface="Arial" panose="020B0604020202020204" pitchFamily="34" charset="0"/>
              </a:rPr>
              <a:t>Elliotdale</a:t>
            </a:r>
            <a:r>
              <a:rPr lang="en-ZA" sz="2400" dirty="0" smtClean="0">
                <a:cs typeface="Arial" panose="020B0604020202020204" pitchFamily="34" charset="0"/>
              </a:rPr>
              <a:t>, </a:t>
            </a:r>
            <a:r>
              <a:rPr lang="en-ZA" sz="2400" dirty="0" err="1" smtClean="0">
                <a:cs typeface="Arial" panose="020B0604020202020204" pitchFamily="34" charset="0"/>
              </a:rPr>
              <a:t>Nqamakwe</a:t>
            </a:r>
            <a:r>
              <a:rPr lang="en-ZA" sz="2400" dirty="0" smtClean="0">
                <a:cs typeface="Arial" panose="020B0604020202020204" pitchFamily="34" charset="0"/>
              </a:rPr>
              <a:t>, Cofimvaba, Engcobo, Dordrecht</a:t>
            </a:r>
            <a:endParaRPr lang="en-ZA" sz="2400"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18</a:t>
            </a:fld>
            <a:endParaRPr lang="en-US"/>
          </a:p>
        </p:txBody>
      </p:sp>
    </p:spTree>
    <p:extLst>
      <p:ext uri="{BB962C8B-B14F-4D97-AF65-F5344CB8AC3E}">
        <p14:creationId xmlns:p14="http://schemas.microsoft.com/office/powerpoint/2010/main" xmlns="" val="2377558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sp>
        <p:nvSpPr>
          <p:cNvPr id="6" name="TextBox 5"/>
          <p:cNvSpPr txBox="1"/>
          <p:nvPr/>
        </p:nvSpPr>
        <p:spPr>
          <a:xfrm>
            <a:off x="927102" y="271598"/>
            <a:ext cx="7327900" cy="584775"/>
          </a:xfrm>
          <a:prstGeom prst="rect">
            <a:avLst/>
          </a:prstGeom>
          <a:noFill/>
        </p:spPr>
        <p:txBody>
          <a:bodyPr wrap="square" rtlCol="0">
            <a:spAutoFit/>
          </a:bodyPr>
          <a:lstStyle/>
          <a:p>
            <a:r>
              <a:rPr lang="en-US" sz="3200" dirty="0" smtClean="0">
                <a:solidFill>
                  <a:srgbClr val="005300"/>
                </a:solidFill>
                <a:cs typeface="Arial Black"/>
              </a:rPr>
              <a:t>Seat of Parole Boards</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1" y="6506906"/>
            <a:ext cx="7378700" cy="38100"/>
          </a:xfrm>
          <a:prstGeom prst="rect">
            <a:avLst/>
          </a:prstGeom>
        </p:spPr>
      </p:pic>
      <p:sp>
        <p:nvSpPr>
          <p:cNvPr id="7" name="Rectangle 6"/>
          <p:cNvSpPr/>
          <p:nvPr/>
        </p:nvSpPr>
        <p:spPr>
          <a:xfrm>
            <a:off x="733692" y="1299391"/>
            <a:ext cx="7663917" cy="4450449"/>
          </a:xfrm>
          <a:prstGeom prst="rect">
            <a:avLst/>
          </a:prstGeom>
        </p:spPr>
        <p:txBody>
          <a:bodyPr wrap="square">
            <a:spAutoFit/>
          </a:bodyPr>
          <a:lstStyle/>
          <a:p>
            <a:pPr lvl="0" algn="ctr" defTabSz="258763">
              <a:lnSpc>
                <a:spcPct val="100000"/>
              </a:lnSpc>
              <a:spcBef>
                <a:spcPct val="20000"/>
              </a:spcBef>
              <a:buClrTx/>
            </a:pPr>
            <a:r>
              <a:rPr lang="en-US" sz="2400" b="1" dirty="0" smtClean="0">
                <a:solidFill>
                  <a:srgbClr val="005300"/>
                </a:solidFill>
                <a:cs typeface="Arial" panose="020B0604020202020204" pitchFamily="34" charset="0"/>
              </a:rPr>
              <a:t>Gauteng</a:t>
            </a:r>
          </a:p>
          <a:p>
            <a:pPr lvl="0" algn="ctr" defTabSz="258763">
              <a:lnSpc>
                <a:spcPct val="100000"/>
              </a:lnSpc>
              <a:spcBef>
                <a:spcPct val="20000"/>
              </a:spcBef>
              <a:buClrTx/>
            </a:pPr>
            <a:endParaRPr lang="en-US" sz="2400" b="1" dirty="0">
              <a:solidFill>
                <a:srgbClr val="005300"/>
              </a:solidFill>
              <a:cs typeface="Arial" panose="020B0604020202020204" pitchFamily="34" charset="0"/>
            </a:endParaRPr>
          </a:p>
          <a:p>
            <a:pPr marL="342900" lvl="0" indent="-342900" defTabSz="258763">
              <a:lnSpc>
                <a:spcPct val="100000"/>
              </a:lnSpc>
              <a:spcBef>
                <a:spcPct val="20000"/>
              </a:spcBef>
              <a:buClrTx/>
              <a:buFontTx/>
              <a:buChar char="•"/>
            </a:pPr>
            <a:r>
              <a:rPr lang="en-US" sz="2400" dirty="0" err="1">
                <a:solidFill>
                  <a:schemeClr val="accent6">
                    <a:lumMod val="75000"/>
                  </a:schemeClr>
                </a:solidFill>
                <a:cs typeface="Arial" panose="020B0604020202020204" pitchFamily="34" charset="0"/>
              </a:rPr>
              <a:t>Baviaanspoort</a:t>
            </a:r>
            <a:r>
              <a:rPr lang="en-US" sz="2400" dirty="0">
                <a:solidFill>
                  <a:schemeClr val="accent6">
                    <a:lumMod val="75000"/>
                  </a:schemeClr>
                </a:solidFill>
                <a:cs typeface="Arial" panose="020B0604020202020204" pitchFamily="34" charset="0"/>
              </a:rPr>
              <a:t> </a:t>
            </a:r>
          </a:p>
          <a:p>
            <a:pPr marL="342900" lvl="0" indent="-342900" defTabSz="258763">
              <a:lnSpc>
                <a:spcPct val="100000"/>
              </a:lnSpc>
              <a:spcBef>
                <a:spcPct val="20000"/>
              </a:spcBef>
              <a:buClrTx/>
              <a:buFontTx/>
              <a:buChar char="•"/>
            </a:pPr>
            <a:r>
              <a:rPr lang="en-US" sz="2400" dirty="0">
                <a:solidFill>
                  <a:schemeClr val="accent6">
                    <a:lumMod val="75000"/>
                  </a:schemeClr>
                </a:solidFill>
                <a:cs typeface="Arial" panose="020B0604020202020204" pitchFamily="34" charset="0"/>
              </a:rPr>
              <a:t>Boksburg - </a:t>
            </a:r>
            <a:r>
              <a:rPr lang="en-US" sz="2400" dirty="0">
                <a:cs typeface="Arial" panose="020B0604020202020204" pitchFamily="34" charset="0"/>
              </a:rPr>
              <a:t>Heidelberg</a:t>
            </a:r>
          </a:p>
          <a:p>
            <a:pPr marL="342900" lvl="0" indent="-342900" defTabSz="258763">
              <a:lnSpc>
                <a:spcPct val="100000"/>
              </a:lnSpc>
              <a:spcBef>
                <a:spcPct val="20000"/>
              </a:spcBef>
              <a:buClrTx/>
              <a:buFontTx/>
              <a:buChar char="•"/>
            </a:pPr>
            <a:r>
              <a:rPr lang="en-US" sz="2400" dirty="0">
                <a:solidFill>
                  <a:schemeClr val="accent6">
                    <a:lumMod val="75000"/>
                  </a:schemeClr>
                </a:solidFill>
                <a:cs typeface="Arial" panose="020B0604020202020204" pitchFamily="34" charset="0"/>
              </a:rPr>
              <a:t>Johannesburg(2) </a:t>
            </a:r>
          </a:p>
          <a:p>
            <a:pPr marL="342900" lvl="0" indent="-342900" defTabSz="258763">
              <a:lnSpc>
                <a:spcPct val="100000"/>
              </a:lnSpc>
              <a:spcBef>
                <a:spcPct val="20000"/>
              </a:spcBef>
              <a:buClrTx/>
              <a:buFontTx/>
              <a:buChar char="•"/>
            </a:pPr>
            <a:r>
              <a:rPr lang="en-US" sz="2400" dirty="0">
                <a:solidFill>
                  <a:schemeClr val="accent6">
                    <a:lumMod val="75000"/>
                  </a:schemeClr>
                </a:solidFill>
                <a:cs typeface="Arial" panose="020B0604020202020204" pitchFamily="34" charset="0"/>
              </a:rPr>
              <a:t>Krugersdorp</a:t>
            </a:r>
          </a:p>
          <a:p>
            <a:pPr marL="342900" lvl="0" indent="-342900" defTabSz="258763">
              <a:lnSpc>
                <a:spcPct val="100000"/>
              </a:lnSpc>
              <a:spcBef>
                <a:spcPct val="20000"/>
              </a:spcBef>
              <a:buClrTx/>
              <a:buFontTx/>
              <a:buChar char="•"/>
            </a:pPr>
            <a:r>
              <a:rPr lang="en-US" sz="2400" dirty="0" err="1">
                <a:solidFill>
                  <a:schemeClr val="accent6">
                    <a:lumMod val="75000"/>
                  </a:schemeClr>
                </a:solidFill>
                <a:cs typeface="Arial" panose="020B0604020202020204" pitchFamily="34" charset="0"/>
              </a:rPr>
              <a:t>Leeuwkop</a:t>
            </a:r>
            <a:r>
              <a:rPr lang="en-US" sz="2400" dirty="0">
                <a:solidFill>
                  <a:schemeClr val="accent6">
                    <a:lumMod val="75000"/>
                  </a:schemeClr>
                </a:solidFill>
                <a:cs typeface="Arial" panose="020B0604020202020204" pitchFamily="34" charset="0"/>
              </a:rPr>
              <a:t>(2)</a:t>
            </a:r>
          </a:p>
          <a:p>
            <a:pPr marL="342900" lvl="0" indent="-342900" defTabSz="258763">
              <a:lnSpc>
                <a:spcPct val="100000"/>
              </a:lnSpc>
              <a:spcBef>
                <a:spcPct val="20000"/>
              </a:spcBef>
              <a:buClrTx/>
              <a:buFontTx/>
              <a:buChar char="•"/>
            </a:pPr>
            <a:r>
              <a:rPr lang="en-US" sz="2400" dirty="0">
                <a:solidFill>
                  <a:schemeClr val="accent6">
                    <a:lumMod val="75000"/>
                  </a:schemeClr>
                </a:solidFill>
                <a:cs typeface="Arial" panose="020B0604020202020204" pitchFamily="34" charset="0"/>
              </a:rPr>
              <a:t>Modderbee - </a:t>
            </a:r>
            <a:r>
              <a:rPr lang="en-US" sz="2400" dirty="0">
                <a:cs typeface="Arial" panose="020B0604020202020204" pitchFamily="34" charset="0"/>
              </a:rPr>
              <a:t>Nigel, Devon</a:t>
            </a:r>
          </a:p>
          <a:p>
            <a:pPr marL="342900" lvl="0" indent="-342900" defTabSz="258763">
              <a:lnSpc>
                <a:spcPct val="100000"/>
              </a:lnSpc>
              <a:spcBef>
                <a:spcPct val="20000"/>
              </a:spcBef>
              <a:buClrTx/>
              <a:buFontTx/>
              <a:buChar char="•"/>
            </a:pPr>
            <a:r>
              <a:rPr lang="en-US" sz="2400" dirty="0">
                <a:solidFill>
                  <a:schemeClr val="accent6">
                    <a:lumMod val="75000"/>
                  </a:schemeClr>
                </a:solidFill>
                <a:cs typeface="Arial" panose="020B0604020202020204" pitchFamily="34" charset="0"/>
              </a:rPr>
              <a:t>Pretoria(2) - </a:t>
            </a:r>
            <a:r>
              <a:rPr lang="en-US" sz="2400" dirty="0" err="1">
                <a:cs typeface="Arial" panose="020B0604020202020204" pitchFamily="34" charset="0"/>
              </a:rPr>
              <a:t>Atteridgeville</a:t>
            </a:r>
            <a:r>
              <a:rPr lang="en-US" sz="2400" dirty="0">
                <a:cs typeface="Arial" panose="020B0604020202020204" pitchFamily="34" charset="0"/>
              </a:rPr>
              <a:t>, </a:t>
            </a:r>
            <a:r>
              <a:rPr lang="en-US" sz="2400" dirty="0" err="1">
                <a:cs typeface="Arial" panose="020B0604020202020204" pitchFamily="34" charset="0"/>
              </a:rPr>
              <a:t>Odi</a:t>
            </a:r>
            <a:endParaRPr lang="en-US" sz="2400" dirty="0">
              <a:cs typeface="Arial" panose="020B0604020202020204" pitchFamily="34" charset="0"/>
            </a:endParaRPr>
          </a:p>
          <a:p>
            <a:pPr marL="342900" lvl="0" indent="-342900" defTabSz="258763">
              <a:lnSpc>
                <a:spcPct val="100000"/>
              </a:lnSpc>
              <a:spcBef>
                <a:spcPct val="20000"/>
              </a:spcBef>
              <a:buClrTx/>
              <a:buFontTx/>
              <a:buChar char="•"/>
            </a:pPr>
            <a:r>
              <a:rPr lang="en-US" sz="2400" dirty="0">
                <a:solidFill>
                  <a:schemeClr val="accent6">
                    <a:lumMod val="75000"/>
                  </a:schemeClr>
                </a:solidFill>
                <a:cs typeface="Arial" panose="020B0604020202020204" pitchFamily="34" charset="0"/>
              </a:rPr>
              <a:t>Zonderwater </a:t>
            </a:r>
            <a:endParaRPr lang="en-US" sz="2400" dirty="0">
              <a:solidFill>
                <a:schemeClr val="accent6">
                  <a:lumMod val="75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19</a:t>
            </a:fld>
            <a:endParaRPr lang="en-US"/>
          </a:p>
        </p:txBody>
      </p:sp>
    </p:spTree>
    <p:extLst>
      <p:ext uri="{BB962C8B-B14F-4D97-AF65-F5344CB8AC3E}">
        <p14:creationId xmlns:p14="http://schemas.microsoft.com/office/powerpoint/2010/main" xmlns="" val="3332143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27100" cy="1155700"/>
          </a:xfrm>
          <a:prstGeom prst="rect">
            <a:avLst/>
          </a:prstGeom>
        </p:spPr>
      </p:pic>
      <p:sp>
        <p:nvSpPr>
          <p:cNvPr id="6" name="TextBox 5"/>
          <p:cNvSpPr txBox="1"/>
          <p:nvPr/>
        </p:nvSpPr>
        <p:spPr>
          <a:xfrm>
            <a:off x="927100" y="271596"/>
            <a:ext cx="4522887" cy="584775"/>
          </a:xfrm>
          <a:prstGeom prst="rect">
            <a:avLst/>
          </a:prstGeom>
          <a:noFill/>
        </p:spPr>
        <p:txBody>
          <a:bodyPr wrap="square" rtlCol="0">
            <a:spAutoFit/>
          </a:bodyPr>
          <a:lstStyle/>
          <a:p>
            <a:r>
              <a:rPr lang="en-US" sz="3200" dirty="0" smtClean="0">
                <a:solidFill>
                  <a:srgbClr val="005300"/>
                </a:solidFill>
                <a:cs typeface="Arial Black"/>
              </a:rPr>
              <a:t>Purpose</a:t>
            </a:r>
            <a:endParaRPr lang="en-US" sz="3200" dirty="0">
              <a:solidFill>
                <a:srgbClr val="005300"/>
              </a:solidFill>
              <a:cs typeface="Arial Black"/>
            </a:endParaRPr>
          </a:p>
        </p:txBody>
      </p:sp>
      <p:pic>
        <p:nvPicPr>
          <p:cNvPr id="8" name="Picture 7"/>
          <p:cNvPicPr>
            <a:picLocks noChangeAspect="1"/>
          </p:cNvPicPr>
          <p:nvPr/>
        </p:nvPicPr>
        <p:blipFill>
          <a:blip r:embed="rId4"/>
          <a:stretch>
            <a:fillRect/>
          </a:stretch>
        </p:blipFill>
        <p:spPr>
          <a:xfrm>
            <a:off x="876300" y="6506906"/>
            <a:ext cx="7378700" cy="38100"/>
          </a:xfrm>
          <a:prstGeom prst="rect">
            <a:avLst/>
          </a:prstGeom>
        </p:spPr>
      </p:pic>
      <p:sp>
        <p:nvSpPr>
          <p:cNvPr id="7" name="Rectangle 6"/>
          <p:cNvSpPr/>
          <p:nvPr/>
        </p:nvSpPr>
        <p:spPr>
          <a:xfrm>
            <a:off x="399153" y="1197397"/>
            <a:ext cx="8332993" cy="4376583"/>
          </a:xfrm>
          <a:prstGeom prst="rect">
            <a:avLst/>
          </a:prstGeom>
        </p:spPr>
        <p:txBody>
          <a:bodyPr wrap="square">
            <a:spAutoFit/>
          </a:bodyPr>
          <a:lstStyle/>
          <a:p>
            <a:pPr marL="342900" indent="-342900" defTabSz="258763">
              <a:lnSpc>
                <a:spcPct val="100000"/>
              </a:lnSpc>
              <a:spcBef>
                <a:spcPct val="20000"/>
              </a:spcBef>
              <a:buClrTx/>
              <a:buFont typeface="Arial" panose="020B0604020202020204" pitchFamily="34" charset="0"/>
              <a:buChar char="•"/>
            </a:pPr>
            <a:r>
              <a:rPr lang="en-ZA" sz="2400" dirty="0">
                <a:solidFill>
                  <a:srgbClr val="000000"/>
                </a:solidFill>
              </a:rPr>
              <a:t>To provide a brief overview </a:t>
            </a:r>
            <a:r>
              <a:rPr lang="en-ZA" sz="2400" dirty="0" smtClean="0">
                <a:solidFill>
                  <a:srgbClr val="000000"/>
                </a:solidFill>
              </a:rPr>
              <a:t>on </a:t>
            </a:r>
            <a:r>
              <a:rPr lang="en-ZA" sz="2400" dirty="0">
                <a:solidFill>
                  <a:srgbClr val="000000"/>
                </a:solidFill>
              </a:rPr>
              <a:t>the </a:t>
            </a:r>
            <a:r>
              <a:rPr lang="en-ZA" sz="2400" dirty="0" smtClean="0">
                <a:solidFill>
                  <a:srgbClr val="000000"/>
                </a:solidFill>
              </a:rPr>
              <a:t>administration of parole, </a:t>
            </a:r>
            <a:r>
              <a:rPr lang="en-ZA" sz="2400" dirty="0">
                <a:solidFill>
                  <a:srgbClr val="000000"/>
                </a:solidFill>
              </a:rPr>
              <a:t>medical </a:t>
            </a:r>
            <a:r>
              <a:rPr lang="en-ZA" sz="2400" dirty="0" smtClean="0">
                <a:solidFill>
                  <a:srgbClr val="000000"/>
                </a:solidFill>
              </a:rPr>
              <a:t>parole and correctional supervision.</a:t>
            </a:r>
          </a:p>
          <a:p>
            <a:pPr algn="ctr" defTabSz="258763">
              <a:lnSpc>
                <a:spcPct val="100000"/>
              </a:lnSpc>
              <a:spcBef>
                <a:spcPct val="20000"/>
              </a:spcBef>
              <a:buClrTx/>
            </a:pPr>
            <a:endParaRPr lang="en-ZA" sz="2400" dirty="0">
              <a:solidFill>
                <a:srgbClr val="000000"/>
              </a:solidFill>
            </a:endParaRPr>
          </a:p>
          <a:p>
            <a:pPr defTabSz="258763">
              <a:lnSpc>
                <a:spcPct val="100000"/>
              </a:lnSpc>
              <a:spcBef>
                <a:spcPct val="20000"/>
              </a:spcBef>
              <a:buClrTx/>
            </a:pPr>
            <a:r>
              <a:rPr lang="en-ZA" sz="3200" dirty="0" smtClean="0">
                <a:solidFill>
                  <a:srgbClr val="003D00"/>
                </a:solidFill>
              </a:rPr>
              <a:t>Outline of presentation</a:t>
            </a:r>
          </a:p>
          <a:p>
            <a:pPr algn="ctr" defTabSz="258763">
              <a:lnSpc>
                <a:spcPct val="100000"/>
              </a:lnSpc>
              <a:spcBef>
                <a:spcPct val="20000"/>
              </a:spcBef>
              <a:buClrTx/>
            </a:pPr>
            <a:endParaRPr lang="en-ZA" sz="2400" dirty="0">
              <a:solidFill>
                <a:srgbClr val="000000"/>
              </a:solidFill>
            </a:endParaRPr>
          </a:p>
          <a:p>
            <a:pPr marL="342900" indent="-342900" defTabSz="258763">
              <a:lnSpc>
                <a:spcPct val="100000"/>
              </a:lnSpc>
              <a:spcBef>
                <a:spcPct val="20000"/>
              </a:spcBef>
              <a:buClrTx/>
              <a:buFont typeface="Arial" panose="020B0604020202020204" pitchFamily="34" charset="0"/>
              <a:buChar char="•"/>
            </a:pPr>
            <a:r>
              <a:rPr lang="en-ZA" sz="2400" dirty="0" smtClean="0">
                <a:solidFill>
                  <a:srgbClr val="000000"/>
                </a:solidFill>
              </a:rPr>
              <a:t>Parole and medical parole</a:t>
            </a:r>
          </a:p>
          <a:p>
            <a:pPr marL="342900" indent="-342900" defTabSz="258763">
              <a:lnSpc>
                <a:spcPct val="100000"/>
              </a:lnSpc>
              <a:spcBef>
                <a:spcPct val="20000"/>
              </a:spcBef>
              <a:buClrTx/>
              <a:buFont typeface="Arial" panose="020B0604020202020204" pitchFamily="34" charset="0"/>
              <a:buChar char="•"/>
            </a:pPr>
            <a:r>
              <a:rPr lang="en-ZA" sz="2400" dirty="0" smtClean="0">
                <a:solidFill>
                  <a:srgbClr val="000000"/>
                </a:solidFill>
              </a:rPr>
              <a:t>Community Corrections </a:t>
            </a:r>
          </a:p>
          <a:p>
            <a:pPr algn="just" defTabSz="258763">
              <a:lnSpc>
                <a:spcPct val="100000"/>
              </a:lnSpc>
              <a:spcBef>
                <a:spcPct val="20000"/>
              </a:spcBef>
              <a:buClrTx/>
            </a:pPr>
            <a:endParaRPr lang="en-ZA" sz="2400" dirty="0">
              <a:solidFill>
                <a:srgbClr val="000000"/>
              </a:solidFill>
            </a:endParaRPr>
          </a:p>
          <a:p>
            <a:pPr lvl="2" indent="-822325">
              <a:spcBef>
                <a:spcPts val="0"/>
              </a:spcBef>
              <a:defRPr/>
            </a:pPr>
            <a:endParaRPr lang="en-ZA" sz="2400" dirty="0" smtClean="0"/>
          </a:p>
          <a:p>
            <a:pPr lvl="2" indent="-822325">
              <a:spcBef>
                <a:spcPts val="0"/>
              </a:spcBef>
              <a:defRPr/>
            </a:pPr>
            <a:endParaRPr lang="en-ZA" sz="2400" dirty="0"/>
          </a:p>
        </p:txBody>
      </p:sp>
      <p:sp>
        <p:nvSpPr>
          <p:cNvPr id="2" name="Slide Number Placeholder 1"/>
          <p:cNvSpPr>
            <a:spLocks noGrp="1"/>
          </p:cNvSpPr>
          <p:nvPr>
            <p:ph type="sldNum" sz="quarter" idx="12"/>
          </p:nvPr>
        </p:nvSpPr>
        <p:spPr/>
        <p:txBody>
          <a:bodyPr/>
          <a:lstStyle/>
          <a:p>
            <a:fld id="{DCB3B80B-23E3-3948-A741-EEB7CB22DD0C}" type="slidenum">
              <a:rPr lang="en-US" smtClean="0"/>
              <a:pPr/>
              <a:t>2</a:t>
            </a:fld>
            <a:endParaRPr lang="en-US"/>
          </a:p>
        </p:txBody>
      </p:sp>
    </p:spTree>
    <p:extLst>
      <p:ext uri="{BB962C8B-B14F-4D97-AF65-F5344CB8AC3E}">
        <p14:creationId xmlns:p14="http://schemas.microsoft.com/office/powerpoint/2010/main" xmlns="" val="1816142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sp>
        <p:nvSpPr>
          <p:cNvPr id="6" name="TextBox 5"/>
          <p:cNvSpPr txBox="1"/>
          <p:nvPr/>
        </p:nvSpPr>
        <p:spPr>
          <a:xfrm>
            <a:off x="927102" y="271598"/>
            <a:ext cx="7327900" cy="584775"/>
          </a:xfrm>
          <a:prstGeom prst="rect">
            <a:avLst/>
          </a:prstGeom>
          <a:noFill/>
        </p:spPr>
        <p:txBody>
          <a:bodyPr wrap="square" rtlCol="0">
            <a:spAutoFit/>
          </a:bodyPr>
          <a:lstStyle/>
          <a:p>
            <a:r>
              <a:rPr lang="en-US" sz="3200" dirty="0" smtClean="0">
                <a:solidFill>
                  <a:srgbClr val="005300"/>
                </a:solidFill>
                <a:cs typeface="Arial Black"/>
              </a:rPr>
              <a:t>Seat of Parole Boards</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1" y="6506906"/>
            <a:ext cx="7378700" cy="38100"/>
          </a:xfrm>
          <a:prstGeom prst="rect">
            <a:avLst/>
          </a:prstGeom>
        </p:spPr>
      </p:pic>
      <p:sp>
        <p:nvSpPr>
          <p:cNvPr id="7" name="Rectangle 6"/>
          <p:cNvSpPr/>
          <p:nvPr/>
        </p:nvSpPr>
        <p:spPr>
          <a:xfrm>
            <a:off x="558426" y="886781"/>
            <a:ext cx="8467464" cy="461665"/>
          </a:xfrm>
          <a:prstGeom prst="rect">
            <a:avLst/>
          </a:prstGeom>
        </p:spPr>
        <p:txBody>
          <a:bodyPr wrap="square">
            <a:spAutoFit/>
          </a:bodyPr>
          <a:lstStyle/>
          <a:p>
            <a:pPr marL="342900" lvl="0" indent="-342900" defTabSz="258763">
              <a:lnSpc>
                <a:spcPct val="100000"/>
              </a:lnSpc>
              <a:spcBef>
                <a:spcPct val="20000"/>
              </a:spcBef>
              <a:buClrTx/>
              <a:buFontTx/>
              <a:buChar char="•"/>
            </a:pPr>
            <a:endParaRPr lang="en-US" sz="2400" dirty="0">
              <a:solidFill>
                <a:srgbClr val="000000"/>
              </a:solidFill>
            </a:endParaRPr>
          </a:p>
        </p:txBody>
      </p:sp>
      <p:sp>
        <p:nvSpPr>
          <p:cNvPr id="3" name="Rectangle 2"/>
          <p:cNvSpPr/>
          <p:nvPr/>
        </p:nvSpPr>
        <p:spPr>
          <a:xfrm>
            <a:off x="766482" y="1155700"/>
            <a:ext cx="7772400" cy="4278094"/>
          </a:xfrm>
          <a:prstGeom prst="rect">
            <a:avLst/>
          </a:prstGeom>
        </p:spPr>
        <p:txBody>
          <a:bodyPr wrap="square">
            <a:spAutoFit/>
          </a:bodyPr>
          <a:lstStyle/>
          <a:p>
            <a:pPr algn="ctr"/>
            <a:r>
              <a:rPr lang="en-ZA" altLang="en-US" sz="2400" b="1" dirty="0" err="1">
                <a:solidFill>
                  <a:srgbClr val="005300"/>
                </a:solidFill>
                <a:cs typeface="Arial" panose="020B0604020202020204" pitchFamily="34" charset="0"/>
              </a:rPr>
              <a:t>KwaZulu</a:t>
            </a:r>
            <a:r>
              <a:rPr lang="en-ZA" altLang="en-US" sz="2400" b="1" dirty="0">
                <a:solidFill>
                  <a:srgbClr val="005300"/>
                </a:solidFill>
                <a:cs typeface="Arial" panose="020B0604020202020204" pitchFamily="34" charset="0"/>
              </a:rPr>
              <a:t>/ </a:t>
            </a:r>
            <a:r>
              <a:rPr lang="en-ZA" altLang="en-US" sz="2400" b="1" dirty="0" smtClean="0">
                <a:solidFill>
                  <a:srgbClr val="005300"/>
                </a:solidFill>
                <a:cs typeface="Arial" panose="020B0604020202020204" pitchFamily="34" charset="0"/>
              </a:rPr>
              <a:t>Natal</a:t>
            </a:r>
          </a:p>
          <a:p>
            <a:pPr algn="ctr"/>
            <a:endParaRPr lang="en-ZA" altLang="en-US" sz="2400" b="1" dirty="0">
              <a:solidFill>
                <a:srgbClr val="005300"/>
              </a:solidFill>
              <a:cs typeface="Arial" panose="020B0604020202020204" pitchFamily="34" charset="0"/>
            </a:endParaRPr>
          </a:p>
          <a:p>
            <a:pPr marL="342900" indent="-342900">
              <a:buFont typeface="Arial" panose="020B0604020202020204" pitchFamily="34" charset="0"/>
              <a:buChar char="•"/>
            </a:pPr>
            <a:r>
              <a:rPr lang="en-ZA" altLang="en-US" sz="2400" dirty="0">
                <a:solidFill>
                  <a:schemeClr val="accent6">
                    <a:lumMod val="75000"/>
                  </a:schemeClr>
                </a:solidFill>
                <a:cs typeface="Arial" panose="020B0604020202020204" pitchFamily="34" charset="0"/>
              </a:rPr>
              <a:t>Pietermaritzburg</a:t>
            </a:r>
            <a:r>
              <a:rPr lang="en-ZA" altLang="en-US" sz="2400" dirty="0">
                <a:cs typeface="Arial" panose="020B0604020202020204" pitchFamily="34" charset="0"/>
              </a:rPr>
              <a:t> - </a:t>
            </a:r>
            <a:r>
              <a:rPr lang="en-ZA" altLang="en-US" sz="2400" dirty="0" err="1">
                <a:cs typeface="Arial" panose="020B0604020202020204" pitchFamily="34" charset="0"/>
              </a:rPr>
              <a:t>Sevontein</a:t>
            </a:r>
            <a:r>
              <a:rPr lang="en-ZA" altLang="en-US" sz="2400" dirty="0">
                <a:cs typeface="Arial" panose="020B0604020202020204" pitchFamily="34" charset="0"/>
              </a:rPr>
              <a:t>, Ixopo, New Hanover</a:t>
            </a:r>
          </a:p>
          <a:p>
            <a:pPr marL="342900" indent="-342900">
              <a:buFont typeface="Arial" panose="020B0604020202020204" pitchFamily="34" charset="0"/>
              <a:buChar char="•"/>
            </a:pPr>
            <a:r>
              <a:rPr lang="en-ZA" altLang="en-US" sz="2400" dirty="0">
                <a:solidFill>
                  <a:schemeClr val="accent6">
                    <a:lumMod val="75000"/>
                  </a:schemeClr>
                </a:solidFill>
                <a:cs typeface="Arial" panose="020B0604020202020204" pitchFamily="34" charset="0"/>
              </a:rPr>
              <a:t>Durban(2)</a:t>
            </a:r>
            <a:r>
              <a:rPr lang="en-ZA" altLang="en-US" sz="2400" dirty="0">
                <a:cs typeface="Arial" panose="020B0604020202020204" pitchFamily="34" charset="0"/>
              </a:rPr>
              <a:t> - </a:t>
            </a:r>
            <a:r>
              <a:rPr lang="en-ZA" altLang="en-US" sz="2400" dirty="0" err="1">
                <a:cs typeface="Arial" panose="020B0604020202020204" pitchFamily="34" charset="0"/>
              </a:rPr>
              <a:t>Umzinto</a:t>
            </a:r>
            <a:endParaRPr lang="en-ZA" altLang="en-US" sz="2400" dirty="0">
              <a:cs typeface="Arial" panose="020B0604020202020204" pitchFamily="34" charset="0"/>
            </a:endParaRPr>
          </a:p>
          <a:p>
            <a:pPr marL="342900" indent="-342900">
              <a:buFont typeface="Arial" panose="020B0604020202020204" pitchFamily="34" charset="0"/>
              <a:buChar char="•"/>
            </a:pPr>
            <a:r>
              <a:rPr lang="en-ZA" altLang="en-US" sz="2400" dirty="0" err="1">
                <a:solidFill>
                  <a:schemeClr val="accent6">
                    <a:lumMod val="75000"/>
                  </a:schemeClr>
                </a:solidFill>
                <a:cs typeface="Arial" panose="020B0604020202020204" pitchFamily="34" charset="0"/>
              </a:rPr>
              <a:t>Kokstad</a:t>
            </a:r>
            <a:r>
              <a:rPr lang="en-ZA" altLang="en-US" sz="2400" dirty="0">
                <a:solidFill>
                  <a:schemeClr val="accent6">
                    <a:lumMod val="75000"/>
                  </a:schemeClr>
                </a:solidFill>
                <a:cs typeface="Arial" panose="020B0604020202020204" pitchFamily="34" charset="0"/>
              </a:rPr>
              <a:t> </a:t>
            </a:r>
            <a:r>
              <a:rPr lang="en-ZA" altLang="en-US" sz="2400" dirty="0">
                <a:cs typeface="Arial" panose="020B0604020202020204" pitchFamily="34" charset="0"/>
              </a:rPr>
              <a:t>- </a:t>
            </a:r>
            <a:r>
              <a:rPr lang="en-ZA" altLang="en-US" sz="2400" dirty="0" err="1">
                <a:cs typeface="Arial" panose="020B0604020202020204" pitchFamily="34" charset="0"/>
              </a:rPr>
              <a:t>Matatiële</a:t>
            </a:r>
            <a:r>
              <a:rPr lang="en-ZA" altLang="en-US" sz="2400" dirty="0">
                <a:cs typeface="Arial" panose="020B0604020202020204" pitchFamily="34" charset="0"/>
              </a:rPr>
              <a:t>, Port Shepstone</a:t>
            </a:r>
          </a:p>
          <a:p>
            <a:pPr marL="342900" indent="-342900">
              <a:buFont typeface="Arial" panose="020B0604020202020204" pitchFamily="34" charset="0"/>
              <a:buChar char="•"/>
            </a:pPr>
            <a:r>
              <a:rPr lang="en-ZA" altLang="en-US" sz="2400" dirty="0" err="1">
                <a:solidFill>
                  <a:schemeClr val="accent6">
                    <a:lumMod val="75000"/>
                  </a:schemeClr>
                </a:solidFill>
                <a:cs typeface="Arial" panose="020B0604020202020204" pitchFamily="34" charset="0"/>
              </a:rPr>
              <a:t>Ncome</a:t>
            </a:r>
            <a:r>
              <a:rPr lang="en-ZA" altLang="en-US" sz="2400" dirty="0">
                <a:cs typeface="Arial" panose="020B0604020202020204" pitchFamily="34" charset="0"/>
              </a:rPr>
              <a:t> - Vryheid, </a:t>
            </a:r>
            <a:r>
              <a:rPr lang="en-ZA" altLang="en-US" sz="2400" dirty="0" err="1">
                <a:cs typeface="Arial" panose="020B0604020202020204" pitchFamily="34" charset="0"/>
              </a:rPr>
              <a:t>Nongome</a:t>
            </a:r>
            <a:r>
              <a:rPr lang="en-ZA" altLang="en-US" sz="2400" dirty="0">
                <a:cs typeface="Arial" panose="020B0604020202020204" pitchFamily="34" charset="0"/>
              </a:rPr>
              <a:t>, </a:t>
            </a:r>
            <a:r>
              <a:rPr lang="en-ZA" altLang="en-US" sz="2400" dirty="0" err="1">
                <a:cs typeface="Arial" panose="020B0604020202020204" pitchFamily="34" charset="0"/>
              </a:rPr>
              <a:t>Melmoth</a:t>
            </a:r>
            <a:r>
              <a:rPr lang="en-ZA" altLang="en-US" sz="2400" dirty="0">
                <a:cs typeface="Arial" panose="020B0604020202020204" pitchFamily="34" charset="0"/>
              </a:rPr>
              <a:t>, Nkandla</a:t>
            </a:r>
          </a:p>
          <a:p>
            <a:pPr marL="342900" indent="-342900">
              <a:buFont typeface="Arial" panose="020B0604020202020204" pitchFamily="34" charset="0"/>
              <a:buChar char="•"/>
            </a:pPr>
            <a:r>
              <a:rPr lang="en-ZA" altLang="en-US" sz="2400" dirty="0" err="1">
                <a:solidFill>
                  <a:schemeClr val="accent6">
                    <a:lumMod val="75000"/>
                  </a:schemeClr>
                </a:solidFill>
                <a:cs typeface="Arial" panose="020B0604020202020204" pitchFamily="34" charset="0"/>
              </a:rPr>
              <a:t>Empangeni</a:t>
            </a:r>
            <a:r>
              <a:rPr lang="en-ZA" altLang="en-US" sz="2400" dirty="0">
                <a:cs typeface="Arial" panose="020B0604020202020204" pitchFamily="34" charset="0"/>
              </a:rPr>
              <a:t> - </a:t>
            </a:r>
            <a:r>
              <a:rPr lang="en-ZA" altLang="en-US" sz="2400" dirty="0" err="1">
                <a:cs typeface="Arial" panose="020B0604020202020204" pitchFamily="34" charset="0"/>
              </a:rPr>
              <a:t>Qulakabushe</a:t>
            </a:r>
            <a:r>
              <a:rPr lang="en-ZA" altLang="en-US" sz="2400" dirty="0">
                <a:cs typeface="Arial" panose="020B0604020202020204" pitchFamily="34" charset="0"/>
              </a:rPr>
              <a:t>, </a:t>
            </a:r>
            <a:r>
              <a:rPr lang="en-ZA" altLang="en-US" sz="2400" dirty="0" err="1">
                <a:cs typeface="Arial" panose="020B0604020202020204" pitchFamily="34" charset="0"/>
              </a:rPr>
              <a:t>Mtunzini</a:t>
            </a:r>
            <a:r>
              <a:rPr lang="en-ZA" altLang="en-US" sz="2400" dirty="0">
                <a:cs typeface="Arial" panose="020B0604020202020204" pitchFamily="34" charset="0"/>
              </a:rPr>
              <a:t>, Maphumulo, Stanger, Eshowe, Ingwavuma</a:t>
            </a:r>
          </a:p>
          <a:p>
            <a:pPr marL="342900" indent="-342900">
              <a:buFont typeface="Arial" panose="020B0604020202020204" pitchFamily="34" charset="0"/>
              <a:buChar char="•"/>
            </a:pPr>
            <a:r>
              <a:rPr lang="en-ZA" altLang="en-US" sz="2400" dirty="0" err="1">
                <a:solidFill>
                  <a:schemeClr val="accent6">
                    <a:lumMod val="75000"/>
                  </a:schemeClr>
                </a:solidFill>
                <a:cs typeface="Arial" panose="020B0604020202020204" pitchFamily="34" charset="0"/>
              </a:rPr>
              <a:t>Waterval</a:t>
            </a:r>
            <a:r>
              <a:rPr lang="en-ZA" altLang="en-US" sz="2400" dirty="0">
                <a:cs typeface="Arial" panose="020B0604020202020204" pitchFamily="34" charset="0"/>
              </a:rPr>
              <a:t> - Utrecht, </a:t>
            </a:r>
            <a:r>
              <a:rPr lang="en-ZA" altLang="en-US" sz="2400" dirty="0" err="1">
                <a:cs typeface="Arial" panose="020B0604020202020204" pitchFamily="34" charset="0"/>
              </a:rPr>
              <a:t>Ekuseni</a:t>
            </a:r>
            <a:r>
              <a:rPr lang="en-ZA" altLang="en-US" sz="2400" dirty="0">
                <a:cs typeface="Arial" panose="020B0604020202020204" pitchFamily="34" charset="0"/>
              </a:rPr>
              <a:t>, Newcastle</a:t>
            </a:r>
          </a:p>
          <a:p>
            <a:pPr marL="342900" indent="-342900">
              <a:buFont typeface="Arial" panose="020B0604020202020204" pitchFamily="34" charset="0"/>
              <a:buChar char="•"/>
            </a:pPr>
            <a:r>
              <a:rPr lang="en-ZA" altLang="en-US" sz="2400" dirty="0">
                <a:solidFill>
                  <a:schemeClr val="accent6">
                    <a:lumMod val="75000"/>
                  </a:schemeClr>
                </a:solidFill>
                <a:cs typeface="Arial" panose="020B0604020202020204" pitchFamily="34" charset="0"/>
              </a:rPr>
              <a:t>Glencoe</a:t>
            </a:r>
            <a:r>
              <a:rPr lang="en-ZA" altLang="en-US" sz="2400" dirty="0">
                <a:cs typeface="Arial" panose="020B0604020202020204" pitchFamily="34" charset="0"/>
              </a:rPr>
              <a:t> - Dundee, Bergville, Ladysmith, Estcourt, </a:t>
            </a:r>
            <a:r>
              <a:rPr lang="en-ZA" altLang="en-US" sz="2400" dirty="0" err="1">
                <a:cs typeface="Arial" panose="020B0604020202020204" pitchFamily="34" charset="0"/>
              </a:rPr>
              <a:t>Greytown</a:t>
            </a:r>
            <a:r>
              <a:rPr lang="en-ZA" altLang="en-US" sz="2400" dirty="0">
                <a:cs typeface="Arial" panose="020B0604020202020204" pitchFamily="34" charset="0"/>
              </a:rPr>
              <a:t>, </a:t>
            </a:r>
            <a:r>
              <a:rPr lang="en-ZA" altLang="en-US" sz="2400" dirty="0" err="1">
                <a:cs typeface="Arial" panose="020B0604020202020204" pitchFamily="34" charset="0"/>
              </a:rPr>
              <a:t>Kranskop</a:t>
            </a:r>
            <a:r>
              <a:rPr lang="en-ZA" altLang="en-US" sz="2400" dirty="0">
                <a:cs typeface="Arial" panose="020B0604020202020204" pitchFamily="34" charset="0"/>
              </a:rPr>
              <a:t>, Pomeroy</a:t>
            </a:r>
          </a:p>
        </p:txBody>
      </p:sp>
      <p:sp>
        <p:nvSpPr>
          <p:cNvPr id="2" name="Slide Number Placeholder 1"/>
          <p:cNvSpPr>
            <a:spLocks noGrp="1"/>
          </p:cNvSpPr>
          <p:nvPr>
            <p:ph type="sldNum" sz="quarter" idx="12"/>
          </p:nvPr>
        </p:nvSpPr>
        <p:spPr/>
        <p:txBody>
          <a:bodyPr/>
          <a:lstStyle/>
          <a:p>
            <a:fld id="{DCB3B80B-23E3-3948-A741-EEB7CB22DD0C}" type="slidenum">
              <a:rPr lang="en-US" smtClean="0"/>
              <a:pPr/>
              <a:t>20</a:t>
            </a:fld>
            <a:endParaRPr lang="en-US"/>
          </a:p>
        </p:txBody>
      </p:sp>
    </p:spTree>
    <p:extLst>
      <p:ext uri="{BB962C8B-B14F-4D97-AF65-F5344CB8AC3E}">
        <p14:creationId xmlns:p14="http://schemas.microsoft.com/office/powerpoint/2010/main" xmlns="" val="4139288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sp>
        <p:nvSpPr>
          <p:cNvPr id="6" name="TextBox 5"/>
          <p:cNvSpPr txBox="1"/>
          <p:nvPr/>
        </p:nvSpPr>
        <p:spPr>
          <a:xfrm>
            <a:off x="927102" y="271610"/>
            <a:ext cx="7327900" cy="584775"/>
          </a:xfrm>
          <a:prstGeom prst="rect">
            <a:avLst/>
          </a:prstGeom>
          <a:noFill/>
        </p:spPr>
        <p:txBody>
          <a:bodyPr wrap="square" rtlCol="0">
            <a:spAutoFit/>
          </a:bodyPr>
          <a:lstStyle/>
          <a:p>
            <a:r>
              <a:rPr lang="en-US" sz="3200" dirty="0" smtClean="0">
                <a:solidFill>
                  <a:srgbClr val="005300"/>
                </a:solidFill>
                <a:cs typeface="Arial Black"/>
              </a:rPr>
              <a:t>Seat of Parole Boards</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1" y="6506906"/>
            <a:ext cx="7378700" cy="38100"/>
          </a:xfrm>
          <a:prstGeom prst="rect">
            <a:avLst/>
          </a:prstGeom>
        </p:spPr>
      </p:pic>
      <p:sp>
        <p:nvSpPr>
          <p:cNvPr id="7" name="Rectangle 6"/>
          <p:cNvSpPr/>
          <p:nvPr/>
        </p:nvSpPr>
        <p:spPr>
          <a:xfrm>
            <a:off x="558426" y="886781"/>
            <a:ext cx="8467464" cy="461665"/>
          </a:xfrm>
          <a:prstGeom prst="rect">
            <a:avLst/>
          </a:prstGeom>
        </p:spPr>
        <p:txBody>
          <a:bodyPr wrap="square">
            <a:spAutoFit/>
          </a:bodyPr>
          <a:lstStyle/>
          <a:p>
            <a:pPr marL="342900" lvl="0" indent="-342900" defTabSz="258763">
              <a:lnSpc>
                <a:spcPct val="100000"/>
              </a:lnSpc>
              <a:spcBef>
                <a:spcPct val="20000"/>
              </a:spcBef>
              <a:buClrTx/>
              <a:buFontTx/>
              <a:buChar char="•"/>
            </a:pPr>
            <a:endParaRPr lang="en-US" sz="2400" dirty="0">
              <a:solidFill>
                <a:srgbClr val="000000"/>
              </a:solidFill>
            </a:endParaRPr>
          </a:p>
        </p:txBody>
      </p:sp>
      <p:sp>
        <p:nvSpPr>
          <p:cNvPr id="3" name="Rectangle 2"/>
          <p:cNvSpPr/>
          <p:nvPr/>
        </p:nvSpPr>
        <p:spPr>
          <a:xfrm>
            <a:off x="766482" y="1155707"/>
            <a:ext cx="7772400" cy="4893647"/>
          </a:xfrm>
          <a:prstGeom prst="rect">
            <a:avLst/>
          </a:prstGeom>
        </p:spPr>
        <p:txBody>
          <a:bodyPr wrap="square">
            <a:spAutoFit/>
          </a:bodyPr>
          <a:lstStyle/>
          <a:p>
            <a:pPr algn="ctr"/>
            <a:r>
              <a:rPr lang="en-ZA" altLang="en-US" sz="2400" b="1" dirty="0">
                <a:solidFill>
                  <a:srgbClr val="005300"/>
                </a:solidFill>
                <a:cs typeface="Arial" panose="020B0604020202020204" pitchFamily="34" charset="0"/>
              </a:rPr>
              <a:t>Western </a:t>
            </a:r>
            <a:r>
              <a:rPr lang="en-ZA" altLang="en-US" sz="2400" b="1" dirty="0" smtClean="0">
                <a:solidFill>
                  <a:srgbClr val="005300"/>
                </a:solidFill>
                <a:cs typeface="Arial" panose="020B0604020202020204" pitchFamily="34" charset="0"/>
              </a:rPr>
              <a:t>Cape</a:t>
            </a:r>
          </a:p>
          <a:p>
            <a:pPr algn="ctr"/>
            <a:endParaRPr lang="en-ZA" altLang="en-US" sz="2400" b="1" dirty="0">
              <a:solidFill>
                <a:srgbClr val="005300"/>
              </a:solidFill>
              <a:cs typeface="Arial" panose="020B0604020202020204" pitchFamily="34" charset="0"/>
            </a:endParaRPr>
          </a:p>
          <a:p>
            <a:pPr marL="457200" indent="-457200">
              <a:buFont typeface="Arial" panose="020B0604020202020204" pitchFamily="34" charset="0"/>
              <a:buChar char="•"/>
            </a:pPr>
            <a:r>
              <a:rPr lang="en-ZA" altLang="en-US" sz="2400" dirty="0">
                <a:solidFill>
                  <a:schemeClr val="accent6">
                    <a:lumMod val="75000"/>
                  </a:schemeClr>
                </a:solidFill>
                <a:cs typeface="Arial" panose="020B0604020202020204" pitchFamily="34" charset="0"/>
              </a:rPr>
              <a:t>Allandale</a:t>
            </a:r>
            <a:r>
              <a:rPr lang="en-ZA" altLang="en-US" sz="2400" dirty="0">
                <a:solidFill>
                  <a:srgbClr val="005300"/>
                </a:solidFill>
                <a:cs typeface="Arial" panose="020B0604020202020204" pitchFamily="34" charset="0"/>
              </a:rPr>
              <a:t> - </a:t>
            </a:r>
            <a:r>
              <a:rPr lang="en-ZA" altLang="en-US" sz="2400" dirty="0" err="1">
                <a:cs typeface="Arial" panose="020B0604020202020204" pitchFamily="34" charset="0"/>
              </a:rPr>
              <a:t>Staart</a:t>
            </a:r>
            <a:r>
              <a:rPr lang="en-ZA" altLang="en-US" sz="2400" dirty="0">
                <a:cs typeface="Arial" panose="020B0604020202020204" pitchFamily="34" charset="0"/>
              </a:rPr>
              <a:t> van </a:t>
            </a:r>
            <a:r>
              <a:rPr lang="en-ZA" altLang="en-US" sz="2400" dirty="0" err="1">
                <a:cs typeface="Arial" panose="020B0604020202020204" pitchFamily="34" charset="0"/>
              </a:rPr>
              <a:t>Paardeberg</a:t>
            </a:r>
            <a:r>
              <a:rPr lang="en-ZA" altLang="en-US" sz="2400" dirty="0">
                <a:cs typeface="Arial" panose="020B0604020202020204" pitchFamily="34" charset="0"/>
              </a:rPr>
              <a:t>, </a:t>
            </a:r>
            <a:r>
              <a:rPr lang="en-ZA" altLang="en-US" sz="2400" dirty="0" err="1">
                <a:cs typeface="Arial" panose="020B0604020202020204" pitchFamily="34" charset="0"/>
              </a:rPr>
              <a:t>Obiqua</a:t>
            </a:r>
            <a:r>
              <a:rPr lang="en-ZA" altLang="en-US" sz="2400" dirty="0">
                <a:cs typeface="Arial" panose="020B0604020202020204" pitchFamily="34" charset="0"/>
              </a:rPr>
              <a:t>, </a:t>
            </a:r>
            <a:r>
              <a:rPr lang="en-ZA" altLang="en-US" sz="2400" dirty="0" err="1">
                <a:cs typeface="Arial" panose="020B0604020202020204" pitchFamily="34" charset="0"/>
              </a:rPr>
              <a:t>Hawequa</a:t>
            </a:r>
            <a:endParaRPr lang="en-ZA" altLang="en-US" sz="2400" dirty="0">
              <a:cs typeface="Arial" panose="020B0604020202020204" pitchFamily="34" charset="0"/>
            </a:endParaRPr>
          </a:p>
          <a:p>
            <a:pPr marL="457200" indent="-457200">
              <a:buFont typeface="Arial" panose="020B0604020202020204" pitchFamily="34" charset="0"/>
              <a:buChar char="•"/>
            </a:pPr>
            <a:r>
              <a:rPr lang="en-ZA" altLang="en-US" sz="2400" dirty="0" err="1">
                <a:solidFill>
                  <a:schemeClr val="accent6">
                    <a:lumMod val="75000"/>
                  </a:schemeClr>
                </a:solidFill>
                <a:cs typeface="Arial" panose="020B0604020202020204" pitchFamily="34" charset="0"/>
              </a:rPr>
              <a:t>Brandvlei</a:t>
            </a:r>
            <a:r>
              <a:rPr lang="en-ZA" altLang="en-US" sz="2400" dirty="0">
                <a:solidFill>
                  <a:schemeClr val="accent6">
                    <a:lumMod val="75000"/>
                  </a:schemeClr>
                </a:solidFill>
                <a:cs typeface="Arial" panose="020B0604020202020204" pitchFamily="34" charset="0"/>
              </a:rPr>
              <a:t> </a:t>
            </a:r>
          </a:p>
          <a:p>
            <a:pPr marL="457200" indent="-457200">
              <a:buFont typeface="Arial" panose="020B0604020202020204" pitchFamily="34" charset="0"/>
              <a:buChar char="•"/>
            </a:pPr>
            <a:r>
              <a:rPr lang="en-ZA" altLang="en-US" sz="2400" dirty="0" err="1">
                <a:solidFill>
                  <a:schemeClr val="accent6">
                    <a:lumMod val="75000"/>
                  </a:schemeClr>
                </a:solidFill>
                <a:cs typeface="Arial" panose="020B0604020202020204" pitchFamily="34" charset="0"/>
              </a:rPr>
              <a:t>Drakenstein</a:t>
            </a:r>
            <a:r>
              <a:rPr lang="en-ZA" altLang="en-US" sz="2400" dirty="0">
                <a:solidFill>
                  <a:schemeClr val="accent6">
                    <a:lumMod val="75000"/>
                  </a:schemeClr>
                </a:solidFill>
                <a:cs typeface="Arial" panose="020B0604020202020204" pitchFamily="34" charset="0"/>
              </a:rPr>
              <a:t> </a:t>
            </a:r>
            <a:r>
              <a:rPr lang="en-ZA" altLang="en-US" sz="2400" dirty="0">
                <a:cs typeface="Arial" panose="020B0604020202020204" pitchFamily="34" charset="0"/>
              </a:rPr>
              <a:t>- Stellenbosch</a:t>
            </a:r>
          </a:p>
          <a:p>
            <a:pPr marL="457200" indent="-457200">
              <a:buFont typeface="Arial" panose="020B0604020202020204" pitchFamily="34" charset="0"/>
              <a:buChar char="•"/>
            </a:pPr>
            <a:r>
              <a:rPr lang="en-ZA" altLang="en-US" sz="2400" dirty="0">
                <a:solidFill>
                  <a:schemeClr val="accent6">
                    <a:lumMod val="75000"/>
                  </a:schemeClr>
                </a:solidFill>
                <a:cs typeface="Arial" panose="020B0604020202020204" pitchFamily="34" charset="0"/>
              </a:rPr>
              <a:t>George</a:t>
            </a:r>
            <a:r>
              <a:rPr lang="en-ZA" altLang="en-US" sz="2400" dirty="0">
                <a:solidFill>
                  <a:srgbClr val="005300"/>
                </a:solidFill>
                <a:cs typeface="Arial" panose="020B0604020202020204" pitchFamily="34" charset="0"/>
              </a:rPr>
              <a:t> </a:t>
            </a:r>
            <a:r>
              <a:rPr lang="en-ZA" altLang="en-US" sz="2400" dirty="0">
                <a:cs typeface="Arial" panose="020B0604020202020204" pitchFamily="34" charset="0"/>
              </a:rPr>
              <a:t>- </a:t>
            </a:r>
            <a:r>
              <a:rPr lang="en-ZA" altLang="en-US" sz="2400" dirty="0" err="1">
                <a:cs typeface="Arial" panose="020B0604020202020204" pitchFamily="34" charset="0"/>
              </a:rPr>
              <a:t>Oudtshoorn</a:t>
            </a:r>
            <a:r>
              <a:rPr lang="en-ZA" altLang="en-US" sz="2400" dirty="0">
                <a:cs typeface="Arial" panose="020B0604020202020204" pitchFamily="34" charset="0"/>
              </a:rPr>
              <a:t>, Beaufort Wes, </a:t>
            </a:r>
            <a:r>
              <a:rPr lang="en-ZA" altLang="en-US" sz="2400" dirty="0" err="1">
                <a:cs typeface="Arial" panose="020B0604020202020204" pitchFamily="34" charset="0"/>
              </a:rPr>
              <a:t>Ladismith</a:t>
            </a:r>
            <a:r>
              <a:rPr lang="en-ZA" altLang="en-US" sz="2400" dirty="0">
                <a:cs typeface="Arial" panose="020B0604020202020204" pitchFamily="34" charset="0"/>
              </a:rPr>
              <a:t>, Prince Albert, Uniondale, </a:t>
            </a:r>
            <a:r>
              <a:rPr lang="en-ZA" altLang="en-US" sz="2400" dirty="0" err="1">
                <a:cs typeface="Arial" panose="020B0604020202020204" pitchFamily="34" charset="0"/>
              </a:rPr>
              <a:t>Mossel</a:t>
            </a:r>
            <a:r>
              <a:rPr lang="en-ZA" altLang="en-US" sz="2400" dirty="0">
                <a:cs typeface="Arial" panose="020B0604020202020204" pitchFamily="34" charset="0"/>
              </a:rPr>
              <a:t> Bay, </a:t>
            </a:r>
            <a:r>
              <a:rPr lang="en-ZA" altLang="en-US" sz="2400" dirty="0" err="1">
                <a:cs typeface="Arial" panose="020B0604020202020204" pitchFamily="34" charset="0"/>
              </a:rPr>
              <a:t>Knysna</a:t>
            </a:r>
            <a:endParaRPr lang="en-ZA" altLang="en-US" sz="2400" dirty="0">
              <a:cs typeface="Arial" panose="020B0604020202020204" pitchFamily="34" charset="0"/>
            </a:endParaRPr>
          </a:p>
          <a:p>
            <a:pPr marL="457200" indent="-457200">
              <a:buFont typeface="Arial" panose="020B0604020202020204" pitchFamily="34" charset="0"/>
              <a:buChar char="•"/>
            </a:pPr>
            <a:r>
              <a:rPr lang="en-ZA" altLang="en-US" sz="2400" dirty="0" err="1">
                <a:solidFill>
                  <a:schemeClr val="accent6">
                    <a:lumMod val="75000"/>
                  </a:schemeClr>
                </a:solidFill>
                <a:cs typeface="Arial" panose="020B0604020202020204" pitchFamily="34" charset="0"/>
              </a:rPr>
              <a:t>Helderstroom</a:t>
            </a:r>
            <a:r>
              <a:rPr lang="en-ZA" altLang="en-US" sz="2400" dirty="0">
                <a:solidFill>
                  <a:srgbClr val="005300"/>
                </a:solidFill>
                <a:cs typeface="Arial" panose="020B0604020202020204" pitchFamily="34" charset="0"/>
              </a:rPr>
              <a:t> </a:t>
            </a:r>
            <a:r>
              <a:rPr lang="en-ZA" altLang="en-US" sz="2400" dirty="0">
                <a:cs typeface="Arial" panose="020B0604020202020204" pitchFamily="34" charset="0"/>
              </a:rPr>
              <a:t>- Caledon, </a:t>
            </a:r>
            <a:r>
              <a:rPr lang="en-ZA" altLang="en-US" sz="2400" dirty="0" err="1">
                <a:cs typeface="Arial" panose="020B0604020202020204" pitchFamily="34" charset="0"/>
              </a:rPr>
              <a:t>Buffeljagsrivier</a:t>
            </a:r>
            <a:r>
              <a:rPr lang="en-ZA" altLang="en-US" sz="2400" dirty="0">
                <a:cs typeface="Arial" panose="020B0604020202020204" pitchFamily="34" charset="0"/>
              </a:rPr>
              <a:t>, </a:t>
            </a:r>
            <a:r>
              <a:rPr lang="en-ZA" altLang="en-US" sz="2400" dirty="0" err="1">
                <a:cs typeface="Arial" panose="020B0604020202020204" pitchFamily="34" charset="0"/>
              </a:rPr>
              <a:t>Swellendam</a:t>
            </a:r>
            <a:endParaRPr lang="en-ZA" altLang="en-US" sz="2400" dirty="0">
              <a:cs typeface="Arial" panose="020B0604020202020204" pitchFamily="34" charset="0"/>
            </a:endParaRPr>
          </a:p>
          <a:p>
            <a:pPr marL="457200" indent="-457200">
              <a:buFont typeface="Arial" panose="020B0604020202020204" pitchFamily="34" charset="0"/>
              <a:buChar char="•"/>
            </a:pPr>
            <a:r>
              <a:rPr lang="en-ZA" altLang="en-US" sz="2400" dirty="0" err="1">
                <a:solidFill>
                  <a:schemeClr val="accent6">
                    <a:lumMod val="75000"/>
                  </a:schemeClr>
                </a:solidFill>
                <a:cs typeface="Arial" panose="020B0604020202020204" pitchFamily="34" charset="0"/>
              </a:rPr>
              <a:t>Malmesbury</a:t>
            </a:r>
            <a:r>
              <a:rPr lang="en-ZA" altLang="en-US" sz="2400" dirty="0">
                <a:solidFill>
                  <a:schemeClr val="accent6">
                    <a:lumMod val="75000"/>
                  </a:schemeClr>
                </a:solidFill>
                <a:cs typeface="Arial" panose="020B0604020202020204" pitchFamily="34" charset="0"/>
              </a:rPr>
              <a:t> - </a:t>
            </a:r>
            <a:r>
              <a:rPr lang="en-ZA" altLang="en-US" sz="2400" dirty="0" err="1">
                <a:solidFill>
                  <a:schemeClr val="accent6">
                    <a:lumMod val="75000"/>
                  </a:schemeClr>
                </a:solidFill>
                <a:cs typeface="Arial" panose="020B0604020202020204" pitchFamily="34" charset="0"/>
              </a:rPr>
              <a:t>Riebeeck</a:t>
            </a:r>
            <a:r>
              <a:rPr lang="en-ZA" altLang="en-US" sz="2400" dirty="0">
                <a:solidFill>
                  <a:schemeClr val="accent6">
                    <a:lumMod val="75000"/>
                  </a:schemeClr>
                </a:solidFill>
                <a:cs typeface="Arial" panose="020B0604020202020204" pitchFamily="34" charset="0"/>
              </a:rPr>
              <a:t> West</a:t>
            </a:r>
          </a:p>
          <a:p>
            <a:pPr marL="457200" indent="-457200">
              <a:buFont typeface="Arial" panose="020B0604020202020204" pitchFamily="34" charset="0"/>
              <a:buChar char="•"/>
            </a:pPr>
            <a:r>
              <a:rPr lang="en-ZA" altLang="en-US" sz="2400" dirty="0">
                <a:solidFill>
                  <a:schemeClr val="accent6">
                    <a:lumMod val="75000"/>
                  </a:schemeClr>
                </a:solidFill>
                <a:cs typeface="Arial" panose="020B0604020202020204" pitchFamily="34" charset="0"/>
              </a:rPr>
              <a:t>Pollsmoor</a:t>
            </a:r>
          </a:p>
          <a:p>
            <a:pPr marL="457200" indent="-457200">
              <a:buFont typeface="Arial" panose="020B0604020202020204" pitchFamily="34" charset="0"/>
              <a:buChar char="•"/>
            </a:pPr>
            <a:r>
              <a:rPr lang="en-ZA" altLang="en-US" sz="2400" dirty="0">
                <a:solidFill>
                  <a:schemeClr val="accent6">
                    <a:lumMod val="75000"/>
                  </a:schemeClr>
                </a:solidFill>
                <a:cs typeface="Arial" panose="020B0604020202020204" pitchFamily="34" charset="0"/>
              </a:rPr>
              <a:t>Goodwood</a:t>
            </a:r>
          </a:p>
          <a:p>
            <a:pPr marL="457200" indent="-457200">
              <a:buFont typeface="Arial" panose="020B0604020202020204" pitchFamily="34" charset="0"/>
              <a:buChar char="•"/>
            </a:pPr>
            <a:r>
              <a:rPr lang="en-ZA" altLang="en-US" sz="2400" dirty="0" err="1">
                <a:solidFill>
                  <a:schemeClr val="accent6">
                    <a:lumMod val="75000"/>
                  </a:schemeClr>
                </a:solidFill>
                <a:cs typeface="Arial" panose="020B0604020202020204" pitchFamily="34" charset="0"/>
              </a:rPr>
              <a:t>Voorberg</a:t>
            </a:r>
            <a:r>
              <a:rPr lang="en-ZA" altLang="en-US" sz="2400" dirty="0">
                <a:solidFill>
                  <a:srgbClr val="005300"/>
                </a:solidFill>
                <a:cs typeface="Arial" panose="020B0604020202020204" pitchFamily="34" charset="0"/>
              </a:rPr>
              <a:t> </a:t>
            </a:r>
            <a:r>
              <a:rPr lang="en-ZA" altLang="en-US" sz="2400" dirty="0">
                <a:cs typeface="Arial" panose="020B0604020202020204" pitchFamily="34" charset="0"/>
              </a:rPr>
              <a:t>- </a:t>
            </a:r>
            <a:r>
              <a:rPr lang="en-ZA" altLang="en-US" sz="2400" dirty="0" err="1">
                <a:cs typeface="Arial" panose="020B0604020202020204" pitchFamily="34" charset="0"/>
              </a:rPr>
              <a:t>Calvinia</a:t>
            </a:r>
            <a:r>
              <a:rPr lang="en-ZA" altLang="en-US" sz="2400" dirty="0">
                <a:cs typeface="Arial" panose="020B0604020202020204" pitchFamily="34" charset="0"/>
              </a:rPr>
              <a:t>, Van </a:t>
            </a:r>
            <a:r>
              <a:rPr lang="en-ZA" altLang="en-US" sz="2400" dirty="0" err="1">
                <a:cs typeface="Arial" panose="020B0604020202020204" pitchFamily="34" charset="0"/>
              </a:rPr>
              <a:t>Rhynsdorp</a:t>
            </a:r>
            <a:endParaRPr lang="en-ZA" altLang="en-US" sz="2400" dirty="0">
              <a:cs typeface="Arial" panose="020B0604020202020204" pitchFamily="34" charset="0"/>
            </a:endParaRPr>
          </a:p>
          <a:p>
            <a:pPr marL="457200" indent="-457200">
              <a:buFont typeface="Arial" panose="020B0604020202020204" pitchFamily="34" charset="0"/>
              <a:buChar char="•"/>
            </a:pPr>
            <a:r>
              <a:rPr lang="en-ZA" altLang="en-US" sz="2400" dirty="0">
                <a:solidFill>
                  <a:schemeClr val="accent6">
                    <a:lumMod val="75000"/>
                  </a:schemeClr>
                </a:solidFill>
                <a:cs typeface="Arial" panose="020B0604020202020204" pitchFamily="34" charset="0"/>
              </a:rPr>
              <a:t>Worcester </a:t>
            </a:r>
            <a:r>
              <a:rPr lang="en-ZA" altLang="en-US" sz="2400" dirty="0">
                <a:cs typeface="Arial" panose="020B0604020202020204" pitchFamily="34" charset="0"/>
              </a:rPr>
              <a:t>- </a:t>
            </a:r>
            <a:r>
              <a:rPr lang="en-ZA" altLang="en-US" sz="2400" dirty="0" err="1">
                <a:cs typeface="Arial" panose="020B0604020202020204" pitchFamily="34" charset="0"/>
              </a:rPr>
              <a:t>Dwarsrivier</a:t>
            </a:r>
            <a:r>
              <a:rPr lang="en-ZA" altLang="en-US" sz="2400" dirty="0">
                <a:cs typeface="Arial" panose="020B0604020202020204" pitchFamily="34" charset="0"/>
              </a:rPr>
              <a:t>, Robertson, </a:t>
            </a:r>
            <a:r>
              <a:rPr lang="en-ZA" altLang="en-US" sz="2400" dirty="0" err="1">
                <a:cs typeface="Arial" panose="020B0604020202020204" pitchFamily="34" charset="0"/>
              </a:rPr>
              <a:t>Warmbokkeveld</a:t>
            </a:r>
            <a:endParaRPr lang="en-ZA" altLang="en-US" sz="2400"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21</a:t>
            </a:fld>
            <a:endParaRPr lang="en-US"/>
          </a:p>
        </p:txBody>
      </p:sp>
    </p:spTree>
    <p:extLst>
      <p:ext uri="{BB962C8B-B14F-4D97-AF65-F5344CB8AC3E}">
        <p14:creationId xmlns:p14="http://schemas.microsoft.com/office/powerpoint/2010/main" xmlns="" val="2396866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1" y="1117600"/>
            <a:ext cx="7378700" cy="38100"/>
          </a:xfrm>
          <a:prstGeom prst="rect">
            <a:avLst/>
          </a:prstGeom>
        </p:spPr>
      </p:pic>
      <p:sp>
        <p:nvSpPr>
          <p:cNvPr id="6" name="TextBox 5"/>
          <p:cNvSpPr txBox="1"/>
          <p:nvPr/>
        </p:nvSpPr>
        <p:spPr>
          <a:xfrm>
            <a:off x="927102" y="271596"/>
            <a:ext cx="7327900" cy="584775"/>
          </a:xfrm>
          <a:prstGeom prst="rect">
            <a:avLst/>
          </a:prstGeom>
          <a:noFill/>
        </p:spPr>
        <p:txBody>
          <a:bodyPr wrap="square" rtlCol="0">
            <a:spAutoFit/>
          </a:bodyPr>
          <a:lstStyle/>
          <a:p>
            <a:r>
              <a:rPr lang="en-US" sz="3200" dirty="0" smtClean="0">
                <a:solidFill>
                  <a:srgbClr val="005300"/>
                </a:solidFill>
                <a:cs typeface="Arial Black"/>
              </a:rPr>
              <a:t>Seat of Parole Boards</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1" y="6506906"/>
            <a:ext cx="7378700" cy="38100"/>
          </a:xfrm>
          <a:prstGeom prst="rect">
            <a:avLst/>
          </a:prstGeom>
        </p:spPr>
      </p:pic>
      <p:sp>
        <p:nvSpPr>
          <p:cNvPr id="7" name="Rectangle 6"/>
          <p:cNvSpPr/>
          <p:nvPr/>
        </p:nvSpPr>
        <p:spPr>
          <a:xfrm>
            <a:off x="558426" y="886781"/>
            <a:ext cx="8467464" cy="461665"/>
          </a:xfrm>
          <a:prstGeom prst="rect">
            <a:avLst/>
          </a:prstGeom>
        </p:spPr>
        <p:txBody>
          <a:bodyPr wrap="square">
            <a:spAutoFit/>
          </a:bodyPr>
          <a:lstStyle/>
          <a:p>
            <a:pPr marL="342900" lvl="0" indent="-342900" defTabSz="258763">
              <a:lnSpc>
                <a:spcPct val="100000"/>
              </a:lnSpc>
              <a:spcBef>
                <a:spcPct val="20000"/>
              </a:spcBef>
              <a:buClrTx/>
              <a:buFontTx/>
              <a:buChar char="•"/>
            </a:pPr>
            <a:endParaRPr lang="en-US" sz="2400" dirty="0">
              <a:solidFill>
                <a:srgbClr val="000000"/>
              </a:solidFill>
            </a:endParaRPr>
          </a:p>
        </p:txBody>
      </p:sp>
      <p:sp>
        <p:nvSpPr>
          <p:cNvPr id="3" name="Rectangle 2"/>
          <p:cNvSpPr/>
          <p:nvPr/>
        </p:nvSpPr>
        <p:spPr>
          <a:xfrm>
            <a:off x="766482" y="1155711"/>
            <a:ext cx="7772400" cy="4955203"/>
          </a:xfrm>
          <a:prstGeom prst="rect">
            <a:avLst/>
          </a:prstGeom>
        </p:spPr>
        <p:txBody>
          <a:bodyPr wrap="square">
            <a:spAutoFit/>
          </a:bodyPr>
          <a:lstStyle/>
          <a:p>
            <a:pPr algn="ctr"/>
            <a:r>
              <a:rPr lang="en-ZA" sz="2400" b="1" dirty="0">
                <a:solidFill>
                  <a:srgbClr val="003D00"/>
                </a:solidFill>
                <a:latin typeface="Arial" panose="020B0604020202020204" pitchFamily="34" charset="0"/>
                <a:cs typeface="Arial" panose="020B0604020202020204" pitchFamily="34" charset="0"/>
              </a:rPr>
              <a:t>Mpumalanga/ North West/ </a:t>
            </a:r>
            <a:r>
              <a:rPr lang="en-ZA" sz="2400" b="1" dirty="0" smtClean="0">
                <a:solidFill>
                  <a:srgbClr val="003D00"/>
                </a:solidFill>
                <a:latin typeface="Arial" panose="020B0604020202020204" pitchFamily="34" charset="0"/>
                <a:cs typeface="Arial" panose="020B0604020202020204" pitchFamily="34" charset="0"/>
              </a:rPr>
              <a:t>Limpopo</a:t>
            </a:r>
          </a:p>
          <a:p>
            <a:endParaRPr lang="en-ZA" sz="2400" b="1" dirty="0">
              <a:solidFill>
                <a:srgbClr val="003D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400" dirty="0">
                <a:solidFill>
                  <a:schemeClr val="accent6">
                    <a:lumMod val="75000"/>
                  </a:schemeClr>
                </a:solidFill>
                <a:latin typeface="Arial" panose="020B0604020202020204" pitchFamily="34" charset="0"/>
                <a:cs typeface="Arial" panose="020B0604020202020204" pitchFamily="34" charset="0"/>
              </a:rPr>
              <a:t>Barberton – </a:t>
            </a:r>
            <a:r>
              <a:rPr lang="en-ZA" sz="2400" dirty="0" err="1">
                <a:latin typeface="Arial" panose="020B0604020202020204" pitchFamily="34" charset="0"/>
                <a:cs typeface="Arial" panose="020B0604020202020204" pitchFamily="34" charset="0"/>
              </a:rPr>
              <a:t>Lydenburg</a:t>
            </a:r>
            <a:r>
              <a:rPr lang="en-ZA" sz="2400" dirty="0">
                <a:latin typeface="Arial" panose="020B0604020202020204" pitchFamily="34" charset="0"/>
                <a:cs typeface="Arial" panose="020B0604020202020204" pitchFamily="34" charset="0"/>
              </a:rPr>
              <a:t>, Nelspruit</a:t>
            </a:r>
          </a:p>
          <a:p>
            <a:pPr marL="285750" indent="-285750">
              <a:buFont typeface="Arial" panose="020B0604020202020204" pitchFamily="34" charset="0"/>
              <a:buChar char="•"/>
            </a:pPr>
            <a:r>
              <a:rPr lang="en-ZA" sz="2400" dirty="0" err="1">
                <a:solidFill>
                  <a:schemeClr val="accent6">
                    <a:lumMod val="75000"/>
                  </a:schemeClr>
                </a:solidFill>
                <a:latin typeface="Arial" panose="020B0604020202020204" pitchFamily="34" charset="0"/>
                <a:cs typeface="Arial" panose="020B0604020202020204" pitchFamily="34" charset="0"/>
              </a:rPr>
              <a:t>Bethal</a:t>
            </a:r>
            <a:r>
              <a:rPr lang="en-ZA" sz="2400" dirty="0">
                <a:solidFill>
                  <a:schemeClr val="accent6">
                    <a:lumMod val="75000"/>
                  </a:schemeClr>
                </a:solidFill>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 </a:t>
            </a:r>
            <a:r>
              <a:rPr lang="en-ZA" sz="2400" dirty="0" err="1">
                <a:latin typeface="Arial" panose="020B0604020202020204" pitchFamily="34" charset="0"/>
                <a:cs typeface="Arial" panose="020B0604020202020204" pitchFamily="34" charset="0"/>
              </a:rPr>
              <a:t>Geluk</a:t>
            </a:r>
            <a:r>
              <a:rPr lang="en-ZA" sz="2400" dirty="0">
                <a:latin typeface="Arial" panose="020B0604020202020204" pitchFamily="34" charset="0"/>
                <a:cs typeface="Arial" panose="020B0604020202020204" pitchFamily="34" charset="0"/>
              </a:rPr>
              <a:t>, Standerton, Ermelo, Piet Retief, </a:t>
            </a:r>
            <a:r>
              <a:rPr lang="en-ZA" sz="2400" dirty="0" err="1">
                <a:latin typeface="Arial" panose="020B0604020202020204" pitchFamily="34" charset="0"/>
                <a:cs typeface="Arial" panose="020B0604020202020204" pitchFamily="34" charset="0"/>
              </a:rPr>
              <a:t>Volksrust</a:t>
            </a:r>
            <a:endParaRPr lang="en-ZA"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400" dirty="0">
                <a:solidFill>
                  <a:schemeClr val="accent6">
                    <a:lumMod val="75000"/>
                  </a:schemeClr>
                </a:solidFill>
                <a:latin typeface="Arial" panose="020B0604020202020204" pitchFamily="34" charset="0"/>
                <a:cs typeface="Arial" panose="020B0604020202020204" pitchFamily="34" charset="0"/>
              </a:rPr>
              <a:t>Witbank </a:t>
            </a:r>
            <a:r>
              <a:rPr lang="en-ZA" sz="2400" dirty="0">
                <a:latin typeface="Arial" panose="020B0604020202020204" pitchFamily="34" charset="0"/>
                <a:cs typeface="Arial" panose="020B0604020202020204" pitchFamily="34" charset="0"/>
              </a:rPr>
              <a:t>- Belfast, Middelburg, Carolina</a:t>
            </a:r>
          </a:p>
          <a:p>
            <a:pPr marL="285750" indent="-285750">
              <a:buFont typeface="Arial" panose="020B0604020202020204" pitchFamily="34" charset="0"/>
              <a:buChar char="•"/>
            </a:pPr>
            <a:r>
              <a:rPr lang="en-ZA" sz="2400" dirty="0">
                <a:solidFill>
                  <a:schemeClr val="accent6">
                    <a:lumMod val="75000"/>
                  </a:schemeClr>
                </a:solidFill>
                <a:latin typeface="Arial" panose="020B0604020202020204" pitchFamily="34" charset="0"/>
                <a:cs typeface="Arial" panose="020B0604020202020204" pitchFamily="34" charset="0"/>
              </a:rPr>
              <a:t>Klerksdorp </a:t>
            </a:r>
            <a:r>
              <a:rPr lang="en-ZA" sz="2400" dirty="0">
                <a:latin typeface="Arial" panose="020B0604020202020204" pitchFamily="34" charset="0"/>
                <a:cs typeface="Arial" panose="020B0604020202020204" pitchFamily="34" charset="0"/>
              </a:rPr>
              <a:t>- Christiana, </a:t>
            </a:r>
            <a:r>
              <a:rPr lang="en-ZA" sz="2400" dirty="0" err="1">
                <a:latin typeface="Arial" panose="020B0604020202020204" pitchFamily="34" charset="0"/>
                <a:cs typeface="Arial" panose="020B0604020202020204" pitchFamily="34" charset="0"/>
              </a:rPr>
              <a:t>Wolmeranstad</a:t>
            </a:r>
            <a:r>
              <a:rPr lang="en-ZA" sz="2400" dirty="0">
                <a:latin typeface="Arial" panose="020B0604020202020204" pitchFamily="34" charset="0"/>
                <a:cs typeface="Arial" panose="020B0604020202020204" pitchFamily="34" charset="0"/>
              </a:rPr>
              <a:t>, Potchefstroom</a:t>
            </a:r>
          </a:p>
          <a:p>
            <a:pPr marL="285750" indent="-285750">
              <a:buFont typeface="Arial" panose="020B0604020202020204" pitchFamily="34" charset="0"/>
              <a:buChar char="•"/>
            </a:pPr>
            <a:r>
              <a:rPr lang="en-ZA" sz="2400" dirty="0" err="1">
                <a:solidFill>
                  <a:schemeClr val="accent6">
                    <a:lumMod val="75000"/>
                  </a:schemeClr>
                </a:solidFill>
                <a:latin typeface="Arial" panose="020B0604020202020204" pitchFamily="34" charset="0"/>
                <a:cs typeface="Arial" panose="020B0604020202020204" pitchFamily="34" charset="0"/>
              </a:rPr>
              <a:t>Rooigrond</a:t>
            </a:r>
            <a:r>
              <a:rPr lang="en-ZA" sz="2400" dirty="0">
                <a:solidFill>
                  <a:schemeClr val="accent6">
                    <a:lumMod val="75000"/>
                  </a:schemeClr>
                </a:solidFill>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 Lichtenburg, </a:t>
            </a:r>
            <a:r>
              <a:rPr lang="en-ZA" sz="2400" dirty="0" err="1">
                <a:latin typeface="Arial" panose="020B0604020202020204" pitchFamily="34" charset="0"/>
                <a:cs typeface="Arial" panose="020B0604020202020204" pitchFamily="34" charset="0"/>
              </a:rPr>
              <a:t>Zeerust</a:t>
            </a:r>
            <a:endParaRPr lang="en-ZA"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400" dirty="0">
                <a:solidFill>
                  <a:schemeClr val="accent6">
                    <a:lumMod val="75000"/>
                  </a:schemeClr>
                </a:solidFill>
                <a:latin typeface="Arial" panose="020B0604020202020204" pitchFamily="34" charset="0"/>
                <a:cs typeface="Arial" panose="020B0604020202020204" pitchFamily="34" charset="0"/>
              </a:rPr>
              <a:t>Rustenburg </a:t>
            </a:r>
            <a:r>
              <a:rPr lang="en-ZA" sz="2400" dirty="0">
                <a:latin typeface="Arial" panose="020B0604020202020204" pitchFamily="34" charset="0"/>
                <a:cs typeface="Arial" panose="020B0604020202020204" pitchFamily="34" charset="0"/>
              </a:rPr>
              <a:t>- Brits, </a:t>
            </a:r>
            <a:r>
              <a:rPr lang="en-ZA" sz="2400" dirty="0" err="1">
                <a:latin typeface="Arial" panose="020B0604020202020204" pitchFamily="34" charset="0"/>
                <a:cs typeface="Arial" panose="020B0604020202020204" pitchFamily="34" charset="0"/>
              </a:rPr>
              <a:t>Losperfontein</a:t>
            </a:r>
            <a:r>
              <a:rPr lang="en-ZA" sz="2400" dirty="0">
                <a:latin typeface="Arial" panose="020B0604020202020204" pitchFamily="34" charset="0"/>
                <a:cs typeface="Arial" panose="020B0604020202020204" pitchFamily="34" charset="0"/>
              </a:rPr>
              <a:t>, Mogwase</a:t>
            </a:r>
          </a:p>
          <a:p>
            <a:pPr marL="285750" indent="-285750">
              <a:buFont typeface="Arial" panose="020B0604020202020204" pitchFamily="34" charset="0"/>
              <a:buChar char="•"/>
            </a:pPr>
            <a:r>
              <a:rPr lang="en-ZA" sz="2400" dirty="0">
                <a:solidFill>
                  <a:schemeClr val="accent6">
                    <a:lumMod val="75000"/>
                  </a:schemeClr>
                </a:solidFill>
                <a:latin typeface="Arial" panose="020B0604020202020204" pitchFamily="34" charset="0"/>
                <a:cs typeface="Arial" panose="020B0604020202020204" pitchFamily="34" charset="0"/>
              </a:rPr>
              <a:t>Polokwane </a:t>
            </a:r>
            <a:r>
              <a:rPr lang="en-ZA" sz="2400" dirty="0">
                <a:latin typeface="Arial" panose="020B0604020202020204" pitchFamily="34" charset="0"/>
                <a:cs typeface="Arial" panose="020B0604020202020204" pitchFamily="34" charset="0"/>
              </a:rPr>
              <a:t>- </a:t>
            </a:r>
            <a:r>
              <a:rPr lang="en-ZA" sz="2400" dirty="0" err="1">
                <a:latin typeface="Arial" panose="020B0604020202020204" pitchFamily="34" charset="0"/>
                <a:cs typeface="Arial" panose="020B0604020202020204" pitchFamily="34" charset="0"/>
              </a:rPr>
              <a:t>Modimolle</a:t>
            </a:r>
            <a:r>
              <a:rPr lang="en-ZA" sz="2400" dirty="0">
                <a:latin typeface="Arial" panose="020B0604020202020204" pitchFamily="34" charset="0"/>
                <a:cs typeface="Arial" panose="020B0604020202020204" pitchFamily="34" charset="0"/>
              </a:rPr>
              <a:t>, Tzaneen</a:t>
            </a:r>
          </a:p>
          <a:p>
            <a:pPr marL="285750" indent="-285750">
              <a:buFont typeface="Arial" panose="020B0604020202020204" pitchFamily="34" charset="0"/>
              <a:buChar char="•"/>
            </a:pPr>
            <a:r>
              <a:rPr lang="en-ZA" sz="2400" dirty="0">
                <a:solidFill>
                  <a:schemeClr val="accent6">
                    <a:lumMod val="75000"/>
                  </a:schemeClr>
                </a:solidFill>
                <a:latin typeface="Arial" panose="020B0604020202020204" pitchFamily="34" charset="0"/>
                <a:cs typeface="Arial" panose="020B0604020202020204" pitchFamily="34" charset="0"/>
              </a:rPr>
              <a:t>Thohoyandou </a:t>
            </a:r>
            <a:r>
              <a:rPr lang="en-ZA" sz="2400" dirty="0">
                <a:latin typeface="Arial" panose="020B0604020202020204" pitchFamily="34" charset="0"/>
                <a:cs typeface="Arial" panose="020B0604020202020204" pitchFamily="34" charset="0"/>
              </a:rPr>
              <a:t>- Louis Trichardt, </a:t>
            </a:r>
            <a:r>
              <a:rPr lang="en-ZA" sz="2400" dirty="0" err="1">
                <a:latin typeface="Arial" panose="020B0604020202020204" pitchFamily="34" charset="0"/>
                <a:cs typeface="Arial" panose="020B0604020202020204" pitchFamily="34" charset="0"/>
              </a:rPr>
              <a:t>Kutama</a:t>
            </a:r>
            <a:r>
              <a:rPr lang="en-ZA" sz="2400" dirty="0">
                <a:latin typeface="Arial" panose="020B0604020202020204" pitchFamily="34" charset="0"/>
                <a:cs typeface="Arial" panose="020B0604020202020204" pitchFamily="34" charset="0"/>
              </a:rPr>
              <a:t> </a:t>
            </a:r>
            <a:r>
              <a:rPr lang="en-ZA" sz="2400" dirty="0" err="1" smtClean="0">
                <a:latin typeface="Arial" panose="020B0604020202020204" pitchFamily="34" charset="0"/>
                <a:cs typeface="Arial" panose="020B0604020202020204" pitchFamily="34" charset="0"/>
              </a:rPr>
              <a:t>Sinthumule</a:t>
            </a:r>
            <a:r>
              <a:rPr lang="en-ZA" sz="2400" dirty="0" smtClean="0">
                <a:latin typeface="Arial" panose="020B0604020202020204" pitchFamily="34" charset="0"/>
                <a:cs typeface="Arial" panose="020B0604020202020204" pitchFamily="34" charset="0"/>
              </a:rPr>
              <a:t> </a:t>
            </a:r>
            <a:r>
              <a:rPr lang="en-ZA" sz="2400" dirty="0" smtClean="0"/>
              <a:t>(APOPS</a:t>
            </a:r>
            <a:r>
              <a:rPr lang="en-ZA" sz="2400" dirty="0"/>
              <a:t>)</a:t>
            </a:r>
          </a:p>
        </p:txBody>
      </p:sp>
      <p:sp>
        <p:nvSpPr>
          <p:cNvPr id="2" name="Slide Number Placeholder 1"/>
          <p:cNvSpPr>
            <a:spLocks noGrp="1"/>
          </p:cNvSpPr>
          <p:nvPr>
            <p:ph type="sldNum" sz="quarter" idx="12"/>
          </p:nvPr>
        </p:nvSpPr>
        <p:spPr/>
        <p:txBody>
          <a:bodyPr/>
          <a:lstStyle/>
          <a:p>
            <a:fld id="{DCB3B80B-23E3-3948-A741-EEB7CB22DD0C}" type="slidenum">
              <a:rPr lang="en-US" smtClean="0"/>
              <a:pPr/>
              <a:t>22</a:t>
            </a:fld>
            <a:endParaRPr lang="en-US"/>
          </a:p>
        </p:txBody>
      </p:sp>
    </p:spTree>
    <p:extLst>
      <p:ext uri="{BB962C8B-B14F-4D97-AF65-F5344CB8AC3E}">
        <p14:creationId xmlns:p14="http://schemas.microsoft.com/office/powerpoint/2010/main" xmlns="" val="3309433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876300" y="223903"/>
            <a:ext cx="7864288" cy="584775"/>
          </a:xfrm>
          <a:prstGeom prst="rect">
            <a:avLst/>
          </a:prstGeom>
          <a:noFill/>
        </p:spPr>
        <p:txBody>
          <a:bodyPr wrap="square" rtlCol="0">
            <a:spAutoFit/>
          </a:bodyPr>
          <a:lstStyle/>
          <a:p>
            <a:r>
              <a:rPr lang="en-US" sz="3200" dirty="0" smtClean="0">
                <a:solidFill>
                  <a:srgbClr val="005300"/>
                </a:solidFill>
                <a:cs typeface="Arial Black"/>
              </a:rPr>
              <a:t>Vacancies in Parole Boards</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xmlns="" val="3131970084"/>
              </p:ext>
            </p:extLst>
          </p:nvPr>
        </p:nvGraphicFramePr>
        <p:xfrm>
          <a:off x="457200" y="1201999"/>
          <a:ext cx="8014448" cy="5390634"/>
        </p:xfrm>
        <a:graphic>
          <a:graphicData uri="http://schemas.openxmlformats.org/drawingml/2006/table">
            <a:tbl>
              <a:tblPr/>
              <a:tblGrid>
                <a:gridCol w="1972421"/>
                <a:gridCol w="1901130"/>
                <a:gridCol w="1901130"/>
                <a:gridCol w="2239767"/>
              </a:tblGrid>
              <a:tr h="589913">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2000" b="1" dirty="0">
                          <a:solidFill>
                            <a:srgbClr val="000000"/>
                          </a:solidFill>
                          <a:latin typeface="Calibri"/>
                          <a:ea typeface="Calibri"/>
                          <a:cs typeface="Times New Roman"/>
                        </a:rPr>
                        <a:t>Vacancies</a:t>
                      </a:r>
                      <a:endParaRPr lang="en-ZA" sz="20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2000" b="1" dirty="0" smtClean="0">
                          <a:solidFill>
                            <a:srgbClr val="000000"/>
                          </a:solidFill>
                          <a:latin typeface="Calibri"/>
                          <a:ea typeface="Calibri"/>
                          <a:cs typeface="Times New Roman"/>
                        </a:rPr>
                        <a:t>Chairpersons</a:t>
                      </a:r>
                      <a:endParaRPr lang="en-ZA"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2000" b="1" dirty="0" smtClean="0">
                          <a:solidFill>
                            <a:srgbClr val="000000"/>
                          </a:solidFill>
                          <a:latin typeface="Calibri"/>
                          <a:ea typeface="Calibri"/>
                          <a:cs typeface="Times New Roman"/>
                        </a:rPr>
                        <a:t>Vice-Chairpersons</a:t>
                      </a:r>
                      <a:endParaRPr lang="en-ZA"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2000" b="1" dirty="0">
                          <a:solidFill>
                            <a:srgbClr val="000000"/>
                          </a:solidFill>
                          <a:latin typeface="Calibri"/>
                          <a:ea typeface="Calibri"/>
                          <a:cs typeface="Times New Roman"/>
                        </a:rPr>
                        <a:t>Secretaries</a:t>
                      </a:r>
                      <a:endParaRPr lang="en-ZA"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r>
              <a:tr h="512143">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600" b="1" dirty="0">
                          <a:solidFill>
                            <a:srgbClr val="000000"/>
                          </a:solidFill>
                          <a:latin typeface="+mj-lt"/>
                          <a:ea typeface="Calibri"/>
                          <a:cs typeface="Times New Roman"/>
                        </a:rPr>
                        <a:t>FSNC</a:t>
                      </a:r>
                      <a:endParaRPr lang="en-ZA" sz="1600" b="1"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0</a:t>
                      </a:r>
                      <a:r>
                        <a:rPr lang="en-ZA" sz="1400" b="1" dirty="0" smtClean="0">
                          <a:solidFill>
                            <a:schemeClr val="tx1"/>
                          </a:solidFill>
                          <a:latin typeface="+mj-lt"/>
                          <a:ea typeface="Calibri"/>
                          <a:cs typeface="Times New Roman"/>
                        </a:rPr>
                        <a:t>/7</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5</a:t>
                      </a:r>
                      <a:r>
                        <a:rPr lang="en-ZA" sz="1400" b="1" dirty="0" smtClean="0">
                          <a:solidFill>
                            <a:schemeClr val="tx1"/>
                          </a:solidFill>
                          <a:latin typeface="+mj-lt"/>
                          <a:ea typeface="Calibri"/>
                          <a:cs typeface="Times New Roman"/>
                        </a:rPr>
                        <a:t>/7</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3</a:t>
                      </a:r>
                      <a:r>
                        <a:rPr lang="en-ZA" sz="1400" b="1" dirty="0" smtClean="0">
                          <a:solidFill>
                            <a:schemeClr val="tx1"/>
                          </a:solidFill>
                          <a:latin typeface="+mj-lt"/>
                          <a:ea typeface="Calibri"/>
                          <a:cs typeface="Times New Roman"/>
                        </a:rPr>
                        <a:t>/7</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543980">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600" b="1" dirty="0">
                          <a:solidFill>
                            <a:srgbClr val="000000"/>
                          </a:solidFill>
                          <a:latin typeface="+mj-lt"/>
                          <a:ea typeface="Calibri"/>
                          <a:cs typeface="Times New Roman"/>
                        </a:rPr>
                        <a:t>EC</a:t>
                      </a:r>
                      <a:endParaRPr lang="en-ZA" sz="1600" b="1"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2</a:t>
                      </a:r>
                      <a:r>
                        <a:rPr lang="en-ZA" sz="1400" b="1" dirty="0" smtClean="0">
                          <a:solidFill>
                            <a:schemeClr val="tx1"/>
                          </a:solidFill>
                          <a:latin typeface="+mj-lt"/>
                          <a:ea typeface="Calibri"/>
                          <a:cs typeface="Times New Roman"/>
                        </a:rPr>
                        <a:t>/9</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0</a:t>
                      </a:r>
                      <a:r>
                        <a:rPr lang="en-ZA" sz="1400" b="1" dirty="0" smtClean="0">
                          <a:solidFill>
                            <a:schemeClr val="tx1"/>
                          </a:solidFill>
                          <a:latin typeface="+mj-lt"/>
                          <a:ea typeface="Calibri"/>
                          <a:cs typeface="Times New Roman"/>
                        </a:rPr>
                        <a:t>/9</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512143">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600" b="1" dirty="0">
                          <a:solidFill>
                            <a:srgbClr val="000000"/>
                          </a:solidFill>
                          <a:latin typeface="+mj-lt"/>
                          <a:ea typeface="Calibri"/>
                          <a:cs typeface="Times New Roman"/>
                        </a:rPr>
                        <a:t>GP</a:t>
                      </a:r>
                      <a:endParaRPr lang="en-ZA" sz="1600" b="1"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2</a:t>
                      </a:r>
                      <a:r>
                        <a:rPr lang="en-ZA" sz="1400" b="1" dirty="0" smtClean="0">
                          <a:solidFill>
                            <a:schemeClr val="tx1"/>
                          </a:solidFill>
                          <a:latin typeface="+mj-lt"/>
                          <a:ea typeface="Calibri"/>
                          <a:cs typeface="Times New Roman"/>
                        </a:rPr>
                        <a:t>/11</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4</a:t>
                      </a:r>
                      <a:r>
                        <a:rPr lang="en-ZA" sz="1400" b="1" dirty="0" smtClean="0">
                          <a:solidFill>
                            <a:schemeClr val="tx1"/>
                          </a:solidFill>
                          <a:latin typeface="+mj-lt"/>
                          <a:ea typeface="Calibri"/>
                          <a:cs typeface="Times New Roman"/>
                        </a:rPr>
                        <a:t>/11</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0/11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512143">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600" b="1" dirty="0">
                          <a:solidFill>
                            <a:srgbClr val="000000"/>
                          </a:solidFill>
                          <a:latin typeface="+mj-lt"/>
                          <a:ea typeface="Calibri"/>
                          <a:cs typeface="Times New Roman"/>
                        </a:rPr>
                        <a:t>KZN</a:t>
                      </a:r>
                      <a:endParaRPr lang="en-ZA" sz="1600" b="1"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2</a:t>
                      </a:r>
                      <a:r>
                        <a:rPr lang="en-ZA" sz="1400" b="1" dirty="0" smtClean="0">
                          <a:solidFill>
                            <a:schemeClr val="tx1"/>
                          </a:solidFill>
                          <a:latin typeface="+mj-lt"/>
                          <a:ea typeface="Calibri"/>
                          <a:cs typeface="Times New Roman"/>
                        </a:rPr>
                        <a:t>/8</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512143">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600" b="1" dirty="0">
                          <a:solidFill>
                            <a:srgbClr val="000000"/>
                          </a:solidFill>
                          <a:latin typeface="+mj-lt"/>
                          <a:ea typeface="Calibri"/>
                          <a:cs typeface="Times New Roman"/>
                        </a:rPr>
                        <a:t>WC</a:t>
                      </a:r>
                      <a:endParaRPr lang="en-ZA" sz="1600" b="1"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1</a:t>
                      </a:r>
                      <a:r>
                        <a:rPr lang="en-ZA" sz="1400" b="1" dirty="0" smtClean="0">
                          <a:solidFill>
                            <a:schemeClr val="tx1"/>
                          </a:solidFill>
                          <a:latin typeface="+mj-lt"/>
                          <a:ea typeface="Calibri"/>
                          <a:cs typeface="Times New Roman"/>
                        </a:rPr>
                        <a:t>/10</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6/10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0</a:t>
                      </a:r>
                      <a:r>
                        <a:rPr lang="en-ZA" sz="1400" b="1" dirty="0" smtClean="0">
                          <a:solidFill>
                            <a:schemeClr val="tx1"/>
                          </a:solidFill>
                          <a:latin typeface="+mj-lt"/>
                          <a:ea typeface="Calibri"/>
                          <a:cs typeface="Times New Roman"/>
                        </a:rPr>
                        <a:t>/10</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635286">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600" b="1" dirty="0">
                          <a:solidFill>
                            <a:srgbClr val="000000"/>
                          </a:solidFill>
                          <a:latin typeface="+mj-lt"/>
                          <a:ea typeface="Calibri"/>
                          <a:cs typeface="Times New Roman"/>
                        </a:rPr>
                        <a:t>LMN</a:t>
                      </a:r>
                      <a:endParaRPr lang="en-ZA" sz="1600" b="1"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1</a:t>
                      </a:r>
                      <a:r>
                        <a:rPr lang="en-ZA" sz="1400" b="1" dirty="0" smtClean="0">
                          <a:solidFill>
                            <a:schemeClr val="tx1"/>
                          </a:solidFill>
                          <a:latin typeface="+mj-lt"/>
                          <a:ea typeface="Calibri"/>
                          <a:cs typeface="Times New Roman"/>
                        </a:rPr>
                        <a:t>/8</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4</a:t>
                      </a:r>
                      <a:r>
                        <a:rPr lang="en-ZA" sz="1400" b="1" dirty="0" smtClean="0">
                          <a:solidFill>
                            <a:schemeClr val="tx1"/>
                          </a:solidFill>
                          <a:latin typeface="+mj-lt"/>
                          <a:ea typeface="Calibri"/>
                          <a:cs typeface="Times New Roman"/>
                        </a:rPr>
                        <a:t>/8</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0</a:t>
                      </a:r>
                      <a:r>
                        <a:rPr lang="en-ZA" sz="1400" b="1" dirty="0" smtClean="0">
                          <a:solidFill>
                            <a:schemeClr val="tx1"/>
                          </a:solidFill>
                          <a:latin typeface="+mj-lt"/>
                          <a:ea typeface="Calibri"/>
                          <a:cs typeface="Times New Roman"/>
                        </a:rPr>
                        <a:t>/8</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776598">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rgbClr val="000000"/>
                          </a:solidFill>
                          <a:latin typeface="+mj-lt"/>
                          <a:ea typeface="Calibri"/>
                          <a:cs typeface="Times New Roman"/>
                        </a:rPr>
                        <a:t>Total vacancies</a:t>
                      </a:r>
                      <a:endParaRPr lang="en-ZA" sz="1400" b="1"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smtClean="0">
                          <a:solidFill>
                            <a:schemeClr val="tx1"/>
                          </a:solidFill>
                          <a:latin typeface="+mj-lt"/>
                          <a:ea typeface="Calibri"/>
                          <a:cs typeface="Times New Roman"/>
                        </a:rPr>
                        <a:t>27</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a:solidFill>
                            <a:schemeClr val="tx1"/>
                          </a:solidFill>
                          <a:latin typeface="+mj-lt"/>
                          <a:ea typeface="Calibri"/>
                          <a:cs typeface="Times New Roman"/>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r>
              <a:tr h="776598">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smtClean="0">
                          <a:latin typeface="+mj-lt"/>
                          <a:ea typeface="Calibri"/>
                          <a:cs typeface="Times New Roman"/>
                        </a:rPr>
                        <a:t>Total</a:t>
                      </a:r>
                      <a:r>
                        <a:rPr lang="en-ZA" sz="1400" b="1" baseline="0" dirty="0" smtClean="0">
                          <a:latin typeface="+mj-lt"/>
                          <a:ea typeface="Calibri"/>
                          <a:cs typeface="Times New Roman"/>
                        </a:rPr>
                        <a:t> posts filled</a:t>
                      </a:r>
                      <a:endParaRPr lang="en-ZA" sz="1400" b="1"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smtClean="0">
                          <a:solidFill>
                            <a:schemeClr val="tx1"/>
                          </a:solidFill>
                          <a:latin typeface="+mj-lt"/>
                          <a:ea typeface="Calibri"/>
                          <a:cs typeface="Times New Roman"/>
                        </a:rPr>
                        <a:t>46</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smtClean="0">
                          <a:solidFill>
                            <a:schemeClr val="tx1"/>
                          </a:solidFill>
                          <a:latin typeface="+mj-lt"/>
                          <a:ea typeface="Calibri"/>
                          <a:cs typeface="Times New Roman"/>
                        </a:rPr>
                        <a:t>26</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spcAft>
                          <a:spcPts val="0"/>
                        </a:spcAft>
                      </a:pPr>
                      <a:r>
                        <a:rPr lang="en-ZA" sz="1400" b="1" dirty="0" smtClean="0">
                          <a:solidFill>
                            <a:schemeClr val="tx1"/>
                          </a:solidFill>
                          <a:latin typeface="+mj-lt"/>
                          <a:ea typeface="Calibri"/>
                          <a:cs typeface="Times New Roman"/>
                        </a:rPr>
                        <a:t>46</a:t>
                      </a:r>
                      <a:endParaRPr lang="en-ZA" sz="1400" b="1" dirty="0">
                        <a:solidFill>
                          <a:schemeClr val="tx1"/>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AF1DD"/>
                    </a:solidFill>
                  </a:tcPr>
                </a:tc>
              </a:tr>
            </a:tbl>
          </a:graphicData>
        </a:graphic>
      </p:graphicFrame>
      <p:sp>
        <p:nvSpPr>
          <p:cNvPr id="3" name="Slide Number Placeholder 2"/>
          <p:cNvSpPr>
            <a:spLocks noGrp="1"/>
          </p:cNvSpPr>
          <p:nvPr>
            <p:ph type="sldNum" sz="quarter" idx="12"/>
          </p:nvPr>
        </p:nvSpPr>
        <p:spPr/>
        <p:txBody>
          <a:bodyPr/>
          <a:lstStyle/>
          <a:p>
            <a:fld id="{DCB3B80B-23E3-3948-A741-EEB7CB22DD0C}" type="slidenum">
              <a:rPr lang="en-US" smtClean="0"/>
              <a:pPr/>
              <a:t>23</a:t>
            </a:fld>
            <a:endParaRPr lang="en-US"/>
          </a:p>
        </p:txBody>
      </p:sp>
    </p:spTree>
    <p:extLst>
      <p:ext uri="{BB962C8B-B14F-4D97-AF65-F5344CB8AC3E}">
        <p14:creationId xmlns:p14="http://schemas.microsoft.com/office/powerpoint/2010/main" xmlns="" val="3328513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7665570" cy="584775"/>
          </a:xfrm>
          <a:prstGeom prst="rect">
            <a:avLst/>
          </a:prstGeom>
          <a:noFill/>
        </p:spPr>
        <p:txBody>
          <a:bodyPr wrap="square" rtlCol="0">
            <a:spAutoFit/>
          </a:bodyPr>
          <a:lstStyle/>
          <a:p>
            <a:r>
              <a:rPr lang="en-US" sz="3200" dirty="0" smtClean="0">
                <a:solidFill>
                  <a:srgbClr val="005300"/>
                </a:solidFill>
                <a:cs typeface="Arial Black"/>
              </a:rPr>
              <a:t>APP – Cases considered by CSPB</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xmlns="" val="2588426897"/>
              </p:ext>
            </p:extLst>
          </p:nvPr>
        </p:nvGraphicFramePr>
        <p:xfrm>
          <a:off x="876300" y="1264023"/>
          <a:ext cx="7716370" cy="5443547"/>
        </p:xfrm>
        <a:graphic>
          <a:graphicData uri="http://schemas.openxmlformats.org/drawingml/2006/table">
            <a:tbl>
              <a:tblPr firstRow="1" bandRow="1">
                <a:tableStyleId>{5C22544A-7EE6-4342-B048-85BDC9FD1C3A}</a:tableStyleId>
              </a:tblPr>
              <a:tblGrid>
                <a:gridCol w="1221088"/>
                <a:gridCol w="2433148"/>
                <a:gridCol w="1843223"/>
                <a:gridCol w="2218911"/>
              </a:tblGrid>
              <a:tr h="607450">
                <a:tc gridSpan="4">
                  <a:txBody>
                    <a:bodyPr/>
                    <a:lstStyle/>
                    <a:p>
                      <a:r>
                        <a:rPr lang="en-ZA" b="1" dirty="0" smtClean="0">
                          <a:solidFill>
                            <a:schemeClr val="bg1"/>
                          </a:solidFill>
                        </a:rPr>
                        <a:t>Percentage of offenders' profiles submitted by CMC that were considered by CSPBs.</a:t>
                      </a:r>
                      <a:endParaRPr lang="en-ZA" b="1" dirty="0">
                        <a:solidFill>
                          <a:schemeClr val="bg1"/>
                        </a:solidFill>
                      </a:endParaRPr>
                    </a:p>
                  </a:txBody>
                  <a:tcPr/>
                </a:tc>
                <a:tc hMerge="1">
                  <a:txBody>
                    <a:bodyPr/>
                    <a:lstStyle/>
                    <a:p>
                      <a:endParaRPr lang="en-ZA" dirty="0">
                        <a:solidFill>
                          <a:schemeClr val="bg1"/>
                        </a:solidFill>
                      </a:endParaRPr>
                    </a:p>
                  </a:txBody>
                  <a:tcPr/>
                </a:tc>
                <a:tc hMerge="1">
                  <a:txBody>
                    <a:bodyPr/>
                    <a:lstStyle/>
                    <a:p>
                      <a:endParaRPr lang="en-ZA" dirty="0">
                        <a:solidFill>
                          <a:schemeClr val="bg1"/>
                        </a:solidFill>
                      </a:endParaRPr>
                    </a:p>
                  </a:txBody>
                  <a:tcPr/>
                </a:tc>
                <a:tc hMerge="1">
                  <a:txBody>
                    <a:bodyPr/>
                    <a:lstStyle/>
                    <a:p>
                      <a:endParaRPr lang="en-ZA" dirty="0">
                        <a:solidFill>
                          <a:schemeClr val="bg1"/>
                        </a:solidFill>
                      </a:endParaRPr>
                    </a:p>
                  </a:txBody>
                  <a:tcPr/>
                </a:tc>
              </a:tr>
              <a:tr h="347114">
                <a:tc>
                  <a:txBody>
                    <a:bodyPr/>
                    <a:lstStyle/>
                    <a:p>
                      <a:r>
                        <a:rPr lang="en-ZA" b="1" dirty="0" smtClean="0">
                          <a:solidFill>
                            <a:schemeClr val="tx1"/>
                          </a:solidFill>
                        </a:rPr>
                        <a:t>REGION</a:t>
                      </a:r>
                      <a:endParaRPr lang="en-ZA" b="1" dirty="0">
                        <a:solidFill>
                          <a:schemeClr val="tx1"/>
                        </a:solidFill>
                      </a:endParaRPr>
                    </a:p>
                  </a:txBody>
                  <a:tcPr/>
                </a:tc>
                <a:tc>
                  <a:txBody>
                    <a:bodyPr/>
                    <a:lstStyle/>
                    <a:p>
                      <a:r>
                        <a:rPr lang="en-ZA" b="1" dirty="0" smtClean="0">
                          <a:solidFill>
                            <a:schemeClr val="tx1"/>
                          </a:solidFill>
                        </a:rPr>
                        <a:t> 2013/14</a:t>
                      </a:r>
                      <a:endParaRPr lang="en-ZA" b="1" dirty="0">
                        <a:solidFill>
                          <a:schemeClr val="tx1"/>
                        </a:solidFill>
                      </a:endParaRPr>
                    </a:p>
                  </a:txBody>
                  <a:tcPr/>
                </a:tc>
                <a:tc>
                  <a:txBody>
                    <a:bodyPr/>
                    <a:lstStyle/>
                    <a:p>
                      <a:r>
                        <a:rPr lang="en-ZA" b="1" dirty="0" smtClean="0">
                          <a:solidFill>
                            <a:schemeClr val="tx1"/>
                          </a:solidFill>
                        </a:rPr>
                        <a:t>2014/15</a:t>
                      </a:r>
                      <a:endParaRPr lang="en-ZA" b="1" dirty="0">
                        <a:solidFill>
                          <a:schemeClr val="tx1"/>
                        </a:solidFill>
                      </a:endParaRPr>
                    </a:p>
                  </a:txBody>
                  <a:tcPr/>
                </a:tc>
                <a:tc>
                  <a:txBody>
                    <a:bodyPr/>
                    <a:lstStyle/>
                    <a:p>
                      <a:r>
                        <a:rPr lang="en-ZA" b="1" dirty="0" smtClean="0">
                          <a:solidFill>
                            <a:schemeClr val="tx1"/>
                          </a:solidFill>
                        </a:rPr>
                        <a:t>2015/16</a:t>
                      </a:r>
                      <a:endParaRPr lang="en-ZA" b="1" dirty="0">
                        <a:solidFill>
                          <a:schemeClr val="tx1"/>
                        </a:solidFill>
                      </a:endParaRPr>
                    </a:p>
                  </a:txBody>
                  <a:tcPr/>
                </a:tc>
              </a:tr>
              <a:tr h="672380">
                <a:tc>
                  <a:txBody>
                    <a:bodyPr/>
                    <a:lstStyle/>
                    <a:p>
                      <a:r>
                        <a:rPr lang="en-ZA" b="1" dirty="0" smtClean="0"/>
                        <a:t>NATIONAL</a:t>
                      </a:r>
                      <a:endParaRPr lang="en-ZA" b="1" dirty="0"/>
                    </a:p>
                  </a:txBody>
                  <a:tcPr/>
                </a:tc>
                <a:tc>
                  <a:txBody>
                    <a:bodyPr/>
                    <a:lstStyle/>
                    <a:p>
                      <a:r>
                        <a:rPr lang="en-ZA" sz="1400" b="1" dirty="0" smtClean="0">
                          <a:latin typeface="Arial" panose="020B0604020202020204" pitchFamily="34" charset="0"/>
                          <a:cs typeface="Arial" panose="020B0604020202020204" pitchFamily="34" charset="0"/>
                        </a:rPr>
                        <a:t>84.83% (35666/42044)</a:t>
                      </a:r>
                      <a:endParaRPr lang="en-ZA" sz="1400" b="1" dirty="0"/>
                    </a:p>
                  </a:txBody>
                  <a:tcPr/>
                </a:tc>
                <a:tc>
                  <a:txBody>
                    <a:bodyPr/>
                    <a:lstStyle/>
                    <a:p>
                      <a:r>
                        <a:rPr lang="en-ZA" sz="1400" b="1" dirty="0" smtClean="0"/>
                        <a:t> 94%  (41519/44367) </a:t>
                      </a:r>
                      <a:endParaRPr lang="en-ZA" sz="1400" b="1" dirty="0"/>
                    </a:p>
                  </a:txBody>
                  <a:tcPr/>
                </a:tc>
                <a:tc>
                  <a:txBody>
                    <a:bodyPr/>
                    <a:lstStyle/>
                    <a:p>
                      <a:r>
                        <a:rPr lang="en-ZA" sz="1400" b="1" dirty="0" smtClean="0"/>
                        <a:t>96.52%</a:t>
                      </a:r>
                      <a:r>
                        <a:rPr lang="en-ZA" sz="1400" b="1" baseline="0" dirty="0" smtClean="0"/>
                        <a:t> </a:t>
                      </a:r>
                      <a:r>
                        <a:rPr lang="en-ZA" sz="1400" b="1" dirty="0" smtClean="0"/>
                        <a:t>(41942/43454)</a:t>
                      </a:r>
                      <a:endParaRPr lang="en-ZA" sz="1400" b="1" dirty="0"/>
                    </a:p>
                  </a:txBody>
                  <a:tcPr/>
                </a:tc>
              </a:tr>
              <a:tr h="582729">
                <a:tc>
                  <a:txBody>
                    <a:bodyPr/>
                    <a:lstStyle/>
                    <a:p>
                      <a:r>
                        <a:rPr lang="en-ZA" sz="1800" dirty="0" smtClean="0">
                          <a:latin typeface="Arial" panose="020B0604020202020204" pitchFamily="34" charset="0"/>
                          <a:cs typeface="Arial" panose="020B0604020202020204" pitchFamily="34" charset="0"/>
                        </a:rPr>
                        <a:t>FS/NC</a:t>
                      </a:r>
                      <a:endParaRPr lang="en-ZA" dirty="0"/>
                    </a:p>
                  </a:txBody>
                  <a:tcPr/>
                </a:tc>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anose="020B0604020202020204" pitchFamily="34" charset="0"/>
                          <a:cs typeface="Arial" panose="020B0604020202020204" pitchFamily="34" charset="0"/>
                        </a:rPr>
                        <a:t>77.04% (6156/7990)</a:t>
                      </a:r>
                    </a:p>
                    <a:p>
                      <a:endParaRPr lang="en-ZA" sz="1400" dirty="0"/>
                    </a:p>
                  </a:txBody>
                  <a:tcPr/>
                </a:tc>
                <a:tc>
                  <a:txBody>
                    <a:bodyPr/>
                    <a:lstStyle/>
                    <a:p>
                      <a:r>
                        <a:rPr lang="en-ZA" sz="1400" dirty="0" smtClean="0"/>
                        <a:t>89% (6703/7507)</a:t>
                      </a:r>
                    </a:p>
                  </a:txBody>
                  <a:tcPr/>
                </a:tc>
                <a:tc>
                  <a:txBody>
                    <a:bodyPr/>
                    <a:lstStyle/>
                    <a:p>
                      <a:r>
                        <a:rPr lang="en-ZA" sz="1400" dirty="0" smtClean="0"/>
                        <a:t>90.08% (7466/8288)</a:t>
                      </a:r>
                    </a:p>
                  </a:txBody>
                  <a:tcPr/>
                </a:tc>
              </a:tr>
              <a:tr h="582729">
                <a:tc>
                  <a:txBody>
                    <a:bodyPr/>
                    <a:lstStyle/>
                    <a:p>
                      <a:r>
                        <a:rPr lang="en-ZA" sz="1800" dirty="0" smtClean="0">
                          <a:latin typeface="Arial" panose="020B0604020202020204" pitchFamily="34" charset="0"/>
                          <a:cs typeface="Arial" panose="020B0604020202020204" pitchFamily="34" charset="0"/>
                        </a:rPr>
                        <a:t>KZN</a:t>
                      </a:r>
                      <a:endParaRPr lang="en-ZA" dirty="0"/>
                    </a:p>
                  </a:txBody>
                  <a:tcPr/>
                </a:tc>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anose="020B0604020202020204" pitchFamily="34" charset="0"/>
                          <a:cs typeface="Arial" panose="020B0604020202020204" pitchFamily="34" charset="0"/>
                        </a:rPr>
                        <a:t>84.86% (4662/5485)</a:t>
                      </a:r>
                    </a:p>
                    <a:p>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95%   (5361/5650)</a:t>
                      </a:r>
                    </a:p>
                    <a:p>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95.40% (5148/5396)</a:t>
                      </a:r>
                    </a:p>
                  </a:txBody>
                  <a:tcPr/>
                </a:tc>
              </a:tr>
              <a:tr h="672380">
                <a:tc>
                  <a:txBody>
                    <a:bodyPr/>
                    <a:lstStyle/>
                    <a:p>
                      <a:r>
                        <a:rPr lang="en-ZA" sz="1800" dirty="0" smtClean="0">
                          <a:latin typeface="Arial" panose="020B0604020202020204" pitchFamily="34" charset="0"/>
                          <a:cs typeface="Arial" panose="020B0604020202020204" pitchFamily="34" charset="0"/>
                        </a:rPr>
                        <a:t>LMN</a:t>
                      </a:r>
                      <a:endParaRPr lang="en-ZA" dirty="0"/>
                    </a:p>
                  </a:txBody>
                  <a:tcPr/>
                </a:tc>
                <a:tc>
                  <a:txBody>
                    <a:bodyPr/>
                    <a:lstStyle/>
                    <a:p>
                      <a:r>
                        <a:rPr lang="en-ZA" sz="1400" dirty="0" smtClean="0">
                          <a:latin typeface="Arial" panose="020B0604020202020204" pitchFamily="34" charset="0"/>
                          <a:cs typeface="Arial" panose="020B0604020202020204" pitchFamily="34" charset="0"/>
                        </a:rPr>
                        <a:t>69.63% (4781/6866</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87%    (5833/6686)</a:t>
                      </a:r>
                    </a:p>
                    <a:p>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96.52% (5830/6040)</a:t>
                      </a:r>
                    </a:p>
                  </a:txBody>
                  <a:tcPr/>
                </a:tc>
              </a:tr>
              <a:tr h="582729">
                <a:tc>
                  <a:txBody>
                    <a:bodyPr/>
                    <a:lstStyle/>
                    <a:p>
                      <a:r>
                        <a:rPr lang="en-ZA" sz="1800" dirty="0" smtClean="0">
                          <a:latin typeface="Arial" panose="020B0604020202020204" pitchFamily="34" charset="0"/>
                          <a:cs typeface="Arial" panose="020B0604020202020204" pitchFamily="34" charset="0"/>
                        </a:rPr>
                        <a:t>WC</a:t>
                      </a:r>
                      <a:endParaRPr lang="en-ZA" dirty="0"/>
                    </a:p>
                  </a:txBody>
                  <a:tcPr/>
                </a:tc>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anose="020B0604020202020204" pitchFamily="34" charset="0"/>
                          <a:cs typeface="Arial" panose="020B0604020202020204" pitchFamily="34" charset="0"/>
                        </a:rPr>
                        <a:t>94.58% (9051/9569)</a:t>
                      </a:r>
                    </a:p>
                    <a:p>
                      <a:endParaRPr lang="en-ZA" sz="1400" dirty="0"/>
                    </a:p>
                  </a:txBody>
                  <a:tcPr/>
                </a:tc>
                <a:tc>
                  <a:txBody>
                    <a:bodyPr/>
                    <a:lstStyle/>
                    <a:p>
                      <a:r>
                        <a:rPr lang="en-ZA" sz="1400" dirty="0" smtClean="0"/>
                        <a:t>96%    (9817/10193)</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97.13% (9753/10041)</a:t>
                      </a:r>
                    </a:p>
                  </a:txBody>
                  <a:tcPr/>
                </a:tc>
              </a:tr>
              <a:tr h="672380">
                <a:tc>
                  <a:txBody>
                    <a:bodyPr/>
                    <a:lstStyle/>
                    <a:p>
                      <a:r>
                        <a:rPr lang="en-ZA" sz="1800" dirty="0" smtClean="0">
                          <a:latin typeface="Arial" panose="020B0604020202020204" pitchFamily="34" charset="0"/>
                          <a:cs typeface="Arial" panose="020B0604020202020204" pitchFamily="34" charset="0"/>
                        </a:rPr>
                        <a:t>EC </a:t>
                      </a:r>
                      <a:endParaRPr lang="en-ZA" dirty="0"/>
                    </a:p>
                  </a:txBody>
                  <a:tcPr/>
                </a:tc>
                <a:tc>
                  <a:txBody>
                    <a:bodyPr/>
                    <a:lstStyle/>
                    <a:p>
                      <a:r>
                        <a:rPr lang="en-ZA" sz="1400" dirty="0" smtClean="0">
                          <a:latin typeface="Arial" panose="020B0604020202020204" pitchFamily="34" charset="0"/>
                          <a:cs typeface="Arial" panose="020B0604020202020204" pitchFamily="34" charset="0"/>
                        </a:rPr>
                        <a:t> 92.84% (3898/4138)</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99%   (4296/4341)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99.87% (4528/4534)</a:t>
                      </a:r>
                    </a:p>
                  </a:txBody>
                  <a:tcPr/>
                </a:tc>
              </a:tr>
              <a:tr h="672380">
                <a:tc>
                  <a:txBody>
                    <a:bodyPr/>
                    <a:lstStyle/>
                    <a:p>
                      <a:r>
                        <a:rPr lang="en-ZA" sz="1800" dirty="0" smtClean="0">
                          <a:latin typeface="Arial" panose="020B0604020202020204" pitchFamily="34" charset="0"/>
                          <a:cs typeface="Arial" panose="020B0604020202020204" pitchFamily="34" charset="0"/>
                        </a:rPr>
                        <a:t>GP</a:t>
                      </a:r>
                      <a:endParaRPr lang="en-ZA" dirty="0"/>
                    </a:p>
                  </a:txBody>
                  <a:tcPr/>
                </a:tc>
                <a:tc>
                  <a:txBody>
                    <a:bodyPr/>
                    <a:lstStyle/>
                    <a:p>
                      <a:r>
                        <a:rPr lang="en-ZA" sz="1400" dirty="0" smtClean="0">
                          <a:latin typeface="Arial" panose="020B0604020202020204" pitchFamily="34" charset="0"/>
                          <a:cs typeface="Arial" panose="020B0604020202020204" pitchFamily="34" charset="0"/>
                        </a:rPr>
                        <a:t>89.01% (7118/7996)</a:t>
                      </a:r>
                      <a:endParaRPr lang="en-ZA" sz="1400" dirty="0"/>
                    </a:p>
                  </a:txBody>
                  <a:tcPr/>
                </a:tc>
                <a:tc>
                  <a:txBody>
                    <a:bodyPr/>
                    <a:lstStyle/>
                    <a:p>
                      <a:r>
                        <a:rPr lang="en-ZA" sz="1400" dirty="0" smtClean="0"/>
                        <a:t>95%    (9509/9990</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100.68% (9217/9155)</a:t>
                      </a:r>
                    </a:p>
                  </a:txBody>
                  <a:tcPr/>
                </a:tc>
              </a:tr>
            </a:tbl>
          </a:graphicData>
        </a:graphic>
      </p:graphicFrame>
      <p:sp>
        <p:nvSpPr>
          <p:cNvPr id="3" name="Slide Number Placeholder 2"/>
          <p:cNvSpPr>
            <a:spLocks noGrp="1"/>
          </p:cNvSpPr>
          <p:nvPr>
            <p:ph type="sldNum" sz="quarter" idx="12"/>
          </p:nvPr>
        </p:nvSpPr>
        <p:spPr/>
        <p:txBody>
          <a:bodyPr/>
          <a:lstStyle/>
          <a:p>
            <a:fld id="{DCB3B80B-23E3-3948-A741-EEB7CB22DD0C}" type="slidenum">
              <a:rPr lang="en-US" smtClean="0"/>
              <a:pPr/>
              <a:t>24</a:t>
            </a:fld>
            <a:endParaRPr lang="en-US"/>
          </a:p>
        </p:txBody>
      </p:sp>
    </p:spTree>
    <p:extLst>
      <p:ext uri="{BB962C8B-B14F-4D97-AF65-F5344CB8AC3E}">
        <p14:creationId xmlns:p14="http://schemas.microsoft.com/office/powerpoint/2010/main" xmlns="" val="109072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479550"/>
            <a:ext cx="7378700" cy="38100"/>
          </a:xfrm>
          <a:prstGeom prst="rect">
            <a:avLst/>
          </a:prstGeom>
        </p:spPr>
      </p:pic>
      <p:sp>
        <p:nvSpPr>
          <p:cNvPr id="12" name="TextBox 11"/>
          <p:cNvSpPr txBox="1"/>
          <p:nvPr/>
        </p:nvSpPr>
        <p:spPr>
          <a:xfrm>
            <a:off x="953046" y="194211"/>
            <a:ext cx="8143602" cy="1077218"/>
          </a:xfrm>
          <a:prstGeom prst="rect">
            <a:avLst/>
          </a:prstGeom>
          <a:noFill/>
        </p:spPr>
        <p:txBody>
          <a:bodyPr wrap="square" rtlCol="0">
            <a:spAutoFit/>
          </a:bodyPr>
          <a:lstStyle/>
          <a:p>
            <a:r>
              <a:rPr lang="en-US" sz="3200" dirty="0">
                <a:solidFill>
                  <a:srgbClr val="005300"/>
                </a:solidFill>
                <a:cs typeface="Arial Black"/>
              </a:rPr>
              <a:t>Summary of </a:t>
            </a:r>
            <a:r>
              <a:rPr lang="en-US" sz="3200" dirty="0" smtClean="0">
                <a:solidFill>
                  <a:srgbClr val="005300"/>
                </a:solidFill>
                <a:cs typeface="Arial Black"/>
              </a:rPr>
              <a:t>Key Performance Indicator  </a:t>
            </a:r>
            <a:r>
              <a:rPr lang="en-US" sz="3200" dirty="0">
                <a:solidFill>
                  <a:srgbClr val="005300"/>
                </a:solidFill>
                <a:cs typeface="Arial Black"/>
              </a:rPr>
              <a:t>2015/16</a:t>
            </a:r>
          </a:p>
        </p:txBody>
      </p:sp>
      <p:pic>
        <p:nvPicPr>
          <p:cNvPr id="13" name="Picture 12"/>
          <p:cNvPicPr>
            <a:picLocks noChangeAspect="1"/>
          </p:cNvPicPr>
          <p:nvPr/>
        </p:nvPicPr>
        <p:blipFill>
          <a:blip r:embed="rId3"/>
          <a:stretch>
            <a:fillRect/>
          </a:stretch>
        </p:blipFill>
        <p:spPr>
          <a:xfrm>
            <a:off x="876300" y="6506906"/>
            <a:ext cx="7378700" cy="381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xmlns="" val="2969275336"/>
              </p:ext>
            </p:extLst>
          </p:nvPr>
        </p:nvGraphicFramePr>
        <p:xfrm>
          <a:off x="876300" y="1670805"/>
          <a:ext cx="7753350" cy="4340214"/>
        </p:xfrm>
        <a:graphic>
          <a:graphicData uri="http://schemas.openxmlformats.org/drawingml/2006/table">
            <a:tbl>
              <a:tblPr/>
              <a:tblGrid>
                <a:gridCol w="3436841"/>
                <a:gridCol w="4316509"/>
              </a:tblGrid>
              <a:tr h="347290">
                <a:tc gridSpan="2">
                  <a:txBody>
                    <a:bodyPr/>
                    <a:lstStyle/>
                    <a:p>
                      <a:pPr algn="ctr" fontAlgn="b"/>
                      <a:r>
                        <a:rPr lang="en-ZA" sz="2400" b="1" i="0" u="none" strike="noStrike" dirty="0" smtClean="0">
                          <a:solidFill>
                            <a:srgbClr val="000000"/>
                          </a:solidFill>
                          <a:effectLst/>
                          <a:latin typeface="+mn-lt"/>
                        </a:rPr>
                        <a:t>BREAK DOWN OF CASES CONSIDERED BY CSPBs </a:t>
                      </a:r>
                      <a:endParaRPr lang="en-ZA" sz="2400" b="1" i="0" u="none" strike="noStrike" dirty="0">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ZA"/>
                    </a:p>
                  </a:txBody>
                  <a:tcPr/>
                </a:tc>
              </a:tr>
              <a:tr h="347290">
                <a:tc>
                  <a:txBody>
                    <a:bodyPr/>
                    <a:lstStyle/>
                    <a:p>
                      <a:pPr algn="ctr" fontAlgn="b"/>
                      <a:r>
                        <a:rPr lang="en-ZA" sz="24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dirty="0">
                          <a:solidFill>
                            <a:srgbClr val="000000"/>
                          </a:solidFill>
                          <a:effectLst/>
                          <a:latin typeface="Calibri"/>
                        </a:rPr>
                        <a:t>National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421092">
                <a:tc>
                  <a:txBody>
                    <a:bodyPr/>
                    <a:lstStyle/>
                    <a:p>
                      <a:pPr algn="l" fontAlgn="b"/>
                      <a:r>
                        <a:rPr lang="en-ZA" sz="24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1" i="0" u="none" strike="noStrike" dirty="0">
                          <a:solidFill>
                            <a:srgbClr val="000000"/>
                          </a:solidFill>
                          <a:effectLst/>
                          <a:latin typeface="Calibri"/>
                        </a:rPr>
                        <a:t>CSPB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421092">
                <a:tc>
                  <a:txBody>
                    <a:bodyPr/>
                    <a:lstStyle/>
                    <a:p>
                      <a:pPr algn="l" fontAlgn="b"/>
                      <a:r>
                        <a:rPr lang="en-ZA" sz="2400" b="1" i="0" u="none" strike="noStrike" dirty="0">
                          <a:solidFill>
                            <a:srgbClr val="000000"/>
                          </a:solidFill>
                          <a:effectLst/>
                          <a:latin typeface="Calibri"/>
                        </a:rPr>
                        <a:t>Parole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dirty="0" smtClean="0">
                          <a:solidFill>
                            <a:srgbClr val="000000"/>
                          </a:solidFill>
                          <a:effectLst/>
                          <a:latin typeface="Calibri"/>
                        </a:rPr>
                        <a:t>45.20%</a:t>
                      </a:r>
                      <a:endParaRPr lang="en-ZA" sz="2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429415">
                <a:tc>
                  <a:txBody>
                    <a:bodyPr/>
                    <a:lstStyle/>
                    <a:p>
                      <a:pPr algn="l" fontAlgn="b"/>
                      <a:r>
                        <a:rPr lang="en-ZA" sz="2400" b="1" i="0" u="none" strike="noStrike" dirty="0">
                          <a:solidFill>
                            <a:srgbClr val="000000"/>
                          </a:solidFill>
                          <a:effectLst/>
                          <a:latin typeface="Calibri"/>
                        </a:rPr>
                        <a:t>Correctional Supervision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dirty="0" smtClean="0">
                          <a:solidFill>
                            <a:srgbClr val="000000"/>
                          </a:solidFill>
                          <a:effectLst/>
                          <a:latin typeface="Calibri"/>
                        </a:rPr>
                        <a:t>6.17</a:t>
                      </a:r>
                      <a:r>
                        <a:rPr lang="en-ZA" sz="2400" b="0" i="0" u="none" strike="noStrike" dirty="0">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474004">
                <a:tc>
                  <a:txBody>
                    <a:bodyPr/>
                    <a:lstStyle/>
                    <a:p>
                      <a:pPr algn="l" fontAlgn="b"/>
                      <a:r>
                        <a:rPr lang="en-ZA" sz="2400" b="1" i="0" u="none" strike="noStrike" dirty="0">
                          <a:solidFill>
                            <a:srgbClr val="000000"/>
                          </a:solidFill>
                          <a:effectLst/>
                          <a:latin typeface="Calibri"/>
                        </a:rPr>
                        <a:t>Medical Parole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dirty="0" smtClean="0">
                          <a:solidFill>
                            <a:srgbClr val="000000"/>
                          </a:solidFill>
                          <a:effectLst/>
                          <a:latin typeface="Calibri"/>
                        </a:rPr>
                        <a:t>0.21%</a:t>
                      </a:r>
                      <a:endParaRPr lang="en-ZA" sz="2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421092">
                <a:tc>
                  <a:txBody>
                    <a:bodyPr/>
                    <a:lstStyle/>
                    <a:p>
                      <a:pPr algn="l" fontAlgn="b"/>
                      <a:r>
                        <a:rPr lang="en-ZA" sz="2400" b="1" i="0" u="none" strike="noStrike" dirty="0">
                          <a:solidFill>
                            <a:srgbClr val="000000"/>
                          </a:solidFill>
                          <a:effectLst/>
                          <a:latin typeface="Calibri"/>
                        </a:rPr>
                        <a:t>Day parole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dirty="0" smtClean="0">
                          <a:solidFill>
                            <a:srgbClr val="000000"/>
                          </a:solidFill>
                          <a:effectLst/>
                          <a:latin typeface="Calibri"/>
                        </a:rPr>
                        <a:t>0.29%</a:t>
                      </a:r>
                      <a:endParaRPr lang="en-ZA" sz="2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421092">
                <a:tc>
                  <a:txBody>
                    <a:bodyPr/>
                    <a:lstStyle/>
                    <a:p>
                      <a:pPr algn="l" fontAlgn="b"/>
                      <a:r>
                        <a:rPr lang="en-ZA" sz="2400" b="1" i="0" u="none" strike="noStrike" dirty="0" smtClean="0">
                          <a:solidFill>
                            <a:schemeClr val="tx1"/>
                          </a:solidFill>
                          <a:effectLst/>
                          <a:latin typeface="Calibri"/>
                        </a:rPr>
                        <a:t>Sentence Expiry Date</a:t>
                      </a:r>
                      <a:endParaRPr lang="en-ZA" sz="2400" b="1" i="0" u="none" strike="noStrike" dirty="0">
                        <a:solidFill>
                          <a:schemeClr val="tx1"/>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dirty="0" smtClean="0">
                          <a:solidFill>
                            <a:srgbClr val="000000"/>
                          </a:solidFill>
                          <a:effectLst/>
                          <a:latin typeface="Calibri"/>
                        </a:rPr>
                        <a:t>4.50%</a:t>
                      </a:r>
                      <a:endParaRPr lang="en-ZA" sz="2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448810">
                <a:tc>
                  <a:txBody>
                    <a:bodyPr/>
                    <a:lstStyle/>
                    <a:p>
                      <a:pPr algn="l" fontAlgn="b"/>
                      <a:r>
                        <a:rPr lang="en-ZA" sz="2400" b="1" i="0" u="none" strike="noStrike" dirty="0" smtClean="0">
                          <a:solidFill>
                            <a:schemeClr val="tx1"/>
                          </a:solidFill>
                          <a:effectLst/>
                          <a:latin typeface="Calibri"/>
                        </a:rPr>
                        <a:t>Further Profile</a:t>
                      </a:r>
                      <a:endParaRPr lang="en-ZA" sz="2400" b="1" i="0" u="none" strike="noStrike" dirty="0">
                        <a:solidFill>
                          <a:schemeClr val="tx1"/>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dirty="0" smtClean="0">
                          <a:solidFill>
                            <a:srgbClr val="000000"/>
                          </a:solidFill>
                          <a:effectLst/>
                          <a:latin typeface="Calibri"/>
                        </a:rPr>
                        <a:t>43.63%</a:t>
                      </a:r>
                      <a:endParaRPr lang="en-ZA" sz="2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572097">
                <a:tc>
                  <a:txBody>
                    <a:bodyPr/>
                    <a:lstStyle/>
                    <a:p>
                      <a:pPr algn="l" fontAlgn="b"/>
                      <a:r>
                        <a:rPr lang="en-ZA" sz="2400" b="1" i="0" u="none" strike="noStrike" dirty="0">
                          <a:solidFill>
                            <a:srgbClr val="000000"/>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400" b="0" i="0" u="none" strike="noStrike" dirty="0" smtClean="0">
                          <a:solidFill>
                            <a:srgbClr val="000000"/>
                          </a:solidFill>
                          <a:effectLst/>
                          <a:latin typeface="Calibri"/>
                        </a:rPr>
                        <a:t>100%</a:t>
                      </a:r>
                      <a:endParaRPr lang="en-ZA" sz="2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DCB3B80B-23E3-3948-A741-EEB7CB22DD0C}" type="slidenum">
              <a:rPr lang="en-US" smtClean="0"/>
              <a:pPr/>
              <a:t>25</a:t>
            </a:fld>
            <a:endParaRPr lang="en-US"/>
          </a:p>
        </p:txBody>
      </p:sp>
    </p:spTree>
    <p:extLst>
      <p:ext uri="{BB962C8B-B14F-4D97-AF65-F5344CB8AC3E}">
        <p14:creationId xmlns:p14="http://schemas.microsoft.com/office/powerpoint/2010/main" xmlns="" val="1648468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2" y="-6473"/>
            <a:ext cx="695325" cy="1155700"/>
          </a:xfrm>
          <a:prstGeom prst="rect">
            <a:avLst/>
          </a:prstGeom>
        </p:spPr>
      </p:pic>
      <p:pic>
        <p:nvPicPr>
          <p:cNvPr id="5" name="Picture 4"/>
          <p:cNvPicPr>
            <a:picLocks noChangeAspect="1"/>
          </p:cNvPicPr>
          <p:nvPr/>
        </p:nvPicPr>
        <p:blipFill>
          <a:blip r:embed="rId3"/>
          <a:stretch>
            <a:fillRect/>
          </a:stretch>
        </p:blipFill>
        <p:spPr>
          <a:xfrm>
            <a:off x="1800227" y="1588260"/>
            <a:ext cx="5534025" cy="38100"/>
          </a:xfrm>
          <a:prstGeom prst="rect">
            <a:avLst/>
          </a:prstGeom>
        </p:spPr>
      </p:pic>
      <p:sp>
        <p:nvSpPr>
          <p:cNvPr id="6" name="TextBox 5"/>
          <p:cNvSpPr txBox="1"/>
          <p:nvPr/>
        </p:nvSpPr>
        <p:spPr>
          <a:xfrm>
            <a:off x="781053" y="9300"/>
            <a:ext cx="8210550" cy="1569660"/>
          </a:xfrm>
          <a:prstGeom prst="rect">
            <a:avLst/>
          </a:prstGeom>
          <a:noFill/>
        </p:spPr>
        <p:txBody>
          <a:bodyPr wrap="square" rtlCol="0">
            <a:spAutoFit/>
          </a:bodyPr>
          <a:lstStyle/>
          <a:p>
            <a:r>
              <a:rPr lang="en-US" sz="3200" dirty="0" smtClean="0">
                <a:solidFill>
                  <a:srgbClr val="005300"/>
                </a:solidFill>
                <a:cs typeface="Arial Black"/>
              </a:rPr>
              <a:t>Consideration of offenders who maintain that they have not committed offences for which they were sentenced (Wits Justice Project, p2)</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1800227" y="6506906"/>
            <a:ext cx="5534025" cy="38100"/>
          </a:xfrm>
          <a:prstGeom prst="rect">
            <a:avLst/>
          </a:prstGeom>
        </p:spPr>
      </p:pic>
      <p:sp>
        <p:nvSpPr>
          <p:cNvPr id="7" name="Rectangle 6"/>
          <p:cNvSpPr/>
          <p:nvPr/>
        </p:nvSpPr>
        <p:spPr>
          <a:xfrm>
            <a:off x="247653" y="1589612"/>
            <a:ext cx="8743950" cy="4524315"/>
          </a:xfrm>
          <a:prstGeom prst="rect">
            <a:avLst/>
          </a:prstGeom>
        </p:spPr>
        <p:txBody>
          <a:bodyPr wrap="square">
            <a:spAutoFit/>
          </a:bodyPr>
          <a:lstStyle/>
          <a:p>
            <a:pPr marL="342900" lvl="1" indent="-342900">
              <a:buFont typeface="Arial" panose="020B0604020202020204" pitchFamily="34" charset="0"/>
              <a:buChar char="•"/>
            </a:pPr>
            <a:r>
              <a:rPr lang="en-ZA" altLang="en-US" sz="2400" dirty="0" smtClean="0">
                <a:cs typeface="Arial" panose="020B0604020202020204" pitchFamily="34" charset="0"/>
              </a:rPr>
              <a:t>A number of factors are considered by Parole Boards which include the following:</a:t>
            </a:r>
          </a:p>
          <a:p>
            <a:pPr marL="723900" lvl="0" indent="-361950">
              <a:buFont typeface="Arial" panose="020B0604020202020204" pitchFamily="34" charset="0"/>
              <a:buChar char="•"/>
            </a:pPr>
            <a:r>
              <a:rPr lang="en-ZA" sz="2400" dirty="0" smtClean="0"/>
              <a:t>the completion of the legislatively required minimum detention period;</a:t>
            </a:r>
          </a:p>
          <a:p>
            <a:pPr marL="723900" lvl="0" indent="-361950">
              <a:buFont typeface="Arial" panose="020B0604020202020204" pitchFamily="34" charset="0"/>
              <a:buChar char="•"/>
            </a:pPr>
            <a:r>
              <a:rPr lang="en-ZA" sz="2400" dirty="0" smtClean="0"/>
              <a:t>positive report on conduct and behaviour (including relevant interventions and programmes where applicable);</a:t>
            </a:r>
          </a:p>
          <a:p>
            <a:pPr marL="723900" lvl="0" indent="-361950">
              <a:buFont typeface="Arial" panose="020B0604020202020204" pitchFamily="34" charset="0"/>
              <a:buChar char="•"/>
            </a:pPr>
            <a:r>
              <a:rPr lang="en-ZA" sz="2400" dirty="0" smtClean="0"/>
              <a:t>proof that rehabilitation/ development took place;</a:t>
            </a:r>
          </a:p>
          <a:p>
            <a:pPr marL="723900" lvl="0" indent="-361950">
              <a:buFont typeface="Arial" panose="020B0604020202020204" pitchFamily="34" charset="0"/>
              <a:buChar char="•"/>
            </a:pPr>
            <a:r>
              <a:rPr lang="en-ZA" sz="2400" dirty="0" smtClean="0"/>
              <a:t>risk posed to the community/ victim must be assessed and must have been reduced/ managed appropriately;</a:t>
            </a:r>
          </a:p>
          <a:p>
            <a:pPr marL="723900" lvl="0" indent="-361950">
              <a:buFont typeface="Arial" panose="020B0604020202020204" pitchFamily="34" charset="0"/>
              <a:buChar char="•"/>
            </a:pPr>
            <a:r>
              <a:rPr lang="en-ZA" sz="2400" dirty="0"/>
              <a:t>Participation in compulsory risk and needs assessments  and completion of required programmes and interventions including restorative </a:t>
            </a:r>
            <a:r>
              <a:rPr lang="en-ZA" sz="2400" dirty="0" smtClean="0"/>
              <a:t>justice orientation programme; </a:t>
            </a:r>
          </a:p>
        </p:txBody>
      </p:sp>
      <p:sp>
        <p:nvSpPr>
          <p:cNvPr id="2" name="Slide Number Placeholder 1"/>
          <p:cNvSpPr>
            <a:spLocks noGrp="1"/>
          </p:cNvSpPr>
          <p:nvPr>
            <p:ph type="sldNum" sz="quarter" idx="12"/>
          </p:nvPr>
        </p:nvSpPr>
        <p:spPr/>
        <p:txBody>
          <a:bodyPr/>
          <a:lstStyle/>
          <a:p>
            <a:fld id="{DCB3B80B-23E3-3948-A741-EEB7CB22DD0C}" type="slidenum">
              <a:rPr lang="en-US" smtClean="0"/>
              <a:pPr/>
              <a:t>26</a:t>
            </a:fld>
            <a:endParaRPr lang="en-US"/>
          </a:p>
        </p:txBody>
      </p:sp>
    </p:spTree>
    <p:extLst>
      <p:ext uri="{BB962C8B-B14F-4D97-AF65-F5344CB8AC3E}">
        <p14:creationId xmlns:p14="http://schemas.microsoft.com/office/powerpoint/2010/main" xmlns="" val="2846492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2" y="-6473"/>
            <a:ext cx="695325" cy="1155700"/>
          </a:xfrm>
          <a:prstGeom prst="rect">
            <a:avLst/>
          </a:prstGeom>
        </p:spPr>
      </p:pic>
      <p:pic>
        <p:nvPicPr>
          <p:cNvPr id="5" name="Picture 4"/>
          <p:cNvPicPr>
            <a:picLocks noChangeAspect="1"/>
          </p:cNvPicPr>
          <p:nvPr/>
        </p:nvPicPr>
        <p:blipFill>
          <a:blip r:embed="rId3"/>
          <a:stretch>
            <a:fillRect/>
          </a:stretch>
        </p:blipFill>
        <p:spPr>
          <a:xfrm>
            <a:off x="1800227" y="1838100"/>
            <a:ext cx="5534025" cy="38100"/>
          </a:xfrm>
          <a:prstGeom prst="rect">
            <a:avLst/>
          </a:prstGeom>
        </p:spPr>
      </p:pic>
      <p:sp>
        <p:nvSpPr>
          <p:cNvPr id="6" name="TextBox 5"/>
          <p:cNvSpPr txBox="1"/>
          <p:nvPr/>
        </p:nvSpPr>
        <p:spPr>
          <a:xfrm>
            <a:off x="809627" y="230340"/>
            <a:ext cx="8210550" cy="1569660"/>
          </a:xfrm>
          <a:prstGeom prst="rect">
            <a:avLst/>
          </a:prstGeom>
          <a:noFill/>
        </p:spPr>
        <p:txBody>
          <a:bodyPr wrap="square" rtlCol="0">
            <a:spAutoFit/>
          </a:bodyPr>
          <a:lstStyle/>
          <a:p>
            <a:r>
              <a:rPr lang="en-US" sz="3200" dirty="0" smtClean="0">
                <a:solidFill>
                  <a:srgbClr val="005300"/>
                </a:solidFill>
                <a:cs typeface="Arial Black"/>
              </a:rPr>
              <a:t>Consideration of offenders who maintain that they have not committed offences for which they were sentenced </a:t>
            </a:r>
            <a:r>
              <a:rPr lang="en-US" sz="3200" dirty="0">
                <a:solidFill>
                  <a:srgbClr val="005300"/>
                </a:solidFill>
                <a:cs typeface="Arial Black"/>
              </a:rPr>
              <a:t>(Wits Justice Project, </a:t>
            </a:r>
            <a:r>
              <a:rPr lang="en-US" sz="3200" dirty="0" smtClean="0">
                <a:solidFill>
                  <a:srgbClr val="005300"/>
                </a:solidFill>
                <a:cs typeface="Arial Black"/>
              </a:rPr>
              <a:t>p2)</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1800227" y="6506906"/>
            <a:ext cx="5534025" cy="38100"/>
          </a:xfrm>
          <a:prstGeom prst="rect">
            <a:avLst/>
          </a:prstGeom>
        </p:spPr>
      </p:pic>
      <p:sp>
        <p:nvSpPr>
          <p:cNvPr id="7" name="Rectangle 6"/>
          <p:cNvSpPr/>
          <p:nvPr/>
        </p:nvSpPr>
        <p:spPr>
          <a:xfrm>
            <a:off x="576264" y="2032955"/>
            <a:ext cx="8167686" cy="3416320"/>
          </a:xfrm>
          <a:prstGeom prst="rect">
            <a:avLst/>
          </a:prstGeom>
        </p:spPr>
        <p:txBody>
          <a:bodyPr wrap="square">
            <a:spAutoFit/>
          </a:bodyPr>
          <a:lstStyle/>
          <a:p>
            <a:pPr marL="704850" indent="-342900">
              <a:buFont typeface="Arial" panose="020B0604020202020204" pitchFamily="34" charset="0"/>
              <a:buChar char="•"/>
            </a:pPr>
            <a:r>
              <a:rPr lang="en-ZA" sz="2400" dirty="0" smtClean="0"/>
              <a:t>proof </a:t>
            </a:r>
            <a:r>
              <a:rPr lang="en-ZA" sz="2400" dirty="0"/>
              <a:t>of a monitorable and appropriate support system; and</a:t>
            </a:r>
          </a:p>
          <a:p>
            <a:pPr marL="723900" indent="-361950">
              <a:buFont typeface="Arial" panose="020B0604020202020204" pitchFamily="34" charset="0"/>
              <a:buChar char="•"/>
            </a:pPr>
            <a:r>
              <a:rPr lang="en-ZA" sz="2400" dirty="0"/>
              <a:t>acceptance of the conditions for placement by the offender</a:t>
            </a:r>
            <a:r>
              <a:rPr lang="en-ZA" altLang="en-US" sz="2000" dirty="0">
                <a:latin typeface="Arial" panose="020B0604020202020204" pitchFamily="34" charset="0"/>
                <a:cs typeface="Arial" panose="020B0604020202020204" pitchFamily="34" charset="0"/>
              </a:rPr>
              <a:t> </a:t>
            </a:r>
            <a:endParaRPr lang="en-ZA" altLang="en-US" sz="2400" dirty="0" smtClean="0"/>
          </a:p>
          <a:p>
            <a:pPr marL="704850" indent="-342900">
              <a:buFont typeface="Arial" panose="020B0604020202020204" pitchFamily="34" charset="0"/>
              <a:buChar char="•"/>
            </a:pPr>
            <a:r>
              <a:rPr lang="en-ZA" altLang="en-US" sz="2400" dirty="0" smtClean="0"/>
              <a:t>As </a:t>
            </a:r>
            <a:r>
              <a:rPr lang="en-ZA" altLang="en-US" sz="2400" dirty="0"/>
              <a:t>indicated a number of factors are considered, not only participation in RJ or failure to apologise to </a:t>
            </a:r>
            <a:r>
              <a:rPr lang="en-ZA" altLang="en-US" sz="2400" dirty="0" smtClean="0"/>
              <a:t>victims</a:t>
            </a:r>
          </a:p>
          <a:p>
            <a:pPr marL="704850" indent="-342900">
              <a:buFont typeface="Arial" panose="020B0604020202020204" pitchFamily="34" charset="0"/>
              <a:buChar char="•"/>
            </a:pPr>
            <a:r>
              <a:rPr lang="en-ZA" altLang="en-US" sz="2400" dirty="0"/>
              <a:t>T</a:t>
            </a:r>
            <a:r>
              <a:rPr lang="en-ZA" altLang="en-US" sz="2400" dirty="0" smtClean="0"/>
              <a:t>his </a:t>
            </a:r>
            <a:r>
              <a:rPr lang="en-ZA" altLang="en-US" sz="2400" dirty="0"/>
              <a:t>issues was dealt with extensively during the CMC/CSPB training held between June and September </a:t>
            </a:r>
            <a:r>
              <a:rPr lang="en-ZA" altLang="en-US" sz="2400" dirty="0" smtClean="0"/>
              <a:t>2016.</a:t>
            </a:r>
            <a:endParaRPr lang="en-ZA" altLang="en-US" sz="2400" dirty="0" smtClean="0">
              <a:solidFill>
                <a:srgbClr val="0070C0"/>
              </a:solidFill>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27</a:t>
            </a:fld>
            <a:endParaRPr lang="en-US"/>
          </a:p>
        </p:txBody>
      </p:sp>
    </p:spTree>
    <p:extLst>
      <p:ext uri="{BB962C8B-B14F-4D97-AF65-F5344CB8AC3E}">
        <p14:creationId xmlns:p14="http://schemas.microsoft.com/office/powerpoint/2010/main" xmlns="" val="3156610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935" y="55656"/>
            <a:ext cx="695325" cy="1155700"/>
          </a:xfrm>
          <a:prstGeom prst="rect">
            <a:avLst/>
          </a:prstGeom>
        </p:spPr>
      </p:pic>
      <p:pic>
        <p:nvPicPr>
          <p:cNvPr id="5" name="Picture 4"/>
          <p:cNvPicPr>
            <a:picLocks noChangeAspect="1"/>
          </p:cNvPicPr>
          <p:nvPr/>
        </p:nvPicPr>
        <p:blipFill>
          <a:blip r:embed="rId3"/>
          <a:stretch>
            <a:fillRect/>
          </a:stretch>
        </p:blipFill>
        <p:spPr>
          <a:xfrm>
            <a:off x="1800226" y="948896"/>
            <a:ext cx="5534025" cy="38100"/>
          </a:xfrm>
          <a:prstGeom prst="rect">
            <a:avLst/>
          </a:prstGeom>
        </p:spPr>
      </p:pic>
      <p:sp>
        <p:nvSpPr>
          <p:cNvPr id="6" name="TextBox 5"/>
          <p:cNvSpPr txBox="1"/>
          <p:nvPr/>
        </p:nvSpPr>
        <p:spPr>
          <a:xfrm>
            <a:off x="1838326" y="271610"/>
            <a:ext cx="4804016" cy="584775"/>
          </a:xfrm>
          <a:prstGeom prst="rect">
            <a:avLst/>
          </a:prstGeom>
          <a:noFill/>
        </p:spPr>
        <p:txBody>
          <a:bodyPr wrap="square" rtlCol="0">
            <a:spAutoFit/>
          </a:bodyPr>
          <a:lstStyle/>
          <a:p>
            <a:r>
              <a:rPr lang="en-US" sz="3200" dirty="0">
                <a:solidFill>
                  <a:srgbClr val="005300"/>
                </a:solidFill>
                <a:cs typeface="Arial Black"/>
              </a:rPr>
              <a:t>Addressing Challenges</a:t>
            </a:r>
          </a:p>
        </p:txBody>
      </p:sp>
      <p:pic>
        <p:nvPicPr>
          <p:cNvPr id="8" name="Picture 7"/>
          <p:cNvPicPr>
            <a:picLocks noChangeAspect="1"/>
          </p:cNvPicPr>
          <p:nvPr/>
        </p:nvPicPr>
        <p:blipFill>
          <a:blip r:embed="rId3"/>
          <a:stretch>
            <a:fillRect/>
          </a:stretch>
        </p:blipFill>
        <p:spPr>
          <a:xfrm>
            <a:off x="1800227" y="6506906"/>
            <a:ext cx="5534025" cy="38100"/>
          </a:xfrm>
          <a:prstGeom prst="rect">
            <a:avLst/>
          </a:prstGeom>
        </p:spPr>
      </p:pic>
      <p:sp>
        <p:nvSpPr>
          <p:cNvPr id="7" name="Rectangle 6"/>
          <p:cNvSpPr/>
          <p:nvPr/>
        </p:nvSpPr>
        <p:spPr>
          <a:xfrm>
            <a:off x="255502" y="992621"/>
            <a:ext cx="8404411" cy="5632311"/>
          </a:xfrm>
          <a:prstGeom prst="rect">
            <a:avLst/>
          </a:prstGeom>
        </p:spPr>
        <p:txBody>
          <a:bodyPr wrap="square">
            <a:spAutoFit/>
          </a:bodyPr>
          <a:lstStyle/>
          <a:p>
            <a:pPr lvl="1" indent="-457200">
              <a:buAutoNum type="arabicPeriod"/>
            </a:pPr>
            <a:r>
              <a:rPr lang="en-ZA" altLang="en-US" sz="2400" b="1" dirty="0" smtClean="0">
                <a:cs typeface="Arial" panose="020B0604020202020204" pitchFamily="34" charset="0"/>
              </a:rPr>
              <a:t>Training </a:t>
            </a:r>
            <a:endParaRPr lang="en-ZA" altLang="en-US" sz="2400" b="1" dirty="0">
              <a:cs typeface="Arial" panose="020B0604020202020204" pitchFamily="34" charset="0"/>
            </a:endParaRPr>
          </a:p>
          <a:p>
            <a:pPr marL="0" lvl="1"/>
            <a:r>
              <a:rPr lang="en-ZA" altLang="en-US" sz="2400" b="1" dirty="0" smtClean="0">
                <a:cs typeface="Arial" panose="020B0604020202020204" pitchFamily="34" charset="0"/>
              </a:rPr>
              <a:t>Training sessions were held between </a:t>
            </a:r>
            <a:r>
              <a:rPr lang="en-ZA" altLang="en-US" sz="2400" b="1" dirty="0"/>
              <a:t>June and September 2016.</a:t>
            </a:r>
            <a:endParaRPr lang="en-ZA" altLang="en-US" sz="2400" b="1" dirty="0">
              <a:cs typeface="Arial" panose="020B0604020202020204" pitchFamily="34" charset="0"/>
            </a:endParaRPr>
          </a:p>
          <a:p>
            <a:pPr marL="0" lvl="1"/>
            <a:r>
              <a:rPr lang="en-ZA" altLang="en-US" sz="2400" dirty="0">
                <a:cs typeface="Arial" panose="020B0604020202020204" pitchFamily="34" charset="0"/>
              </a:rPr>
              <a:t>Case Management Committees (CMCs), Parole Boards, Heads of Community Corrections and Regional Coordinators Social Reintegration and Corrections </a:t>
            </a:r>
            <a:r>
              <a:rPr lang="en-ZA" altLang="en-US" sz="2400" dirty="0" smtClean="0">
                <a:cs typeface="Arial" panose="020B0604020202020204" pitchFamily="34" charset="0"/>
              </a:rPr>
              <a:t>are currently </a:t>
            </a:r>
            <a:r>
              <a:rPr lang="en-ZA" altLang="en-US" sz="2400" dirty="0">
                <a:cs typeface="Arial" panose="020B0604020202020204" pitchFamily="34" charset="0"/>
              </a:rPr>
              <a:t>being trained – training includes the following issues which were identified as some of the challenges:</a:t>
            </a:r>
          </a:p>
          <a:p>
            <a:pPr marL="801688" lvl="2" indent="-438150">
              <a:buFont typeface="Arial" panose="020B0604020202020204" pitchFamily="34" charset="0"/>
              <a:buChar char="•"/>
            </a:pPr>
            <a:r>
              <a:rPr lang="en-ZA" altLang="en-US" sz="2400" dirty="0">
                <a:cs typeface="Arial" panose="020B0604020202020204" pitchFamily="34" charset="0"/>
              </a:rPr>
              <a:t>Compilation of the profile report, quality and format		</a:t>
            </a:r>
          </a:p>
          <a:p>
            <a:pPr marL="801688" lvl="2" indent="-438150">
              <a:buFont typeface="Arial" panose="020B0604020202020204" pitchFamily="34" charset="0"/>
              <a:buChar char="•"/>
            </a:pPr>
            <a:r>
              <a:rPr lang="en-ZA" altLang="en-US" sz="2400" dirty="0">
                <a:cs typeface="Arial" panose="020B0604020202020204" pitchFamily="34" charset="0"/>
              </a:rPr>
              <a:t>Conversions of sentence into correctional supervision, 276(1)(</a:t>
            </a:r>
            <a:r>
              <a:rPr lang="en-ZA" altLang="en-US" sz="2400" dirty="0" err="1">
                <a:cs typeface="Arial" panose="020B0604020202020204" pitchFamily="34" charset="0"/>
              </a:rPr>
              <a:t>i</a:t>
            </a:r>
            <a:r>
              <a:rPr lang="en-ZA" altLang="en-US" sz="2400" dirty="0">
                <a:cs typeface="Arial" panose="020B0604020202020204" pitchFamily="34" charset="0"/>
              </a:rPr>
              <a:t>) and 276A(3) cases</a:t>
            </a:r>
          </a:p>
          <a:p>
            <a:pPr marL="801688" lvl="2" indent="-438150">
              <a:buFont typeface="Arial" panose="020B0604020202020204" pitchFamily="34" charset="0"/>
              <a:buChar char="•"/>
            </a:pPr>
            <a:r>
              <a:rPr lang="en-ZA" altLang="en-US" sz="2400" dirty="0">
                <a:cs typeface="Arial" panose="020B0604020202020204" pitchFamily="34" charset="0"/>
              </a:rPr>
              <a:t>Promotion of Administrative Justice Act - PAJA </a:t>
            </a:r>
          </a:p>
          <a:p>
            <a:pPr marL="801688" lvl="2" indent="-438150">
              <a:buFont typeface="Arial" panose="020B0604020202020204" pitchFamily="34" charset="0"/>
              <a:buChar char="•"/>
            </a:pPr>
            <a:r>
              <a:rPr lang="en-ZA" altLang="en-US" sz="2400" dirty="0">
                <a:cs typeface="Arial" panose="020B0604020202020204" pitchFamily="34" charset="0"/>
              </a:rPr>
              <a:t>Court judgments relating to parole</a:t>
            </a:r>
          </a:p>
          <a:p>
            <a:pPr marL="801688" lvl="2" indent="-438150">
              <a:buFont typeface="Arial" panose="020B0604020202020204" pitchFamily="34" charset="0"/>
              <a:buChar char="•"/>
            </a:pPr>
            <a:r>
              <a:rPr lang="en-ZA" altLang="en-US" sz="2400" dirty="0">
                <a:cs typeface="Arial" panose="020B0604020202020204" pitchFamily="34" charset="0"/>
              </a:rPr>
              <a:t>Decision making and formulation of motivation/reasons for decision</a:t>
            </a:r>
          </a:p>
          <a:p>
            <a:pPr marL="801688" lvl="2" indent="-438150">
              <a:buFont typeface="Arial" panose="020B0604020202020204" pitchFamily="34" charset="0"/>
              <a:buChar char="•"/>
            </a:pPr>
            <a:r>
              <a:rPr lang="en-ZA" altLang="en-US" sz="2400" dirty="0">
                <a:cs typeface="Arial" panose="020B0604020202020204" pitchFamily="34" charset="0"/>
              </a:rPr>
              <a:t>Submission of Lifers						</a:t>
            </a:r>
          </a:p>
        </p:txBody>
      </p:sp>
      <p:sp>
        <p:nvSpPr>
          <p:cNvPr id="2" name="Slide Number Placeholder 1"/>
          <p:cNvSpPr>
            <a:spLocks noGrp="1"/>
          </p:cNvSpPr>
          <p:nvPr>
            <p:ph type="sldNum" sz="quarter" idx="12"/>
          </p:nvPr>
        </p:nvSpPr>
        <p:spPr/>
        <p:txBody>
          <a:bodyPr/>
          <a:lstStyle/>
          <a:p>
            <a:fld id="{DCB3B80B-23E3-3948-A741-EEB7CB22DD0C}" type="slidenum">
              <a:rPr lang="en-US" smtClean="0"/>
              <a:pPr/>
              <a:t>28</a:t>
            </a:fld>
            <a:endParaRPr lang="en-US"/>
          </a:p>
        </p:txBody>
      </p:sp>
    </p:spTree>
    <p:extLst>
      <p:ext uri="{BB962C8B-B14F-4D97-AF65-F5344CB8AC3E}">
        <p14:creationId xmlns:p14="http://schemas.microsoft.com/office/powerpoint/2010/main" xmlns="" val="2463935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935" y="55656"/>
            <a:ext cx="695325" cy="1155700"/>
          </a:xfrm>
          <a:prstGeom prst="rect">
            <a:avLst/>
          </a:prstGeom>
        </p:spPr>
      </p:pic>
      <p:pic>
        <p:nvPicPr>
          <p:cNvPr id="5" name="Picture 4"/>
          <p:cNvPicPr>
            <a:picLocks noChangeAspect="1"/>
          </p:cNvPicPr>
          <p:nvPr/>
        </p:nvPicPr>
        <p:blipFill>
          <a:blip r:embed="rId3"/>
          <a:stretch>
            <a:fillRect/>
          </a:stretch>
        </p:blipFill>
        <p:spPr>
          <a:xfrm>
            <a:off x="1800227" y="1117600"/>
            <a:ext cx="5534025" cy="38100"/>
          </a:xfrm>
          <a:prstGeom prst="rect">
            <a:avLst/>
          </a:prstGeom>
        </p:spPr>
      </p:pic>
      <p:sp>
        <p:nvSpPr>
          <p:cNvPr id="6" name="TextBox 5"/>
          <p:cNvSpPr txBox="1"/>
          <p:nvPr/>
        </p:nvSpPr>
        <p:spPr>
          <a:xfrm>
            <a:off x="1838326" y="271610"/>
            <a:ext cx="4804016" cy="584775"/>
          </a:xfrm>
          <a:prstGeom prst="rect">
            <a:avLst/>
          </a:prstGeom>
          <a:noFill/>
        </p:spPr>
        <p:txBody>
          <a:bodyPr wrap="square" rtlCol="0">
            <a:spAutoFit/>
          </a:bodyPr>
          <a:lstStyle/>
          <a:p>
            <a:r>
              <a:rPr lang="en-US" sz="3200" dirty="0">
                <a:solidFill>
                  <a:srgbClr val="005300"/>
                </a:solidFill>
                <a:cs typeface="Arial Black"/>
              </a:rPr>
              <a:t>Addressing Challenges</a:t>
            </a:r>
          </a:p>
        </p:txBody>
      </p:sp>
      <p:pic>
        <p:nvPicPr>
          <p:cNvPr id="8" name="Picture 7"/>
          <p:cNvPicPr>
            <a:picLocks noChangeAspect="1"/>
          </p:cNvPicPr>
          <p:nvPr/>
        </p:nvPicPr>
        <p:blipFill>
          <a:blip r:embed="rId3"/>
          <a:stretch>
            <a:fillRect/>
          </a:stretch>
        </p:blipFill>
        <p:spPr>
          <a:xfrm>
            <a:off x="1800227" y="6506906"/>
            <a:ext cx="5534025" cy="38100"/>
          </a:xfrm>
          <a:prstGeom prst="rect">
            <a:avLst/>
          </a:prstGeom>
        </p:spPr>
      </p:pic>
      <p:sp>
        <p:nvSpPr>
          <p:cNvPr id="7" name="Rectangle 6"/>
          <p:cNvSpPr/>
          <p:nvPr/>
        </p:nvSpPr>
        <p:spPr>
          <a:xfrm>
            <a:off x="255502" y="1155700"/>
            <a:ext cx="8404411" cy="2677656"/>
          </a:xfrm>
          <a:prstGeom prst="rect">
            <a:avLst/>
          </a:prstGeom>
        </p:spPr>
        <p:txBody>
          <a:bodyPr wrap="square">
            <a:spAutoFit/>
          </a:bodyPr>
          <a:lstStyle/>
          <a:p>
            <a:pPr marL="0" lvl="1"/>
            <a:r>
              <a:rPr lang="en-ZA" altLang="en-US" sz="2400" dirty="0">
                <a:cs typeface="Arial" panose="020B0604020202020204" pitchFamily="34" charset="0"/>
              </a:rPr>
              <a:t>						</a:t>
            </a:r>
          </a:p>
          <a:p>
            <a:pPr marL="801688" lvl="2" indent="-438150">
              <a:buFont typeface="Arial" panose="020B0604020202020204" pitchFamily="34" charset="0"/>
              <a:buChar char="•"/>
            </a:pPr>
            <a:r>
              <a:rPr lang="en-ZA" altLang="en-US" sz="2400" dirty="0">
                <a:cs typeface="Arial" panose="020B0604020202020204" pitchFamily="34" charset="0"/>
              </a:rPr>
              <a:t>Performance indicators	</a:t>
            </a:r>
          </a:p>
          <a:p>
            <a:pPr marL="801688" lvl="2" indent="-438150">
              <a:buFont typeface="Arial" panose="020B0604020202020204" pitchFamily="34" charset="0"/>
              <a:buChar char="•"/>
            </a:pPr>
            <a:r>
              <a:rPr lang="en-ZA" altLang="en-US" sz="2400" dirty="0">
                <a:cs typeface="Arial" panose="020B0604020202020204" pitchFamily="34" charset="0"/>
              </a:rPr>
              <a:t>Setting of placement conditions</a:t>
            </a:r>
          </a:p>
          <a:p>
            <a:pPr marL="801688" lvl="2" indent="-438150">
              <a:buFont typeface="Arial" panose="020B0604020202020204" pitchFamily="34" charset="0"/>
              <a:buChar char="•"/>
            </a:pPr>
            <a:r>
              <a:rPr lang="en-ZA" altLang="en-US" sz="2400" dirty="0">
                <a:cs typeface="Arial" panose="020B0604020202020204" pitchFamily="34" charset="0"/>
              </a:rPr>
              <a:t>Relations between CMC, Parole Boards and Community Corrections, etc.	</a:t>
            </a:r>
            <a:endParaRPr lang="en-ZA" altLang="en-US" sz="2400" dirty="0" smtClean="0">
              <a:cs typeface="Arial" panose="020B0604020202020204" pitchFamily="34" charset="0"/>
            </a:endParaRPr>
          </a:p>
          <a:p>
            <a:pPr marL="801688" lvl="2" indent="-438150">
              <a:buFont typeface="Arial" panose="020B0604020202020204" pitchFamily="34" charset="0"/>
              <a:buChar char="•"/>
            </a:pPr>
            <a:r>
              <a:rPr lang="en-ZA" altLang="en-US" sz="2400" dirty="0" smtClean="0">
                <a:cs typeface="Arial" panose="020B0604020202020204" pitchFamily="34" charset="0"/>
              </a:rPr>
              <a:t>Separate </a:t>
            </a:r>
            <a:r>
              <a:rPr lang="en-ZA" altLang="en-US" sz="2400" dirty="0">
                <a:cs typeface="Arial" panose="020B0604020202020204" pitchFamily="34" charset="0"/>
              </a:rPr>
              <a:t>training sessions for Heads of Centres are also being held.</a:t>
            </a:r>
          </a:p>
        </p:txBody>
      </p:sp>
      <p:sp>
        <p:nvSpPr>
          <p:cNvPr id="2" name="Slide Number Placeholder 1"/>
          <p:cNvSpPr>
            <a:spLocks noGrp="1"/>
          </p:cNvSpPr>
          <p:nvPr>
            <p:ph type="sldNum" sz="quarter" idx="12"/>
          </p:nvPr>
        </p:nvSpPr>
        <p:spPr/>
        <p:txBody>
          <a:bodyPr/>
          <a:lstStyle/>
          <a:p>
            <a:fld id="{DCB3B80B-23E3-3948-A741-EEB7CB22DD0C}" type="slidenum">
              <a:rPr lang="en-US" smtClean="0"/>
              <a:pPr/>
              <a:t>29</a:t>
            </a:fld>
            <a:endParaRPr lang="en-US"/>
          </a:p>
        </p:txBody>
      </p:sp>
    </p:spTree>
    <p:extLst>
      <p:ext uri="{BB962C8B-B14F-4D97-AF65-F5344CB8AC3E}">
        <p14:creationId xmlns:p14="http://schemas.microsoft.com/office/powerpoint/2010/main" xmlns="" val="2760578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sp>
        <p:nvSpPr>
          <p:cNvPr id="6" name="TextBox 5"/>
          <p:cNvSpPr txBox="1"/>
          <p:nvPr/>
        </p:nvSpPr>
        <p:spPr>
          <a:xfrm>
            <a:off x="1127397" y="273086"/>
            <a:ext cx="7127603" cy="1077218"/>
          </a:xfrm>
          <a:prstGeom prst="rect">
            <a:avLst/>
          </a:prstGeom>
          <a:noFill/>
        </p:spPr>
        <p:txBody>
          <a:bodyPr wrap="square" rtlCol="0">
            <a:spAutoFit/>
          </a:bodyPr>
          <a:lstStyle/>
          <a:p>
            <a:pPr marL="0" lvl="2"/>
            <a:r>
              <a:rPr lang="en-ZA" sz="3200" dirty="0" smtClean="0">
                <a:solidFill>
                  <a:srgbClr val="003D00"/>
                </a:solidFill>
              </a:rPr>
              <a:t>Correctional </a:t>
            </a:r>
            <a:r>
              <a:rPr lang="en-ZA" sz="3200" dirty="0">
                <a:solidFill>
                  <a:srgbClr val="003D00"/>
                </a:solidFill>
              </a:rPr>
              <a:t>Supervision and Parole</a:t>
            </a:r>
          </a:p>
          <a:p>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142240" y="1282240"/>
            <a:ext cx="8890000" cy="5262979"/>
          </a:xfrm>
          <a:prstGeom prst="rect">
            <a:avLst/>
          </a:prstGeom>
        </p:spPr>
        <p:txBody>
          <a:bodyPr wrap="square">
            <a:spAutoFit/>
          </a:bodyPr>
          <a:lstStyle/>
          <a:p>
            <a:pPr lvl="2" indent="-822325">
              <a:spcBef>
                <a:spcPts val="0"/>
              </a:spcBef>
              <a:buFont typeface="Arial" panose="020B0604020202020204" pitchFamily="34" charset="0"/>
              <a:buChar char="•"/>
              <a:defRPr/>
            </a:pPr>
            <a:r>
              <a:rPr lang="en-ZA" sz="2400" dirty="0" smtClean="0"/>
              <a:t>Mandates</a:t>
            </a:r>
          </a:p>
          <a:p>
            <a:pPr lvl="2" indent="-822325">
              <a:spcBef>
                <a:spcPts val="0"/>
              </a:spcBef>
              <a:buFont typeface="Arial" panose="020B0604020202020204" pitchFamily="34" charset="0"/>
              <a:buChar char="•"/>
              <a:defRPr/>
            </a:pPr>
            <a:r>
              <a:rPr lang="en-ZA" sz="2400" dirty="0" smtClean="0"/>
              <a:t>History</a:t>
            </a:r>
          </a:p>
          <a:p>
            <a:pPr lvl="2" indent="-822325">
              <a:spcBef>
                <a:spcPts val="0"/>
              </a:spcBef>
              <a:buFont typeface="Arial" panose="020B0604020202020204" pitchFamily="34" charset="0"/>
              <a:buChar char="•"/>
              <a:defRPr/>
            </a:pPr>
            <a:r>
              <a:rPr lang="en-ZA" sz="2400" dirty="0" smtClean="0"/>
              <a:t>Establishment of Parole Boards</a:t>
            </a:r>
          </a:p>
          <a:p>
            <a:pPr lvl="2" indent="-822325">
              <a:spcBef>
                <a:spcPts val="0"/>
              </a:spcBef>
              <a:buFont typeface="Arial" panose="020B0604020202020204" pitchFamily="34" charset="0"/>
              <a:buChar char="•"/>
              <a:defRPr/>
            </a:pPr>
            <a:r>
              <a:rPr lang="en-ZA" sz="2400" dirty="0" smtClean="0"/>
              <a:t>Function of Parole Boards</a:t>
            </a:r>
          </a:p>
          <a:p>
            <a:pPr lvl="2" indent="-822325">
              <a:spcBef>
                <a:spcPts val="0"/>
              </a:spcBef>
              <a:buFont typeface="Arial" panose="020B0604020202020204" pitchFamily="34" charset="0"/>
              <a:buChar char="•"/>
              <a:defRPr/>
            </a:pPr>
            <a:r>
              <a:rPr lang="en-ZA" sz="2400" dirty="0" smtClean="0"/>
              <a:t>Parole </a:t>
            </a:r>
          </a:p>
          <a:p>
            <a:pPr lvl="2" indent="-822325">
              <a:spcBef>
                <a:spcPts val="0"/>
              </a:spcBef>
              <a:buFont typeface="Arial" panose="020B0604020202020204" pitchFamily="34" charset="0"/>
              <a:buChar char="•"/>
              <a:defRPr/>
            </a:pPr>
            <a:r>
              <a:rPr lang="en-ZA" sz="2400" dirty="0" smtClean="0"/>
              <a:t>Review of Parole Board decisions</a:t>
            </a:r>
          </a:p>
          <a:p>
            <a:pPr lvl="2" indent="-822325">
              <a:spcBef>
                <a:spcPts val="0"/>
              </a:spcBef>
              <a:buFont typeface="Arial" panose="020B0604020202020204" pitchFamily="34" charset="0"/>
              <a:buChar char="•"/>
              <a:defRPr/>
            </a:pPr>
            <a:r>
              <a:rPr lang="en-ZA" sz="2400" dirty="0" smtClean="0"/>
              <a:t>Victim participation</a:t>
            </a:r>
          </a:p>
          <a:p>
            <a:pPr lvl="2" indent="-822325">
              <a:spcBef>
                <a:spcPts val="0"/>
              </a:spcBef>
              <a:buFont typeface="Arial" panose="020B0604020202020204" pitchFamily="34" charset="0"/>
              <a:buChar char="•"/>
              <a:defRPr/>
            </a:pPr>
            <a:r>
              <a:rPr lang="en-ZA" sz="2400" dirty="0" smtClean="0"/>
              <a:t>Lifers Van </a:t>
            </a:r>
            <a:r>
              <a:rPr lang="en-ZA" sz="2400" dirty="0" err="1" smtClean="0"/>
              <a:t>Vuuren</a:t>
            </a:r>
            <a:r>
              <a:rPr lang="en-ZA" sz="2400" dirty="0" smtClean="0"/>
              <a:t> and Van </a:t>
            </a:r>
            <a:r>
              <a:rPr lang="en-ZA" sz="2400" dirty="0" err="1" smtClean="0"/>
              <a:t>Wyk</a:t>
            </a:r>
            <a:endParaRPr lang="en-ZA" sz="2400" dirty="0" smtClean="0"/>
          </a:p>
          <a:p>
            <a:pPr lvl="2" indent="-822325">
              <a:spcBef>
                <a:spcPts val="0"/>
              </a:spcBef>
              <a:buFont typeface="Arial" panose="020B0604020202020204" pitchFamily="34" charset="0"/>
              <a:buChar char="•"/>
              <a:defRPr/>
            </a:pPr>
            <a:r>
              <a:rPr lang="en-ZA" sz="2400" dirty="0"/>
              <a:t>Seat of Parole Boards</a:t>
            </a:r>
          </a:p>
          <a:p>
            <a:pPr lvl="2" indent="-822325">
              <a:spcBef>
                <a:spcPts val="0"/>
              </a:spcBef>
              <a:buFont typeface="Arial" panose="020B0604020202020204" pitchFamily="34" charset="0"/>
              <a:buChar char="•"/>
              <a:defRPr/>
            </a:pPr>
            <a:r>
              <a:rPr lang="en-ZA" sz="2400" dirty="0"/>
              <a:t>Vacancies in Parole Boards</a:t>
            </a:r>
          </a:p>
          <a:p>
            <a:pPr lvl="2" indent="-822325">
              <a:spcBef>
                <a:spcPts val="0"/>
              </a:spcBef>
              <a:buFont typeface="Arial" panose="020B0604020202020204" pitchFamily="34" charset="0"/>
              <a:buChar char="•"/>
              <a:defRPr/>
            </a:pPr>
            <a:r>
              <a:rPr lang="en-ZA" sz="2400" dirty="0"/>
              <a:t>Cases considered 2013/14 – 2015/16</a:t>
            </a:r>
          </a:p>
          <a:p>
            <a:pPr lvl="2" indent="-822325">
              <a:spcBef>
                <a:spcPts val="0"/>
              </a:spcBef>
              <a:buFont typeface="Arial" panose="020B0604020202020204" pitchFamily="34" charset="0"/>
              <a:buChar char="•"/>
              <a:defRPr/>
            </a:pPr>
            <a:r>
              <a:rPr lang="en-ZA" sz="2400" dirty="0"/>
              <a:t>Training of Parole Boards/CMC for 2016</a:t>
            </a:r>
          </a:p>
          <a:p>
            <a:pPr lvl="2" indent="-822325">
              <a:spcBef>
                <a:spcPts val="0"/>
              </a:spcBef>
              <a:buFont typeface="Arial" panose="020B0604020202020204" pitchFamily="34" charset="0"/>
              <a:buChar char="•"/>
              <a:defRPr/>
            </a:pPr>
            <a:r>
              <a:rPr lang="en-ZA" sz="2400" dirty="0"/>
              <a:t>Addressing of challenges</a:t>
            </a:r>
          </a:p>
          <a:p>
            <a:pPr lvl="2" indent="-822325">
              <a:spcBef>
                <a:spcPts val="0"/>
              </a:spcBef>
              <a:buFont typeface="Arial" panose="020B0604020202020204" pitchFamily="34" charset="0"/>
              <a:buChar char="•"/>
              <a:defRPr/>
            </a:pPr>
            <a:endParaRPr lang="en-ZA" sz="2400" dirty="0"/>
          </a:p>
        </p:txBody>
      </p:sp>
      <p:sp>
        <p:nvSpPr>
          <p:cNvPr id="2" name="Slide Number Placeholder 1"/>
          <p:cNvSpPr>
            <a:spLocks noGrp="1"/>
          </p:cNvSpPr>
          <p:nvPr>
            <p:ph type="sldNum" sz="quarter" idx="12"/>
          </p:nvPr>
        </p:nvSpPr>
        <p:spPr/>
        <p:txBody>
          <a:bodyPr/>
          <a:lstStyle/>
          <a:p>
            <a:fld id="{DCB3B80B-23E3-3948-A741-EEB7CB22DD0C}" type="slidenum">
              <a:rPr lang="en-US" smtClean="0"/>
              <a:pPr/>
              <a:t>3</a:t>
            </a:fld>
            <a:endParaRPr lang="en-US"/>
          </a:p>
        </p:txBody>
      </p:sp>
    </p:spTree>
    <p:extLst>
      <p:ext uri="{BB962C8B-B14F-4D97-AF65-F5344CB8AC3E}">
        <p14:creationId xmlns:p14="http://schemas.microsoft.com/office/powerpoint/2010/main" xmlns="" val="3781229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sp>
        <p:nvSpPr>
          <p:cNvPr id="12" name="TextBox 11"/>
          <p:cNvSpPr txBox="1"/>
          <p:nvPr/>
        </p:nvSpPr>
        <p:spPr>
          <a:xfrm>
            <a:off x="927100" y="271596"/>
            <a:ext cx="7712403" cy="584775"/>
          </a:xfrm>
          <a:prstGeom prst="rect">
            <a:avLst/>
          </a:prstGeom>
          <a:noFill/>
        </p:spPr>
        <p:txBody>
          <a:bodyPr wrap="square" rtlCol="0">
            <a:spAutoFit/>
          </a:bodyPr>
          <a:lstStyle/>
          <a:p>
            <a:r>
              <a:rPr lang="en-US" sz="3200" dirty="0">
                <a:solidFill>
                  <a:srgbClr val="005300"/>
                </a:solidFill>
              </a:rPr>
              <a:t>Training of CSPB/ CMC for 2016</a:t>
            </a:r>
            <a:endParaRPr lang="en-US" sz="3200" dirty="0">
              <a:solidFill>
                <a:srgbClr val="005300"/>
              </a:solidFill>
              <a:cs typeface="Arial Black"/>
            </a:endParaRPr>
          </a:p>
        </p:txBody>
      </p:sp>
      <p:pic>
        <p:nvPicPr>
          <p:cNvPr id="13" name="Picture 12"/>
          <p:cNvPicPr>
            <a:picLocks noChangeAspect="1"/>
          </p:cNvPicPr>
          <p:nvPr/>
        </p:nvPicPr>
        <p:blipFill>
          <a:blip r:embed="rId3"/>
          <a:stretch>
            <a:fillRect/>
          </a:stretch>
        </p:blipFill>
        <p:spPr>
          <a:xfrm flipV="1">
            <a:off x="819150" y="1813034"/>
            <a:ext cx="7993774" cy="469387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xmlns="" val="896054397"/>
              </p:ext>
            </p:extLst>
          </p:nvPr>
        </p:nvGraphicFramePr>
        <p:xfrm>
          <a:off x="463551" y="1529257"/>
          <a:ext cx="8349374" cy="4781831"/>
        </p:xfrm>
        <a:graphic>
          <a:graphicData uri="http://schemas.openxmlformats.org/drawingml/2006/table">
            <a:tbl>
              <a:tblPr firstRow="1" firstCol="1" bandRow="1">
                <a:tableStyleId>{5C22544A-7EE6-4342-B048-85BDC9FD1C3A}</a:tableStyleId>
              </a:tblPr>
              <a:tblGrid>
                <a:gridCol w="2752256"/>
                <a:gridCol w="2813376"/>
                <a:gridCol w="2783742"/>
              </a:tblGrid>
              <a:tr h="696236">
                <a:tc gridSpan="3">
                  <a:txBody>
                    <a:bodyPr/>
                    <a:lstStyle/>
                    <a:p>
                      <a:pPr>
                        <a:lnSpc>
                          <a:spcPct val="107000"/>
                        </a:lnSpc>
                        <a:spcAft>
                          <a:spcPts val="800"/>
                        </a:spcAft>
                      </a:pPr>
                      <a:r>
                        <a:rPr lang="en-ZA" sz="1800" b="1" dirty="0">
                          <a:effectLst/>
                        </a:rPr>
                        <a:t>Parole Board and CMC Training </a:t>
                      </a:r>
                      <a:endParaRPr lang="en-ZA" sz="1800" b="1" dirty="0" smtClean="0">
                        <a:effectLst/>
                      </a:endParaRPr>
                    </a:p>
                    <a:p>
                      <a:pPr>
                        <a:lnSpc>
                          <a:spcPct val="107000"/>
                        </a:lnSpc>
                        <a:spcAft>
                          <a:spcPts val="800"/>
                        </a:spcAft>
                      </a:pPr>
                      <a:r>
                        <a:rPr lang="en-ZA" sz="1800" b="1" dirty="0" smtClean="0">
                          <a:effectLst/>
                        </a:rPr>
                        <a:t> </a:t>
                      </a:r>
                      <a:endParaRPr lang="en-ZA" sz="1800" b="1" dirty="0">
                        <a:effectLst/>
                        <a:latin typeface="Calibri"/>
                        <a:ea typeface="Calibri"/>
                        <a:cs typeface="Times New Roman"/>
                      </a:endParaRPr>
                    </a:p>
                  </a:txBody>
                  <a:tcPr marL="68580" marR="68580" marT="0" marB="0">
                    <a:solidFill>
                      <a:schemeClr val="accent6">
                        <a:lumMod val="75000"/>
                      </a:schemeClr>
                    </a:solidFill>
                  </a:tcPr>
                </a:tc>
                <a:tc hMerge="1">
                  <a:txBody>
                    <a:bodyPr/>
                    <a:lstStyle/>
                    <a:p>
                      <a:endParaRPr lang="en-ZA"/>
                    </a:p>
                  </a:txBody>
                  <a:tcPr/>
                </a:tc>
                <a:tc hMerge="1">
                  <a:txBody>
                    <a:bodyPr/>
                    <a:lstStyle/>
                    <a:p>
                      <a:endParaRPr lang="en-ZA"/>
                    </a:p>
                  </a:txBody>
                  <a:tcPr/>
                </a:tc>
              </a:tr>
              <a:tr h="302472">
                <a:tc>
                  <a:txBody>
                    <a:bodyPr/>
                    <a:lstStyle/>
                    <a:p>
                      <a:pPr>
                        <a:lnSpc>
                          <a:spcPct val="107000"/>
                        </a:lnSpc>
                        <a:spcAft>
                          <a:spcPts val="800"/>
                        </a:spcAft>
                      </a:pPr>
                      <a:r>
                        <a:rPr lang="en-ZA" sz="1800" b="1" dirty="0" smtClean="0">
                          <a:effectLst/>
                          <a:latin typeface="+mn-lt"/>
                          <a:ea typeface="+mn-ea"/>
                          <a:cs typeface="+mn-cs"/>
                        </a:rPr>
                        <a:t>Region</a:t>
                      </a:r>
                    </a:p>
                  </a:txBody>
                  <a:tcPr marL="68580" marR="68580" marT="0" marB="0">
                    <a:solidFill>
                      <a:schemeClr val="accent6">
                        <a:lumMod val="75000"/>
                      </a:schemeClr>
                    </a:solidFill>
                  </a:tcPr>
                </a:tc>
                <a:tc>
                  <a:txBody>
                    <a:bodyPr/>
                    <a:lstStyle/>
                    <a:p>
                      <a:pPr>
                        <a:lnSpc>
                          <a:spcPct val="107000"/>
                        </a:lnSpc>
                        <a:spcAft>
                          <a:spcPts val="800"/>
                        </a:spcAft>
                      </a:pPr>
                      <a:r>
                        <a:rPr lang="en-ZA" sz="1800" b="1" dirty="0">
                          <a:effectLst/>
                        </a:rPr>
                        <a:t>Dates </a:t>
                      </a:r>
                      <a:endParaRPr lang="en-ZA" sz="1800" b="1" dirty="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ZA" sz="1800" b="1">
                          <a:effectLst/>
                        </a:rPr>
                        <a:t>Venue </a:t>
                      </a:r>
                      <a:endParaRPr lang="en-ZA" sz="1800" b="1">
                        <a:effectLst/>
                        <a:latin typeface="Calibri"/>
                        <a:ea typeface="Calibri"/>
                        <a:cs typeface="Times New Roman"/>
                      </a:endParaRPr>
                    </a:p>
                  </a:txBody>
                  <a:tcPr marL="68580" marR="68580" marT="0" marB="0">
                    <a:solidFill>
                      <a:schemeClr val="accent6">
                        <a:lumMod val="20000"/>
                        <a:lumOff val="80000"/>
                      </a:schemeClr>
                    </a:solidFill>
                  </a:tcPr>
                </a:tc>
              </a:tr>
              <a:tr h="657653">
                <a:tc>
                  <a:txBody>
                    <a:bodyPr/>
                    <a:lstStyle/>
                    <a:p>
                      <a:pPr>
                        <a:lnSpc>
                          <a:spcPct val="107000"/>
                        </a:lnSpc>
                        <a:spcAft>
                          <a:spcPts val="800"/>
                        </a:spcAft>
                      </a:pPr>
                      <a:r>
                        <a:rPr lang="en-ZA" sz="1800" b="1" dirty="0" smtClean="0">
                          <a:effectLst/>
                        </a:rPr>
                        <a:t>Gauteng </a:t>
                      </a:r>
                      <a:endParaRPr lang="en-ZA" sz="1800" b="1" dirty="0">
                        <a:effectLst/>
                        <a:latin typeface="Calibri"/>
                        <a:ea typeface="Calibri"/>
                        <a:cs typeface="Times New Roman"/>
                      </a:endParaRPr>
                    </a:p>
                  </a:txBody>
                  <a:tcPr marL="68580" marR="68580" marT="0" marB="0">
                    <a:solidFill>
                      <a:schemeClr val="accent6">
                        <a:lumMod val="75000"/>
                      </a:schemeClr>
                    </a:solidFill>
                  </a:tcPr>
                </a:tc>
                <a:tc>
                  <a:txBody>
                    <a:bodyPr/>
                    <a:lstStyle/>
                    <a:p>
                      <a:pPr>
                        <a:lnSpc>
                          <a:spcPct val="107000"/>
                        </a:lnSpc>
                        <a:spcAft>
                          <a:spcPts val="800"/>
                        </a:spcAft>
                      </a:pPr>
                      <a:r>
                        <a:rPr lang="en-ZA" sz="1800" b="1" dirty="0">
                          <a:effectLst/>
                        </a:rPr>
                        <a:t>7-10 June 2016</a:t>
                      </a:r>
                      <a:endParaRPr lang="en-ZA" sz="1800" b="1" dirty="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ZA" sz="1800" b="1" dirty="0">
                          <a:effectLst/>
                        </a:rPr>
                        <a:t>Gauteng –</a:t>
                      </a:r>
                      <a:r>
                        <a:rPr lang="en-ZA" sz="1800" b="1" dirty="0" err="1">
                          <a:effectLst/>
                        </a:rPr>
                        <a:t>Baviaanspoort</a:t>
                      </a:r>
                      <a:r>
                        <a:rPr lang="en-ZA" sz="1800" b="1" dirty="0">
                          <a:effectLst/>
                        </a:rPr>
                        <a:t>  </a:t>
                      </a:r>
                      <a:endParaRPr lang="en-ZA" sz="1800" b="1" dirty="0">
                        <a:effectLst/>
                        <a:latin typeface="Calibri"/>
                        <a:ea typeface="Calibri"/>
                        <a:cs typeface="Times New Roman"/>
                      </a:endParaRPr>
                    </a:p>
                  </a:txBody>
                  <a:tcPr marL="68580" marR="68580" marT="0" marB="0">
                    <a:solidFill>
                      <a:schemeClr val="accent6">
                        <a:lumMod val="20000"/>
                        <a:lumOff val="80000"/>
                      </a:schemeClr>
                    </a:solidFill>
                  </a:tcPr>
                </a:tc>
              </a:tr>
              <a:tr h="625094">
                <a:tc>
                  <a:txBody>
                    <a:bodyPr/>
                    <a:lstStyle/>
                    <a:p>
                      <a:pPr>
                        <a:lnSpc>
                          <a:spcPct val="107000"/>
                        </a:lnSpc>
                        <a:spcAft>
                          <a:spcPts val="800"/>
                        </a:spcAft>
                      </a:pPr>
                      <a:r>
                        <a:rPr lang="en-ZA" sz="1800" b="1" dirty="0" smtClean="0">
                          <a:effectLst/>
                        </a:rPr>
                        <a:t>Western </a:t>
                      </a:r>
                      <a:r>
                        <a:rPr lang="en-ZA" sz="1800" b="1" dirty="0">
                          <a:effectLst/>
                        </a:rPr>
                        <a:t>Cape </a:t>
                      </a:r>
                      <a:endParaRPr lang="en-ZA" sz="1800" b="1" dirty="0">
                        <a:effectLst/>
                        <a:latin typeface="Calibri"/>
                        <a:ea typeface="Calibri"/>
                        <a:cs typeface="Times New Roman"/>
                      </a:endParaRPr>
                    </a:p>
                  </a:txBody>
                  <a:tcPr marL="68580" marR="68580" marT="0" marB="0">
                    <a:solidFill>
                      <a:schemeClr val="accent6">
                        <a:lumMod val="75000"/>
                      </a:schemeClr>
                    </a:solidFill>
                  </a:tcPr>
                </a:tc>
                <a:tc>
                  <a:txBody>
                    <a:bodyPr/>
                    <a:lstStyle/>
                    <a:p>
                      <a:pPr>
                        <a:lnSpc>
                          <a:spcPct val="107000"/>
                        </a:lnSpc>
                        <a:spcAft>
                          <a:spcPts val="800"/>
                        </a:spcAft>
                      </a:pPr>
                      <a:r>
                        <a:rPr lang="en-ZA" sz="1800" b="1" dirty="0">
                          <a:effectLst/>
                        </a:rPr>
                        <a:t>21-24 June 2016</a:t>
                      </a:r>
                      <a:endParaRPr lang="en-ZA" sz="1800" b="1" dirty="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ZA" sz="1800" b="1" dirty="0">
                          <a:effectLst/>
                        </a:rPr>
                        <a:t>WC- </a:t>
                      </a:r>
                      <a:r>
                        <a:rPr lang="en-ZA" sz="1800" b="1" dirty="0" err="1" smtClean="0">
                          <a:effectLst/>
                        </a:rPr>
                        <a:t>Brandvlei</a:t>
                      </a:r>
                      <a:r>
                        <a:rPr lang="en-ZA" sz="1800" b="1" dirty="0" smtClean="0">
                          <a:effectLst/>
                        </a:rPr>
                        <a:t> </a:t>
                      </a:r>
                      <a:endParaRPr lang="en-ZA" sz="1800" b="1" dirty="0">
                        <a:effectLst/>
                        <a:latin typeface="Calibri"/>
                        <a:ea typeface="Calibri"/>
                        <a:cs typeface="Times New Roman"/>
                      </a:endParaRPr>
                    </a:p>
                  </a:txBody>
                  <a:tcPr marL="68580" marR="68580" marT="0" marB="0">
                    <a:solidFill>
                      <a:schemeClr val="accent6">
                        <a:lumMod val="20000"/>
                        <a:lumOff val="80000"/>
                      </a:schemeClr>
                    </a:solidFill>
                  </a:tcPr>
                </a:tc>
              </a:tr>
              <a:tr h="625094">
                <a:tc>
                  <a:txBody>
                    <a:bodyPr/>
                    <a:lstStyle/>
                    <a:p>
                      <a:pPr>
                        <a:lnSpc>
                          <a:spcPct val="107000"/>
                        </a:lnSpc>
                        <a:spcAft>
                          <a:spcPts val="800"/>
                        </a:spcAft>
                      </a:pPr>
                      <a:r>
                        <a:rPr lang="en-ZA" sz="1800" b="1" dirty="0" smtClean="0">
                          <a:effectLst/>
                        </a:rPr>
                        <a:t>Eastern </a:t>
                      </a:r>
                      <a:r>
                        <a:rPr lang="en-ZA" sz="1800" b="1" dirty="0">
                          <a:effectLst/>
                        </a:rPr>
                        <a:t>Cape </a:t>
                      </a:r>
                      <a:endParaRPr lang="en-ZA" sz="1800" b="1" dirty="0">
                        <a:effectLst/>
                        <a:latin typeface="Calibri"/>
                        <a:ea typeface="Calibri"/>
                        <a:cs typeface="Times New Roman"/>
                      </a:endParaRPr>
                    </a:p>
                  </a:txBody>
                  <a:tcPr marL="68580" marR="68580" marT="0" marB="0">
                    <a:solidFill>
                      <a:schemeClr val="accent6">
                        <a:lumMod val="75000"/>
                      </a:schemeClr>
                    </a:solidFill>
                  </a:tcPr>
                </a:tc>
                <a:tc>
                  <a:txBody>
                    <a:bodyPr/>
                    <a:lstStyle/>
                    <a:p>
                      <a:pPr>
                        <a:lnSpc>
                          <a:spcPct val="107000"/>
                        </a:lnSpc>
                        <a:spcAft>
                          <a:spcPts val="800"/>
                        </a:spcAft>
                      </a:pPr>
                      <a:r>
                        <a:rPr lang="en-ZA" sz="1800" b="1" dirty="0">
                          <a:effectLst/>
                        </a:rPr>
                        <a:t>19-22  July  2016</a:t>
                      </a:r>
                      <a:endParaRPr lang="en-ZA" sz="1800" b="1" dirty="0">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ZA" sz="1800" b="1" dirty="0">
                          <a:effectLst/>
                        </a:rPr>
                        <a:t>EC-  St Albans </a:t>
                      </a:r>
                      <a:endParaRPr lang="en-ZA" sz="1800" b="1" dirty="0">
                        <a:effectLst/>
                        <a:latin typeface="Calibri"/>
                        <a:ea typeface="Calibri"/>
                        <a:cs typeface="Times New Roman"/>
                      </a:endParaRPr>
                    </a:p>
                  </a:txBody>
                  <a:tcPr marL="68580" marR="68580" marT="0" marB="0">
                    <a:solidFill>
                      <a:schemeClr val="accent6">
                        <a:lumMod val="20000"/>
                        <a:lumOff val="80000"/>
                      </a:schemeClr>
                    </a:solidFill>
                  </a:tcPr>
                </a:tc>
              </a:tr>
              <a:tr h="625094">
                <a:tc>
                  <a:txBody>
                    <a:bodyPr/>
                    <a:lstStyle/>
                    <a:p>
                      <a:pPr>
                        <a:lnSpc>
                          <a:spcPct val="107000"/>
                        </a:lnSpc>
                        <a:spcAft>
                          <a:spcPts val="800"/>
                        </a:spcAft>
                      </a:pPr>
                      <a:r>
                        <a:rPr lang="en-ZA" sz="1800" b="1" dirty="0" smtClean="0">
                          <a:effectLst/>
                        </a:rPr>
                        <a:t>FS/NC</a:t>
                      </a:r>
                      <a:endParaRPr lang="en-ZA" sz="1800" b="1" dirty="0">
                        <a:effectLst/>
                        <a:latin typeface="Calibri"/>
                        <a:ea typeface="Calibri"/>
                        <a:cs typeface="Times New Roman"/>
                      </a:endParaRPr>
                    </a:p>
                  </a:txBody>
                  <a:tcPr marL="68580" marR="68580" marT="0" marB="0">
                    <a:solidFill>
                      <a:schemeClr val="accent6">
                        <a:lumMod val="75000"/>
                      </a:schemeClr>
                    </a:solidFill>
                  </a:tcPr>
                </a:tc>
                <a:tc>
                  <a:txBody>
                    <a:bodyPr/>
                    <a:lstStyle/>
                    <a:p>
                      <a:pPr>
                        <a:lnSpc>
                          <a:spcPct val="107000"/>
                        </a:lnSpc>
                        <a:spcAft>
                          <a:spcPts val="800"/>
                        </a:spcAft>
                      </a:pPr>
                      <a:r>
                        <a:rPr lang="en-ZA" sz="1800" b="1">
                          <a:effectLst/>
                        </a:rPr>
                        <a:t>23-26 August 2016</a:t>
                      </a:r>
                      <a:endParaRPr lang="en-ZA" sz="1800" b="1">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ZA" sz="1800" b="1" dirty="0">
                          <a:effectLst/>
                        </a:rPr>
                        <a:t>FS/NC –</a:t>
                      </a:r>
                      <a:r>
                        <a:rPr lang="en-ZA" sz="1800" b="1" dirty="0" err="1">
                          <a:effectLst/>
                        </a:rPr>
                        <a:t>Grootvlei</a:t>
                      </a:r>
                      <a:r>
                        <a:rPr lang="en-ZA" sz="1800" b="1" dirty="0">
                          <a:effectLst/>
                        </a:rPr>
                        <a:t>  </a:t>
                      </a:r>
                      <a:endParaRPr lang="en-ZA" sz="1800" b="1" dirty="0">
                        <a:effectLst/>
                        <a:latin typeface="Calibri"/>
                        <a:ea typeface="Calibri"/>
                        <a:cs typeface="Times New Roman"/>
                      </a:endParaRPr>
                    </a:p>
                  </a:txBody>
                  <a:tcPr marL="68580" marR="68580" marT="0" marB="0">
                    <a:solidFill>
                      <a:schemeClr val="accent6">
                        <a:lumMod val="20000"/>
                        <a:lumOff val="80000"/>
                      </a:schemeClr>
                    </a:solidFill>
                  </a:tcPr>
                </a:tc>
              </a:tr>
              <a:tr h="625094">
                <a:tc>
                  <a:txBody>
                    <a:bodyPr/>
                    <a:lstStyle/>
                    <a:p>
                      <a:pPr>
                        <a:lnSpc>
                          <a:spcPct val="107000"/>
                        </a:lnSpc>
                        <a:spcAft>
                          <a:spcPts val="800"/>
                        </a:spcAft>
                      </a:pPr>
                      <a:r>
                        <a:rPr lang="en-ZA" sz="1800" b="1" dirty="0" smtClean="0">
                          <a:effectLst/>
                        </a:rPr>
                        <a:t>KZN </a:t>
                      </a:r>
                      <a:endParaRPr lang="en-ZA" sz="1800" b="1" dirty="0">
                        <a:effectLst/>
                        <a:latin typeface="Calibri"/>
                        <a:ea typeface="Calibri"/>
                        <a:cs typeface="Times New Roman"/>
                      </a:endParaRPr>
                    </a:p>
                  </a:txBody>
                  <a:tcPr marL="68580" marR="68580" marT="0" marB="0">
                    <a:solidFill>
                      <a:schemeClr val="accent6">
                        <a:lumMod val="75000"/>
                      </a:schemeClr>
                    </a:solidFill>
                  </a:tcPr>
                </a:tc>
                <a:tc>
                  <a:txBody>
                    <a:bodyPr/>
                    <a:lstStyle/>
                    <a:p>
                      <a:pPr>
                        <a:lnSpc>
                          <a:spcPct val="107000"/>
                        </a:lnSpc>
                        <a:spcAft>
                          <a:spcPts val="800"/>
                        </a:spcAft>
                      </a:pPr>
                      <a:r>
                        <a:rPr lang="en-ZA" sz="1800" b="1">
                          <a:effectLst/>
                        </a:rPr>
                        <a:t>13-16 September 2016</a:t>
                      </a:r>
                      <a:endParaRPr lang="en-ZA" sz="1800" b="1">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ZA" sz="1800" b="1" dirty="0" smtClean="0">
                          <a:effectLst/>
                        </a:rPr>
                        <a:t>KZN-</a:t>
                      </a:r>
                      <a:r>
                        <a:rPr lang="en-ZA" sz="1800" b="1" baseline="0" dirty="0" smtClean="0">
                          <a:effectLst/>
                        </a:rPr>
                        <a:t> Durban</a:t>
                      </a:r>
                      <a:endParaRPr lang="en-ZA" sz="1800" b="1" dirty="0">
                        <a:effectLst/>
                        <a:latin typeface="Calibri"/>
                        <a:ea typeface="Calibri"/>
                        <a:cs typeface="Times New Roman"/>
                      </a:endParaRPr>
                    </a:p>
                  </a:txBody>
                  <a:tcPr marL="68580" marR="68580" marT="0" marB="0">
                    <a:solidFill>
                      <a:schemeClr val="accent6">
                        <a:lumMod val="20000"/>
                        <a:lumOff val="80000"/>
                      </a:schemeClr>
                    </a:solidFill>
                  </a:tcPr>
                </a:tc>
              </a:tr>
              <a:tr h="625094">
                <a:tc>
                  <a:txBody>
                    <a:bodyPr/>
                    <a:lstStyle/>
                    <a:p>
                      <a:pPr>
                        <a:lnSpc>
                          <a:spcPct val="107000"/>
                        </a:lnSpc>
                        <a:spcAft>
                          <a:spcPts val="800"/>
                        </a:spcAft>
                      </a:pPr>
                      <a:r>
                        <a:rPr lang="en-ZA" sz="1800" b="1" dirty="0" smtClean="0">
                          <a:effectLst/>
                        </a:rPr>
                        <a:t>LMN </a:t>
                      </a:r>
                      <a:endParaRPr lang="en-ZA" sz="1800" b="1" dirty="0">
                        <a:effectLst/>
                        <a:latin typeface="Calibri"/>
                        <a:ea typeface="Calibri"/>
                        <a:cs typeface="Times New Roman"/>
                      </a:endParaRPr>
                    </a:p>
                  </a:txBody>
                  <a:tcPr marL="68580" marR="68580" marT="0" marB="0">
                    <a:solidFill>
                      <a:schemeClr val="accent6">
                        <a:lumMod val="75000"/>
                      </a:schemeClr>
                    </a:solidFill>
                  </a:tcPr>
                </a:tc>
                <a:tc>
                  <a:txBody>
                    <a:bodyPr/>
                    <a:lstStyle/>
                    <a:p>
                      <a:pPr>
                        <a:lnSpc>
                          <a:spcPct val="107000"/>
                        </a:lnSpc>
                        <a:spcAft>
                          <a:spcPts val="800"/>
                        </a:spcAft>
                      </a:pPr>
                      <a:r>
                        <a:rPr lang="en-ZA" sz="1800" b="1">
                          <a:effectLst/>
                        </a:rPr>
                        <a:t>27-30 September 2016</a:t>
                      </a:r>
                      <a:endParaRPr lang="en-ZA" sz="1800" b="1">
                        <a:effectLst/>
                        <a:latin typeface="Calibri"/>
                        <a:ea typeface="Calibri"/>
                        <a:cs typeface="Times New Roman"/>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ZA" sz="1800" b="1" dirty="0">
                          <a:effectLst/>
                        </a:rPr>
                        <a:t>LMN- </a:t>
                      </a:r>
                      <a:r>
                        <a:rPr lang="en-ZA" sz="1800" b="1" dirty="0" smtClean="0">
                          <a:effectLst/>
                        </a:rPr>
                        <a:t>Witbank</a:t>
                      </a:r>
                      <a:endParaRPr lang="en-ZA" sz="1800" b="1" dirty="0">
                        <a:effectLst/>
                        <a:latin typeface="Calibri"/>
                        <a:ea typeface="Calibri"/>
                        <a:cs typeface="Times New Roman"/>
                      </a:endParaRPr>
                    </a:p>
                  </a:txBody>
                  <a:tcPr marL="68580" marR="68580" marT="0" marB="0">
                    <a:solidFill>
                      <a:schemeClr val="accent6">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DCB3B80B-23E3-3948-A741-EEB7CB22DD0C}" type="slidenum">
              <a:rPr lang="en-US" smtClean="0"/>
              <a:pPr/>
              <a:t>30</a:t>
            </a:fld>
            <a:endParaRPr lang="en-US"/>
          </a:p>
        </p:txBody>
      </p:sp>
    </p:spTree>
    <p:extLst>
      <p:ext uri="{BB962C8B-B14F-4D97-AF65-F5344CB8AC3E}">
        <p14:creationId xmlns:p14="http://schemas.microsoft.com/office/powerpoint/2010/main" xmlns="" val="1344878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 y="26521"/>
            <a:ext cx="695325" cy="1155700"/>
          </a:xfrm>
          <a:prstGeom prst="rect">
            <a:avLst/>
          </a:prstGeom>
        </p:spPr>
      </p:pic>
      <p:pic>
        <p:nvPicPr>
          <p:cNvPr id="5" name="Picture 4"/>
          <p:cNvPicPr>
            <a:picLocks noChangeAspect="1"/>
          </p:cNvPicPr>
          <p:nvPr/>
        </p:nvPicPr>
        <p:blipFill>
          <a:blip r:embed="rId3"/>
          <a:stretch>
            <a:fillRect/>
          </a:stretch>
        </p:blipFill>
        <p:spPr>
          <a:xfrm>
            <a:off x="1800227" y="1117600"/>
            <a:ext cx="5534025" cy="38100"/>
          </a:xfrm>
          <a:prstGeom prst="rect">
            <a:avLst/>
          </a:prstGeom>
        </p:spPr>
      </p:pic>
      <p:sp>
        <p:nvSpPr>
          <p:cNvPr id="6" name="TextBox 5"/>
          <p:cNvSpPr txBox="1"/>
          <p:nvPr/>
        </p:nvSpPr>
        <p:spPr>
          <a:xfrm>
            <a:off x="1838332" y="271610"/>
            <a:ext cx="5315131" cy="584775"/>
          </a:xfrm>
          <a:prstGeom prst="rect">
            <a:avLst/>
          </a:prstGeom>
          <a:noFill/>
        </p:spPr>
        <p:txBody>
          <a:bodyPr wrap="square" rtlCol="0">
            <a:spAutoFit/>
          </a:bodyPr>
          <a:lstStyle/>
          <a:p>
            <a:r>
              <a:rPr lang="en-US" sz="3200" dirty="0">
                <a:solidFill>
                  <a:srgbClr val="005300"/>
                </a:solidFill>
                <a:cs typeface="Arial Black"/>
              </a:rPr>
              <a:t>Addressing Challenges …</a:t>
            </a:r>
          </a:p>
        </p:txBody>
      </p:sp>
      <p:pic>
        <p:nvPicPr>
          <p:cNvPr id="8" name="Picture 7"/>
          <p:cNvPicPr>
            <a:picLocks noChangeAspect="1"/>
          </p:cNvPicPr>
          <p:nvPr/>
        </p:nvPicPr>
        <p:blipFill>
          <a:blip r:embed="rId3"/>
          <a:stretch>
            <a:fillRect/>
          </a:stretch>
        </p:blipFill>
        <p:spPr>
          <a:xfrm>
            <a:off x="1800227" y="6506906"/>
            <a:ext cx="5534025" cy="38100"/>
          </a:xfrm>
          <a:prstGeom prst="rect">
            <a:avLst/>
          </a:prstGeom>
        </p:spPr>
      </p:pic>
      <p:sp>
        <p:nvSpPr>
          <p:cNvPr id="7" name="Rectangle 6"/>
          <p:cNvSpPr/>
          <p:nvPr/>
        </p:nvSpPr>
        <p:spPr>
          <a:xfrm>
            <a:off x="457206" y="1202002"/>
            <a:ext cx="8162365" cy="4893647"/>
          </a:xfrm>
          <a:prstGeom prst="rect">
            <a:avLst/>
          </a:prstGeom>
        </p:spPr>
        <p:txBody>
          <a:bodyPr wrap="square">
            <a:spAutoFit/>
          </a:bodyPr>
          <a:lstStyle/>
          <a:p>
            <a:pPr marL="269875" lvl="1"/>
            <a:r>
              <a:rPr lang="en-ZA" altLang="en-US" sz="2400" b="1" dirty="0">
                <a:cs typeface="Arial" panose="020B0604020202020204" pitchFamily="34" charset="0"/>
              </a:rPr>
              <a:t>2. Quality Control on Profiles </a:t>
            </a:r>
          </a:p>
          <a:p>
            <a:pPr marL="727075" lvl="1" indent="-457200"/>
            <a:endParaRPr lang="en-ZA" altLang="en-US" sz="2400" dirty="0">
              <a:cs typeface="Arial" panose="020B0604020202020204" pitchFamily="34" charset="0"/>
            </a:endParaRPr>
          </a:p>
          <a:p>
            <a:pPr marL="268288" lvl="1" indent="1588"/>
            <a:r>
              <a:rPr lang="en-ZA" altLang="en-US" sz="2400" dirty="0">
                <a:cs typeface="Arial" panose="020B0604020202020204" pitchFamily="34" charset="0"/>
              </a:rPr>
              <a:t>A new compliance checklist and cover page to the G326 has been introduced and was implemented. </a:t>
            </a:r>
          </a:p>
          <a:p>
            <a:pPr marL="268288" lvl="1" indent="1588"/>
            <a:r>
              <a:rPr lang="en-ZA" altLang="en-US" sz="2400" dirty="0">
                <a:cs typeface="Arial" panose="020B0604020202020204" pitchFamily="34" charset="0"/>
              </a:rPr>
              <a:t>Profile reports of lifers which did not comply with the basic requirements were taken back to Regions and were discussed with  Regional Heads, Heads of Centre, Chairpersons of CMCs and Parole Boards during workshops. </a:t>
            </a:r>
          </a:p>
          <a:p>
            <a:pPr marL="268288" lvl="1" indent="1588"/>
            <a:r>
              <a:rPr lang="en-ZA" altLang="en-US" sz="2400" dirty="0">
                <a:cs typeface="Arial" panose="020B0604020202020204" pitchFamily="34" charset="0"/>
              </a:rPr>
              <a:t>A revised cover page for all other profile reports were also introduced.</a:t>
            </a:r>
          </a:p>
          <a:p>
            <a:pPr marL="268288" lvl="1" indent="1588"/>
            <a:r>
              <a:rPr lang="en-ZA" altLang="en-US" sz="2400" dirty="0">
                <a:cs typeface="Arial" panose="020B0604020202020204" pitchFamily="34" charset="0"/>
              </a:rPr>
              <a:t>These documents were also presented during the mentioned training sessions and was dealt with during practical group work sessions.</a:t>
            </a:r>
            <a:endParaRPr lang="en-US" altLang="en-US" sz="2400"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31</a:t>
            </a:fld>
            <a:endParaRPr lang="en-US"/>
          </a:p>
        </p:txBody>
      </p:sp>
    </p:spTree>
    <p:extLst>
      <p:ext uri="{BB962C8B-B14F-4D97-AF65-F5344CB8AC3E}">
        <p14:creationId xmlns:p14="http://schemas.microsoft.com/office/powerpoint/2010/main" xmlns="" val="4128937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 y="26521"/>
            <a:ext cx="695325" cy="1155700"/>
          </a:xfrm>
          <a:prstGeom prst="rect">
            <a:avLst/>
          </a:prstGeom>
        </p:spPr>
      </p:pic>
      <p:pic>
        <p:nvPicPr>
          <p:cNvPr id="5" name="Picture 4"/>
          <p:cNvPicPr>
            <a:picLocks noChangeAspect="1"/>
          </p:cNvPicPr>
          <p:nvPr/>
        </p:nvPicPr>
        <p:blipFill>
          <a:blip r:embed="rId3"/>
          <a:stretch>
            <a:fillRect/>
          </a:stretch>
        </p:blipFill>
        <p:spPr>
          <a:xfrm>
            <a:off x="1800227" y="1117600"/>
            <a:ext cx="5534025" cy="38100"/>
          </a:xfrm>
          <a:prstGeom prst="rect">
            <a:avLst/>
          </a:prstGeom>
        </p:spPr>
      </p:pic>
      <p:sp>
        <p:nvSpPr>
          <p:cNvPr id="6" name="TextBox 5"/>
          <p:cNvSpPr txBox="1"/>
          <p:nvPr/>
        </p:nvSpPr>
        <p:spPr>
          <a:xfrm>
            <a:off x="1838332" y="271610"/>
            <a:ext cx="5315131" cy="584775"/>
          </a:xfrm>
          <a:prstGeom prst="rect">
            <a:avLst/>
          </a:prstGeom>
          <a:noFill/>
        </p:spPr>
        <p:txBody>
          <a:bodyPr wrap="square" rtlCol="0">
            <a:spAutoFit/>
          </a:bodyPr>
          <a:lstStyle/>
          <a:p>
            <a:r>
              <a:rPr lang="en-US" sz="3200" dirty="0">
                <a:solidFill>
                  <a:srgbClr val="005300"/>
                </a:solidFill>
                <a:cs typeface="Arial Black"/>
              </a:rPr>
              <a:t>Addressing Challenges …</a:t>
            </a:r>
          </a:p>
        </p:txBody>
      </p:sp>
      <p:pic>
        <p:nvPicPr>
          <p:cNvPr id="8" name="Picture 7"/>
          <p:cNvPicPr>
            <a:picLocks noChangeAspect="1"/>
          </p:cNvPicPr>
          <p:nvPr/>
        </p:nvPicPr>
        <p:blipFill>
          <a:blip r:embed="rId3"/>
          <a:stretch>
            <a:fillRect/>
          </a:stretch>
        </p:blipFill>
        <p:spPr>
          <a:xfrm>
            <a:off x="1800227" y="6506906"/>
            <a:ext cx="5534025" cy="38100"/>
          </a:xfrm>
          <a:prstGeom prst="rect">
            <a:avLst/>
          </a:prstGeom>
        </p:spPr>
      </p:pic>
      <p:sp>
        <p:nvSpPr>
          <p:cNvPr id="7" name="Rectangle 6"/>
          <p:cNvSpPr/>
          <p:nvPr/>
        </p:nvSpPr>
        <p:spPr>
          <a:xfrm>
            <a:off x="457206" y="1202002"/>
            <a:ext cx="8162365" cy="4431983"/>
          </a:xfrm>
          <a:prstGeom prst="rect">
            <a:avLst/>
          </a:prstGeom>
        </p:spPr>
        <p:txBody>
          <a:bodyPr wrap="square">
            <a:spAutoFit/>
          </a:bodyPr>
          <a:lstStyle/>
          <a:p>
            <a:pPr marL="269875" lvl="1"/>
            <a:r>
              <a:rPr lang="en-ZA" altLang="en-US" sz="2400" b="1" dirty="0" smtClean="0">
                <a:solidFill>
                  <a:prstClr val="black"/>
                </a:solidFill>
                <a:cs typeface="Arial" panose="020B0604020202020204" pitchFamily="34" charset="0"/>
              </a:rPr>
              <a:t>2. </a:t>
            </a:r>
            <a:r>
              <a:rPr lang="en-ZA" altLang="en-US" sz="2400" b="1" dirty="0">
                <a:solidFill>
                  <a:prstClr val="black"/>
                </a:solidFill>
                <a:cs typeface="Arial" panose="020B0604020202020204" pitchFamily="34" charset="0"/>
              </a:rPr>
              <a:t>Quality Control on Profiles </a:t>
            </a:r>
            <a:endParaRPr lang="en-ZA" altLang="en-US" sz="2400" dirty="0">
              <a:solidFill>
                <a:prstClr val="black"/>
              </a:solidFill>
              <a:cs typeface="Arial" panose="020B0604020202020204" pitchFamily="34" charset="0"/>
            </a:endParaRPr>
          </a:p>
          <a:p>
            <a:pPr marL="342900" lvl="0" indent="-342900" algn="just">
              <a:spcAft>
                <a:spcPts val="0"/>
              </a:spcAft>
              <a:buFont typeface="Arial" panose="020B0604020202020204" pitchFamily="34" charset="0"/>
              <a:buChar char="•"/>
            </a:pPr>
            <a:r>
              <a:rPr lang="en-GB" dirty="0" smtClean="0">
                <a:latin typeface="Arial"/>
                <a:ea typeface="Times New Roman"/>
                <a:cs typeface="Times New Roman"/>
              </a:rPr>
              <a:t>A one-day workshop was held with Free State and Northern Cape(FS/NC) and Limpopo, Mpumalanga and North West (LMN) Regions to work through </a:t>
            </a:r>
            <a:r>
              <a:rPr lang="en-GB" dirty="0">
                <a:latin typeface="Arial"/>
                <a:ea typeface="Times New Roman"/>
                <a:cs typeface="Times New Roman"/>
              </a:rPr>
              <a:t>issues of non-compliance on the </a:t>
            </a:r>
            <a:r>
              <a:rPr lang="en-GB" dirty="0" smtClean="0">
                <a:latin typeface="Arial"/>
                <a:ea typeface="Times New Roman"/>
                <a:cs typeface="Times New Roman"/>
              </a:rPr>
              <a:t>quality of </a:t>
            </a:r>
            <a:r>
              <a:rPr lang="en-GB" dirty="0">
                <a:latin typeface="Arial"/>
                <a:ea typeface="Times New Roman"/>
                <a:cs typeface="Times New Roman"/>
              </a:rPr>
              <a:t>profile </a:t>
            </a:r>
            <a:r>
              <a:rPr lang="en-GB" dirty="0" smtClean="0">
                <a:latin typeface="Arial"/>
                <a:ea typeface="Times New Roman"/>
                <a:cs typeface="Times New Roman"/>
              </a:rPr>
              <a:t>reports. </a:t>
            </a:r>
            <a:r>
              <a:rPr lang="en-GB" dirty="0">
                <a:latin typeface="Arial"/>
                <a:ea typeface="Times New Roman"/>
                <a:cs typeface="Times New Roman"/>
              </a:rPr>
              <a:t>Regional </a:t>
            </a:r>
            <a:r>
              <a:rPr lang="en-GB" dirty="0" smtClean="0">
                <a:latin typeface="Arial"/>
                <a:ea typeface="Times New Roman"/>
                <a:cs typeface="Times New Roman"/>
              </a:rPr>
              <a:t>Head Corrections, Regional Coordinator Corrections, </a:t>
            </a:r>
            <a:r>
              <a:rPr lang="en-GB" dirty="0">
                <a:latin typeface="Arial"/>
                <a:ea typeface="Times New Roman"/>
                <a:cs typeface="Times New Roman"/>
              </a:rPr>
              <a:t>Heads of Centre, Chairpersons of Case Management Committees (CMC) and Parole Boards </a:t>
            </a:r>
            <a:r>
              <a:rPr lang="en-GB" dirty="0" smtClean="0">
                <a:latin typeface="Arial"/>
                <a:ea typeface="Times New Roman"/>
                <a:cs typeface="Times New Roman"/>
              </a:rPr>
              <a:t>attended the workshop. The Same matter was again dealt with during training with other Regions. Following </a:t>
            </a:r>
            <a:r>
              <a:rPr lang="en-GB" dirty="0">
                <a:latin typeface="Arial"/>
                <a:ea typeface="Times New Roman"/>
                <a:cs typeface="Times New Roman"/>
              </a:rPr>
              <a:t>such workshops, all profile reports received thereafter which do not comply with the required standards, </a:t>
            </a:r>
            <a:r>
              <a:rPr lang="en-GB" dirty="0" smtClean="0">
                <a:latin typeface="Arial"/>
                <a:ea typeface="Times New Roman"/>
                <a:cs typeface="Times New Roman"/>
              </a:rPr>
              <a:t>are being </a:t>
            </a:r>
            <a:r>
              <a:rPr lang="en-GB" dirty="0">
                <a:latin typeface="Arial"/>
                <a:ea typeface="Times New Roman"/>
                <a:cs typeface="Times New Roman"/>
              </a:rPr>
              <a:t>sent back to Regional Commissioners with requests for steps </a:t>
            </a:r>
            <a:r>
              <a:rPr lang="en-GB" dirty="0" smtClean="0">
                <a:latin typeface="Arial"/>
                <a:ea typeface="Times New Roman"/>
                <a:cs typeface="Times New Roman"/>
              </a:rPr>
              <a:t>to be taken against </a:t>
            </a:r>
            <a:r>
              <a:rPr lang="en-GB" dirty="0">
                <a:latin typeface="Arial"/>
                <a:ea typeface="Times New Roman"/>
                <a:cs typeface="Times New Roman"/>
              </a:rPr>
              <a:t>the responsible officials</a:t>
            </a:r>
            <a:r>
              <a:rPr lang="en-GB" dirty="0" smtClean="0">
                <a:latin typeface="Arial"/>
                <a:ea typeface="Times New Roman"/>
                <a:cs typeface="Times New Roman"/>
              </a:rPr>
              <a:t>. </a:t>
            </a:r>
          </a:p>
          <a:p>
            <a:pPr lvl="0" algn="just">
              <a:spcAft>
                <a:spcPts val="0"/>
              </a:spcAft>
            </a:pPr>
            <a:endParaRPr lang="en-GB" dirty="0" smtClean="0">
              <a:latin typeface="Arial"/>
              <a:ea typeface="Times New Roman"/>
              <a:cs typeface="Times New Roman"/>
            </a:endParaRPr>
          </a:p>
          <a:p>
            <a:pPr marL="342900" lvl="0" indent="-342900" algn="just">
              <a:spcAft>
                <a:spcPts val="0"/>
              </a:spcAft>
              <a:buFont typeface="Arial" panose="020B0604020202020204" pitchFamily="34" charset="0"/>
              <a:buChar char="•"/>
            </a:pPr>
            <a:r>
              <a:rPr lang="en-GB" dirty="0" smtClean="0">
                <a:latin typeface="Arial"/>
                <a:ea typeface="Times New Roman"/>
                <a:cs typeface="Times New Roman"/>
              </a:rPr>
              <a:t>The National Commissioner has issued a communication signed on 17 March 2016 reference no 16/1/1/P to this effect.</a:t>
            </a:r>
            <a:endParaRPr lang="en-ZA" sz="1200" dirty="0">
              <a:latin typeface="Arial"/>
              <a:ea typeface="Times New Roman"/>
              <a:cs typeface="Times New Roman"/>
            </a:endParaRPr>
          </a:p>
          <a:p>
            <a:pPr marL="268288" lvl="1" indent="1588"/>
            <a:endParaRPr lang="en-US" altLang="en-US" sz="2400" dirty="0">
              <a:solidFill>
                <a:prstClr val="black"/>
              </a:solidFill>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32</a:t>
            </a:fld>
            <a:endParaRPr lang="en-US"/>
          </a:p>
        </p:txBody>
      </p:sp>
    </p:spTree>
    <p:extLst>
      <p:ext uri="{BB962C8B-B14F-4D97-AF65-F5344CB8AC3E}">
        <p14:creationId xmlns:p14="http://schemas.microsoft.com/office/powerpoint/2010/main" xmlns="" val="2901032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197" y="47689"/>
            <a:ext cx="695325" cy="1155700"/>
          </a:xfrm>
          <a:prstGeom prst="rect">
            <a:avLst/>
          </a:prstGeom>
        </p:spPr>
      </p:pic>
      <p:pic>
        <p:nvPicPr>
          <p:cNvPr id="5" name="Picture 4"/>
          <p:cNvPicPr>
            <a:picLocks noChangeAspect="1"/>
          </p:cNvPicPr>
          <p:nvPr/>
        </p:nvPicPr>
        <p:blipFill>
          <a:blip r:embed="rId3"/>
          <a:stretch>
            <a:fillRect/>
          </a:stretch>
        </p:blipFill>
        <p:spPr>
          <a:xfrm>
            <a:off x="1800227" y="941382"/>
            <a:ext cx="5534025" cy="38100"/>
          </a:xfrm>
          <a:prstGeom prst="rect">
            <a:avLst/>
          </a:prstGeom>
        </p:spPr>
      </p:pic>
      <p:sp>
        <p:nvSpPr>
          <p:cNvPr id="6" name="TextBox 5"/>
          <p:cNvSpPr txBox="1"/>
          <p:nvPr/>
        </p:nvSpPr>
        <p:spPr>
          <a:xfrm>
            <a:off x="1838332" y="271610"/>
            <a:ext cx="5315131" cy="584775"/>
          </a:xfrm>
          <a:prstGeom prst="rect">
            <a:avLst/>
          </a:prstGeom>
          <a:noFill/>
        </p:spPr>
        <p:txBody>
          <a:bodyPr wrap="square" rtlCol="0">
            <a:spAutoFit/>
          </a:bodyPr>
          <a:lstStyle/>
          <a:p>
            <a:r>
              <a:rPr lang="en-US" sz="3200" dirty="0">
                <a:solidFill>
                  <a:srgbClr val="005300"/>
                </a:solidFill>
                <a:cs typeface="Arial Black"/>
              </a:rPr>
              <a:t>Addressing Challenges …</a:t>
            </a:r>
          </a:p>
        </p:txBody>
      </p:sp>
      <p:pic>
        <p:nvPicPr>
          <p:cNvPr id="8" name="Picture 7"/>
          <p:cNvPicPr>
            <a:picLocks noChangeAspect="1"/>
          </p:cNvPicPr>
          <p:nvPr/>
        </p:nvPicPr>
        <p:blipFill>
          <a:blip r:embed="rId3"/>
          <a:stretch>
            <a:fillRect/>
          </a:stretch>
        </p:blipFill>
        <p:spPr>
          <a:xfrm>
            <a:off x="1800227" y="6506906"/>
            <a:ext cx="5534025" cy="38100"/>
          </a:xfrm>
          <a:prstGeom prst="rect">
            <a:avLst/>
          </a:prstGeom>
        </p:spPr>
      </p:pic>
      <p:sp>
        <p:nvSpPr>
          <p:cNvPr id="7" name="Rectangle 6"/>
          <p:cNvSpPr/>
          <p:nvPr/>
        </p:nvSpPr>
        <p:spPr>
          <a:xfrm>
            <a:off x="416866" y="1155701"/>
            <a:ext cx="8216153" cy="4154984"/>
          </a:xfrm>
          <a:prstGeom prst="rect">
            <a:avLst/>
          </a:prstGeom>
        </p:spPr>
        <p:txBody>
          <a:bodyPr wrap="square">
            <a:spAutoFit/>
          </a:bodyPr>
          <a:lstStyle/>
          <a:p>
            <a:pPr marL="269875" lvl="1"/>
            <a:r>
              <a:rPr lang="en-ZA" altLang="en-US" sz="2400" b="1" dirty="0">
                <a:cs typeface="Arial" panose="020B0604020202020204" pitchFamily="34" charset="0"/>
              </a:rPr>
              <a:t>2. Review of the Parole System </a:t>
            </a:r>
          </a:p>
          <a:p>
            <a:pPr marL="727075" lvl="1" indent="-457200"/>
            <a:endParaRPr lang="en-ZA" altLang="en-US" sz="2400" dirty="0">
              <a:cs typeface="Arial" panose="020B0604020202020204" pitchFamily="34" charset="0"/>
            </a:endParaRPr>
          </a:p>
          <a:p>
            <a:pPr marL="727075" lvl="1" indent="-457200">
              <a:buFont typeface="Arial" panose="020B0604020202020204" pitchFamily="34" charset="0"/>
              <a:buChar char="•"/>
            </a:pPr>
            <a:r>
              <a:rPr lang="en-ZA" altLang="en-US" sz="2400" dirty="0">
                <a:cs typeface="Arial" panose="020B0604020202020204" pitchFamily="34" charset="0"/>
              </a:rPr>
              <a:t>A task team was appointed to make recommendations to the Minister on the review of the parole system.</a:t>
            </a:r>
          </a:p>
          <a:p>
            <a:pPr marL="727075" lvl="1" indent="-457200">
              <a:buFont typeface="Arial" panose="020B0604020202020204" pitchFamily="34" charset="0"/>
              <a:buChar char="•"/>
            </a:pPr>
            <a:r>
              <a:rPr lang="en-ZA" altLang="en-US" sz="2400" dirty="0">
                <a:cs typeface="Arial" panose="020B0604020202020204" pitchFamily="34" charset="0"/>
              </a:rPr>
              <a:t>Preliminary recommendations have been submitted to the Minister and once the Minister’s inputs have been received and reworked, the Committee will be briefed comprehensively.</a:t>
            </a:r>
          </a:p>
          <a:p>
            <a:pPr marL="727075" lvl="1" indent="-457200">
              <a:buFont typeface="Arial" panose="020B0604020202020204" pitchFamily="34" charset="0"/>
              <a:buChar char="•"/>
            </a:pPr>
            <a:r>
              <a:rPr lang="en-ZA" altLang="en-US" sz="2400" dirty="0">
                <a:cs typeface="Arial" panose="020B0604020202020204" pitchFamily="34" charset="0"/>
              </a:rPr>
              <a:t>In the meantime, the new tools are being developed and tested and will be compulsory for utilization by </a:t>
            </a:r>
            <a:r>
              <a:rPr lang="en-ZA" altLang="en-US" sz="2400" dirty="0" err="1">
                <a:cs typeface="Arial" panose="020B0604020202020204" pitchFamily="34" charset="0"/>
              </a:rPr>
              <a:t>CMCs</a:t>
            </a:r>
            <a:r>
              <a:rPr lang="en-ZA" altLang="en-US" sz="2400" dirty="0">
                <a:cs typeface="Arial" panose="020B0604020202020204" pitchFamily="34" charset="0"/>
              </a:rPr>
              <a:t>, CSPBs and Supervision Committees (where applicable)</a:t>
            </a:r>
          </a:p>
        </p:txBody>
      </p:sp>
      <p:sp>
        <p:nvSpPr>
          <p:cNvPr id="2" name="Slide Number Placeholder 1"/>
          <p:cNvSpPr>
            <a:spLocks noGrp="1"/>
          </p:cNvSpPr>
          <p:nvPr>
            <p:ph type="sldNum" sz="quarter" idx="12"/>
          </p:nvPr>
        </p:nvSpPr>
        <p:spPr/>
        <p:txBody>
          <a:bodyPr/>
          <a:lstStyle/>
          <a:p>
            <a:fld id="{DCB3B80B-23E3-3948-A741-EEB7CB22DD0C}" type="slidenum">
              <a:rPr lang="en-US" smtClean="0"/>
              <a:pPr/>
              <a:t>33</a:t>
            </a:fld>
            <a:endParaRPr lang="en-US"/>
          </a:p>
        </p:txBody>
      </p:sp>
    </p:spTree>
    <p:extLst>
      <p:ext uri="{BB962C8B-B14F-4D97-AF65-F5344CB8AC3E}">
        <p14:creationId xmlns:p14="http://schemas.microsoft.com/office/powerpoint/2010/main" xmlns="" val="3559734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025" y="0"/>
            <a:ext cx="695325" cy="1155700"/>
          </a:xfrm>
          <a:prstGeom prst="rect">
            <a:avLst/>
          </a:prstGeom>
        </p:spPr>
      </p:pic>
      <p:pic>
        <p:nvPicPr>
          <p:cNvPr id="5" name="Picture 4"/>
          <p:cNvPicPr>
            <a:picLocks noChangeAspect="1"/>
          </p:cNvPicPr>
          <p:nvPr/>
        </p:nvPicPr>
        <p:blipFill>
          <a:blip r:embed="rId3"/>
          <a:stretch>
            <a:fillRect/>
          </a:stretch>
        </p:blipFill>
        <p:spPr>
          <a:xfrm>
            <a:off x="1800227" y="941382"/>
            <a:ext cx="5534025" cy="38100"/>
          </a:xfrm>
          <a:prstGeom prst="rect">
            <a:avLst/>
          </a:prstGeom>
        </p:spPr>
      </p:pic>
      <p:sp>
        <p:nvSpPr>
          <p:cNvPr id="6" name="TextBox 5"/>
          <p:cNvSpPr txBox="1"/>
          <p:nvPr/>
        </p:nvSpPr>
        <p:spPr>
          <a:xfrm>
            <a:off x="1008530" y="271610"/>
            <a:ext cx="6144927" cy="584775"/>
          </a:xfrm>
          <a:prstGeom prst="rect">
            <a:avLst/>
          </a:prstGeom>
          <a:noFill/>
        </p:spPr>
        <p:txBody>
          <a:bodyPr wrap="square" rtlCol="0">
            <a:spAutoFit/>
          </a:bodyPr>
          <a:lstStyle/>
          <a:p>
            <a:pPr algn="ctr"/>
            <a:r>
              <a:rPr lang="en-US" sz="3200" dirty="0">
                <a:solidFill>
                  <a:srgbClr val="005300"/>
                </a:solidFill>
                <a:cs typeface="Arial Black"/>
              </a:rPr>
              <a:t>Addressing Challenges …</a:t>
            </a:r>
          </a:p>
        </p:txBody>
      </p:sp>
      <p:pic>
        <p:nvPicPr>
          <p:cNvPr id="8" name="Picture 7"/>
          <p:cNvPicPr>
            <a:picLocks noChangeAspect="1"/>
          </p:cNvPicPr>
          <p:nvPr/>
        </p:nvPicPr>
        <p:blipFill>
          <a:blip r:embed="rId3"/>
          <a:stretch>
            <a:fillRect/>
          </a:stretch>
        </p:blipFill>
        <p:spPr>
          <a:xfrm>
            <a:off x="1800227" y="6506906"/>
            <a:ext cx="5534025" cy="38100"/>
          </a:xfrm>
          <a:prstGeom prst="rect">
            <a:avLst/>
          </a:prstGeom>
        </p:spPr>
      </p:pic>
      <p:sp>
        <p:nvSpPr>
          <p:cNvPr id="7" name="Rectangle 6"/>
          <p:cNvSpPr/>
          <p:nvPr/>
        </p:nvSpPr>
        <p:spPr>
          <a:xfrm>
            <a:off x="363071" y="979490"/>
            <a:ext cx="8538882" cy="5432256"/>
          </a:xfrm>
          <a:prstGeom prst="rect">
            <a:avLst/>
          </a:prstGeom>
        </p:spPr>
        <p:txBody>
          <a:bodyPr wrap="square">
            <a:spAutoFit/>
          </a:bodyPr>
          <a:lstStyle/>
          <a:p>
            <a:pPr marL="174625" lvl="1" indent="-174625"/>
            <a:r>
              <a:rPr lang="en-ZA" altLang="en-US" sz="2400" b="1" dirty="0">
                <a:cs typeface="Arial" panose="020B0604020202020204" pitchFamily="34" charset="0"/>
              </a:rPr>
              <a:t>2. Review of the Parole System … </a:t>
            </a:r>
            <a:endParaRPr lang="en-ZA" altLang="en-US" sz="2400" b="1" dirty="0" smtClean="0">
              <a:cs typeface="Arial" panose="020B0604020202020204" pitchFamily="34" charset="0"/>
            </a:endParaRPr>
          </a:p>
          <a:p>
            <a:pPr marL="174625" lvl="1" indent="-174625"/>
            <a:endParaRPr lang="en-ZA" altLang="en-US" sz="1100" b="1" dirty="0">
              <a:cs typeface="Arial" panose="020B0604020202020204" pitchFamily="34" charset="0"/>
            </a:endParaRPr>
          </a:p>
          <a:p>
            <a:pPr marL="268288" lvl="1" indent="-174625">
              <a:buFont typeface="Arial" panose="020B0604020202020204" pitchFamily="34" charset="0"/>
              <a:buChar char="•"/>
            </a:pPr>
            <a:r>
              <a:rPr lang="en-ZA" altLang="en-US" sz="2400" b="1" dirty="0" smtClean="0">
                <a:cs typeface="Arial" panose="020B0604020202020204" pitchFamily="34" charset="0"/>
              </a:rPr>
              <a:t>Re-Offending </a:t>
            </a:r>
            <a:r>
              <a:rPr lang="en-ZA" altLang="en-US" sz="2400" b="1" dirty="0">
                <a:cs typeface="Arial" panose="020B0604020202020204" pitchFamily="34" charset="0"/>
              </a:rPr>
              <a:t>Risk Tool </a:t>
            </a:r>
            <a:r>
              <a:rPr lang="en-ZA" altLang="en-US" sz="2400" dirty="0">
                <a:cs typeface="Arial" panose="020B0604020202020204" pitchFamily="34" charset="0"/>
              </a:rPr>
              <a:t>– statistically based risk indicator. The indicator must be used as a guidance for indicating risk and for identifying interventions/ actions/ conditions to manage the risk, </a:t>
            </a:r>
          </a:p>
          <a:p>
            <a:pPr marL="268288" lvl="1" indent="-174625">
              <a:buFont typeface="Arial" panose="020B0604020202020204" pitchFamily="34" charset="0"/>
              <a:buChar char="•"/>
            </a:pPr>
            <a:r>
              <a:rPr lang="en-ZA" altLang="en-US" sz="2400" b="1" dirty="0">
                <a:cs typeface="Arial" panose="020B0604020202020204" pitchFamily="34" charset="0"/>
              </a:rPr>
              <a:t>Decision Making Matrix </a:t>
            </a:r>
            <a:r>
              <a:rPr lang="en-ZA" altLang="en-US" sz="2400" dirty="0">
                <a:cs typeface="Arial" panose="020B0604020202020204" pitchFamily="34" charset="0"/>
              </a:rPr>
              <a:t>– a tool to ensure that a standard consideration thought processes are used by all </a:t>
            </a:r>
            <a:r>
              <a:rPr lang="en-ZA" altLang="en-US" sz="2400" dirty="0" err="1">
                <a:cs typeface="Arial" panose="020B0604020202020204" pitchFamily="34" charset="0"/>
              </a:rPr>
              <a:t>CMCs</a:t>
            </a:r>
            <a:r>
              <a:rPr lang="en-ZA" altLang="en-US" sz="2400" dirty="0">
                <a:cs typeface="Arial" panose="020B0604020202020204" pitchFamily="34" charset="0"/>
              </a:rPr>
              <a:t> and CSPBs to evaluate the risks and to assist them in making properly considered and fully motivated recommendations/ decisions, </a:t>
            </a:r>
          </a:p>
          <a:p>
            <a:pPr marL="268288" lvl="1" indent="-174625">
              <a:buFont typeface="Arial" panose="020B0604020202020204" pitchFamily="34" charset="0"/>
              <a:buChar char="•"/>
            </a:pPr>
            <a:r>
              <a:rPr lang="en-ZA" altLang="en-US" sz="2400" b="1" dirty="0">
                <a:cs typeface="Arial" panose="020B0604020202020204" pitchFamily="34" charset="0"/>
              </a:rPr>
              <a:t>Parole Revocation Tool </a:t>
            </a:r>
            <a:r>
              <a:rPr lang="en-ZA" altLang="en-US" sz="2400" dirty="0">
                <a:cs typeface="Arial" panose="020B0604020202020204" pitchFamily="34" charset="0"/>
              </a:rPr>
              <a:t>– a tool to ensure that parole revocations comply with a uniform approach to consider parole revocations by standardizing the criteria used during the recommendation and decision making processes. It is intended to ensure that there is consistency amongst Supervision Committees and CSPBs when parole revocation is considered</a:t>
            </a:r>
            <a:r>
              <a:rPr lang="en-ZA" altLang="en-US" sz="2400" dirty="0" smtClean="0">
                <a:cs typeface="Arial" panose="020B0604020202020204" pitchFamily="34" charset="0"/>
              </a:rPr>
              <a:t>.</a:t>
            </a:r>
            <a:endParaRPr lang="en-ZA" altLang="en-US" sz="2400"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34</a:t>
            </a:fld>
            <a:endParaRPr lang="en-US"/>
          </a:p>
        </p:txBody>
      </p:sp>
    </p:spTree>
    <p:extLst>
      <p:ext uri="{BB962C8B-B14F-4D97-AF65-F5344CB8AC3E}">
        <p14:creationId xmlns:p14="http://schemas.microsoft.com/office/powerpoint/2010/main" xmlns="" val="3684916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2" y="-6473"/>
            <a:ext cx="695325" cy="1155700"/>
          </a:xfrm>
          <a:prstGeom prst="rect">
            <a:avLst/>
          </a:prstGeom>
        </p:spPr>
      </p:pic>
      <p:pic>
        <p:nvPicPr>
          <p:cNvPr id="5" name="Picture 4"/>
          <p:cNvPicPr>
            <a:picLocks noChangeAspect="1"/>
          </p:cNvPicPr>
          <p:nvPr/>
        </p:nvPicPr>
        <p:blipFill>
          <a:blip r:embed="rId3"/>
          <a:stretch>
            <a:fillRect/>
          </a:stretch>
        </p:blipFill>
        <p:spPr>
          <a:xfrm>
            <a:off x="1800227" y="941382"/>
            <a:ext cx="5534025" cy="38100"/>
          </a:xfrm>
          <a:prstGeom prst="rect">
            <a:avLst/>
          </a:prstGeom>
        </p:spPr>
      </p:pic>
      <p:sp>
        <p:nvSpPr>
          <p:cNvPr id="6" name="TextBox 5"/>
          <p:cNvSpPr txBox="1"/>
          <p:nvPr/>
        </p:nvSpPr>
        <p:spPr>
          <a:xfrm>
            <a:off x="1838332" y="271610"/>
            <a:ext cx="5315131" cy="584775"/>
          </a:xfrm>
          <a:prstGeom prst="rect">
            <a:avLst/>
          </a:prstGeom>
          <a:noFill/>
        </p:spPr>
        <p:txBody>
          <a:bodyPr wrap="square" rtlCol="0">
            <a:spAutoFit/>
          </a:bodyPr>
          <a:lstStyle/>
          <a:p>
            <a:pPr algn="ctr"/>
            <a:r>
              <a:rPr lang="en-US" sz="3200" dirty="0">
                <a:solidFill>
                  <a:srgbClr val="005300"/>
                </a:solidFill>
                <a:cs typeface="Arial Black"/>
              </a:rPr>
              <a:t>Addressing Challenges …</a:t>
            </a:r>
          </a:p>
        </p:txBody>
      </p:sp>
      <p:pic>
        <p:nvPicPr>
          <p:cNvPr id="8" name="Picture 7"/>
          <p:cNvPicPr>
            <a:picLocks noChangeAspect="1"/>
          </p:cNvPicPr>
          <p:nvPr/>
        </p:nvPicPr>
        <p:blipFill>
          <a:blip r:embed="rId3"/>
          <a:stretch>
            <a:fillRect/>
          </a:stretch>
        </p:blipFill>
        <p:spPr>
          <a:xfrm>
            <a:off x="1800227" y="6506906"/>
            <a:ext cx="5534025" cy="38100"/>
          </a:xfrm>
          <a:prstGeom prst="rect">
            <a:avLst/>
          </a:prstGeom>
        </p:spPr>
      </p:pic>
      <p:sp>
        <p:nvSpPr>
          <p:cNvPr id="7" name="Rectangle 6"/>
          <p:cNvSpPr/>
          <p:nvPr/>
        </p:nvSpPr>
        <p:spPr>
          <a:xfrm>
            <a:off x="576262" y="979498"/>
            <a:ext cx="7340918" cy="2985433"/>
          </a:xfrm>
          <a:prstGeom prst="rect">
            <a:avLst/>
          </a:prstGeom>
        </p:spPr>
        <p:txBody>
          <a:bodyPr wrap="square">
            <a:spAutoFit/>
          </a:bodyPr>
          <a:lstStyle/>
          <a:p>
            <a:pPr marL="269875" lvl="1"/>
            <a:r>
              <a:rPr lang="en-ZA" altLang="en-US" sz="2400" b="1" dirty="0">
                <a:cs typeface="Arial" panose="020B0604020202020204" pitchFamily="34" charset="0"/>
              </a:rPr>
              <a:t>3. Filling of Vacancies/ Extension of Contracts</a:t>
            </a:r>
          </a:p>
          <a:p>
            <a:pPr marL="727075" lvl="1" indent="-457200"/>
            <a:endParaRPr lang="en-ZA" altLang="en-US" sz="2400" b="1" dirty="0">
              <a:cs typeface="Arial" panose="020B0604020202020204" pitchFamily="34" charset="0"/>
            </a:endParaRPr>
          </a:p>
          <a:p>
            <a:pPr marL="268288" lvl="1" indent="1588"/>
            <a:r>
              <a:rPr lang="en-ZA" altLang="en-US" sz="2400" dirty="0">
                <a:cs typeface="Arial" panose="020B0604020202020204" pitchFamily="34" charset="0"/>
              </a:rPr>
              <a:t>The Minister has approved the extension of contracts of the Parole Board members to 31 March 2017.</a:t>
            </a:r>
          </a:p>
          <a:p>
            <a:pPr marL="268288" lvl="1"/>
            <a:r>
              <a:rPr lang="en-ZA" altLang="en-US" sz="2400" dirty="0">
                <a:cs typeface="Arial" panose="020B0604020202020204" pitchFamily="34" charset="0"/>
              </a:rPr>
              <a:t>In addition, the Minister has approved that current vacancies be advertised and be filled as a matter of urgency. </a:t>
            </a:r>
          </a:p>
          <a:p>
            <a:pPr marL="727075" lvl="1" indent="-457200"/>
            <a:r>
              <a:rPr lang="en-ZA" altLang="en-US" sz="2000" dirty="0">
                <a:latin typeface="Arial" panose="020B0604020202020204" pitchFamily="34" charset="0"/>
                <a:cs typeface="Arial" panose="020B0604020202020204" pitchFamily="34" charset="0"/>
              </a:rPr>
              <a:t> </a:t>
            </a:r>
            <a:endParaRPr lang="en-US" alt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35</a:t>
            </a:fld>
            <a:endParaRPr lang="en-US"/>
          </a:p>
        </p:txBody>
      </p:sp>
    </p:spTree>
    <p:extLst>
      <p:ext uri="{BB962C8B-B14F-4D97-AF65-F5344CB8AC3E}">
        <p14:creationId xmlns:p14="http://schemas.microsoft.com/office/powerpoint/2010/main" xmlns="" val="33882214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7327900" cy="584775"/>
          </a:xfrm>
          <a:prstGeom prst="rect">
            <a:avLst/>
          </a:prstGeom>
          <a:noFill/>
        </p:spPr>
        <p:txBody>
          <a:bodyPr wrap="square" rtlCol="0">
            <a:spAutoFit/>
          </a:bodyPr>
          <a:lstStyle/>
          <a:p>
            <a:r>
              <a:rPr lang="en-US" sz="3200" dirty="0" smtClean="0">
                <a:solidFill>
                  <a:srgbClr val="005300"/>
                </a:solidFill>
                <a:cs typeface="Arial Black"/>
              </a:rPr>
              <a:t>Medical Parole: Background</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9" name="Rectangle 8"/>
          <p:cNvSpPr/>
          <p:nvPr/>
        </p:nvSpPr>
        <p:spPr>
          <a:xfrm>
            <a:off x="0" y="1186791"/>
            <a:ext cx="9032240" cy="5324535"/>
          </a:xfrm>
          <a:prstGeom prst="rect">
            <a:avLst/>
          </a:prstGeom>
        </p:spPr>
        <p:txBody>
          <a:bodyPr wrap="square">
            <a:spAutoFit/>
          </a:bodyPr>
          <a:lstStyle/>
          <a:p>
            <a:pPr marL="173038" indent="0">
              <a:buFont typeface="Wingdings" panose="05000000000000000000" pitchFamily="2" charset="2"/>
              <a:buNone/>
            </a:pPr>
            <a:r>
              <a:rPr lang="en-ZA" altLang="en-US" sz="2000" dirty="0">
                <a:latin typeface="Arial" panose="020B0604020202020204" pitchFamily="34" charset="0"/>
                <a:cs typeface="Arial" panose="020B0604020202020204" pitchFamily="34" charset="0"/>
              </a:rPr>
              <a:t>Previously in South Africa, </a:t>
            </a:r>
            <a:r>
              <a:rPr lang="en-US" altLang="en-US" sz="2000" dirty="0">
                <a:latin typeface="Arial" panose="020B0604020202020204" pitchFamily="34" charset="0"/>
                <a:cs typeface="Arial" panose="020B0604020202020204" pitchFamily="34" charset="0"/>
              </a:rPr>
              <a:t>medical parole</a:t>
            </a:r>
            <a:r>
              <a:rPr lang="en-ZA" altLang="en-US" sz="2000" dirty="0">
                <a:latin typeface="Arial" panose="020B0604020202020204" pitchFamily="34" charset="0"/>
                <a:cs typeface="Arial" panose="020B0604020202020204" pitchFamily="34" charset="0"/>
              </a:rPr>
              <a:t> was dealt with</a:t>
            </a:r>
            <a:r>
              <a:rPr lang="en-US" altLang="en-US" sz="2000" dirty="0">
                <a:latin typeface="Arial" panose="020B0604020202020204" pitchFamily="34" charset="0"/>
                <a:cs typeface="Arial" panose="020B0604020202020204" pitchFamily="34" charset="0"/>
              </a:rPr>
              <a:t> in accordance with Section 79 of the Correctional Services Act, Act 111 of 1998</a:t>
            </a:r>
            <a:r>
              <a:rPr lang="en-ZA" altLang="en-US" sz="2000" dirty="0">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 which stipulate</a:t>
            </a:r>
            <a:r>
              <a:rPr lang="en-ZA" altLang="en-US" sz="2000" dirty="0">
                <a:latin typeface="Arial" panose="020B0604020202020204" pitchFamily="34" charset="0"/>
                <a:cs typeface="Arial" panose="020B0604020202020204" pitchFamily="34" charset="0"/>
              </a:rPr>
              <a:t>d:</a:t>
            </a:r>
            <a:r>
              <a:rPr lang="en-US" altLang="en-US" sz="2000" dirty="0">
                <a:latin typeface="Arial" panose="020B0604020202020204" pitchFamily="34" charset="0"/>
                <a:cs typeface="Arial" panose="020B0604020202020204" pitchFamily="34" charset="0"/>
              </a:rPr>
              <a:t>  “</a:t>
            </a:r>
            <a:r>
              <a:rPr lang="en-US" altLang="en-US" sz="2000" i="1" dirty="0">
                <a:latin typeface="Arial" panose="020B0604020202020204" pitchFamily="34" charset="0"/>
                <a:cs typeface="Arial" panose="020B0604020202020204" pitchFamily="34" charset="0"/>
              </a:rPr>
              <a:t>Any person serving any sentence in a prison and who, based on the written evidence of the medical practitioner treating that person, is diagnosed as being in the final phase of any terminal disease or condition may be considered for placement under correctional supervision or on parole, by the </a:t>
            </a:r>
            <a:r>
              <a:rPr lang="en-US" altLang="en-US" sz="2000" i="1" dirty="0" smtClean="0">
                <a:latin typeface="Arial" panose="020B0604020202020204" pitchFamily="34" charset="0"/>
                <a:cs typeface="Arial" panose="020B0604020202020204" pitchFamily="34" charset="0"/>
              </a:rPr>
              <a:t>National Commissioner</a:t>
            </a:r>
            <a:r>
              <a:rPr lang="en-US" altLang="en-US" sz="2000" i="1" dirty="0">
                <a:latin typeface="Arial" panose="020B0604020202020204" pitchFamily="34" charset="0"/>
                <a:cs typeface="Arial" panose="020B0604020202020204" pitchFamily="34" charset="0"/>
              </a:rPr>
              <a:t>, Correctional Supervision and Parole Board or the court, as the case may be, to die a consolatory and dignified death</a:t>
            </a:r>
            <a:r>
              <a:rPr lang="en-US" altLang="en-US" sz="2000" i="1" dirty="0" smtClean="0">
                <a:latin typeface="Arial" panose="020B0604020202020204" pitchFamily="34" charset="0"/>
                <a:cs typeface="Arial" panose="020B0604020202020204" pitchFamily="34" charset="0"/>
              </a:rPr>
              <a:t>”</a:t>
            </a:r>
            <a:r>
              <a:rPr lang="en-US" altLang="en-US" sz="2000" dirty="0" smtClean="0">
                <a:latin typeface="Arial" panose="020B0604020202020204" pitchFamily="34" charset="0"/>
                <a:cs typeface="Arial" panose="020B0604020202020204" pitchFamily="34" charset="0"/>
              </a:rPr>
              <a:t>.</a:t>
            </a:r>
            <a:r>
              <a:rPr lang="en-ZA" altLang="en-US" sz="2000" dirty="0" smtClean="0">
                <a:latin typeface="Arial" panose="020B0604020202020204" pitchFamily="34" charset="0"/>
                <a:cs typeface="Arial" panose="020B0604020202020204" pitchFamily="34" charset="0"/>
              </a:rPr>
              <a:t>  The </a:t>
            </a:r>
            <a:r>
              <a:rPr lang="en-ZA" altLang="en-US" sz="2000" dirty="0">
                <a:latin typeface="Arial" panose="020B0604020202020204" pitchFamily="34" charset="0"/>
                <a:cs typeface="Arial" panose="020B0604020202020204" pitchFamily="34" charset="0"/>
              </a:rPr>
              <a:t>above process was initiated by professional nurses, and the offender </a:t>
            </a:r>
            <a:r>
              <a:rPr lang="en-US" altLang="en-US" sz="2000" dirty="0">
                <a:latin typeface="Arial" panose="020B0604020202020204" pitchFamily="34" charset="0"/>
                <a:cs typeface="Arial" panose="020B0604020202020204" pitchFamily="34" charset="0"/>
              </a:rPr>
              <a:t>would be assessed by two </a:t>
            </a:r>
            <a:r>
              <a:rPr lang="en-ZA" altLang="en-US" sz="2000" dirty="0">
                <a:latin typeface="Arial" panose="020B0604020202020204" pitchFamily="34" charset="0"/>
                <a:cs typeface="Arial" panose="020B0604020202020204" pitchFamily="34" charset="0"/>
              </a:rPr>
              <a:t>separate </a:t>
            </a:r>
            <a:r>
              <a:rPr lang="en-US" altLang="en-US" sz="2000" dirty="0">
                <a:latin typeface="Arial" panose="020B0604020202020204" pitchFamily="34" charset="0"/>
                <a:cs typeface="Arial" panose="020B0604020202020204" pitchFamily="34" charset="0"/>
              </a:rPr>
              <a:t>medical practitioners. </a:t>
            </a:r>
            <a:r>
              <a:rPr lang="en-ZA" altLang="en-US" sz="2000" dirty="0">
                <a:latin typeface="Arial" panose="020B0604020202020204" pitchFamily="34" charset="0"/>
                <a:cs typeface="Arial" panose="020B0604020202020204" pitchFamily="34" charset="0"/>
              </a:rPr>
              <a:t>The one medical practitioner would be the treating the applicant, and the other would </a:t>
            </a:r>
            <a:r>
              <a:rPr lang="en-US" altLang="en-US" sz="2000" dirty="0">
                <a:latin typeface="Arial" panose="020B0604020202020204" pitchFamily="34" charset="0"/>
                <a:cs typeface="Arial" panose="020B0604020202020204" pitchFamily="34" charset="0"/>
              </a:rPr>
              <a:t>preferably </a:t>
            </a:r>
            <a:r>
              <a:rPr lang="en-ZA" altLang="en-US" sz="2000" dirty="0">
                <a:latin typeface="Arial" panose="020B0604020202020204" pitchFamily="34" charset="0"/>
                <a:cs typeface="Arial" panose="020B0604020202020204" pitchFamily="34" charset="0"/>
              </a:rPr>
              <a:t>be </a:t>
            </a:r>
            <a:r>
              <a:rPr lang="en-US" altLang="en-US" sz="2000" dirty="0">
                <a:latin typeface="Arial" panose="020B0604020202020204" pitchFamily="34" charset="0"/>
                <a:cs typeface="Arial" panose="020B0604020202020204" pitchFamily="34" charset="0"/>
              </a:rPr>
              <a:t>a relevant specialist</a:t>
            </a:r>
            <a:r>
              <a:rPr lang="en-ZA" altLang="en-US" sz="2000" dirty="0">
                <a:latin typeface="Arial" panose="020B0604020202020204" pitchFamily="34" charset="0"/>
                <a:cs typeface="Arial" panose="020B0604020202020204" pitchFamily="34" charset="0"/>
              </a:rPr>
              <a:t> so that</a:t>
            </a:r>
            <a:r>
              <a:rPr lang="en-US" altLang="en-US" sz="2000" dirty="0">
                <a:latin typeface="Arial" panose="020B0604020202020204" pitchFamily="34" charset="0"/>
                <a:cs typeface="Arial" panose="020B0604020202020204" pitchFamily="34" charset="0"/>
              </a:rPr>
              <a:t> a second opinion</a:t>
            </a:r>
            <a:r>
              <a:rPr lang="en-ZA" altLang="en-US" sz="2000" dirty="0">
                <a:latin typeface="Arial" panose="020B0604020202020204" pitchFamily="34" charset="0"/>
                <a:cs typeface="Arial" panose="020B0604020202020204" pitchFamily="34" charset="0"/>
              </a:rPr>
              <a:t> is provided</a:t>
            </a:r>
            <a:r>
              <a:rPr lang="en-US" altLang="en-US" sz="2000" dirty="0">
                <a:latin typeface="Arial" panose="020B0604020202020204" pitchFamily="34" charset="0"/>
                <a:cs typeface="Arial" panose="020B0604020202020204" pitchFamily="34" charset="0"/>
              </a:rPr>
              <a:t> into the </a:t>
            </a:r>
            <a:r>
              <a:rPr lang="en-ZA" altLang="en-US" sz="2000" dirty="0">
                <a:latin typeface="Arial" panose="020B0604020202020204" pitchFamily="34" charset="0"/>
                <a:cs typeface="Arial" panose="020B0604020202020204" pitchFamily="34" charset="0"/>
              </a:rPr>
              <a:t>inmate’s</a:t>
            </a:r>
            <a:r>
              <a:rPr lang="en-US" altLang="en-US" sz="2000" dirty="0">
                <a:latin typeface="Arial" panose="020B0604020202020204" pitchFamily="34" charset="0"/>
                <a:cs typeface="Arial" panose="020B0604020202020204" pitchFamily="34" charset="0"/>
              </a:rPr>
              <a:t> medical condition.</a:t>
            </a:r>
            <a:endParaRPr lang="en-ZA" altLang="en-US" sz="2000" dirty="0">
              <a:latin typeface="Arial" panose="020B0604020202020204" pitchFamily="34" charset="0"/>
              <a:cs typeface="Arial" panose="020B0604020202020204" pitchFamily="34" charset="0"/>
            </a:endParaRPr>
          </a:p>
          <a:p>
            <a:pPr marL="173038" indent="0">
              <a:buFont typeface="Wingdings" panose="05000000000000000000" pitchFamily="2" charset="2"/>
              <a:buNone/>
            </a:pPr>
            <a:r>
              <a:rPr lang="en-US" altLang="en-US" sz="2000" dirty="0">
                <a:latin typeface="Arial" panose="020B0604020202020204" pitchFamily="34" charset="0"/>
                <a:cs typeface="Arial" panose="020B0604020202020204" pitchFamily="34" charset="0"/>
              </a:rPr>
              <a:t>These completed health reports, together with other prescribed reports, would be submitted to the National Commissioner of Correctional Services, the Correctional Supervision and Parole Board or the Court, as the case may be, for consideration for placement under correctional supervision or parole. </a:t>
            </a:r>
          </a:p>
        </p:txBody>
      </p:sp>
      <p:sp>
        <p:nvSpPr>
          <p:cNvPr id="2" name="Slide Number Placeholder 1"/>
          <p:cNvSpPr>
            <a:spLocks noGrp="1"/>
          </p:cNvSpPr>
          <p:nvPr>
            <p:ph type="sldNum" sz="quarter" idx="12"/>
          </p:nvPr>
        </p:nvSpPr>
        <p:spPr/>
        <p:txBody>
          <a:bodyPr/>
          <a:lstStyle/>
          <a:p>
            <a:fld id="{DCB3B80B-23E3-3948-A741-EEB7CB22DD0C}" type="slidenum">
              <a:rPr lang="en-US" smtClean="0"/>
              <a:pPr/>
              <a:t>36</a:t>
            </a:fld>
            <a:endParaRPr lang="en-US"/>
          </a:p>
        </p:txBody>
      </p:sp>
    </p:spTree>
    <p:extLst>
      <p:ext uri="{BB962C8B-B14F-4D97-AF65-F5344CB8AC3E}">
        <p14:creationId xmlns:p14="http://schemas.microsoft.com/office/powerpoint/2010/main" xmlns="" val="2702128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4522887" cy="584775"/>
          </a:xfrm>
          <a:prstGeom prst="rect">
            <a:avLst/>
          </a:prstGeom>
          <a:noFill/>
        </p:spPr>
        <p:txBody>
          <a:bodyPr wrap="square" rtlCol="0">
            <a:spAutoFit/>
          </a:bodyPr>
          <a:lstStyle/>
          <a:p>
            <a:r>
              <a:rPr lang="en-US" sz="3200" dirty="0" smtClean="0">
                <a:solidFill>
                  <a:srgbClr val="005300"/>
                </a:solidFill>
                <a:cs typeface="Arial Black"/>
              </a:rPr>
              <a:t>Background</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9" name="Rectangle 8"/>
          <p:cNvSpPr/>
          <p:nvPr/>
        </p:nvSpPr>
        <p:spPr>
          <a:xfrm>
            <a:off x="717176" y="13543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176395" y="1657093"/>
            <a:ext cx="8647112" cy="4697413"/>
          </a:xfrm>
        </p:spPr>
        <p:txBody>
          <a:bodyPr/>
          <a:lstStyle/>
          <a:p>
            <a:pPr lvl="1">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There were instances where requests for placement on medical parole were not submitted on time, eligible offenders would die before their applications could be completed.  At other times if submitted on time, terminally ill offenders could live longer.</a:t>
            </a:r>
          </a:p>
          <a:p>
            <a:pPr lvl="1">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Legislation did not make provision for medical parole of terminally ill remand detainees since they are not yet sentenced. Based on the medical condition of the remand detainee, medical reports would be submitted with recommendations to the courts to consider withdrawing the cases or granting of bail.</a:t>
            </a:r>
          </a:p>
          <a:p>
            <a:pPr lvl="1">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Based on the </a:t>
            </a:r>
            <a:r>
              <a:rPr lang="en-US" altLang="en-US" sz="2000" dirty="0" smtClean="0">
                <a:latin typeface="Arial" panose="020B0604020202020204" pitchFamily="34" charset="0"/>
                <a:cs typeface="Arial" panose="020B0604020202020204" pitchFamily="34" charset="0"/>
              </a:rPr>
              <a:t>above, a need </a:t>
            </a:r>
            <a:r>
              <a:rPr lang="en-US" altLang="en-US" sz="2000" dirty="0">
                <a:latin typeface="Arial" panose="020B0604020202020204" pitchFamily="34" charset="0"/>
                <a:cs typeface="Arial" panose="020B0604020202020204" pitchFamily="34" charset="0"/>
              </a:rPr>
              <a:t>was therefore identified to review legislation and develop new policy and procedures in order to provide a framework within which all releases on medical parole will be managed and standardize implementation.</a:t>
            </a:r>
          </a:p>
          <a:p>
            <a:pPr lvl="1">
              <a:buFont typeface="Arial" panose="020B0604020202020204" pitchFamily="34" charset="0"/>
              <a:buNone/>
            </a:pPr>
            <a:endParaRPr lang="en-US" altLang="en-US" dirty="0" smtClean="0"/>
          </a:p>
          <a:p>
            <a:pPr>
              <a:buFont typeface="Wingdings" panose="05000000000000000000" pitchFamily="2" charset="2"/>
              <a:buChar char="§"/>
            </a:pPr>
            <a:endParaRPr lang="en-US" altLang="en-US" dirty="0" smtClean="0">
              <a:solidFill>
                <a:srgbClr val="FF0000"/>
              </a:solidFill>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37</a:t>
            </a:fld>
            <a:endParaRPr lang="en-US"/>
          </a:p>
        </p:txBody>
      </p:sp>
    </p:spTree>
    <p:extLst>
      <p:ext uri="{BB962C8B-B14F-4D97-AF65-F5344CB8AC3E}">
        <p14:creationId xmlns:p14="http://schemas.microsoft.com/office/powerpoint/2010/main" xmlns="" val="12753616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4522887" cy="584775"/>
          </a:xfrm>
          <a:prstGeom prst="rect">
            <a:avLst/>
          </a:prstGeom>
          <a:noFill/>
        </p:spPr>
        <p:txBody>
          <a:bodyPr wrap="square" rtlCol="0">
            <a:spAutoFit/>
          </a:bodyPr>
          <a:lstStyle/>
          <a:p>
            <a:r>
              <a:rPr lang="en-US" sz="3200" dirty="0" smtClean="0">
                <a:solidFill>
                  <a:srgbClr val="005300"/>
                </a:solidFill>
                <a:cs typeface="Arial Black"/>
              </a:rPr>
              <a:t>Background</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0" y="1143000"/>
            <a:ext cx="9144000" cy="5540375"/>
          </a:xfrm>
        </p:spPr>
        <p:txBody>
          <a:bodyPr>
            <a:normAutofit/>
          </a:bodyPr>
          <a:lstStyle/>
          <a:p>
            <a:pPr marL="173038" indent="0">
              <a:buFont typeface="Wingdings" panose="05000000000000000000" pitchFamily="2" charset="2"/>
              <a:buNone/>
              <a:defRPr/>
            </a:pPr>
            <a:r>
              <a:rPr lang="en-US" sz="2000" dirty="0">
                <a:latin typeface="Arial" panose="020B0604020202020204" pitchFamily="34" charset="0"/>
                <a:cs typeface="Arial" panose="020B0604020202020204" pitchFamily="34" charset="0"/>
              </a:rPr>
              <a:t>Due to the inconsistent implementation of Section 79 of the Correctional Services Act, Act 111 of 1998 as amended and relevant policies and procedures, it was necessary to review this section of the Act.</a:t>
            </a:r>
          </a:p>
          <a:p>
            <a:pPr marL="173038" indent="0">
              <a:buFont typeface="Wingdings" panose="05000000000000000000" pitchFamily="2" charset="2"/>
              <a:buNone/>
              <a:defRPr/>
            </a:pPr>
            <a:r>
              <a:rPr lang="en-US" sz="2000" dirty="0">
                <a:latin typeface="Arial" panose="020B0604020202020204" pitchFamily="34" charset="0"/>
                <a:cs typeface="Arial" panose="020B0604020202020204" pitchFamily="34" charset="0"/>
              </a:rPr>
              <a:t>Section 79 of Act 111 of 1998, as amended by Section 55 of Act 25 of 2008, was reviewed and substituted by Section 79 of the Correctional Matters Amendment Act, Act 5 of 2011, as follows:</a:t>
            </a:r>
            <a:endParaRPr lang="en-ZA" sz="2000" dirty="0">
              <a:latin typeface="Arial" panose="020B0604020202020204" pitchFamily="34" charset="0"/>
              <a:cs typeface="Arial" panose="020B0604020202020204" pitchFamily="34" charset="0"/>
            </a:endParaRPr>
          </a:p>
          <a:p>
            <a:pPr indent="-93663">
              <a:buFont typeface="Arial" pitchFamily="34" charset="0"/>
              <a:buChar char="•"/>
              <a:defRPr/>
            </a:pPr>
            <a:r>
              <a:rPr lang="en-US" sz="2000" dirty="0">
                <a:latin typeface="Arial" panose="020B0604020202020204" pitchFamily="34" charset="0"/>
                <a:cs typeface="Arial" panose="020B0604020202020204" pitchFamily="34" charset="0"/>
              </a:rPr>
              <a:t> Section 79(1)(a), (b) &amp; (c) stipulates conditions for applying for medical parole; </a:t>
            </a:r>
            <a:endParaRPr lang="en-ZA" sz="2000" dirty="0">
              <a:latin typeface="Arial" panose="020B0604020202020204" pitchFamily="34" charset="0"/>
              <a:cs typeface="Arial" panose="020B0604020202020204" pitchFamily="34" charset="0"/>
            </a:endParaRPr>
          </a:p>
          <a:p>
            <a:pPr marL="361950" indent="-188913">
              <a:buFont typeface="Arial" pitchFamily="34" charset="0"/>
              <a:buChar char="•"/>
              <a:defRPr/>
            </a:pPr>
            <a:r>
              <a:rPr lang="en-US" sz="2000" dirty="0">
                <a:latin typeface="Arial" panose="020B0604020202020204" pitchFamily="34" charset="0"/>
                <a:cs typeface="Arial" panose="020B0604020202020204" pitchFamily="34" charset="0"/>
              </a:rPr>
              <a:t>Section 79(2)(a), (b) &amp; (c) stipulates a new process for the application for medical parole; </a:t>
            </a:r>
          </a:p>
          <a:p>
            <a:pPr marL="361950" indent="-188913">
              <a:buFont typeface="Arial" pitchFamily="34" charset="0"/>
              <a:buChar char="•"/>
              <a:defRPr/>
            </a:pPr>
            <a:r>
              <a:rPr lang="en-US" sz="2000" dirty="0">
                <a:latin typeface="Arial" panose="020B0604020202020204" pitchFamily="34" charset="0"/>
                <a:cs typeface="Arial" panose="020B0604020202020204" pitchFamily="34" charset="0"/>
              </a:rPr>
              <a:t>Section 79(3)(a) &amp; (b) stipulates the establishment of a medical advisory board to provide an independent medical report to the National Commissioner, Correctional Supervision and Parole Board or the Minister as the case may be; and </a:t>
            </a:r>
            <a:endParaRPr lang="en-ZA" sz="2000" dirty="0">
              <a:latin typeface="Arial" panose="020B0604020202020204" pitchFamily="34" charset="0"/>
              <a:cs typeface="Arial" panose="020B0604020202020204" pitchFamily="34" charset="0"/>
            </a:endParaRPr>
          </a:p>
          <a:p>
            <a:pPr marL="361950" indent="-188913">
              <a:buFont typeface="Arial" pitchFamily="34" charset="0"/>
              <a:buChar char="•"/>
              <a:defRPr/>
            </a:pPr>
            <a:r>
              <a:rPr lang="en-US" sz="2000" dirty="0">
                <a:latin typeface="Arial" panose="020B0604020202020204" pitchFamily="34" charset="0"/>
                <a:cs typeface="Arial" panose="020B0604020202020204" pitchFamily="34" charset="0"/>
              </a:rPr>
              <a:t>Sections 79(4) (a) &amp; (b) and (5) (a) stipulates considerations for placement on medical parole. </a:t>
            </a:r>
          </a:p>
        </p:txBody>
      </p:sp>
      <p:sp>
        <p:nvSpPr>
          <p:cNvPr id="2" name="Slide Number Placeholder 1"/>
          <p:cNvSpPr>
            <a:spLocks noGrp="1"/>
          </p:cNvSpPr>
          <p:nvPr>
            <p:ph type="sldNum" sz="quarter" idx="12"/>
          </p:nvPr>
        </p:nvSpPr>
        <p:spPr/>
        <p:txBody>
          <a:bodyPr/>
          <a:lstStyle/>
          <a:p>
            <a:fld id="{DCB3B80B-23E3-3948-A741-EEB7CB22DD0C}" type="slidenum">
              <a:rPr lang="en-US" smtClean="0"/>
              <a:pPr/>
              <a:t>38</a:t>
            </a:fld>
            <a:endParaRPr lang="en-US"/>
          </a:p>
        </p:txBody>
      </p:sp>
    </p:spTree>
    <p:extLst>
      <p:ext uri="{BB962C8B-B14F-4D97-AF65-F5344CB8AC3E}">
        <p14:creationId xmlns:p14="http://schemas.microsoft.com/office/powerpoint/2010/main" xmlns="" val="27821775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7006409" cy="584775"/>
          </a:xfrm>
          <a:prstGeom prst="rect">
            <a:avLst/>
          </a:prstGeom>
          <a:noFill/>
        </p:spPr>
        <p:txBody>
          <a:bodyPr wrap="square" rtlCol="0">
            <a:spAutoFit/>
          </a:bodyPr>
          <a:lstStyle/>
          <a:p>
            <a:r>
              <a:rPr lang="en-US" sz="3200" dirty="0" smtClean="0">
                <a:solidFill>
                  <a:srgbClr val="005300"/>
                </a:solidFill>
                <a:cs typeface="Arial Black"/>
              </a:rPr>
              <a:t>Correctional Services Regulations</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6350" y="1306467"/>
            <a:ext cx="9144000" cy="5845175"/>
          </a:xfrm>
        </p:spPr>
        <p:txBody>
          <a:bodyPr/>
          <a:lstStyle/>
          <a:p>
            <a:pPr marL="173038" indent="0">
              <a:buFont typeface="Wingdings" panose="05000000000000000000" pitchFamily="2" charset="2"/>
              <a:buNone/>
              <a:defRPr/>
            </a:pPr>
            <a:r>
              <a:rPr lang="en-US" sz="2000" dirty="0">
                <a:latin typeface="Arial" panose="020B0604020202020204" pitchFamily="34" charset="0"/>
                <a:cs typeface="Arial" panose="020B0604020202020204" pitchFamily="34" charset="0"/>
              </a:rPr>
              <a:t>Amendments to Correctional Services Regulations 29A and 29B, (2004), detail the following:</a:t>
            </a:r>
          </a:p>
          <a:p>
            <a:pPr marL="441325" indent="-268288">
              <a:buFont typeface="Arial" pitchFamily="34" charset="0"/>
              <a:buChar char="•"/>
              <a:defRPr/>
            </a:pPr>
            <a:r>
              <a:rPr lang="en-US" sz="2000" dirty="0">
                <a:latin typeface="Arial" panose="020B0604020202020204" pitchFamily="34" charset="0"/>
                <a:cs typeface="Arial" panose="020B0604020202020204" pitchFamily="34" charset="0"/>
              </a:rPr>
              <a:t>management of medical parole, which includes medical conditions under which an applicant can be considered for medical parole; and </a:t>
            </a:r>
          </a:p>
          <a:p>
            <a:pPr marL="441325" indent="-268288">
              <a:buFont typeface="Arial" pitchFamily="34" charset="0"/>
              <a:buChar char="•"/>
              <a:tabLst>
                <a:tab pos="361950" algn="l"/>
              </a:tabLst>
              <a:defRPr/>
            </a:pPr>
            <a:r>
              <a:rPr lang="en-US" sz="2000" dirty="0">
                <a:latin typeface="Arial" panose="020B0604020202020204" pitchFamily="34" charset="0"/>
                <a:cs typeface="Arial" panose="020B0604020202020204" pitchFamily="34" charset="0"/>
              </a:rPr>
              <a:t>the appointment as well as composition of the Medical Parole Advisory Board (MPAB). </a:t>
            </a:r>
          </a:p>
          <a:p>
            <a:pPr marL="173038" indent="0">
              <a:buFont typeface="Wingdings" panose="05000000000000000000" pitchFamily="2" charset="2"/>
              <a:buNone/>
              <a:tabLst>
                <a:tab pos="361950" algn="l"/>
              </a:tabLst>
              <a:defRPr/>
            </a:pPr>
            <a:r>
              <a:rPr lang="en-US" sz="2000" dirty="0">
                <a:latin typeface="Arial" panose="020B0604020202020204" pitchFamily="34" charset="0"/>
                <a:cs typeface="Arial" panose="020B0604020202020204" pitchFamily="34" charset="0"/>
              </a:rPr>
              <a:t>The previous MPAB comprised of ten (10) independent medical practitioners, who were appointed in February 2012 by the then Minister of Correctional Services, Ms. NN </a:t>
            </a:r>
            <a:r>
              <a:rPr lang="en-US" sz="2000" dirty="0" err="1">
                <a:latin typeface="Arial" panose="020B0604020202020204" pitchFamily="34" charset="0"/>
                <a:cs typeface="Arial" panose="020B0604020202020204" pitchFamily="34" charset="0"/>
              </a:rPr>
              <a:t>Mapisa-Nqakula</a:t>
            </a:r>
            <a:r>
              <a:rPr lang="en-US" sz="2000" dirty="0">
                <a:latin typeface="Arial" panose="020B0604020202020204" pitchFamily="34" charset="0"/>
                <a:cs typeface="Arial" panose="020B0604020202020204" pitchFamily="34" charset="0"/>
              </a:rPr>
              <a:t> (MP), for a period of three (3) years </a:t>
            </a:r>
            <a:r>
              <a:rPr lang="en-US" sz="2000" dirty="0" smtClean="0">
                <a:latin typeface="Arial" panose="020B0604020202020204" pitchFamily="34" charset="0"/>
                <a:cs typeface="Arial" panose="020B0604020202020204" pitchFamily="34" charset="0"/>
              </a:rPr>
              <a:t>starting from </a:t>
            </a:r>
            <a:r>
              <a:rPr lang="en-US" sz="2000" dirty="0">
                <a:latin typeface="Arial" panose="020B0604020202020204" pitchFamily="34" charset="0"/>
                <a:cs typeface="Arial" panose="020B0604020202020204" pitchFamily="34" charset="0"/>
              </a:rPr>
              <a:t>1st March 2012.</a:t>
            </a:r>
          </a:p>
          <a:p>
            <a:pPr marL="173038" indent="0">
              <a:buFont typeface="Wingdings" panose="05000000000000000000" pitchFamily="2" charset="2"/>
              <a:buNone/>
              <a:tabLst>
                <a:tab pos="361950" algn="l"/>
              </a:tabLst>
              <a:defRPr/>
            </a:pPr>
            <a:endParaRPr lang="en-US" sz="1100" dirty="0" smtClean="0">
              <a:latin typeface="Arial" panose="020B0604020202020204" pitchFamily="34" charset="0"/>
              <a:cs typeface="Arial" panose="020B0604020202020204" pitchFamily="34" charset="0"/>
            </a:endParaRPr>
          </a:p>
          <a:p>
            <a:pPr marL="173038" indent="0">
              <a:buFont typeface="Wingdings" panose="05000000000000000000" pitchFamily="2" charset="2"/>
              <a:buNone/>
              <a:tabLst>
                <a:tab pos="361950" algn="l"/>
              </a:tabLst>
              <a:defRPr/>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current MPAB consists of thirteen (13) members of whom some are specialists and were appointed by the Honorable Minister Adv. M Masutha (MP) in June 2015.</a:t>
            </a:r>
          </a:p>
          <a:p>
            <a:pPr marL="173038" indent="0">
              <a:buFont typeface="Wingdings" panose="05000000000000000000" pitchFamily="2" charset="2"/>
              <a:buNone/>
              <a:tabLst>
                <a:tab pos="361950" algn="l"/>
              </a:tabLst>
              <a:defRPr/>
            </a:pPr>
            <a:r>
              <a:rPr lang="en-US" sz="2000" dirty="0">
                <a:latin typeface="Arial" panose="020B0604020202020204" pitchFamily="34" charset="0"/>
                <a:cs typeface="Arial" panose="020B0604020202020204" pitchFamily="34" charset="0"/>
              </a:rPr>
              <a:t>The MPAB meets on a monthly basis to review applications for medical parole as received from the country’s </a:t>
            </a:r>
            <a:r>
              <a:rPr lang="en-US" sz="2000" dirty="0" smtClean="0">
                <a:latin typeface="Arial" panose="020B0604020202020204" pitchFamily="34" charset="0"/>
                <a:cs typeface="Arial" panose="020B0604020202020204" pitchFamily="34" charset="0"/>
              </a:rPr>
              <a:t>243 </a:t>
            </a:r>
            <a:r>
              <a:rPr lang="en-US" sz="2000" dirty="0">
                <a:latin typeface="Arial" panose="020B0604020202020204" pitchFamily="34" charset="0"/>
                <a:cs typeface="Arial" panose="020B0604020202020204" pitchFamily="34" charset="0"/>
              </a:rPr>
              <a:t>Correctional Centers. </a:t>
            </a:r>
          </a:p>
          <a:p>
            <a:pPr marL="173038" indent="0">
              <a:buFont typeface="Wingdings" panose="05000000000000000000" pitchFamily="2" charset="2"/>
              <a:buNone/>
              <a:tabLst>
                <a:tab pos="361950" algn="l"/>
              </a:tabLst>
              <a:defRPr/>
            </a:pPr>
            <a:endParaRPr lang="en-ZA" sz="2000" dirty="0" smtClean="0"/>
          </a:p>
          <a:p>
            <a:pPr marL="361950" indent="-188913">
              <a:buFont typeface="Wingdings" panose="05000000000000000000" pitchFamily="2" charset="2"/>
              <a:buNone/>
              <a:defRPr/>
            </a:pPr>
            <a:endParaRPr lang="en-ZA" sz="2000" dirty="0" smtClean="0"/>
          </a:p>
        </p:txBody>
      </p:sp>
      <p:sp>
        <p:nvSpPr>
          <p:cNvPr id="2" name="Slide Number Placeholder 1"/>
          <p:cNvSpPr>
            <a:spLocks noGrp="1"/>
          </p:cNvSpPr>
          <p:nvPr>
            <p:ph type="sldNum" sz="quarter" idx="12"/>
          </p:nvPr>
        </p:nvSpPr>
        <p:spPr/>
        <p:txBody>
          <a:bodyPr/>
          <a:lstStyle/>
          <a:p>
            <a:fld id="{DCB3B80B-23E3-3948-A741-EEB7CB22DD0C}" type="slidenum">
              <a:rPr lang="en-US" smtClean="0"/>
              <a:pPr/>
              <a:t>39</a:t>
            </a:fld>
            <a:endParaRPr lang="en-US"/>
          </a:p>
        </p:txBody>
      </p:sp>
    </p:spTree>
    <p:extLst>
      <p:ext uri="{BB962C8B-B14F-4D97-AF65-F5344CB8AC3E}">
        <p14:creationId xmlns:p14="http://schemas.microsoft.com/office/powerpoint/2010/main" xmlns="" val="1331629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4522887" cy="1077218"/>
          </a:xfrm>
          <a:prstGeom prst="rect">
            <a:avLst/>
          </a:prstGeom>
          <a:noFill/>
        </p:spPr>
        <p:txBody>
          <a:bodyPr wrap="square" rtlCol="0">
            <a:spAutoFit/>
          </a:bodyPr>
          <a:lstStyle/>
          <a:p>
            <a:pPr marL="0" lvl="2"/>
            <a:r>
              <a:rPr lang="en-ZA" sz="3200" dirty="0">
                <a:solidFill>
                  <a:srgbClr val="003D00"/>
                </a:solidFill>
              </a:rPr>
              <a:t>Medical Parole</a:t>
            </a:r>
          </a:p>
          <a:p>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142240" y="1201996"/>
            <a:ext cx="8890000" cy="3046988"/>
          </a:xfrm>
          <a:prstGeom prst="rect">
            <a:avLst/>
          </a:prstGeom>
        </p:spPr>
        <p:txBody>
          <a:bodyPr wrap="square">
            <a:spAutoFit/>
          </a:bodyPr>
          <a:lstStyle/>
          <a:p>
            <a:pPr marL="92075" lvl="2">
              <a:spcBef>
                <a:spcPts val="0"/>
              </a:spcBef>
              <a:defRPr/>
            </a:pPr>
            <a:endParaRPr lang="en-ZA" sz="2400" dirty="0" smtClean="0"/>
          </a:p>
          <a:p>
            <a:pPr lvl="2" indent="-822325">
              <a:spcBef>
                <a:spcPts val="0"/>
              </a:spcBef>
              <a:buFont typeface="Arial" panose="020B0604020202020204" pitchFamily="34" charset="0"/>
              <a:buChar char="•"/>
              <a:defRPr/>
            </a:pPr>
            <a:r>
              <a:rPr lang="en-ZA" sz="2400" dirty="0" smtClean="0"/>
              <a:t>Background</a:t>
            </a:r>
          </a:p>
          <a:p>
            <a:pPr lvl="2" indent="-822325">
              <a:spcBef>
                <a:spcPts val="0"/>
              </a:spcBef>
              <a:buFont typeface="Arial" panose="020B0604020202020204" pitchFamily="34" charset="0"/>
              <a:buChar char="•"/>
              <a:defRPr/>
            </a:pPr>
            <a:r>
              <a:rPr lang="en-ZA" sz="2400" dirty="0" smtClean="0"/>
              <a:t>Correctional Services Regulations</a:t>
            </a:r>
          </a:p>
          <a:p>
            <a:pPr lvl="2" indent="-822325">
              <a:spcBef>
                <a:spcPts val="0"/>
              </a:spcBef>
              <a:buFont typeface="Arial" panose="020B0604020202020204" pitchFamily="34" charset="0"/>
              <a:buChar char="•"/>
              <a:defRPr/>
            </a:pPr>
            <a:r>
              <a:rPr lang="en-ZA" sz="2400" dirty="0" smtClean="0"/>
              <a:t>Medical Parole Policy Principles</a:t>
            </a:r>
          </a:p>
          <a:p>
            <a:pPr lvl="2" indent="-822325">
              <a:spcBef>
                <a:spcPts val="0"/>
              </a:spcBef>
              <a:buFont typeface="Arial" panose="020B0604020202020204" pitchFamily="34" charset="0"/>
              <a:buChar char="•"/>
              <a:defRPr/>
            </a:pPr>
            <a:r>
              <a:rPr lang="en-ZA" sz="2400" dirty="0" smtClean="0"/>
              <a:t>Medical Parole Process</a:t>
            </a:r>
          </a:p>
          <a:p>
            <a:pPr lvl="2" indent="-822325">
              <a:spcBef>
                <a:spcPts val="0"/>
              </a:spcBef>
              <a:buFont typeface="Arial" panose="020B0604020202020204" pitchFamily="34" charset="0"/>
              <a:buChar char="•"/>
              <a:defRPr/>
            </a:pPr>
            <a:r>
              <a:rPr lang="en-ZA" sz="2400" dirty="0" smtClean="0"/>
              <a:t>Delegated Authority</a:t>
            </a:r>
          </a:p>
          <a:p>
            <a:pPr lvl="2" indent="-822325">
              <a:spcBef>
                <a:spcPts val="0"/>
              </a:spcBef>
              <a:buFont typeface="Arial" panose="020B0604020202020204" pitchFamily="34" charset="0"/>
              <a:buChar char="•"/>
              <a:defRPr/>
            </a:pPr>
            <a:endParaRPr lang="en-ZA" sz="2400" dirty="0" smtClean="0"/>
          </a:p>
          <a:p>
            <a:pPr lvl="2" indent="-822325">
              <a:spcBef>
                <a:spcPts val="0"/>
              </a:spcBef>
              <a:buFont typeface="Arial" panose="020B0604020202020204" pitchFamily="34" charset="0"/>
              <a:buChar char="•"/>
              <a:defRPr/>
            </a:pPr>
            <a:endParaRPr lang="en-ZA" sz="2400" dirty="0"/>
          </a:p>
        </p:txBody>
      </p:sp>
      <p:sp>
        <p:nvSpPr>
          <p:cNvPr id="2" name="Slide Number Placeholder 1"/>
          <p:cNvSpPr>
            <a:spLocks noGrp="1"/>
          </p:cNvSpPr>
          <p:nvPr>
            <p:ph type="sldNum" sz="quarter" idx="12"/>
          </p:nvPr>
        </p:nvSpPr>
        <p:spPr/>
        <p:txBody>
          <a:bodyPr/>
          <a:lstStyle/>
          <a:p>
            <a:fld id="{DCB3B80B-23E3-3948-A741-EEB7CB22DD0C}" type="slidenum">
              <a:rPr lang="en-US" smtClean="0"/>
              <a:pPr/>
              <a:t>4</a:t>
            </a:fld>
            <a:endParaRPr lang="en-US"/>
          </a:p>
        </p:txBody>
      </p:sp>
    </p:spTree>
    <p:extLst>
      <p:ext uri="{BB962C8B-B14F-4D97-AF65-F5344CB8AC3E}">
        <p14:creationId xmlns:p14="http://schemas.microsoft.com/office/powerpoint/2010/main" xmlns="" val="3861032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27100" cy="1155700"/>
          </a:xfrm>
          <a:prstGeom prst="rect">
            <a:avLst/>
          </a:prstGeom>
        </p:spPr>
      </p:pic>
      <p:pic>
        <p:nvPicPr>
          <p:cNvPr id="5" name="Picture 4"/>
          <p:cNvPicPr>
            <a:picLocks noChangeAspect="1"/>
          </p:cNvPicPr>
          <p:nvPr/>
        </p:nvPicPr>
        <p:blipFill>
          <a:blip r:embed="rId4"/>
          <a:stretch>
            <a:fillRect/>
          </a:stretch>
        </p:blipFill>
        <p:spPr>
          <a:xfrm>
            <a:off x="876300" y="1117600"/>
            <a:ext cx="7378700" cy="38100"/>
          </a:xfrm>
          <a:prstGeom prst="rect">
            <a:avLst/>
          </a:prstGeom>
        </p:spPr>
      </p:pic>
      <p:sp>
        <p:nvSpPr>
          <p:cNvPr id="6" name="TextBox 5"/>
          <p:cNvSpPr txBox="1"/>
          <p:nvPr/>
        </p:nvSpPr>
        <p:spPr>
          <a:xfrm>
            <a:off x="927100" y="271596"/>
            <a:ext cx="4522887" cy="584775"/>
          </a:xfrm>
          <a:prstGeom prst="rect">
            <a:avLst/>
          </a:prstGeom>
          <a:noFill/>
        </p:spPr>
        <p:txBody>
          <a:bodyPr wrap="square" rtlCol="0">
            <a:spAutoFit/>
          </a:bodyPr>
          <a:lstStyle/>
          <a:p>
            <a:r>
              <a:rPr lang="en-US" sz="3200" dirty="0" smtClean="0">
                <a:solidFill>
                  <a:srgbClr val="005300"/>
                </a:solidFill>
                <a:cs typeface="Arial Black"/>
              </a:rPr>
              <a:t>Medical Parole</a:t>
            </a:r>
            <a:endParaRPr lang="en-US" sz="3200" dirty="0">
              <a:solidFill>
                <a:srgbClr val="005300"/>
              </a:solidFill>
              <a:cs typeface="Arial Black"/>
            </a:endParaRPr>
          </a:p>
        </p:txBody>
      </p:sp>
      <p:pic>
        <p:nvPicPr>
          <p:cNvPr id="8" name="Picture 7"/>
          <p:cNvPicPr>
            <a:picLocks noChangeAspect="1"/>
          </p:cNvPicPr>
          <p:nvPr/>
        </p:nvPicPr>
        <p:blipFill>
          <a:blip r:embed="rId4"/>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9" name="TextBox 8"/>
          <p:cNvSpPr txBox="1"/>
          <p:nvPr/>
        </p:nvSpPr>
        <p:spPr>
          <a:xfrm>
            <a:off x="134938" y="1225550"/>
            <a:ext cx="9009062" cy="5570756"/>
          </a:xfrm>
          <a:prstGeom prst="rect">
            <a:avLst/>
          </a:prstGeom>
          <a:noFill/>
        </p:spPr>
        <p:txBody>
          <a:bodyPr>
            <a:spAutoFit/>
          </a:bodyPr>
          <a:lstStyle/>
          <a:p>
            <a:pPr marL="180975" algn="just" eaLnBrk="1" hangingPunct="1">
              <a:defRPr/>
            </a:pPr>
            <a:r>
              <a:rPr lang="en-ZA" sz="2000" dirty="0">
                <a:latin typeface="Arial" panose="020B0604020202020204" pitchFamily="34" charset="0"/>
                <a:cs typeface="Arial" panose="020B0604020202020204" pitchFamily="34" charset="0"/>
              </a:rPr>
              <a:t>The new medical parole system differs from the previous one in that an offender or someone acting on the offender’s behalf will, from 1 March 2012, be able to bring an application for release on medical parole. Before 1 March 2012, only the medical practitioner treating the offender could apply. </a:t>
            </a:r>
          </a:p>
          <a:p>
            <a:pPr marL="180975" algn="just" eaLnBrk="1" hangingPunct="1">
              <a:defRPr/>
            </a:pPr>
            <a:endParaRPr lang="en-ZA" sz="2000" dirty="0">
              <a:latin typeface="Arial" panose="020B0604020202020204" pitchFamily="34" charset="0"/>
              <a:cs typeface="Arial" panose="020B0604020202020204" pitchFamily="34" charset="0"/>
            </a:endParaRPr>
          </a:p>
          <a:p>
            <a:pPr marL="180975" algn="just" eaLnBrk="1" hangingPunct="1">
              <a:defRPr/>
            </a:pPr>
            <a:r>
              <a:rPr lang="en-ZA" sz="2000" dirty="0">
                <a:latin typeface="Arial" panose="020B0604020202020204" pitchFamily="34" charset="0"/>
                <a:cs typeface="Arial" panose="020B0604020202020204" pitchFamily="34" charset="0"/>
              </a:rPr>
              <a:t>Furthermore, the placement of an offender on medical parole is no longer limited to offenders in the final phase of a terminal disease or medical condition. Apart from terminally ill inmates, the net is thrown wider to include physically incapacitated inmates and those suffering from an illness that severely limits their daily activity or self-care.</a:t>
            </a:r>
          </a:p>
          <a:p>
            <a:pPr marL="180975" algn="just" eaLnBrk="1" hangingPunct="1">
              <a:defRPr/>
            </a:pPr>
            <a:endParaRPr lang="en-ZA" sz="2000" dirty="0">
              <a:latin typeface="Arial" panose="020B0604020202020204" pitchFamily="34" charset="0"/>
              <a:cs typeface="Arial" panose="020B0604020202020204" pitchFamily="34" charset="0"/>
            </a:endParaRPr>
          </a:p>
          <a:p>
            <a:pPr marL="180975" lvl="1" indent="0" algn="just" eaLnBrk="1" hangingPunct="1">
              <a:defRPr/>
            </a:pPr>
            <a:r>
              <a:rPr lang="en-ZA" sz="2000" dirty="0">
                <a:latin typeface="Arial" panose="020B0604020202020204" pitchFamily="34" charset="0"/>
                <a:cs typeface="Arial" panose="020B0604020202020204" pitchFamily="34" charset="0"/>
              </a:rPr>
              <a:t>The MPAB is expected to provide an independent medical report to the National Commissioner, the Correctional Supervision and Parole Board or the Minister as the case may be on offenders who have applied for medical parole, suffering from any of the medical condition(s) as listed in the </a:t>
            </a:r>
            <a:r>
              <a:rPr lang="en-US" sz="2000" dirty="0">
                <a:latin typeface="Arial" panose="020B0604020202020204" pitchFamily="34" charset="0"/>
                <a:cs typeface="Arial" panose="020B0604020202020204" pitchFamily="34" charset="0"/>
              </a:rPr>
              <a:t>Amendment of the Correctional Services Regulations, 2004</a:t>
            </a:r>
            <a:r>
              <a:rPr lang="en-ZA" sz="2000" dirty="0">
                <a:latin typeface="Arial" panose="020B0604020202020204" pitchFamily="34" charset="0"/>
                <a:cs typeface="Arial" panose="020B0604020202020204" pitchFamily="34" charset="0"/>
              </a:rPr>
              <a:t>. </a:t>
            </a:r>
          </a:p>
          <a:p>
            <a:pPr marL="180975" algn="just" eaLnBrk="1" hangingPunct="1">
              <a:defRPr/>
            </a:pPr>
            <a:endParaRPr lang="en-ZA" sz="1800" dirty="0">
              <a:latin typeface="+mn-lt"/>
              <a:cs typeface="+mn-cs"/>
            </a:endParaRPr>
          </a:p>
          <a:p>
            <a:pPr marL="180975" algn="just" eaLnBrk="1" hangingPunct="1">
              <a:defRPr/>
            </a:pPr>
            <a:endParaRPr lang="en-ZA" sz="1800" dirty="0">
              <a:latin typeface="+mn-lt"/>
              <a:cs typeface="+mn-cs"/>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40</a:t>
            </a:fld>
            <a:endParaRPr lang="en-US"/>
          </a:p>
        </p:txBody>
      </p:sp>
    </p:spTree>
    <p:extLst>
      <p:ext uri="{BB962C8B-B14F-4D97-AF65-F5344CB8AC3E}">
        <p14:creationId xmlns:p14="http://schemas.microsoft.com/office/powerpoint/2010/main" xmlns="" val="1482300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126408"/>
            <a:ext cx="7920809" cy="1077218"/>
          </a:xfrm>
          <a:prstGeom prst="rect">
            <a:avLst/>
          </a:prstGeom>
          <a:noFill/>
        </p:spPr>
        <p:txBody>
          <a:bodyPr wrap="square" rtlCol="0">
            <a:spAutoFit/>
          </a:bodyPr>
          <a:lstStyle/>
          <a:p>
            <a:r>
              <a:rPr lang="en-US" altLang="en-US" sz="3200" dirty="0" smtClean="0">
                <a:solidFill>
                  <a:srgbClr val="005300"/>
                </a:solidFill>
                <a:cs typeface="Arial Black"/>
              </a:rPr>
              <a:t>Amendment of Correctional </a:t>
            </a:r>
            <a:r>
              <a:rPr lang="en-US" altLang="en-US" sz="3200" dirty="0">
                <a:solidFill>
                  <a:srgbClr val="005300"/>
                </a:solidFill>
                <a:cs typeface="Arial Black"/>
              </a:rPr>
              <a:t>S</a:t>
            </a:r>
            <a:r>
              <a:rPr lang="en-US" altLang="en-US" sz="3200" dirty="0" smtClean="0">
                <a:solidFill>
                  <a:srgbClr val="005300"/>
                </a:solidFill>
                <a:cs typeface="Arial Black"/>
              </a:rPr>
              <a:t>ervices  </a:t>
            </a:r>
            <a:r>
              <a:rPr lang="en-US" altLang="en-US" sz="3200" dirty="0">
                <a:solidFill>
                  <a:srgbClr val="005300"/>
                </a:solidFill>
                <a:cs typeface="Arial Black"/>
              </a:rPr>
              <a:t>R</a:t>
            </a:r>
            <a:r>
              <a:rPr lang="en-US" altLang="en-US" sz="3200" dirty="0" smtClean="0">
                <a:solidFill>
                  <a:srgbClr val="005300"/>
                </a:solidFill>
                <a:cs typeface="Arial Black"/>
              </a:rPr>
              <a:t>egulations, Section 29 A</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261938" y="1262063"/>
            <a:ext cx="8620125" cy="5443537"/>
          </a:xfrm>
        </p:spPr>
        <p:txBody>
          <a:bodyPr/>
          <a:lstStyle/>
          <a:p>
            <a:pPr>
              <a:buFont typeface="Wingdings" panose="05000000000000000000" pitchFamily="2" charset="2"/>
              <a:buNone/>
              <a:defRPr/>
            </a:pPr>
            <a:r>
              <a:rPr lang="en-US" sz="2000" b="1" dirty="0" smtClean="0">
                <a:latin typeface="Arial" panose="020B0604020202020204" pitchFamily="34" charset="0"/>
                <a:cs typeface="Arial" panose="020B0604020202020204" pitchFamily="34" charset="0"/>
              </a:rPr>
              <a:t>Section 29  A</a:t>
            </a:r>
          </a:p>
          <a:p>
            <a:pPr marL="0" indent="0">
              <a:buFont typeface="Wingdings" panose="05000000000000000000" pitchFamily="2" charset="2"/>
              <a:buNone/>
              <a:defRPr/>
            </a:pPr>
            <a:r>
              <a:rPr lang="en-US" sz="2000" dirty="0" smtClean="0">
                <a:latin typeface="Arial" panose="020B0604020202020204" pitchFamily="34" charset="0"/>
                <a:cs typeface="Arial" panose="020B0604020202020204" pitchFamily="34" charset="0"/>
              </a:rPr>
              <a:t>Infectious  Conditions</a:t>
            </a:r>
          </a:p>
          <a:p>
            <a:pPr lvl="1">
              <a:buFont typeface="Arial" charset="0"/>
              <a:buChar char="•"/>
              <a:defRPr/>
            </a:pPr>
            <a:r>
              <a:rPr lang="en-US" sz="2000" dirty="0" smtClean="0">
                <a:latin typeface="Arial" panose="020B0604020202020204" pitchFamily="34" charset="0"/>
                <a:cs typeface="Arial" panose="020B0604020202020204" pitchFamily="34" charset="0"/>
              </a:rPr>
              <a:t>WHO Stage 4 of Acquired Immunodeficiency  Syndrome despite good compliance and optimal treatment with ARV’s</a:t>
            </a:r>
          </a:p>
          <a:p>
            <a:pPr lvl="1">
              <a:buFont typeface="Arial" charset="0"/>
              <a:buChar char="•"/>
              <a:defRPr/>
            </a:pPr>
            <a:r>
              <a:rPr lang="en-US" sz="2000" dirty="0" smtClean="0">
                <a:latin typeface="Arial" panose="020B0604020202020204" pitchFamily="34" charset="0"/>
                <a:cs typeface="Arial" panose="020B0604020202020204" pitchFamily="34" charset="0"/>
              </a:rPr>
              <a:t>Severe Cerebral Malaria</a:t>
            </a:r>
          </a:p>
          <a:p>
            <a:pPr lvl="1">
              <a:buFont typeface="Arial" charset="0"/>
              <a:buChar char="•"/>
              <a:defRPr/>
            </a:pPr>
            <a:r>
              <a:rPr lang="en-US" sz="2000" dirty="0" smtClean="0">
                <a:latin typeface="Arial" panose="020B0604020202020204" pitchFamily="34" charset="0"/>
                <a:cs typeface="Arial" panose="020B0604020202020204" pitchFamily="34" charset="0"/>
              </a:rPr>
              <a:t>Methicilin resistance staph aureas despite optimal treatment</a:t>
            </a:r>
          </a:p>
          <a:p>
            <a:pPr lvl="1">
              <a:buFont typeface="Arial" charset="0"/>
              <a:buChar char="•"/>
              <a:defRPr/>
            </a:pPr>
            <a:r>
              <a:rPr lang="en-US" sz="2000" dirty="0" smtClean="0">
                <a:latin typeface="Arial" panose="020B0604020202020204" pitchFamily="34" charset="0"/>
                <a:cs typeface="Arial" panose="020B0604020202020204" pitchFamily="34" charset="0"/>
              </a:rPr>
              <a:t>MDR or XDR tuberculosis despite optimal treatment</a:t>
            </a:r>
          </a:p>
          <a:p>
            <a:pPr marL="0" indent="0">
              <a:buFont typeface="Wingdings" panose="05000000000000000000" pitchFamily="2" charset="2"/>
              <a:buNone/>
              <a:defRPr/>
            </a:pPr>
            <a:r>
              <a:rPr lang="en-US" sz="2000" dirty="0" smtClean="0">
                <a:latin typeface="Arial" panose="020B0604020202020204" pitchFamily="34" charset="0"/>
                <a:cs typeface="Arial" panose="020B0604020202020204" pitchFamily="34" charset="0"/>
              </a:rPr>
              <a:t>Non- infectious Conditions</a:t>
            </a:r>
          </a:p>
          <a:p>
            <a:pPr lvl="1">
              <a:buFont typeface="Arial" charset="0"/>
              <a:buChar char="•"/>
              <a:defRPr/>
            </a:pPr>
            <a:r>
              <a:rPr lang="en-US" sz="2000" dirty="0" smtClean="0">
                <a:latin typeface="Arial" panose="020B0604020202020204" pitchFamily="34" charset="0"/>
                <a:cs typeface="Arial" panose="020B0604020202020204" pitchFamily="34" charset="0"/>
              </a:rPr>
              <a:t>Malignant Cancer Stage 4  with metastasis being inoperable or with both  radiotherapy and chemotherapy failure</a:t>
            </a:r>
          </a:p>
          <a:p>
            <a:pPr lvl="1">
              <a:buFont typeface="Arial" charset="0"/>
              <a:buChar char="•"/>
              <a:defRPr/>
            </a:pPr>
            <a:r>
              <a:rPr lang="en-US" sz="2000" dirty="0" smtClean="0">
                <a:latin typeface="Arial" panose="020B0604020202020204" pitchFamily="34" charset="0"/>
                <a:cs typeface="Arial" panose="020B0604020202020204" pitchFamily="34" charset="0"/>
              </a:rPr>
              <a:t>Ischaemic Heart Disease with more than two ischaemic events in a period of one year with proven cardiac enzyme abnormalities</a:t>
            </a:r>
          </a:p>
          <a:p>
            <a:pPr lvl="1">
              <a:buFont typeface="Arial" charset="0"/>
              <a:buChar char="•"/>
              <a:defRPr/>
            </a:pPr>
            <a:r>
              <a:rPr lang="en-US" sz="2000" dirty="0" smtClean="0">
                <a:latin typeface="Arial" panose="020B0604020202020204" pitchFamily="34" charset="0"/>
                <a:cs typeface="Arial" panose="020B0604020202020204" pitchFamily="34" charset="0"/>
              </a:rPr>
              <a:t>Chronic Obstructive Airways Disease with grade 3- 4 dyspnoea</a:t>
            </a:r>
          </a:p>
          <a:p>
            <a:pPr lvl="1">
              <a:buFont typeface="Arial" charset="0"/>
              <a:buChar char="•"/>
              <a:defRPr/>
            </a:pPr>
            <a:endParaRPr lang="en-US" dirty="0" smtClean="0"/>
          </a:p>
          <a:p>
            <a:pPr>
              <a:buFont typeface="Wingdings" panose="05000000000000000000" pitchFamily="2" charset="2"/>
              <a:buNone/>
              <a:defRPr/>
            </a:pPr>
            <a:endParaRPr lang="en-US" dirty="0" smtClean="0"/>
          </a:p>
        </p:txBody>
      </p:sp>
      <p:sp>
        <p:nvSpPr>
          <p:cNvPr id="2" name="Slide Number Placeholder 1"/>
          <p:cNvSpPr>
            <a:spLocks noGrp="1"/>
          </p:cNvSpPr>
          <p:nvPr>
            <p:ph type="sldNum" sz="quarter" idx="12"/>
          </p:nvPr>
        </p:nvSpPr>
        <p:spPr/>
        <p:txBody>
          <a:bodyPr/>
          <a:lstStyle/>
          <a:p>
            <a:fld id="{DCB3B80B-23E3-3948-A741-EEB7CB22DD0C}" type="slidenum">
              <a:rPr lang="en-US" smtClean="0"/>
              <a:pPr/>
              <a:t>41</a:t>
            </a:fld>
            <a:endParaRPr lang="en-US"/>
          </a:p>
        </p:txBody>
      </p:sp>
    </p:spTree>
    <p:extLst>
      <p:ext uri="{BB962C8B-B14F-4D97-AF65-F5344CB8AC3E}">
        <p14:creationId xmlns:p14="http://schemas.microsoft.com/office/powerpoint/2010/main" xmlns="" val="3943389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9" name="TextBox 8"/>
          <p:cNvSpPr txBox="1"/>
          <p:nvPr/>
        </p:nvSpPr>
        <p:spPr>
          <a:xfrm>
            <a:off x="876300" y="124778"/>
            <a:ext cx="7920809" cy="1077218"/>
          </a:xfrm>
          <a:prstGeom prst="rect">
            <a:avLst/>
          </a:prstGeom>
          <a:noFill/>
        </p:spPr>
        <p:txBody>
          <a:bodyPr wrap="square" rtlCol="0">
            <a:spAutoFit/>
          </a:bodyPr>
          <a:lstStyle/>
          <a:p>
            <a:r>
              <a:rPr lang="en-US" altLang="en-US" sz="3200" dirty="0" smtClean="0">
                <a:solidFill>
                  <a:srgbClr val="005300"/>
                </a:solidFill>
                <a:cs typeface="Arial Black"/>
              </a:rPr>
              <a:t>Amendment of Correctional </a:t>
            </a:r>
            <a:r>
              <a:rPr lang="en-US" altLang="en-US" sz="3200" dirty="0">
                <a:solidFill>
                  <a:srgbClr val="005300"/>
                </a:solidFill>
                <a:cs typeface="Arial Black"/>
              </a:rPr>
              <a:t>S</a:t>
            </a:r>
            <a:r>
              <a:rPr lang="en-US" altLang="en-US" sz="3200" dirty="0" smtClean="0">
                <a:solidFill>
                  <a:srgbClr val="005300"/>
                </a:solidFill>
                <a:cs typeface="Arial Black"/>
              </a:rPr>
              <a:t>ervices  </a:t>
            </a:r>
            <a:r>
              <a:rPr lang="en-US" altLang="en-US" sz="3200" dirty="0">
                <a:solidFill>
                  <a:srgbClr val="005300"/>
                </a:solidFill>
                <a:cs typeface="Arial Black"/>
              </a:rPr>
              <a:t>R</a:t>
            </a:r>
            <a:r>
              <a:rPr lang="en-US" altLang="en-US" sz="3200" dirty="0" smtClean="0">
                <a:solidFill>
                  <a:srgbClr val="005300"/>
                </a:solidFill>
                <a:cs typeface="Arial Black"/>
              </a:rPr>
              <a:t>egulations, Section 29 A</a:t>
            </a:r>
            <a:endParaRPr lang="en-US" sz="3200" dirty="0">
              <a:solidFill>
                <a:srgbClr val="005300"/>
              </a:solidFill>
              <a:cs typeface="Arial Black"/>
            </a:endParaRPr>
          </a:p>
        </p:txBody>
      </p:sp>
      <p:sp>
        <p:nvSpPr>
          <p:cNvPr id="10" name="Content Placeholder 2"/>
          <p:cNvSpPr>
            <a:spLocks noGrp="1"/>
          </p:cNvSpPr>
          <p:nvPr>
            <p:ph idx="1"/>
          </p:nvPr>
        </p:nvSpPr>
        <p:spPr>
          <a:xfrm>
            <a:off x="246063" y="1262063"/>
            <a:ext cx="8647112" cy="4862512"/>
          </a:xfrm>
        </p:spPr>
        <p:txBody>
          <a:bodyPr/>
          <a:lstStyle/>
          <a:p>
            <a:pPr>
              <a:buFont typeface="Wingdings" panose="05000000000000000000" pitchFamily="2" charset="2"/>
              <a:buNone/>
            </a:pPr>
            <a:r>
              <a:rPr lang="en-US" altLang="en-US" sz="2000" dirty="0" smtClean="0">
                <a:latin typeface="Arial" panose="020B0604020202020204" pitchFamily="34" charset="0"/>
                <a:cs typeface="Arial" panose="020B0604020202020204" pitchFamily="34" charset="0"/>
              </a:rPr>
              <a:t>Continued</a:t>
            </a:r>
          </a:p>
          <a:p>
            <a:pPr lvl="1"/>
            <a:r>
              <a:rPr lang="en-US" altLang="en-US" sz="2000" dirty="0" err="1" smtClean="0">
                <a:latin typeface="Arial" panose="020B0604020202020204" pitchFamily="34" charset="0"/>
                <a:cs typeface="Arial" panose="020B0604020202020204" pitchFamily="34" charset="0"/>
              </a:rPr>
              <a:t>Cor</a:t>
            </a:r>
            <a:r>
              <a:rPr lang="en-US" altLang="en-US" sz="2000" dirty="0" smtClean="0">
                <a:latin typeface="Arial" panose="020B0604020202020204" pitchFamily="34" charset="0"/>
                <a:cs typeface="Arial" panose="020B0604020202020204" pitchFamily="34" charset="0"/>
              </a:rPr>
              <a:t> – </a:t>
            </a:r>
            <a:r>
              <a:rPr lang="en-US" altLang="en-US" sz="2000" dirty="0" err="1" smtClean="0">
                <a:latin typeface="Arial" panose="020B0604020202020204" pitchFamily="34" charset="0"/>
                <a:cs typeface="Arial" panose="020B0604020202020204" pitchFamily="34" charset="0"/>
              </a:rPr>
              <a:t>pulmonale</a:t>
            </a:r>
            <a:endParaRPr lang="en-US" altLang="en-US" sz="2000" dirty="0" smtClean="0">
              <a:latin typeface="Arial" panose="020B0604020202020204" pitchFamily="34" charset="0"/>
              <a:cs typeface="Arial" panose="020B0604020202020204" pitchFamily="34" charset="0"/>
            </a:endParaRPr>
          </a:p>
          <a:p>
            <a:pPr lvl="1"/>
            <a:r>
              <a:rPr lang="en-US" altLang="en-US" sz="2000" dirty="0" smtClean="0">
                <a:latin typeface="Arial" panose="020B0604020202020204" pitchFamily="34" charset="0"/>
                <a:cs typeface="Arial" panose="020B0604020202020204" pitchFamily="34" charset="0"/>
              </a:rPr>
              <a:t>Cardiac disease with multiple organ failure</a:t>
            </a:r>
          </a:p>
          <a:p>
            <a:pPr lvl="1"/>
            <a:r>
              <a:rPr lang="en-US" altLang="en-US" sz="2000" dirty="0" err="1" smtClean="0">
                <a:latin typeface="Arial" panose="020B0604020202020204" pitchFamily="34" charset="0"/>
                <a:cs typeface="Arial" panose="020B0604020202020204" pitchFamily="34" charset="0"/>
              </a:rPr>
              <a:t>Pancytopaenia</a:t>
            </a:r>
            <a:endParaRPr lang="en-US" altLang="en-US" sz="2000" dirty="0" smtClean="0">
              <a:latin typeface="Arial" panose="020B0604020202020204" pitchFamily="34" charset="0"/>
              <a:cs typeface="Arial" panose="020B0604020202020204" pitchFamily="34" charset="0"/>
            </a:endParaRPr>
          </a:p>
          <a:p>
            <a:pPr lvl="1"/>
            <a:r>
              <a:rPr lang="en-US" altLang="en-US" sz="2000" dirty="0" smtClean="0">
                <a:latin typeface="Arial" panose="020B0604020202020204" pitchFamily="34" charset="0"/>
                <a:cs typeface="Arial" panose="020B0604020202020204" pitchFamily="34" charset="0"/>
              </a:rPr>
              <a:t>End Stage Renal Disease </a:t>
            </a:r>
          </a:p>
          <a:p>
            <a:pPr lvl="1"/>
            <a:r>
              <a:rPr lang="en-US" altLang="en-US" sz="2000" dirty="0" smtClean="0">
                <a:latin typeface="Arial" panose="020B0604020202020204" pitchFamily="34" charset="0"/>
                <a:cs typeface="Arial" panose="020B0604020202020204" pitchFamily="34" charset="0"/>
              </a:rPr>
              <a:t>Liver cirrhosis with evidence of liver failure</a:t>
            </a:r>
          </a:p>
          <a:p>
            <a:pPr lvl="1"/>
            <a:r>
              <a:rPr lang="en-US" altLang="en-US" sz="2000" dirty="0" smtClean="0">
                <a:latin typeface="Arial" panose="020B0604020202020204" pitchFamily="34" charset="0"/>
                <a:cs typeface="Arial" panose="020B0604020202020204" pitchFamily="34" charset="0"/>
              </a:rPr>
              <a:t>Space occupying lesions in the brain</a:t>
            </a:r>
          </a:p>
          <a:p>
            <a:pPr lvl="1"/>
            <a:r>
              <a:rPr lang="en-US" altLang="en-US" sz="2000" dirty="0" smtClean="0">
                <a:latin typeface="Arial" panose="020B0604020202020204" pitchFamily="34" charset="0"/>
                <a:cs typeface="Arial" panose="020B0604020202020204" pitchFamily="34" charset="0"/>
              </a:rPr>
              <a:t>Severe head injury with altered level of consciousness</a:t>
            </a:r>
          </a:p>
          <a:p>
            <a:pPr lvl="1"/>
            <a:r>
              <a:rPr lang="en-US" altLang="en-US" sz="2000" dirty="0" smtClean="0">
                <a:latin typeface="Arial" panose="020B0604020202020204" pitchFamily="34" charset="0"/>
                <a:cs typeface="Arial" panose="020B0604020202020204" pitchFamily="34" charset="0"/>
              </a:rPr>
              <a:t>Multi- system organ failure</a:t>
            </a:r>
          </a:p>
          <a:p>
            <a:pPr lvl="1"/>
            <a:r>
              <a:rPr lang="en-US" altLang="en-US" sz="2000" dirty="0" smtClean="0">
                <a:latin typeface="Arial" panose="020B0604020202020204" pitchFamily="34" charset="0"/>
                <a:cs typeface="Arial" panose="020B0604020202020204" pitchFamily="34" charset="0"/>
              </a:rPr>
              <a:t>Chronic inflammatory demyelinating </a:t>
            </a:r>
            <a:r>
              <a:rPr lang="en-US" altLang="en-US" sz="2000" dirty="0" err="1" smtClean="0">
                <a:latin typeface="Arial" panose="020B0604020202020204" pitchFamily="34" charset="0"/>
                <a:cs typeface="Arial" panose="020B0604020202020204" pitchFamily="34" charset="0"/>
              </a:rPr>
              <a:t>Polyradiculoneuropathy</a:t>
            </a:r>
            <a:endParaRPr lang="en-US" altLang="en-US" sz="2000" dirty="0" smtClean="0">
              <a:latin typeface="Arial" panose="020B0604020202020204" pitchFamily="34" charset="0"/>
              <a:cs typeface="Arial" panose="020B0604020202020204" pitchFamily="34" charset="0"/>
            </a:endParaRPr>
          </a:p>
          <a:p>
            <a:pPr lvl="1"/>
            <a:r>
              <a:rPr lang="en-US" altLang="en-US" sz="2000" dirty="0" smtClean="0">
                <a:latin typeface="Arial" panose="020B0604020202020204" pitchFamily="34" charset="0"/>
                <a:cs typeface="Arial" panose="020B0604020202020204" pitchFamily="34" charset="0"/>
              </a:rPr>
              <a:t>Neurological </a:t>
            </a:r>
            <a:r>
              <a:rPr lang="en-US" altLang="en-US" sz="2000" dirty="0" err="1" smtClean="0">
                <a:latin typeface="Arial" panose="020B0604020202020204" pitchFamily="34" charset="0"/>
                <a:cs typeface="Arial" panose="020B0604020202020204" pitchFamily="34" charset="0"/>
              </a:rPr>
              <a:t>sequelae</a:t>
            </a:r>
            <a:r>
              <a:rPr lang="en-US" altLang="en-US" sz="2000" dirty="0" smtClean="0">
                <a:latin typeface="Arial" panose="020B0604020202020204" pitchFamily="34" charset="0"/>
                <a:cs typeface="Arial" panose="020B0604020202020204" pitchFamily="34" charset="0"/>
              </a:rPr>
              <a:t> of infectious  diseases with a </a:t>
            </a:r>
            <a:r>
              <a:rPr lang="en-US" altLang="en-US" sz="2000" dirty="0" err="1" smtClean="0">
                <a:latin typeface="Arial" panose="020B0604020202020204" pitchFamily="34" charset="0"/>
                <a:cs typeface="Arial" panose="020B0604020202020204" pitchFamily="34" charset="0"/>
              </a:rPr>
              <a:t>Karnofsky</a:t>
            </a:r>
            <a:r>
              <a:rPr lang="en-US" altLang="en-US" sz="2000" dirty="0" smtClean="0">
                <a:latin typeface="Arial" panose="020B0604020202020204" pitchFamily="34" charset="0"/>
                <a:cs typeface="Arial" panose="020B0604020202020204" pitchFamily="34" charset="0"/>
              </a:rPr>
              <a:t> score of 30% and less</a:t>
            </a:r>
          </a:p>
        </p:txBody>
      </p:sp>
      <p:sp>
        <p:nvSpPr>
          <p:cNvPr id="2" name="Slide Number Placeholder 1"/>
          <p:cNvSpPr>
            <a:spLocks noGrp="1"/>
          </p:cNvSpPr>
          <p:nvPr>
            <p:ph type="sldNum" sz="quarter" idx="12"/>
          </p:nvPr>
        </p:nvSpPr>
        <p:spPr/>
        <p:txBody>
          <a:bodyPr/>
          <a:lstStyle/>
          <a:p>
            <a:fld id="{DCB3B80B-23E3-3948-A741-EEB7CB22DD0C}" type="slidenum">
              <a:rPr lang="en-US" smtClean="0"/>
              <a:pPr/>
              <a:t>42</a:t>
            </a:fld>
            <a:endParaRPr lang="en-US"/>
          </a:p>
        </p:txBody>
      </p:sp>
    </p:spTree>
    <p:extLst>
      <p:ext uri="{BB962C8B-B14F-4D97-AF65-F5344CB8AC3E}">
        <p14:creationId xmlns:p14="http://schemas.microsoft.com/office/powerpoint/2010/main" xmlns="" val="1502680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9" name="TextBox 8"/>
          <p:cNvSpPr txBox="1"/>
          <p:nvPr/>
        </p:nvSpPr>
        <p:spPr>
          <a:xfrm>
            <a:off x="876300" y="124778"/>
            <a:ext cx="7920809" cy="1077218"/>
          </a:xfrm>
          <a:prstGeom prst="rect">
            <a:avLst/>
          </a:prstGeom>
          <a:noFill/>
        </p:spPr>
        <p:txBody>
          <a:bodyPr wrap="square" rtlCol="0">
            <a:spAutoFit/>
          </a:bodyPr>
          <a:lstStyle/>
          <a:p>
            <a:r>
              <a:rPr lang="en-US" altLang="en-US" sz="3200" dirty="0" smtClean="0">
                <a:solidFill>
                  <a:srgbClr val="005300"/>
                </a:solidFill>
                <a:cs typeface="Arial Black"/>
              </a:rPr>
              <a:t>Amendment of Correctional </a:t>
            </a:r>
            <a:r>
              <a:rPr lang="en-US" altLang="en-US" sz="3200" dirty="0">
                <a:solidFill>
                  <a:srgbClr val="005300"/>
                </a:solidFill>
                <a:cs typeface="Arial Black"/>
              </a:rPr>
              <a:t>S</a:t>
            </a:r>
            <a:r>
              <a:rPr lang="en-US" altLang="en-US" sz="3200" dirty="0" smtClean="0">
                <a:solidFill>
                  <a:srgbClr val="005300"/>
                </a:solidFill>
                <a:cs typeface="Arial Black"/>
              </a:rPr>
              <a:t>ervices  </a:t>
            </a:r>
            <a:r>
              <a:rPr lang="en-US" altLang="en-US" sz="3200" dirty="0">
                <a:solidFill>
                  <a:srgbClr val="005300"/>
                </a:solidFill>
                <a:cs typeface="Arial Black"/>
              </a:rPr>
              <a:t>R</a:t>
            </a:r>
            <a:r>
              <a:rPr lang="en-US" altLang="en-US" sz="3200" dirty="0" smtClean="0">
                <a:solidFill>
                  <a:srgbClr val="005300"/>
                </a:solidFill>
                <a:cs typeface="Arial Black"/>
              </a:rPr>
              <a:t>egulations, Section 29 A</a:t>
            </a:r>
            <a:endParaRPr lang="en-US" sz="3200" dirty="0">
              <a:solidFill>
                <a:srgbClr val="005300"/>
              </a:solidFill>
              <a:cs typeface="Arial Black"/>
            </a:endParaRPr>
          </a:p>
        </p:txBody>
      </p:sp>
      <p:sp>
        <p:nvSpPr>
          <p:cNvPr id="10" name="Content Placeholder 2"/>
          <p:cNvSpPr>
            <a:spLocks noGrp="1"/>
          </p:cNvSpPr>
          <p:nvPr>
            <p:ph idx="1"/>
          </p:nvPr>
        </p:nvSpPr>
        <p:spPr>
          <a:xfrm>
            <a:off x="246063" y="1262063"/>
            <a:ext cx="8647112" cy="4328840"/>
          </a:xfrm>
        </p:spPr>
        <p:txBody>
          <a:bodyPr>
            <a:normAutofit/>
          </a:bodyPr>
          <a:lstStyle/>
          <a:p>
            <a:pPr>
              <a:buFont typeface="Wingdings" panose="05000000000000000000" pitchFamily="2" charset="2"/>
              <a:buNone/>
              <a:defRPr/>
            </a:pPr>
            <a:r>
              <a:rPr lang="en-US" sz="2000" dirty="0" smtClean="0">
                <a:latin typeface="Arial" panose="020B0604020202020204" pitchFamily="34" charset="0"/>
                <a:cs typeface="Arial" panose="020B0604020202020204" pitchFamily="34" charset="0"/>
              </a:rPr>
              <a:t>Continued</a:t>
            </a:r>
          </a:p>
          <a:p>
            <a:pPr lvl="1">
              <a:buFont typeface="Arial" charset="0"/>
              <a:buChar char="•"/>
              <a:defRPr/>
            </a:pPr>
            <a:r>
              <a:rPr lang="en-US" sz="2000" dirty="0" smtClean="0">
                <a:latin typeface="Arial" panose="020B0604020202020204" pitchFamily="34" charset="0"/>
                <a:cs typeface="Arial" panose="020B0604020202020204" pitchFamily="34" charset="0"/>
              </a:rPr>
              <a:t>Tetanus</a:t>
            </a:r>
          </a:p>
          <a:p>
            <a:pPr lvl="1">
              <a:buFont typeface="Arial" charset="0"/>
              <a:buChar char="•"/>
              <a:defRPr/>
            </a:pPr>
            <a:r>
              <a:rPr lang="en-US" sz="2000" dirty="0" smtClean="0">
                <a:latin typeface="Arial" panose="020B0604020202020204" pitchFamily="34" charset="0"/>
                <a:cs typeface="Arial" panose="020B0604020202020204" pitchFamily="34" charset="0"/>
              </a:rPr>
              <a:t>Dementia</a:t>
            </a:r>
          </a:p>
          <a:p>
            <a:pPr lvl="1">
              <a:buFont typeface="Arial" charset="0"/>
              <a:buChar char="•"/>
              <a:defRPr/>
            </a:pPr>
            <a:r>
              <a:rPr lang="en-US" sz="2000" dirty="0" smtClean="0">
                <a:latin typeface="Arial" panose="020B0604020202020204" pitchFamily="34" charset="0"/>
                <a:cs typeface="Arial" panose="020B0604020202020204" pitchFamily="34" charset="0"/>
              </a:rPr>
              <a:t>Severe disabling Rheumatoid  Arthritis , and whether such condition constitutes a terminal disease or condition; or the offender is rendered physically incapacitated as a result of injury , disease or illness so as to severely limit daily activity or inmate self-care</a:t>
            </a:r>
          </a:p>
          <a:p>
            <a:pPr marL="268288" lvl="1" indent="1588">
              <a:buFont typeface="Arial" charset="0"/>
              <a:buNone/>
              <a:defRPr/>
            </a:pPr>
            <a:endParaRPr lang="en-US" sz="2000" dirty="0" smtClean="0">
              <a:latin typeface="Arial" panose="020B0604020202020204" pitchFamily="34" charset="0"/>
              <a:cs typeface="Arial" panose="020B0604020202020204" pitchFamily="34" charset="0"/>
            </a:endParaRPr>
          </a:p>
          <a:p>
            <a:pPr marL="268288" lvl="1" indent="1588">
              <a:buFont typeface="Arial" charset="0"/>
              <a:buNone/>
              <a:defRPr/>
            </a:pPr>
            <a:r>
              <a:rPr lang="en-US" sz="2000" dirty="0" smtClean="0">
                <a:latin typeface="Arial" panose="020B0604020202020204" pitchFamily="34" charset="0"/>
                <a:cs typeface="Arial" panose="020B0604020202020204" pitchFamily="34" charset="0"/>
              </a:rPr>
              <a:t>The MPAB may consider any other condition not listed in sub-regulation 5a or 5b if it complies  with the principles contained in Section 79 of the Act.</a:t>
            </a:r>
          </a:p>
        </p:txBody>
      </p:sp>
      <p:sp>
        <p:nvSpPr>
          <p:cNvPr id="2" name="Slide Number Placeholder 1"/>
          <p:cNvSpPr>
            <a:spLocks noGrp="1"/>
          </p:cNvSpPr>
          <p:nvPr>
            <p:ph type="sldNum" sz="quarter" idx="12"/>
          </p:nvPr>
        </p:nvSpPr>
        <p:spPr/>
        <p:txBody>
          <a:bodyPr/>
          <a:lstStyle/>
          <a:p>
            <a:fld id="{DCB3B80B-23E3-3948-A741-EEB7CB22DD0C}" type="slidenum">
              <a:rPr lang="en-US" smtClean="0"/>
              <a:pPr/>
              <a:t>43</a:t>
            </a:fld>
            <a:endParaRPr lang="en-US"/>
          </a:p>
        </p:txBody>
      </p:sp>
    </p:spTree>
    <p:extLst>
      <p:ext uri="{BB962C8B-B14F-4D97-AF65-F5344CB8AC3E}">
        <p14:creationId xmlns:p14="http://schemas.microsoft.com/office/powerpoint/2010/main" xmlns="" val="7934209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4522887" cy="584775"/>
          </a:xfrm>
          <a:prstGeom prst="rect">
            <a:avLst/>
          </a:prstGeom>
          <a:noFill/>
        </p:spPr>
        <p:txBody>
          <a:bodyPr wrap="square" rtlCol="0">
            <a:spAutoFit/>
          </a:bodyPr>
          <a:lstStyle/>
          <a:p>
            <a:r>
              <a:rPr lang="en-US" sz="3200" dirty="0" smtClean="0">
                <a:solidFill>
                  <a:srgbClr val="005300"/>
                </a:solidFill>
                <a:cs typeface="Arial Black"/>
              </a:rPr>
              <a:t>Medical Parole Principles</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246063" y="1066800"/>
            <a:ext cx="8647112" cy="5791200"/>
          </a:xfrm>
        </p:spPr>
        <p:txBody>
          <a:bodyPr/>
          <a:lstStyle/>
          <a:p>
            <a:pPr>
              <a:buFont typeface="Arial" panose="020B0604020202020204" pitchFamily="34" charset="0"/>
              <a:buChar char="•"/>
            </a:pPr>
            <a:r>
              <a:rPr lang="en-ZA" altLang="en-US" sz="2000" dirty="0" smtClean="0">
                <a:latin typeface="Arial" panose="020B0604020202020204" pitchFamily="34" charset="0"/>
                <a:ea typeface="ＭＳ Ｐゴシック" panose="020B0600070205080204" pitchFamily="34" charset="-128"/>
                <a:cs typeface="Arial" panose="020B0604020202020204" pitchFamily="34" charset="0"/>
              </a:rPr>
              <a:t>All staff, offenders, remand detainees, and stakeholders shall be provided with information on the Medical Parole (MP) process.</a:t>
            </a:r>
          </a:p>
          <a:p>
            <a:pPr>
              <a:buFont typeface="Arial" panose="020B0604020202020204" pitchFamily="34" charset="0"/>
              <a:buChar char="•"/>
            </a:pPr>
            <a:r>
              <a:rPr lang="en-ZA" altLang="en-US" sz="2000" dirty="0" smtClean="0">
                <a:latin typeface="Arial" panose="020B0604020202020204" pitchFamily="34" charset="0"/>
                <a:ea typeface="ＭＳ Ｐゴシック" panose="020B0600070205080204" pitchFamily="34" charset="-128"/>
                <a:cs typeface="Arial" panose="020B0604020202020204" pitchFamily="34" charset="0"/>
              </a:rPr>
              <a:t>Any eligible offender shall be considered for placement/ release on MP.</a:t>
            </a:r>
          </a:p>
          <a:p>
            <a:pPr>
              <a:buFont typeface="Arial" panose="020B0604020202020204" pitchFamily="34" charset="0"/>
              <a:buChar char="•"/>
            </a:pPr>
            <a:r>
              <a:rPr lang="en-ZA" altLang="en-US" sz="2000" dirty="0" smtClean="0">
                <a:latin typeface="Arial" panose="020B0604020202020204" pitchFamily="34" charset="0"/>
                <a:ea typeface="ＭＳ Ｐゴシック" panose="020B0600070205080204" pitchFamily="34" charset="-128"/>
                <a:cs typeface="Arial" panose="020B0604020202020204" pitchFamily="34" charset="0"/>
              </a:rPr>
              <a:t>MP shall </a:t>
            </a:r>
            <a:r>
              <a:rPr lang="en-ZA" altLang="en-US" sz="2000" u="sng" dirty="0" smtClean="0">
                <a:latin typeface="Arial" panose="020B0604020202020204" pitchFamily="34" charset="0"/>
                <a:ea typeface="ＭＳ Ｐゴシック" panose="020B0600070205080204" pitchFamily="34" charset="-128"/>
                <a:cs typeface="Arial" panose="020B0604020202020204" pitchFamily="34" charset="0"/>
              </a:rPr>
              <a:t>only</a:t>
            </a:r>
            <a:r>
              <a:rPr lang="en-ZA" altLang="en-US" sz="2000" dirty="0" smtClean="0">
                <a:latin typeface="Arial" panose="020B0604020202020204" pitchFamily="34" charset="0"/>
                <a:ea typeface="ＭＳ Ｐゴシック" panose="020B0600070205080204" pitchFamily="34" charset="-128"/>
                <a:cs typeface="Arial" panose="020B0604020202020204" pitchFamily="34" charset="0"/>
              </a:rPr>
              <a:t> be considered after completion of the prescribed areas in the approved MP </a:t>
            </a:r>
            <a:r>
              <a:rPr lang="en-ZA" altLang="en-US" sz="2000" b="1" dirty="0" smtClean="0">
                <a:latin typeface="Arial" panose="020B0604020202020204" pitchFamily="34" charset="0"/>
                <a:ea typeface="ＭＳ Ｐゴシック" panose="020B0600070205080204" pitchFamily="34" charset="-128"/>
                <a:cs typeface="Arial" panose="020B0604020202020204" pitchFamily="34" charset="0"/>
              </a:rPr>
              <a:t>application form</a:t>
            </a:r>
            <a:r>
              <a:rPr lang="en-ZA" altLang="en-US" sz="2000" b="1" dirty="0" smtClean="0">
                <a:solidFill>
                  <a:srgbClr val="FF0000"/>
                </a:solidFill>
                <a:latin typeface="Arial" panose="020B0604020202020204" pitchFamily="34" charset="0"/>
                <a:ea typeface="ＭＳ Ｐゴシック" panose="020B0600070205080204" pitchFamily="34" charset="-128"/>
                <a:cs typeface="Arial" panose="020B0604020202020204" pitchFamily="34" charset="0"/>
              </a:rPr>
              <a:t> </a:t>
            </a:r>
            <a:r>
              <a:rPr lang="en-ZA" altLang="en-US" sz="2000" dirty="0" smtClean="0">
                <a:latin typeface="Arial" panose="020B0604020202020204" pitchFamily="34" charset="0"/>
                <a:ea typeface="ＭＳ Ｐゴシック" panose="020B0600070205080204" pitchFamily="34" charset="-128"/>
                <a:cs typeface="Arial" panose="020B0604020202020204" pitchFamily="34" charset="0"/>
              </a:rPr>
              <a:t>and submission of all </a:t>
            </a:r>
            <a:r>
              <a:rPr lang="en-ZA" altLang="en-US" sz="2000" b="1" dirty="0" smtClean="0">
                <a:latin typeface="Arial" panose="020B0604020202020204" pitchFamily="34" charset="0"/>
                <a:ea typeface="ＭＳ Ｐゴシック" panose="020B0600070205080204" pitchFamily="34" charset="-128"/>
                <a:cs typeface="Arial" panose="020B0604020202020204" pitchFamily="34" charset="0"/>
              </a:rPr>
              <a:t>relevant and latest clinical reports, x-rays,</a:t>
            </a:r>
            <a:r>
              <a:rPr lang="en-ZA" altLang="en-US" sz="2000" dirty="0" smtClean="0">
                <a:latin typeface="Arial" panose="020B0604020202020204" pitchFamily="34" charset="0"/>
                <a:ea typeface="ＭＳ Ｐゴシック" panose="020B0600070205080204" pitchFamily="34" charset="-128"/>
                <a:cs typeface="Arial" panose="020B0604020202020204" pitchFamily="34" charset="0"/>
              </a:rPr>
              <a:t> etc.</a:t>
            </a:r>
          </a:p>
          <a:p>
            <a:pPr>
              <a:buFont typeface="Arial" panose="020B0604020202020204" pitchFamily="34" charset="0"/>
              <a:buChar char="•"/>
            </a:pPr>
            <a:r>
              <a:rPr lang="en-ZA" altLang="en-US" sz="2000" dirty="0" smtClean="0">
                <a:latin typeface="Arial" panose="020B0604020202020204" pitchFamily="34" charset="0"/>
                <a:ea typeface="ＭＳ Ｐゴシック" panose="020B0600070205080204" pitchFamily="34" charset="-128"/>
                <a:cs typeface="Arial" panose="020B0604020202020204" pitchFamily="34" charset="0"/>
              </a:rPr>
              <a:t>All MP applications shall be subject to review by the </a:t>
            </a:r>
            <a:r>
              <a:rPr lang="en-ZA" altLang="en-US" sz="2000" b="1" dirty="0" smtClean="0">
                <a:latin typeface="Arial" panose="020B0604020202020204" pitchFamily="34" charset="0"/>
                <a:ea typeface="ＭＳ Ｐゴシック" panose="020B0600070205080204" pitchFamily="34" charset="-128"/>
                <a:cs typeface="Arial" panose="020B0604020202020204" pitchFamily="34" charset="0"/>
              </a:rPr>
              <a:t>Medical Parole Advisory Board (MPAB).</a:t>
            </a:r>
          </a:p>
          <a:p>
            <a:pPr>
              <a:buFont typeface="Arial" panose="020B0604020202020204" pitchFamily="34" charset="0"/>
              <a:buChar char="•"/>
            </a:pPr>
            <a:r>
              <a:rPr lang="en-ZA" altLang="en-US" sz="2000" b="1" dirty="0" smtClean="0">
                <a:latin typeface="Arial" panose="020B0604020202020204" pitchFamily="34" charset="0"/>
                <a:ea typeface="ＭＳ Ｐゴシック" panose="020B0600070205080204" pitchFamily="34" charset="-128"/>
                <a:cs typeface="Arial" panose="020B0604020202020204" pitchFamily="34" charset="0"/>
              </a:rPr>
              <a:t>Discharge plan </a:t>
            </a:r>
            <a:r>
              <a:rPr lang="en-ZA" altLang="en-US" sz="2000" dirty="0" smtClean="0">
                <a:latin typeface="Arial" panose="020B0604020202020204" pitchFamily="34" charset="0"/>
                <a:ea typeface="ＭＳ Ｐゴシック" panose="020B0600070205080204" pitchFamily="34" charset="-128"/>
                <a:cs typeface="Arial" panose="020B0604020202020204" pitchFamily="34" charset="0"/>
              </a:rPr>
              <a:t>shall be developed and implemented for each terminally ill offender who is identified as eligible for MP</a:t>
            </a:r>
          </a:p>
          <a:p>
            <a:pPr>
              <a:buFont typeface="Arial" panose="020B0604020202020204" pitchFamily="34" charset="0"/>
              <a:buChar char="•"/>
            </a:pPr>
            <a:r>
              <a:rPr lang="en-ZA" altLang="en-US" sz="2000" dirty="0" smtClean="0">
                <a:latin typeface="Arial" panose="020B0604020202020204" pitchFamily="34" charset="0"/>
                <a:ea typeface="ＭＳ Ｐゴシック" panose="020B0600070205080204" pitchFamily="34" charset="-128"/>
                <a:cs typeface="Arial" panose="020B0604020202020204" pitchFamily="34" charset="0"/>
              </a:rPr>
              <a:t> All approved applications of terminally ill offenders shall be </a:t>
            </a:r>
            <a:r>
              <a:rPr lang="en-ZA" altLang="en-US" sz="2000" b="1" dirty="0" smtClean="0">
                <a:latin typeface="Arial" panose="020B0604020202020204" pitchFamily="34" charset="0"/>
                <a:ea typeface="ＭＳ Ｐゴシック" panose="020B0600070205080204" pitchFamily="34" charset="-128"/>
                <a:cs typeface="Arial" panose="020B0604020202020204" pitchFamily="34" charset="0"/>
              </a:rPr>
              <a:t>properly transported</a:t>
            </a:r>
            <a:r>
              <a:rPr lang="en-ZA" altLang="en-US" sz="2000" dirty="0" smtClean="0">
                <a:latin typeface="Arial" panose="020B0604020202020204" pitchFamily="34" charset="0"/>
                <a:ea typeface="ＭＳ Ｐゴシック" panose="020B0600070205080204" pitchFamily="34" charset="-128"/>
                <a:cs typeface="Arial" panose="020B0604020202020204" pitchFamily="34" charset="0"/>
              </a:rPr>
              <a:t>, accompanied and handed over to the next party.</a:t>
            </a:r>
          </a:p>
          <a:p>
            <a:pPr>
              <a:buFont typeface="Arial" panose="020B0604020202020204" pitchFamily="34" charset="0"/>
              <a:buChar char="•"/>
            </a:pPr>
            <a:r>
              <a:rPr lang="en-ZA" altLang="en-US" sz="2000" dirty="0" smtClean="0">
                <a:latin typeface="Arial" panose="020B0604020202020204" pitchFamily="34" charset="0"/>
                <a:ea typeface="ＭＳ Ｐゴシック" panose="020B0600070205080204" pitchFamily="34" charset="-128"/>
                <a:cs typeface="Arial" panose="020B0604020202020204" pitchFamily="34" charset="0"/>
              </a:rPr>
              <a:t>The HCC or Head of Remand Detention  Facility (HRDF) shall refer a terminally ill or severely incapacitated remand detainee to court for a decision.</a:t>
            </a:r>
          </a:p>
          <a:p>
            <a:pPr>
              <a:buFont typeface="Arial" panose="020B0604020202020204" pitchFamily="34" charset="0"/>
              <a:buChar char="•"/>
            </a:pPr>
            <a:endParaRPr lang="en-ZA" altLang="en-US" sz="20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44</a:t>
            </a:fld>
            <a:endParaRPr lang="en-US"/>
          </a:p>
        </p:txBody>
      </p:sp>
    </p:spTree>
    <p:extLst>
      <p:ext uri="{BB962C8B-B14F-4D97-AF65-F5344CB8AC3E}">
        <p14:creationId xmlns:p14="http://schemas.microsoft.com/office/powerpoint/2010/main" xmlns="" val="17605977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4522887" cy="584775"/>
          </a:xfrm>
          <a:prstGeom prst="rect">
            <a:avLst/>
          </a:prstGeom>
          <a:noFill/>
        </p:spPr>
        <p:txBody>
          <a:bodyPr wrap="square" rtlCol="0">
            <a:spAutoFit/>
          </a:bodyPr>
          <a:lstStyle/>
          <a:p>
            <a:r>
              <a:rPr lang="en-US" sz="3200" dirty="0" smtClean="0">
                <a:solidFill>
                  <a:srgbClr val="005300"/>
                </a:solidFill>
                <a:cs typeface="Arial Black"/>
              </a:rPr>
              <a:t>Medical Parole Process</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776246161"/>
              </p:ext>
            </p:extLst>
          </p:nvPr>
        </p:nvGraphicFramePr>
        <p:xfrm>
          <a:off x="457200" y="1391194"/>
          <a:ext cx="8229600" cy="4246563"/>
        </p:xfrm>
        <a:graphic>
          <a:graphicData uri="http://schemas.openxmlformats.org/drawingml/2006/table">
            <a:tbl>
              <a:tblPr/>
              <a:tblGrid>
                <a:gridCol w="400050"/>
                <a:gridCol w="5086350"/>
                <a:gridCol w="2743200"/>
              </a:tblGrid>
              <a:tr h="77470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IDENTIFICATION OF ELLIGIBLE OFFENDER BY APPLICANT (as prescribed by the Act)</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4">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CASE MANAGEMENT COMMITTEE COMMENCES WITH RELEVANT PROCESSES E.G. IDENTIFICATION OF FAMILY MEMBERS, CONFIRMATION OF ADDRESS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52513">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GRANTING OF INFORMED CONSENT BY PATIENT FOR DISCLOSURE OF HEALTH INFORMATION</a:t>
                      </a:r>
                    </a:p>
                  </a:txBody>
                  <a:tcP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vMerge="1">
                  <a:txBody>
                    <a:bodyPr/>
                    <a:lstStyle/>
                    <a:p>
                      <a:endParaRPr lang="en-ZA"/>
                    </a:p>
                  </a:txBody>
                  <a:tcPr/>
                </a:tc>
              </a:tr>
              <a:tr h="1052513">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COMPLETION OF THE MEDICAL APPLICATION FORM BY THE PATIENT OR APPLICANT</a:t>
                      </a:r>
                    </a:p>
                  </a:txBody>
                  <a:tcP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DED"/>
                    </a:solidFill>
                  </a:tcPr>
                </a:tc>
                <a:tc vMerge="1">
                  <a:txBody>
                    <a:bodyPr/>
                    <a:lstStyle/>
                    <a:p>
                      <a:endParaRPr lang="en-ZA"/>
                    </a:p>
                  </a:txBody>
                  <a:tcPr/>
                </a:tc>
              </a:tr>
              <a:tr h="1366837">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COMPLETION OF THE MEDICAL  APPLICATION FORM BY THE TREATING MEDICAL PRACTITIONER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8D8"/>
                    </a:solidFill>
                  </a:tcPr>
                </a:tc>
                <a:tc vMerge="1">
                  <a:txBody>
                    <a:bodyPr/>
                    <a:lstStyle/>
                    <a:p>
                      <a:endParaRPr lang="en-ZA"/>
                    </a:p>
                  </a:txBody>
                  <a:tcPr/>
                </a:tc>
              </a:tr>
            </a:tbl>
          </a:graphicData>
        </a:graphic>
      </p:graphicFrame>
      <p:sp>
        <p:nvSpPr>
          <p:cNvPr id="9" name="Pentagon 8"/>
          <p:cNvSpPr/>
          <p:nvPr/>
        </p:nvSpPr>
        <p:spPr>
          <a:xfrm>
            <a:off x="457200" y="5410200"/>
            <a:ext cx="8229600" cy="12271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1800" b="1" dirty="0">
                <a:solidFill>
                  <a:schemeClr val="tx1"/>
                </a:solidFill>
              </a:rPr>
              <a:t>DISCHARGE PLAN  PREPARED AND IMPLEMENTED </a:t>
            </a:r>
          </a:p>
          <a:p>
            <a:pPr algn="ctr" eaLnBrk="1" hangingPunct="1">
              <a:defRPr/>
            </a:pPr>
            <a:endParaRPr lang="en-US" dirty="0"/>
          </a:p>
        </p:txBody>
      </p:sp>
      <p:sp>
        <p:nvSpPr>
          <p:cNvPr id="2" name="Slide Number Placeholder 1"/>
          <p:cNvSpPr>
            <a:spLocks noGrp="1"/>
          </p:cNvSpPr>
          <p:nvPr>
            <p:ph type="sldNum" sz="quarter" idx="12"/>
          </p:nvPr>
        </p:nvSpPr>
        <p:spPr/>
        <p:txBody>
          <a:bodyPr/>
          <a:lstStyle/>
          <a:p>
            <a:fld id="{DCB3B80B-23E3-3948-A741-EEB7CB22DD0C}" type="slidenum">
              <a:rPr lang="en-US" smtClean="0"/>
              <a:pPr/>
              <a:t>45</a:t>
            </a:fld>
            <a:endParaRPr lang="en-US"/>
          </a:p>
        </p:txBody>
      </p:sp>
    </p:spTree>
    <p:extLst>
      <p:ext uri="{BB962C8B-B14F-4D97-AF65-F5344CB8AC3E}">
        <p14:creationId xmlns:p14="http://schemas.microsoft.com/office/powerpoint/2010/main" xmlns="" val="1577227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4522887" cy="584775"/>
          </a:xfrm>
          <a:prstGeom prst="rect">
            <a:avLst/>
          </a:prstGeom>
          <a:noFill/>
        </p:spPr>
        <p:txBody>
          <a:bodyPr wrap="square" rtlCol="0">
            <a:spAutoFit/>
          </a:bodyPr>
          <a:lstStyle/>
          <a:p>
            <a:r>
              <a:rPr lang="en-US" sz="3200" dirty="0">
                <a:solidFill>
                  <a:srgbClr val="005300"/>
                </a:solidFill>
                <a:cs typeface="Arial Black"/>
              </a:rPr>
              <a:t>Medical Parole Process</a:t>
            </a: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457200" y="1600200"/>
          <a:ext cx="8115300" cy="4902201"/>
        </p:xfrm>
        <a:graphic>
          <a:graphicData uri="http://schemas.openxmlformats.org/drawingml/2006/table">
            <a:tbl>
              <a:tblPr firstRow="1" bandRow="1">
                <a:tableStyleId>{5C22544A-7EE6-4342-B048-85BDC9FD1C3A}</a:tableStyleId>
              </a:tblPr>
              <a:tblGrid>
                <a:gridCol w="591702"/>
                <a:gridCol w="7523598"/>
              </a:tblGrid>
              <a:tr h="777827">
                <a:tc>
                  <a:txBody>
                    <a:bodyPr/>
                    <a:lstStyle/>
                    <a:p>
                      <a:r>
                        <a:rPr lang="en-US" sz="1800" b="0" dirty="0" smtClean="0">
                          <a:solidFill>
                            <a:schemeClr val="tx1"/>
                          </a:solidFill>
                        </a:rPr>
                        <a:t>5.</a:t>
                      </a:r>
                      <a:endParaRPr lang="en-US" sz="1800" b="0" dirty="0">
                        <a:solidFill>
                          <a:schemeClr val="tx1"/>
                        </a:solidFill>
                      </a:endParaRPr>
                    </a:p>
                  </a:txBody>
                  <a:tcPr marT="45714" marB="45714"/>
                </a:tc>
                <a:tc>
                  <a:txBody>
                    <a:bodyPr/>
                    <a:lstStyle/>
                    <a:p>
                      <a:r>
                        <a:rPr lang="en-US" altLang="en-US" sz="1800" b="0" dirty="0" smtClean="0">
                          <a:solidFill>
                            <a:schemeClr val="tx1"/>
                          </a:solidFill>
                        </a:rPr>
                        <a:t>SUBMISSION OF APPLICATION FORM  AND ALL RELEVANT CLINICAL RECORDS  TO THE MPAB</a:t>
                      </a:r>
                      <a:endParaRPr lang="en-US" sz="1800" b="0" dirty="0">
                        <a:solidFill>
                          <a:schemeClr val="tx1"/>
                        </a:solidFill>
                      </a:endParaRPr>
                    </a:p>
                  </a:txBody>
                  <a:tcPr marT="45714" marB="45714"/>
                </a:tc>
              </a:tr>
              <a:tr h="633781">
                <a:tc>
                  <a:txBody>
                    <a:bodyPr/>
                    <a:lstStyle/>
                    <a:p>
                      <a:r>
                        <a:rPr lang="en-US" sz="1800" b="0" dirty="0" smtClean="0">
                          <a:solidFill>
                            <a:schemeClr val="tx1"/>
                          </a:solidFill>
                        </a:rPr>
                        <a:t>6.</a:t>
                      </a:r>
                      <a:endParaRPr lang="en-US" sz="1800" b="0" dirty="0">
                        <a:solidFill>
                          <a:schemeClr val="tx1"/>
                        </a:solidFill>
                      </a:endParaRPr>
                    </a:p>
                  </a:txBody>
                  <a:tcPr marT="45714" marB="45714"/>
                </a:tc>
                <a:tc>
                  <a:txBody>
                    <a:bodyPr/>
                    <a:lstStyle/>
                    <a:p>
                      <a:pPr marL="0" marR="0" indent="0" algn="l" defTabSz="914331" rtl="0" eaLnBrk="1" fontAlgn="auto" latinLnBrk="0" hangingPunct="1">
                        <a:lnSpc>
                          <a:spcPct val="90000"/>
                        </a:lnSpc>
                        <a:spcBef>
                          <a:spcPct val="50000"/>
                        </a:spcBef>
                        <a:spcAft>
                          <a:spcPts val="0"/>
                        </a:spcAft>
                        <a:buClr>
                          <a:schemeClr val="bg2"/>
                        </a:buClr>
                        <a:buSzTx/>
                        <a:buFontTx/>
                        <a:buNone/>
                        <a:tabLst/>
                        <a:defRPr/>
                      </a:pPr>
                      <a:r>
                        <a:rPr lang="en-US" altLang="en-US" sz="1800" b="0" dirty="0" smtClean="0"/>
                        <a:t>CONSULTATION OF PATIENT BY MEMBER OF THE MPAB WHERE NECESSARY</a:t>
                      </a:r>
                    </a:p>
                  </a:txBody>
                  <a:tcPr marT="45714" marB="45714"/>
                </a:tc>
              </a:tr>
              <a:tr h="633781">
                <a:tc>
                  <a:txBody>
                    <a:bodyPr/>
                    <a:lstStyle/>
                    <a:p>
                      <a:r>
                        <a:rPr lang="en-US" sz="1800" b="0" dirty="0" smtClean="0">
                          <a:solidFill>
                            <a:schemeClr val="tx1"/>
                          </a:solidFill>
                        </a:rPr>
                        <a:t>7.</a:t>
                      </a:r>
                      <a:endParaRPr lang="en-US" sz="1800" b="0" dirty="0">
                        <a:solidFill>
                          <a:schemeClr val="tx1"/>
                        </a:solidFill>
                      </a:endParaRPr>
                    </a:p>
                  </a:txBody>
                  <a:tcPr marT="45714" marB="45714"/>
                </a:tc>
                <a:tc>
                  <a:txBody>
                    <a:bodyPr/>
                    <a:lstStyle/>
                    <a:p>
                      <a:pPr marL="0" marR="0" indent="0" algn="l" defTabSz="914331" rtl="0" eaLnBrk="1" fontAlgn="auto" latinLnBrk="0" hangingPunct="1">
                        <a:lnSpc>
                          <a:spcPct val="90000"/>
                        </a:lnSpc>
                        <a:spcBef>
                          <a:spcPct val="50000"/>
                        </a:spcBef>
                        <a:spcAft>
                          <a:spcPts val="0"/>
                        </a:spcAft>
                        <a:buClr>
                          <a:schemeClr val="bg2"/>
                        </a:buClr>
                        <a:buSzTx/>
                        <a:buFontTx/>
                        <a:buNone/>
                        <a:tabLst/>
                        <a:defRPr/>
                      </a:pPr>
                      <a:r>
                        <a:rPr lang="en-US" altLang="en-US" sz="1800" b="0" dirty="0" smtClean="0"/>
                        <a:t>MEDICAL PAROLE  ADVISORY BOARD (MPAB) SITTING OR MEETING</a:t>
                      </a:r>
                    </a:p>
                  </a:txBody>
                  <a:tcPr marT="45714" marB="45714"/>
                </a:tc>
              </a:tr>
              <a:tr h="680616">
                <a:tc>
                  <a:txBody>
                    <a:bodyPr/>
                    <a:lstStyle/>
                    <a:p>
                      <a:r>
                        <a:rPr lang="en-US" sz="1800" b="0" dirty="0" smtClean="0">
                          <a:solidFill>
                            <a:schemeClr val="tx1"/>
                          </a:solidFill>
                        </a:rPr>
                        <a:t>8.</a:t>
                      </a:r>
                      <a:endParaRPr lang="en-US" sz="1800" b="0" dirty="0">
                        <a:solidFill>
                          <a:schemeClr val="tx1"/>
                        </a:solidFill>
                      </a:endParaRPr>
                    </a:p>
                  </a:txBody>
                  <a:tcPr marT="45714" marB="45714"/>
                </a:tc>
                <a:tc>
                  <a:txBody>
                    <a:bodyPr/>
                    <a:lstStyle/>
                    <a:p>
                      <a:pPr algn="l">
                        <a:lnSpc>
                          <a:spcPct val="90000"/>
                        </a:lnSpc>
                        <a:spcBef>
                          <a:spcPct val="50000"/>
                        </a:spcBef>
                        <a:buClr>
                          <a:schemeClr val="bg2"/>
                        </a:buClr>
                      </a:pPr>
                      <a:r>
                        <a:rPr lang="en-US" altLang="en-US" sz="1800" b="0" dirty="0" smtClean="0">
                          <a:solidFill>
                            <a:schemeClr val="tx1"/>
                          </a:solidFill>
                        </a:rPr>
                        <a:t>REFERRAL OF PATIENT FOR SPECIALIST’S CONSULTATION IF NECESSARY</a:t>
                      </a:r>
                    </a:p>
                  </a:txBody>
                  <a:tcPr marT="45714" marB="45714"/>
                </a:tc>
              </a:tr>
              <a:tr h="990283">
                <a:tc>
                  <a:txBody>
                    <a:bodyPr/>
                    <a:lstStyle/>
                    <a:p>
                      <a:r>
                        <a:rPr lang="en-US" sz="1800" b="0" dirty="0" smtClean="0">
                          <a:solidFill>
                            <a:schemeClr val="tx1"/>
                          </a:solidFill>
                        </a:rPr>
                        <a:t>9.</a:t>
                      </a:r>
                      <a:endParaRPr lang="en-US" sz="1800" b="0" dirty="0">
                        <a:solidFill>
                          <a:schemeClr val="tx1"/>
                        </a:solidFill>
                      </a:endParaRP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smtClean="0"/>
                        <a:t>RECOMMENDATION/S OF MPAB TO NATIONAL COMMISSIONER, CORRECTIONAL SUPERVISION AND PAROLE BOARD OR THE MINISTER DEPENDING ON THE CASE</a:t>
                      </a:r>
                    </a:p>
                  </a:txBody>
                  <a:tcPr marT="45714" marB="45714"/>
                </a:tc>
              </a:tr>
              <a:tr h="492715">
                <a:tc>
                  <a:txBody>
                    <a:bodyPr/>
                    <a:lstStyle/>
                    <a:p>
                      <a:r>
                        <a:rPr lang="en-US" sz="1800" b="0" dirty="0" smtClean="0">
                          <a:solidFill>
                            <a:schemeClr val="tx1"/>
                          </a:solidFill>
                        </a:rPr>
                        <a:t>10.</a:t>
                      </a:r>
                      <a:endParaRPr lang="en-US" sz="1800" b="0" dirty="0">
                        <a:solidFill>
                          <a:schemeClr val="tx1"/>
                        </a:solidFill>
                      </a:endParaRPr>
                    </a:p>
                  </a:txBody>
                  <a:tcPr marT="45714" marB="45714"/>
                </a:tc>
                <a:tc>
                  <a:txBody>
                    <a:bodyPr/>
                    <a:lstStyle/>
                    <a:p>
                      <a:pPr algn="l">
                        <a:lnSpc>
                          <a:spcPct val="90000"/>
                        </a:lnSpc>
                        <a:spcBef>
                          <a:spcPct val="50000"/>
                        </a:spcBef>
                        <a:buClr>
                          <a:schemeClr val="bg2"/>
                        </a:buClr>
                      </a:pPr>
                      <a:r>
                        <a:rPr lang="en-US" altLang="en-US" sz="1800" b="0" dirty="0" smtClean="0"/>
                        <a:t>DECISION TAKEN BY THE DELEGATED AUTHORITY</a:t>
                      </a:r>
                    </a:p>
                  </a:txBody>
                  <a:tcPr marT="45714" marB="45714"/>
                </a:tc>
              </a:tr>
              <a:tr h="693198">
                <a:tc>
                  <a:txBody>
                    <a:bodyPr/>
                    <a:lstStyle/>
                    <a:p>
                      <a:r>
                        <a:rPr lang="en-US" sz="1800" b="0" dirty="0" smtClean="0">
                          <a:solidFill>
                            <a:schemeClr val="tx1"/>
                          </a:solidFill>
                        </a:rPr>
                        <a:t>11.</a:t>
                      </a:r>
                      <a:endParaRPr lang="en-US" sz="1800" b="0" dirty="0">
                        <a:solidFill>
                          <a:schemeClr val="tx1"/>
                        </a:solidFill>
                      </a:endParaRP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tx1"/>
                          </a:solidFill>
                        </a:rPr>
                        <a:t>DECISION IMPLEMENTED BY CMC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800" b="0" dirty="0" smtClean="0"/>
                    </a:p>
                  </a:txBody>
                  <a:tcPr marT="45714" marB="45714"/>
                </a:tc>
              </a:tr>
            </a:tbl>
          </a:graphicData>
        </a:graphic>
      </p:graphicFrame>
      <p:sp>
        <p:nvSpPr>
          <p:cNvPr id="2" name="Slide Number Placeholder 1"/>
          <p:cNvSpPr>
            <a:spLocks noGrp="1"/>
          </p:cNvSpPr>
          <p:nvPr>
            <p:ph type="sldNum" sz="quarter" idx="12"/>
          </p:nvPr>
        </p:nvSpPr>
        <p:spPr/>
        <p:txBody>
          <a:bodyPr/>
          <a:lstStyle/>
          <a:p>
            <a:fld id="{DCB3B80B-23E3-3948-A741-EEB7CB22DD0C}" type="slidenum">
              <a:rPr lang="en-US" smtClean="0"/>
              <a:pPr/>
              <a:t>46</a:t>
            </a:fld>
            <a:endParaRPr lang="en-US"/>
          </a:p>
        </p:txBody>
      </p:sp>
    </p:spTree>
    <p:extLst>
      <p:ext uri="{BB962C8B-B14F-4D97-AF65-F5344CB8AC3E}">
        <p14:creationId xmlns:p14="http://schemas.microsoft.com/office/powerpoint/2010/main" xmlns="" val="41163441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927100" y="271596"/>
            <a:ext cx="4522887" cy="584775"/>
          </a:xfrm>
          <a:prstGeom prst="rect">
            <a:avLst/>
          </a:prstGeom>
          <a:noFill/>
        </p:spPr>
        <p:txBody>
          <a:bodyPr wrap="square" rtlCol="0">
            <a:spAutoFit/>
          </a:bodyPr>
          <a:lstStyle/>
          <a:p>
            <a:r>
              <a:rPr lang="en-US" sz="3200" dirty="0" smtClean="0">
                <a:solidFill>
                  <a:srgbClr val="005300"/>
                </a:solidFill>
                <a:cs typeface="Arial Black"/>
              </a:rPr>
              <a:t>Delegated Authority</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246063" y="1219200"/>
            <a:ext cx="8647112" cy="4986338"/>
          </a:xfrm>
        </p:spPr>
        <p:txBody>
          <a:bodyPr/>
          <a:lstStyle/>
          <a:p>
            <a:pPr indent="-93663">
              <a:buFont typeface="Wingdings" panose="05000000000000000000" pitchFamily="2" charset="2"/>
              <a:buNone/>
              <a:defRPr/>
            </a:pPr>
            <a:r>
              <a:rPr lang="en-US" sz="2000" dirty="0" smtClean="0">
                <a:latin typeface="Arial" panose="020B0604020202020204" pitchFamily="34" charset="0"/>
                <a:cs typeface="Arial" panose="020B0604020202020204" pitchFamily="34" charset="0"/>
              </a:rPr>
              <a:t>Prior to taking a decision the following are considered:</a:t>
            </a:r>
          </a:p>
          <a:p>
            <a:pPr marL="361950" indent="-188913">
              <a:buFont typeface="Arial" pitchFamily="34" charset="0"/>
              <a:buChar char="•"/>
              <a:defRPr/>
            </a:pPr>
            <a:r>
              <a:rPr lang="en-US" sz="2000" dirty="0" smtClean="0">
                <a:latin typeface="Arial" panose="020B0604020202020204" pitchFamily="34" charset="0"/>
                <a:cs typeface="Arial" panose="020B0604020202020204" pitchFamily="34" charset="0"/>
              </a:rPr>
              <a:t>that the risk of re-offending is low;</a:t>
            </a:r>
          </a:p>
          <a:p>
            <a:pPr marL="361950" indent="-188913">
              <a:buFont typeface="Arial" pitchFamily="34" charset="0"/>
              <a:buChar char="•"/>
              <a:defRPr/>
            </a:pPr>
            <a:r>
              <a:rPr lang="en-US" sz="2000" dirty="0" smtClean="0">
                <a:latin typeface="Arial" panose="020B0604020202020204" pitchFamily="34" charset="0"/>
                <a:cs typeface="Arial" panose="020B0604020202020204" pitchFamily="34" charset="0"/>
              </a:rPr>
              <a:t>whether appropriate arrangements for the inmate's supervision, care and treatment are available within the inmate’s community; </a:t>
            </a:r>
          </a:p>
          <a:p>
            <a:pPr marL="361950" indent="-188913">
              <a:buFont typeface="Arial" pitchFamily="34" charset="0"/>
              <a:buChar char="•"/>
              <a:defRPr/>
            </a:pPr>
            <a:r>
              <a:rPr lang="en-US" sz="2000" dirty="0" smtClean="0">
                <a:latin typeface="Arial" panose="020B0604020202020204" pitchFamily="34" charset="0"/>
                <a:cs typeface="Arial" panose="020B0604020202020204" pitchFamily="34" charset="0"/>
              </a:rPr>
              <a:t>whether at the time of sentencing the presiding officer was aware of the medical condition;</a:t>
            </a:r>
          </a:p>
          <a:p>
            <a:pPr marL="361950" indent="-188913">
              <a:buFont typeface="Arial" pitchFamily="34" charset="0"/>
              <a:buChar char="•"/>
              <a:defRPr/>
            </a:pPr>
            <a:r>
              <a:rPr lang="en-US" sz="2000" dirty="0" smtClean="0">
                <a:latin typeface="Arial" panose="020B0604020202020204" pitchFamily="34" charset="0"/>
                <a:cs typeface="Arial" panose="020B0604020202020204" pitchFamily="34" charset="0"/>
              </a:rPr>
              <a:t>any sentencing remarks of the trial judge or magistrate; </a:t>
            </a:r>
          </a:p>
          <a:p>
            <a:pPr marL="361950" indent="-188913">
              <a:buFont typeface="Arial" pitchFamily="34" charset="0"/>
              <a:buChar char="•"/>
              <a:defRPr/>
            </a:pPr>
            <a:r>
              <a:rPr lang="en-US" sz="2000" dirty="0" smtClean="0">
                <a:latin typeface="Arial" panose="020B0604020202020204" pitchFamily="34" charset="0"/>
                <a:cs typeface="Arial" panose="020B0604020202020204" pitchFamily="34" charset="0"/>
              </a:rPr>
              <a:t>the type of offence and the length of the sentence outstanding;</a:t>
            </a:r>
          </a:p>
          <a:p>
            <a:pPr marL="361950" indent="-188913">
              <a:buFont typeface="Arial" pitchFamily="34" charset="0"/>
              <a:buChar char="•"/>
              <a:defRPr/>
            </a:pPr>
            <a:r>
              <a:rPr lang="en-US" sz="2000" dirty="0" smtClean="0">
                <a:latin typeface="Arial" panose="020B0604020202020204" pitchFamily="34" charset="0"/>
                <a:cs typeface="Arial" panose="020B0604020202020204" pitchFamily="34" charset="0"/>
              </a:rPr>
              <a:t>the previous criminal record of such offender; and</a:t>
            </a:r>
          </a:p>
          <a:p>
            <a:pPr marL="361950" indent="-188913">
              <a:buFont typeface="Arial" pitchFamily="34" charset="0"/>
              <a:buChar char="•"/>
              <a:defRPr/>
            </a:pPr>
            <a:r>
              <a:rPr lang="en-US" sz="2000" dirty="0" smtClean="0">
                <a:latin typeface="Arial" panose="020B0604020202020204" pitchFamily="34" charset="0"/>
                <a:cs typeface="Arial" panose="020B0604020202020204" pitchFamily="34" charset="0"/>
              </a:rPr>
              <a:t>the conduct, disciplinary record, adaptation, training, aptitude, industry, physical and mental state of such offender.</a:t>
            </a:r>
          </a:p>
        </p:txBody>
      </p:sp>
      <p:sp>
        <p:nvSpPr>
          <p:cNvPr id="2" name="Slide Number Placeholder 1"/>
          <p:cNvSpPr>
            <a:spLocks noGrp="1"/>
          </p:cNvSpPr>
          <p:nvPr>
            <p:ph type="sldNum" sz="quarter" idx="12"/>
          </p:nvPr>
        </p:nvSpPr>
        <p:spPr/>
        <p:txBody>
          <a:bodyPr/>
          <a:lstStyle/>
          <a:p>
            <a:fld id="{DCB3B80B-23E3-3948-A741-EEB7CB22DD0C}" type="slidenum">
              <a:rPr lang="en-US" smtClean="0"/>
              <a:pPr/>
              <a:t>47</a:t>
            </a:fld>
            <a:endParaRPr lang="en-US"/>
          </a:p>
        </p:txBody>
      </p:sp>
    </p:spTree>
    <p:extLst>
      <p:ext uri="{BB962C8B-B14F-4D97-AF65-F5344CB8AC3E}">
        <p14:creationId xmlns:p14="http://schemas.microsoft.com/office/powerpoint/2010/main" xmlns="" val="18078095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 Template_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669" y="87085"/>
            <a:ext cx="9144000" cy="6858000"/>
          </a:xfrm>
          <a:prstGeom prst="rect">
            <a:avLst/>
          </a:prstGeom>
        </p:spPr>
      </p:pic>
      <p:sp>
        <p:nvSpPr>
          <p:cNvPr id="6" name="Rectangle 6"/>
          <p:cNvSpPr>
            <a:spLocks noGrp="1" noChangeArrowheads="1"/>
          </p:cNvSpPr>
          <p:nvPr>
            <p:ph type="ctrTitle"/>
          </p:nvPr>
        </p:nvSpPr>
        <p:spPr>
          <a:xfrm>
            <a:off x="228600" y="965201"/>
            <a:ext cx="4598894" cy="4440518"/>
          </a:xfrm>
          <a:ln/>
        </p:spPr>
        <p:txBody>
          <a:bodyPr>
            <a:normAutofit/>
          </a:bodyPr>
          <a:lstStyle/>
          <a:p>
            <a:pPr eaLnBrk="0" hangingPunct="0"/>
            <a:r>
              <a:rPr lang="en-ZA" sz="2800" b="1" dirty="0" smtClean="0">
                <a:solidFill>
                  <a:srgbClr val="003D00"/>
                </a:solidFill>
                <a:latin typeface="Arial" panose="020B0604020202020204" pitchFamily="34" charset="0"/>
                <a:cs typeface="Arial" panose="020B0604020202020204" pitchFamily="34" charset="0"/>
              </a:rPr>
              <a:t>COMMUNITY CORRECTIONS</a:t>
            </a:r>
            <a:r>
              <a:rPr lang="en-ZA" sz="2800" b="1" dirty="0">
                <a:solidFill>
                  <a:srgbClr val="003D00"/>
                </a:solidFill>
                <a:latin typeface="Arial" panose="020B0604020202020204" pitchFamily="34" charset="0"/>
                <a:cs typeface="Arial" panose="020B0604020202020204" pitchFamily="34" charset="0"/>
              </a:rPr>
              <a:t/>
            </a:r>
            <a:br>
              <a:rPr lang="en-ZA" sz="2800" b="1" dirty="0">
                <a:solidFill>
                  <a:srgbClr val="003D00"/>
                </a:solidFill>
                <a:latin typeface="Arial" panose="020B0604020202020204" pitchFamily="34" charset="0"/>
                <a:cs typeface="Arial" panose="020B0604020202020204" pitchFamily="34" charset="0"/>
              </a:rPr>
            </a:br>
            <a:endParaRPr lang="en-US" sz="1600" dirty="0">
              <a:solidFill>
                <a:srgbClr val="004C00"/>
              </a:solidFill>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48</a:t>
            </a:fld>
            <a:endParaRPr lang="en-US"/>
          </a:p>
        </p:txBody>
      </p:sp>
    </p:spTree>
    <p:extLst>
      <p:ext uri="{BB962C8B-B14F-4D97-AF65-F5344CB8AC3E}">
        <p14:creationId xmlns:p14="http://schemas.microsoft.com/office/powerpoint/2010/main" xmlns="" val="31349356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r>
              <a:rPr lang="en-ZA" sz="3200" dirty="0" smtClean="0">
                <a:solidFill>
                  <a:srgbClr val="004C00"/>
                </a:solidFill>
              </a:rPr>
              <a:t>Community Corrections</a:t>
            </a:r>
            <a:endParaRPr lang="en-ZA" sz="3200" dirty="0">
              <a:solidFill>
                <a:srgbClr val="004C00"/>
              </a:solidFill>
            </a:endParaRPr>
          </a:p>
        </p:txBody>
      </p:sp>
      <p:sp>
        <p:nvSpPr>
          <p:cNvPr id="9" name="Content Placeholder 2"/>
          <p:cNvSpPr>
            <a:spLocks noGrp="1"/>
          </p:cNvSpPr>
          <p:nvPr>
            <p:ph idx="1"/>
          </p:nvPr>
        </p:nvSpPr>
        <p:spPr/>
        <p:txBody>
          <a:bodyPr>
            <a:normAutofit/>
          </a:bodyPr>
          <a:lstStyle/>
          <a:p>
            <a:pPr>
              <a:lnSpc>
                <a:spcPct val="110000"/>
              </a:lnSpc>
              <a:spcBef>
                <a:spcPts val="0"/>
              </a:spcBef>
              <a:buFont typeface="Arial" panose="020B0604020202020204" pitchFamily="34" charset="0"/>
              <a:buChar char="•"/>
              <a:defRPr/>
            </a:pPr>
            <a:r>
              <a:rPr lang="en-ZA" sz="2000" b="1" dirty="0">
                <a:latin typeface="Arial" panose="020B0604020202020204" pitchFamily="34" charset="0"/>
                <a:cs typeface="Arial" panose="020B0604020202020204" pitchFamily="34" charset="0"/>
              </a:rPr>
              <a:t>Community Corrections’ </a:t>
            </a:r>
            <a:r>
              <a:rPr lang="en-ZA" sz="2000" dirty="0">
                <a:latin typeface="Arial" panose="020B0604020202020204" pitchFamily="34" charset="0"/>
                <a:cs typeface="Arial" panose="020B0604020202020204" pitchFamily="34" charset="0"/>
              </a:rPr>
              <a:t>mean all non-custodial measures and forms of supervision applicable to persons who are subject to such measures and supervision in the community and who are under the control of the Department (inclusive of Community Liaison and Outreach</a:t>
            </a:r>
            <a:r>
              <a:rPr lang="en-ZA" sz="2000" dirty="0" smtClean="0">
                <a:latin typeface="Arial" panose="020B0604020202020204" pitchFamily="34" charset="0"/>
                <a:cs typeface="Arial" panose="020B0604020202020204" pitchFamily="34" charset="0"/>
              </a:rPr>
              <a:t>)</a:t>
            </a:r>
          </a:p>
          <a:p>
            <a:pPr marL="0" indent="0">
              <a:lnSpc>
                <a:spcPct val="110000"/>
              </a:lnSpc>
              <a:spcBef>
                <a:spcPts val="0"/>
              </a:spcBef>
              <a:buNone/>
              <a:defRPr/>
            </a:pPr>
            <a:endParaRPr lang="en-ZA" sz="2000" dirty="0">
              <a:latin typeface="Arial" panose="020B0604020202020204" pitchFamily="34" charset="0"/>
              <a:cs typeface="Arial" panose="020B0604020202020204" pitchFamily="34" charset="0"/>
            </a:endParaRPr>
          </a:p>
          <a:p>
            <a:pPr>
              <a:lnSpc>
                <a:spcPct val="110000"/>
              </a:lnSpc>
              <a:spcBef>
                <a:spcPts val="0"/>
              </a:spcBef>
              <a:buFont typeface="Arial" panose="020B0604020202020204" pitchFamily="34" charset="0"/>
              <a:buChar char="•"/>
              <a:defRPr/>
            </a:pPr>
            <a:r>
              <a:rPr lang="en-ZA" sz="2000" dirty="0">
                <a:latin typeface="Arial" panose="020B0604020202020204" pitchFamily="34" charset="0"/>
                <a:cs typeface="Arial" panose="020B0604020202020204" pitchFamily="34" charset="0"/>
              </a:rPr>
              <a:t>Community corrections include activities such as supervision, community-based sanctions and services (partnerships) directed at offenders who have committed crimes and have been placed under supervision by the Court / Correctional Supervision and Parole Board / Commissioner (Probationers, Parolees, ATP’s)</a:t>
            </a:r>
          </a:p>
          <a:p>
            <a:pPr indent="-93663">
              <a:buFont typeface="Wingdings" panose="05000000000000000000" pitchFamily="2" charset="2"/>
              <a:buNone/>
              <a:defRPr/>
            </a:pPr>
            <a:endParaRPr lang="en-US" sz="20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49</a:t>
            </a:fld>
            <a:endParaRPr lang="en-US"/>
          </a:p>
        </p:txBody>
      </p:sp>
    </p:spTree>
    <p:extLst>
      <p:ext uri="{BB962C8B-B14F-4D97-AF65-F5344CB8AC3E}">
        <p14:creationId xmlns:p14="http://schemas.microsoft.com/office/powerpoint/2010/main" xmlns="" val="1794347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5" name="Picture 4"/>
          <p:cNvPicPr>
            <a:picLocks noChangeAspect="1"/>
          </p:cNvPicPr>
          <p:nvPr/>
        </p:nvPicPr>
        <p:blipFill>
          <a:blip r:embed="rId3"/>
          <a:stretch>
            <a:fillRect/>
          </a:stretch>
        </p:blipFill>
        <p:spPr>
          <a:xfrm>
            <a:off x="876300" y="1117600"/>
            <a:ext cx="7378700" cy="38100"/>
          </a:xfrm>
          <a:prstGeom prst="rect">
            <a:avLst/>
          </a:prstGeom>
        </p:spPr>
      </p:pic>
      <p:sp>
        <p:nvSpPr>
          <p:cNvPr id="6" name="TextBox 5"/>
          <p:cNvSpPr txBox="1"/>
          <p:nvPr/>
        </p:nvSpPr>
        <p:spPr>
          <a:xfrm>
            <a:off x="876300" y="223903"/>
            <a:ext cx="4522887" cy="584775"/>
          </a:xfrm>
          <a:prstGeom prst="rect">
            <a:avLst/>
          </a:prstGeom>
          <a:noFill/>
        </p:spPr>
        <p:txBody>
          <a:bodyPr wrap="square" rtlCol="0">
            <a:spAutoFit/>
          </a:bodyPr>
          <a:lstStyle/>
          <a:p>
            <a:r>
              <a:rPr lang="en-US" sz="3200" dirty="0" smtClean="0">
                <a:solidFill>
                  <a:srgbClr val="005300"/>
                </a:solidFill>
                <a:cs typeface="Arial Black"/>
              </a:rPr>
              <a:t>Mandates</a:t>
            </a:r>
            <a:endParaRPr lang="en-US" sz="3200" dirty="0">
              <a:solidFill>
                <a:srgbClr val="005300"/>
              </a:solidFill>
              <a:cs typeface="Arial Black"/>
            </a:endParaRPr>
          </a:p>
        </p:txBody>
      </p:sp>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082835" cy="3490186"/>
          </a:xfrm>
          <a:prstGeom prst="rect">
            <a:avLst/>
          </a:prstGeom>
        </p:spPr>
        <p:txBody>
          <a:bodyPr wrap="square">
            <a:spAutoFit/>
          </a:bodyPr>
          <a:lstStyle/>
          <a:p>
            <a:pPr marL="342900" lvl="0" indent="-342900" defTabSz="258763">
              <a:lnSpc>
                <a:spcPct val="100000"/>
              </a:lnSpc>
              <a:spcBef>
                <a:spcPct val="20000"/>
              </a:spcBef>
              <a:buClrTx/>
              <a:buFontTx/>
              <a:buChar char="•"/>
            </a:pPr>
            <a:r>
              <a:rPr lang="en-ZA" sz="2400" dirty="0">
                <a:solidFill>
                  <a:srgbClr val="000000"/>
                </a:solidFill>
              </a:rPr>
              <a:t>Correctional Services Act, 111 of 1998 (Act No 111 of 1998), as amended </a:t>
            </a:r>
            <a:endParaRPr lang="en-ZA" sz="2400" dirty="0" smtClean="0">
              <a:solidFill>
                <a:srgbClr val="000000"/>
              </a:solidFill>
            </a:endParaRPr>
          </a:p>
          <a:p>
            <a:pPr lvl="0" defTabSz="258763">
              <a:lnSpc>
                <a:spcPct val="100000"/>
              </a:lnSpc>
              <a:spcBef>
                <a:spcPct val="20000"/>
              </a:spcBef>
              <a:buClrTx/>
            </a:pPr>
            <a:endParaRPr lang="en-ZA" sz="2400" dirty="0">
              <a:solidFill>
                <a:srgbClr val="000000"/>
              </a:solidFill>
            </a:endParaRPr>
          </a:p>
          <a:p>
            <a:pPr marL="342900" lvl="0" indent="-342900" defTabSz="258763">
              <a:lnSpc>
                <a:spcPct val="100000"/>
              </a:lnSpc>
              <a:spcBef>
                <a:spcPct val="20000"/>
              </a:spcBef>
              <a:buClrTx/>
              <a:buFontTx/>
              <a:buChar char="•"/>
            </a:pPr>
            <a:r>
              <a:rPr lang="en-ZA" sz="2400" dirty="0" smtClean="0">
                <a:solidFill>
                  <a:srgbClr val="000000"/>
                </a:solidFill>
              </a:rPr>
              <a:t>Correctional </a:t>
            </a:r>
            <a:r>
              <a:rPr lang="en-ZA" sz="2400" dirty="0">
                <a:solidFill>
                  <a:srgbClr val="000000"/>
                </a:solidFill>
              </a:rPr>
              <a:t>Services Act , 8 of 1959 (Act 8 1959)</a:t>
            </a:r>
          </a:p>
          <a:p>
            <a:pPr marL="342900" lvl="0" indent="-342900" defTabSz="258763">
              <a:lnSpc>
                <a:spcPct val="100000"/>
              </a:lnSpc>
              <a:spcBef>
                <a:spcPct val="20000"/>
              </a:spcBef>
              <a:buClrTx/>
              <a:buNone/>
            </a:pPr>
            <a:endParaRPr lang="en-ZA" sz="2400" dirty="0">
              <a:solidFill>
                <a:srgbClr val="000000"/>
              </a:solidFill>
            </a:endParaRPr>
          </a:p>
          <a:p>
            <a:pPr marL="342900" lvl="0" indent="-342900" defTabSz="258763">
              <a:lnSpc>
                <a:spcPct val="100000"/>
              </a:lnSpc>
              <a:spcBef>
                <a:spcPct val="20000"/>
              </a:spcBef>
              <a:buClrTx/>
              <a:buFontTx/>
              <a:buChar char="•"/>
            </a:pPr>
            <a:r>
              <a:rPr lang="en-ZA" sz="2400" dirty="0">
                <a:solidFill>
                  <a:srgbClr val="000000"/>
                </a:solidFill>
              </a:rPr>
              <a:t>Criminal Procedure Act, 1977 (Act 51 of 1977)</a:t>
            </a:r>
          </a:p>
          <a:p>
            <a:pPr marL="342900" lvl="0" indent="-342900" defTabSz="258763">
              <a:lnSpc>
                <a:spcPct val="100000"/>
              </a:lnSpc>
              <a:spcBef>
                <a:spcPct val="20000"/>
              </a:spcBef>
              <a:buClrTx/>
              <a:buNone/>
            </a:pPr>
            <a:endParaRPr lang="en-US" sz="2400" dirty="0">
              <a:solidFill>
                <a:srgbClr val="000000"/>
              </a:solidFill>
            </a:endParaRPr>
          </a:p>
          <a:p>
            <a:pPr marL="342900" lvl="0" indent="-342900" defTabSz="258763">
              <a:lnSpc>
                <a:spcPct val="100000"/>
              </a:lnSpc>
              <a:spcBef>
                <a:spcPct val="20000"/>
              </a:spcBef>
              <a:buClrTx/>
              <a:buFontTx/>
              <a:buChar char="•"/>
            </a:pPr>
            <a:r>
              <a:rPr lang="en-US" sz="2400" dirty="0">
                <a:solidFill>
                  <a:srgbClr val="000000"/>
                </a:solidFill>
              </a:rPr>
              <a:t>White Paper on </a:t>
            </a:r>
            <a:r>
              <a:rPr lang="en-US" sz="2400" dirty="0" smtClean="0"/>
              <a:t>Corrections</a:t>
            </a:r>
            <a:endParaRPr lang="en-US" sz="2400" dirty="0"/>
          </a:p>
        </p:txBody>
      </p:sp>
      <p:sp>
        <p:nvSpPr>
          <p:cNvPr id="2" name="Slide Number Placeholder 1"/>
          <p:cNvSpPr>
            <a:spLocks noGrp="1"/>
          </p:cNvSpPr>
          <p:nvPr>
            <p:ph type="sldNum" sz="quarter" idx="12"/>
          </p:nvPr>
        </p:nvSpPr>
        <p:spPr/>
        <p:txBody>
          <a:bodyPr/>
          <a:lstStyle/>
          <a:p>
            <a:fld id="{DCB3B80B-23E3-3948-A741-EEB7CB22DD0C}" type="slidenum">
              <a:rPr lang="en-US" smtClean="0"/>
              <a:pPr/>
              <a:t>5</a:t>
            </a:fld>
            <a:endParaRPr lang="en-US"/>
          </a:p>
        </p:txBody>
      </p:sp>
    </p:spTree>
    <p:extLst>
      <p:ext uri="{BB962C8B-B14F-4D97-AF65-F5344CB8AC3E}">
        <p14:creationId xmlns:p14="http://schemas.microsoft.com/office/powerpoint/2010/main" xmlns="" val="35232346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64776" y="221706"/>
            <a:ext cx="8229600" cy="1143000"/>
          </a:xfrm>
        </p:spPr>
        <p:txBody>
          <a:bodyPr>
            <a:normAutofit fontScale="90000"/>
          </a:bodyPr>
          <a:lstStyle/>
          <a:p>
            <a:r>
              <a:rPr lang="en-ZA" dirty="0" smtClean="0">
                <a:solidFill>
                  <a:srgbClr val="005300"/>
                </a:solidFill>
              </a:rPr>
              <a:t>Number of offenders under the Community Corrections System</a:t>
            </a:r>
            <a:endParaRPr lang="en-ZA" dirty="0">
              <a:solidFill>
                <a:srgbClr val="005300"/>
              </a:solidFill>
            </a:endParaRPr>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463550" y="2320409"/>
            <a:ext cx="8229600" cy="3869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CB3B80B-23E3-3948-A741-EEB7CB22DD0C}" type="slidenum">
              <a:rPr lang="en-US" smtClean="0"/>
              <a:pPr/>
              <a:t>50</a:t>
            </a:fld>
            <a:endParaRPr lang="en-US"/>
          </a:p>
        </p:txBody>
      </p:sp>
    </p:spTree>
    <p:extLst>
      <p:ext uri="{BB962C8B-B14F-4D97-AF65-F5344CB8AC3E}">
        <p14:creationId xmlns:p14="http://schemas.microsoft.com/office/powerpoint/2010/main" xmlns="" val="34744948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83708" y="176914"/>
            <a:ext cx="8229600" cy="1143000"/>
          </a:xfrm>
        </p:spPr>
        <p:txBody>
          <a:bodyPr>
            <a:normAutofit/>
          </a:bodyPr>
          <a:lstStyle/>
          <a:p>
            <a:r>
              <a:rPr lang="en-ZA" sz="3200" dirty="0" smtClean="0">
                <a:solidFill>
                  <a:srgbClr val="003D00"/>
                </a:solidFill>
              </a:rPr>
              <a:t>Key Activities/Projects</a:t>
            </a:r>
            <a:endParaRPr lang="en-ZA" sz="3200" dirty="0">
              <a:solidFill>
                <a:srgbClr val="003D00"/>
              </a:solidFill>
            </a:endParaRPr>
          </a:p>
        </p:txBody>
      </p:sp>
      <p:sp>
        <p:nvSpPr>
          <p:cNvPr id="9" name="Content Placeholder 2"/>
          <p:cNvSpPr>
            <a:spLocks noGrp="1"/>
          </p:cNvSpPr>
          <p:nvPr>
            <p:ph idx="1"/>
          </p:nvPr>
        </p:nvSpPr>
        <p:spPr/>
        <p:txBody>
          <a:bodyPr/>
          <a:lstStyle/>
          <a:p>
            <a:pPr marL="592137">
              <a:buFont typeface="Arial" panose="020B0604020202020204" pitchFamily="34" charset="0"/>
              <a:buChar char="•"/>
              <a:defRPr/>
            </a:pPr>
            <a:r>
              <a:rPr lang="en-ZA" sz="2000" dirty="0">
                <a:latin typeface="Arial" panose="020B0604020202020204" pitchFamily="34" charset="0"/>
                <a:cs typeface="Arial" panose="020B0604020202020204" pitchFamily="34" charset="0"/>
              </a:rPr>
              <a:t>Monitoring of offenders (Probationers, Parolees &amp; Awaiting Trail Persons) under the system of Community Corrections</a:t>
            </a:r>
          </a:p>
          <a:p>
            <a:pPr marL="592137">
              <a:buFont typeface="Arial" panose="020B0604020202020204" pitchFamily="34" charset="0"/>
              <a:buChar char="•"/>
              <a:defRPr/>
            </a:pPr>
            <a:r>
              <a:rPr lang="en-ZA" sz="2000" dirty="0">
                <a:latin typeface="Arial" panose="020B0604020202020204" pitchFamily="34" charset="0"/>
                <a:cs typeface="Arial" panose="020B0604020202020204" pitchFamily="34" charset="0"/>
              </a:rPr>
              <a:t>Electronic Monitoring (EM) Programme </a:t>
            </a:r>
          </a:p>
          <a:p>
            <a:pPr marL="592137">
              <a:buFont typeface="Arial" panose="020B0604020202020204" pitchFamily="34" charset="0"/>
              <a:buChar char="•"/>
              <a:defRPr/>
            </a:pPr>
            <a:r>
              <a:rPr lang="en-ZA" sz="2000" dirty="0">
                <a:latin typeface="Arial" panose="020B0604020202020204" pitchFamily="34" charset="0"/>
                <a:cs typeface="Arial" panose="020B0604020202020204" pitchFamily="34" charset="0"/>
              </a:rPr>
              <a:t>Halfway Houses</a:t>
            </a:r>
          </a:p>
          <a:p>
            <a:pPr marL="592137">
              <a:buFont typeface="Arial" panose="020B0604020202020204" pitchFamily="34" charset="0"/>
              <a:buChar char="•"/>
              <a:defRPr/>
            </a:pPr>
            <a:r>
              <a:rPr lang="en-ZA" sz="2000" dirty="0">
                <a:latin typeface="Arial" panose="020B0604020202020204" pitchFamily="34" charset="0"/>
                <a:cs typeface="Arial" panose="020B0604020202020204" pitchFamily="34" charset="0"/>
              </a:rPr>
              <a:t>Employability of Probationers / Parolees </a:t>
            </a:r>
          </a:p>
          <a:p>
            <a:pPr marL="592137">
              <a:buFont typeface="Arial" panose="020B0604020202020204" pitchFamily="34" charset="0"/>
              <a:buChar char="•"/>
              <a:defRPr/>
            </a:pPr>
            <a:r>
              <a:rPr lang="en-ZA" sz="2000" dirty="0">
                <a:latin typeface="Arial" panose="020B0604020202020204" pitchFamily="34" charset="0"/>
                <a:cs typeface="Arial" panose="020B0604020202020204" pitchFamily="34" charset="0"/>
              </a:rPr>
              <a:t>Restorative Justice (VOD’s / VOM)</a:t>
            </a:r>
          </a:p>
          <a:p>
            <a:pPr marL="592137">
              <a:buFont typeface="Arial" panose="020B0604020202020204" pitchFamily="34" charset="0"/>
              <a:buChar char="•"/>
              <a:defRPr/>
            </a:pPr>
            <a:r>
              <a:rPr lang="en-ZA" sz="2000" dirty="0">
                <a:latin typeface="Arial" panose="020B0604020202020204" pitchFamily="34" charset="0"/>
                <a:cs typeface="Arial" panose="020B0604020202020204" pitchFamily="34" charset="0"/>
              </a:rPr>
              <a:t>Formalization of Partnerships</a:t>
            </a:r>
          </a:p>
          <a:p>
            <a:pPr marL="592137">
              <a:buFont typeface="Arial" panose="020B0604020202020204" pitchFamily="34" charset="0"/>
              <a:buChar char="•"/>
              <a:defRPr/>
            </a:pPr>
            <a:r>
              <a:rPr lang="en-ZA" sz="2000" dirty="0">
                <a:latin typeface="Arial" panose="020B0604020202020204" pitchFamily="34" charset="0"/>
                <a:cs typeface="Arial" panose="020B0604020202020204" pitchFamily="34" charset="0"/>
              </a:rPr>
              <a:t>Promotion of alternative / non-custodial sentencing</a:t>
            </a:r>
          </a:p>
          <a:p>
            <a:pPr marL="592137">
              <a:buFont typeface="Arial" panose="020B0604020202020204" pitchFamily="34" charset="0"/>
              <a:buChar char="•"/>
              <a:defRPr/>
            </a:pPr>
            <a:r>
              <a:rPr lang="en-ZA" sz="2000" dirty="0">
                <a:latin typeface="Arial" panose="020B0604020202020204" pitchFamily="34" charset="0"/>
                <a:cs typeface="Arial" panose="020B0604020202020204" pitchFamily="34" charset="0"/>
              </a:rPr>
              <a:t>Establishment of Community Safety Forums</a:t>
            </a:r>
          </a:p>
          <a:p>
            <a:pPr marL="592137">
              <a:buFont typeface="Arial" panose="020B0604020202020204" pitchFamily="34" charset="0"/>
              <a:buChar char="•"/>
              <a:defRPr/>
            </a:pPr>
            <a:r>
              <a:rPr lang="en-ZA" sz="2000" dirty="0">
                <a:latin typeface="Arial" panose="020B0604020202020204" pitchFamily="34" charset="0"/>
                <a:cs typeface="Arial" panose="020B0604020202020204" pitchFamily="34" charset="0"/>
              </a:rPr>
              <a:t>Community Profiling</a:t>
            </a:r>
          </a:p>
          <a:p>
            <a:pPr marL="592137">
              <a:buFont typeface="Arial" panose="020B0604020202020204" pitchFamily="34" charset="0"/>
              <a:buChar char="•"/>
              <a:defRPr/>
            </a:pPr>
            <a:r>
              <a:rPr lang="en-ZA" sz="2000" dirty="0">
                <a:latin typeface="Arial" panose="020B0604020202020204" pitchFamily="34" charset="0"/>
                <a:cs typeface="Arial" panose="020B0604020202020204" pitchFamily="34" charset="0"/>
              </a:rPr>
              <a:t>Establishment of Offender Desks</a:t>
            </a:r>
          </a:p>
          <a:p>
            <a:pPr indent="-93663">
              <a:buFont typeface="Wingdings" panose="05000000000000000000" pitchFamily="2" charset="2"/>
              <a:buNone/>
              <a:defRPr/>
            </a:pPr>
            <a:endParaRPr lang="en-US" sz="20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B3B80B-23E3-3948-A741-EEB7CB22DD0C}" type="slidenum">
              <a:rPr lang="en-US" smtClean="0"/>
              <a:pPr/>
              <a:t>51</a:t>
            </a:fld>
            <a:endParaRPr lang="en-US"/>
          </a:p>
        </p:txBody>
      </p:sp>
    </p:spTree>
    <p:extLst>
      <p:ext uri="{BB962C8B-B14F-4D97-AF65-F5344CB8AC3E}">
        <p14:creationId xmlns:p14="http://schemas.microsoft.com/office/powerpoint/2010/main" xmlns="" val="32791766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ZA" dirty="0" smtClean="0">
                <a:solidFill>
                  <a:srgbClr val="005300"/>
                </a:solidFill>
              </a:rPr>
              <a:t>Restorative Justice</a:t>
            </a:r>
            <a:endParaRPr lang="en-ZA" dirty="0">
              <a:solidFill>
                <a:srgbClr val="005300"/>
              </a:solidFill>
            </a:endParaRPr>
          </a:p>
        </p:txBody>
      </p:sp>
      <p:sp>
        <p:nvSpPr>
          <p:cNvPr id="3" name="Content Placeholder 2"/>
          <p:cNvSpPr>
            <a:spLocks noGrp="1"/>
          </p:cNvSpPr>
          <p:nvPr>
            <p:ph idx="1"/>
          </p:nvPr>
        </p:nvSpPr>
        <p:spPr>
          <a:xfrm>
            <a:off x="450850" y="1417638"/>
            <a:ext cx="8229600" cy="5089268"/>
          </a:xfrm>
        </p:spPr>
        <p:txBody>
          <a:bodyPr>
            <a:normAutofit fontScale="92500" lnSpcReduction="20000"/>
          </a:bodyPr>
          <a:lstStyle/>
          <a:p>
            <a:pPr lvl="0">
              <a:spcBef>
                <a:spcPts val="0"/>
              </a:spcBef>
            </a:pPr>
            <a:r>
              <a:rPr lang="en-US" sz="2200" dirty="0">
                <a:solidFill>
                  <a:prstClr val="black"/>
                </a:solidFill>
              </a:rPr>
              <a:t>The purpose of this </a:t>
            </a:r>
            <a:r>
              <a:rPr lang="en-US" sz="2200" dirty="0" err="1">
                <a:solidFill>
                  <a:prstClr val="black"/>
                </a:solidFill>
              </a:rPr>
              <a:t>programme</a:t>
            </a:r>
            <a:r>
              <a:rPr lang="en-US" sz="2200" dirty="0">
                <a:solidFill>
                  <a:prstClr val="black"/>
                </a:solidFill>
              </a:rPr>
              <a:t> is to orientate and exposed offenders  to the Restorative Justice </a:t>
            </a:r>
            <a:r>
              <a:rPr lang="en-US" sz="2200" dirty="0" err="1">
                <a:solidFill>
                  <a:prstClr val="black"/>
                </a:solidFill>
              </a:rPr>
              <a:t>Programme</a:t>
            </a:r>
            <a:r>
              <a:rPr lang="en-US" sz="2200" dirty="0">
                <a:solidFill>
                  <a:prstClr val="black"/>
                </a:solidFill>
              </a:rPr>
              <a:t>.</a:t>
            </a:r>
            <a:endParaRPr lang="en-ZA" sz="2200" dirty="0">
              <a:solidFill>
                <a:prstClr val="black"/>
              </a:solidFill>
            </a:endParaRPr>
          </a:p>
          <a:p>
            <a:pPr lvl="0">
              <a:spcBef>
                <a:spcPts val="0"/>
              </a:spcBef>
            </a:pPr>
            <a:r>
              <a:rPr lang="en-ZA" sz="2200" dirty="0">
                <a:solidFill>
                  <a:prstClr val="black"/>
                </a:solidFill>
              </a:rPr>
              <a:t>The programme is meant to assist the offender to </a:t>
            </a:r>
            <a:r>
              <a:rPr lang="en-US" sz="2200" dirty="0">
                <a:solidFill>
                  <a:prstClr val="black"/>
                </a:solidFill>
              </a:rPr>
              <a:t>have an understanding of the basic concepts in Restorative Justice.</a:t>
            </a:r>
            <a:endParaRPr lang="en-ZA" sz="2200" dirty="0">
              <a:solidFill>
                <a:prstClr val="black"/>
              </a:solidFill>
            </a:endParaRPr>
          </a:p>
          <a:p>
            <a:pPr lvl="0">
              <a:spcBef>
                <a:spcPts val="0"/>
              </a:spcBef>
            </a:pPr>
            <a:r>
              <a:rPr lang="en-ZA" sz="2200" dirty="0">
                <a:solidFill>
                  <a:prstClr val="black"/>
                </a:solidFill>
              </a:rPr>
              <a:t>To empower the offender in understanding the effects and impact of crime to themselves, their families, victims and communities.</a:t>
            </a:r>
          </a:p>
          <a:p>
            <a:pPr lvl="0">
              <a:spcBef>
                <a:spcPts val="0"/>
              </a:spcBef>
            </a:pPr>
            <a:r>
              <a:rPr lang="en-ZA" sz="2200" dirty="0">
                <a:solidFill>
                  <a:prstClr val="black"/>
                </a:solidFill>
              </a:rPr>
              <a:t>The Restorative Justice orientation programme becomes compulsory if it is scheduled in the offender’s Sentence Plan. </a:t>
            </a:r>
          </a:p>
          <a:p>
            <a:pPr lvl="0">
              <a:spcBef>
                <a:spcPts val="0"/>
              </a:spcBef>
            </a:pPr>
            <a:r>
              <a:rPr lang="en-ZA" sz="2200" dirty="0">
                <a:solidFill>
                  <a:prstClr val="black"/>
                </a:solidFill>
              </a:rPr>
              <a:t>To promote healing and restoration of relationships amongst offenders, families, victims and communities, whilst at the same time correcting offending behaviour</a:t>
            </a:r>
            <a:r>
              <a:rPr lang="en-ZA" sz="2200" dirty="0" smtClean="0">
                <a:solidFill>
                  <a:prstClr val="black"/>
                </a:solidFill>
              </a:rPr>
              <a:t>.</a:t>
            </a:r>
          </a:p>
          <a:p>
            <a:pPr lvl="0">
              <a:spcBef>
                <a:spcPts val="0"/>
              </a:spcBef>
            </a:pPr>
            <a:r>
              <a:rPr lang="en-ZA" sz="2200" dirty="0">
                <a:solidFill>
                  <a:prstClr val="black"/>
                </a:solidFill>
              </a:rPr>
              <a:t>The Department since 2012 has committed itself in reviewing its approach on RJ by introducing VOD with the aim of placing victims at the centre of its activities.</a:t>
            </a:r>
          </a:p>
          <a:p>
            <a:pPr lvl="0">
              <a:spcBef>
                <a:spcPts val="0"/>
              </a:spcBef>
            </a:pPr>
            <a:r>
              <a:rPr lang="en-ZA" sz="2200" dirty="0">
                <a:solidFill>
                  <a:prstClr val="black"/>
                </a:solidFill>
              </a:rPr>
              <a:t>The victim is afforded an opportunity to express voluntary desire to engage the offender and seek answers like how and why crime </a:t>
            </a:r>
            <a:r>
              <a:rPr lang="en-ZA" sz="2200" dirty="0" smtClean="0">
                <a:solidFill>
                  <a:prstClr val="black"/>
                </a:solidFill>
              </a:rPr>
              <a:t>happened</a:t>
            </a:r>
          </a:p>
          <a:p>
            <a:pPr lvl="0">
              <a:spcBef>
                <a:spcPts val="0"/>
              </a:spcBef>
            </a:pPr>
            <a:r>
              <a:rPr lang="en-ZA" sz="2200" dirty="0">
                <a:solidFill>
                  <a:prstClr val="black"/>
                </a:solidFill>
              </a:rPr>
              <a:t>In addressing the participation of victims in our activities the Department have contracted 63 Auxiliary Social Workers to trace and prepare victims.</a:t>
            </a:r>
          </a:p>
          <a:p>
            <a:pPr lvl="0">
              <a:spcBef>
                <a:spcPts val="0"/>
              </a:spcBef>
            </a:pPr>
            <a:r>
              <a:rPr lang="en-ZA" sz="2200" dirty="0">
                <a:solidFill>
                  <a:prstClr val="black"/>
                </a:solidFill>
              </a:rPr>
              <a:t>We have seen an increase in victim participation hence to date 3956 victims and 2595 offenders have participated in the RJ programme. </a:t>
            </a:r>
          </a:p>
          <a:p>
            <a:pPr lvl="0">
              <a:spcBef>
                <a:spcPts val="0"/>
              </a:spcBef>
            </a:pPr>
            <a:endParaRPr lang="en-ZA" sz="2200" dirty="0" smtClean="0">
              <a:solidFill>
                <a:prstClr val="black"/>
              </a:solidFill>
            </a:endParaRPr>
          </a:p>
          <a:p>
            <a:pPr lvl="0">
              <a:spcBef>
                <a:spcPts val="0"/>
              </a:spcBef>
            </a:pPr>
            <a:endParaRPr lang="en-ZA" sz="2200" dirty="0">
              <a:solidFill>
                <a:prstClr val="black"/>
              </a:solidFill>
            </a:endParaRPr>
          </a:p>
          <a:p>
            <a:endParaRPr lang="en-ZA" dirty="0"/>
          </a:p>
        </p:txBody>
      </p:sp>
      <p:sp>
        <p:nvSpPr>
          <p:cNvPr id="5" name="Slide Number Placeholder 4"/>
          <p:cNvSpPr>
            <a:spLocks noGrp="1"/>
          </p:cNvSpPr>
          <p:nvPr>
            <p:ph type="sldNum" sz="quarter" idx="12"/>
          </p:nvPr>
        </p:nvSpPr>
        <p:spPr/>
        <p:txBody>
          <a:bodyPr/>
          <a:lstStyle/>
          <a:p>
            <a:fld id="{DCB3B80B-23E3-3948-A741-EEB7CB22DD0C}" type="slidenum">
              <a:rPr lang="en-US" smtClean="0"/>
              <a:pPr/>
              <a:t>52</a:t>
            </a:fld>
            <a:endParaRPr lang="en-US"/>
          </a:p>
        </p:txBody>
      </p:sp>
    </p:spTree>
    <p:extLst>
      <p:ext uri="{BB962C8B-B14F-4D97-AF65-F5344CB8AC3E}">
        <p14:creationId xmlns:p14="http://schemas.microsoft.com/office/powerpoint/2010/main" xmlns="" val="25355659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48194" y="170135"/>
            <a:ext cx="8229600" cy="1143000"/>
          </a:xfrm>
        </p:spPr>
        <p:txBody>
          <a:bodyPr/>
          <a:lstStyle/>
          <a:p>
            <a:r>
              <a:rPr lang="en-ZA" dirty="0" smtClean="0">
                <a:solidFill>
                  <a:srgbClr val="005300"/>
                </a:solidFill>
              </a:rPr>
              <a:t>Family Involvement</a:t>
            </a:r>
            <a:endParaRPr lang="en-ZA" dirty="0">
              <a:solidFill>
                <a:srgbClr val="005300"/>
              </a:solidFill>
            </a:endParaRPr>
          </a:p>
        </p:txBody>
      </p:sp>
      <p:sp>
        <p:nvSpPr>
          <p:cNvPr id="3" name="Content Placeholder 2"/>
          <p:cNvSpPr>
            <a:spLocks noGrp="1"/>
          </p:cNvSpPr>
          <p:nvPr>
            <p:ph idx="1"/>
          </p:nvPr>
        </p:nvSpPr>
        <p:spPr>
          <a:xfrm>
            <a:off x="450850" y="1313135"/>
            <a:ext cx="8229600" cy="4708525"/>
          </a:xfrm>
        </p:spPr>
        <p:txBody>
          <a:bodyPr>
            <a:noAutofit/>
          </a:bodyPr>
          <a:lstStyle/>
          <a:p>
            <a:pPr marL="0" lvl="0" indent="0">
              <a:spcBef>
                <a:spcPts val="0"/>
              </a:spcBef>
              <a:buNone/>
            </a:pPr>
            <a:r>
              <a:rPr lang="en-ZA" sz="2000" dirty="0">
                <a:solidFill>
                  <a:prstClr val="black"/>
                </a:solidFill>
                <a:latin typeface="Arial" panose="020B0604020202020204" pitchFamily="34" charset="0"/>
                <a:cs typeface="Arial" panose="020B0604020202020204" pitchFamily="34" charset="0"/>
              </a:rPr>
              <a:t>During the Confirmation of address and undertaking for care, families / relatives / friends / employer of the offender must be consulted with regard to the address confirmation and undertaking for care.  The reintegration case official must:</a:t>
            </a:r>
          </a:p>
          <a:p>
            <a:pPr lvl="0">
              <a:spcBef>
                <a:spcPts val="0"/>
              </a:spcBef>
            </a:pPr>
            <a:r>
              <a:rPr lang="en-ZA" sz="2000" dirty="0">
                <a:solidFill>
                  <a:prstClr val="black"/>
                </a:solidFill>
                <a:latin typeface="Arial" panose="020B0604020202020204" pitchFamily="34" charset="0"/>
                <a:cs typeface="Arial" panose="020B0604020202020204" pitchFamily="34" charset="0"/>
              </a:rPr>
              <a:t>visit the family/relatives/friends/employer of offender physically to confirm the existence of the address and verify the stability </a:t>
            </a:r>
            <a:r>
              <a:rPr lang="en-ZA" sz="2000" dirty="0" smtClean="0">
                <a:solidFill>
                  <a:prstClr val="black"/>
                </a:solidFill>
                <a:latin typeface="Arial" panose="020B0604020202020204" pitchFamily="34" charset="0"/>
                <a:cs typeface="Arial" panose="020B0604020202020204" pitchFamily="34" charset="0"/>
              </a:rPr>
              <a:t>factors; </a:t>
            </a:r>
          </a:p>
          <a:p>
            <a:pPr lvl="0">
              <a:spcBef>
                <a:spcPts val="0"/>
              </a:spcBef>
            </a:pPr>
            <a:r>
              <a:rPr lang="en-ZA" sz="2000" dirty="0" smtClean="0">
                <a:solidFill>
                  <a:prstClr val="black"/>
                </a:solidFill>
                <a:latin typeface="Arial" panose="020B0604020202020204" pitchFamily="34" charset="0"/>
                <a:cs typeface="Arial" panose="020B0604020202020204" pitchFamily="34" charset="0"/>
              </a:rPr>
              <a:t>get </a:t>
            </a:r>
            <a:r>
              <a:rPr lang="en-ZA" sz="2000" dirty="0">
                <a:solidFill>
                  <a:prstClr val="black"/>
                </a:solidFill>
                <a:latin typeface="Arial" panose="020B0604020202020204" pitchFamily="34" charset="0"/>
                <a:cs typeface="Arial" panose="020B0604020202020204" pitchFamily="34" charset="0"/>
              </a:rPr>
              <a:t>consent from the owner of the property e.g. farmer/ </a:t>
            </a:r>
            <a:r>
              <a:rPr lang="en-ZA" sz="2000" dirty="0" smtClean="0">
                <a:solidFill>
                  <a:prstClr val="black"/>
                </a:solidFill>
                <a:latin typeface="Arial" panose="020B0604020202020204" pitchFamily="34" charset="0"/>
                <a:cs typeface="Arial" panose="020B0604020202020204" pitchFamily="34" charset="0"/>
              </a:rPr>
              <a:t>employer;</a:t>
            </a:r>
            <a:endParaRPr lang="en-ZA" sz="2000" dirty="0">
              <a:solidFill>
                <a:prstClr val="black"/>
              </a:solidFill>
              <a:latin typeface="Arial" panose="020B0604020202020204" pitchFamily="34" charset="0"/>
              <a:cs typeface="Arial" panose="020B0604020202020204" pitchFamily="34" charset="0"/>
            </a:endParaRPr>
          </a:p>
          <a:p>
            <a:pPr lvl="0">
              <a:spcBef>
                <a:spcPts val="0"/>
              </a:spcBef>
            </a:pPr>
            <a:r>
              <a:rPr lang="en-ZA" sz="2000" dirty="0">
                <a:solidFill>
                  <a:prstClr val="black"/>
                </a:solidFill>
                <a:latin typeface="Arial" panose="020B0604020202020204" pitchFamily="34" charset="0"/>
                <a:cs typeface="Arial" panose="020B0604020202020204" pitchFamily="34" charset="0"/>
              </a:rPr>
              <a:t>clarify roles and responsibilities of the family/relatives/ friends/employer with regard to the undertaking for </a:t>
            </a:r>
            <a:r>
              <a:rPr lang="en-ZA" sz="2000" dirty="0" smtClean="0">
                <a:solidFill>
                  <a:prstClr val="black"/>
                </a:solidFill>
                <a:latin typeface="Arial" panose="020B0604020202020204" pitchFamily="34" charset="0"/>
                <a:cs typeface="Arial" panose="020B0604020202020204" pitchFamily="34" charset="0"/>
              </a:rPr>
              <a:t>care;</a:t>
            </a:r>
            <a:endParaRPr lang="en-ZA" sz="2000" dirty="0">
              <a:solidFill>
                <a:prstClr val="black"/>
              </a:solidFill>
              <a:latin typeface="Arial" panose="020B0604020202020204" pitchFamily="34" charset="0"/>
              <a:cs typeface="Arial" panose="020B0604020202020204" pitchFamily="34" charset="0"/>
            </a:endParaRPr>
          </a:p>
          <a:p>
            <a:pPr lvl="0">
              <a:spcBef>
                <a:spcPts val="0"/>
              </a:spcBef>
            </a:pPr>
            <a:r>
              <a:rPr lang="en-ZA" sz="2000" dirty="0" smtClean="0">
                <a:solidFill>
                  <a:prstClr val="black"/>
                </a:solidFill>
                <a:latin typeface="Arial" panose="020B0604020202020204" pitchFamily="34" charset="0"/>
                <a:cs typeface="Arial" panose="020B0604020202020204" pitchFamily="34" charset="0"/>
              </a:rPr>
              <a:t>procure </a:t>
            </a:r>
            <a:r>
              <a:rPr lang="en-ZA" sz="2000" dirty="0">
                <a:solidFill>
                  <a:prstClr val="black"/>
                </a:solidFill>
                <a:latin typeface="Arial" panose="020B0604020202020204" pitchFamily="34" charset="0"/>
                <a:cs typeface="Arial" panose="020B0604020202020204" pitchFamily="34" charset="0"/>
              </a:rPr>
              <a:t>written undertaking from family/relatives/friends who will take care for the offender and also include the identity number (including Section 114 of the Correctional Services Act, Act 111 of 1998).</a:t>
            </a:r>
          </a:p>
          <a:p>
            <a:pPr lvl="0">
              <a:spcBef>
                <a:spcPts val="0"/>
              </a:spcBef>
            </a:pPr>
            <a:r>
              <a:rPr lang="en-ZA" sz="2000" dirty="0">
                <a:solidFill>
                  <a:prstClr val="black"/>
                </a:solidFill>
                <a:latin typeface="Arial" panose="020B0604020202020204" pitchFamily="34" charset="0"/>
                <a:cs typeface="Arial" panose="020B0604020202020204" pitchFamily="34" charset="0"/>
              </a:rPr>
              <a:t>supply the family/relatives/friends of the offender with brochures on release preparation and correctional and/ or parole supervision</a:t>
            </a:r>
            <a:r>
              <a:rPr lang="en-ZA" sz="2000" dirty="0" smtClean="0">
                <a:solidFill>
                  <a:prstClr val="black"/>
                </a:solidFill>
                <a:latin typeface="Arial" panose="020B0604020202020204" pitchFamily="34" charset="0"/>
                <a:cs typeface="Arial" panose="020B0604020202020204" pitchFamily="34" charset="0"/>
              </a:rPr>
              <a:t>.</a:t>
            </a:r>
            <a:endParaRPr lang="en-ZA" altLang="en-US" sz="2000" dirty="0">
              <a:solidFill>
                <a:prstClr val="black"/>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pPr/>
              <a:t>53</a:t>
            </a:fld>
            <a:endParaRPr lang="en-US"/>
          </a:p>
        </p:txBody>
      </p:sp>
    </p:spTree>
    <p:extLst>
      <p:ext uri="{BB962C8B-B14F-4D97-AF65-F5344CB8AC3E}">
        <p14:creationId xmlns:p14="http://schemas.microsoft.com/office/powerpoint/2010/main" xmlns="" val="26884282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64776" y="320606"/>
            <a:ext cx="8229600" cy="1143000"/>
          </a:xfrm>
        </p:spPr>
        <p:txBody>
          <a:bodyPr>
            <a:normAutofit fontScale="90000"/>
          </a:bodyPr>
          <a:lstStyle/>
          <a:p>
            <a:r>
              <a:rPr lang="en-ZA" dirty="0" smtClean="0">
                <a:solidFill>
                  <a:srgbClr val="005300"/>
                </a:solidFill>
              </a:rPr>
              <a:t>Orientation and confirmation of conditions</a:t>
            </a:r>
            <a:endParaRPr lang="en-ZA" dirty="0">
              <a:solidFill>
                <a:srgbClr val="005300"/>
              </a:solidFill>
            </a:endParaRPr>
          </a:p>
        </p:txBody>
      </p:sp>
      <p:sp>
        <p:nvSpPr>
          <p:cNvPr id="9" name="Content Placeholder 2"/>
          <p:cNvSpPr>
            <a:spLocks noGrp="1"/>
          </p:cNvSpPr>
          <p:nvPr>
            <p:ph idx="1"/>
          </p:nvPr>
        </p:nvSpPr>
        <p:spPr/>
        <p:txBody>
          <a:bodyPr>
            <a:normAutofit fontScale="92500" lnSpcReduction="10000"/>
          </a:bodyPr>
          <a:lstStyle/>
          <a:p>
            <a:pPr marL="0" lvl="0" indent="0">
              <a:spcBef>
                <a:spcPts val="0"/>
              </a:spcBef>
              <a:buNone/>
            </a:pPr>
            <a:r>
              <a:rPr lang="en-ZA" sz="2000" dirty="0">
                <a:solidFill>
                  <a:prstClr val="black"/>
                </a:solidFill>
                <a:latin typeface="Arial" panose="020B0604020202020204" pitchFamily="34" charset="0"/>
                <a:cs typeface="Arial" panose="020B0604020202020204" pitchFamily="34" charset="0"/>
              </a:rPr>
              <a:t>Upon admission at community corrections, the Head of Community Corrections or the delegate must orientate and induct offenders by explaining the following:</a:t>
            </a:r>
          </a:p>
          <a:p>
            <a:pPr lvl="0">
              <a:spcBef>
                <a:spcPts val="0"/>
              </a:spcBef>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The Offender Rehabilitation Path (ORP)</a:t>
            </a:r>
          </a:p>
          <a:p>
            <a:pPr lvl="0">
              <a:spcBef>
                <a:spcPts val="0"/>
              </a:spcBef>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Orientation / Reorientation in terms of the correctional sentence plan</a:t>
            </a:r>
          </a:p>
          <a:p>
            <a:pPr lvl="0">
              <a:spcBef>
                <a:spcPts val="0"/>
              </a:spcBef>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The correctional supervision and / or parole supervision conditions</a:t>
            </a:r>
          </a:p>
          <a:p>
            <a:pPr lvl="0">
              <a:spcBef>
                <a:spcPts val="0"/>
              </a:spcBef>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Consequences of non-compliance with set conditions</a:t>
            </a:r>
          </a:p>
          <a:p>
            <a:pPr lvl="0">
              <a:spcBef>
                <a:spcPts val="0"/>
              </a:spcBef>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Involvement of family / relatives / friends / care giver</a:t>
            </a:r>
          </a:p>
          <a:p>
            <a:pPr lvl="0">
              <a:spcBef>
                <a:spcPts val="0"/>
              </a:spcBef>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Referral to service providers for employability and skills training</a:t>
            </a:r>
          </a:p>
          <a:p>
            <a:pPr lvl="0">
              <a:spcBef>
                <a:spcPts val="0"/>
              </a:spcBef>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Information about services available</a:t>
            </a:r>
          </a:p>
          <a:p>
            <a:pPr lvl="0">
              <a:spcBef>
                <a:spcPts val="0"/>
              </a:spcBef>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Complaints and request procedure</a:t>
            </a:r>
          </a:p>
          <a:p>
            <a:pPr>
              <a:spcBef>
                <a:spcPts val="0"/>
              </a:spcBef>
            </a:pPr>
            <a:r>
              <a:rPr lang="en-ZA" sz="2000" dirty="0" smtClean="0">
                <a:solidFill>
                  <a:prstClr val="black"/>
                </a:solidFill>
                <a:latin typeface="Arial" panose="020B0604020202020204" pitchFamily="34" charset="0"/>
                <a:cs typeface="Arial" panose="020B0604020202020204" pitchFamily="34" charset="0"/>
              </a:rPr>
              <a:t>Provide </a:t>
            </a:r>
            <a:r>
              <a:rPr lang="en-ZA" sz="2000" dirty="0">
                <a:solidFill>
                  <a:prstClr val="black"/>
                </a:solidFill>
                <a:latin typeface="Arial" panose="020B0604020202020204" pitchFamily="34" charset="0"/>
                <a:cs typeface="Arial" panose="020B0604020202020204" pitchFamily="34" charset="0"/>
              </a:rPr>
              <a:t>a copy of the orientation booklet to the offender (probationer / parolee</a:t>
            </a:r>
            <a:r>
              <a:rPr lang="en-ZA" sz="2000" dirty="0" smtClean="0">
                <a:solidFill>
                  <a:prstClr val="black"/>
                </a:solidFill>
                <a:latin typeface="Arial" panose="020B0604020202020204" pitchFamily="34" charset="0"/>
                <a:cs typeface="Arial" panose="020B0604020202020204" pitchFamily="34" charset="0"/>
              </a:rPr>
              <a:t>.</a:t>
            </a:r>
          </a:p>
          <a:p>
            <a:pPr marL="0" lvl="0" indent="0">
              <a:spcBef>
                <a:spcPts val="0"/>
              </a:spcBef>
              <a:buNone/>
            </a:pPr>
            <a:endParaRPr lang="en-ZA" sz="2000" dirty="0">
              <a:solidFill>
                <a:prstClr val="black"/>
              </a:solidFill>
              <a:latin typeface="Arial" panose="020B0604020202020204" pitchFamily="34" charset="0"/>
              <a:cs typeface="Arial" panose="020B0604020202020204" pitchFamily="34" charset="0"/>
            </a:endParaRPr>
          </a:p>
          <a:p>
            <a:pPr marL="0" lvl="0" indent="0">
              <a:spcBef>
                <a:spcPts val="0"/>
              </a:spcBef>
              <a:buNone/>
            </a:pPr>
            <a:r>
              <a:rPr lang="en-ZA" sz="2000" dirty="0">
                <a:solidFill>
                  <a:prstClr val="black"/>
                </a:solidFill>
                <a:latin typeface="Arial" panose="020B0604020202020204" pitchFamily="34" charset="0"/>
                <a:cs typeface="Arial" panose="020B0604020202020204" pitchFamily="34" charset="0"/>
              </a:rPr>
              <a:t>The offenders must sign on the G444-form (acknowledgement of conditions) for receipt of the booklet and orientation received.</a:t>
            </a:r>
          </a:p>
          <a:p>
            <a:pPr indent="-93663">
              <a:buFont typeface="Wingdings" panose="05000000000000000000" pitchFamily="2" charset="2"/>
              <a:buNone/>
              <a:defRPr/>
            </a:pPr>
            <a:endParaRPr lang="en-US" sz="20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B3B80B-23E3-3948-A741-EEB7CB22DD0C}" type="slidenum">
              <a:rPr lang="en-US" smtClean="0"/>
              <a:pPr/>
              <a:t>54</a:t>
            </a:fld>
            <a:endParaRPr lang="en-US"/>
          </a:p>
        </p:txBody>
      </p:sp>
    </p:spTree>
    <p:extLst>
      <p:ext uri="{BB962C8B-B14F-4D97-AF65-F5344CB8AC3E}">
        <p14:creationId xmlns:p14="http://schemas.microsoft.com/office/powerpoint/2010/main" xmlns="" val="33538936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83708" y="287949"/>
            <a:ext cx="8229600" cy="1143000"/>
          </a:xfrm>
        </p:spPr>
        <p:txBody>
          <a:bodyPr>
            <a:normAutofit/>
          </a:bodyPr>
          <a:lstStyle/>
          <a:p>
            <a:r>
              <a:rPr lang="en-ZA" sz="3200" dirty="0" smtClean="0">
                <a:solidFill>
                  <a:srgbClr val="005300"/>
                </a:solidFill>
              </a:rPr>
              <a:t>Case Management in Community Corrections</a:t>
            </a:r>
            <a:endParaRPr lang="en-ZA" sz="3200" dirty="0">
              <a:solidFill>
                <a:srgbClr val="005300"/>
              </a:solidFill>
            </a:endParaRPr>
          </a:p>
        </p:txBody>
      </p:sp>
      <p:sp>
        <p:nvSpPr>
          <p:cNvPr id="3" name="Content Placeholder 2"/>
          <p:cNvSpPr>
            <a:spLocks noGrp="1"/>
          </p:cNvSpPr>
          <p:nvPr>
            <p:ph idx="1"/>
          </p:nvPr>
        </p:nvSpPr>
        <p:spPr>
          <a:xfrm>
            <a:off x="457200" y="1725216"/>
            <a:ext cx="8229600" cy="4400947"/>
          </a:xfrm>
        </p:spPr>
        <p:txBody>
          <a:bodyPr>
            <a:normAutofit/>
          </a:bodyPr>
          <a:lstStyle/>
          <a:p>
            <a:pPr lvl="0">
              <a:spcBef>
                <a:spcPct val="0"/>
              </a:spcBef>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Section 58 of the Correctional Services Act, 1998 (Act 111/1998) makes provision for the establishment of a Supervision Committee at each community corrections </a:t>
            </a:r>
            <a:r>
              <a:rPr lang="en-ZA" sz="2000" dirty="0" smtClean="0">
                <a:solidFill>
                  <a:prstClr val="black"/>
                </a:solidFill>
                <a:latin typeface="Arial" panose="020B0604020202020204" pitchFamily="34" charset="0"/>
                <a:cs typeface="Arial" panose="020B0604020202020204" pitchFamily="34" charset="0"/>
              </a:rPr>
              <a:t>office</a:t>
            </a:r>
          </a:p>
          <a:p>
            <a:pPr marL="0" lvl="0" indent="0">
              <a:spcBef>
                <a:spcPct val="0"/>
              </a:spcBef>
              <a:buNone/>
            </a:pPr>
            <a:endParaRPr lang="en-ZA" sz="2000" dirty="0">
              <a:solidFill>
                <a:prstClr val="black"/>
              </a:solidFill>
              <a:latin typeface="Arial" panose="020B0604020202020204" pitchFamily="34" charset="0"/>
              <a:cs typeface="Arial" panose="020B0604020202020204" pitchFamily="34" charset="0"/>
            </a:endParaRPr>
          </a:p>
          <a:p>
            <a:pPr lvl="0">
              <a:spcBef>
                <a:spcPct val="0"/>
              </a:spcBef>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The Supervision Committee must review, evaluate and update the correctional sentence plan at least every six months / or more frequently depending on the length of </a:t>
            </a:r>
            <a:r>
              <a:rPr lang="en-ZA" sz="2000" dirty="0" smtClean="0">
                <a:solidFill>
                  <a:prstClr val="black"/>
                </a:solidFill>
                <a:latin typeface="Arial" panose="020B0604020202020204" pitchFamily="34" charset="0"/>
                <a:cs typeface="Arial" panose="020B0604020202020204" pitchFamily="34" charset="0"/>
              </a:rPr>
              <a:t>sentence</a:t>
            </a:r>
          </a:p>
          <a:p>
            <a:pPr marL="0" lvl="0" indent="0">
              <a:spcBef>
                <a:spcPct val="0"/>
              </a:spcBef>
              <a:buNone/>
            </a:pPr>
            <a:endParaRPr lang="en-ZA" sz="2000" dirty="0">
              <a:solidFill>
                <a:prstClr val="black"/>
              </a:solidFill>
              <a:latin typeface="Arial" panose="020B0604020202020204" pitchFamily="34" charset="0"/>
              <a:cs typeface="Arial" panose="020B0604020202020204" pitchFamily="34" charset="0"/>
            </a:endParaRPr>
          </a:p>
          <a:p>
            <a:pPr lvl="0">
              <a:spcBef>
                <a:spcPct val="0"/>
              </a:spcBef>
              <a:buFont typeface="Arial" panose="020B0604020202020204" pitchFamily="34" charset="0"/>
              <a:buChar char="•"/>
            </a:pPr>
            <a:r>
              <a:rPr lang="en-ZA" altLang="en-US" sz="2000" dirty="0">
                <a:solidFill>
                  <a:prstClr val="black"/>
                </a:solidFill>
                <a:latin typeface="Arial" panose="020B0604020202020204" pitchFamily="34" charset="0"/>
                <a:cs typeface="Arial" panose="020B0604020202020204" pitchFamily="34" charset="0"/>
              </a:rPr>
              <a:t>There are 218 Community Corrections offices Nationally</a:t>
            </a:r>
            <a:endParaRPr lang="en-ZA" sz="2000" dirty="0"/>
          </a:p>
        </p:txBody>
      </p:sp>
      <p:sp>
        <p:nvSpPr>
          <p:cNvPr id="5" name="Slide Number Placeholder 4"/>
          <p:cNvSpPr>
            <a:spLocks noGrp="1"/>
          </p:cNvSpPr>
          <p:nvPr>
            <p:ph type="sldNum" sz="quarter" idx="12"/>
          </p:nvPr>
        </p:nvSpPr>
        <p:spPr/>
        <p:txBody>
          <a:bodyPr/>
          <a:lstStyle/>
          <a:p>
            <a:fld id="{DCB3B80B-23E3-3948-A741-EEB7CB22DD0C}" type="slidenum">
              <a:rPr lang="en-US" smtClean="0"/>
              <a:pPr/>
              <a:t>55</a:t>
            </a:fld>
            <a:endParaRPr lang="en-US"/>
          </a:p>
        </p:txBody>
      </p:sp>
    </p:spTree>
    <p:extLst>
      <p:ext uri="{BB962C8B-B14F-4D97-AF65-F5344CB8AC3E}">
        <p14:creationId xmlns:p14="http://schemas.microsoft.com/office/powerpoint/2010/main" xmlns="" val="8026982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WordArt 3"/>
          <p:cNvSpPr>
            <a:spLocks noChangeArrowheads="1" noChangeShapeType="1" noTextEdit="1"/>
          </p:cNvSpPr>
          <p:nvPr/>
        </p:nvSpPr>
        <p:spPr bwMode="auto">
          <a:xfrm>
            <a:off x="3582988" y="1785938"/>
            <a:ext cx="2835275" cy="2830512"/>
          </a:xfrm>
          <a:prstGeom prst="rect">
            <a:avLst/>
          </a:prstGeom>
        </p:spPr>
        <p:txBody>
          <a:bodyPr spcFirstLastPara="1" wrap="none" fromWordArt="1">
            <a:prstTxWarp prst="textArchUp">
              <a:avLst>
                <a:gd name="adj" fmla="val 8293545"/>
              </a:avLst>
            </a:prstTxWarp>
          </a:bodyPr>
          <a:lstStyle/>
          <a:p>
            <a:pPr algn="ctr"/>
            <a:r>
              <a:rPr lang="en-US" sz="2800" kern="10">
                <a:ln w="9525">
                  <a:solidFill>
                    <a:srgbClr val="000000"/>
                  </a:solidFill>
                  <a:round/>
                  <a:headEnd/>
                  <a:tailEnd/>
                </a:ln>
                <a:solidFill>
                  <a:prstClr val="black"/>
                </a:solidFill>
              </a:rPr>
              <a:t>Process during which the progress of the offender ito CSP is monitored and ammended</a:t>
            </a:r>
          </a:p>
        </p:txBody>
      </p:sp>
      <p:sp>
        <p:nvSpPr>
          <p:cNvPr id="46083" name="Text Box 4"/>
          <p:cNvSpPr txBox="1">
            <a:spLocks noChangeArrowheads="1"/>
          </p:cNvSpPr>
          <p:nvPr/>
        </p:nvSpPr>
        <p:spPr bwMode="auto">
          <a:xfrm>
            <a:off x="4373563" y="2457450"/>
            <a:ext cx="1417637" cy="400050"/>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r">
              <a:spcBef>
                <a:spcPct val="50000"/>
              </a:spcBef>
            </a:pPr>
            <a:r>
              <a:rPr lang="en-US" altLang="en-US" sz="2000" b="1">
                <a:solidFill>
                  <a:prstClr val="black"/>
                </a:solidFill>
              </a:rPr>
              <a:t>Offender</a:t>
            </a:r>
          </a:p>
        </p:txBody>
      </p:sp>
      <p:sp>
        <p:nvSpPr>
          <p:cNvPr id="46084" name="Text Box 5"/>
          <p:cNvSpPr txBox="1">
            <a:spLocks noChangeArrowheads="1"/>
          </p:cNvSpPr>
          <p:nvPr/>
        </p:nvSpPr>
        <p:spPr bwMode="auto">
          <a:xfrm>
            <a:off x="6961188" y="1373188"/>
            <a:ext cx="2016125" cy="461665"/>
          </a:xfrm>
          <a:prstGeom prst="rect">
            <a:avLst/>
          </a:prstGeom>
          <a:solidFill>
            <a:schemeClr val="bg1"/>
          </a:solidFill>
          <a:ln w="25400" algn="ctr">
            <a:solidFill>
              <a:srgbClr val="000000"/>
            </a:solidFill>
            <a:miter lim="800000"/>
            <a:headEnd/>
            <a:tailEnd/>
          </a:ln>
        </p:spPr>
        <p:txBody>
          <a:bodyPr>
            <a:spAutoFit/>
          </a:bodyPr>
          <a:lstStyle/>
          <a:p>
            <a:pPr algn="ctr">
              <a:spcBef>
                <a:spcPct val="50000"/>
              </a:spcBef>
            </a:pPr>
            <a:r>
              <a:rPr lang="en-US" altLang="en-US" sz="1200" b="1" dirty="0">
                <a:solidFill>
                  <a:prstClr val="black"/>
                </a:solidFill>
              </a:rPr>
              <a:t>2. Admission at community corrections </a:t>
            </a:r>
          </a:p>
        </p:txBody>
      </p:sp>
      <p:sp>
        <p:nvSpPr>
          <p:cNvPr id="46085" name="Text Box 6"/>
          <p:cNvSpPr txBox="1">
            <a:spLocks noChangeArrowheads="1"/>
          </p:cNvSpPr>
          <p:nvPr/>
        </p:nvSpPr>
        <p:spPr bwMode="auto">
          <a:xfrm>
            <a:off x="7121525" y="2379663"/>
            <a:ext cx="1912938" cy="646331"/>
          </a:xfrm>
          <a:prstGeom prst="rect">
            <a:avLst/>
          </a:prstGeom>
          <a:solidFill>
            <a:schemeClr val="bg1"/>
          </a:solidFill>
          <a:ln w="25400" algn="ctr">
            <a:solidFill>
              <a:srgbClr val="000000"/>
            </a:solidFill>
            <a:miter lim="800000"/>
            <a:headEnd/>
            <a:tailEnd/>
          </a:ln>
        </p:spPr>
        <p:txBody>
          <a:bodyPr>
            <a:spAutoFit/>
          </a:bodyPr>
          <a:lstStyle/>
          <a:p>
            <a:pPr algn="ctr"/>
            <a:r>
              <a:rPr lang="en-US" altLang="en-US" sz="1200" b="1" dirty="0">
                <a:solidFill>
                  <a:prstClr val="black"/>
                </a:solidFill>
              </a:rPr>
              <a:t>3. Assessment / Re-assessment and risk classification / profiling </a:t>
            </a:r>
          </a:p>
        </p:txBody>
      </p:sp>
      <p:sp>
        <p:nvSpPr>
          <p:cNvPr id="33798" name="Text Box 7"/>
          <p:cNvSpPr txBox="1">
            <a:spLocks noChangeArrowheads="1"/>
          </p:cNvSpPr>
          <p:nvPr/>
        </p:nvSpPr>
        <p:spPr bwMode="auto">
          <a:xfrm>
            <a:off x="7054850" y="5332413"/>
            <a:ext cx="2000250" cy="646331"/>
          </a:xfrm>
          <a:prstGeom prst="rect">
            <a:avLst/>
          </a:prstGeom>
          <a:solidFill>
            <a:schemeClr val="bg2">
              <a:lumMod val="20000"/>
              <a:lumOff val="80000"/>
            </a:schemeClr>
          </a:solidFill>
          <a:ln w="25400" algn="ctr">
            <a:solidFill>
              <a:srgbClr val="000000"/>
            </a:solidFill>
            <a:miter lim="800000"/>
            <a:headEnd/>
            <a:tailEnd/>
          </a:ln>
        </p:spPr>
        <p:txBody>
          <a:bodyPr>
            <a:spAutoFit/>
          </a:bodyPr>
          <a:lstStyle/>
          <a:p>
            <a:pPr algn="ctr">
              <a:spcBef>
                <a:spcPct val="50000"/>
              </a:spcBef>
              <a:defRPr/>
            </a:pPr>
            <a:r>
              <a:rPr lang="en-US" altLang="en-US" sz="1200" b="1" dirty="0">
                <a:solidFill>
                  <a:prstClr val="black"/>
                </a:solidFill>
                <a:latin typeface="Arial" charset="0"/>
                <a:cs typeface="Arial" charset="0"/>
              </a:rPr>
              <a:t>5. Head of community corrections  approves CSP </a:t>
            </a:r>
          </a:p>
        </p:txBody>
      </p:sp>
      <p:sp>
        <p:nvSpPr>
          <p:cNvPr id="33799" name="Text Box 8"/>
          <p:cNvSpPr txBox="1">
            <a:spLocks noChangeArrowheads="1"/>
          </p:cNvSpPr>
          <p:nvPr/>
        </p:nvSpPr>
        <p:spPr bwMode="auto">
          <a:xfrm>
            <a:off x="4770438" y="5286375"/>
            <a:ext cx="1800225" cy="646331"/>
          </a:xfrm>
          <a:prstGeom prst="rect">
            <a:avLst/>
          </a:prstGeom>
          <a:solidFill>
            <a:schemeClr val="bg2">
              <a:lumMod val="20000"/>
              <a:lumOff val="80000"/>
            </a:schemeClr>
          </a:solidFill>
          <a:ln w="25400" algn="ctr">
            <a:solidFill>
              <a:srgbClr val="000000"/>
            </a:solidFill>
            <a:miter lim="800000"/>
            <a:headEnd/>
            <a:tailEnd/>
          </a:ln>
        </p:spPr>
        <p:txBody>
          <a:bodyPr>
            <a:spAutoFit/>
          </a:bodyPr>
          <a:lstStyle/>
          <a:p>
            <a:pPr algn="ctr">
              <a:spcBef>
                <a:spcPct val="50000"/>
              </a:spcBef>
              <a:defRPr/>
            </a:pPr>
            <a:r>
              <a:rPr lang="en-US" altLang="en-US" sz="1200" b="1" dirty="0">
                <a:solidFill>
                  <a:prstClr val="black"/>
                </a:solidFill>
                <a:latin typeface="Arial" charset="0"/>
                <a:cs typeface="Arial" charset="0"/>
              </a:rPr>
              <a:t>6. Implementation of  correctional sentence plan </a:t>
            </a:r>
            <a:r>
              <a:rPr lang="en-ZA" altLang="en-US" sz="1200" b="1" dirty="0">
                <a:solidFill>
                  <a:prstClr val="black"/>
                </a:solidFill>
                <a:latin typeface="Arial" charset="0"/>
                <a:cs typeface="Arial" charset="0"/>
              </a:rPr>
              <a:t>supervision</a:t>
            </a:r>
            <a:endParaRPr lang="en-US" altLang="en-US" sz="1200" b="1" dirty="0">
              <a:solidFill>
                <a:prstClr val="black"/>
              </a:solidFill>
              <a:latin typeface="Arial" charset="0"/>
              <a:cs typeface="Arial" charset="0"/>
            </a:endParaRPr>
          </a:p>
        </p:txBody>
      </p:sp>
      <p:sp>
        <p:nvSpPr>
          <p:cNvPr id="33800" name="Text Box 9"/>
          <p:cNvSpPr txBox="1">
            <a:spLocks noChangeArrowheads="1"/>
          </p:cNvSpPr>
          <p:nvPr/>
        </p:nvSpPr>
        <p:spPr bwMode="auto">
          <a:xfrm>
            <a:off x="681038" y="5143500"/>
            <a:ext cx="1649412" cy="1015663"/>
          </a:xfrm>
          <a:prstGeom prst="rect">
            <a:avLst/>
          </a:prstGeom>
          <a:solidFill>
            <a:schemeClr val="bg2">
              <a:lumMod val="20000"/>
              <a:lumOff val="80000"/>
            </a:schemeClr>
          </a:solidFill>
          <a:ln w="25400" algn="ctr">
            <a:solidFill>
              <a:srgbClr val="000000"/>
            </a:solidFill>
            <a:miter lim="800000"/>
            <a:headEnd/>
            <a:tailEnd/>
          </a:ln>
        </p:spPr>
        <p:txBody>
          <a:bodyPr>
            <a:spAutoFit/>
          </a:bodyPr>
          <a:lstStyle/>
          <a:p>
            <a:pPr algn="ctr">
              <a:spcBef>
                <a:spcPct val="50000"/>
              </a:spcBef>
              <a:defRPr/>
            </a:pPr>
            <a:r>
              <a:rPr lang="en-US" altLang="en-US" sz="1200" b="1" dirty="0">
                <a:solidFill>
                  <a:prstClr val="black"/>
                </a:solidFill>
                <a:latin typeface="Arial" charset="0"/>
                <a:cs typeface="Arial" charset="0"/>
              </a:rPr>
              <a:t>8</a:t>
            </a:r>
            <a:r>
              <a:rPr lang="en-US" altLang="en-US" sz="1200" b="1" dirty="0" smtClean="0">
                <a:solidFill>
                  <a:prstClr val="black"/>
                </a:solidFill>
                <a:latin typeface="Arial" charset="0"/>
                <a:cs typeface="Arial" charset="0"/>
              </a:rPr>
              <a:t>. </a:t>
            </a:r>
            <a:r>
              <a:rPr lang="en-US" altLang="en-US" sz="1200" b="1" dirty="0">
                <a:solidFill>
                  <a:prstClr val="black"/>
                </a:solidFill>
                <a:latin typeface="Arial" charset="0"/>
                <a:cs typeface="Arial" charset="0"/>
              </a:rPr>
              <a:t>Supervision Committee evaluation (6 monthly progress &amp; reclassification)</a:t>
            </a:r>
          </a:p>
        </p:txBody>
      </p:sp>
      <p:sp>
        <p:nvSpPr>
          <p:cNvPr id="33801" name="Text Box 10"/>
          <p:cNvSpPr txBox="1">
            <a:spLocks noChangeArrowheads="1"/>
          </p:cNvSpPr>
          <p:nvPr/>
        </p:nvSpPr>
        <p:spPr bwMode="auto">
          <a:xfrm>
            <a:off x="2857500" y="5357813"/>
            <a:ext cx="1368425" cy="646331"/>
          </a:xfrm>
          <a:prstGeom prst="rect">
            <a:avLst/>
          </a:prstGeom>
          <a:solidFill>
            <a:schemeClr val="bg2">
              <a:lumMod val="20000"/>
              <a:lumOff val="80000"/>
            </a:schemeClr>
          </a:solidFill>
          <a:ln w="25400" algn="ctr">
            <a:solidFill>
              <a:srgbClr val="000000"/>
            </a:solidFill>
            <a:miter lim="800000"/>
            <a:headEnd/>
            <a:tailEnd/>
          </a:ln>
        </p:spPr>
        <p:txBody>
          <a:bodyPr>
            <a:spAutoFit/>
          </a:bodyPr>
          <a:lstStyle/>
          <a:p>
            <a:pPr algn="ctr">
              <a:spcBef>
                <a:spcPct val="50000"/>
              </a:spcBef>
              <a:defRPr/>
            </a:pPr>
            <a:r>
              <a:rPr lang="en-US" altLang="en-US" sz="1200" b="1" dirty="0">
                <a:solidFill>
                  <a:prstClr val="black"/>
                </a:solidFill>
                <a:latin typeface="Arial" charset="0"/>
                <a:cs typeface="Arial" charset="0"/>
              </a:rPr>
              <a:t>7</a:t>
            </a:r>
            <a:r>
              <a:rPr lang="en-US" altLang="en-US" sz="1200" b="1" dirty="0" smtClean="0">
                <a:solidFill>
                  <a:prstClr val="black"/>
                </a:solidFill>
                <a:latin typeface="Arial" charset="0"/>
                <a:cs typeface="Arial" charset="0"/>
              </a:rPr>
              <a:t>. </a:t>
            </a:r>
            <a:r>
              <a:rPr lang="en-US" altLang="en-US" sz="1200" b="1" dirty="0">
                <a:solidFill>
                  <a:prstClr val="black"/>
                </a:solidFill>
                <a:latin typeface="Arial" charset="0"/>
                <a:cs typeface="Arial" charset="0"/>
              </a:rPr>
              <a:t>Execution of CSP. Monitoring and evaluation</a:t>
            </a:r>
          </a:p>
        </p:txBody>
      </p:sp>
      <p:sp>
        <p:nvSpPr>
          <p:cNvPr id="46090" name="Text Box 11"/>
          <p:cNvSpPr txBox="1">
            <a:spLocks noChangeArrowheads="1"/>
          </p:cNvSpPr>
          <p:nvPr/>
        </p:nvSpPr>
        <p:spPr bwMode="auto">
          <a:xfrm>
            <a:off x="7011988" y="3790950"/>
            <a:ext cx="2132012" cy="646331"/>
          </a:xfrm>
          <a:prstGeom prst="rect">
            <a:avLst/>
          </a:prstGeom>
          <a:solidFill>
            <a:schemeClr val="bg1"/>
          </a:solidFill>
          <a:ln w="25400" algn="ctr">
            <a:solidFill>
              <a:srgbClr val="000000"/>
            </a:solidFill>
            <a:miter lim="800000"/>
            <a:headEnd/>
            <a:tailEnd/>
          </a:ln>
        </p:spPr>
        <p:txBody>
          <a:bodyPr>
            <a:spAutoFit/>
          </a:bodyPr>
          <a:lstStyle/>
          <a:p>
            <a:pPr algn="ctr">
              <a:spcBef>
                <a:spcPct val="50000"/>
              </a:spcBef>
            </a:pPr>
            <a:r>
              <a:rPr lang="en-US" altLang="en-US" sz="1200" b="1" dirty="0">
                <a:solidFill>
                  <a:prstClr val="black"/>
                </a:solidFill>
              </a:rPr>
              <a:t>4. Development / Implementation of Correctional Sentence Plan </a:t>
            </a:r>
          </a:p>
        </p:txBody>
      </p:sp>
      <p:sp>
        <p:nvSpPr>
          <p:cNvPr id="33803" name="Text Box 13"/>
          <p:cNvSpPr txBox="1">
            <a:spLocks noChangeArrowheads="1"/>
          </p:cNvSpPr>
          <p:nvPr/>
        </p:nvSpPr>
        <p:spPr bwMode="auto">
          <a:xfrm>
            <a:off x="909638" y="4186238"/>
            <a:ext cx="1368425" cy="461665"/>
          </a:xfrm>
          <a:prstGeom prst="rect">
            <a:avLst/>
          </a:prstGeom>
          <a:solidFill>
            <a:schemeClr val="bg2">
              <a:lumMod val="20000"/>
              <a:lumOff val="80000"/>
            </a:schemeClr>
          </a:solidFill>
          <a:ln w="25400" algn="ctr">
            <a:solidFill>
              <a:srgbClr val="000000"/>
            </a:solidFill>
            <a:miter lim="800000"/>
            <a:headEnd/>
            <a:tailEnd/>
          </a:ln>
        </p:spPr>
        <p:txBody>
          <a:bodyPr>
            <a:spAutoFit/>
          </a:bodyPr>
          <a:lstStyle/>
          <a:p>
            <a:pPr algn="ctr">
              <a:spcBef>
                <a:spcPct val="50000"/>
              </a:spcBef>
              <a:defRPr/>
            </a:pPr>
            <a:r>
              <a:rPr lang="en-US" altLang="en-US" sz="1200" b="1" dirty="0">
                <a:solidFill>
                  <a:prstClr val="black"/>
                </a:solidFill>
                <a:latin typeface="Arial" charset="0"/>
                <a:cs typeface="Arial" charset="0"/>
              </a:rPr>
              <a:t>9 Progress review </a:t>
            </a:r>
          </a:p>
        </p:txBody>
      </p:sp>
      <p:sp>
        <p:nvSpPr>
          <p:cNvPr id="33804" name="Text Box 14"/>
          <p:cNvSpPr txBox="1">
            <a:spLocks noChangeArrowheads="1"/>
          </p:cNvSpPr>
          <p:nvPr/>
        </p:nvSpPr>
        <p:spPr bwMode="auto">
          <a:xfrm>
            <a:off x="710408" y="3293766"/>
            <a:ext cx="1873250" cy="276999"/>
          </a:xfrm>
          <a:prstGeom prst="rect">
            <a:avLst/>
          </a:prstGeom>
          <a:solidFill>
            <a:schemeClr val="bg2">
              <a:lumMod val="20000"/>
              <a:lumOff val="80000"/>
            </a:schemeClr>
          </a:solidFill>
          <a:ln w="25400" algn="ctr">
            <a:solidFill>
              <a:srgbClr val="000000"/>
            </a:solidFill>
            <a:miter lim="800000"/>
            <a:headEnd/>
            <a:tailEnd/>
          </a:ln>
        </p:spPr>
        <p:txBody>
          <a:bodyPr>
            <a:spAutoFit/>
          </a:bodyPr>
          <a:lstStyle/>
          <a:p>
            <a:pPr algn="ctr">
              <a:spcBef>
                <a:spcPct val="50000"/>
              </a:spcBef>
              <a:defRPr/>
            </a:pPr>
            <a:r>
              <a:rPr lang="en-US" altLang="en-US" sz="1200" b="1" dirty="0">
                <a:solidFill>
                  <a:prstClr val="black"/>
                </a:solidFill>
                <a:latin typeface="Arial" charset="0"/>
                <a:cs typeface="Arial" charset="0"/>
              </a:rPr>
              <a:t>10. Review of CSP</a:t>
            </a:r>
          </a:p>
        </p:txBody>
      </p:sp>
      <p:sp>
        <p:nvSpPr>
          <p:cNvPr id="33805" name="Text Box 15"/>
          <p:cNvSpPr txBox="1">
            <a:spLocks noChangeArrowheads="1"/>
          </p:cNvSpPr>
          <p:nvPr/>
        </p:nvSpPr>
        <p:spPr bwMode="auto">
          <a:xfrm>
            <a:off x="549275" y="1808163"/>
            <a:ext cx="2160588" cy="830997"/>
          </a:xfrm>
          <a:prstGeom prst="rect">
            <a:avLst/>
          </a:prstGeom>
          <a:solidFill>
            <a:schemeClr val="bg2">
              <a:lumMod val="20000"/>
              <a:lumOff val="80000"/>
            </a:schemeClr>
          </a:solidFill>
          <a:ln w="25400" algn="ctr">
            <a:solidFill>
              <a:srgbClr val="000000"/>
            </a:solidFill>
            <a:miter lim="800000"/>
            <a:headEnd/>
            <a:tailEnd/>
          </a:ln>
        </p:spPr>
        <p:txBody>
          <a:bodyPr>
            <a:spAutoFit/>
          </a:bodyPr>
          <a:lstStyle/>
          <a:p>
            <a:pPr algn="ctr">
              <a:spcBef>
                <a:spcPct val="50000"/>
              </a:spcBef>
              <a:defRPr/>
            </a:pPr>
            <a:r>
              <a:rPr lang="en-US" altLang="en-US" sz="1200" b="1" dirty="0">
                <a:solidFill>
                  <a:prstClr val="black"/>
                </a:solidFill>
                <a:latin typeface="Arial" charset="0"/>
                <a:cs typeface="Arial" charset="0"/>
              </a:rPr>
              <a:t>11.Effecting instructions/recommendations  by  Head Community Corrections </a:t>
            </a:r>
          </a:p>
        </p:txBody>
      </p:sp>
      <p:sp>
        <p:nvSpPr>
          <p:cNvPr id="33806" name="Text Box 16"/>
          <p:cNvSpPr txBox="1">
            <a:spLocks noChangeArrowheads="1"/>
          </p:cNvSpPr>
          <p:nvPr/>
        </p:nvSpPr>
        <p:spPr bwMode="auto">
          <a:xfrm>
            <a:off x="174625" y="1016000"/>
            <a:ext cx="2616200" cy="276999"/>
          </a:xfrm>
          <a:prstGeom prst="rect">
            <a:avLst/>
          </a:prstGeom>
          <a:solidFill>
            <a:schemeClr val="bg2">
              <a:lumMod val="20000"/>
              <a:lumOff val="80000"/>
            </a:schemeClr>
          </a:solidFill>
          <a:ln w="25400" algn="ctr">
            <a:solidFill>
              <a:srgbClr val="000000"/>
            </a:solidFill>
            <a:miter lim="800000"/>
            <a:headEnd/>
            <a:tailEnd/>
          </a:ln>
        </p:spPr>
        <p:txBody>
          <a:bodyPr>
            <a:spAutoFit/>
          </a:bodyPr>
          <a:lstStyle/>
          <a:p>
            <a:pPr algn="ctr">
              <a:spcBef>
                <a:spcPct val="50000"/>
              </a:spcBef>
              <a:defRPr/>
            </a:pPr>
            <a:r>
              <a:rPr lang="en-US" altLang="en-US" sz="1200" b="1" dirty="0">
                <a:solidFill>
                  <a:prstClr val="black"/>
                </a:solidFill>
                <a:latin typeface="Arial" charset="0"/>
                <a:cs typeface="Arial" charset="0"/>
              </a:rPr>
              <a:t>12. Release</a:t>
            </a:r>
          </a:p>
        </p:txBody>
      </p:sp>
      <p:sp>
        <p:nvSpPr>
          <p:cNvPr id="46095" name="Text Box 17"/>
          <p:cNvSpPr txBox="1">
            <a:spLocks noChangeArrowheads="1"/>
          </p:cNvSpPr>
          <p:nvPr/>
        </p:nvSpPr>
        <p:spPr bwMode="auto">
          <a:xfrm>
            <a:off x="231775" y="2152650"/>
            <a:ext cx="18732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algn="ctr">
              <a:spcBef>
                <a:spcPct val="50000"/>
              </a:spcBef>
            </a:pPr>
            <a:endParaRPr lang="en-US" altLang="en-US" b="1">
              <a:solidFill>
                <a:srgbClr val="004925"/>
              </a:solidFill>
            </a:endParaRPr>
          </a:p>
        </p:txBody>
      </p:sp>
      <p:sp>
        <p:nvSpPr>
          <p:cNvPr id="46096" name="WordArt 27"/>
          <p:cNvSpPr>
            <a:spLocks noChangeArrowheads="1" noChangeShapeType="1" noTextEdit="1"/>
          </p:cNvSpPr>
          <p:nvPr/>
        </p:nvSpPr>
        <p:spPr bwMode="auto">
          <a:xfrm>
            <a:off x="3252788" y="1357313"/>
            <a:ext cx="3495675" cy="3630612"/>
          </a:xfrm>
          <a:prstGeom prst="rect">
            <a:avLst/>
          </a:prstGeom>
        </p:spPr>
        <p:txBody>
          <a:bodyPr spcFirstLastPara="1" wrap="none" fromWordArt="1">
            <a:prstTxWarp prst="textArchUp">
              <a:avLst>
                <a:gd name="adj" fmla="val 8116552"/>
              </a:avLst>
            </a:prstTxWarp>
          </a:bodyPr>
          <a:lstStyle/>
          <a:p>
            <a:pPr algn="ctr"/>
            <a:r>
              <a:rPr lang="en-US" kern="10" dirty="0">
                <a:ln w="9525">
                  <a:solidFill>
                    <a:srgbClr val="000000"/>
                  </a:solidFill>
                  <a:round/>
                  <a:headEnd/>
                  <a:tailEnd/>
                </a:ln>
                <a:solidFill>
                  <a:srgbClr val="FF0000"/>
                </a:solidFill>
                <a:latin typeface="Arial Black" panose="020B0A04020102020204" pitchFamily="34" charset="0"/>
              </a:rPr>
              <a:t>CASE MANAGEMENT</a:t>
            </a:r>
          </a:p>
        </p:txBody>
      </p:sp>
      <p:sp>
        <p:nvSpPr>
          <p:cNvPr id="46097" name="Text Box 33"/>
          <p:cNvSpPr txBox="1">
            <a:spLocks noChangeArrowheads="1"/>
          </p:cNvSpPr>
          <p:nvPr/>
        </p:nvSpPr>
        <p:spPr bwMode="auto">
          <a:xfrm>
            <a:off x="6997700" y="547688"/>
            <a:ext cx="1943100" cy="461665"/>
          </a:xfrm>
          <a:prstGeom prst="rect">
            <a:avLst/>
          </a:prstGeom>
          <a:solidFill>
            <a:schemeClr val="bg1"/>
          </a:solidFill>
          <a:ln w="25400" algn="ctr">
            <a:solidFill>
              <a:srgbClr val="000000"/>
            </a:solidFill>
            <a:miter lim="800000"/>
            <a:headEnd/>
            <a:tailEnd/>
          </a:ln>
        </p:spPr>
        <p:txBody>
          <a:bodyPr>
            <a:spAutoFit/>
          </a:bodyPr>
          <a:lstStyle/>
          <a:p>
            <a:pPr algn="ctr">
              <a:spcBef>
                <a:spcPct val="50000"/>
              </a:spcBef>
            </a:pPr>
            <a:r>
              <a:rPr lang="en-US" altLang="en-US" sz="1200" b="1" dirty="0">
                <a:solidFill>
                  <a:prstClr val="black"/>
                </a:solidFill>
              </a:rPr>
              <a:t>1. Pre-Admission (8) / Pre-sentence (9)</a:t>
            </a:r>
          </a:p>
        </p:txBody>
      </p:sp>
      <p:sp>
        <p:nvSpPr>
          <p:cNvPr id="230438" name="Rectangle 38"/>
          <p:cNvSpPr>
            <a:spLocks noGrp="1" noChangeArrowheads="1"/>
          </p:cNvSpPr>
          <p:nvPr>
            <p:ph type="title"/>
          </p:nvPr>
        </p:nvSpPr>
        <p:spPr>
          <a:xfrm>
            <a:off x="-203200" y="103187"/>
            <a:ext cx="9144000" cy="331788"/>
          </a:xfrm>
        </p:spPr>
        <p:txBody>
          <a:bodyPr>
            <a:noAutofit/>
          </a:bodyPr>
          <a:lstStyle/>
          <a:p>
            <a:pPr algn="ctr">
              <a:defRPr/>
            </a:pPr>
            <a:r>
              <a:rPr lang="en-US" sz="2000" b="1" dirty="0" smtClean="0">
                <a:effectLst>
                  <a:outerShdw blurRad="38100" dist="38100" dir="2700000" algn="tl">
                    <a:srgbClr val="C0C0C0"/>
                  </a:outerShdw>
                </a:effectLst>
                <a:latin typeface="Arial" panose="020B0604020202020204" pitchFamily="34" charset="0"/>
                <a:cs typeface="Arial" panose="020B0604020202020204" pitchFamily="34" charset="0"/>
              </a:rPr>
              <a:t>Stages 8 &amp; 9 of the Offender Rehabilitation Path (ORP) in Community Corrections</a:t>
            </a:r>
            <a:endParaRPr lang="en-US" sz="20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cxnSp>
        <p:nvCxnSpPr>
          <p:cNvPr id="46099" name="Straight Arrow Connector 31"/>
          <p:cNvCxnSpPr>
            <a:cxnSpLocks noChangeShapeType="1"/>
          </p:cNvCxnSpPr>
          <p:nvPr/>
        </p:nvCxnSpPr>
        <p:spPr bwMode="auto">
          <a:xfrm rot="5400000" flipH="1" flipV="1">
            <a:off x="1391444" y="1570832"/>
            <a:ext cx="428625"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46100" name="Straight Arrow Connector 35"/>
          <p:cNvCxnSpPr>
            <a:cxnSpLocks noChangeShapeType="1"/>
          </p:cNvCxnSpPr>
          <p:nvPr/>
        </p:nvCxnSpPr>
        <p:spPr bwMode="auto">
          <a:xfrm rot="5400000" flipH="1" flipV="1">
            <a:off x="1735139" y="2952253"/>
            <a:ext cx="357188"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46101" name="Straight Arrow Connector 37"/>
          <p:cNvCxnSpPr>
            <a:cxnSpLocks noChangeShapeType="1"/>
          </p:cNvCxnSpPr>
          <p:nvPr/>
        </p:nvCxnSpPr>
        <p:spPr bwMode="auto">
          <a:xfrm rot="5400000" flipH="1" flipV="1">
            <a:off x="1804989" y="3872523"/>
            <a:ext cx="357187"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46102" name="Straight Arrow Connector 38"/>
          <p:cNvCxnSpPr>
            <a:cxnSpLocks noChangeShapeType="1"/>
          </p:cNvCxnSpPr>
          <p:nvPr/>
        </p:nvCxnSpPr>
        <p:spPr bwMode="auto">
          <a:xfrm rot="5400000" flipH="1" flipV="1">
            <a:off x="1801813" y="4887913"/>
            <a:ext cx="357187"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46103" name="Straight Arrow Connector 39"/>
          <p:cNvCxnSpPr>
            <a:cxnSpLocks noChangeShapeType="1"/>
          </p:cNvCxnSpPr>
          <p:nvPr/>
        </p:nvCxnSpPr>
        <p:spPr bwMode="auto">
          <a:xfrm rot="10800000">
            <a:off x="2395538" y="5663883"/>
            <a:ext cx="395287"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46104" name="Straight Arrow Connector 47"/>
          <p:cNvCxnSpPr>
            <a:cxnSpLocks noChangeShapeType="1"/>
          </p:cNvCxnSpPr>
          <p:nvPr/>
        </p:nvCxnSpPr>
        <p:spPr bwMode="auto">
          <a:xfrm rot="10800000">
            <a:off x="4321052" y="5665471"/>
            <a:ext cx="396875"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46105" name="Straight Arrow Connector 48"/>
          <p:cNvCxnSpPr>
            <a:cxnSpLocks noChangeShapeType="1"/>
          </p:cNvCxnSpPr>
          <p:nvPr/>
        </p:nvCxnSpPr>
        <p:spPr bwMode="auto">
          <a:xfrm rot="10800000">
            <a:off x="6615113" y="5654846"/>
            <a:ext cx="395287"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46106" name="Straight Arrow Connector 49"/>
          <p:cNvCxnSpPr>
            <a:cxnSpLocks noChangeShapeType="1"/>
          </p:cNvCxnSpPr>
          <p:nvPr/>
        </p:nvCxnSpPr>
        <p:spPr bwMode="auto">
          <a:xfrm rot="5400000">
            <a:off x="7790657" y="1207294"/>
            <a:ext cx="285750"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46107" name="Straight Arrow Connector 50"/>
          <p:cNvCxnSpPr>
            <a:cxnSpLocks noChangeShapeType="1"/>
            <a:stCxn id="46084" idx="2"/>
          </p:cNvCxnSpPr>
          <p:nvPr/>
        </p:nvCxnSpPr>
        <p:spPr bwMode="auto">
          <a:xfrm flipH="1">
            <a:off x="7967664" y="1834853"/>
            <a:ext cx="1587" cy="4701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46108" name="Straight Arrow Connector 51"/>
          <p:cNvCxnSpPr>
            <a:cxnSpLocks noChangeShapeType="1"/>
          </p:cNvCxnSpPr>
          <p:nvPr/>
        </p:nvCxnSpPr>
        <p:spPr bwMode="auto">
          <a:xfrm rot="5400000">
            <a:off x="7770019" y="3444546"/>
            <a:ext cx="428625"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46109" name="Straight Arrow Connector 52"/>
          <p:cNvCxnSpPr>
            <a:cxnSpLocks noChangeShapeType="1"/>
          </p:cNvCxnSpPr>
          <p:nvPr/>
        </p:nvCxnSpPr>
        <p:spPr bwMode="auto">
          <a:xfrm>
            <a:off x="8000756" y="4603750"/>
            <a:ext cx="0" cy="4635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46110" name="Straight Arrow Connector 4"/>
          <p:cNvCxnSpPr>
            <a:cxnSpLocks noChangeShapeType="1"/>
          </p:cNvCxnSpPr>
          <p:nvPr/>
        </p:nvCxnSpPr>
        <p:spPr bwMode="auto">
          <a:xfrm>
            <a:off x="1348520" y="2762739"/>
            <a:ext cx="0" cy="35877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46111" name="Straight Arrow Connector 34"/>
          <p:cNvCxnSpPr>
            <a:cxnSpLocks noChangeShapeType="1"/>
          </p:cNvCxnSpPr>
          <p:nvPr/>
        </p:nvCxnSpPr>
        <p:spPr bwMode="auto">
          <a:xfrm>
            <a:off x="1313718" y="3677444"/>
            <a:ext cx="0" cy="35877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46112" name="Straight Arrow Connector 35"/>
          <p:cNvCxnSpPr>
            <a:cxnSpLocks noChangeShapeType="1"/>
          </p:cNvCxnSpPr>
          <p:nvPr/>
        </p:nvCxnSpPr>
        <p:spPr bwMode="auto">
          <a:xfrm>
            <a:off x="1313718" y="4719638"/>
            <a:ext cx="0" cy="357187"/>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xmlns="">
                <a:noFill/>
              </a14:hiddenFill>
            </a:ext>
          </a:extLst>
        </p:spPr>
      </p:cxnSp>
      <p:pic>
        <p:nvPicPr>
          <p:cNvPr id="46113" name="Picture 2" descr="C:\Documents and Settings\williepie\Local Settings\Temporary Internet Files\Content.IE5\W9OTIJ05\MC900290885[1].wm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25925" y="2906713"/>
            <a:ext cx="1698625" cy="154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xmlns="" val="19247909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0438"/>
                                        </p:tgtEl>
                                        <p:attrNameLst>
                                          <p:attrName>style.visibility</p:attrName>
                                        </p:attrNameLst>
                                      </p:cBhvr>
                                      <p:to>
                                        <p:strVal val="visible"/>
                                      </p:to>
                                    </p:set>
                                    <p:animEffect transition="in" filter="fade">
                                      <p:cBhvr>
                                        <p:cTn id="7" dur="2000"/>
                                        <p:tgtEl>
                                          <p:spTgt spid="230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3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121"/>
            <a:ext cx="8229600" cy="850605"/>
          </a:xfrm>
        </p:spPr>
        <p:txBody>
          <a:bodyPr>
            <a:noAutofit/>
          </a:bodyPr>
          <a:lstStyle/>
          <a:p>
            <a:r>
              <a:rPr lang="en-US" sz="3200" b="1" dirty="0" smtClean="0">
                <a:solidFill>
                  <a:srgbClr val="003D00"/>
                </a:solidFill>
                <a:latin typeface="Arial" panose="020B0604020202020204" pitchFamily="34" charset="0"/>
                <a:cs typeface="Arial" panose="020B0604020202020204" pitchFamily="34" charset="0"/>
              </a:rPr>
              <a:t>Legislative Mandates for Electronic Monitoring</a:t>
            </a:r>
            <a:r>
              <a:rPr lang="en-ZA" sz="3200" b="1" dirty="0" smtClean="0">
                <a:solidFill>
                  <a:srgbClr val="003D00"/>
                </a:solidFill>
                <a:latin typeface="Arial" panose="020B0604020202020204" pitchFamily="34" charset="0"/>
                <a:cs typeface="Arial" panose="020B0604020202020204" pitchFamily="34" charset="0"/>
              </a:rPr>
              <a:t> </a:t>
            </a:r>
            <a:endParaRPr lang="en-ZA" sz="3200" b="1" dirty="0">
              <a:solidFill>
                <a:srgbClr val="003D00"/>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a:spcBef>
                <a:spcPct val="0"/>
              </a:spcBef>
              <a:buFont typeface="Arial" panose="020B0604020202020204" pitchFamily="34" charset="0"/>
              <a:buChar char="•"/>
            </a:pPr>
            <a:r>
              <a:rPr lang="en-US" sz="2000" dirty="0">
                <a:latin typeface="Arial" pitchFamily="34" charset="0"/>
                <a:ea typeface="Calibri" pitchFamily="34" charset="0"/>
                <a:cs typeface="Arial" pitchFamily="34" charset="0"/>
              </a:rPr>
              <a:t>The system of Electronic Monitoring is considered as a condition for correctional supervision not as </a:t>
            </a:r>
            <a:r>
              <a:rPr lang="en-US" sz="2000" dirty="0" smtClean="0">
                <a:latin typeface="Arial" pitchFamily="34" charset="0"/>
                <a:ea typeface="Calibri" pitchFamily="34" charset="0"/>
                <a:cs typeface="Arial" pitchFamily="34" charset="0"/>
              </a:rPr>
              <a:t>alternative sentence.</a:t>
            </a:r>
            <a:endParaRPr lang="en-US" sz="2000" dirty="0">
              <a:latin typeface="Arial" pitchFamily="34" charset="0"/>
              <a:ea typeface="Calibri" pitchFamily="34" charset="0"/>
              <a:cs typeface="Arial" pitchFamily="34" charset="0"/>
            </a:endParaRPr>
          </a:p>
          <a:p>
            <a:pPr>
              <a:spcBef>
                <a:spcPct val="0"/>
              </a:spcBef>
              <a:buFont typeface="Arial" panose="020B0604020202020204" pitchFamily="34" charset="0"/>
              <a:buChar char="•"/>
            </a:pPr>
            <a:r>
              <a:rPr lang="en-US" sz="2000" dirty="0">
                <a:latin typeface="Arial" pitchFamily="34" charset="0"/>
                <a:ea typeface="Calibri" pitchFamily="34" charset="0"/>
                <a:cs typeface="Arial" pitchFamily="34" charset="0"/>
              </a:rPr>
              <a:t>As a condition or in lieu of bail.</a:t>
            </a:r>
          </a:p>
          <a:p>
            <a:pPr>
              <a:spcBef>
                <a:spcPct val="0"/>
              </a:spcBef>
              <a:buFont typeface="Arial" panose="020B0604020202020204" pitchFamily="34" charset="0"/>
              <a:buChar char="•"/>
            </a:pPr>
            <a:r>
              <a:rPr lang="en-US" sz="2000" dirty="0">
                <a:latin typeface="Arial" pitchFamily="34" charset="0"/>
                <a:ea typeface="Calibri" pitchFamily="34" charset="0"/>
                <a:cs typeface="Arial" pitchFamily="34" charset="0"/>
              </a:rPr>
              <a:t>As a condition of early release from incarceration</a:t>
            </a:r>
          </a:p>
          <a:p>
            <a:pPr>
              <a:spcBef>
                <a:spcPct val="0"/>
              </a:spcBef>
              <a:buFont typeface="Arial" panose="020B0604020202020204" pitchFamily="34" charset="0"/>
              <a:buChar char="•"/>
            </a:pPr>
            <a:r>
              <a:rPr lang="en-US" sz="2000" dirty="0">
                <a:latin typeface="Arial" pitchFamily="34" charset="0"/>
                <a:ea typeface="Calibri" pitchFamily="34" charset="0"/>
                <a:cs typeface="Arial" pitchFamily="34" charset="0"/>
              </a:rPr>
              <a:t>As a risk mitigation for parolees and probationers posing significant risk</a:t>
            </a:r>
          </a:p>
          <a:p>
            <a:pPr marL="0" indent="0">
              <a:spcBef>
                <a:spcPct val="0"/>
              </a:spcBef>
              <a:buNone/>
            </a:pPr>
            <a:r>
              <a:rPr lang="en-US" sz="2000" dirty="0">
                <a:latin typeface="Arial" pitchFamily="34" charset="0"/>
                <a:cs typeface="Arial" pitchFamily="34" charset="0"/>
              </a:rPr>
              <a:t>    </a:t>
            </a:r>
          </a:p>
          <a:p>
            <a:pPr marL="0" indent="0">
              <a:spcBef>
                <a:spcPct val="0"/>
              </a:spcBef>
              <a:buNone/>
            </a:pPr>
            <a:r>
              <a:rPr lang="en-US" sz="2000" dirty="0">
                <a:latin typeface="Arial" pitchFamily="34" charset="0"/>
                <a:cs typeface="Arial" pitchFamily="34" charset="0"/>
              </a:rPr>
              <a:t>Implementation of Electronic Monitoring is mandated by the following legislations:</a:t>
            </a:r>
          </a:p>
          <a:p>
            <a:pPr marL="0" indent="0">
              <a:spcBef>
                <a:spcPct val="0"/>
              </a:spcBef>
              <a:buNone/>
            </a:pPr>
            <a:endParaRPr lang="en-US" sz="2000" dirty="0">
              <a:latin typeface="Arial" pitchFamily="34" charset="0"/>
              <a:cs typeface="Arial" pitchFamily="34" charset="0"/>
            </a:endParaRPr>
          </a:p>
          <a:p>
            <a:pPr>
              <a:spcBef>
                <a:spcPct val="0"/>
              </a:spcBef>
              <a:buFont typeface="Arial" panose="020B0604020202020204" pitchFamily="34" charset="0"/>
              <a:buChar char="•"/>
            </a:pPr>
            <a:r>
              <a:rPr lang="en-US" sz="2000" dirty="0">
                <a:latin typeface="Arial" pitchFamily="34" charset="0"/>
                <a:cs typeface="Arial" pitchFamily="34" charset="0"/>
              </a:rPr>
              <a:t>The Correctional Services Act, 1998 (Act 111 of 1998), </a:t>
            </a:r>
          </a:p>
          <a:p>
            <a:pPr lvl="1">
              <a:spcBef>
                <a:spcPct val="0"/>
              </a:spcBef>
              <a:buFont typeface="Calibri" panose="020F0502020204030204" pitchFamily="34" charset="0"/>
              <a:buChar char="‒"/>
            </a:pPr>
            <a:r>
              <a:rPr lang="en-US" sz="2000" dirty="0">
                <a:latin typeface="Arial" pitchFamily="34" charset="0"/>
                <a:cs typeface="Arial" pitchFamily="34" charset="0"/>
              </a:rPr>
              <a:t>Section 52 (1) (p) – Monitoring </a:t>
            </a:r>
          </a:p>
          <a:p>
            <a:pPr lvl="1">
              <a:spcBef>
                <a:spcPct val="0"/>
              </a:spcBef>
              <a:buFont typeface="Calibri" panose="020F0502020204030204" pitchFamily="34" charset="0"/>
              <a:buChar char="‒"/>
            </a:pPr>
            <a:r>
              <a:rPr lang="en-US" sz="2000" dirty="0">
                <a:latin typeface="Arial" pitchFamily="34" charset="0"/>
                <a:cs typeface="Arial" pitchFamily="34" charset="0"/>
              </a:rPr>
              <a:t>Section 68 (1) – Electronic Monitoring </a:t>
            </a:r>
            <a:endParaRPr lang="en-GB" dirty="0">
              <a:latin typeface="Arial" pitchFamily="34" charset="0"/>
              <a:cs typeface="Arial" pitchFamily="34" charset="0"/>
            </a:endParaRPr>
          </a:p>
          <a:p>
            <a:pPr>
              <a:spcBef>
                <a:spcPct val="0"/>
              </a:spcBef>
              <a:buFont typeface="Arial" panose="020B0604020202020204" pitchFamily="34" charset="0"/>
              <a:buChar char="•"/>
            </a:pPr>
            <a:r>
              <a:rPr lang="en-US" sz="2000" dirty="0">
                <a:latin typeface="Arial" pitchFamily="34" charset="0"/>
                <a:ea typeface="Calibri" pitchFamily="34" charset="0"/>
                <a:cs typeface="Arial" pitchFamily="34" charset="0"/>
              </a:rPr>
              <a:t>DCS Regulation 28 – Electronic Monitoring</a:t>
            </a:r>
          </a:p>
        </p:txBody>
      </p:sp>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57</a:t>
            </a:fld>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pic>
        <p:nvPicPr>
          <p:cNvPr id="8" name="Picture 7"/>
          <p:cNvPicPr>
            <a:picLocks noChangeAspect="1"/>
          </p:cNvPicPr>
          <p:nvPr/>
        </p:nvPicPr>
        <p:blipFill>
          <a:blip r:embed="rId3"/>
          <a:stretch>
            <a:fillRect/>
          </a:stretch>
        </p:blipFill>
        <p:spPr>
          <a:xfrm>
            <a:off x="830571" y="5986879"/>
            <a:ext cx="7378700" cy="38100"/>
          </a:xfrm>
          <a:prstGeom prst="rect">
            <a:avLst/>
          </a:prstGeom>
        </p:spPr>
      </p:pic>
    </p:spTree>
    <p:extLst>
      <p:ext uri="{BB962C8B-B14F-4D97-AF65-F5344CB8AC3E}">
        <p14:creationId xmlns:p14="http://schemas.microsoft.com/office/powerpoint/2010/main" xmlns="" val="355507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70" y="170121"/>
            <a:ext cx="7856229" cy="850605"/>
          </a:xfrm>
        </p:spPr>
        <p:txBody>
          <a:bodyPr>
            <a:noAutofit/>
          </a:bodyPr>
          <a:lstStyle/>
          <a:p>
            <a:r>
              <a:rPr lang="en-US" sz="3200" b="1" dirty="0" smtClean="0">
                <a:solidFill>
                  <a:srgbClr val="003D00"/>
                </a:solidFill>
              </a:rPr>
              <a:t>Legislative Mandates for Electronic Monitoring</a:t>
            </a:r>
            <a:r>
              <a:rPr lang="en-ZA" sz="3200" b="1" dirty="0" smtClean="0">
                <a:solidFill>
                  <a:srgbClr val="003D00"/>
                </a:solidFill>
              </a:rPr>
              <a:t> </a:t>
            </a:r>
            <a:r>
              <a:rPr lang="en-ZA" sz="3200" b="1" dirty="0" err="1" smtClean="0">
                <a:solidFill>
                  <a:srgbClr val="003D00"/>
                </a:solidFill>
              </a:rPr>
              <a:t>cont</a:t>
            </a:r>
            <a:r>
              <a:rPr lang="en-ZA" sz="3200" b="1" dirty="0" smtClean="0">
                <a:solidFill>
                  <a:srgbClr val="003D00"/>
                </a:solidFill>
              </a:rPr>
              <a:t>…</a:t>
            </a:r>
            <a:endParaRPr lang="en-ZA" sz="3200" b="1" dirty="0">
              <a:solidFill>
                <a:srgbClr val="003D00"/>
              </a:solidFill>
            </a:endParaRPr>
          </a:p>
        </p:txBody>
      </p:sp>
      <p:sp>
        <p:nvSpPr>
          <p:cNvPr id="4" name="Content Placeholder 3"/>
          <p:cNvSpPr>
            <a:spLocks noGrp="1"/>
          </p:cNvSpPr>
          <p:nvPr>
            <p:ph idx="1"/>
          </p:nvPr>
        </p:nvSpPr>
        <p:spPr>
          <a:xfrm>
            <a:off x="457200" y="1155700"/>
            <a:ext cx="8229600" cy="4970463"/>
          </a:xfrm>
        </p:spPr>
        <p:txBody>
          <a:bodyPr>
            <a:noAutofit/>
          </a:bodyPr>
          <a:lstStyle/>
          <a:p>
            <a:pPr>
              <a:spcBef>
                <a:spcPct val="0"/>
              </a:spcBef>
              <a:buFont typeface="Arial" panose="020B0604020202020204" pitchFamily="34" charset="0"/>
              <a:buChar char="•"/>
            </a:pPr>
            <a:r>
              <a:rPr lang="en-US" sz="1800" dirty="0">
                <a:latin typeface="Arial" pitchFamily="34" charset="0"/>
                <a:ea typeface="Calibri" pitchFamily="34" charset="0"/>
                <a:cs typeface="Arial" pitchFamily="34" charset="0"/>
              </a:rPr>
              <a:t>Section 52(1)(p) of the Correctional Services Act, 1998 (Act 111 of 1998) authorises the Department of Correctional Services to subject a person to monitoring.   </a:t>
            </a:r>
          </a:p>
          <a:p>
            <a:pPr>
              <a:spcBef>
                <a:spcPct val="0"/>
              </a:spcBef>
              <a:buFont typeface="Arial" panose="020B0604020202020204" pitchFamily="34" charset="0"/>
              <a:buChar char="•"/>
            </a:pPr>
            <a:r>
              <a:rPr lang="en-US" sz="1800" dirty="0">
                <a:latin typeface="Arial" pitchFamily="34" charset="0"/>
                <a:ea typeface="Calibri" pitchFamily="34" charset="0"/>
                <a:cs typeface="Arial" pitchFamily="34" charset="0"/>
              </a:rPr>
              <a:t>Section 68 of the Correctional Services Act, 1998 (Act 111 of 1998) reads as follows:</a:t>
            </a:r>
          </a:p>
          <a:p>
            <a:pPr marL="342900" lvl="1" indent="-342900">
              <a:spcBef>
                <a:spcPct val="0"/>
              </a:spcBef>
              <a:buFont typeface="Arial" panose="020B0604020202020204" pitchFamily="34" charset="0"/>
              <a:buChar char="•"/>
            </a:pPr>
            <a:r>
              <a:rPr lang="en-US" sz="1800" dirty="0">
                <a:latin typeface="Arial" pitchFamily="34" charset="0"/>
                <a:ea typeface="Calibri" pitchFamily="34" charset="0"/>
                <a:cs typeface="Arial" pitchFamily="34" charset="0"/>
              </a:rPr>
              <a:t>(1) Where a condition of monitoring is set in terms of section 52 (1)(p) , it must specify the form of monitoring .</a:t>
            </a:r>
          </a:p>
          <a:p>
            <a:pPr marL="342900" lvl="1" indent="-342900">
              <a:spcBef>
                <a:spcPct val="0"/>
              </a:spcBef>
              <a:buFont typeface="Arial" panose="020B0604020202020204" pitchFamily="34" charset="0"/>
              <a:buChar char="•"/>
            </a:pPr>
            <a:r>
              <a:rPr lang="en-US" sz="1800" dirty="0">
                <a:latin typeface="Arial" pitchFamily="34" charset="0"/>
                <a:ea typeface="Calibri" pitchFamily="34" charset="0"/>
                <a:cs typeface="Arial" pitchFamily="34" charset="0"/>
              </a:rPr>
              <a:t>(2) If such monitoring involves the use of </a:t>
            </a:r>
            <a:r>
              <a:rPr lang="en-US" sz="1800" dirty="0" smtClean="0">
                <a:latin typeface="Arial" pitchFamily="34" charset="0"/>
                <a:ea typeface="Calibri" pitchFamily="34" charset="0"/>
                <a:cs typeface="Arial" pitchFamily="34" charset="0"/>
              </a:rPr>
              <a:t>electronic monitoring</a:t>
            </a:r>
            <a:endParaRPr lang="en-US" sz="1800" dirty="0">
              <a:latin typeface="Arial" pitchFamily="34" charset="0"/>
              <a:ea typeface="Calibri" pitchFamily="34" charset="0"/>
              <a:cs typeface="Arial" pitchFamily="34" charset="0"/>
            </a:endParaRPr>
          </a:p>
          <a:p>
            <a:pPr marL="342900" lvl="1" indent="-342900">
              <a:spcBef>
                <a:spcPct val="0"/>
              </a:spcBef>
              <a:buFont typeface="Arial" panose="020B0604020202020204" pitchFamily="34" charset="0"/>
              <a:buChar char="•"/>
            </a:pPr>
            <a:r>
              <a:rPr lang="en-US" sz="1800" dirty="0">
                <a:latin typeface="Arial" pitchFamily="34" charset="0"/>
                <a:ea typeface="Calibri" pitchFamily="34" charset="0"/>
                <a:cs typeface="Arial" pitchFamily="34" charset="0"/>
              </a:rPr>
              <a:t>The Correctional Services Regulation (Regulation 28) states: “The Electronic Monitoring device must be compact, </a:t>
            </a:r>
            <a:r>
              <a:rPr lang="en-US" sz="1800" dirty="0" smtClean="0">
                <a:latin typeface="Arial" pitchFamily="34" charset="0"/>
                <a:ea typeface="Calibri" pitchFamily="34" charset="0"/>
                <a:cs typeface="Arial" pitchFamily="34" charset="0"/>
              </a:rPr>
              <a:t>unobstructive (</a:t>
            </a:r>
            <a:r>
              <a:rPr lang="en-US" sz="1800" dirty="0">
                <a:latin typeface="Arial" pitchFamily="34" charset="0"/>
                <a:ea typeface="Calibri" pitchFamily="34" charset="0"/>
                <a:cs typeface="Arial" pitchFamily="34" charset="0"/>
              </a:rPr>
              <a:t>obscured, covered and hidden)  and allow persons under community corrections as far as possible to carry out normal activities. The Electronic Monitoring device must be fitted to the ankle or wrist without causing a risk to the person’s health” .</a:t>
            </a:r>
          </a:p>
          <a:p>
            <a:pPr marL="342900" lvl="1" indent="-342900">
              <a:spcBef>
                <a:spcPct val="0"/>
              </a:spcBef>
              <a:buFont typeface="Arial" panose="020B0604020202020204" pitchFamily="34" charset="0"/>
              <a:buChar char="•"/>
            </a:pPr>
            <a:r>
              <a:rPr lang="en-US" sz="1800" dirty="0">
                <a:latin typeface="Arial" pitchFamily="34" charset="0"/>
                <a:ea typeface="Calibri" pitchFamily="34" charset="0"/>
                <a:cs typeface="Arial" pitchFamily="34" charset="0"/>
              </a:rPr>
              <a:t> Such devices must to </a:t>
            </a:r>
            <a:r>
              <a:rPr lang="en-ZA" sz="1800" dirty="0">
                <a:latin typeface="Arial" pitchFamily="34" charset="0"/>
                <a:ea typeface="Calibri" pitchFamily="34" charset="0"/>
                <a:cs typeface="Arial" pitchFamily="34" charset="0"/>
              </a:rPr>
              <a:t>conform to the Independent Communications Authority of South Africa (ICASA) standards and a valid Equipment Type Approval Certificate(s) must be provided to the DCS. </a:t>
            </a:r>
          </a:p>
          <a:p>
            <a:pPr marL="0" indent="0">
              <a:spcBef>
                <a:spcPct val="0"/>
              </a:spcBef>
              <a:buNone/>
            </a:pPr>
            <a:r>
              <a:rPr lang="en-US" sz="1800" dirty="0">
                <a:latin typeface="Arial" pitchFamily="34" charset="0"/>
                <a:ea typeface="Calibri" pitchFamily="34" charset="0"/>
                <a:cs typeface="Arial" pitchFamily="34" charset="0"/>
              </a:rPr>
              <a:t>    </a:t>
            </a:r>
          </a:p>
        </p:txBody>
      </p:sp>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58</a:t>
            </a:fld>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pic>
        <p:nvPicPr>
          <p:cNvPr id="8" name="Picture 7"/>
          <p:cNvPicPr>
            <a:picLocks noChangeAspect="1"/>
          </p:cNvPicPr>
          <p:nvPr/>
        </p:nvPicPr>
        <p:blipFill>
          <a:blip r:embed="rId3"/>
          <a:stretch>
            <a:fillRect/>
          </a:stretch>
        </p:blipFill>
        <p:spPr>
          <a:xfrm>
            <a:off x="830571" y="5986879"/>
            <a:ext cx="7378700" cy="38100"/>
          </a:xfrm>
          <a:prstGeom prst="rect">
            <a:avLst/>
          </a:prstGeom>
        </p:spPr>
      </p:pic>
    </p:spTree>
    <p:extLst>
      <p:ext uri="{BB962C8B-B14F-4D97-AF65-F5344CB8AC3E}">
        <p14:creationId xmlns:p14="http://schemas.microsoft.com/office/powerpoint/2010/main" xmlns="" val="359097919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5472"/>
          </a:xfrm>
        </p:spPr>
        <p:txBody>
          <a:bodyPr>
            <a:noAutofit/>
          </a:bodyPr>
          <a:lstStyle/>
          <a:p>
            <a:r>
              <a:rPr lang="en-ZA" sz="3200" b="1" dirty="0" smtClean="0">
                <a:solidFill>
                  <a:srgbClr val="003D00"/>
                </a:solidFill>
              </a:rPr>
              <a:t>Progress On Electronic Monitoring Programme </a:t>
            </a:r>
            <a:endParaRPr lang="en-ZA" sz="3200" b="1" dirty="0">
              <a:solidFill>
                <a:srgbClr val="003D00"/>
              </a:solidFill>
            </a:endParaRPr>
          </a:p>
        </p:txBody>
      </p:sp>
      <p:sp>
        <p:nvSpPr>
          <p:cNvPr id="3" name="Content Placeholder 2"/>
          <p:cNvSpPr>
            <a:spLocks noGrp="1"/>
          </p:cNvSpPr>
          <p:nvPr>
            <p:ph idx="1"/>
          </p:nvPr>
        </p:nvSpPr>
        <p:spPr>
          <a:xfrm>
            <a:off x="457200" y="880110"/>
            <a:ext cx="8229600" cy="5337809"/>
          </a:xfrm>
        </p:spPr>
        <p:txBody>
          <a:bodyPr>
            <a:normAutofit fontScale="25000" lnSpcReduction="20000"/>
          </a:bodyPr>
          <a:lstStyle/>
          <a:p>
            <a:endParaRPr lang="en-ZA" sz="1200" dirty="0" smtClean="0"/>
          </a:p>
          <a:p>
            <a:r>
              <a:rPr lang="en-ZA" sz="7200" dirty="0" smtClean="0">
                <a:latin typeface="Arial" panose="020B0604020202020204" pitchFamily="34" charset="0"/>
                <a:cs typeface="Arial" panose="020B0604020202020204" pitchFamily="34" charset="0"/>
              </a:rPr>
              <a:t>Electronic Monitoring Pilot Project ( EMPP)  </a:t>
            </a:r>
            <a:r>
              <a:rPr lang="en-ZA" sz="7200" dirty="0">
                <a:latin typeface="Arial" panose="020B0604020202020204" pitchFamily="34" charset="0"/>
                <a:cs typeface="Arial" panose="020B0604020202020204" pitchFamily="34" charset="0"/>
              </a:rPr>
              <a:t>was introduced to assist in mitigating the risk posed by the release of the so called ‘Van Vuuren’ Lifers.</a:t>
            </a:r>
          </a:p>
          <a:p>
            <a:r>
              <a:rPr lang="en-ZA" sz="7200" dirty="0">
                <a:latin typeface="Arial" panose="020B0604020202020204" pitchFamily="34" charset="0"/>
                <a:cs typeface="Arial" panose="020B0604020202020204" pitchFamily="34" charset="0"/>
              </a:rPr>
              <a:t>DCS  </a:t>
            </a:r>
            <a:r>
              <a:rPr lang="en-ZA" sz="7200" dirty="0" smtClean="0">
                <a:latin typeface="Arial" panose="020B0604020202020204" pitchFamily="34" charset="0"/>
                <a:cs typeface="Arial" panose="020B0604020202020204" pitchFamily="34" charset="0"/>
              </a:rPr>
              <a:t>introduced</a:t>
            </a:r>
            <a:r>
              <a:rPr lang="en-ZA" sz="7200" dirty="0">
                <a:latin typeface="Arial" panose="020B0604020202020204" pitchFamily="34" charset="0"/>
                <a:cs typeface="Arial" panose="020B0604020202020204" pitchFamily="34" charset="0"/>
              </a:rPr>
              <a:t> Electronic Monitoring Pilot Project </a:t>
            </a:r>
            <a:r>
              <a:rPr lang="en-ZA" sz="7200" dirty="0" smtClean="0">
                <a:latin typeface="Arial" panose="020B0604020202020204" pitchFamily="34" charset="0"/>
                <a:cs typeface="Arial" panose="020B0604020202020204" pitchFamily="34" charset="0"/>
              </a:rPr>
              <a:t>for  </a:t>
            </a:r>
            <a:r>
              <a:rPr lang="en-ZA" sz="7200" dirty="0">
                <a:latin typeface="Arial" panose="020B0604020202020204" pitchFamily="34" charset="0"/>
                <a:cs typeface="Arial" panose="020B0604020202020204" pitchFamily="34" charset="0"/>
              </a:rPr>
              <a:t>the </a:t>
            </a:r>
            <a:r>
              <a:rPr lang="en-ZA" sz="7200" dirty="0" smtClean="0">
                <a:latin typeface="Arial" panose="020B0604020202020204" pitchFamily="34" charset="0"/>
                <a:cs typeface="Arial" panose="020B0604020202020204" pitchFamily="34" charset="0"/>
              </a:rPr>
              <a:t>lifers over  </a:t>
            </a:r>
            <a:r>
              <a:rPr lang="en-ZA" sz="7200" dirty="0">
                <a:latin typeface="Arial" panose="020B0604020202020204" pitchFamily="34" charset="0"/>
                <a:cs typeface="Arial" panose="020B0604020202020204" pitchFamily="34" charset="0"/>
              </a:rPr>
              <a:t>a </a:t>
            </a:r>
            <a:r>
              <a:rPr lang="en-ZA" sz="7200" dirty="0" smtClean="0">
                <a:latin typeface="Arial" panose="020B0604020202020204" pitchFamily="34" charset="0"/>
                <a:cs typeface="Arial" panose="020B0604020202020204" pitchFamily="34" charset="0"/>
              </a:rPr>
              <a:t>period </a:t>
            </a:r>
            <a:r>
              <a:rPr lang="en-ZA" sz="7200" dirty="0">
                <a:latin typeface="Arial" panose="020B0604020202020204" pitchFamily="34" charset="0"/>
                <a:cs typeface="Arial" panose="020B0604020202020204" pitchFamily="34" charset="0"/>
              </a:rPr>
              <a:t>of twelve (12) months, with the intention to roll-out the intervention as a permanent solution. EM programme for offenders was piloted on the 28  March 2012 </a:t>
            </a:r>
          </a:p>
          <a:p>
            <a:r>
              <a:rPr lang="en-ZA" sz="7200" dirty="0">
                <a:latin typeface="Arial" panose="020B0604020202020204" pitchFamily="34" charset="0"/>
                <a:cs typeface="Arial" panose="020B0604020202020204" pitchFamily="34" charset="0"/>
              </a:rPr>
              <a:t>DCS </a:t>
            </a:r>
            <a:r>
              <a:rPr lang="en-ZA" sz="7200" dirty="0" smtClean="0">
                <a:latin typeface="Arial" panose="020B0604020202020204" pitchFamily="34" charset="0"/>
                <a:cs typeface="Arial" panose="020B0604020202020204" pitchFamily="34" charset="0"/>
              </a:rPr>
              <a:t>targeted </a:t>
            </a:r>
            <a:r>
              <a:rPr lang="en-ZA" sz="7200" dirty="0">
                <a:latin typeface="Arial" panose="020B0604020202020204" pitchFamily="34" charset="0"/>
                <a:cs typeface="Arial" panose="020B0604020202020204" pitchFamily="34" charset="0"/>
              </a:rPr>
              <a:t>150 offenders  during EMPP and the total number of 288 offenders were tagged during the pilot </a:t>
            </a:r>
            <a:r>
              <a:rPr lang="en-ZA" sz="7200" dirty="0" smtClean="0">
                <a:latin typeface="Arial" panose="020B0604020202020204" pitchFamily="34" charset="0"/>
                <a:cs typeface="Arial" panose="020B0604020202020204" pitchFamily="34" charset="0"/>
              </a:rPr>
              <a:t>project. Electronic </a:t>
            </a:r>
            <a:r>
              <a:rPr lang="en-ZA" sz="7200" dirty="0">
                <a:latin typeface="Arial" panose="020B0604020202020204" pitchFamily="34" charset="0"/>
                <a:cs typeface="Arial" panose="020B0604020202020204" pitchFamily="34" charset="0"/>
              </a:rPr>
              <a:t>Monitoring </a:t>
            </a:r>
            <a:r>
              <a:rPr lang="en-ZA" sz="7200" dirty="0" smtClean="0">
                <a:latin typeface="Arial" panose="020B0604020202020204" pitchFamily="34" charset="0"/>
                <a:cs typeface="Arial" panose="020B0604020202020204" pitchFamily="34" charset="0"/>
              </a:rPr>
              <a:t>Programme</a:t>
            </a:r>
            <a:r>
              <a:rPr lang="en-ZA" sz="7200" dirty="0">
                <a:latin typeface="Arial" panose="020B0604020202020204" pitchFamily="34" charset="0"/>
                <a:cs typeface="Arial" panose="020B0604020202020204" pitchFamily="34" charset="0"/>
              </a:rPr>
              <a:t> </a:t>
            </a:r>
            <a:r>
              <a:rPr lang="en-ZA" sz="7200" dirty="0" smtClean="0">
                <a:latin typeface="Arial" panose="020B0604020202020204" pitchFamily="34" charset="0"/>
                <a:cs typeface="Arial" panose="020B0604020202020204" pitchFamily="34" charset="0"/>
              </a:rPr>
              <a:t> </a:t>
            </a:r>
            <a:r>
              <a:rPr lang="en-ZA" sz="7200" dirty="0">
                <a:latin typeface="Arial" panose="020B0604020202020204" pitchFamily="34" charset="0"/>
                <a:cs typeface="Arial" panose="020B0604020202020204" pitchFamily="34" charset="0"/>
              </a:rPr>
              <a:t>was  rolled out on the 01July 2014.</a:t>
            </a:r>
          </a:p>
          <a:p>
            <a:r>
              <a:rPr lang="en-ZA" sz="7200" dirty="0">
                <a:latin typeface="Arial" panose="020B0604020202020204" pitchFamily="34" charset="0"/>
                <a:cs typeface="Arial" panose="020B0604020202020204" pitchFamily="34" charset="0"/>
              </a:rPr>
              <a:t>The total number of 511 offenders were tagged and all categories eligible for EM were </a:t>
            </a:r>
            <a:r>
              <a:rPr lang="en-ZA" sz="7200" dirty="0" smtClean="0">
                <a:latin typeface="Arial" panose="020B0604020202020204" pitchFamily="34" charset="0"/>
                <a:cs typeface="Arial" panose="020B0604020202020204" pitchFamily="34" charset="0"/>
              </a:rPr>
              <a:t>targeted.</a:t>
            </a:r>
            <a:endParaRPr lang="en-ZA" sz="7200" dirty="0">
              <a:latin typeface="Arial" panose="020B0604020202020204" pitchFamily="34" charset="0"/>
              <a:cs typeface="Arial" panose="020B0604020202020204" pitchFamily="34" charset="0"/>
            </a:endParaRPr>
          </a:p>
          <a:p>
            <a:pPr lvl="0"/>
            <a:r>
              <a:rPr lang="en-ZA" sz="7200" dirty="0">
                <a:latin typeface="Arial" panose="020B0604020202020204" pitchFamily="34" charset="0"/>
                <a:cs typeface="Arial" panose="020B0604020202020204" pitchFamily="34" charset="0"/>
              </a:rPr>
              <a:t>DCS entered into a supplier contract agreement with Engineered Systems Solutions (ESS) for the acquisition, storage, distribution, installation, commissioning; inspection management and maintenance of EM equipment, software and services for a period of twelfth (12) months</a:t>
            </a:r>
          </a:p>
          <a:p>
            <a:r>
              <a:rPr lang="en-ZA" sz="7200" dirty="0">
                <a:latin typeface="Arial" panose="020B0604020202020204" pitchFamily="34" charset="0"/>
                <a:cs typeface="Arial" panose="020B0604020202020204" pitchFamily="34" charset="0"/>
              </a:rPr>
              <a:t>EM is currently  available to the courts , particularly remand detainees and parolees.</a:t>
            </a:r>
          </a:p>
          <a:p>
            <a:pPr marL="342900" lvl="1" indent="-342900">
              <a:buFont typeface="Arial"/>
              <a:buChar char="•"/>
            </a:pPr>
            <a:r>
              <a:rPr lang="en-ZA" sz="7200" dirty="0">
                <a:latin typeface="Arial" panose="020B0604020202020204" pitchFamily="34" charset="0"/>
                <a:cs typeface="Arial" panose="020B0604020202020204" pitchFamily="34" charset="0"/>
              </a:rPr>
              <a:t>Setting of placement conditions of EM by relevant authorities ( i.e Court/CSPB / Minister)  is discussed in consultation with CMC and Community Corrections to ensure availability of tags </a:t>
            </a:r>
          </a:p>
          <a:p>
            <a:r>
              <a:rPr lang="en-ZA" sz="7200" dirty="0" smtClean="0">
                <a:latin typeface="Arial" panose="020B0604020202020204" pitchFamily="34" charset="0"/>
                <a:cs typeface="Arial" panose="020B0604020202020204" pitchFamily="34" charset="0"/>
              </a:rPr>
              <a:t>Currently, a </a:t>
            </a:r>
            <a:r>
              <a:rPr lang="en-ZA" sz="7200" dirty="0">
                <a:latin typeface="Arial" panose="020B0604020202020204" pitchFamily="34" charset="0"/>
                <a:cs typeface="Arial" panose="020B0604020202020204" pitchFamily="34" charset="0"/>
              </a:rPr>
              <a:t>total number of </a:t>
            </a:r>
            <a:r>
              <a:rPr lang="en-ZA" sz="7200" dirty="0" smtClean="0">
                <a:latin typeface="Arial" panose="020B0604020202020204" pitchFamily="34" charset="0"/>
                <a:cs typeface="Arial" panose="020B0604020202020204" pitchFamily="34" charset="0"/>
              </a:rPr>
              <a:t>774 </a:t>
            </a:r>
            <a:r>
              <a:rPr lang="en-ZA" sz="7200" dirty="0">
                <a:latin typeface="Arial" panose="020B0604020202020204" pitchFamily="34" charset="0"/>
                <a:cs typeface="Arial" panose="020B0604020202020204" pitchFamily="34" charset="0"/>
              </a:rPr>
              <a:t>persons are actively tagged </a:t>
            </a:r>
            <a:r>
              <a:rPr lang="en-ZA" sz="7200" dirty="0" smtClean="0">
                <a:latin typeface="Arial" panose="020B0604020202020204" pitchFamily="34" charset="0"/>
                <a:cs typeface="Arial" panose="020B0604020202020204" pitchFamily="34" charset="0"/>
              </a:rPr>
              <a:t> as at 05 October  2016 and 2278 were cumulatively tagged since inception </a:t>
            </a:r>
          </a:p>
          <a:p>
            <a:r>
              <a:rPr lang="en-ZA" sz="7200" dirty="0" smtClean="0">
                <a:latin typeface="Arial" panose="020B0604020202020204" pitchFamily="34" charset="0"/>
                <a:cs typeface="Arial" panose="020B0604020202020204" pitchFamily="34" charset="0"/>
              </a:rPr>
              <a:t>114 spare tags are in the Regions for re-use, 48 buffer stock available at Services Provider and 64 sent for repairs.</a:t>
            </a:r>
            <a:endParaRPr lang="en-ZA" sz="7200" dirty="0">
              <a:latin typeface="Arial" panose="020B0604020202020204" pitchFamily="34" charset="0"/>
              <a:cs typeface="Arial" panose="020B0604020202020204" pitchFamily="34" charset="0"/>
            </a:endParaRPr>
          </a:p>
          <a:p>
            <a:pPr marL="0" indent="0">
              <a:buNone/>
            </a:pPr>
            <a:endParaRPr lang="en-ZA" sz="7200" dirty="0">
              <a:latin typeface="Arial" panose="020B0604020202020204" pitchFamily="34" charset="0"/>
              <a:cs typeface="Arial" panose="020B0604020202020204" pitchFamily="34" charset="0"/>
            </a:endParaRPr>
          </a:p>
          <a:p>
            <a:endParaRPr lang="en-ZA" sz="8000" dirty="0">
              <a:latin typeface="Arial" panose="020B0604020202020204" pitchFamily="34" charset="0"/>
              <a:cs typeface="Arial" panose="020B0604020202020204" pitchFamily="34" charset="0"/>
            </a:endParaRPr>
          </a:p>
          <a:p>
            <a:endParaRPr lang="en-ZA" sz="8000" dirty="0">
              <a:latin typeface="Arial" panose="020B0604020202020204" pitchFamily="34" charset="0"/>
              <a:cs typeface="Arial" panose="020B0604020202020204" pitchFamily="34" charset="0"/>
            </a:endParaRPr>
          </a:p>
        </p:txBody>
      </p:sp>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59</a:t>
            </a:fld>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spTree>
    <p:extLst>
      <p:ext uri="{BB962C8B-B14F-4D97-AF65-F5344CB8AC3E}">
        <p14:creationId xmlns:p14="http://schemas.microsoft.com/office/powerpoint/2010/main" xmlns="" val="127028452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sp>
        <p:nvSpPr>
          <p:cNvPr id="12" name="TextBox 11"/>
          <p:cNvSpPr txBox="1"/>
          <p:nvPr/>
        </p:nvSpPr>
        <p:spPr>
          <a:xfrm>
            <a:off x="927100" y="271596"/>
            <a:ext cx="7327900" cy="954107"/>
          </a:xfrm>
          <a:prstGeom prst="rect">
            <a:avLst/>
          </a:prstGeom>
          <a:noFill/>
        </p:spPr>
        <p:txBody>
          <a:bodyPr wrap="square" rtlCol="0">
            <a:spAutoFit/>
          </a:bodyPr>
          <a:lstStyle/>
          <a:p>
            <a:r>
              <a:rPr lang="en-ZA" sz="3200" dirty="0" smtClean="0">
                <a:solidFill>
                  <a:srgbClr val="004C00"/>
                </a:solidFill>
              </a:rPr>
              <a:t>History</a:t>
            </a:r>
            <a:r>
              <a:rPr lang="en-ZA" sz="2400" dirty="0">
                <a:solidFill>
                  <a:srgbClr val="004C00"/>
                </a:solidFill>
              </a:rPr>
              <a:t/>
            </a:r>
            <a:br>
              <a:rPr lang="en-ZA" sz="2400" dirty="0">
                <a:solidFill>
                  <a:srgbClr val="004C00"/>
                </a:solidFill>
              </a:rPr>
            </a:br>
            <a:endParaRPr lang="en-US" sz="2400" dirty="0">
              <a:solidFill>
                <a:srgbClr val="004C00"/>
              </a:solidFill>
              <a:cs typeface="Arial Black"/>
            </a:endParaRPr>
          </a:p>
        </p:txBody>
      </p:sp>
      <p:sp>
        <p:nvSpPr>
          <p:cNvPr id="2" name="Rectangle 1"/>
          <p:cNvSpPr/>
          <p:nvPr/>
        </p:nvSpPr>
        <p:spPr>
          <a:xfrm>
            <a:off x="463550" y="1059444"/>
            <a:ext cx="8619746" cy="5262979"/>
          </a:xfrm>
          <a:prstGeom prst="rect">
            <a:avLst/>
          </a:prstGeom>
        </p:spPr>
        <p:txBody>
          <a:bodyPr wrap="square">
            <a:spAutoFit/>
          </a:bodyPr>
          <a:lstStyle/>
          <a:p>
            <a:pPr marL="342900" indent="-342900">
              <a:buFont typeface="Arial" panose="020B0604020202020204" pitchFamily="34" charset="0"/>
              <a:buChar char="•"/>
            </a:pPr>
            <a:r>
              <a:rPr lang="en-ZA" sz="2400" dirty="0"/>
              <a:t>Until 1 October 2004, the </a:t>
            </a:r>
            <a:r>
              <a:rPr lang="en-ZA" sz="2400" dirty="0" smtClean="0"/>
              <a:t>Parole </a:t>
            </a:r>
            <a:r>
              <a:rPr lang="en-ZA" sz="2400" dirty="0"/>
              <a:t>Board consisted of members of the Department of Correctional Services (DCS) who only made recommendations on the possible placement of offenders. </a:t>
            </a:r>
          </a:p>
          <a:p>
            <a:pPr marL="342900" indent="-342900">
              <a:buFont typeface="Arial" panose="020B0604020202020204" pitchFamily="34" charset="0"/>
              <a:buChar char="•"/>
            </a:pPr>
            <a:r>
              <a:rPr lang="en-ZA" sz="2400" dirty="0"/>
              <a:t>Decisions to place offenders out was delegated to members of the DCS on various levels.</a:t>
            </a:r>
          </a:p>
          <a:p>
            <a:pPr marL="342900" indent="-342900">
              <a:buFont typeface="Arial" panose="020B0604020202020204" pitchFamily="34" charset="0"/>
              <a:buChar char="•"/>
            </a:pPr>
            <a:r>
              <a:rPr lang="en-ZA" sz="2400" dirty="0"/>
              <a:t>Due to criticism from all fronts including the SA Police Service, the Judiciary and the public against the decisions of the DCS, the placement process was revised. </a:t>
            </a:r>
          </a:p>
          <a:p>
            <a:pPr marL="342900" indent="-342900">
              <a:buFont typeface="Arial" panose="020B0604020202020204" pitchFamily="34" charset="0"/>
              <a:buChar char="•"/>
            </a:pPr>
            <a:r>
              <a:rPr lang="en-ZA" sz="2400" dirty="0"/>
              <a:t>In the new </a:t>
            </a:r>
            <a:r>
              <a:rPr lang="en-ZA" sz="2400" dirty="0" smtClean="0"/>
              <a:t>concept (which came into operation 1 October 2004) , </a:t>
            </a:r>
            <a:r>
              <a:rPr lang="en-ZA" sz="2400" dirty="0"/>
              <a:t>the decision-making authority was effectively removed from the DCS and placed in the hands of the community. </a:t>
            </a:r>
          </a:p>
          <a:p>
            <a:pPr marL="342900" indent="-342900">
              <a:buFont typeface="Arial" panose="020B0604020202020204" pitchFamily="34" charset="0"/>
              <a:buChar char="•"/>
            </a:pPr>
            <a:r>
              <a:rPr lang="en-ZA" sz="2400" dirty="0"/>
              <a:t>In this manner the responsibility for corrections has also been extended to the society and this should improve the reintegration of offenders back into the society. </a:t>
            </a:r>
          </a:p>
        </p:txBody>
      </p:sp>
      <p:sp>
        <p:nvSpPr>
          <p:cNvPr id="3" name="Slide Number Placeholder 2"/>
          <p:cNvSpPr>
            <a:spLocks noGrp="1"/>
          </p:cNvSpPr>
          <p:nvPr>
            <p:ph type="sldNum" sz="quarter" idx="12"/>
          </p:nvPr>
        </p:nvSpPr>
        <p:spPr/>
        <p:txBody>
          <a:bodyPr/>
          <a:lstStyle/>
          <a:p>
            <a:fld id="{DCB3B80B-23E3-3948-A741-EEB7CB22DD0C}" type="slidenum">
              <a:rPr lang="en-US" smtClean="0"/>
              <a:pPr/>
              <a:t>6</a:t>
            </a:fld>
            <a:endParaRPr lang="en-US"/>
          </a:p>
        </p:txBody>
      </p:sp>
    </p:spTree>
    <p:extLst>
      <p:ext uri="{BB962C8B-B14F-4D97-AF65-F5344CB8AC3E}">
        <p14:creationId xmlns:p14="http://schemas.microsoft.com/office/powerpoint/2010/main" xmlns="" val="28803903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4638"/>
            <a:ext cx="8229600" cy="971062"/>
          </a:xfrm>
        </p:spPr>
        <p:txBody>
          <a:bodyPr>
            <a:noAutofit/>
          </a:bodyPr>
          <a:lstStyle/>
          <a:p>
            <a:r>
              <a:rPr lang="en-ZA" sz="3200" b="1" dirty="0" smtClean="0">
                <a:solidFill>
                  <a:srgbClr val="005300"/>
                </a:solidFill>
              </a:rPr>
              <a:t>Assistance with obtaining work (Employability of Parolees and Probationers)</a:t>
            </a:r>
            <a:endParaRPr lang="en-ZA" sz="3200" b="1" dirty="0">
              <a:solidFill>
                <a:srgbClr val="005300"/>
              </a:solidFill>
            </a:endParaRPr>
          </a:p>
        </p:txBody>
      </p:sp>
      <p:sp>
        <p:nvSpPr>
          <p:cNvPr id="3" name="Content Placeholder 2"/>
          <p:cNvSpPr>
            <a:spLocks noGrp="1"/>
          </p:cNvSpPr>
          <p:nvPr>
            <p:ph idx="1"/>
          </p:nvPr>
        </p:nvSpPr>
        <p:spPr>
          <a:xfrm>
            <a:off x="553915" y="1208454"/>
            <a:ext cx="8229600" cy="5147896"/>
          </a:xfrm>
        </p:spPr>
        <p:txBody>
          <a:bodyPr>
            <a:normAutofit/>
          </a:bodyPr>
          <a:lstStyle/>
          <a:p>
            <a:r>
              <a:rPr lang="en-ZA" sz="2400" dirty="0" smtClean="0"/>
              <a:t>The Department of Correctional Services has made some  inroads though not sufficient.  </a:t>
            </a:r>
          </a:p>
          <a:p>
            <a:pPr marL="0" indent="0">
              <a:buNone/>
            </a:pPr>
            <a:endParaRPr lang="en-ZA" sz="2400" dirty="0" smtClean="0"/>
          </a:p>
          <a:p>
            <a:r>
              <a:rPr lang="en-ZA" sz="2400" dirty="0" smtClean="0"/>
              <a:t>The Department engaged the following institutions: </a:t>
            </a:r>
          </a:p>
          <a:p>
            <a:pPr marL="0" indent="0" defTabSz="182563">
              <a:buNone/>
            </a:pPr>
            <a:r>
              <a:rPr lang="en-ZA" sz="2400" dirty="0"/>
              <a:t>	</a:t>
            </a:r>
            <a:r>
              <a:rPr lang="en-ZA" sz="2400" dirty="0" smtClean="0"/>
              <a:t>	- Department of Environment Affairs </a:t>
            </a:r>
          </a:p>
          <a:p>
            <a:pPr marL="0" indent="0" defTabSz="182563">
              <a:buNone/>
              <a:tabLst>
                <a:tab pos="352425" algn="l"/>
              </a:tabLst>
            </a:pPr>
            <a:r>
              <a:rPr lang="en-ZA" sz="2400" dirty="0"/>
              <a:t>	</a:t>
            </a:r>
            <a:r>
              <a:rPr lang="en-ZA" sz="2400" dirty="0" smtClean="0"/>
              <a:t>	- Department of Public Works </a:t>
            </a:r>
          </a:p>
          <a:p>
            <a:pPr marL="0" indent="0" defTabSz="182563">
              <a:buNone/>
            </a:pPr>
            <a:r>
              <a:rPr lang="en-ZA" sz="2400" dirty="0"/>
              <a:t>	</a:t>
            </a:r>
            <a:r>
              <a:rPr lang="en-ZA" sz="2400" dirty="0" smtClean="0"/>
              <a:t>	- </a:t>
            </a:r>
            <a:r>
              <a:rPr lang="en-ZA" sz="2400" dirty="0" err="1" smtClean="0"/>
              <a:t>Kishugi</a:t>
            </a:r>
            <a:r>
              <a:rPr lang="en-ZA" sz="2400" dirty="0" smtClean="0"/>
              <a:t> group ( Implementing agent for Working on Fire)</a:t>
            </a:r>
          </a:p>
          <a:p>
            <a:pPr marL="0" indent="0" defTabSz="182563">
              <a:buNone/>
            </a:pPr>
            <a:r>
              <a:rPr lang="en-ZA" sz="2400" dirty="0"/>
              <a:t>	</a:t>
            </a:r>
            <a:r>
              <a:rPr lang="en-ZA" sz="2400" dirty="0" smtClean="0"/>
              <a:t>	- </a:t>
            </a:r>
            <a:r>
              <a:rPr lang="en-ZA" sz="2400" dirty="0" err="1" smtClean="0"/>
              <a:t>Nunnovation</a:t>
            </a:r>
            <a:r>
              <a:rPr lang="en-ZA" sz="2400" dirty="0" smtClean="0"/>
              <a:t> Foundation for Africa </a:t>
            </a:r>
          </a:p>
          <a:p>
            <a:pPr marL="0" indent="0" defTabSz="184150">
              <a:buNone/>
            </a:pPr>
            <a:r>
              <a:rPr lang="en-ZA" sz="2400" dirty="0"/>
              <a:t>	</a:t>
            </a:r>
            <a:r>
              <a:rPr lang="en-ZA" sz="2400" dirty="0" smtClean="0"/>
              <a:t>	- New Life after Prison </a:t>
            </a:r>
          </a:p>
          <a:p>
            <a:pPr marL="0" indent="0" defTabSz="252413">
              <a:buNone/>
              <a:tabLst>
                <a:tab pos="274638" algn="l"/>
                <a:tab pos="352425" algn="l"/>
              </a:tabLst>
            </a:pPr>
            <a:r>
              <a:rPr lang="en-ZA" sz="2400" dirty="0" smtClean="0"/>
              <a:t>      -Fear Free Life</a:t>
            </a:r>
          </a:p>
          <a:p>
            <a:pPr marL="0" indent="0">
              <a:buNone/>
            </a:pPr>
            <a:endParaRPr lang="en-ZA" sz="2800" dirty="0"/>
          </a:p>
        </p:txBody>
      </p:sp>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60</a:t>
            </a:fld>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553915" cy="1155700"/>
          </a:xfrm>
          <a:prstGeom prst="rect">
            <a:avLst/>
          </a:prstGeom>
        </p:spPr>
      </p:pic>
    </p:spTree>
    <p:extLst>
      <p:ext uri="{BB962C8B-B14F-4D97-AF65-F5344CB8AC3E}">
        <p14:creationId xmlns:p14="http://schemas.microsoft.com/office/powerpoint/2010/main" xmlns="" val="4765508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4638"/>
            <a:ext cx="8229600" cy="971062"/>
          </a:xfrm>
        </p:spPr>
        <p:txBody>
          <a:bodyPr>
            <a:noAutofit/>
          </a:bodyPr>
          <a:lstStyle/>
          <a:p>
            <a:r>
              <a:rPr lang="en-ZA" sz="3200" b="1" dirty="0" smtClean="0">
                <a:solidFill>
                  <a:srgbClr val="005300"/>
                </a:solidFill>
              </a:rPr>
              <a:t>Partnerships with Stakeholders</a:t>
            </a:r>
            <a:endParaRPr lang="en-ZA" sz="3200" b="1" dirty="0">
              <a:solidFill>
                <a:srgbClr val="005300"/>
              </a:solidFill>
            </a:endParaRPr>
          </a:p>
        </p:txBody>
      </p:sp>
      <p:sp>
        <p:nvSpPr>
          <p:cNvPr id="3" name="Content Placeholder 2"/>
          <p:cNvSpPr>
            <a:spLocks noGrp="1"/>
          </p:cNvSpPr>
          <p:nvPr>
            <p:ph idx="1"/>
          </p:nvPr>
        </p:nvSpPr>
        <p:spPr>
          <a:xfrm>
            <a:off x="553915" y="1208454"/>
            <a:ext cx="8229600" cy="4664808"/>
          </a:xfrm>
        </p:spPr>
        <p:txBody>
          <a:bodyPr>
            <a:normAutofit/>
          </a:bodyPr>
          <a:lstStyle/>
          <a:p>
            <a:endParaRPr lang="en-ZA" sz="2800" dirty="0" smtClean="0"/>
          </a:p>
          <a:p>
            <a:pPr algn="just">
              <a:spcBef>
                <a:spcPts val="0"/>
              </a:spcBef>
              <a:buFont typeface="Arial" panose="020B0604020202020204" pitchFamily="34" charset="0"/>
              <a:buChar char="•"/>
            </a:pPr>
            <a:r>
              <a:rPr lang="en-ZA" sz="2400" dirty="0" smtClean="0"/>
              <a:t>Department of Correctional Services has formalised partnerships with </a:t>
            </a:r>
            <a:r>
              <a:rPr lang="en-ZA" sz="2400" dirty="0"/>
              <a:t>relevant </a:t>
            </a:r>
            <a:r>
              <a:rPr lang="en-ZA" sz="2400" dirty="0" smtClean="0"/>
              <a:t>stakeholders such </a:t>
            </a:r>
            <a:r>
              <a:rPr lang="en-ZA" sz="2400" dirty="0"/>
              <a:t>as </a:t>
            </a:r>
            <a:r>
              <a:rPr lang="en-ZA" sz="2400" dirty="0" smtClean="0"/>
              <a:t>NPOs, Institutions </a:t>
            </a:r>
            <a:r>
              <a:rPr lang="en-ZA" sz="2400" dirty="0"/>
              <a:t>of Higher learning and other government </a:t>
            </a:r>
            <a:r>
              <a:rPr lang="en-ZA" sz="2400" dirty="0" smtClean="0"/>
              <a:t>departments for </a:t>
            </a:r>
            <a:r>
              <a:rPr lang="en-ZA" sz="2400" dirty="0"/>
              <a:t>the </a:t>
            </a:r>
            <a:r>
              <a:rPr lang="en-ZA" sz="2400" dirty="0" smtClean="0"/>
              <a:t>employability and </a:t>
            </a:r>
            <a:r>
              <a:rPr lang="en-ZA" sz="2400" dirty="0"/>
              <a:t>successful </a:t>
            </a:r>
            <a:r>
              <a:rPr lang="en-ZA" sz="2400" dirty="0" smtClean="0"/>
              <a:t>reintegration of parolees and probationers. </a:t>
            </a:r>
          </a:p>
          <a:p>
            <a:pPr algn="just">
              <a:spcBef>
                <a:spcPts val="0"/>
              </a:spcBef>
              <a:buFont typeface="Arial" panose="020B0604020202020204" pitchFamily="34" charset="0"/>
              <a:buChar char="•"/>
            </a:pPr>
            <a:endParaRPr lang="en-ZA" sz="2400" dirty="0"/>
          </a:p>
          <a:p>
            <a:pPr algn="just">
              <a:spcBef>
                <a:spcPts val="0"/>
              </a:spcBef>
              <a:buFont typeface="Arial" panose="020B0604020202020204" pitchFamily="34" charset="0"/>
              <a:buChar char="•"/>
            </a:pPr>
            <a:r>
              <a:rPr lang="en-ZA" sz="2400" dirty="0" smtClean="0"/>
              <a:t>The DCS has also entered into agreement with institutions of higher learning to utilise students to conduct community profiling within communities.</a:t>
            </a:r>
          </a:p>
          <a:p>
            <a:pPr algn="just">
              <a:spcBef>
                <a:spcPts val="0"/>
              </a:spcBef>
              <a:buFont typeface="Arial" panose="020B0604020202020204" pitchFamily="34" charset="0"/>
              <a:buChar char="•"/>
            </a:pPr>
            <a:endParaRPr lang="en-ZA" sz="2400" dirty="0" smtClean="0"/>
          </a:p>
          <a:p>
            <a:pPr algn="just">
              <a:buFont typeface="Wingdings" panose="05000000000000000000" pitchFamily="2" charset="2"/>
              <a:buChar char="Ø"/>
            </a:pPr>
            <a:endParaRPr lang="en-ZA" sz="2600" dirty="0"/>
          </a:p>
        </p:txBody>
      </p:sp>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61</a:t>
            </a:fld>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553915" cy="1155700"/>
          </a:xfrm>
          <a:prstGeom prst="rect">
            <a:avLst/>
          </a:prstGeom>
        </p:spPr>
      </p:pic>
    </p:spTree>
    <p:extLst>
      <p:ext uri="{BB962C8B-B14F-4D97-AF65-F5344CB8AC3E}">
        <p14:creationId xmlns:p14="http://schemas.microsoft.com/office/powerpoint/2010/main" xmlns="" val="5489057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7100" cy="1155700"/>
          </a:xfrm>
          <a:prstGeom prst="rect">
            <a:avLst/>
          </a:prstGeom>
        </p:spPr>
      </p:pic>
      <p:pic>
        <p:nvPicPr>
          <p:cNvPr id="8" name="Picture 7"/>
          <p:cNvPicPr>
            <a:picLocks noChangeAspect="1"/>
          </p:cNvPicPr>
          <p:nvPr/>
        </p:nvPicPr>
        <p:blipFill>
          <a:blip r:embed="rId3"/>
          <a:stretch>
            <a:fillRect/>
          </a:stretch>
        </p:blipFill>
        <p:spPr>
          <a:xfrm>
            <a:off x="876300" y="6506906"/>
            <a:ext cx="7378700" cy="38100"/>
          </a:xfrm>
          <a:prstGeom prst="rect">
            <a:avLst/>
          </a:prstGeom>
        </p:spPr>
      </p:pic>
      <p:sp>
        <p:nvSpPr>
          <p:cNvPr id="7" name="Rectangle 6"/>
          <p:cNvSpPr/>
          <p:nvPr/>
        </p:nvSpPr>
        <p:spPr>
          <a:xfrm>
            <a:off x="564776" y="1201996"/>
            <a:ext cx="8467464" cy="523220"/>
          </a:xfrm>
          <a:prstGeom prst="rect">
            <a:avLst/>
          </a:prstGeom>
        </p:spPr>
        <p:txBody>
          <a:bodyPr wrap="square">
            <a:spAutoFit/>
          </a:bodyPr>
          <a:lstStyle/>
          <a:p>
            <a:pPr marL="269875" lvl="1" indent="0">
              <a:buNone/>
            </a:pPr>
            <a:endParaRPr lang="en-ZA" altLang="en-US" sz="28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87382" y="1695024"/>
            <a:ext cx="6327775" cy="4773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ZA" sz="3200" dirty="0" smtClean="0">
                <a:solidFill>
                  <a:srgbClr val="005300"/>
                </a:solidFill>
              </a:rPr>
              <a:t>Halfway Houses</a:t>
            </a:r>
            <a:endParaRPr lang="en-ZA" sz="3200" dirty="0">
              <a:solidFill>
                <a:srgbClr val="005300"/>
              </a:solidFill>
            </a:endParaRPr>
          </a:p>
        </p:txBody>
      </p:sp>
      <p:pic>
        <p:nvPicPr>
          <p:cNvPr id="4099" name="Picture 3"/>
          <p:cNvPicPr>
            <a:picLocks noGrp="1" noChangeAspect="1" noChangeArrowheads="1"/>
          </p:cNvPicPr>
          <p:nvPr>
            <p:ph idx="1"/>
          </p:nvPr>
        </p:nvPicPr>
        <p:blipFill>
          <a:blip r:embed="rId5">
            <a:extLst>
              <a:ext uri="{28A0092B-C50C-407E-A947-70E740481C1C}">
                <a14:useLocalDpi xmlns:a14="http://schemas.microsoft.com/office/drawing/2010/main" xmlns="" val="0"/>
              </a:ext>
            </a:extLst>
          </a:blip>
          <a:stretch>
            <a:fillRect/>
          </a:stretch>
        </p:blipFill>
        <p:spPr bwMode="auto">
          <a:xfrm>
            <a:off x="463550" y="2935683"/>
            <a:ext cx="1511939" cy="1146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CB3B80B-23E3-3948-A741-EEB7CB22DD0C}" type="slidenum">
              <a:rPr lang="en-US" smtClean="0"/>
              <a:pPr/>
              <a:t>62</a:t>
            </a:fld>
            <a:endParaRPr lang="en-US"/>
          </a:p>
        </p:txBody>
      </p:sp>
    </p:spTree>
    <p:extLst>
      <p:ext uri="{BB962C8B-B14F-4D97-AF65-F5344CB8AC3E}">
        <p14:creationId xmlns:p14="http://schemas.microsoft.com/office/powerpoint/2010/main" xmlns="" val="16705406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4638"/>
            <a:ext cx="8229600" cy="971062"/>
          </a:xfrm>
        </p:spPr>
        <p:txBody>
          <a:bodyPr>
            <a:noAutofit/>
          </a:bodyPr>
          <a:lstStyle/>
          <a:p>
            <a:r>
              <a:rPr lang="en-ZA" sz="3200" b="1" dirty="0" smtClean="0">
                <a:solidFill>
                  <a:srgbClr val="003D00"/>
                </a:solidFill>
              </a:rPr>
              <a:t>Service Points </a:t>
            </a:r>
            <a:r>
              <a:rPr lang="en-ZA" sz="3200" dirty="0" smtClean="0">
                <a:solidFill>
                  <a:srgbClr val="003D00"/>
                </a:solidFill>
              </a:rPr>
              <a:t> </a:t>
            </a:r>
            <a:endParaRPr lang="en-ZA" sz="3200" dirty="0">
              <a:solidFill>
                <a:srgbClr val="003D00"/>
              </a:solidFill>
            </a:endParaRPr>
          </a:p>
        </p:txBody>
      </p:sp>
      <p:sp>
        <p:nvSpPr>
          <p:cNvPr id="3" name="Content Placeholder 2"/>
          <p:cNvSpPr>
            <a:spLocks noGrp="1"/>
          </p:cNvSpPr>
          <p:nvPr>
            <p:ph idx="1"/>
          </p:nvPr>
        </p:nvSpPr>
        <p:spPr>
          <a:xfrm>
            <a:off x="457200" y="1081454"/>
            <a:ext cx="8229600" cy="5044709"/>
          </a:xfrm>
        </p:spPr>
        <p:txBody>
          <a:bodyPr>
            <a:normAutofit fontScale="85000" lnSpcReduction="20000"/>
          </a:bodyPr>
          <a:lstStyle/>
          <a:p>
            <a:pPr algn="just">
              <a:lnSpc>
                <a:spcPct val="120000"/>
              </a:lnSpc>
            </a:pPr>
            <a:endParaRPr lang="en-ZA" sz="2400" dirty="0" smtClean="0">
              <a:effectLst/>
            </a:endParaRPr>
          </a:p>
          <a:p>
            <a:pPr algn="just">
              <a:lnSpc>
                <a:spcPct val="120000"/>
              </a:lnSpc>
              <a:buFont typeface="Arial" panose="020B0604020202020204" pitchFamily="34" charset="0"/>
              <a:buChar char="•"/>
            </a:pPr>
            <a:r>
              <a:rPr lang="en-ZA" sz="2400" dirty="0"/>
              <a:t>According to Batho Pele principles, access to information should be made available to the people. </a:t>
            </a:r>
          </a:p>
          <a:p>
            <a:pPr algn="just">
              <a:lnSpc>
                <a:spcPct val="120000"/>
              </a:lnSpc>
              <a:buFont typeface="Arial" panose="020B0604020202020204" pitchFamily="34" charset="0"/>
              <a:buChar char="•"/>
            </a:pPr>
            <a:r>
              <a:rPr lang="en-ZA" sz="2400" dirty="0" smtClean="0">
                <a:effectLst/>
              </a:rPr>
              <a:t>Department  has established service points in order to bring community corrections services closer to the communities where the offenders are residing. </a:t>
            </a:r>
          </a:p>
          <a:p>
            <a:pPr algn="just">
              <a:lnSpc>
                <a:spcPct val="120000"/>
              </a:lnSpc>
              <a:buFont typeface="Arial" panose="020B0604020202020204" pitchFamily="34" charset="0"/>
              <a:buChar char="•"/>
            </a:pPr>
            <a:r>
              <a:rPr lang="en-ZA" sz="2400" dirty="0" smtClean="0"/>
              <a:t>Since the establishment of service points, the number of violations have significantly decreased resulting in adherence to parole conditions by offenders.</a:t>
            </a:r>
          </a:p>
          <a:p>
            <a:pPr algn="just">
              <a:lnSpc>
                <a:spcPct val="120000"/>
              </a:lnSpc>
              <a:buFont typeface="Arial" panose="020B0604020202020204" pitchFamily="34" charset="0"/>
              <a:buChar char="•"/>
            </a:pPr>
            <a:r>
              <a:rPr lang="en-ZA" sz="2400" dirty="0" smtClean="0"/>
              <a:t>It has been evident by seein</a:t>
            </a:r>
            <a:r>
              <a:rPr lang="en-ZA" sz="2400" dirty="0"/>
              <a:t>g</a:t>
            </a:r>
            <a:r>
              <a:rPr lang="en-ZA" sz="2400" dirty="0" smtClean="0"/>
              <a:t> 98% of probationers without violations against the target of 96% and 98% of parolees without violations against the target of 97%.</a:t>
            </a:r>
          </a:p>
          <a:p>
            <a:pPr algn="just">
              <a:lnSpc>
                <a:spcPct val="120000"/>
              </a:lnSpc>
              <a:buFont typeface="Arial" panose="020B0604020202020204" pitchFamily="34" charset="0"/>
              <a:buChar char="•"/>
            </a:pPr>
            <a:r>
              <a:rPr lang="en-ZA" sz="2400" dirty="0" smtClean="0"/>
              <a:t>By the end of August 2016 the Department managed to establish 105 new Service Points nationally.</a:t>
            </a:r>
          </a:p>
          <a:p>
            <a:pPr algn="just">
              <a:lnSpc>
                <a:spcPct val="120000"/>
              </a:lnSpc>
              <a:buFont typeface="Wingdings" panose="05000000000000000000" pitchFamily="2" charset="2"/>
              <a:buChar char="Ø"/>
            </a:pPr>
            <a:endParaRPr lang="en-ZA" sz="2400" dirty="0" smtClean="0"/>
          </a:p>
          <a:p>
            <a:pPr algn="just">
              <a:lnSpc>
                <a:spcPct val="120000"/>
              </a:lnSpc>
              <a:buFont typeface="Wingdings" panose="05000000000000000000" pitchFamily="2" charset="2"/>
              <a:buChar char="Ø"/>
            </a:pPr>
            <a:endParaRPr lang="en-ZA" sz="2400" dirty="0" smtClean="0">
              <a:effectLst/>
            </a:endParaRPr>
          </a:p>
        </p:txBody>
      </p:sp>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63</a:t>
            </a:fld>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553915" cy="1155700"/>
          </a:xfrm>
          <a:prstGeom prst="rect">
            <a:avLst/>
          </a:prstGeom>
        </p:spPr>
      </p:pic>
    </p:spTree>
    <p:extLst>
      <p:ext uri="{BB962C8B-B14F-4D97-AF65-F5344CB8AC3E}">
        <p14:creationId xmlns:p14="http://schemas.microsoft.com/office/powerpoint/2010/main" xmlns="" val="32957669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4638"/>
            <a:ext cx="8229600" cy="971062"/>
          </a:xfrm>
        </p:spPr>
        <p:txBody>
          <a:bodyPr>
            <a:noAutofit/>
          </a:bodyPr>
          <a:lstStyle/>
          <a:p>
            <a:r>
              <a:rPr lang="en-ZA" sz="3200" b="1" dirty="0" smtClean="0">
                <a:solidFill>
                  <a:srgbClr val="003D00"/>
                </a:solidFill>
              </a:rPr>
              <a:t>Community Profiling</a:t>
            </a:r>
            <a:endParaRPr lang="en-ZA" sz="3200" dirty="0">
              <a:solidFill>
                <a:srgbClr val="003D00"/>
              </a:solidFill>
            </a:endParaRPr>
          </a:p>
        </p:txBody>
      </p:sp>
      <p:sp>
        <p:nvSpPr>
          <p:cNvPr id="3" name="Content Placeholder 2"/>
          <p:cNvSpPr>
            <a:spLocks noGrp="1"/>
          </p:cNvSpPr>
          <p:nvPr>
            <p:ph idx="1"/>
          </p:nvPr>
        </p:nvSpPr>
        <p:spPr>
          <a:xfrm>
            <a:off x="457200" y="1081454"/>
            <a:ext cx="8229600" cy="5044709"/>
          </a:xfrm>
        </p:spPr>
        <p:txBody>
          <a:bodyPr>
            <a:normAutofit/>
          </a:bodyPr>
          <a:lstStyle/>
          <a:p>
            <a:pPr>
              <a:buFont typeface="Wingdings" panose="05000000000000000000" pitchFamily="2" charset="2"/>
              <a:buChar char="Ø"/>
            </a:pPr>
            <a:endParaRPr lang="en-US" altLang="en-US" sz="2400" dirty="0" smtClean="0"/>
          </a:p>
          <a:p>
            <a:pPr algn="just">
              <a:buFont typeface="Arial" panose="020B0604020202020204" pitchFamily="34" charset="0"/>
              <a:buChar char="•"/>
            </a:pPr>
            <a:r>
              <a:rPr lang="en-US" altLang="en-US" sz="2400" dirty="0" smtClean="0"/>
              <a:t>To </a:t>
            </a:r>
            <a:r>
              <a:rPr lang="en-US" altLang="en-US" sz="2400" dirty="0"/>
              <a:t>draw a full picture of communities where offenders come from</a:t>
            </a:r>
            <a:r>
              <a:rPr lang="en-US" altLang="en-US" sz="2400" dirty="0" smtClean="0"/>
              <a:t>.</a:t>
            </a:r>
          </a:p>
          <a:p>
            <a:pPr marL="0" indent="0" algn="just">
              <a:buNone/>
            </a:pPr>
            <a:endParaRPr lang="en-US" altLang="en-US" sz="1200" dirty="0"/>
          </a:p>
          <a:p>
            <a:pPr algn="just">
              <a:buFont typeface="Arial" panose="020B0604020202020204" pitchFamily="34" charset="0"/>
              <a:buChar char="•"/>
            </a:pPr>
            <a:r>
              <a:rPr lang="en-US" altLang="en-US" sz="2400" dirty="0"/>
              <a:t>This is done in order to identify resources and opportunities that are available within various communities</a:t>
            </a:r>
            <a:r>
              <a:rPr lang="en-US" altLang="en-US" sz="2400" dirty="0" smtClean="0"/>
              <a:t>.</a:t>
            </a:r>
          </a:p>
          <a:p>
            <a:pPr algn="just">
              <a:buFont typeface="Arial" panose="020B0604020202020204" pitchFamily="34" charset="0"/>
              <a:buChar char="•"/>
            </a:pPr>
            <a:endParaRPr lang="en-US" altLang="en-US" sz="1200" dirty="0"/>
          </a:p>
          <a:p>
            <a:pPr algn="just">
              <a:buFont typeface="Arial" panose="020B0604020202020204" pitchFamily="34" charset="0"/>
              <a:buChar char="•"/>
            </a:pPr>
            <a:r>
              <a:rPr lang="en-US" altLang="en-US" sz="2400" dirty="0" smtClean="0"/>
              <a:t>To </a:t>
            </a:r>
            <a:r>
              <a:rPr lang="en-US" altLang="en-US" sz="2400" dirty="0"/>
              <a:t>expand the base for community support for offenders that return to the </a:t>
            </a:r>
            <a:r>
              <a:rPr lang="en-US" altLang="en-US" sz="2400" dirty="0" smtClean="0"/>
              <a:t>community</a:t>
            </a:r>
            <a:r>
              <a:rPr lang="en-US" altLang="en-US" sz="2400" dirty="0"/>
              <a:t> </a:t>
            </a:r>
            <a:r>
              <a:rPr lang="en-US" altLang="en-US" sz="2400" dirty="0" smtClean="0"/>
              <a:t>to enhance smooth reintegration (</a:t>
            </a:r>
            <a:r>
              <a:rPr lang="en-US" altLang="en-US" sz="2400" dirty="0" err="1" smtClean="0"/>
              <a:t>e.g</a:t>
            </a:r>
            <a:r>
              <a:rPr lang="en-US" altLang="en-US" sz="2400" dirty="0" smtClean="0"/>
              <a:t> job opportunities and employment).</a:t>
            </a:r>
          </a:p>
          <a:p>
            <a:pPr algn="just">
              <a:buFont typeface="Arial" panose="020B0604020202020204" pitchFamily="34" charset="0"/>
              <a:buChar char="•"/>
            </a:pPr>
            <a:endParaRPr lang="en-US" altLang="en-US" sz="1200" dirty="0" smtClean="0"/>
          </a:p>
          <a:p>
            <a:pPr algn="just">
              <a:buFont typeface="Arial" panose="020B0604020202020204" pitchFamily="34" charset="0"/>
              <a:buChar char="•"/>
            </a:pPr>
            <a:r>
              <a:rPr lang="en-US" altLang="en-US" sz="2400" dirty="0" smtClean="0"/>
              <a:t>The department has entered into agreement with Institutions of Higher learning to assist in profiling communities.</a:t>
            </a:r>
          </a:p>
          <a:p>
            <a:pPr algn="just">
              <a:buFont typeface="Wingdings" panose="05000000000000000000" pitchFamily="2" charset="2"/>
              <a:buChar char="Ø"/>
            </a:pPr>
            <a:endParaRPr lang="en-US" altLang="en-US" sz="2400" dirty="0" smtClean="0"/>
          </a:p>
        </p:txBody>
      </p:sp>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64</a:t>
            </a:fld>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553915" cy="1155700"/>
          </a:xfrm>
          <a:prstGeom prst="rect">
            <a:avLst/>
          </a:prstGeom>
        </p:spPr>
      </p:pic>
    </p:spTree>
    <p:extLst>
      <p:ext uri="{BB962C8B-B14F-4D97-AF65-F5344CB8AC3E}">
        <p14:creationId xmlns:p14="http://schemas.microsoft.com/office/powerpoint/2010/main" xmlns="" val="35603593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927100" y="271596"/>
            <a:ext cx="4522887" cy="707894"/>
          </a:xfrm>
          <a:prstGeom prst="rect">
            <a:avLst/>
          </a:prstGeom>
          <a:noFill/>
        </p:spPr>
        <p:txBody>
          <a:bodyPr wrap="square" rtlCol="0">
            <a:spAutoFit/>
          </a:bodyPr>
          <a:lstStyle/>
          <a:p>
            <a:r>
              <a:rPr lang="en-US" sz="4000" dirty="0" smtClean="0">
                <a:solidFill>
                  <a:schemeClr val="bg1"/>
                </a:solidFill>
                <a:cs typeface="Arial Black"/>
              </a:rPr>
              <a:t>Thank You</a:t>
            </a:r>
            <a:endParaRPr lang="en-US" sz="4000" dirty="0">
              <a:solidFill>
                <a:schemeClr val="bg1"/>
              </a:solidFill>
              <a:cs typeface="Arial Black"/>
            </a:endParaRPr>
          </a:p>
        </p:txBody>
      </p:sp>
      <p:sp>
        <p:nvSpPr>
          <p:cNvPr id="13" name="TextBox 12"/>
          <p:cNvSpPr txBox="1"/>
          <p:nvPr/>
        </p:nvSpPr>
        <p:spPr>
          <a:xfrm>
            <a:off x="1079500" y="979490"/>
            <a:ext cx="4522887" cy="707894"/>
          </a:xfrm>
          <a:prstGeom prst="rect">
            <a:avLst/>
          </a:prstGeom>
          <a:noFill/>
        </p:spPr>
        <p:txBody>
          <a:bodyPr wrap="square" rtlCol="0">
            <a:spAutoFit/>
          </a:bodyPr>
          <a:lstStyle/>
          <a:p>
            <a:r>
              <a:rPr lang="en-US" sz="4000" dirty="0" smtClean="0">
                <a:solidFill>
                  <a:srgbClr val="005300"/>
                </a:solidFill>
                <a:cs typeface="Arial Black"/>
              </a:rPr>
              <a:t>Thank You</a:t>
            </a:r>
            <a:endParaRPr lang="en-US" sz="4000" dirty="0">
              <a:solidFill>
                <a:srgbClr val="005300"/>
              </a:solidFill>
              <a:cs typeface="Arial Black"/>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65</a:t>
            </a:fld>
            <a:endParaRPr lang="en-US"/>
          </a:p>
        </p:txBody>
      </p:sp>
    </p:spTree>
    <p:extLst>
      <p:ext uri="{BB962C8B-B14F-4D97-AF65-F5344CB8AC3E}">
        <p14:creationId xmlns:p14="http://schemas.microsoft.com/office/powerpoint/2010/main" xmlns="" val="2816442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8942" y="1443840"/>
            <a:ext cx="8619746" cy="1569660"/>
          </a:xfrm>
          <a:prstGeom prst="rect">
            <a:avLst/>
          </a:prstGeom>
        </p:spPr>
        <p:txBody>
          <a:bodyPr wrap="square">
            <a:spAutoFit/>
          </a:bodyPr>
          <a:lstStyle/>
          <a:p>
            <a:pPr marL="342900" indent="-342900">
              <a:spcBef>
                <a:spcPct val="50000"/>
              </a:spcBef>
              <a:buFont typeface="Arial" panose="020B0604020202020204" pitchFamily="34" charset="0"/>
              <a:buChar char="•"/>
            </a:pPr>
            <a:r>
              <a:rPr lang="en-US" sz="2400" dirty="0"/>
              <a:t>The  </a:t>
            </a:r>
            <a:r>
              <a:rPr lang="en-US" sz="2400" dirty="0" smtClean="0"/>
              <a:t>1998 legislation </a:t>
            </a:r>
            <a:r>
              <a:rPr lang="en-US" sz="2400" dirty="0"/>
              <a:t>allows for the establishment of a transparent and fair parole system with the inclusion of key stakeholders outside of the Department in the decision making process</a:t>
            </a:r>
            <a:r>
              <a:rPr lang="en-US" sz="2400" dirty="0" smtClean="0"/>
              <a:t>.</a:t>
            </a:r>
            <a:endParaRPr lang="en-US" sz="2400" dirty="0"/>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sp>
        <p:nvSpPr>
          <p:cNvPr id="7" name="TextBox 6"/>
          <p:cNvSpPr txBox="1"/>
          <p:nvPr/>
        </p:nvSpPr>
        <p:spPr>
          <a:xfrm>
            <a:off x="927102" y="271610"/>
            <a:ext cx="7327900" cy="954107"/>
          </a:xfrm>
          <a:prstGeom prst="rect">
            <a:avLst/>
          </a:prstGeom>
          <a:noFill/>
        </p:spPr>
        <p:txBody>
          <a:bodyPr wrap="square" rtlCol="0">
            <a:spAutoFit/>
          </a:bodyPr>
          <a:lstStyle/>
          <a:p>
            <a:r>
              <a:rPr lang="en-ZA" sz="3200" dirty="0" smtClean="0">
                <a:solidFill>
                  <a:srgbClr val="004C00"/>
                </a:solidFill>
              </a:rPr>
              <a:t>History </a:t>
            </a:r>
            <a:r>
              <a:rPr lang="en-ZA" sz="3200" dirty="0" err="1" smtClean="0">
                <a:solidFill>
                  <a:srgbClr val="004C00"/>
                </a:solidFill>
              </a:rPr>
              <a:t>cont</a:t>
            </a:r>
            <a:r>
              <a:rPr lang="en-ZA" sz="3200" dirty="0" smtClean="0">
                <a:solidFill>
                  <a:srgbClr val="004C00"/>
                </a:solidFill>
              </a:rPr>
              <a:t>…</a:t>
            </a:r>
            <a:r>
              <a:rPr lang="en-ZA" sz="2400" dirty="0">
                <a:solidFill>
                  <a:srgbClr val="004C00"/>
                </a:solidFill>
              </a:rPr>
              <a:t/>
            </a:r>
            <a:br>
              <a:rPr lang="en-ZA" sz="2400" dirty="0">
                <a:solidFill>
                  <a:srgbClr val="004C00"/>
                </a:solidFill>
              </a:rPr>
            </a:br>
            <a:endParaRPr lang="en-US" sz="2400" dirty="0">
              <a:solidFill>
                <a:srgbClr val="004C00"/>
              </a:solidFill>
              <a:cs typeface="Arial Black"/>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7</a:t>
            </a:fld>
            <a:endParaRPr lang="en-US"/>
          </a:p>
        </p:txBody>
      </p:sp>
    </p:spTree>
    <p:extLst>
      <p:ext uri="{BB962C8B-B14F-4D97-AF65-F5344CB8AC3E}">
        <p14:creationId xmlns:p14="http://schemas.microsoft.com/office/powerpoint/2010/main" xmlns="" val="3817251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sp>
        <p:nvSpPr>
          <p:cNvPr id="12" name="TextBox 11"/>
          <p:cNvSpPr txBox="1"/>
          <p:nvPr/>
        </p:nvSpPr>
        <p:spPr>
          <a:xfrm>
            <a:off x="927100" y="271596"/>
            <a:ext cx="7538983" cy="1077218"/>
          </a:xfrm>
          <a:prstGeom prst="rect">
            <a:avLst/>
          </a:prstGeom>
          <a:noFill/>
        </p:spPr>
        <p:txBody>
          <a:bodyPr wrap="square" rtlCol="0">
            <a:spAutoFit/>
          </a:bodyPr>
          <a:lstStyle/>
          <a:p>
            <a:r>
              <a:rPr lang="en-ZA" sz="3200" dirty="0" smtClean="0">
                <a:solidFill>
                  <a:srgbClr val="005300"/>
                </a:solidFill>
              </a:rPr>
              <a:t>Establishment of Correctional Supervision </a:t>
            </a:r>
            <a:r>
              <a:rPr lang="en-ZA" sz="3200" dirty="0">
                <a:solidFill>
                  <a:srgbClr val="005300"/>
                </a:solidFill>
              </a:rPr>
              <a:t>and Parole Boards</a:t>
            </a:r>
            <a:endParaRPr lang="en-US" sz="3200" dirty="0">
              <a:solidFill>
                <a:srgbClr val="005300"/>
              </a:solidFill>
              <a:cs typeface="Arial Black"/>
            </a:endParaRPr>
          </a:p>
        </p:txBody>
      </p:sp>
      <p:sp>
        <p:nvSpPr>
          <p:cNvPr id="2" name="Rectangle 1"/>
          <p:cNvSpPr/>
          <p:nvPr/>
        </p:nvSpPr>
        <p:spPr>
          <a:xfrm>
            <a:off x="605439" y="1496092"/>
            <a:ext cx="8182303" cy="4893647"/>
          </a:xfrm>
          <a:prstGeom prst="rect">
            <a:avLst/>
          </a:prstGeom>
        </p:spPr>
        <p:txBody>
          <a:bodyPr wrap="square">
            <a:spAutoFit/>
          </a:bodyPr>
          <a:lstStyle/>
          <a:p>
            <a:r>
              <a:rPr lang="en-ZA" sz="2400" dirty="0"/>
              <a:t>53 </a:t>
            </a:r>
            <a:r>
              <a:rPr lang="en-ZA" sz="2400" dirty="0" smtClean="0"/>
              <a:t>Parole Boards </a:t>
            </a:r>
            <a:r>
              <a:rPr lang="en-ZA" sz="2400" dirty="0"/>
              <a:t>were established in terms of section 74 of the Correctional Services Act, 111 of 1998 on 1 October 2004.</a:t>
            </a:r>
          </a:p>
          <a:p>
            <a:r>
              <a:rPr lang="en-ZA" sz="2400" dirty="0"/>
              <a:t>Consist of:</a:t>
            </a:r>
          </a:p>
          <a:p>
            <a:pPr marL="534988" indent="-352425">
              <a:buFont typeface="Calibri" panose="020F0502020204030204" pitchFamily="34" charset="0"/>
              <a:buChar char="‒"/>
            </a:pPr>
            <a:r>
              <a:rPr lang="en-ZA" sz="2400" dirty="0"/>
              <a:t>Chairperson – Community member</a:t>
            </a:r>
          </a:p>
          <a:p>
            <a:pPr marL="534988" indent="-352425">
              <a:buFont typeface="Calibri" panose="020F0502020204030204" pitchFamily="34" charset="0"/>
              <a:buChar char="‒"/>
            </a:pPr>
            <a:r>
              <a:rPr lang="en-ZA" sz="2400" dirty="0"/>
              <a:t>Vice Chairperson – Community member</a:t>
            </a:r>
          </a:p>
          <a:p>
            <a:pPr marL="534988" indent="-352425">
              <a:buFont typeface="Calibri" panose="020F0502020204030204" pitchFamily="34" charset="0"/>
              <a:buChar char="‒"/>
            </a:pPr>
            <a:r>
              <a:rPr lang="en-ZA" sz="2400" dirty="0"/>
              <a:t>DCS Representative – also act as secretary</a:t>
            </a:r>
          </a:p>
          <a:p>
            <a:pPr marL="534988" indent="-352425">
              <a:buFont typeface="Calibri" panose="020F0502020204030204" pitchFamily="34" charset="0"/>
              <a:buChar char="‒"/>
            </a:pPr>
            <a:r>
              <a:rPr lang="en-ZA" sz="2400" dirty="0"/>
              <a:t>2x part time Community members</a:t>
            </a:r>
          </a:p>
          <a:p>
            <a:pPr marL="534988" indent="-352425">
              <a:buFont typeface="Calibri" panose="020F0502020204030204" pitchFamily="34" charset="0"/>
              <a:buChar char="‒"/>
            </a:pPr>
            <a:r>
              <a:rPr lang="en-ZA" sz="2400" dirty="0"/>
              <a:t>Co-option of SAPS (DOJ</a:t>
            </a:r>
            <a:r>
              <a:rPr lang="en-ZA" sz="2400" dirty="0" smtClean="0"/>
              <a:t>)</a:t>
            </a:r>
          </a:p>
          <a:p>
            <a:endParaRPr lang="en-ZA" sz="2400" dirty="0"/>
          </a:p>
          <a:p>
            <a:pPr marL="342900" indent="-342900">
              <a:buFont typeface="Arial" panose="020B0604020202020204" pitchFamily="34" charset="0"/>
              <a:buChar char="•"/>
            </a:pPr>
            <a:r>
              <a:rPr lang="en-ZA" sz="2400" dirty="0"/>
              <a:t>Quorum – 3 </a:t>
            </a:r>
            <a:r>
              <a:rPr lang="en-ZA" sz="2400" dirty="0" smtClean="0"/>
              <a:t>members</a:t>
            </a:r>
          </a:p>
          <a:p>
            <a:endParaRPr lang="en-ZA" sz="2400" dirty="0"/>
          </a:p>
          <a:p>
            <a:pPr marL="342900" indent="-342900">
              <a:buFont typeface="Arial" panose="020B0604020202020204" pitchFamily="34" charset="0"/>
              <a:buChar char="•"/>
            </a:pPr>
            <a:r>
              <a:rPr lang="en-ZA" sz="2400" dirty="0"/>
              <a:t>Parole Boards contracts have been extended to 31 March </a:t>
            </a:r>
            <a:r>
              <a:rPr lang="en-ZA" sz="2400" dirty="0" smtClean="0"/>
              <a:t>2017.</a:t>
            </a:r>
            <a:endParaRPr lang="en-ZA" sz="2400" dirty="0"/>
          </a:p>
        </p:txBody>
      </p:sp>
      <p:sp>
        <p:nvSpPr>
          <p:cNvPr id="3" name="Slide Number Placeholder 2"/>
          <p:cNvSpPr>
            <a:spLocks noGrp="1"/>
          </p:cNvSpPr>
          <p:nvPr>
            <p:ph type="sldNum" sz="quarter" idx="12"/>
          </p:nvPr>
        </p:nvSpPr>
        <p:spPr/>
        <p:txBody>
          <a:bodyPr/>
          <a:lstStyle/>
          <a:p>
            <a:fld id="{DCB3B80B-23E3-3948-A741-EEB7CB22DD0C}" type="slidenum">
              <a:rPr lang="en-US" smtClean="0"/>
              <a:pPr/>
              <a:t>8</a:t>
            </a:fld>
            <a:endParaRPr lang="en-US"/>
          </a:p>
        </p:txBody>
      </p:sp>
    </p:spTree>
    <p:extLst>
      <p:ext uri="{BB962C8B-B14F-4D97-AF65-F5344CB8AC3E}">
        <p14:creationId xmlns:p14="http://schemas.microsoft.com/office/powerpoint/2010/main" xmlns="" val="1115112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sp>
        <p:nvSpPr>
          <p:cNvPr id="12" name="TextBox 11"/>
          <p:cNvSpPr txBox="1"/>
          <p:nvPr/>
        </p:nvSpPr>
        <p:spPr>
          <a:xfrm>
            <a:off x="927100" y="271596"/>
            <a:ext cx="7327900" cy="1077218"/>
          </a:xfrm>
          <a:prstGeom prst="rect">
            <a:avLst/>
          </a:prstGeom>
          <a:noFill/>
        </p:spPr>
        <p:txBody>
          <a:bodyPr wrap="square" rtlCol="0">
            <a:spAutoFit/>
          </a:bodyPr>
          <a:lstStyle/>
          <a:p>
            <a:r>
              <a:rPr lang="en-US" sz="3200" dirty="0" smtClean="0">
                <a:solidFill>
                  <a:srgbClr val="005300"/>
                </a:solidFill>
              </a:rPr>
              <a:t>Functions </a:t>
            </a:r>
            <a:r>
              <a:rPr lang="en-US" sz="3200" dirty="0">
                <a:solidFill>
                  <a:srgbClr val="005300"/>
                </a:solidFill>
              </a:rPr>
              <a:t>of the Correctional  Supervision and Parole Boards</a:t>
            </a:r>
            <a:endParaRPr lang="en-US" sz="3200" dirty="0">
              <a:solidFill>
                <a:srgbClr val="005300"/>
              </a:solidFill>
              <a:cs typeface="Arial Black"/>
            </a:endParaRPr>
          </a:p>
        </p:txBody>
      </p:sp>
      <p:sp>
        <p:nvSpPr>
          <p:cNvPr id="2" name="Rectangle 1"/>
          <p:cNvSpPr/>
          <p:nvPr/>
        </p:nvSpPr>
        <p:spPr>
          <a:xfrm>
            <a:off x="499898" y="1583178"/>
            <a:ext cx="8182303" cy="4749442"/>
          </a:xfrm>
          <a:prstGeom prst="rect">
            <a:avLst/>
          </a:prstGeom>
        </p:spPr>
        <p:txBody>
          <a:bodyPr wrap="square">
            <a:spAutoFit/>
          </a:bodyPr>
          <a:lstStyle/>
          <a:p>
            <a:pPr marL="355600" indent="-355600" algn="just">
              <a:lnSpc>
                <a:spcPct val="97000"/>
              </a:lnSpc>
              <a:spcBef>
                <a:spcPct val="0"/>
              </a:spcBef>
              <a:buFont typeface="Arial" panose="020B0604020202020204" pitchFamily="34" charset="0"/>
              <a:buChar char="•"/>
            </a:pPr>
            <a:r>
              <a:rPr lang="en-US" sz="2400" dirty="0"/>
              <a:t>The primary task of the Parole Board is the responsible consideration and </a:t>
            </a:r>
            <a:r>
              <a:rPr lang="en-US" sz="2400" dirty="0" smtClean="0"/>
              <a:t>approval/disapproval </a:t>
            </a:r>
            <a:r>
              <a:rPr lang="en-US" sz="2400" dirty="0"/>
              <a:t>of placement of </a:t>
            </a:r>
            <a:r>
              <a:rPr lang="en-US" sz="2400" dirty="0" smtClean="0"/>
              <a:t>offenders:</a:t>
            </a:r>
            <a:endParaRPr lang="en-US" sz="2400" dirty="0"/>
          </a:p>
          <a:p>
            <a:pPr marL="1163638" lvl="1" indent="-342900" algn="just">
              <a:lnSpc>
                <a:spcPct val="97000"/>
              </a:lnSpc>
              <a:spcBef>
                <a:spcPct val="0"/>
              </a:spcBef>
              <a:buFont typeface="Calibri" panose="020F0502020204030204" pitchFamily="34" charset="0"/>
              <a:buChar char="‒"/>
            </a:pPr>
            <a:r>
              <a:rPr lang="en-US" sz="2400" dirty="0"/>
              <a:t>under correctional supervision</a:t>
            </a:r>
          </a:p>
          <a:p>
            <a:pPr marL="1163638" lvl="1" indent="-342900" algn="just">
              <a:lnSpc>
                <a:spcPct val="97000"/>
              </a:lnSpc>
              <a:spcBef>
                <a:spcPct val="0"/>
              </a:spcBef>
              <a:buFont typeface="Calibri" panose="020F0502020204030204" pitchFamily="34" charset="0"/>
              <a:buChar char="‒"/>
            </a:pPr>
            <a:r>
              <a:rPr lang="en-US" sz="2400" dirty="0"/>
              <a:t>on day parole</a:t>
            </a:r>
          </a:p>
          <a:p>
            <a:pPr marL="1163638" lvl="1" indent="-342900" algn="just">
              <a:lnSpc>
                <a:spcPct val="97000"/>
              </a:lnSpc>
              <a:spcBef>
                <a:spcPct val="0"/>
              </a:spcBef>
              <a:buFont typeface="Calibri" panose="020F0502020204030204" pitchFamily="34" charset="0"/>
              <a:buChar char="‒"/>
            </a:pPr>
            <a:r>
              <a:rPr lang="en-US" sz="2400" dirty="0"/>
              <a:t>parole and </a:t>
            </a:r>
          </a:p>
          <a:p>
            <a:pPr marL="1163638" lvl="1" indent="-342900" algn="just">
              <a:lnSpc>
                <a:spcPct val="97000"/>
              </a:lnSpc>
              <a:spcBef>
                <a:spcPct val="0"/>
              </a:spcBef>
              <a:buFont typeface="Calibri" panose="020F0502020204030204" pitchFamily="34" charset="0"/>
              <a:buChar char="‒"/>
            </a:pPr>
            <a:r>
              <a:rPr lang="en-US" sz="2400" dirty="0"/>
              <a:t>medical </a:t>
            </a:r>
            <a:r>
              <a:rPr lang="en-US" sz="2400" dirty="0" smtClean="0"/>
              <a:t>parole.</a:t>
            </a:r>
            <a:endParaRPr lang="en-US" sz="2400" dirty="0"/>
          </a:p>
          <a:p>
            <a:pPr marL="355600" indent="-355600" algn="just">
              <a:lnSpc>
                <a:spcPct val="97000"/>
              </a:lnSpc>
              <a:spcBef>
                <a:spcPct val="0"/>
              </a:spcBef>
              <a:buFont typeface="Arial" panose="020B0604020202020204" pitchFamily="34" charset="0"/>
              <a:buChar char="•"/>
            </a:pPr>
            <a:r>
              <a:rPr lang="en-US" sz="2400" dirty="0"/>
              <a:t>The granting of special remission of sentence to offenders for meritorious conduct.</a:t>
            </a:r>
          </a:p>
          <a:p>
            <a:pPr marL="355600" indent="-355600" algn="just">
              <a:lnSpc>
                <a:spcPct val="97000"/>
              </a:lnSpc>
              <a:spcBef>
                <a:spcPct val="0"/>
              </a:spcBef>
              <a:buFont typeface="Arial" panose="020B0604020202020204" pitchFamily="34" charset="0"/>
              <a:buChar char="•"/>
            </a:pPr>
            <a:r>
              <a:rPr lang="en-US" sz="2400" dirty="0"/>
              <a:t>Making recommendations to the Minister regarding offenders sentenced to life </a:t>
            </a:r>
            <a:r>
              <a:rPr lang="en-US" sz="2400" dirty="0" smtClean="0"/>
              <a:t>imprisonment.</a:t>
            </a:r>
            <a:endParaRPr lang="en-US" sz="2400" dirty="0"/>
          </a:p>
          <a:p>
            <a:pPr marL="355600" indent="-355600" algn="just">
              <a:lnSpc>
                <a:spcPct val="97000"/>
              </a:lnSpc>
              <a:spcBef>
                <a:spcPct val="0"/>
              </a:spcBef>
              <a:buFont typeface="Arial" panose="020B0604020202020204" pitchFamily="34" charset="0"/>
              <a:buChar char="•"/>
            </a:pPr>
            <a:r>
              <a:rPr lang="en-US" sz="2400" dirty="0" smtClean="0"/>
              <a:t>Making recommendations </a:t>
            </a:r>
            <a:r>
              <a:rPr lang="en-US" sz="2400" dirty="0"/>
              <a:t>to Courts on offenders declared as dangerous criminals as well as conversions of sentence.</a:t>
            </a:r>
          </a:p>
        </p:txBody>
      </p:sp>
      <p:sp>
        <p:nvSpPr>
          <p:cNvPr id="3" name="Slide Number Placeholder 2"/>
          <p:cNvSpPr>
            <a:spLocks noGrp="1"/>
          </p:cNvSpPr>
          <p:nvPr>
            <p:ph type="sldNum" sz="quarter" idx="12"/>
          </p:nvPr>
        </p:nvSpPr>
        <p:spPr/>
        <p:txBody>
          <a:bodyPr/>
          <a:lstStyle/>
          <a:p>
            <a:fld id="{DCB3B80B-23E3-3948-A741-EEB7CB22DD0C}" type="slidenum">
              <a:rPr lang="en-US" smtClean="0"/>
              <a:pPr/>
              <a:t>9</a:t>
            </a:fld>
            <a:endParaRPr lang="en-US"/>
          </a:p>
        </p:txBody>
      </p:sp>
    </p:spTree>
    <p:extLst>
      <p:ext uri="{BB962C8B-B14F-4D97-AF65-F5344CB8AC3E}">
        <p14:creationId xmlns:p14="http://schemas.microsoft.com/office/powerpoint/2010/main" xmlns="" val="615145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7329</TotalTime>
  <Words>5811</Words>
  <Application>Microsoft Office PowerPoint</Application>
  <PresentationFormat>On-screen Show (4:3)</PresentationFormat>
  <Paragraphs>700</Paragraphs>
  <Slides>65</Slides>
  <Notes>1</Notes>
  <HiddenSlides>0</HiddenSlides>
  <MMClips>0</MMClips>
  <ScaleCrop>false</ScaleCrop>
  <HeadingPairs>
    <vt:vector size="4" baseType="variant">
      <vt:variant>
        <vt:lpstr>Theme</vt:lpstr>
      </vt:variant>
      <vt:variant>
        <vt:i4>5</vt:i4>
      </vt:variant>
      <vt:variant>
        <vt:lpstr>Slide Titles</vt:lpstr>
      </vt:variant>
      <vt:variant>
        <vt:i4>65</vt:i4>
      </vt:variant>
    </vt:vector>
  </HeadingPairs>
  <TitlesOfParts>
    <vt:vector size="70" baseType="lpstr">
      <vt:lpstr>Office Theme</vt:lpstr>
      <vt:lpstr>1_Office Theme</vt:lpstr>
      <vt:lpstr>2_Office Theme</vt:lpstr>
      <vt:lpstr>3_Office Theme</vt:lpstr>
      <vt:lpstr>4_Office Theme</vt:lpstr>
      <vt:lpstr>CORRECTIONAL SUPERVISION AND PAROLE  PRESENTATION TO PORTFOLIO COMMITTEE ON JUSTICE AND CORRECTIONAL SERVICES    25 OCTOBER 2016</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COMMUNITY CORRECTIONS </vt:lpstr>
      <vt:lpstr>Community Corrections</vt:lpstr>
      <vt:lpstr>Number of offenders under the Community Corrections System</vt:lpstr>
      <vt:lpstr>Key Activities/Projects</vt:lpstr>
      <vt:lpstr>Restorative Justice</vt:lpstr>
      <vt:lpstr>Family Involvement</vt:lpstr>
      <vt:lpstr>Orientation and confirmation of conditions</vt:lpstr>
      <vt:lpstr>Case Management in Community Corrections</vt:lpstr>
      <vt:lpstr>Stages 8 &amp; 9 of the Offender Rehabilitation Path (ORP) in Community Corrections</vt:lpstr>
      <vt:lpstr>Legislative Mandates for Electronic Monitoring </vt:lpstr>
      <vt:lpstr>Legislative Mandates for Electronic Monitoring cont…</vt:lpstr>
      <vt:lpstr>Progress On Electronic Monitoring Programme </vt:lpstr>
      <vt:lpstr>Assistance with obtaining work (Employability of Parolees and Probationers)</vt:lpstr>
      <vt:lpstr>Partnerships with Stakeholders</vt:lpstr>
      <vt:lpstr>Halfway Houses</vt:lpstr>
      <vt:lpstr>Service Points  </vt:lpstr>
      <vt:lpstr>Community Profiling</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PUMZA</cp:lastModifiedBy>
  <cp:revision>135</cp:revision>
  <cp:lastPrinted>2016-10-20T07:53:35Z</cp:lastPrinted>
  <dcterms:created xsi:type="dcterms:W3CDTF">2016-05-03T08:35:15Z</dcterms:created>
  <dcterms:modified xsi:type="dcterms:W3CDTF">2016-11-07T09:48:44Z</dcterms:modified>
</cp:coreProperties>
</file>