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4387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1" r:id="rId4"/>
    <p:sldId id="262" r:id="rId5"/>
    <p:sldId id="263" r:id="rId6"/>
    <p:sldId id="257" r:id="rId7"/>
    <p:sldId id="258" r:id="rId8"/>
    <p:sldId id="259" r:id="rId9"/>
    <p:sldId id="267" r:id="rId10"/>
    <p:sldId id="268" r:id="rId11"/>
    <p:sldId id="269" r:id="rId12"/>
    <p:sldId id="270" r:id="rId13"/>
    <p:sldId id="265" r:id="rId14"/>
    <p:sldId id="266" r:id="rId15"/>
    <p:sldId id="264" r:id="rId16"/>
    <p:sldId id="260" r:id="rId1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DD0B5"/>
    <a:srgbClr val="000000"/>
    <a:srgbClr val="FFFF99"/>
    <a:srgbClr val="008000"/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9" autoAdjust="0"/>
    <p:restoredTop sz="95027" autoAdjust="0"/>
  </p:normalViewPr>
  <p:slideViewPr>
    <p:cSldViewPr>
      <p:cViewPr varScale="1">
        <p:scale>
          <a:sx n="116" d="100"/>
          <a:sy n="116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MDDA</a:t>
            </a:r>
            <a:r>
              <a:rPr lang="en-US" baseline="0"/>
              <a:t> FUNDED C</a:t>
            </a:r>
            <a:r>
              <a:rPr lang="en-US"/>
              <a:t>OMMUNITY RADIO</a:t>
            </a:r>
            <a:r>
              <a:rPr lang="en-US" baseline="0"/>
              <a:t> STATIONS 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Free State – 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Sheet1!$B$1</c:f>
              <c:strCache>
                <c:ptCount val="1"/>
                <c:pt idx="0">
                  <c:v>No. of community radio stations funded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Eastern Cape – 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Sheet1!$B$1</c:f>
              <c:strCache>
                <c:ptCount val="1"/>
                <c:pt idx="0">
                  <c:v>No. of community radio stations funded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Gauteng – 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Sheet1!$B$1</c:f>
              <c:strCache>
                <c:ptCount val="1"/>
                <c:pt idx="0">
                  <c:v>No. of community radio stations funded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KZN – 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Sheet1!$B$1</c:f>
              <c:strCache>
                <c:ptCount val="1"/>
                <c:pt idx="0">
                  <c:v>No. of community radio stations funded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Limpopo – 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Sheet1!$B$1</c:f>
              <c:strCache>
                <c:ptCount val="1"/>
                <c:pt idx="0">
                  <c:v>No. of community radio stations funded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MP – 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Sheet1!$B$1</c:f>
              <c:strCache>
                <c:ptCount val="1"/>
                <c:pt idx="0">
                  <c:v>No. of community radio stations funded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NW – 13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Sheet1!$B$1</c:f>
              <c:strCache>
                <c:ptCount val="1"/>
                <c:pt idx="0">
                  <c:v>No. of community radio stations funded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NC – 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Sheet1!$B$1</c:f>
              <c:strCache>
                <c:ptCount val="1"/>
                <c:pt idx="0">
                  <c:v>No. of community radio stations funded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WC – 12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Sheet1!$B$1</c:f>
              <c:strCache>
                <c:ptCount val="1"/>
                <c:pt idx="0">
                  <c:v>No. of community radio stations funded</c:v>
                </c:pt>
              </c:strCache>
            </c:strRef>
          </c:cat>
          <c:val>
            <c:numRef>
              <c:f>Sheet1!$B$10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/>
        <c:gapWidth val="219"/>
        <c:overlap val="-27"/>
        <c:axId val="27588864"/>
        <c:axId val="53751808"/>
      </c:barChart>
      <c:catAx>
        <c:axId val="27588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51808"/>
        <c:crosses val="autoZero"/>
        <c:auto val="1"/>
        <c:lblAlgn val="ctr"/>
        <c:lblOffset val="100"/>
      </c:catAx>
      <c:valAx>
        <c:axId val="53751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8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7EBD-CB36-4587-9502-48A746B6A3F4}" type="datetimeFigureOut">
              <a:rPr lang="en-ZA" smtClean="0"/>
              <a:pPr/>
              <a:t>2016/11/03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E635-BAF9-4098-ADC0-FC1A081A288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7564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19" y="4717137"/>
            <a:ext cx="5433062" cy="44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EAE1F7-6FD1-489D-976F-62233BDFD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237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0" y="1965325"/>
            <a:ext cx="4419600" cy="4892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513" eaLnBrk="1" hangingPunct="1">
              <a:defRPr/>
            </a:pP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3" eaLnBrk="1" hangingPunct="1">
              <a:defRPr/>
            </a:pP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3" eaLnBrk="1" hangingPunct="1">
              <a:defRPr/>
            </a:pP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3" eaLnBrk="1" hangingPunct="1">
              <a:defRPr/>
            </a:pPr>
            <a:endParaRPr lang="en-ZA" sz="1200" b="1" dirty="0">
              <a:solidFill>
                <a:srgbClr val="79766F"/>
              </a:solidFill>
              <a:latin typeface="Arial" pitchFamily="34" charset="0"/>
              <a:cs typeface="Arial" pitchFamily="34" charset="0"/>
            </a:endParaRPr>
          </a:p>
          <a:p>
            <a:pPr marL="36513" eaLnBrk="1" hangingPunct="1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3" eaLnBrk="1" hangingPunct="1">
              <a:defRPr/>
            </a:pP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047"/>
            <a:ext cx="5943600" cy="150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640" y="3733800"/>
            <a:ext cx="15478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 smtClean="0"/>
              <a:t>Type here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171383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846623"/>
            <a:ext cx="193357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820" y="2292349"/>
            <a:ext cx="1809750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340" y="2132856"/>
            <a:ext cx="2581821" cy="2441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268" y="4437112"/>
            <a:ext cx="1685925" cy="1381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538" y="5434013"/>
            <a:ext cx="1298298" cy="1298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473" y="5935027"/>
            <a:ext cx="174307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79512" y="264294"/>
            <a:ext cx="7512868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-273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66113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059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79512" y="264294"/>
            <a:ext cx="7512868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5505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4258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268759"/>
            <a:ext cx="8640960" cy="4320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A48-0575-4F7C-A799-1E54E3409D18}" type="datetimeFigureOut">
              <a:rPr lang="en-ZA" smtClean="0"/>
              <a:pPr/>
              <a:t>2016/11/03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FFA-EFC0-4380-93E3-58329460D46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-75828" y="-141784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 smtClean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997" y="9157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03684" y="149894"/>
            <a:ext cx="7512868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9531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and 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A48-0575-4F7C-A799-1E54E3409D18}" type="datetimeFigureOut">
              <a:rPr lang="en-ZA" smtClean="0"/>
              <a:pPr/>
              <a:t>2016/11/03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FFA-EFC0-4380-93E3-58329460D46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-36512" y="300608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 smtClean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2313" y="323944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143000" y="3216622"/>
            <a:ext cx="8029400" cy="78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1488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 smtClean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33362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474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9" r:id="rId2"/>
    <p:sldLayoutId id="2147484397" r:id="rId3"/>
    <p:sldLayoutId id="2147484396" r:id="rId4"/>
    <p:sldLayoutId id="2147484394" r:id="rId5"/>
    <p:sldLayoutId id="214748439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5A48-0575-4F7C-A799-1E54E3409D18}" type="datetimeFigureOut">
              <a:rPr lang="en-ZA" smtClean="0"/>
              <a:pPr/>
              <a:t>2016/11/03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1FFA-EFC0-4380-93E3-58329460D46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0662471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smtClean="0"/>
              <a:t>Type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EFE87D6-28AE-4488-BDD1-2DD6D741DE2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given to community radio </a:t>
            </a:r>
            <a:r>
              <a:rPr lang="en-US" dirty="0" smtClean="0"/>
              <a:t>stations</a:t>
            </a:r>
          </a:p>
          <a:p>
            <a:pPr algn="ctr"/>
            <a:endParaRPr lang="en-ZA" dirty="0"/>
          </a:p>
          <a:p>
            <a:pPr algn="ctr"/>
            <a:r>
              <a:rPr lang="en-ZA" sz="2800" dirty="0" smtClean="0"/>
              <a:t>Presentation to Portfolio Committee on Communications</a:t>
            </a:r>
          </a:p>
          <a:p>
            <a:pPr algn="ctr"/>
            <a:r>
              <a:rPr lang="en-ZA" sz="2800" dirty="0" smtClean="0"/>
              <a:t>2 November 2016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1608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38365670"/>
              </p:ext>
            </p:extLst>
          </p:nvPr>
        </p:nvGraphicFramePr>
        <p:xfrm>
          <a:off x="323528" y="1268760"/>
          <a:ext cx="4104455" cy="57163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6797"/>
                <a:gridCol w="1662623"/>
                <a:gridCol w="1805035"/>
              </a:tblGrid>
              <a:tr h="166777">
                <a:tc gridSpan="3">
                  <a:txBody>
                    <a:bodyPr/>
                    <a:lstStyle/>
                    <a:p>
                      <a:pPr marL="4572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KWAZULU-NATAL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#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Name of Project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District /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104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Newcastle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Amajuba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Maputaland</a:t>
                      </a:r>
                      <a:r>
                        <a:rPr lang="en-ZA" sz="1400" dirty="0">
                          <a:effectLst/>
                        </a:rPr>
                        <a:t> CR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Umkhanyakude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129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Inanda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EThekwini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Vibe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EThekwini 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ICORA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King Cetshwayo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Radio Sunny South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Ugu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104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Zululand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Zululand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Shine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King Cetshwayo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UMgungundlovu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Umgungundlovu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173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Highway Radio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EThekwini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Ugu Youth Radio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Ugu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165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Radio Khwezi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Umzinyathi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165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Nquthu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Umzinyathi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307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Siyathuthuka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Illembe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257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15</a:t>
                      </a:r>
                      <a:endParaRPr lang="en-US" sz="1400" dirty="0">
                        <a:effectLst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Nongoma </a:t>
                      </a:r>
                      <a:r>
                        <a:rPr lang="en-ZA" sz="1400" dirty="0" smtClean="0">
                          <a:effectLst/>
                        </a:rPr>
                        <a:t>CR</a:t>
                      </a:r>
                      <a:endParaRPr lang="en-US" sz="1400" dirty="0">
                        <a:effectLst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Zululand</a:t>
                      </a:r>
                      <a:endParaRPr lang="en-US" sz="1400" dirty="0">
                        <a:effectLst/>
                      </a:endParaRPr>
                    </a:p>
                  </a:txBody>
                  <a:tcPr marL="45485" marR="45485" marT="0" marB="0"/>
                </a:tc>
              </a:tr>
              <a:tr h="30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KZN Capital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Umgungundlovu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313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One KZN formerly Bay TV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King Cetshwayo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30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Nqubeko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Uthukela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  <a:tr h="301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Pongola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Zululand DM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85" marR="45485" marT="0" marB="0"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33296739"/>
              </p:ext>
            </p:extLst>
          </p:nvPr>
        </p:nvGraphicFramePr>
        <p:xfrm>
          <a:off x="4716016" y="1268760"/>
          <a:ext cx="4104456" cy="4141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63370"/>
                <a:gridCol w="1732001"/>
                <a:gridCol w="1709085"/>
              </a:tblGrid>
              <a:tr h="26131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MPUMALANGA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#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Name of Project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District /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Bushbuckridge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Ehlanzane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Barberton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Ehlanzane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2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Kanyamazane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Mbombela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Emalahleni 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Nkangala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Greater Middleburg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Nkgangala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Mkhondo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Gert Sibande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Nkomazi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Ehlanzeni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8.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Kangala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Enkangala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Mash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Ehlanzeni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Ikuthani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Engangala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Inakekelo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Enkangala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Hope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Nkangala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Ermelo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Gert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err="1">
                          <a:effectLst/>
                        </a:rPr>
                        <a:t>Sibande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7599C-8547-405A-88F9-CA531EADFA7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13"/>
          </p:nvPr>
        </p:nvSpPr>
        <p:spPr>
          <a:xfrm>
            <a:off x="179512" y="264294"/>
            <a:ext cx="8136904" cy="788442"/>
          </a:xfrm>
        </p:spPr>
        <p:txBody>
          <a:bodyPr/>
          <a:lstStyle/>
          <a:p>
            <a:r>
              <a:rPr lang="en-US" dirty="0" smtClean="0"/>
              <a:t>MDDA Projects per District Municipality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59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6680265"/>
              </p:ext>
            </p:extLst>
          </p:nvPr>
        </p:nvGraphicFramePr>
        <p:xfrm>
          <a:off x="179512" y="1196752"/>
          <a:ext cx="4248472" cy="36660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5193"/>
                <a:gridCol w="1417015"/>
                <a:gridCol w="2376264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NORTH WEST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#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Name of Project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District /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Aganang 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Dr Kenneth Kaunda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Star FM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Dr Kenneth Kaunda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7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Radio Mafisa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Bojanala Platinum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Kopanong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Ngaka Modiri Molema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Letlhabile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Bojanala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Modiri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Ngaka Modiri Molema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Motsitle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Bojanala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8.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Mmabatho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Ngaka Modiri Molema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Vaaltar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smtClean="0">
                          <a:effectLst/>
                        </a:rPr>
                        <a:t>CR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Dr. Ruth Segomotsi Mompati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Village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Bojanala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Bojanala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Bojanala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Kgatleng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Moses Kotane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Madibogo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Ngaka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err="1">
                          <a:effectLst/>
                        </a:rPr>
                        <a:t>Modiri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err="1">
                          <a:effectLst/>
                        </a:rPr>
                        <a:t>Molema</a:t>
                      </a:r>
                      <a:r>
                        <a:rPr lang="en-ZA" sz="1400" dirty="0">
                          <a:effectLst/>
                        </a:rPr>
                        <a:t> DM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33433063"/>
              </p:ext>
            </p:extLst>
          </p:nvPr>
        </p:nvGraphicFramePr>
        <p:xfrm>
          <a:off x="179512" y="4941168"/>
          <a:ext cx="4248472" cy="18219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6646"/>
                <a:gridCol w="1792773"/>
                <a:gridCol w="1769053"/>
              </a:tblGrid>
              <a:tr h="21885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NORTHERN CAPE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#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Name of Project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District /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NFM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Namakwa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Kurara</a:t>
                      </a:r>
                      <a:r>
                        <a:rPr lang="en-ZA" sz="1400" dirty="0">
                          <a:effectLst/>
                        </a:rPr>
                        <a:t> FM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John Taolo Gaetsewe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Radio </a:t>
                      </a:r>
                      <a:r>
                        <a:rPr lang="en-ZA" sz="1400" dirty="0" err="1">
                          <a:effectLst/>
                        </a:rPr>
                        <a:t>Teemaneng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Frances Baard 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218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Radio Riverside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ZF </a:t>
                      </a:r>
                      <a:r>
                        <a:rPr lang="en-ZA" sz="1400" dirty="0" err="1">
                          <a:effectLst/>
                        </a:rPr>
                        <a:t>Mgcawu</a:t>
                      </a:r>
                      <a:r>
                        <a:rPr lang="en-ZA" sz="1400" dirty="0">
                          <a:effectLst/>
                        </a:rPr>
                        <a:t> DM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8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Revival FM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Frances Baard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7599C-8547-405A-88F9-CA531EADFA7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xmlns="" val="495865539"/>
              </p:ext>
            </p:extLst>
          </p:nvPr>
        </p:nvGraphicFramePr>
        <p:xfrm>
          <a:off x="4716016" y="1228285"/>
          <a:ext cx="3888432" cy="39059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28456"/>
                <a:gridCol w="1640843"/>
                <a:gridCol w="1619133"/>
              </a:tblGrid>
              <a:tr h="21749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WESTERN CAPE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#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Name of Project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District /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1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Bush Radio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City of Cape Town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1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Franschhoek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Cape Winelads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1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Radio Atlantis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Blaauwberg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1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Whale Coast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Overstrand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1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Gamkaland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Beauforf West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1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Eden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George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590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Radio Kaapse Punt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City of Cape Town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71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Cape Town TV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City of Cape Town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1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Cape </a:t>
                      </a:r>
                      <a:r>
                        <a:rPr lang="en-ZA" sz="1400" dirty="0" err="1">
                          <a:effectLst/>
                        </a:rPr>
                        <a:t>Winelands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217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Radio Namakwaland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West Coast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310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Radio Zibonele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City of Cape Town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  <a:tr h="619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Brandvlei Correctional Centre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Winelands</a:t>
                      </a:r>
                      <a:r>
                        <a:rPr lang="en-ZA" sz="1400" dirty="0">
                          <a:effectLst/>
                        </a:rPr>
                        <a:t> DM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33" marR="15833" marT="0" marB="0"/>
                </a:tc>
              </a:tr>
            </a:tbl>
          </a:graphicData>
        </a:graphic>
      </p:graphicFrame>
      <p:sp>
        <p:nvSpPr>
          <p:cNvPr id="11" name="Content Placeholder 4"/>
          <p:cNvSpPr txBox="1">
            <a:spLocks/>
          </p:cNvSpPr>
          <p:nvPr/>
        </p:nvSpPr>
        <p:spPr>
          <a:xfrm>
            <a:off x="179512" y="264294"/>
            <a:ext cx="8208912" cy="78844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0" kern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MDDA Projects per District Municipality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82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ZA" dirty="0" smtClean="0"/>
              <a:t>Stakeholders and Partners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085800"/>
            <a:ext cx="8686800" cy="5943600"/>
          </a:xfrm>
          <a:prstGeom prst="rect">
            <a:avLst/>
          </a:prstGeo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ZA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Strategic </a:t>
            </a:r>
            <a:r>
              <a:rPr lang="en-ZA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partnerships </a:t>
            </a:r>
            <a:r>
              <a:rPr lang="en-ZA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stakeholders targeted </a:t>
            </a:r>
            <a:r>
              <a:rPr lang="en-ZA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implementing </a:t>
            </a:r>
            <a:r>
              <a:rPr lang="en-ZA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MDDA mandate: </a:t>
            </a:r>
            <a:endParaRPr lang="en-ZA" sz="16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ZA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Sector Industry bodies</a:t>
            </a:r>
          </a:p>
          <a:p>
            <a:pPr algn="just">
              <a:lnSpc>
                <a:spcPct val="150000"/>
              </a:lnSpc>
            </a:pPr>
            <a:r>
              <a:rPr lang="en-Z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Community Radio Forum (NCRF) </a:t>
            </a:r>
            <a:r>
              <a:rPr lang="en-ZA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Partner </a:t>
            </a:r>
            <a:r>
              <a:rPr lang="en-Z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National </a:t>
            </a:r>
            <a:r>
              <a:rPr lang="en-ZA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Policy Conference</a:t>
            </a:r>
          </a:p>
          <a:p>
            <a:pPr algn="just">
              <a:lnSpc>
                <a:spcPct val="150000"/>
              </a:lnSpc>
            </a:pPr>
            <a:r>
              <a:rPr lang="en-Z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Association of Community Televisions of South Africa (ACTSA) </a:t>
            </a:r>
            <a:r>
              <a:rPr lang="en-ZA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Empowerment, capacity building, lobbying and advocacy</a:t>
            </a:r>
          </a:p>
          <a:p>
            <a:pPr algn="just">
              <a:lnSpc>
                <a:spcPct val="150000"/>
              </a:lnSpc>
            </a:pPr>
            <a:r>
              <a:rPr lang="en-Z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Association of Independent Publishers (AIP) </a:t>
            </a:r>
            <a:r>
              <a:rPr lang="en-ZA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Empowerment, capacity building, lobbying and advocacy  </a:t>
            </a:r>
          </a:p>
          <a:p>
            <a:pPr algn="just">
              <a:lnSpc>
                <a:spcPct val="150000"/>
              </a:lnSpc>
            </a:pPr>
            <a:r>
              <a:rPr lang="en-Z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Association of Broadcasters (NAB) </a:t>
            </a:r>
            <a:r>
              <a:rPr lang="en-ZA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Empowerment, capacity building, lobbying and advocacy 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Z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ZA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ZA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Regulatory Bodies</a:t>
            </a:r>
          </a:p>
          <a:p>
            <a:pPr algn="just">
              <a:lnSpc>
                <a:spcPct val="150000"/>
              </a:lnSpc>
            </a:pPr>
            <a:r>
              <a:rPr lang="en-Z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Communications Authority of South Africa (ICASA) – </a:t>
            </a:r>
            <a:r>
              <a:rPr lang="en-ZA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Liaise/partner on regulatory issues regarding community </a:t>
            </a:r>
            <a:r>
              <a:rPr lang="en-Z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broadcasting</a:t>
            </a:r>
            <a:endParaRPr lang="en-Z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ZA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ZA" sz="16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endParaRPr lang="en-Z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2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Stakeholders and Partners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070624"/>
            <a:ext cx="8136904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84"/>
              </a:spcAft>
            </a:pPr>
            <a:r>
              <a:rPr lang="en-ZA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Signal </a:t>
            </a:r>
            <a:r>
              <a:rPr lang="en-ZA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Distributor</a:t>
            </a:r>
          </a:p>
          <a:p>
            <a:pPr marL="285750" indent="-285750">
              <a:lnSpc>
                <a:spcPct val="150000"/>
              </a:lnSpc>
              <a:spcAft>
                <a:spcPts val="384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SENTECH – </a:t>
            </a:r>
            <a:r>
              <a:rPr lang="en-ZA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MoU</a:t>
            </a: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Z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progress on </a:t>
            </a: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affordable signal distribution costs for community broadcasting</a:t>
            </a:r>
          </a:p>
          <a:p>
            <a:pPr>
              <a:lnSpc>
                <a:spcPct val="150000"/>
              </a:lnSpc>
              <a:spcAft>
                <a:spcPts val="384"/>
              </a:spcAft>
            </a:pPr>
            <a:r>
              <a:rPr lang="en-ZA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Skills Development Agencies</a:t>
            </a:r>
          </a:p>
          <a:p>
            <a:pPr marL="285750" indent="-285750">
              <a:lnSpc>
                <a:spcPct val="150000"/>
              </a:lnSpc>
              <a:spcAft>
                <a:spcPts val="384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SETAs - Media Information and Communication Technologies Sector Education and Training Authority (MICT-SETA) and The Fibre Processing and Manufacturing </a:t>
            </a:r>
            <a:r>
              <a:rPr lang="en-Z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SETA</a:t>
            </a: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Z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(FP&amp;M </a:t>
            </a: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SETA) – Accredited and quality training </a:t>
            </a:r>
            <a:endParaRPr lang="en-ZA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spcAft>
                <a:spcPts val="384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SEDA </a:t>
            </a:r>
            <a:r>
              <a:rPr lang="en-Z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 </a:t>
            </a: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Small Enterprise Development Agency </a:t>
            </a:r>
            <a:endParaRPr lang="en-ZA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spcAft>
                <a:spcPts val="384"/>
              </a:spcAft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Soul City</a:t>
            </a:r>
            <a:endParaRPr lang="en-ZA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spcAft>
                <a:spcPts val="384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Tertiary Institutions </a:t>
            </a:r>
            <a:r>
              <a:rPr lang="en-ZA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Accredited and quality training</a:t>
            </a:r>
          </a:p>
          <a:p>
            <a:pPr marL="285750" indent="-285750">
              <a:lnSpc>
                <a:spcPct val="150000"/>
              </a:lnSpc>
              <a:spcAft>
                <a:spcPts val="384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Institute of Advanced Journalism ( IAJ) – Accredited and quality training</a:t>
            </a:r>
          </a:p>
          <a:p>
            <a:pPr marL="285750" indent="-285750">
              <a:lnSpc>
                <a:spcPct val="150000"/>
              </a:lnSpc>
              <a:spcAft>
                <a:spcPts val="384"/>
              </a:spcAft>
              <a:buFont typeface="Arial" panose="020B0604020202020204" pitchFamily="34" charset="0"/>
              <a:buChar char="•"/>
            </a:pPr>
            <a:r>
              <a: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South African Agency for Science and Technology Advancement (SAASTA ) - MoUs with Limpopo Small Commercial Media and Community Radio on pilot project on science reporting in indigenous languages and science education content </a:t>
            </a:r>
          </a:p>
        </p:txBody>
      </p:sp>
    </p:spTree>
    <p:extLst>
      <p:ext uri="{BB962C8B-B14F-4D97-AF65-F5344CB8AC3E}">
        <p14:creationId xmlns:p14="http://schemas.microsoft.com/office/powerpoint/2010/main" xmlns="" val="21126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7599C-8547-405A-88F9-CA531EADFA7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79512" y="48270"/>
            <a:ext cx="7512868" cy="788442"/>
          </a:xfrm>
        </p:spPr>
        <p:txBody>
          <a:bodyPr/>
          <a:lstStyle/>
          <a:p>
            <a:r>
              <a:rPr lang="en-ZA" dirty="0"/>
              <a:t>Overview of Research, Training and Development – 2015/2016</a:t>
            </a:r>
            <a:endParaRPr 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33" y="1461823"/>
            <a:ext cx="8822183" cy="52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94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1FFA-EFC0-4380-93E3-58329460D46A}" type="slidenum">
              <a:rPr lang="en-ZA" smtClean="0"/>
              <a:pPr/>
              <a:t>15</a:t>
            </a:fld>
            <a:endParaRPr lang="en-ZA"/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81128"/>
            <a:ext cx="1868150" cy="1556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39" y="288519"/>
            <a:ext cx="1857634" cy="1857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8512" y="92490"/>
            <a:ext cx="2038350" cy="197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4100" y="1272926"/>
            <a:ext cx="1722413" cy="1606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74" b="24595"/>
          <a:stretch/>
        </p:blipFill>
        <p:spPr>
          <a:xfrm>
            <a:off x="2223374" y="5705872"/>
            <a:ext cx="2348626" cy="1152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637" y="4560044"/>
            <a:ext cx="2421603" cy="12413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3107" y="4560044"/>
            <a:ext cx="1952823" cy="1952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814" y="460342"/>
            <a:ext cx="1941986" cy="1456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0423" y="4342505"/>
            <a:ext cx="2165108" cy="1471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2578" y="2149859"/>
            <a:ext cx="2350266" cy="8352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492" y="5920555"/>
            <a:ext cx="1332715" cy="7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1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MDDA Mandate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2E49CD9C-A5F4-41C1-A948-BC0E30924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7584" y="1556792"/>
            <a:ext cx="7699909" cy="5040560"/>
            <a:chOff x="827584" y="1556792"/>
            <a:chExt cx="7699909" cy="50405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56792"/>
              <a:ext cx="7699909" cy="504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41432" y="57469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.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116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MDDA Vision, Mission and Values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2E49CD9C-A5F4-41C1-A948-BC0E30924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88" y="1700808"/>
            <a:ext cx="8986837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1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MDDA Regulatory &amp; Legislative Framework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E49CD9C-A5F4-41C1-A948-BC0E30924D5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52264" y="1272238"/>
            <a:ext cx="8024192" cy="5604467"/>
            <a:chOff x="652264" y="1272238"/>
            <a:chExt cx="8024192" cy="560446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64" y="1272238"/>
              <a:ext cx="8024192" cy="5604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72000" y="3471391"/>
              <a:ext cx="35283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ZA" sz="1200" b="1" dirty="0" smtClean="0"/>
                <a:t>MDDA ACT No. 14 of 2002 </a:t>
              </a:r>
              <a:r>
                <a:rPr lang="en-ZA" sz="1200" b="1" dirty="0"/>
                <a:t>e</a:t>
              </a:r>
              <a:r>
                <a:rPr lang="en-ZA" sz="1200" b="1" dirty="0" smtClean="0"/>
                <a:t>stablishes a statutory body called the MDDA </a:t>
              </a:r>
              <a:endParaRPr lang="en-Z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615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478539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ZA" sz="2400" dirty="0"/>
              <a:t>The </a:t>
            </a:r>
            <a:r>
              <a:rPr lang="en-ZA" sz="2400" b="1" dirty="0" smtClean="0"/>
              <a:t>Media </a:t>
            </a:r>
            <a:r>
              <a:rPr lang="en-ZA" sz="2400" b="1" dirty="0"/>
              <a:t>Development and Diversity Agency </a:t>
            </a:r>
            <a:r>
              <a:rPr lang="en-ZA" sz="2400" dirty="0"/>
              <a:t>Act, </a:t>
            </a:r>
            <a:r>
              <a:rPr lang="en-ZA" sz="2400" dirty="0" smtClean="0"/>
              <a:t>2002, no</a:t>
            </a:r>
            <a:r>
              <a:rPr lang="en-ZA" sz="2400" dirty="0"/>
              <a:t>. 14 of </a:t>
            </a:r>
            <a:r>
              <a:rPr lang="en-ZA" sz="2400" dirty="0" smtClean="0"/>
              <a:t>2002, stipulates that the nature of support provided by the Agency to community broadcast projects may be, inter alia, </a:t>
            </a:r>
            <a:r>
              <a:rPr lang="en-ZA" sz="2400" dirty="0"/>
              <a:t>in the  form </a:t>
            </a:r>
            <a:r>
              <a:rPr lang="en-ZA" sz="2400" dirty="0" smtClean="0"/>
              <a:t>of </a:t>
            </a:r>
          </a:p>
          <a:p>
            <a:r>
              <a:rPr lang="en-ZA" sz="2400" dirty="0" smtClean="0"/>
              <a:t>(a</a:t>
            </a:r>
            <a:r>
              <a:rPr lang="en-ZA" sz="2400" dirty="0"/>
              <a:t>) financial </a:t>
            </a:r>
            <a:r>
              <a:rPr lang="en-ZA" sz="2400" dirty="0" smtClean="0"/>
              <a:t>support;</a:t>
            </a:r>
            <a:endParaRPr lang="en-ZA" sz="2400" dirty="0"/>
          </a:p>
          <a:p>
            <a:r>
              <a:rPr lang="en-ZA" sz="2400" dirty="0" smtClean="0"/>
              <a:t>(</a:t>
            </a:r>
            <a:r>
              <a:rPr lang="en-ZA" sz="2400" dirty="0"/>
              <a:t>b) </a:t>
            </a:r>
            <a:r>
              <a:rPr lang="en-ZA" sz="2400" dirty="0" smtClean="0"/>
              <a:t>training opportunities and capacity development in  </a:t>
            </a:r>
            <a:r>
              <a:rPr lang="en-ZA" sz="2400" dirty="0"/>
              <a:t>all areas of </a:t>
            </a:r>
            <a:r>
              <a:rPr lang="en-ZA" sz="2400" dirty="0" smtClean="0"/>
              <a:t>media.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7528" y="1196752"/>
            <a:ext cx="40386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ZA" sz="2400" dirty="0"/>
              <a:t>The </a:t>
            </a:r>
            <a:r>
              <a:rPr lang="en-ZA" sz="2400" b="1" dirty="0"/>
              <a:t>Independent Communications Authority of South Africa </a:t>
            </a:r>
            <a:r>
              <a:rPr lang="en-ZA" sz="2400" dirty="0" smtClean="0"/>
              <a:t>Act, Act </a:t>
            </a:r>
            <a:r>
              <a:rPr lang="en-ZA" sz="2400" dirty="0"/>
              <a:t>no. 13 of 2000, as </a:t>
            </a:r>
            <a:r>
              <a:rPr lang="en-ZA" sz="2400" dirty="0" smtClean="0"/>
              <a:t>amended gives </a:t>
            </a:r>
            <a:r>
              <a:rPr lang="en-ZA" sz="2400" dirty="0"/>
              <a:t>ICASA the power to grant; renew; amend; </a:t>
            </a:r>
            <a:r>
              <a:rPr lang="en-ZA" sz="2400" dirty="0" smtClean="0"/>
              <a:t>transfer; and </a:t>
            </a:r>
            <a:r>
              <a:rPr lang="en-ZA" sz="2400" dirty="0"/>
              <a:t>revoke licences.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7599C-8547-405A-88F9-CA531EADFA7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ZA" dirty="0" smtClean="0"/>
              <a:t>MDDA </a:t>
            </a:r>
            <a:r>
              <a:rPr lang="en-ZA" dirty="0" err="1" smtClean="0"/>
              <a:t>vs</a:t>
            </a:r>
            <a:r>
              <a:rPr lang="en-ZA" dirty="0" smtClean="0"/>
              <a:t> ICASA Mandate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652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7599C-8547-405A-88F9-CA531EADFA7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0" y="3706"/>
            <a:ext cx="8460432" cy="788442"/>
          </a:xfrm>
        </p:spPr>
        <p:txBody>
          <a:bodyPr/>
          <a:lstStyle/>
          <a:p>
            <a:r>
              <a:rPr lang="en-ZA" dirty="0" smtClean="0"/>
              <a:t>Breakdown of community radio stations funded by the MDDA per province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78874516"/>
              </p:ext>
            </p:extLst>
          </p:nvPr>
        </p:nvGraphicFramePr>
        <p:xfrm>
          <a:off x="457200" y="1600200"/>
          <a:ext cx="826611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230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7599C-8547-405A-88F9-CA531EADFA7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275549"/>
            <a:ext cx="7056784" cy="5440610"/>
          </a:xfrm>
        </p:spPr>
      </p:pic>
      <p:sp>
        <p:nvSpPr>
          <p:cNvPr id="28" name="TextBox 27"/>
          <p:cNvSpPr txBox="1"/>
          <p:nvPr/>
        </p:nvSpPr>
        <p:spPr>
          <a:xfrm>
            <a:off x="4654055" y="583313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18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42210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59832" y="47443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5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7744" y="564497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12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1750" y="329273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13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240" y="21328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20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53436" y="441164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19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31890" y="293887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16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04248" y="30587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13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36512" y="-19753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ZA" sz="36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of community radio stations funded by the MDDA per province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6314" y="2900566"/>
            <a:ext cx="1193420" cy="2841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/>
          <a:srcRect r="7385"/>
          <a:stretch/>
        </p:blipFill>
        <p:spPr>
          <a:xfrm>
            <a:off x="6968288" y="2891739"/>
            <a:ext cx="354868" cy="3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63096122"/>
              </p:ext>
            </p:extLst>
          </p:nvPr>
        </p:nvGraphicFramePr>
        <p:xfrm>
          <a:off x="467544" y="1196752"/>
          <a:ext cx="3816424" cy="33401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6818"/>
                <a:gridCol w="1610457"/>
                <a:gridCol w="1589149"/>
              </a:tblGrid>
              <a:tr h="21602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FREE STATE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Name of Project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District /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Motheo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Motheo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0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Qwa Qwa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Thabo Mofutsanyana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The Rock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Lejweleputswa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Setsoto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smtClean="0">
                          <a:effectLst/>
                        </a:rPr>
                        <a:t>CR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Thabo Mofutsanyane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Karabo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Fezile Dabi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7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Naledi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Thabo Mofutsanyana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Koepel Stereo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Fezile Dabi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Mozolo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 err="1">
                          <a:effectLst/>
                        </a:rPr>
                        <a:t>Fezile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err="1">
                          <a:effectLst/>
                        </a:rPr>
                        <a:t>Dabi</a:t>
                      </a:r>
                      <a:r>
                        <a:rPr lang="en-ZA" sz="1400" dirty="0">
                          <a:effectLst/>
                        </a:rPr>
                        <a:t> DM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94727888"/>
              </p:ext>
            </p:extLst>
          </p:nvPr>
        </p:nvGraphicFramePr>
        <p:xfrm>
          <a:off x="4644007" y="1196752"/>
          <a:ext cx="4042794" cy="527438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8672"/>
                <a:gridCol w="2060714"/>
                <a:gridCol w="1683408"/>
              </a:tblGrid>
              <a:tr h="14340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EASTERN CAPE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#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Name of Project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District /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43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Takalani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UKhahlamba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43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Lukhanji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Chris-Hani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43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Alfred Nzo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Alfred Nzo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43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Ekhephini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Joe. Gqabi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43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Forte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O.R Tambo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33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Radio </a:t>
                      </a:r>
                      <a:r>
                        <a:rPr lang="en-ZA" sz="1400" dirty="0" smtClean="0">
                          <a:effectLst/>
                        </a:rPr>
                        <a:t>Unique</a:t>
                      </a:r>
                      <a:endParaRPr lang="en-US" sz="1400" dirty="0">
                        <a:effectLst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UKhahlamba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43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Vukani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Chris Hani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65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Radio Graaff Reinett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Cacadu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864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Bay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Nelson Mandela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249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Inkonjane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O.R Tambo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55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Kouga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Cacadu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312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Izwi Lethemba Christian Community Radio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Buffalo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49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Lathi-Thaa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smtClean="0">
                          <a:effectLst/>
                        </a:rPr>
                        <a:t>CR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Joe Gqabi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321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Kumkani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Buffalo City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375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Mdantsane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smtClean="0">
                          <a:effectLst/>
                        </a:rPr>
                        <a:t>CR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r>
                        <a:rPr lang="en-ZA" sz="1400" dirty="0" smtClean="0">
                          <a:effectLst/>
                        </a:rPr>
                        <a:t>Buffalo 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62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Rhodes Music Radio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Cacadu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199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Ngqushwa CR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Amathole 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  <a:tr h="286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Isajonisi</a:t>
                      </a:r>
                      <a:r>
                        <a:rPr lang="en-ZA" sz="1400" dirty="0">
                          <a:effectLst/>
                        </a:rPr>
                        <a:t> Y Radio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OR Tambo DM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0" marR="5541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7599C-8547-405A-88F9-CA531EADFA7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179512" y="264294"/>
            <a:ext cx="8208912" cy="788442"/>
          </a:xfrm>
        </p:spPr>
        <p:txBody>
          <a:bodyPr/>
          <a:lstStyle/>
          <a:p>
            <a:r>
              <a:rPr lang="en-US" dirty="0" smtClean="0"/>
              <a:t>MDDA Projects per District Municipality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635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29884432"/>
              </p:ext>
            </p:extLst>
          </p:nvPr>
        </p:nvGraphicFramePr>
        <p:xfrm>
          <a:off x="107504" y="1124744"/>
          <a:ext cx="3744416" cy="55328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0040"/>
                <a:gridCol w="1584176"/>
                <a:gridCol w="1800200"/>
              </a:tblGrid>
              <a:tr h="15436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GAUTENG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#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Name of Project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District / Metro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154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Thetha</a:t>
                      </a:r>
                      <a:r>
                        <a:rPr lang="en-ZA" sz="1400" dirty="0">
                          <a:effectLst/>
                        </a:rPr>
                        <a:t> FM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City of JHB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237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Voice of </a:t>
                      </a:r>
                      <a:r>
                        <a:rPr lang="en-ZA" sz="1400" dirty="0" err="1">
                          <a:effectLst/>
                        </a:rPr>
                        <a:t>Thembisa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smtClean="0">
                          <a:effectLst/>
                        </a:rPr>
                        <a:t>CR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Ekurhuleni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154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Alex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City of JHB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154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Kasie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Ekurhuleni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154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Eldos 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City of JHB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308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Ekasi</a:t>
                      </a:r>
                      <a:r>
                        <a:rPr lang="en-ZA" sz="1400" dirty="0">
                          <a:effectLst/>
                        </a:rPr>
                        <a:t> </a:t>
                      </a:r>
                      <a:r>
                        <a:rPr lang="en-ZA" sz="1400" dirty="0" err="1">
                          <a:effectLst/>
                        </a:rPr>
                        <a:t>Konexion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Ekurhuleni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308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Hweletsa Hope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Greater Sedibeng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463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Tshwane University of Technology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City of Tshwane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308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Tshwane Community TV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City of Tshwane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308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Bagaka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City of </a:t>
                      </a:r>
                      <a:r>
                        <a:rPr lang="en-ZA" sz="1400" dirty="0" err="1">
                          <a:effectLst/>
                        </a:rPr>
                        <a:t>Thswane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154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Mams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City of </a:t>
                      </a:r>
                      <a:r>
                        <a:rPr lang="en-ZA" sz="1400" dirty="0" err="1">
                          <a:effectLst/>
                        </a:rPr>
                        <a:t>Tswane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308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Poort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City of Tshwane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308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West Side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West Rand DM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154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Mogale FM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West Rand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154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VUT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Sedibeng DM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  <a:tr h="203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Sefako Magkatho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City of Tshwane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8" marR="63478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7599C-8547-405A-88F9-CA531EADFA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81353327"/>
              </p:ext>
            </p:extLst>
          </p:nvPr>
        </p:nvGraphicFramePr>
        <p:xfrm>
          <a:off x="3960441" y="1124744"/>
          <a:ext cx="5076055" cy="56925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0466"/>
                <a:gridCol w="2993909"/>
                <a:gridCol w="1691680"/>
              </a:tblGrid>
              <a:tr h="9413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LIMPOPO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#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Name of Project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District / Metro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188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err="1">
                          <a:effectLst/>
                        </a:rPr>
                        <a:t>Mokopane</a:t>
                      </a:r>
                      <a:r>
                        <a:rPr lang="en-ZA" sz="1300" dirty="0">
                          <a:effectLst/>
                        </a:rPr>
                        <a:t>  </a:t>
                      </a:r>
                      <a:r>
                        <a:rPr lang="en-ZA" sz="1300" dirty="0" smtClean="0">
                          <a:effectLst/>
                        </a:rPr>
                        <a:t>CR</a:t>
                      </a:r>
                      <a:endParaRPr lang="en-US" sz="1300" dirty="0">
                        <a:effectLst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Waterberg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188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Sekhukhune CR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Greater Sekhukhune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176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Botlokwa CR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Capricorn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99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Makhado CR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Vhembe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82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Greater Lebowakgomo CR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Lepelle Nkumpi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94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err="1">
                          <a:effectLst/>
                        </a:rPr>
                        <a:t>Tubatse</a:t>
                      </a:r>
                      <a:r>
                        <a:rPr lang="en-ZA" sz="1300" dirty="0">
                          <a:effectLst/>
                        </a:rPr>
                        <a:t> CR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Sekhukhune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80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err="1">
                          <a:effectLst/>
                        </a:rPr>
                        <a:t>Thabazimbi</a:t>
                      </a:r>
                      <a:r>
                        <a:rPr lang="en-ZA" sz="1300" dirty="0">
                          <a:effectLst/>
                        </a:rPr>
                        <a:t> Community Media </a:t>
                      </a:r>
                      <a:r>
                        <a:rPr lang="en-ZA" sz="1300" dirty="0" smtClean="0">
                          <a:effectLst/>
                        </a:rPr>
                        <a:t>Resource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Waterberg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188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Greater Tzaneen CR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Greater Tzaneen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94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err="1">
                          <a:effectLst/>
                        </a:rPr>
                        <a:t>Phalaborwa</a:t>
                      </a:r>
                      <a:r>
                        <a:rPr lang="en-ZA" sz="1300" dirty="0">
                          <a:effectLst/>
                        </a:rPr>
                        <a:t> CR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Mopani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149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Blouberg CR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Capricorn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82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300" dirty="0" err="1">
                          <a:effectLst/>
                        </a:rPr>
                        <a:t>Moletjie</a:t>
                      </a:r>
                      <a:r>
                        <a:rPr lang="en-ZA" sz="1300" dirty="0">
                          <a:effectLst/>
                        </a:rPr>
                        <a:t> </a:t>
                      </a:r>
                      <a:r>
                        <a:rPr lang="en-ZA" sz="1300" dirty="0" smtClean="0">
                          <a:effectLst/>
                        </a:rPr>
                        <a:t>CR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300">
                          <a:effectLst/>
                        </a:rPr>
                        <a:t>Capricon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82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err="1">
                          <a:effectLst/>
                        </a:rPr>
                        <a:t>Malamulele</a:t>
                      </a:r>
                      <a:r>
                        <a:rPr lang="en-ZA" sz="1300" dirty="0">
                          <a:effectLst/>
                        </a:rPr>
                        <a:t> </a:t>
                      </a:r>
                      <a:r>
                        <a:rPr lang="en-ZA" sz="1300" dirty="0" smtClean="0">
                          <a:effectLst/>
                        </a:rPr>
                        <a:t>CR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Vhembe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149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Sekgosese CR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Mopani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82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err="1">
                          <a:effectLst/>
                        </a:rPr>
                        <a:t>Moutse</a:t>
                      </a:r>
                      <a:r>
                        <a:rPr lang="en-ZA" sz="1300" dirty="0">
                          <a:effectLst/>
                        </a:rPr>
                        <a:t> </a:t>
                      </a:r>
                      <a:r>
                        <a:rPr lang="en-ZA" sz="1300" dirty="0" smtClean="0">
                          <a:effectLst/>
                        </a:rPr>
                        <a:t>CR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300" dirty="0" err="1" smtClean="0">
                          <a:effectLst/>
                        </a:rPr>
                        <a:t>Capricon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16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err="1">
                          <a:effectLst/>
                        </a:rPr>
                        <a:t>Mohodi</a:t>
                      </a:r>
                      <a:r>
                        <a:rPr lang="en-ZA" sz="1300" dirty="0">
                          <a:effectLst/>
                        </a:rPr>
                        <a:t> </a:t>
                      </a:r>
                      <a:r>
                        <a:rPr lang="en-ZA" sz="1300" dirty="0" smtClean="0">
                          <a:effectLst/>
                        </a:rPr>
                        <a:t>CR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300" dirty="0">
                          <a:effectLst/>
                        </a:rPr>
                        <a:t> </a:t>
                      </a:r>
                      <a:r>
                        <a:rPr lang="en-ZA" sz="1300" dirty="0" err="1" smtClean="0">
                          <a:effectLst/>
                        </a:rPr>
                        <a:t>Molemole</a:t>
                      </a:r>
                      <a:r>
                        <a:rPr lang="en-ZA" sz="1300" dirty="0" smtClean="0">
                          <a:effectLst/>
                        </a:rPr>
                        <a:t>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29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Radio Turf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300">
                          <a:effectLst/>
                        </a:rPr>
                        <a:t>Capricon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149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Radio Zebediela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300">
                          <a:effectLst/>
                        </a:rPr>
                        <a:t>Capricon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82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</a:rPr>
                        <a:t>Greater Giyani </a:t>
                      </a:r>
                      <a:r>
                        <a:rPr lang="en-ZA" sz="1300" dirty="0" smtClean="0">
                          <a:effectLst/>
                        </a:rPr>
                        <a:t>CR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300">
                          <a:effectLst/>
                        </a:rPr>
                        <a:t>Greater Giyani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188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</a:rPr>
                        <a:t>Waterberg Stereo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300">
                          <a:effectLst/>
                        </a:rPr>
                        <a:t>Waterberg DM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  <a:tr h="282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 err="1">
                          <a:effectLst/>
                        </a:rPr>
                        <a:t>Masemola</a:t>
                      </a:r>
                      <a:r>
                        <a:rPr lang="en-ZA" sz="1300" dirty="0">
                          <a:effectLst/>
                        </a:rPr>
                        <a:t> CR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300" dirty="0">
                          <a:effectLst/>
                        </a:rPr>
                        <a:t>Greater </a:t>
                      </a:r>
                      <a:r>
                        <a:rPr lang="en-ZA" sz="1300" dirty="0" smtClean="0">
                          <a:effectLst/>
                        </a:rPr>
                        <a:t>Sekhukhune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6" marR="40926" marT="0" marB="0"/>
                </a:tc>
              </a:tr>
            </a:tbl>
          </a:graphicData>
        </a:graphic>
      </p:graphicFrame>
      <p:sp>
        <p:nvSpPr>
          <p:cNvPr id="10" name="Content Placeholder 4"/>
          <p:cNvSpPr>
            <a:spLocks noGrp="1"/>
          </p:cNvSpPr>
          <p:nvPr>
            <p:ph sz="half" idx="13"/>
          </p:nvPr>
        </p:nvSpPr>
        <p:spPr>
          <a:xfrm>
            <a:off x="179512" y="264294"/>
            <a:ext cx="8208912" cy="788442"/>
          </a:xfrm>
        </p:spPr>
        <p:txBody>
          <a:bodyPr/>
          <a:lstStyle/>
          <a:p>
            <a:r>
              <a:rPr lang="en-US" dirty="0" smtClean="0"/>
              <a:t>MDDA Projects per District Municipality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430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13199</TotalTime>
  <Words>1116</Words>
  <Application>Microsoft Office PowerPoint</Application>
  <PresentationFormat>On-screen Show (4:3)</PresentationFormat>
  <Paragraphs>490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Slide 1</vt:lpstr>
      <vt:lpstr>MDDA Mandate</vt:lpstr>
      <vt:lpstr>MDDA Vision, Mission and Values</vt:lpstr>
      <vt:lpstr>MDDA Regulatory &amp; Legislative Framework</vt:lpstr>
      <vt:lpstr>Slide 5</vt:lpstr>
      <vt:lpstr>Slide 6</vt:lpstr>
      <vt:lpstr>Slide 7</vt:lpstr>
      <vt:lpstr>Slide 8</vt:lpstr>
      <vt:lpstr>Slide 9</vt:lpstr>
      <vt:lpstr>Slide 10</vt:lpstr>
      <vt:lpstr>Slide 11</vt:lpstr>
      <vt:lpstr>Stakeholders and Partners</vt:lpstr>
      <vt:lpstr>Stakeholders and Partners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Manana STONE</dc:creator>
  <cp:lastModifiedBy>PUMZA</cp:lastModifiedBy>
  <cp:revision>722</cp:revision>
  <cp:lastPrinted>2014-07-02T14:14:52Z</cp:lastPrinted>
  <dcterms:created xsi:type="dcterms:W3CDTF">2004-06-08T22:31:48Z</dcterms:created>
  <dcterms:modified xsi:type="dcterms:W3CDTF">2016-11-03T10:02:07Z</dcterms:modified>
</cp:coreProperties>
</file>