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sldIdLst>
    <p:sldId id="256" r:id="rId4"/>
    <p:sldId id="360" r:id="rId5"/>
    <p:sldId id="312" r:id="rId6"/>
    <p:sldId id="314" r:id="rId7"/>
    <p:sldId id="315" r:id="rId8"/>
    <p:sldId id="316" r:id="rId9"/>
    <p:sldId id="317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9" r:id="rId45"/>
    <p:sldId id="35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ndile" initials="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31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50766746497937"/>
          <c:y val="9.6474364814713595E-2"/>
          <c:w val="0.80584517354142948"/>
          <c:h val="0.7399556802743816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Sheet1!$E$11:$E$14</c:f>
              <c:strCache>
                <c:ptCount val="4"/>
                <c:pt idx="0">
                  <c:v>Discretionary</c:v>
                </c:pt>
                <c:pt idx="1">
                  <c:v>Mandatory</c:v>
                </c:pt>
                <c:pt idx="2">
                  <c:v>Administration</c:v>
                </c:pt>
                <c:pt idx="3">
                  <c:v>Interest and penalties</c:v>
                </c:pt>
              </c:strCache>
            </c:strRef>
          </c:cat>
          <c:val>
            <c:numRef>
              <c:f>Sheet1!$F$11:$F$14</c:f>
              <c:numCache>
                <c:formatCode>_ * #,##0_ ;_ * \-#,##0_ ;_ * "-"??_ ;_ @_ </c:formatCode>
                <c:ptCount val="4"/>
                <c:pt idx="0">
                  <c:v>183386</c:v>
                </c:pt>
                <c:pt idx="1">
                  <c:v>73413</c:v>
                </c:pt>
                <c:pt idx="2">
                  <c:v>39964</c:v>
                </c:pt>
                <c:pt idx="3">
                  <c:v>8270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Sheet1!$E$19:$E$22</c:f>
              <c:strCache>
                <c:ptCount val="4"/>
                <c:pt idx="0">
                  <c:v>Discretionary</c:v>
                </c:pt>
                <c:pt idx="1">
                  <c:v>Mandatory</c:v>
                </c:pt>
                <c:pt idx="2">
                  <c:v>Administration</c:v>
                </c:pt>
                <c:pt idx="3">
                  <c:v>Interest and penalties</c:v>
                </c:pt>
              </c:strCache>
            </c:strRef>
          </c:cat>
          <c:val>
            <c:numRef>
              <c:f>Sheet1!$F$19:$F$22</c:f>
              <c:numCache>
                <c:formatCode>_ * #,##0_ ;_ * \-#,##0_ ;_ * "-"??_ ;_ @_ </c:formatCode>
                <c:ptCount val="4"/>
                <c:pt idx="0">
                  <c:v>164827</c:v>
                </c:pt>
                <c:pt idx="1">
                  <c:v>66462</c:v>
                </c:pt>
                <c:pt idx="2">
                  <c:v>38640</c:v>
                </c:pt>
                <c:pt idx="3">
                  <c:v>8299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Sheet1!$I$12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Sheet1!$H$13:$H$15</c:f>
              <c:strCache>
                <c:ptCount val="3"/>
                <c:pt idx="0">
                  <c:v>Discretionary</c:v>
                </c:pt>
                <c:pt idx="1">
                  <c:v>Mandatory</c:v>
                </c:pt>
                <c:pt idx="2">
                  <c:v>Administration</c:v>
                </c:pt>
              </c:strCache>
            </c:strRef>
          </c:cat>
          <c:val>
            <c:numRef>
              <c:f>Sheet1!$I$13:$I$15</c:f>
              <c:numCache>
                <c:formatCode>_ * #,##0_ ;_ * \-#,##0_ ;_ * "-"??_ ;_ @_ </c:formatCode>
                <c:ptCount val="3"/>
                <c:pt idx="0">
                  <c:v>183386</c:v>
                </c:pt>
                <c:pt idx="1">
                  <c:v>73413</c:v>
                </c:pt>
                <c:pt idx="2">
                  <c:v>39964</c:v>
                </c:pt>
              </c:numCache>
            </c:numRef>
          </c:val>
        </c:ser>
        <c:ser>
          <c:idx val="1"/>
          <c:order val="1"/>
          <c:tx>
            <c:strRef>
              <c:f>Sheet1!$J$12</c:f>
              <c:strCache>
                <c:ptCount val="1"/>
                <c:pt idx="0">
                  <c:v>Expenditure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Sheet1!$H$13:$H$15</c:f>
              <c:strCache>
                <c:ptCount val="3"/>
                <c:pt idx="0">
                  <c:v>Discretionary</c:v>
                </c:pt>
                <c:pt idx="1">
                  <c:v>Mandatory</c:v>
                </c:pt>
                <c:pt idx="2">
                  <c:v>Administration</c:v>
                </c:pt>
              </c:strCache>
            </c:strRef>
          </c:cat>
          <c:val>
            <c:numRef>
              <c:f>Sheet1!$J$13:$J$15</c:f>
              <c:numCache>
                <c:formatCode>_ * #,##0_ ;_ * \-#,##0_ ;_ * "-"??_ ;_ @_ </c:formatCode>
                <c:ptCount val="3"/>
                <c:pt idx="0">
                  <c:v>160057</c:v>
                </c:pt>
                <c:pt idx="1">
                  <c:v>45919</c:v>
                </c:pt>
                <c:pt idx="2">
                  <c:v>68516</c:v>
                </c:pt>
              </c:numCache>
            </c:numRef>
          </c:val>
        </c:ser>
        <c:dLbls/>
        <c:gapWidth val="219"/>
        <c:overlap val="-27"/>
        <c:axId val="106845696"/>
        <c:axId val="106847232"/>
      </c:barChart>
      <c:catAx>
        <c:axId val="106845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7232"/>
        <c:crosses val="autoZero"/>
        <c:auto val="1"/>
        <c:lblAlgn val="ctr"/>
        <c:lblOffset val="100"/>
      </c:catAx>
      <c:valAx>
        <c:axId val="106847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4T10:31:12.740" idx="4">
    <p:pos x="10" y="10"/>
    <p:text>1. Please have totals and add other other line items for reserves to ensure that it casts (i.e. adds up)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4T10:22:46.895" idx="3">
    <p:pos x="10" y="10"/>
    <p:text>1. Please correct the spelling for Discretionery (i.e. Discretionary)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CB02E-ABC3-499B-8C46-AE758ECFB07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B228D1A-21CA-4149-952B-7986A0A84192}">
      <dgm:prSet phldrT="[Text]" custT="1"/>
      <dgm:spPr/>
      <dgm:t>
        <a:bodyPr/>
        <a:lstStyle/>
        <a:p>
          <a:r>
            <a:rPr lang="en-US" sz="1400" b="1" dirty="0" smtClean="0"/>
            <a:t>Familiarisation</a:t>
          </a:r>
          <a:endParaRPr lang="en-US" sz="1400" b="1" dirty="0"/>
        </a:p>
      </dgm:t>
    </dgm:pt>
    <dgm:pt modelId="{7D5E64F9-6F59-4EF3-A19F-BC78730ACA86}" type="parTrans" cxnId="{6BB41A47-4FD3-493B-A6FB-C3846CCD62B5}">
      <dgm:prSet/>
      <dgm:spPr/>
      <dgm:t>
        <a:bodyPr/>
        <a:lstStyle/>
        <a:p>
          <a:endParaRPr lang="en-US"/>
        </a:p>
      </dgm:t>
    </dgm:pt>
    <dgm:pt modelId="{D6FEA8DC-ED54-4679-AC95-39EF43AB32CB}" type="sibTrans" cxnId="{6BB41A47-4FD3-493B-A6FB-C3846CCD62B5}">
      <dgm:prSet/>
      <dgm:spPr/>
      <dgm:t>
        <a:bodyPr/>
        <a:lstStyle/>
        <a:p>
          <a:endParaRPr lang="en-US"/>
        </a:p>
      </dgm:t>
    </dgm:pt>
    <dgm:pt modelId="{ABE6A309-2470-490D-AB01-E1EA97D1AC14}">
      <dgm:prSet phldrT="[Text]" custT="1"/>
      <dgm:spPr/>
      <dgm:t>
        <a:bodyPr/>
        <a:lstStyle/>
        <a:p>
          <a:r>
            <a:rPr lang="en-US" sz="1400" b="1" dirty="0" smtClean="0"/>
            <a:t>Building</a:t>
          </a:r>
        </a:p>
        <a:p>
          <a:r>
            <a:rPr lang="en-US" sz="1400" b="1" dirty="0" smtClean="0"/>
            <a:t>Phase</a:t>
          </a:r>
          <a:endParaRPr lang="en-US" sz="1400" b="1" dirty="0"/>
        </a:p>
      </dgm:t>
    </dgm:pt>
    <dgm:pt modelId="{14A6CB48-2B0E-4305-BD12-9E22904FC85A}" type="parTrans" cxnId="{113DEDF1-905D-4063-8AB9-5D95B5F360FE}">
      <dgm:prSet/>
      <dgm:spPr/>
      <dgm:t>
        <a:bodyPr/>
        <a:lstStyle/>
        <a:p>
          <a:endParaRPr lang="en-US"/>
        </a:p>
      </dgm:t>
    </dgm:pt>
    <dgm:pt modelId="{E86A6B77-A72B-4DC9-8B39-781EDA338543}" type="sibTrans" cxnId="{113DEDF1-905D-4063-8AB9-5D95B5F360FE}">
      <dgm:prSet/>
      <dgm:spPr/>
      <dgm:t>
        <a:bodyPr/>
        <a:lstStyle/>
        <a:p>
          <a:endParaRPr lang="en-US"/>
        </a:p>
      </dgm:t>
    </dgm:pt>
    <dgm:pt modelId="{F36D2017-38DB-4602-A8E3-C8470F74531D}">
      <dgm:prSet phldrT="[Text]" custT="1"/>
      <dgm:spPr/>
      <dgm:t>
        <a:bodyPr/>
        <a:lstStyle/>
        <a:p>
          <a:r>
            <a:rPr lang="en-US" sz="1400" b="1" dirty="0" smtClean="0"/>
            <a:t>Stabilization</a:t>
          </a:r>
        </a:p>
        <a:p>
          <a:r>
            <a:rPr lang="en-US" sz="1400" b="1" dirty="0" smtClean="0"/>
            <a:t>Phase</a:t>
          </a:r>
          <a:endParaRPr lang="en-US" sz="1400" b="1" dirty="0"/>
        </a:p>
      </dgm:t>
    </dgm:pt>
    <dgm:pt modelId="{5163CB00-83F7-4156-B0F4-FD629BF99F7E}" type="parTrans" cxnId="{E687A56B-8C59-4C62-AE00-BF623EB8F430}">
      <dgm:prSet/>
      <dgm:spPr/>
      <dgm:t>
        <a:bodyPr/>
        <a:lstStyle/>
        <a:p>
          <a:endParaRPr lang="en-US"/>
        </a:p>
      </dgm:t>
    </dgm:pt>
    <dgm:pt modelId="{A2ED833D-E31F-4CA2-9104-22D200D1B148}" type="sibTrans" cxnId="{E687A56B-8C59-4C62-AE00-BF623EB8F430}">
      <dgm:prSet/>
      <dgm:spPr/>
      <dgm:t>
        <a:bodyPr/>
        <a:lstStyle/>
        <a:p>
          <a:endParaRPr lang="en-US"/>
        </a:p>
      </dgm:t>
    </dgm:pt>
    <dgm:pt modelId="{DCB44294-C1BB-428E-8497-0104E8568E6B}">
      <dgm:prSet phldrT="[Text]" custT="1"/>
      <dgm:spPr/>
      <dgm:t>
        <a:bodyPr/>
        <a:lstStyle/>
        <a:p>
          <a:r>
            <a:rPr lang="en-US" sz="1400" b="1" dirty="0" smtClean="0"/>
            <a:t>Change Management</a:t>
          </a:r>
          <a:endParaRPr lang="en-US" sz="1400" b="1" dirty="0"/>
        </a:p>
      </dgm:t>
    </dgm:pt>
    <dgm:pt modelId="{CB4CD95C-A020-4F2A-A209-F2E37F95156F}" type="parTrans" cxnId="{905943B1-1DC9-47FE-842E-F18A454E73F8}">
      <dgm:prSet/>
      <dgm:spPr/>
      <dgm:t>
        <a:bodyPr/>
        <a:lstStyle/>
        <a:p>
          <a:endParaRPr lang="en-US"/>
        </a:p>
      </dgm:t>
    </dgm:pt>
    <dgm:pt modelId="{9F946DF9-A220-4A0E-9A3C-D5BA5A67434F}" type="sibTrans" cxnId="{905943B1-1DC9-47FE-842E-F18A454E73F8}">
      <dgm:prSet/>
      <dgm:spPr/>
      <dgm:t>
        <a:bodyPr/>
        <a:lstStyle/>
        <a:p>
          <a:endParaRPr lang="en-US"/>
        </a:p>
      </dgm:t>
    </dgm:pt>
    <dgm:pt modelId="{8F883A12-5EE5-4E27-BCD0-A98950E89FAD}">
      <dgm:prSet phldrT="[Text]" custT="1"/>
      <dgm:spPr/>
      <dgm:t>
        <a:bodyPr/>
        <a:lstStyle/>
        <a:p>
          <a:r>
            <a:rPr lang="en-US" sz="1400" b="1" dirty="0" smtClean="0"/>
            <a:t>Sustainability</a:t>
          </a:r>
        </a:p>
        <a:p>
          <a:r>
            <a:rPr lang="en-US" sz="1400" b="1" dirty="0" smtClean="0"/>
            <a:t>Stage</a:t>
          </a:r>
          <a:endParaRPr lang="en-US" sz="1400" b="1" dirty="0"/>
        </a:p>
      </dgm:t>
    </dgm:pt>
    <dgm:pt modelId="{EAE52786-2B42-434B-8C8E-95692EC4E0DA}" type="parTrans" cxnId="{91F04DAD-79F6-4C44-987B-F4DE32DFD370}">
      <dgm:prSet/>
      <dgm:spPr/>
      <dgm:t>
        <a:bodyPr/>
        <a:lstStyle/>
        <a:p>
          <a:endParaRPr lang="en-US"/>
        </a:p>
      </dgm:t>
    </dgm:pt>
    <dgm:pt modelId="{56288400-C996-496A-9832-E1D88821A2A6}" type="sibTrans" cxnId="{91F04DAD-79F6-4C44-987B-F4DE32DFD370}">
      <dgm:prSet/>
      <dgm:spPr/>
      <dgm:t>
        <a:bodyPr/>
        <a:lstStyle/>
        <a:p>
          <a:endParaRPr lang="en-US"/>
        </a:p>
      </dgm:t>
    </dgm:pt>
    <dgm:pt modelId="{97A22A4B-1DF8-45F6-AA82-5DAA87948362}" type="pres">
      <dgm:prSet presAssocID="{DB5CB02E-ABC3-499B-8C46-AE758ECFB07F}" presName="Name0" presStyleCnt="0">
        <dgm:presLayoutVars>
          <dgm:dir/>
          <dgm:animLvl val="lvl"/>
          <dgm:resizeHandles val="exact"/>
        </dgm:presLayoutVars>
      </dgm:prSet>
      <dgm:spPr/>
    </dgm:pt>
    <dgm:pt modelId="{FE4066EA-5F9E-4F45-9618-4DF14FAFC44C}" type="pres">
      <dgm:prSet presAssocID="{6B228D1A-21CA-4149-952B-7986A0A84192}" presName="parTxOnly" presStyleLbl="node1" presStyleIdx="0" presStyleCnt="5" custScaleX="127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7E178E2-69B9-40E9-A90A-1C306CA8F49D}" type="pres">
      <dgm:prSet presAssocID="{D6FEA8DC-ED54-4679-AC95-39EF43AB32CB}" presName="parTxOnlySpace" presStyleCnt="0"/>
      <dgm:spPr/>
    </dgm:pt>
    <dgm:pt modelId="{103DCB96-C284-40FA-BFB1-27A5F4AD6788}" type="pres">
      <dgm:prSet presAssocID="{ABE6A309-2470-490D-AB01-E1EA97D1AC1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8E054C4-C5CD-4F31-A660-B20F7F17FCED}" type="pres">
      <dgm:prSet presAssocID="{E86A6B77-A72B-4DC9-8B39-781EDA338543}" presName="parTxOnlySpace" presStyleCnt="0"/>
      <dgm:spPr/>
    </dgm:pt>
    <dgm:pt modelId="{3B96FA75-9062-46AF-9A28-D75D26E61051}" type="pres">
      <dgm:prSet presAssocID="{F36D2017-38DB-4602-A8E3-C8470F74531D}" presName="parTxOnly" presStyleLbl="node1" presStyleIdx="2" presStyleCnt="5" custScaleX="103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5861699-FF00-4D94-95BD-B805990336DF}" type="pres">
      <dgm:prSet presAssocID="{A2ED833D-E31F-4CA2-9104-22D200D1B148}" presName="parTxOnlySpace" presStyleCnt="0"/>
      <dgm:spPr/>
    </dgm:pt>
    <dgm:pt modelId="{650C4D6E-86BC-4AE1-9755-3E9E1D426517}" type="pres">
      <dgm:prSet presAssocID="{DCB44294-C1BB-428E-8497-0104E8568E6B}" presName="parTxOnly" presStyleLbl="node1" presStyleIdx="3" presStyleCnt="5" custScaleX="123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96DC4B9-C4D9-4E84-88DC-130BBD609AE5}" type="pres">
      <dgm:prSet presAssocID="{9F946DF9-A220-4A0E-9A3C-D5BA5A67434F}" presName="parTxOnlySpace" presStyleCnt="0"/>
      <dgm:spPr/>
    </dgm:pt>
    <dgm:pt modelId="{996A4742-97DE-4097-946C-CDC440774B29}" type="pres">
      <dgm:prSet presAssocID="{8F883A12-5EE5-4E27-BCD0-A98950E89FAD}" presName="parTxOnly" presStyleLbl="node1" presStyleIdx="4" presStyleCnt="5" custScaleX="128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E687A56B-8C59-4C62-AE00-BF623EB8F430}" srcId="{DB5CB02E-ABC3-499B-8C46-AE758ECFB07F}" destId="{F36D2017-38DB-4602-A8E3-C8470F74531D}" srcOrd="2" destOrd="0" parTransId="{5163CB00-83F7-4156-B0F4-FD629BF99F7E}" sibTransId="{A2ED833D-E31F-4CA2-9104-22D200D1B148}"/>
    <dgm:cxn modelId="{FAA6C5CC-1F93-48F8-A6AA-A1447F2CAD8F}" type="presOf" srcId="{DB5CB02E-ABC3-499B-8C46-AE758ECFB07F}" destId="{97A22A4B-1DF8-45F6-AA82-5DAA87948362}" srcOrd="0" destOrd="0" presId="urn:microsoft.com/office/officeart/2005/8/layout/chevron1"/>
    <dgm:cxn modelId="{2CE6E29F-AF7D-4510-AE60-91ACF543D89C}" type="presOf" srcId="{8F883A12-5EE5-4E27-BCD0-A98950E89FAD}" destId="{996A4742-97DE-4097-946C-CDC440774B29}" srcOrd="0" destOrd="0" presId="urn:microsoft.com/office/officeart/2005/8/layout/chevron1"/>
    <dgm:cxn modelId="{9A390BDF-2E11-43B1-9CD7-80161EADEAEA}" type="presOf" srcId="{ABE6A309-2470-490D-AB01-E1EA97D1AC14}" destId="{103DCB96-C284-40FA-BFB1-27A5F4AD6788}" srcOrd="0" destOrd="0" presId="urn:microsoft.com/office/officeart/2005/8/layout/chevron1"/>
    <dgm:cxn modelId="{9F7997AD-02E0-4426-9A16-E1E535CE63B7}" type="presOf" srcId="{DCB44294-C1BB-428E-8497-0104E8568E6B}" destId="{650C4D6E-86BC-4AE1-9755-3E9E1D426517}" srcOrd="0" destOrd="0" presId="urn:microsoft.com/office/officeart/2005/8/layout/chevron1"/>
    <dgm:cxn modelId="{113DEDF1-905D-4063-8AB9-5D95B5F360FE}" srcId="{DB5CB02E-ABC3-499B-8C46-AE758ECFB07F}" destId="{ABE6A309-2470-490D-AB01-E1EA97D1AC14}" srcOrd="1" destOrd="0" parTransId="{14A6CB48-2B0E-4305-BD12-9E22904FC85A}" sibTransId="{E86A6B77-A72B-4DC9-8B39-781EDA338543}"/>
    <dgm:cxn modelId="{6E18B840-8B6E-4F1C-9208-3EA9C41BDD01}" type="presOf" srcId="{6B228D1A-21CA-4149-952B-7986A0A84192}" destId="{FE4066EA-5F9E-4F45-9618-4DF14FAFC44C}" srcOrd="0" destOrd="0" presId="urn:microsoft.com/office/officeart/2005/8/layout/chevron1"/>
    <dgm:cxn modelId="{905943B1-1DC9-47FE-842E-F18A454E73F8}" srcId="{DB5CB02E-ABC3-499B-8C46-AE758ECFB07F}" destId="{DCB44294-C1BB-428E-8497-0104E8568E6B}" srcOrd="3" destOrd="0" parTransId="{CB4CD95C-A020-4F2A-A209-F2E37F95156F}" sibTransId="{9F946DF9-A220-4A0E-9A3C-D5BA5A67434F}"/>
    <dgm:cxn modelId="{6BB41A47-4FD3-493B-A6FB-C3846CCD62B5}" srcId="{DB5CB02E-ABC3-499B-8C46-AE758ECFB07F}" destId="{6B228D1A-21CA-4149-952B-7986A0A84192}" srcOrd="0" destOrd="0" parTransId="{7D5E64F9-6F59-4EF3-A19F-BC78730ACA86}" sibTransId="{D6FEA8DC-ED54-4679-AC95-39EF43AB32CB}"/>
    <dgm:cxn modelId="{91F04DAD-79F6-4C44-987B-F4DE32DFD370}" srcId="{DB5CB02E-ABC3-499B-8C46-AE758ECFB07F}" destId="{8F883A12-5EE5-4E27-BCD0-A98950E89FAD}" srcOrd="4" destOrd="0" parTransId="{EAE52786-2B42-434B-8C8E-95692EC4E0DA}" sibTransId="{56288400-C996-496A-9832-E1D88821A2A6}"/>
    <dgm:cxn modelId="{4A7B7BB5-4645-4254-8B75-C72FDF97AE88}" type="presOf" srcId="{F36D2017-38DB-4602-A8E3-C8470F74531D}" destId="{3B96FA75-9062-46AF-9A28-D75D26E61051}" srcOrd="0" destOrd="0" presId="urn:microsoft.com/office/officeart/2005/8/layout/chevron1"/>
    <dgm:cxn modelId="{87610747-9587-4455-A318-C8F3225E773A}" type="presParOf" srcId="{97A22A4B-1DF8-45F6-AA82-5DAA87948362}" destId="{FE4066EA-5F9E-4F45-9618-4DF14FAFC44C}" srcOrd="0" destOrd="0" presId="urn:microsoft.com/office/officeart/2005/8/layout/chevron1"/>
    <dgm:cxn modelId="{20806FC3-9AB8-4767-849A-18F7C50D6F8F}" type="presParOf" srcId="{97A22A4B-1DF8-45F6-AA82-5DAA87948362}" destId="{C7E178E2-69B9-40E9-A90A-1C306CA8F49D}" srcOrd="1" destOrd="0" presId="urn:microsoft.com/office/officeart/2005/8/layout/chevron1"/>
    <dgm:cxn modelId="{D90107B2-25B8-4FF8-B1D4-C6D21E640F58}" type="presParOf" srcId="{97A22A4B-1DF8-45F6-AA82-5DAA87948362}" destId="{103DCB96-C284-40FA-BFB1-27A5F4AD6788}" srcOrd="2" destOrd="0" presId="urn:microsoft.com/office/officeart/2005/8/layout/chevron1"/>
    <dgm:cxn modelId="{4485BFD2-352D-4C5F-BA28-5B408B642500}" type="presParOf" srcId="{97A22A4B-1DF8-45F6-AA82-5DAA87948362}" destId="{38E054C4-C5CD-4F31-A660-B20F7F17FCED}" srcOrd="3" destOrd="0" presId="urn:microsoft.com/office/officeart/2005/8/layout/chevron1"/>
    <dgm:cxn modelId="{06F494D0-7D19-4F1E-9A2B-1E2FCCC90C7C}" type="presParOf" srcId="{97A22A4B-1DF8-45F6-AA82-5DAA87948362}" destId="{3B96FA75-9062-46AF-9A28-D75D26E61051}" srcOrd="4" destOrd="0" presId="urn:microsoft.com/office/officeart/2005/8/layout/chevron1"/>
    <dgm:cxn modelId="{45ECAC33-7F12-474E-BCCF-70225CE83935}" type="presParOf" srcId="{97A22A4B-1DF8-45F6-AA82-5DAA87948362}" destId="{B5861699-FF00-4D94-95BD-B805990336DF}" srcOrd="5" destOrd="0" presId="urn:microsoft.com/office/officeart/2005/8/layout/chevron1"/>
    <dgm:cxn modelId="{1444A8E7-D141-4814-A066-585CBB663C88}" type="presParOf" srcId="{97A22A4B-1DF8-45F6-AA82-5DAA87948362}" destId="{650C4D6E-86BC-4AE1-9755-3E9E1D426517}" srcOrd="6" destOrd="0" presId="urn:microsoft.com/office/officeart/2005/8/layout/chevron1"/>
    <dgm:cxn modelId="{1EB474C2-7FD4-44DC-A403-50B7D30406E9}" type="presParOf" srcId="{97A22A4B-1DF8-45F6-AA82-5DAA87948362}" destId="{D96DC4B9-C4D9-4E84-88DC-130BBD609AE5}" srcOrd="7" destOrd="0" presId="urn:microsoft.com/office/officeart/2005/8/layout/chevron1"/>
    <dgm:cxn modelId="{FAD6FBD0-16BA-49FD-9181-03BE59AE6269}" type="presParOf" srcId="{97A22A4B-1DF8-45F6-AA82-5DAA87948362}" destId="{996A4742-97DE-4097-946C-CDC440774B2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4066EA-5F9E-4F45-9618-4DF14FAFC44C}">
      <dsp:nvSpPr>
        <dsp:cNvPr id="0" name=""/>
        <dsp:cNvSpPr/>
      </dsp:nvSpPr>
      <dsp:spPr>
        <a:xfrm>
          <a:off x="24" y="1846723"/>
          <a:ext cx="2154471" cy="676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Familiarisation</a:t>
          </a:r>
          <a:endParaRPr lang="en-US" sz="1400" b="1" kern="1200" dirty="0"/>
        </a:p>
      </dsp:txBody>
      <dsp:txXfrm>
        <a:off x="24" y="1846723"/>
        <a:ext cx="2154471" cy="676395"/>
      </dsp:txXfrm>
    </dsp:sp>
    <dsp:sp modelId="{103DCB96-C284-40FA-BFB1-27A5F4AD6788}">
      <dsp:nvSpPr>
        <dsp:cNvPr id="0" name=""/>
        <dsp:cNvSpPr/>
      </dsp:nvSpPr>
      <dsp:spPr>
        <a:xfrm>
          <a:off x="1985397" y="1846723"/>
          <a:ext cx="1690988" cy="676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Building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Phase</a:t>
          </a:r>
          <a:endParaRPr lang="en-US" sz="1400" b="1" kern="1200" dirty="0"/>
        </a:p>
      </dsp:txBody>
      <dsp:txXfrm>
        <a:off x="1985397" y="1846723"/>
        <a:ext cx="1690988" cy="676395"/>
      </dsp:txXfrm>
    </dsp:sp>
    <dsp:sp modelId="{3B96FA75-9062-46AF-9A28-D75D26E61051}">
      <dsp:nvSpPr>
        <dsp:cNvPr id="0" name=""/>
        <dsp:cNvSpPr/>
      </dsp:nvSpPr>
      <dsp:spPr>
        <a:xfrm>
          <a:off x="3507286" y="1846723"/>
          <a:ext cx="1743425" cy="676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Stabilization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Phase</a:t>
          </a:r>
          <a:endParaRPr lang="en-US" sz="1400" b="1" kern="1200" dirty="0"/>
        </a:p>
      </dsp:txBody>
      <dsp:txXfrm>
        <a:off x="3507286" y="1846723"/>
        <a:ext cx="1743425" cy="676395"/>
      </dsp:txXfrm>
    </dsp:sp>
    <dsp:sp modelId="{650C4D6E-86BC-4AE1-9755-3E9E1D426517}">
      <dsp:nvSpPr>
        <dsp:cNvPr id="0" name=""/>
        <dsp:cNvSpPr/>
      </dsp:nvSpPr>
      <dsp:spPr>
        <a:xfrm>
          <a:off x="5081613" y="1846723"/>
          <a:ext cx="2084193" cy="676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Change Management</a:t>
          </a:r>
          <a:endParaRPr lang="en-US" sz="1400" b="1" kern="1200" dirty="0"/>
        </a:p>
      </dsp:txBody>
      <dsp:txXfrm>
        <a:off x="5081613" y="1846723"/>
        <a:ext cx="2084193" cy="676395"/>
      </dsp:txXfrm>
    </dsp:sp>
    <dsp:sp modelId="{996A4742-97DE-4097-946C-CDC440774B29}">
      <dsp:nvSpPr>
        <dsp:cNvPr id="0" name=""/>
        <dsp:cNvSpPr/>
      </dsp:nvSpPr>
      <dsp:spPr>
        <a:xfrm>
          <a:off x="6996708" y="1846723"/>
          <a:ext cx="2165022" cy="676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Sustainability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Stage</a:t>
          </a:r>
          <a:endParaRPr lang="en-US" sz="1400" b="1" kern="1200" dirty="0"/>
        </a:p>
      </dsp:txBody>
      <dsp:txXfrm>
        <a:off x="6996708" y="1846723"/>
        <a:ext cx="2165022" cy="676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576B2-1B23-4635-8E89-1BA02C657BCA}" type="datetimeFigureOut">
              <a:rPr lang="en-ZA" smtClean="0"/>
              <a:pPr/>
              <a:t>2016/11/03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85469-9111-427A-8811-65370ABCCDB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3500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5469-9111-427A-8811-65370ABCCDBE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1516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CB3A-715A-4B0D-B1CC-5156489152D7}" type="slidenum">
              <a:rPr lang="en-ZA" smtClean="0">
                <a:solidFill>
                  <a:prstClr val="black"/>
                </a:solidFill>
              </a:rPr>
              <a:pPr/>
              <a:t>14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146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CB3A-715A-4B0D-B1CC-5156489152D7}" type="slidenum">
              <a:rPr lang="en-ZA" smtClean="0">
                <a:solidFill>
                  <a:prstClr val="black"/>
                </a:solidFill>
              </a:rPr>
              <a:pPr/>
              <a:t>15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747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CB3A-715A-4B0D-B1CC-5156489152D7}" type="slidenum">
              <a:rPr lang="en-ZA" smtClean="0">
                <a:solidFill>
                  <a:prstClr val="black"/>
                </a:solidFill>
              </a:rPr>
              <a:pPr/>
              <a:t>16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69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CB3A-715A-4B0D-B1CC-5156489152D7}" type="slidenum">
              <a:rPr lang="en-ZA" smtClean="0">
                <a:solidFill>
                  <a:prstClr val="black"/>
                </a:solidFill>
              </a:rPr>
              <a:pPr/>
              <a:t>17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26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CB3A-715A-4B0D-B1CC-5156489152D7}" type="slidenum">
              <a:rPr lang="en-ZA" smtClean="0">
                <a:solidFill>
                  <a:prstClr val="black"/>
                </a:solidFill>
              </a:rPr>
              <a:pPr/>
              <a:t>19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363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494088" y="858838"/>
            <a:ext cx="3084512" cy="2312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007288" y="3300669"/>
            <a:ext cx="8058283" cy="2700547"/>
          </a:xfrm>
          <a:prstGeom prst="rect">
            <a:avLst/>
          </a:prstGeom>
          <a:noFill/>
          <a:ln>
            <a:noFill/>
          </a:ln>
        </p:spPr>
        <p:txBody>
          <a:bodyPr lIns="94219" tIns="47097" rIns="94219" bIns="47097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5705621" y="6514417"/>
            <a:ext cx="4364903" cy="344115"/>
          </a:xfrm>
          <a:prstGeom prst="rect">
            <a:avLst/>
          </a:prstGeom>
          <a:noFill/>
          <a:ln>
            <a:noFill/>
          </a:ln>
        </p:spPr>
        <p:txBody>
          <a:bodyPr lIns="94219" tIns="47097" rIns="94219" bIns="4709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ZA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22</a:t>
            </a:fld>
            <a:endParaRPr lang="en-ZA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061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CB3A-715A-4B0D-B1CC-5156489152D7}" type="slidenum">
              <a:rPr lang="en-ZA" smtClean="0">
                <a:solidFill>
                  <a:prstClr val="black"/>
                </a:solidFill>
              </a:rPr>
              <a:pPr/>
              <a:t>26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53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5469-9111-427A-8811-65370ABCCDBE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6035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5469-9111-427A-8811-65370ABCCDBE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03424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5469-9111-427A-8811-65370ABCCDBE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6491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Achievement is 80% thus 20% not 100% achieved. Use</a:t>
            </a:r>
            <a:r>
              <a:rPr lang="en-ZA" baseline="0" dirty="0" smtClean="0"/>
              <a:t> examples to illustrate. 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CB3A-715A-4B0D-B1CC-5156489152D7}" type="slidenum">
              <a:rPr lang="en-ZA" smtClean="0">
                <a:solidFill>
                  <a:prstClr val="black"/>
                </a:solidFill>
              </a:rPr>
              <a:pPr/>
              <a:t>8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04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 smtClean="0"/>
              <a:t>Prog</a:t>
            </a:r>
            <a:r>
              <a:rPr lang="en-ZA" baseline="0" dirty="0" smtClean="0"/>
              <a:t> 1 – Administration: What was not achieved and why? </a:t>
            </a:r>
          </a:p>
          <a:p>
            <a:r>
              <a:rPr lang="en-ZA" baseline="0" dirty="0" err="1" smtClean="0"/>
              <a:t>Prog</a:t>
            </a:r>
            <a:r>
              <a:rPr lang="en-ZA" baseline="0" dirty="0" smtClean="0"/>
              <a:t> 2 – Governance: What was not achieved and why? </a:t>
            </a:r>
          </a:p>
          <a:p>
            <a:r>
              <a:rPr lang="en-ZA" baseline="0" dirty="0" err="1" smtClean="0"/>
              <a:t>Prog</a:t>
            </a:r>
            <a:r>
              <a:rPr lang="en-ZA" baseline="0" dirty="0" smtClean="0"/>
              <a:t> 4 – Learning Programmes: What was not achieved and why? The sync between the Financial and Academic years. Tracking of completion and issuing of certificates. Employed learners drop out on getting better jobs.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CB3A-715A-4B0D-B1CC-5156489152D7}" type="slidenum">
              <a:rPr lang="en-ZA" smtClean="0">
                <a:solidFill>
                  <a:prstClr val="black"/>
                </a:solidFill>
              </a:rPr>
              <a:pPr/>
              <a:t>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41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SETA and Industry-funded</a:t>
            </a:r>
            <a:r>
              <a:rPr lang="en-ZA" baseline="0" dirty="0" smtClean="0"/>
              <a:t> targets combined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CB3A-715A-4B0D-B1CC-5156489152D7}" type="slidenum">
              <a:rPr lang="en-ZA" smtClean="0">
                <a:solidFill>
                  <a:prstClr val="black"/>
                </a:solidFill>
              </a:rPr>
              <a:pPr/>
              <a:t>10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031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CB3A-715A-4B0D-B1CC-5156489152D7}" type="slidenum">
              <a:rPr lang="en-ZA" smtClean="0">
                <a:solidFill>
                  <a:prstClr val="black"/>
                </a:solidFill>
              </a:rPr>
              <a:pPr/>
              <a:t>12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690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CB3A-715A-4B0D-B1CC-5156489152D7}" type="slidenum">
              <a:rPr lang="en-ZA" smtClean="0">
                <a:solidFill>
                  <a:prstClr val="black"/>
                </a:solidFill>
              </a:rPr>
              <a:pPr/>
              <a:t>13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47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DE8F-3F68-460D-ADA1-38C5EA40D786}" type="datetime1">
              <a:rPr lang="en-ZA" smtClean="0"/>
              <a:pPr/>
              <a:t>2016/11/03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F0B8-B03B-41F2-91F0-5D7F67A91242}" type="datetime1">
              <a:rPr lang="en-ZA" smtClean="0"/>
              <a:pPr/>
              <a:t>2016/11/03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F2C6-2A58-407F-B3E1-ACBFC56866BC}" type="datetime1">
              <a:rPr lang="en-ZA" smtClean="0"/>
              <a:pPr/>
              <a:t>2016/11/03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32F6-A00B-44CB-88AF-E422BEFC329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92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32F6-A00B-44CB-88AF-E422BEFC329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55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32F6-A00B-44CB-88AF-E422BEFC329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89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32F6-A00B-44CB-88AF-E422BEFC329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40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32F6-A00B-44CB-88AF-E422BEFC329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97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32F6-A00B-44CB-88AF-E422BEFC329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592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32F6-A00B-44CB-88AF-E422BEFC329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91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32F6-A00B-44CB-88AF-E422BEFC329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57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A4BE-B14B-4A49-84E7-DDCC5E08D46F}" type="datetime1">
              <a:rPr lang="en-ZA" smtClean="0"/>
              <a:pPr/>
              <a:t>2016/11/03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32F6-A00B-44CB-88AF-E422BEFC329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897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32F6-A00B-44CB-88AF-E422BEFC329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694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32F6-A00B-44CB-88AF-E422BEFC329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302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DE8F-3F68-460D-ADA1-38C5EA40D78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713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A4BE-B14B-4A49-84E7-DDCC5E08D46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712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4109-8BE9-4033-A546-9FAB1E2902D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701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7C80-CDCC-46D7-867C-AF34BC4BB26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592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92E2-173A-4379-8174-7DEBBD69259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034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B28B-0700-4C2E-B811-6B791772C08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005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5DEE-049F-4A7E-B5B7-853FFA6E579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4109-8BE9-4033-A546-9FAB1E2902DC}" type="datetime1">
              <a:rPr lang="en-ZA" smtClean="0"/>
              <a:pPr/>
              <a:t>2016/11/03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F075-94AB-49CD-8EFD-02333350523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224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E1A-9F84-43F5-99C8-DAB7AA68D9B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254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F0B8-B03B-41F2-91F0-5D7F67A9124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940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F2C6-2A58-407F-B3E1-ACBFC56866B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58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7C80-CDCC-46D7-867C-AF34BC4BB261}" type="datetime1">
              <a:rPr lang="en-ZA" smtClean="0"/>
              <a:pPr/>
              <a:t>2016/11/03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92E2-173A-4379-8174-7DEBBD69259D}" type="datetime1">
              <a:rPr lang="en-ZA" smtClean="0"/>
              <a:pPr/>
              <a:t>2016/11/03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B28B-0700-4C2E-B811-6B791772C088}" type="datetime1">
              <a:rPr lang="en-ZA" smtClean="0"/>
              <a:pPr/>
              <a:t>2016/11/03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5DEE-049F-4A7E-B5B7-853FFA6E579B}" type="datetime1">
              <a:rPr lang="en-ZA" smtClean="0"/>
              <a:pPr/>
              <a:t>2016/11/03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F075-94AB-49CD-8EFD-023333505232}" type="datetime1">
              <a:rPr lang="en-ZA" smtClean="0"/>
              <a:pPr/>
              <a:t>2016/11/03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E1A-9F84-43F5-99C8-DAB7AA68D9BD}" type="datetime1">
              <a:rPr lang="en-ZA" smtClean="0"/>
              <a:pPr/>
              <a:t>2016/11/03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1AA0-6482-48EF-A836-82698918C61D}" type="datetime1">
              <a:rPr lang="en-ZA" smtClean="0"/>
              <a:pPr/>
              <a:t>2016/11/03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59190-8D1A-4707-B381-E83AE1D9B5F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32F6-A00B-44CB-88AF-E422BEFC329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69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1AA0-6482-48EF-A836-82698918C61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2016/11/03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21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comments" Target="../comments/commen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Annual Report Presentation to the Portfolio Committee: Higher Education and Training</a:t>
            </a:r>
            <a:endParaRPr lang="en-ZA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752600"/>
          </a:xfrm>
        </p:spPr>
        <p:txBody>
          <a:bodyPr>
            <a:normAutofit/>
          </a:bodyPr>
          <a:lstStyle/>
          <a:p>
            <a:endParaRPr lang="en-Z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Administrator: P. </a:t>
            </a:r>
            <a:r>
              <a:rPr lang="en-ZA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Kedama</a:t>
            </a:r>
            <a:r>
              <a:rPr lang="en-ZA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(Mr)</a:t>
            </a:r>
            <a:endParaRPr lang="en-ZA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6" y="58772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ZA" baseline="30000" dirty="0" smtClean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November 2016</a:t>
            </a: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 txBox="1">
            <a:spLocks/>
          </p:cNvSpPr>
          <p:nvPr/>
        </p:nvSpPr>
        <p:spPr>
          <a:xfrm>
            <a:off x="13146" y="1556792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Learnerships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4496352"/>
              </p:ext>
            </p:extLst>
          </p:nvPr>
        </p:nvGraphicFramePr>
        <p:xfrm>
          <a:off x="251520" y="2132857"/>
          <a:ext cx="8654459" cy="4248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903"/>
                <a:gridCol w="2732774"/>
                <a:gridCol w="1775594"/>
                <a:gridCol w="1775594"/>
                <a:gridCol w="1775594"/>
              </a:tblGrid>
              <a:tr h="893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Planned Target </a:t>
                      </a:r>
                      <a:r>
                        <a:rPr lang="en-ZA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 </a:t>
                      </a:r>
                      <a:endParaRPr lang="en-ZA" sz="1600" b="1" kern="1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29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Employed learners </a:t>
                      </a: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entering  LEARNERSHIP </a:t>
                      </a: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programmes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47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Employed learners completing  LEARNERSHIP programmes</a:t>
                      </a: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29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Unemployed Learners entering  LEARNERSHIP programmes</a:t>
                      </a: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47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Unemployed Learners completing  LEARNERSHIP programmes</a:t>
                      </a: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37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 txBox="1">
            <a:spLocks/>
          </p:cNvSpPr>
          <p:nvPr/>
        </p:nvSpPr>
        <p:spPr>
          <a:xfrm>
            <a:off x="27434" y="1556792"/>
            <a:ext cx="9144000" cy="1152128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Learnerships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2209877"/>
              </p:ext>
            </p:extLst>
          </p:nvPr>
        </p:nvGraphicFramePr>
        <p:xfrm>
          <a:off x="172933" y="2060849"/>
          <a:ext cx="8942492" cy="4698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2298"/>
                <a:gridCol w="2655907"/>
                <a:gridCol w="1519107"/>
                <a:gridCol w="2071504"/>
                <a:gridCol w="2043676"/>
              </a:tblGrid>
              <a:tr h="1046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Planned Target </a:t>
                      </a:r>
                      <a:r>
                        <a:rPr lang="en-ZA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 </a:t>
                      </a:r>
                      <a:endParaRPr lang="en-ZA" sz="1600" b="1" kern="1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62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Employed learners </a:t>
                      </a: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entering  LEARNERSHIP </a:t>
                      </a: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programmes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18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Employed learners completing  LEARNERSHIP programmes</a:t>
                      </a: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62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Unemployed Learners entering  LEARNERSHIP programmes</a:t>
                      </a: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18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Unemployed Learners completing  LEARNERSHIP programmes</a:t>
                      </a: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715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0" y="1484784"/>
            <a:ext cx="9144000" cy="720080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Artisans &amp; Internships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227796"/>
              </p:ext>
            </p:extLst>
          </p:nvPr>
        </p:nvGraphicFramePr>
        <p:xfrm>
          <a:off x="72006" y="2204864"/>
          <a:ext cx="8964490" cy="4582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966"/>
                <a:gridCol w="3057294"/>
                <a:gridCol w="1564269"/>
                <a:gridCol w="1811595"/>
                <a:gridCol w="1924366"/>
              </a:tblGrid>
              <a:tr h="772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Planned Target </a:t>
                      </a:r>
                      <a:r>
                        <a:rPr lang="en-ZA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 </a:t>
                      </a:r>
                      <a:endParaRPr lang="en-ZA" sz="1600" b="1" kern="1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25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ARTISANS entering training programmes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02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ARTISANS completing training programmes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93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unemployed Learners entering  WORK EXPERIENCE / INTERNSHIP programmes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37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unemployed Learners completing  WORK EXPERIENCE / INTERNSHIP programmes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09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0" y="1556792"/>
            <a:ext cx="9144000" cy="864096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Bursaries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0072529"/>
              </p:ext>
            </p:extLst>
          </p:nvPr>
        </p:nvGraphicFramePr>
        <p:xfrm>
          <a:off x="72006" y="2492896"/>
          <a:ext cx="9036498" cy="3744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841"/>
                <a:gridCol w="3081852"/>
                <a:gridCol w="1576834"/>
                <a:gridCol w="1826147"/>
                <a:gridCol w="1939824"/>
              </a:tblGrid>
              <a:tr h="1248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Planned Target </a:t>
                      </a:r>
                      <a:r>
                        <a:rPr lang="en-ZA" sz="18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endParaRPr lang="en-ZA" sz="18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 </a:t>
                      </a:r>
                      <a:endParaRPr lang="en-ZA" sz="1800" b="1" kern="1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8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endParaRPr lang="en-ZA" sz="18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48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Learners </a:t>
                      </a: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entering  BURSARY programmes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48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Learners </a:t>
                      </a: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completing  BURSARY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programmes (employed and unemployed)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10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0" y="1628800"/>
            <a:ext cx="9144000" cy="720080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Skills </a:t>
            </a:r>
            <a:r>
              <a:rPr lang="en-US" sz="28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Programmes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5850755"/>
              </p:ext>
            </p:extLst>
          </p:nvPr>
        </p:nvGraphicFramePr>
        <p:xfrm>
          <a:off x="107504" y="2348882"/>
          <a:ext cx="8964490" cy="3864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966"/>
                <a:gridCol w="3057294"/>
                <a:gridCol w="1564269"/>
                <a:gridCol w="1811595"/>
                <a:gridCol w="1924366"/>
              </a:tblGrid>
              <a:tr h="1271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Planned Target </a:t>
                      </a:r>
                      <a:r>
                        <a:rPr lang="en-ZA" sz="18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endParaRPr lang="en-ZA" sz="18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 </a:t>
                      </a:r>
                      <a:endParaRPr lang="en-ZA" sz="1800" b="1" kern="1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8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endParaRPr lang="en-ZA" sz="18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96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Learners </a:t>
                      </a: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entering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SKILLS </a:t>
                      </a: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programmes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370%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96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Learners </a:t>
                      </a: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completing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SKILLS </a:t>
                      </a: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programmes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206%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77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0776006"/>
              </p:ext>
            </p:extLst>
          </p:nvPr>
        </p:nvGraphicFramePr>
        <p:xfrm>
          <a:off x="62258" y="2348880"/>
          <a:ext cx="8974238" cy="4218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509"/>
                <a:gridCol w="1891678"/>
                <a:gridCol w="1157047"/>
                <a:gridCol w="1157047"/>
                <a:gridCol w="1155951"/>
                <a:gridCol w="1759797"/>
                <a:gridCol w="1407209"/>
              </a:tblGrid>
              <a:tr h="5684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Planned Target </a:t>
                      </a:r>
                      <a:r>
                        <a:rPr lang="en-ZA" sz="14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Target 2014/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 </a:t>
                      </a:r>
                      <a:endParaRPr lang="en-ZA" sz="1600" b="1" kern="1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8735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SETA funded</a:t>
                      </a:r>
                      <a:endParaRPr lang="en-ZA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Non-SETA funded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4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60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Learners </a:t>
                      </a: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entering </a:t>
                      </a: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SKILLS </a:t>
                      </a: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programmes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5551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370%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88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Learners </a:t>
                      </a: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completing </a:t>
                      </a: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SKILLS </a:t>
                      </a: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programmes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206%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Subtitle 3"/>
          <p:cNvSpPr txBox="1">
            <a:spLocks/>
          </p:cNvSpPr>
          <p:nvPr/>
        </p:nvSpPr>
        <p:spPr>
          <a:xfrm>
            <a:off x="0" y="1628800"/>
            <a:ext cx="9144000" cy="720080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Skills Programmes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en-US" sz="28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05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8936264"/>
              </p:ext>
            </p:extLst>
          </p:nvPr>
        </p:nvGraphicFramePr>
        <p:xfrm>
          <a:off x="179513" y="2420888"/>
          <a:ext cx="8712967" cy="3833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124"/>
                <a:gridCol w="2309984"/>
                <a:gridCol w="2130068"/>
                <a:gridCol w="1893392"/>
                <a:gridCol w="1893399"/>
              </a:tblGrid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Planned Target </a:t>
                      </a:r>
                      <a:r>
                        <a:rPr lang="en-ZA" sz="18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ZA" sz="18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 </a:t>
                      </a:r>
                      <a:endParaRPr lang="en-ZA" sz="1800" b="1" kern="1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8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endParaRPr lang="en-ZA" sz="18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12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Learners </a:t>
                      </a: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entering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SKILLS </a:t>
                      </a: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programmes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36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Learners </a:t>
                      </a: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completing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SKILLS </a:t>
                      </a: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programmes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110%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Subtitle 3"/>
          <p:cNvSpPr txBox="1">
            <a:spLocks/>
          </p:cNvSpPr>
          <p:nvPr/>
        </p:nvSpPr>
        <p:spPr>
          <a:xfrm>
            <a:off x="0" y="1556792"/>
            <a:ext cx="9144000" cy="648072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Skills </a:t>
            </a:r>
            <a:r>
              <a:rPr lang="en-US" sz="28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Programmes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30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179512" y="1628800"/>
            <a:ext cx="8784976" cy="1152128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TVET Graduates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9473103"/>
              </p:ext>
            </p:extLst>
          </p:nvPr>
        </p:nvGraphicFramePr>
        <p:xfrm>
          <a:off x="179511" y="2276872"/>
          <a:ext cx="8784976" cy="3528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555"/>
                <a:gridCol w="1947710"/>
                <a:gridCol w="1300013"/>
                <a:gridCol w="1292275"/>
                <a:gridCol w="1178607"/>
                <a:gridCol w="1125649"/>
                <a:gridCol w="1512167"/>
              </a:tblGrid>
              <a:tr h="1680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Planned Target 2014/2015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 </a:t>
                      </a:r>
                      <a:endParaRPr lang="en-ZA" sz="1800" b="1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2014/2015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Planned Target </a:t>
                      </a:r>
                      <a:r>
                        <a:rPr lang="en-ZA" sz="18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endParaRPr lang="en-ZA" sz="18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 </a:t>
                      </a:r>
                      <a:endParaRPr lang="en-ZA" sz="1800" b="1" kern="1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8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endParaRPr lang="en-ZA" sz="18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48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50" marR="150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Learners entering  TVET COLLEGE programmes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1082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50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7928"/>
            <a:ext cx="8229600" cy="710952"/>
          </a:xfrm>
        </p:spPr>
        <p:txBody>
          <a:bodyPr>
            <a:normAutofit/>
          </a:bodyPr>
          <a:lstStyle/>
          <a:p>
            <a:r>
              <a:rPr lang="en-ZA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Reasons for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1656184"/>
          </a:xfrm>
        </p:spPr>
        <p:txBody>
          <a:bodyPr/>
          <a:lstStyle/>
          <a:p>
            <a:r>
              <a:rPr lang="en-ZA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Strategic/Special Project contribution to increased </a:t>
            </a:r>
            <a:r>
              <a:rPr lang="en-ZA" sz="1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</a:p>
          <a:p>
            <a:endParaRPr lang="en-ZA" sz="18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r>
              <a:rPr lang="en-ZA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in the year completed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306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>
          <a:xfrm>
            <a:off x="36512" y="1484784"/>
            <a:ext cx="9144000" cy="864096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Provincial Distribution for 15/16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0997698"/>
              </p:ext>
            </p:extLst>
          </p:nvPr>
        </p:nvGraphicFramePr>
        <p:xfrm>
          <a:off x="251522" y="2204866"/>
          <a:ext cx="8784974" cy="4248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5670"/>
                <a:gridCol w="967837"/>
                <a:gridCol w="1116734"/>
                <a:gridCol w="1340081"/>
                <a:gridCol w="1116734"/>
                <a:gridCol w="1340081"/>
                <a:gridCol w="967837"/>
              </a:tblGrid>
              <a:tr h="7682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Province/Programme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Bursary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Learnership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Internships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Skills Programme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Work Integrated Learning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80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Gauteng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183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221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136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271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906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Western Cape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89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73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90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165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KwaZulu</a:t>
                      </a:r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Natal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121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133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Limpopo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38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124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40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93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Free State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10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20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71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North West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18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40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43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Eastern Cape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108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6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70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127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Mpumalanga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45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26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19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Northern Cape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20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 smtClean="0">
                          <a:effectLst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703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3 023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1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Outline of the presentation</a:t>
            </a:r>
            <a:endParaRPr lang="en-Z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ZA" sz="2400" dirty="0" smtClean="0"/>
              <a:t>Introductory remarks – Administrator</a:t>
            </a:r>
          </a:p>
          <a:p>
            <a:pPr algn="just">
              <a:lnSpc>
                <a:spcPct val="150000"/>
              </a:lnSpc>
            </a:pPr>
            <a:r>
              <a:rPr lang="en-ZA" sz="2400" dirty="0" smtClean="0"/>
              <a:t>Presentation of Annual Performance Information – Senior Manager Skills Development Ms </a:t>
            </a:r>
            <a:r>
              <a:rPr lang="en-ZA" sz="2400" dirty="0" err="1" smtClean="0"/>
              <a:t>Keitumetse</a:t>
            </a:r>
            <a:r>
              <a:rPr lang="en-ZA" sz="2400" dirty="0" smtClean="0"/>
              <a:t> </a:t>
            </a:r>
            <a:r>
              <a:rPr lang="en-ZA" sz="2400" dirty="0" err="1" smtClean="0"/>
              <a:t>Pebane</a:t>
            </a:r>
            <a:r>
              <a:rPr lang="en-ZA" sz="24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ZA" sz="2400" dirty="0" smtClean="0"/>
              <a:t>Presentation of the Annual Financial Statement – CFO Mr </a:t>
            </a:r>
            <a:r>
              <a:rPr lang="en-ZA" sz="2400" dirty="0" err="1" smtClean="0"/>
              <a:t>Malusi</a:t>
            </a:r>
            <a:r>
              <a:rPr lang="en-ZA" sz="2400" dirty="0" smtClean="0"/>
              <a:t>  </a:t>
            </a:r>
            <a:r>
              <a:rPr lang="en-ZA" sz="2400" dirty="0" err="1" smtClean="0"/>
              <a:t>Shezi</a:t>
            </a:r>
            <a:endParaRPr lang="en-ZA" sz="2400" dirty="0" smtClean="0"/>
          </a:p>
          <a:p>
            <a:pPr algn="just">
              <a:lnSpc>
                <a:spcPct val="150000"/>
              </a:lnSpc>
            </a:pPr>
            <a:r>
              <a:rPr lang="en-ZA" sz="2400" dirty="0" smtClean="0"/>
              <a:t>Concluding Remarks - Administrator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3975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4852566"/>
          </a:xfrm>
        </p:spPr>
        <p:txBody>
          <a:bodyPr>
            <a:normAutofit/>
          </a:bodyPr>
          <a:lstStyle/>
          <a:p>
            <a:r>
              <a:rPr lang="en-ZA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Uneven distribution of service providers and training providers</a:t>
            </a:r>
          </a:p>
          <a:p>
            <a:endParaRPr lang="en-ZA" sz="1800" dirty="0" smtClean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from </a:t>
            </a:r>
            <a:r>
              <a:rPr lang="en-ZA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“rural” to “urban” provinces</a:t>
            </a:r>
          </a:p>
          <a:p>
            <a:endParaRPr lang="en-ZA" sz="1800" dirty="0" smtClean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 </a:t>
            </a:r>
            <a:r>
              <a:rPr lang="en-ZA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dropouts</a:t>
            </a:r>
          </a:p>
          <a:p>
            <a:endParaRPr lang="en-ZA" sz="1800" dirty="0" smtClean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 </a:t>
            </a:r>
            <a:r>
              <a:rPr lang="en-ZA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throughput from TVET Colleges</a:t>
            </a:r>
          </a:p>
          <a:p>
            <a:endParaRPr lang="en-ZA" sz="1800" dirty="0" smtClean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ZA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 on TVET Colleges’ programmes </a:t>
            </a:r>
          </a:p>
          <a:p>
            <a:endParaRPr lang="en-ZA" sz="1800" dirty="0" smtClean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</a:t>
            </a:r>
            <a:r>
              <a:rPr lang="en-ZA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employers in smaller regions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63792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en-ZA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Reasons for Variance</a:t>
            </a:r>
          </a:p>
        </p:txBody>
      </p:sp>
    </p:spTree>
    <p:extLst>
      <p:ext uri="{BB962C8B-B14F-4D97-AF65-F5344CB8AC3E}">
        <p14:creationId xmlns:p14="http://schemas.microsoft.com/office/powerpoint/2010/main" xmlns="" val="14995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>
          <a:xfrm>
            <a:off x="-180528" y="1484784"/>
            <a:ext cx="9144000" cy="1152128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Provincial Targets for 2016/17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3093721"/>
              </p:ext>
            </p:extLst>
          </p:nvPr>
        </p:nvGraphicFramePr>
        <p:xfrm>
          <a:off x="179512" y="2348880"/>
          <a:ext cx="8784974" cy="4024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5670"/>
                <a:gridCol w="967837"/>
                <a:gridCol w="1116734"/>
                <a:gridCol w="1340081"/>
                <a:gridCol w="1116734"/>
                <a:gridCol w="1340081"/>
                <a:gridCol w="967837"/>
              </a:tblGrid>
              <a:tr h="65009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Province/Programme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Bursary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Learnership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Internships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 Programme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Integrated Learning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741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Gauteng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 Cape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KwaZulu</a:t>
                      </a:r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Natal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Limpopo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State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West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734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Eastern Cape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923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Mpumalanga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Cape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1247</a:t>
                      </a:r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5497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3382117"/>
              </p:ext>
            </p:extLst>
          </p:nvPr>
        </p:nvGraphicFramePr>
        <p:xfrm>
          <a:off x="35496" y="1628800"/>
          <a:ext cx="9108504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345"/>
                <a:gridCol w="2501559"/>
                <a:gridCol w="2679091"/>
                <a:gridCol w="1973509"/>
              </a:tblGrid>
              <a:tr h="48998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200" dirty="0">
                          <a:ln w="0"/>
                          <a:solidFill>
                            <a:schemeClr val="bg1"/>
                          </a:solidFill>
                          <a:effectLst>
                            <a:reflection blurRad="6350" stA="53000" endA="300" endPos="35500" dir="5400000" sy="-90000" algn="bl" rotWithShape="0"/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Regional Offices</a:t>
                      </a:r>
                      <a:endParaRPr lang="en-ZA" sz="2800" b="1" kern="1200" dirty="0">
                        <a:ln w="0"/>
                        <a:solidFill>
                          <a:schemeClr val="bg1"/>
                        </a:solidFill>
                        <a:effectLst>
                          <a:reflection blurRad="6350" stA="53000" endA="300" endPos="35500" dir="5400000" sy="-90000" algn="bl" rotWithShape="0"/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230" marR="62230" marT="9525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36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TVET College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 Located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</a:tr>
              <a:tr h="607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NC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Motheo 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Bloemfontein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Makhotso Seekoei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</a:tr>
              <a:tr h="642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Lovedale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Kings Williams Town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Nelisa Pambo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</a:tr>
              <a:tr h="607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NW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CATHSSETA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Killarney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Sharon Mukhola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</a:tr>
              <a:tr h="607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Northlink 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Tygerberg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Cape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Martha Collett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</a:tr>
              <a:tr h="607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KZN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EThekwini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Durban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Zandile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Ntshangase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</a:tr>
              <a:tr h="607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MP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Capricorn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Polokwane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Phamela Khosa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30" marR="6223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34818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1043608" y="1556792"/>
            <a:ext cx="6858000" cy="648072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Servicing Training Providers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0169046"/>
              </p:ext>
            </p:extLst>
          </p:nvPr>
        </p:nvGraphicFramePr>
        <p:xfrm>
          <a:off x="97780" y="2441621"/>
          <a:ext cx="9036496" cy="368790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49588"/>
                <a:gridCol w="2298221"/>
                <a:gridCol w="1900863"/>
                <a:gridCol w="2987824"/>
              </a:tblGrid>
              <a:tr h="815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/ Received</a:t>
                      </a: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Additional 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submitted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 / Registered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Reasons for deviation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694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Accreditation (Training Provider)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applications</a:t>
                      </a:r>
                      <a:r>
                        <a:rPr lang="en-ZA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were received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providers</a:t>
                      </a:r>
                      <a:r>
                        <a:rPr lang="en-ZA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were accredited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number of providers</a:t>
                      </a:r>
                      <a:r>
                        <a:rPr lang="en-ZA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did not proceed to Phase B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142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full approval awarded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n-ZA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ZA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programmes that are submitted have insufficient evidence or do not meet the SAQA requirements. 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08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467544" y="1556792"/>
            <a:ext cx="7596082" cy="648072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Contd..Servicing Training Providers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en-US" sz="4050" b="1" dirty="0">
              <a:ln w="0"/>
              <a:solidFill>
                <a:srgbClr val="1F497D">
                  <a:lumMod val="75000"/>
                </a:srgbClr>
              </a:solidFill>
              <a:effectLst>
                <a:reflection blurRad="6350" stA="53000" endA="300" endPos="35500" dir="5400000" sy="-90000" algn="bl" rotWithShape="0"/>
              </a:effectLst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865896"/>
              </p:ext>
            </p:extLst>
          </p:nvPr>
        </p:nvGraphicFramePr>
        <p:xfrm>
          <a:off x="323528" y="2396599"/>
          <a:ext cx="8640960" cy="398149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68630"/>
                <a:gridCol w="2197626"/>
                <a:gridCol w="1915005"/>
                <a:gridCol w="2759699"/>
              </a:tblGrid>
              <a:tr h="839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Requirement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New / Received</a:t>
                      </a:r>
                      <a:r>
                        <a:rPr lang="en-GB" sz="1800" b="1" dirty="0" smtClean="0">
                          <a:effectLst/>
                        </a:rPr>
                        <a:t>/ Additional </a:t>
                      </a:r>
                      <a:r>
                        <a:rPr lang="en-GB" sz="1800" b="1" dirty="0">
                          <a:effectLst/>
                        </a:rPr>
                        <a:t>Evidence submitted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Approved / Registered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Reasons for deviation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32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Programme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800" dirty="0">
                          <a:effectLst/>
                        </a:rPr>
                        <a:t>167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800" dirty="0">
                          <a:effectLst/>
                        </a:rPr>
                        <a:t>74 full approval awarded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r>
                        <a:rPr lang="en-ZA" sz="1800" baseline="0" dirty="0" smtClean="0">
                          <a:effectLst/>
                        </a:rPr>
                        <a:t>Some providers only submit incomplete pack i.e.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en-ZA" sz="1800" baseline="0" dirty="0" smtClean="0">
                          <a:effectLst/>
                        </a:rPr>
                        <a:t>Programme strategy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en-ZA" sz="1800" baseline="0" dirty="0" smtClean="0">
                          <a:effectLst/>
                        </a:rPr>
                        <a:t>Assessment tools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en-ZA" sz="1800" baseline="0" dirty="0" smtClean="0">
                          <a:effectLst/>
                        </a:rPr>
                        <a:t>Learner guide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en-ZA" sz="1800" baseline="0" dirty="0" smtClean="0">
                          <a:effectLst/>
                        </a:rPr>
                        <a:t>Facilitator guide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en-ZA" sz="1800" baseline="0" dirty="0" smtClean="0">
                          <a:effectLst/>
                        </a:rPr>
                        <a:t>Programme strategy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en-ZA" sz="1800" baseline="0" dirty="0" smtClean="0">
                          <a:effectLst/>
                        </a:rPr>
                        <a:t>Alignment matrix 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59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2667021"/>
              </p:ext>
            </p:extLst>
          </p:nvPr>
        </p:nvGraphicFramePr>
        <p:xfrm>
          <a:off x="142429" y="2420888"/>
          <a:ext cx="9001000" cy="400694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97388"/>
                <a:gridCol w="2233360"/>
                <a:gridCol w="1946143"/>
                <a:gridCol w="3024109"/>
              </a:tblGrid>
              <a:tr h="902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Requirement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New / Received</a:t>
                      </a:r>
                      <a:r>
                        <a:rPr lang="en-GB" sz="1800" b="1" dirty="0" smtClean="0">
                          <a:effectLst/>
                        </a:rPr>
                        <a:t>/ Additional </a:t>
                      </a:r>
                      <a:r>
                        <a:rPr lang="en-GB" sz="1800" b="1" dirty="0">
                          <a:effectLst/>
                        </a:rPr>
                        <a:t>Evidence submitted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Approved / Registered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Reasons for deviation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57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Assessor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</a:rPr>
                        <a:t>323 new applications received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800" dirty="0">
                          <a:effectLst/>
                        </a:rPr>
                        <a:t>233 new assessors registered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800" dirty="0">
                          <a:effectLst/>
                        </a:rPr>
                        <a:t>455 re registrations 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Assessors</a:t>
                      </a:r>
                      <a:r>
                        <a:rPr lang="en-ZA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submit inadequate evidence.  In some instances the Providers are not subject matter expert for the programme they apply for.  Others do not have the ETDP SETA statement of results.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Subtitle 3"/>
          <p:cNvSpPr txBox="1">
            <a:spLocks/>
          </p:cNvSpPr>
          <p:nvPr/>
        </p:nvSpPr>
        <p:spPr>
          <a:xfrm>
            <a:off x="467544" y="1556792"/>
            <a:ext cx="7596082" cy="648072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Contd..Servicing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 Training Providers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en-US" sz="4050" b="1" dirty="0">
              <a:ln w="0"/>
              <a:solidFill>
                <a:srgbClr val="1F497D">
                  <a:lumMod val="75000"/>
                </a:srgbClr>
              </a:solidFill>
              <a:effectLst>
                <a:reflection blurRad="6350" stA="53000" endA="300" endPos="35500" dir="5400000" sy="-90000" algn="bl" rotWithShape="0"/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2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9512" y="2420888"/>
          <a:ext cx="8640960" cy="403244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93020"/>
                <a:gridCol w="2476443"/>
                <a:gridCol w="2157966"/>
                <a:gridCol w="2013531"/>
              </a:tblGrid>
              <a:tr h="1443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Requirement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New / Received</a:t>
                      </a:r>
                      <a:r>
                        <a:rPr lang="en-GB" sz="1800" b="1" dirty="0" smtClean="0">
                          <a:effectLst/>
                        </a:rPr>
                        <a:t>/ Additional </a:t>
                      </a:r>
                      <a:r>
                        <a:rPr lang="en-GB" sz="1800" b="1" dirty="0">
                          <a:effectLst/>
                        </a:rPr>
                        <a:t>Evidence submitted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Approved </a:t>
                      </a:r>
                      <a:r>
                        <a:rPr lang="en-GB" sz="1800" b="1" dirty="0">
                          <a:effectLst/>
                        </a:rPr>
                        <a:t>/ Registered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Reasons </a:t>
                      </a:r>
                      <a:r>
                        <a:rPr lang="en-GB" sz="1800" b="1" dirty="0">
                          <a:effectLst/>
                        </a:rPr>
                        <a:t>for deviation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89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Moderator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>
                          <a:effectLst/>
                        </a:rPr>
                        <a:t>159 new applications received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800" dirty="0">
                          <a:effectLst/>
                        </a:rPr>
                        <a:t>85 new moderators registered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800" dirty="0">
                          <a:effectLst/>
                        </a:rPr>
                        <a:t>106 re-registrations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Subtitle 3"/>
          <p:cNvSpPr txBox="1">
            <a:spLocks/>
          </p:cNvSpPr>
          <p:nvPr/>
        </p:nvSpPr>
        <p:spPr>
          <a:xfrm>
            <a:off x="467544" y="1556792"/>
            <a:ext cx="7596082" cy="648072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Contd…Servicing 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Training Providers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en-US" sz="4050" b="1" dirty="0">
              <a:ln w="0"/>
              <a:solidFill>
                <a:srgbClr val="1F497D">
                  <a:lumMod val="75000"/>
                </a:srgbClr>
              </a:solidFill>
              <a:effectLst>
                <a:reflection blurRad="6350" stA="53000" endA="300" endPos="35500" dir="5400000" sy="-90000" algn="bl" rotWithShape="0"/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8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672347"/>
            <a:ext cx="89289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6000" b="1" dirty="0">
                <a:ln w="0"/>
                <a:solidFill>
                  <a:srgbClr val="1F497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ea typeface="+mj-ea"/>
                <a:cs typeface="+mj-cs"/>
              </a:rPr>
              <a:t>Finance Presentation</a:t>
            </a:r>
          </a:p>
          <a:p>
            <a:pPr algn="ctr">
              <a:defRPr/>
            </a:pPr>
            <a:r>
              <a:rPr lang="en-ZA" sz="6000" b="1" dirty="0">
                <a:ln w="0"/>
                <a:solidFill>
                  <a:srgbClr val="1F497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ea typeface="+mj-ea"/>
                <a:cs typeface="+mj-cs"/>
              </a:rPr>
              <a:t> </a:t>
            </a:r>
            <a:r>
              <a:rPr lang="en-ZA" sz="6000" b="1" dirty="0" smtClean="0">
                <a:ln w="0"/>
                <a:solidFill>
                  <a:srgbClr val="1F497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ea typeface="+mj-ea"/>
                <a:cs typeface="+mj-cs"/>
              </a:rPr>
              <a:t>AFS </a:t>
            </a:r>
            <a:r>
              <a:rPr lang="en-ZA" sz="6000" b="1" dirty="0">
                <a:ln w="0"/>
                <a:solidFill>
                  <a:srgbClr val="1F497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ea typeface="+mj-ea"/>
                <a:cs typeface="+mj-cs"/>
              </a:rPr>
              <a:t>- </a:t>
            </a:r>
            <a:r>
              <a:rPr lang="en-ZA" sz="6000" b="1" dirty="0" smtClean="0">
                <a:ln w="0"/>
                <a:solidFill>
                  <a:srgbClr val="1F497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ea typeface="+mj-ea"/>
                <a:cs typeface="+mj-cs"/>
              </a:rPr>
              <a:t>2015/16 </a:t>
            </a:r>
            <a:endParaRPr lang="en-ZA" sz="6000" b="1" dirty="0">
              <a:ln w="0"/>
              <a:solidFill>
                <a:srgbClr val="1F497D">
                  <a:lumMod val="75000"/>
                </a:srgbClr>
              </a:solidFill>
              <a:effectLst>
                <a:reflection blurRad="6350" stA="53000" endA="300" endPos="35500" dir="5400000" sy="-90000" algn="bl" rotWithShape="0"/>
              </a:effectLst>
              <a:ea typeface="+mj-ea"/>
              <a:cs typeface="+mj-cs"/>
            </a:endParaRPr>
          </a:p>
          <a:p>
            <a:pPr algn="ctr">
              <a:defRPr/>
            </a:pPr>
            <a:r>
              <a:rPr lang="en-ZA" sz="6000" b="1" dirty="0" smtClean="0">
                <a:ln w="0"/>
                <a:solidFill>
                  <a:srgbClr val="1F497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ea typeface="+mj-ea"/>
                <a:cs typeface="+mj-cs"/>
              </a:rPr>
              <a:t>and </a:t>
            </a:r>
            <a:endParaRPr lang="en-ZA" sz="6000" b="1" dirty="0">
              <a:ln w="0"/>
              <a:solidFill>
                <a:srgbClr val="1F497D">
                  <a:lumMod val="75000"/>
                </a:srgbClr>
              </a:solidFill>
              <a:effectLst>
                <a:reflection blurRad="6350" stA="53000" endA="300" endPos="35500" dir="5400000" sy="-90000" algn="bl" rotWithShape="0"/>
              </a:effectLst>
              <a:ea typeface="+mj-ea"/>
              <a:cs typeface="+mj-cs"/>
            </a:endParaRPr>
          </a:p>
          <a:p>
            <a:pPr algn="ctr">
              <a:defRPr/>
            </a:pPr>
            <a:r>
              <a:rPr lang="en-ZA" sz="6000" b="1" dirty="0" smtClean="0">
                <a:ln w="0"/>
                <a:solidFill>
                  <a:srgbClr val="1F497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ea typeface="+mj-ea"/>
                <a:cs typeface="+mj-cs"/>
              </a:rPr>
              <a:t>BUDGETS –2016/17 &amp; 2017/18</a:t>
            </a:r>
            <a:endParaRPr lang="en-ZA" sz="6000" b="1" dirty="0">
              <a:ln w="0"/>
              <a:solidFill>
                <a:srgbClr val="1F497D">
                  <a:lumMod val="75000"/>
                </a:srgbClr>
              </a:solidFill>
              <a:effectLst>
                <a:reflection blurRad="6350" stA="53000" endA="300" endPos="35500" dir="5400000" sy="-90000" algn="bl" rotWithShape="0"/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9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496" y="2056686"/>
            <a:ext cx="9001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endParaRPr lang="en-US" altLang="en-US" sz="1800" dirty="0" smtClean="0">
              <a:solidFill>
                <a:prstClr val="black"/>
              </a:solidFill>
              <a:latin typeface="Calibri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from skills development levies by employers @ 1% of monthly wages &amp; salaries if total salary bill if  payroll &gt;R500 000 p.a.</a:t>
            </a:r>
          </a:p>
          <a:p>
            <a:pPr algn="just"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alt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allocated  as follows:</a:t>
            </a:r>
          </a:p>
          <a:p>
            <a:pPr marL="1085850" lvl="1" indent="-342900" algn="just">
              <a:spcBef>
                <a:spcPct val="0"/>
              </a:spcBef>
            </a:pPr>
            <a:r>
              <a:rPr lang="en-US" alt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Skills Fund		20%	</a:t>
            </a:r>
          </a:p>
          <a:p>
            <a:pPr marL="1085850" lvl="1" indent="-342900" algn="just">
              <a:spcBef>
                <a:spcPct val="0"/>
              </a:spcBef>
            </a:pPr>
            <a:r>
              <a:rPr lang="en-US" alt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			10.5% (0.5% = QCTO)</a:t>
            </a:r>
          </a:p>
          <a:p>
            <a:pPr marL="1085850" lvl="1" indent="-342900" algn="just">
              <a:spcBef>
                <a:spcPct val="0"/>
              </a:spcBef>
            </a:pPr>
            <a:r>
              <a:rPr lang="en-US" alt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Grants		</a:t>
            </a:r>
            <a:r>
              <a:rPr lang="en-US" altLang="en-US" sz="1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alt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1085850" lvl="1" indent="-342900" algn="just">
              <a:spcBef>
                <a:spcPct val="0"/>
              </a:spcBef>
            </a:pPr>
            <a:r>
              <a:rPr lang="en-US" alt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Discretionary Grants/Projects	49.5%</a:t>
            </a:r>
          </a:p>
          <a:p>
            <a:pPr algn="just">
              <a:spcBef>
                <a:spcPct val="0"/>
              </a:spcBef>
            </a:pPr>
            <a:r>
              <a:rPr lang="en-US" alt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DG/ project expenditure regulated to a minimum of 80% for PIVOTAL and a maximum of 20% for NON-PIVOTAL training.</a:t>
            </a:r>
          </a:p>
          <a:p>
            <a:pPr algn="just">
              <a:spcBef>
                <a:spcPct val="0"/>
              </a:spcBef>
            </a:pPr>
            <a:r>
              <a:rPr lang="en-US" alt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related admin costs capped at 7.5% of DG/Project expenditure.</a:t>
            </a:r>
          </a:p>
          <a:p>
            <a:pPr algn="just">
              <a:spcBef>
                <a:spcPct val="0"/>
              </a:spcBef>
            </a:pPr>
            <a:r>
              <a:rPr lang="en-US" alt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10.5% and 7.5% (project administration costs) still a challenge due to structural sectorial design of CATHSSETA, as it is one of the smallest SETAs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458723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Key Regulatory Requirements- Expenditures of the </a:t>
            </a:r>
            <a:r>
              <a:rPr lang="en-US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SETA</a:t>
            </a:r>
          </a:p>
          <a:p>
            <a:pPr>
              <a:lnSpc>
                <a:spcPct val="120000"/>
              </a:lnSpc>
              <a:defRPr/>
            </a:pPr>
            <a:endParaRPr lang="en-US" sz="28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en-GB" sz="2800" b="1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7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8" y="1340768"/>
            <a:ext cx="5537093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Statement of Financial Position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4738242"/>
              </p:ext>
            </p:extLst>
          </p:nvPr>
        </p:nvGraphicFramePr>
        <p:xfrm>
          <a:off x="107503" y="2082959"/>
          <a:ext cx="8568953" cy="437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5"/>
                <a:gridCol w="1512168"/>
                <a:gridCol w="2160240"/>
              </a:tblGrid>
              <a:tr h="71319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Restated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8582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4841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62444">
                <a:tc>
                  <a:txBody>
                    <a:bodyPr/>
                    <a:lstStyle/>
                    <a:p>
                      <a:pPr lvl="1" algn="l" fontAlgn="t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None/>
                      </a:pP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Receivables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62444">
                <a:tc>
                  <a:txBody>
                    <a:bodyPr/>
                    <a:lstStyle/>
                    <a:p>
                      <a:pPr lvl="1" algn="l" fontAlgn="t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None/>
                      </a:pP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and cash equivalents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254 982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194 077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7413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62444">
                <a:tc>
                  <a:txBody>
                    <a:bodyPr/>
                    <a:lstStyle/>
                    <a:p>
                      <a:pPr lvl="1" algn="l" fontAlgn="t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None/>
                      </a:pP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Payables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58 386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45 167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62444">
                <a:tc>
                  <a:txBody>
                    <a:bodyPr/>
                    <a:lstStyle/>
                    <a:p>
                      <a:pPr lvl="1" algn="l" fontAlgn="t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None/>
                      </a:pP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provisions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7413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62444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 grant reserve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62444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Discretionary grant reserve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190 463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148 603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62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532059757"/>
              </p:ext>
            </p:extLst>
          </p:nvPr>
        </p:nvGraphicFramePr>
        <p:xfrm>
          <a:off x="0" y="1412775"/>
          <a:ext cx="9161756" cy="4369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85877" y="2112136"/>
            <a:ext cx="9659" cy="27818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67744" y="2112136"/>
            <a:ext cx="9659" cy="27818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95683" y="2112136"/>
            <a:ext cx="9659" cy="27818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39952" y="2112136"/>
            <a:ext cx="9659" cy="27818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49899" y="2122403"/>
            <a:ext cx="9659" cy="27818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07987" y="2324067"/>
            <a:ext cx="0" cy="254509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1655037"/>
            <a:ext cx="136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Administrator 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Appointed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6294" y="4915326"/>
            <a:ext cx="1363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Clean Audit Report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9191" y="1599183"/>
            <a:ext cx="1916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New Organisational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Structure implemented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1639833"/>
            <a:ext cx="2842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Roadshows &amp; Stakeholder Engagements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3728" y="4810312"/>
            <a:ext cx="1531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Unqualified Audit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Opinion with matters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of emphasis obtained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4368" y="162880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CEO &amp; AA 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Appointment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5536" y="5762391"/>
            <a:ext cx="8030469" cy="202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519" y="5751661"/>
            <a:ext cx="1038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Oct 2014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5960217"/>
            <a:ext cx="212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Timeframes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4368" y="5762391"/>
            <a:ext cx="754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Oct 2016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9952" y="5762392"/>
            <a:ext cx="824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Oct 2015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3888" y="4856479"/>
            <a:ext cx="1814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Completion of disciplinary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&amp; litigation matters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95678" y="1599183"/>
            <a:ext cx="1827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Completed Review 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of the Constitution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&amp; </a:t>
            </a:r>
            <a:r>
              <a:rPr lang="en-US" sz="1400" b="1" dirty="0">
                <a:solidFill>
                  <a:prstClr val="black"/>
                </a:solidFill>
              </a:rPr>
              <a:t>P</a:t>
            </a:r>
            <a:r>
              <a:rPr lang="en-US" sz="1400" b="1" dirty="0" smtClean="0">
                <a:solidFill>
                  <a:prstClr val="black"/>
                </a:solidFill>
              </a:rPr>
              <a:t>olicies finalized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3794" y="4797152"/>
            <a:ext cx="102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Stakeholder </a:t>
            </a:r>
          </a:p>
          <a:p>
            <a:r>
              <a:rPr lang="en-US" sz="1200" dirty="0">
                <a:solidFill>
                  <a:prstClr val="black"/>
                </a:solidFill>
              </a:rPr>
              <a:t>E</a:t>
            </a:r>
            <a:r>
              <a:rPr lang="en-US" sz="1200" dirty="0" smtClean="0">
                <a:solidFill>
                  <a:prstClr val="black"/>
                </a:solidFill>
              </a:rPr>
              <a:t>ngagements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5533" y="4077072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Skills Audit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7984" y="4077072"/>
            <a:ext cx="142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Skills  alignment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to job requirements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14456" y="4869160"/>
            <a:ext cx="127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Training &amp;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development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of staff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37620" y="499497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Appointed COO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0214" y="605652"/>
            <a:ext cx="6378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Context of Cathsseta under Administration and Progress Made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8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558005"/>
              </p:ext>
            </p:extLst>
          </p:nvPr>
        </p:nvGraphicFramePr>
        <p:xfrm>
          <a:off x="1165" y="2204864"/>
          <a:ext cx="9142835" cy="4528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6939"/>
                <a:gridCol w="1368152"/>
                <a:gridCol w="2267744"/>
              </a:tblGrid>
              <a:tr h="627983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Restated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</a:tr>
              <a:tr h="358848">
                <a:tc>
                  <a:txBody>
                    <a:bodyPr/>
                    <a:lstStyle/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</a:tr>
              <a:tr h="35884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316 426</a:t>
                      </a:r>
                      <a:endParaRPr lang="en-GB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284 474</a:t>
                      </a:r>
                      <a:endParaRPr lang="en-GB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</a:tr>
              <a:tr h="358848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Non-exchange revenues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305 033</a:t>
                      </a:r>
                      <a:endParaRPr lang="en-GB" sz="16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276 175</a:t>
                      </a:r>
                      <a:endParaRPr lang="en-GB" sz="16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</a:tr>
              <a:tr h="358848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 revenue (</a:t>
                      </a:r>
                      <a:r>
                        <a:rPr lang="en-GB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income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11 393</a:t>
                      </a:r>
                      <a:endParaRPr lang="en-GB" sz="16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8 299</a:t>
                      </a:r>
                      <a:endParaRPr lang="en-GB" sz="16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</a:tr>
              <a:tr h="3034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GB" sz="160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GB" sz="160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</a:tr>
              <a:tr h="358848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274 566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246 700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</a:tr>
              <a:tr h="358848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Employer grant and project expenses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205 976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179 660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</a:tr>
              <a:tr h="358848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 expenses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68 516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66 900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</a:tr>
              <a:tr h="358848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expenses (</a:t>
                      </a:r>
                      <a:r>
                        <a:rPr lang="en-GB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Losses on disposal of assets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</a:tr>
              <a:tr h="303439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</a:tr>
              <a:tr h="358848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Surplus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41 860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37 774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66" y="1340768"/>
            <a:ext cx="6317755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Statement of Financial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36409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312167" y="2039169"/>
            <a:ext cx="4040188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ZA" dirty="0" smtClean="0"/>
              <a:t>2016 R’000	</a:t>
            </a:r>
            <a:endParaRPr lang="en-Z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4499992" y="2039169"/>
            <a:ext cx="4041775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ZA" dirty="0" smtClean="0"/>
              <a:t>2015 R’000</a:t>
            </a:r>
            <a:endParaRPr lang="en-ZA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12167" y="2678931"/>
          <a:ext cx="4040188" cy="377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ontent Placeholder 24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499992" y="2678931"/>
          <a:ext cx="4041775" cy="377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807060" y="1340768"/>
            <a:ext cx="2561920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Revenue Split</a:t>
            </a:r>
          </a:p>
        </p:txBody>
      </p:sp>
    </p:spTree>
    <p:extLst>
      <p:ext uri="{BB962C8B-B14F-4D97-AF65-F5344CB8AC3E}">
        <p14:creationId xmlns:p14="http://schemas.microsoft.com/office/powerpoint/2010/main" xmlns="" val="1273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98225" y="1340768"/>
            <a:ext cx="7380547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Revenue </a:t>
            </a:r>
            <a:r>
              <a:rPr lang="en-US" sz="28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 expenditure split (</a:t>
            </a:r>
            <a:r>
              <a:rPr lang="en-US" sz="28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R’m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 – 2016)</a:t>
            </a:r>
          </a:p>
        </p:txBody>
      </p:sp>
    </p:spTree>
    <p:extLst>
      <p:ext uri="{BB962C8B-B14F-4D97-AF65-F5344CB8AC3E}">
        <p14:creationId xmlns:p14="http://schemas.microsoft.com/office/powerpoint/2010/main" xmlns="" val="6566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5121966"/>
              </p:ext>
            </p:extLst>
          </p:nvPr>
        </p:nvGraphicFramePr>
        <p:xfrm>
          <a:off x="0" y="2852936"/>
          <a:ext cx="9001001" cy="283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365"/>
                <a:gridCol w="1444658"/>
                <a:gridCol w="1431978"/>
              </a:tblGrid>
              <a:tr h="640036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Restated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</a:tr>
              <a:tr h="365733">
                <a:tc>
                  <a:txBody>
                    <a:bodyPr/>
                    <a:lstStyle/>
                    <a:p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</a:tr>
              <a:tr h="36573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Revaluation</a:t>
                      </a:r>
                      <a:r>
                        <a:rPr lang="en-GB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Reserve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</a:tr>
              <a:tr h="365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Employer Grant Reserve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GB" sz="1800" b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GB" sz="1800" b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</a:tr>
              <a:tr h="365733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 Reserve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2 797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797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</a:tr>
              <a:tr h="365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Discretionary Grant Reserve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190 463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148 603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</a:tr>
              <a:tr h="365733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193 833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151 972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7175" y="1556792"/>
            <a:ext cx="8547273" cy="5618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4400" b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Statement of Changes in Net Assets</a:t>
            </a:r>
          </a:p>
        </p:txBody>
      </p:sp>
    </p:spTree>
    <p:extLst>
      <p:ext uri="{BB962C8B-B14F-4D97-AF65-F5344CB8AC3E}">
        <p14:creationId xmlns:p14="http://schemas.microsoft.com/office/powerpoint/2010/main" xmlns="" val="27976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7919220"/>
              </p:ext>
            </p:extLst>
          </p:nvPr>
        </p:nvGraphicFramePr>
        <p:xfrm>
          <a:off x="179512" y="2286497"/>
          <a:ext cx="885698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6375"/>
                <a:gridCol w="1421543"/>
                <a:gridCol w="1409066"/>
              </a:tblGrid>
              <a:tr h="617682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Restated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2961">
                <a:tc>
                  <a:txBody>
                    <a:bodyPr/>
                    <a:lstStyle/>
                    <a:p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296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cash flow from operating activities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62 061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35 750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2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cash outflow from investing activities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(842)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2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cash inflow from financing activities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(314)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(1 297)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2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increase/(decrease) in cash &amp; cash equivalents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60 905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35 007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2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&amp; cash equivalents at the beginning of the year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194 077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159 070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2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&amp; cash equivalents at the end of the year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254 982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194 077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5459">
                <a:tc>
                  <a:txBody>
                    <a:bodyPr/>
                    <a:lstStyle/>
                    <a:p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17682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*Working capital cycle movements – operating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activities movement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1268760"/>
            <a:ext cx="842493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Cash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Flow Statement</a:t>
            </a:r>
          </a:p>
        </p:txBody>
      </p:sp>
    </p:spTree>
    <p:extLst>
      <p:ext uri="{BB962C8B-B14F-4D97-AF65-F5344CB8AC3E}">
        <p14:creationId xmlns:p14="http://schemas.microsoft.com/office/powerpoint/2010/main" xmlns="" val="17122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8793857"/>
              </p:ext>
            </p:extLst>
          </p:nvPr>
        </p:nvGraphicFramePr>
        <p:xfrm>
          <a:off x="85647" y="2276872"/>
          <a:ext cx="8856984" cy="3521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6375"/>
                <a:gridCol w="1421543"/>
                <a:gridCol w="1409066"/>
              </a:tblGrid>
              <a:tr h="648072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Restated</a:t>
                      </a:r>
                    </a:p>
                  </a:txBody>
                  <a:tcPr marT="45708" marB="45708"/>
                </a:tc>
              </a:tr>
              <a:tr h="482745">
                <a:tc>
                  <a:txBody>
                    <a:bodyPr/>
                    <a:lstStyle/>
                    <a:p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</a:tr>
              <a:tr h="48274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Commitment</a:t>
                      </a:r>
                      <a:r>
                        <a:rPr lang="en-GB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Funds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145 741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162 342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</a:tr>
              <a:tr h="476879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Discretionary Grants Reserves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190 463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148 603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</a:tr>
              <a:tr h="47687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Balance – (Over) / under commitments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44 722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(13 739)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</a:tr>
              <a:tr h="476879">
                <a:tc>
                  <a:txBody>
                    <a:bodyPr/>
                    <a:lstStyle/>
                    <a:p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</a:tr>
              <a:tr h="47687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reserves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254 982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194 077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07504" y="1484784"/>
            <a:ext cx="7920880" cy="5618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Commitments - Over / (Under)</a:t>
            </a:r>
          </a:p>
        </p:txBody>
      </p:sp>
    </p:spTree>
    <p:extLst>
      <p:ext uri="{BB962C8B-B14F-4D97-AF65-F5344CB8AC3E}">
        <p14:creationId xmlns:p14="http://schemas.microsoft.com/office/powerpoint/2010/main" xmlns="" val="885095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6470441"/>
              </p:ext>
            </p:extLst>
          </p:nvPr>
        </p:nvGraphicFramePr>
        <p:xfrm>
          <a:off x="0" y="2186645"/>
          <a:ext cx="9143999" cy="431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663"/>
                <a:gridCol w="1467609"/>
                <a:gridCol w="1454727"/>
              </a:tblGrid>
              <a:tr h="539062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  <a:p>
                      <a:pPr algn="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algn="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</a:p>
                  </a:txBody>
                  <a:tcPr marT="45717" marB="45717"/>
                </a:tc>
              </a:tr>
              <a:tr h="34132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Opening balance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79 301</a:t>
                      </a:r>
                      <a:endParaRPr lang="en-GB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54 324</a:t>
                      </a:r>
                      <a:endParaRPr lang="en-GB" sz="16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  <a:tr h="30803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Year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endParaRPr lang="en-GB"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endParaRPr lang="en-GB"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  <a:tr h="341328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     Non-compliance to SCM prescripts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1 321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26 238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  <a:tr h="308033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     Non-compliance to legislation, i.e. deviations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4 468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14 813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  <a:tr h="341328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     Contracts extensions –by CEO with no AA approval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1 391*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  <a:tr h="341328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     Administration Expenditure</a:t>
                      </a:r>
                      <a:r>
                        <a:rPr lang="en-GB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excess of thresholds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27 965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28 567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  <a:tr h="341328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Amounts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114 446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123 942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  <a:tr h="341328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Duly</a:t>
                      </a:r>
                      <a:r>
                        <a:rPr lang="en-GB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condoned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(113 055)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(44 641)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  <a:tr h="341328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79 301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  <a:tr h="190815">
                <a:tc>
                  <a:txBody>
                    <a:bodyPr/>
                    <a:lstStyle/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endParaRPr lang="en-GB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r"/>
                      <a:endParaRPr lang="en-GB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  <a:tr h="341328">
                <a:tc gridSpan="3"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NB: Balance @YE: awaiting National Treasury condonation process to be finalised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r"/>
                      <a:endParaRPr lang="en-GB" sz="1800" b="1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r"/>
                      <a:endParaRPr lang="en-GB" sz="1800" b="1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4581" y="1340768"/>
            <a:ext cx="3818674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Irregular Expenditure</a:t>
            </a:r>
          </a:p>
        </p:txBody>
      </p:sp>
    </p:spTree>
    <p:extLst>
      <p:ext uri="{BB962C8B-B14F-4D97-AF65-F5344CB8AC3E}">
        <p14:creationId xmlns:p14="http://schemas.microsoft.com/office/powerpoint/2010/main" xmlns="" val="387155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4767154"/>
              </p:ext>
            </p:extLst>
          </p:nvPr>
        </p:nvGraphicFramePr>
        <p:xfrm>
          <a:off x="142950" y="2204863"/>
          <a:ext cx="8784976" cy="3580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380"/>
                <a:gridCol w="1409986"/>
                <a:gridCol w="1397610"/>
              </a:tblGrid>
              <a:tr h="936105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</a:p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</a:p>
                    <a:p>
                      <a:pPr algn="ct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Restated</a:t>
                      </a:r>
                    </a:p>
                  </a:txBody>
                  <a:tcPr marT="45724" marB="45724"/>
                </a:tc>
              </a:tr>
              <a:tr h="72304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&amp; Committee</a:t>
                      </a:r>
                      <a:r>
                        <a:rPr lang="en-GB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fees paid, for meetings where no quorum was formed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</a:tr>
              <a:tr h="723041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of tender of services cancelled due</a:t>
                      </a:r>
                      <a:r>
                        <a:rPr lang="en-GB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changes in terms of reference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</a:tr>
              <a:tr h="41317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Travel arrangements not honoured by TVETs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</a:t>
                      </a:r>
                      <a:endParaRPr lang="en-GB" sz="18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</a:tr>
              <a:tr h="78512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GB" sz="18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</a:t>
                      </a:r>
                      <a:endParaRPr lang="en-GB" sz="18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7504" y="1340768"/>
            <a:ext cx="5804281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Fruitless &amp; Wasteful Expenditure</a:t>
            </a:r>
          </a:p>
        </p:txBody>
      </p:sp>
    </p:spTree>
    <p:extLst>
      <p:ext uri="{BB962C8B-B14F-4D97-AF65-F5344CB8AC3E}">
        <p14:creationId xmlns:p14="http://schemas.microsoft.com/office/powerpoint/2010/main" xmlns="" val="3159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90" y="1196752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Audit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911" y="2204864"/>
            <a:ext cx="8229600" cy="434908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ZA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Opinions for the current and previous financial years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ZA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FY2015/16 – ‘Clean audit’ opinion</a:t>
            </a:r>
          </a:p>
          <a:p>
            <a:pPr>
              <a:spcBef>
                <a:spcPts val="0"/>
              </a:spcBef>
              <a:defRPr/>
            </a:pPr>
            <a:endParaRPr lang="en-ZA" sz="18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ZA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FY2014/15 – Unqualified Audit Opinion with matters of emphasis </a:t>
            </a:r>
          </a:p>
          <a:p>
            <a:pPr>
              <a:spcBef>
                <a:spcPts val="0"/>
              </a:spcBef>
              <a:defRPr/>
            </a:pPr>
            <a:endParaRPr lang="en-ZA" sz="18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ZA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FY2013/14- Qualified audit opinion</a:t>
            </a:r>
          </a:p>
          <a:p>
            <a:pPr>
              <a:spcBef>
                <a:spcPts val="0"/>
              </a:spcBef>
              <a:defRPr/>
            </a:pPr>
            <a:endParaRPr lang="en-ZA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3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74" y="1916832"/>
            <a:ext cx="8680525" cy="5319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Emphasis of Matter / Additional Matters</a:t>
            </a: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Restatement of prior year figures</a:t>
            </a:r>
          </a:p>
          <a:p>
            <a:r>
              <a:rPr 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SETA license - 31 March 2018</a:t>
            </a:r>
          </a:p>
          <a:p>
            <a:r>
              <a:rPr 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SETA under Administration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with legislation</a:t>
            </a:r>
          </a:p>
          <a:p>
            <a:r>
              <a:rPr 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identified instances of material non-compliance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controls</a:t>
            </a: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identified significant deficiencies in internal controls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</a:p>
          <a:p>
            <a:r>
              <a:rPr lang="en-US" sz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 investigation uncovered, for period 2010 to 2014, led to legal action to recover R5,3m from former employee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349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Audit Outcomes (cont.)</a:t>
            </a:r>
          </a:p>
        </p:txBody>
      </p:sp>
    </p:spTree>
    <p:extLst>
      <p:ext uri="{BB962C8B-B14F-4D97-AF65-F5344CB8AC3E}">
        <p14:creationId xmlns:p14="http://schemas.microsoft.com/office/powerpoint/2010/main" xmlns="" val="15594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Improving </a:t>
            </a: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Performance and Operational Management </a:t>
            </a:r>
            <a:r>
              <a:rPr lang="en-US" sz="3600" dirty="0"/>
              <a:t/>
            </a:r>
            <a:br>
              <a:rPr lang="en-US" sz="3600" dirty="0"/>
            </a:br>
            <a:endParaRPr lang="en-ZA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424936" cy="4365104"/>
          </a:xfrm>
        </p:spPr>
        <p:txBody>
          <a:bodyPr>
            <a:normAutofit fontScale="32500" lnSpcReduction="20000"/>
          </a:bodyPr>
          <a:lstStyle/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ZA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</a:t>
            </a:r>
            <a:r>
              <a:rPr lang="en-ZA" sz="4900" b="1" dirty="0">
                <a:latin typeface="Arial" panose="020B0604020202020204" pitchFamily="34" charset="0"/>
                <a:cs typeface="Arial" panose="020B0604020202020204" pitchFamily="34" charset="0"/>
              </a:rPr>
              <a:t>of Grant Administration</a:t>
            </a:r>
          </a:p>
          <a:p>
            <a:pPr marL="800100" lvl="1" indent="-34290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ZA" sz="4900" dirty="0">
                <a:latin typeface="Arial" panose="020B0604020202020204" pitchFamily="34" charset="0"/>
                <a:cs typeface="Arial" panose="020B0604020202020204" pitchFamily="34" charset="0"/>
              </a:rPr>
              <a:t>Streamlined administration of DG from tranche to performance based payment system</a:t>
            </a:r>
          </a:p>
          <a:p>
            <a:pPr marL="800100" lvl="1" indent="-34290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ZA" sz="4900" dirty="0">
                <a:latin typeface="Arial" panose="020B0604020202020204" pitchFamily="34" charset="0"/>
                <a:cs typeface="Arial" panose="020B0604020202020204" pitchFamily="34" charset="0"/>
              </a:rPr>
              <a:t>Improved alignment of </a:t>
            </a:r>
            <a:r>
              <a:rPr lang="en-ZA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ZA" sz="49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ZA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r>
              <a:rPr lang="en-ZA" sz="4900" dirty="0">
                <a:latin typeface="Arial" panose="020B0604020202020204" pitchFamily="34" charset="0"/>
                <a:cs typeface="Arial" panose="020B0604020202020204" pitchFamily="34" charset="0"/>
              </a:rPr>
              <a:t>year (commenced with bursaries)</a:t>
            </a:r>
          </a:p>
          <a:p>
            <a:pPr marL="800100" lvl="1" indent="-34290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ZA" sz="4900" dirty="0">
                <a:latin typeface="Arial" panose="020B0604020202020204" pitchFamily="34" charset="0"/>
                <a:cs typeface="Arial" panose="020B0604020202020204" pitchFamily="34" charset="0"/>
              </a:rPr>
              <a:t>Introduced independent and transparent grant disbursement system</a:t>
            </a:r>
          </a:p>
          <a:p>
            <a:pPr marL="800100" lvl="1" indent="-34290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ZA" sz="4900" dirty="0">
                <a:latin typeface="Arial" panose="020B0604020202020204" pitchFamily="34" charset="0"/>
                <a:cs typeface="Arial" panose="020B0604020202020204" pitchFamily="34" charset="0"/>
              </a:rPr>
              <a:t>Introduced the web-based electronic DG application </a:t>
            </a:r>
            <a:r>
              <a:rPr lang="en-ZA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ZA" sz="4900" b="1" dirty="0">
                <a:latin typeface="Arial" panose="020B0604020202020204" pitchFamily="34" charset="0"/>
                <a:cs typeface="Arial" panose="020B0604020202020204" pitchFamily="34" charset="0"/>
              </a:rPr>
              <a:t>Partnership and Stakeholder Orientation</a:t>
            </a:r>
          </a:p>
          <a:p>
            <a:pPr marL="800100" lvl="1" indent="-34290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ZA" sz="4900" dirty="0">
                <a:latin typeface="Arial" panose="020B0604020202020204" pitchFamily="34" charset="0"/>
                <a:cs typeface="Arial" panose="020B0604020202020204" pitchFamily="34" charset="0"/>
              </a:rPr>
              <a:t>Spent R36m to create 809 and 300 placement opportunities for TVET and university </a:t>
            </a:r>
            <a:r>
              <a:rPr lang="en-ZA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graduates, respectively</a:t>
            </a:r>
            <a:endParaRPr lang="en-ZA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ZA" sz="4900" dirty="0">
                <a:latin typeface="Arial" panose="020B0604020202020204" pitchFamily="34" charset="0"/>
                <a:cs typeface="Arial" panose="020B0604020202020204" pitchFamily="34" charset="0"/>
              </a:rPr>
              <a:t>Partnered with NDT on National Tourism Career Expo (NTCE) and on skill audit</a:t>
            </a:r>
          </a:p>
          <a:p>
            <a:pPr marL="800100" lvl="1" indent="-34290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en-Z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4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7673648"/>
              </p:ext>
            </p:extLst>
          </p:nvPr>
        </p:nvGraphicFramePr>
        <p:xfrm>
          <a:off x="251520" y="1902658"/>
          <a:ext cx="8640960" cy="469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118"/>
                <a:gridCol w="1384921"/>
                <a:gridCol w="1384921"/>
              </a:tblGrid>
              <a:tr h="368211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</a:tr>
              <a:tr h="368211">
                <a:tc>
                  <a:txBody>
                    <a:bodyPr/>
                    <a:lstStyle/>
                    <a:p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</a:tr>
              <a:tr h="36821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310 590</a:t>
                      </a:r>
                      <a:endParaRPr lang="en-GB" sz="18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319 908</a:t>
                      </a:r>
                      <a:endParaRPr lang="en-GB" sz="18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</a:tr>
              <a:tr h="36821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</a:t>
                      </a:r>
                      <a:r>
                        <a:rPr lang="en-GB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 Exchange Revenue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303 175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312 271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</a:tr>
              <a:tr h="36821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Exchange Revenue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7 415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7 637</a:t>
                      </a:r>
                      <a:endParaRPr lang="en-GB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</a:tr>
              <a:tr h="368211">
                <a:tc>
                  <a:txBody>
                    <a:bodyPr/>
                    <a:lstStyle/>
                    <a:p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</a:tr>
              <a:tr h="368211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by programmes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310 590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319 908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</a:tr>
              <a:tr h="368211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Administration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39 792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40 986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</a:tr>
              <a:tr h="368211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Planning (Incl.</a:t>
                      </a:r>
                      <a:r>
                        <a:rPr lang="en-GB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mandatory grants related expenditure)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65 259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65 105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</a:tr>
              <a:tr h="644375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Learning Programmes (Incl. discretionary grants related expenditure)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539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213 817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</a:tr>
              <a:tr h="368211">
                <a:tc>
                  <a:txBody>
                    <a:bodyPr/>
                    <a:lstStyle/>
                    <a:p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endParaRPr lang="en-GB" sz="1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endParaRPr lang="en-GB" sz="1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</a:tr>
              <a:tr h="368211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Surplus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512" y="1340768"/>
            <a:ext cx="5642891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Budgets – FY2016/17 &amp; 2017/18 </a:t>
            </a:r>
          </a:p>
        </p:txBody>
      </p:sp>
    </p:spTree>
    <p:extLst>
      <p:ext uri="{BB962C8B-B14F-4D97-AF65-F5344CB8AC3E}">
        <p14:creationId xmlns:p14="http://schemas.microsoft.com/office/powerpoint/2010/main" xmlns="" val="30337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Budgets </a:t>
            </a: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– FY2016/17 &amp; 2017/18: Key </a:t>
            </a:r>
            <a:r>
              <a:rPr lang="en-US" sz="31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6805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4366798"/>
              </p:ext>
            </p:extLst>
          </p:nvPr>
        </p:nvGraphicFramePr>
        <p:xfrm>
          <a:off x="179513" y="2204863"/>
          <a:ext cx="8712968" cy="3888436"/>
        </p:xfrm>
        <a:graphic>
          <a:graphicData uri="http://schemas.openxmlformats.org/drawingml/2006/table">
            <a:tbl>
              <a:tblPr/>
              <a:tblGrid>
                <a:gridCol w="6264695"/>
                <a:gridCol w="1368153"/>
                <a:gridCol w="1080120"/>
              </a:tblGrid>
              <a:tr h="341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</a:tr>
              <a:tr h="330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3:Learning Interventions</a:t>
                      </a: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372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Learners entering (enrolled) LEARNERSHIP </a:t>
                      </a: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36 125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32 197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372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Learners entering  BURSARY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38 575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42 500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</a:tr>
              <a:tr h="372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Learners entering  SKILLS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14 288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15 335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372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learners entering internships</a:t>
                      </a: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25 500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34 589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</a:tr>
              <a:tr h="372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TVET learners placed in a WIL programme </a:t>
                      </a: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39 297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53 954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372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ARTISANS entering training programmes</a:t>
                      </a: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9 172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</a:tr>
              <a:tr h="29825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learners supported through industry funded interventions</a:t>
                      </a: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341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projects</a:t>
                      </a: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15 397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7 638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341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191 296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197 675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1" marR="7591" marT="759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44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Conclusion</a:t>
            </a:r>
            <a:endParaRPr lang="en-Z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ZA" sz="2000" b="1" dirty="0" smtClean="0">
                <a:latin typeface="Arial" pitchFamily="34" charset="0"/>
                <a:cs typeface="Arial" pitchFamily="34" charset="0"/>
              </a:rPr>
              <a:t>Appointment of the CEO</a:t>
            </a:r>
          </a:p>
          <a:p>
            <a:pPr lvl="1" algn="just">
              <a:lnSpc>
                <a:spcPct val="150000"/>
              </a:lnSpc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Interviews for the position of the CEO were completed in September 2016</a:t>
            </a:r>
          </a:p>
          <a:p>
            <a:pPr lvl="1" algn="just">
              <a:lnSpc>
                <a:spcPct val="150000"/>
              </a:lnSpc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Documentation was submitted to the Minister for Cabinet consideration</a:t>
            </a:r>
          </a:p>
          <a:p>
            <a:pPr algn="just">
              <a:lnSpc>
                <a:spcPct val="150000"/>
              </a:lnSpc>
            </a:pPr>
            <a:r>
              <a:rPr lang="en-ZA" sz="2000" b="1" dirty="0" smtClean="0">
                <a:latin typeface="Arial" pitchFamily="34" charset="0"/>
                <a:cs typeface="Arial" pitchFamily="34" charset="0"/>
              </a:rPr>
              <a:t>Appointment of the Accounting Authority</a:t>
            </a:r>
          </a:p>
          <a:p>
            <a:pPr lvl="1" algn="just">
              <a:lnSpc>
                <a:spcPct val="150000"/>
              </a:lnSpc>
            </a:pPr>
            <a:r>
              <a:rPr lang="en-ZA" sz="1600" dirty="0">
                <a:latin typeface="Arial" pitchFamily="34" charset="0"/>
                <a:cs typeface="Arial" pitchFamily="34" charset="0"/>
              </a:rPr>
              <a:t>The standard Constitution amended and submitted to the department for Ministerial approval</a:t>
            </a:r>
          </a:p>
          <a:p>
            <a:pPr lvl="1" algn="just">
              <a:lnSpc>
                <a:spcPct val="150000"/>
              </a:lnSpc>
            </a:pPr>
            <a:r>
              <a:rPr lang="en-ZA" sz="1600" dirty="0">
                <a:latin typeface="Arial" pitchFamily="34" charset="0"/>
                <a:cs typeface="Arial" pitchFamily="34" charset="0"/>
              </a:rPr>
              <a:t>The CATHSSETA stakeholders (organised employers and labour) invited to nominate representatives to the Board of CATHSSETA</a:t>
            </a:r>
          </a:p>
          <a:p>
            <a:pPr lvl="1" algn="just">
              <a:lnSpc>
                <a:spcPct val="150000"/>
              </a:lnSpc>
            </a:pPr>
            <a:r>
              <a:rPr lang="en-ZA" sz="1600" dirty="0">
                <a:latin typeface="Arial" pitchFamily="34" charset="0"/>
                <a:cs typeface="Arial" pitchFamily="34" charset="0"/>
              </a:rPr>
              <a:t>The closing date is the 26</a:t>
            </a:r>
            <a:r>
              <a:rPr lang="en-ZA" sz="16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 November 2016</a:t>
            </a:r>
          </a:p>
          <a:p>
            <a:pPr algn="just">
              <a:lnSpc>
                <a:spcPct val="150000"/>
              </a:lnSpc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Allow me to thank the committee, DHET management and CATHSSETA fraternity for all the support during this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9190-8D1A-4707-B381-E83AE1D9B5F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7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28650" y="2782888"/>
            <a:ext cx="783178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n-ZA" sz="4400" b="1" dirty="0">
                <a:ln w="0"/>
                <a:solidFill>
                  <a:srgbClr val="1F497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ZA" sz="4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ZA" sz="4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7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Improvement </a:t>
            </a:r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 Organisational Performance</a:t>
            </a:r>
            <a:r>
              <a:rPr lang="en-US" sz="3600" dirty="0"/>
              <a:t/>
            </a:r>
            <a:br>
              <a:rPr lang="en-US" sz="3600" dirty="0"/>
            </a:br>
            <a:endParaRPr lang="en-ZA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280920" cy="4797152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CATHSSETA achieved steady improvement in performance to targets from 34% to </a:t>
            </a:r>
            <a:r>
              <a:rPr lang="en-Z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Z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2013/14 </a:t>
            </a: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and 2015/6 financial </a:t>
            </a:r>
            <a:r>
              <a:rPr lang="en-Z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Z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DHET </a:t>
            </a: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acknowledges that quality of the Sector Skills Plan improved significantly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The quality of the Strategic Plan and Annual Performance Plan also improved  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The integrity of our Performance Information improved significantly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Improved management of CATHSSETA finance and internal controls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As a result obtained clean audit report for 2015/16 financial year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Partnered with HSRC to conduct labour  market study (skills assessment) for 3 subsectors sectors: Arts Culture and </a:t>
            </a:r>
            <a:r>
              <a:rPr lang="en-Z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Heritage, </a:t>
            </a: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Gaming and Lotteries and Sports, Recreation and Fitness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CATHSSETA recruited 24 interns; 13 absorbed; 5 left; 5 employed and only 3 not placed</a:t>
            </a:r>
          </a:p>
          <a:p>
            <a:pPr marL="800100" lvl="1" indent="-34290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en-Z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9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Organisational Development</a:t>
            </a:r>
            <a:r>
              <a:rPr lang="en-US" sz="3600" dirty="0"/>
              <a:t/>
            </a:r>
            <a:br>
              <a:rPr lang="en-US" sz="3600" dirty="0"/>
            </a:br>
            <a:endParaRPr lang="en-ZA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280920" cy="4869160"/>
          </a:xfrm>
        </p:spPr>
        <p:txBody>
          <a:bodyPr>
            <a:normAutofit fontScale="47500" lnSpcReduction="20000"/>
          </a:bodyPr>
          <a:lstStyle/>
          <a:p>
            <a:pPr marL="4572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400" b="1" dirty="0">
                <a:latin typeface="Arial" panose="020B0604020202020204" pitchFamily="34" charset="0"/>
                <a:cs typeface="Arial" panose="020B0604020202020204" pitchFamily="34" charset="0"/>
              </a:rPr>
              <a:t>Organisational Restructuring</a:t>
            </a:r>
          </a:p>
          <a:p>
            <a:pPr marL="9144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CATHSSETA completed the realignment of its structure to the 2014/5 revised strategy</a:t>
            </a:r>
          </a:p>
          <a:p>
            <a:pPr marL="9144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87% of the positions in the new structure are filled </a:t>
            </a:r>
          </a:p>
          <a:p>
            <a:pPr marL="9144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Introduced </a:t>
            </a: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performance reward system </a:t>
            </a:r>
            <a:r>
              <a:rPr lang="en-Z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as part of a culture to reward excellence and innovation (to </a:t>
            </a: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be extended to Services Providers)</a:t>
            </a:r>
          </a:p>
          <a:p>
            <a:pPr marL="4572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400" b="1" dirty="0">
                <a:latin typeface="Arial" panose="020B0604020202020204" pitchFamily="34" charset="0"/>
                <a:cs typeface="Arial" panose="020B0604020202020204" pitchFamily="34" charset="0"/>
              </a:rPr>
              <a:t>Regional Offices</a:t>
            </a:r>
          </a:p>
          <a:p>
            <a:pPr marL="9144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6 Regional Offices covering all 9 provinces were established and are already functional</a:t>
            </a:r>
          </a:p>
          <a:p>
            <a:pPr marL="9144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5 offices established in TVET Colleges in line with the Post School Education and Training White Paper</a:t>
            </a:r>
          </a:p>
          <a:p>
            <a:pPr marL="9144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3400" dirty="0">
                <a:latin typeface="Arial" panose="020B0604020202020204" pitchFamily="34" charset="0"/>
                <a:cs typeface="Arial" panose="020B0604020202020204" pitchFamily="34" charset="0"/>
              </a:rPr>
              <a:t>Regional offices will improve stakeholders access and promote effective delivery of our services</a:t>
            </a:r>
          </a:p>
          <a:p>
            <a:pPr marL="800100" lvl="1" indent="-34290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en-Z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2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283837"/>
            <a:ext cx="89289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5400" b="1" dirty="0" smtClean="0">
                <a:ln w="0"/>
                <a:solidFill>
                  <a:srgbClr val="1F497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ea typeface="+mj-ea"/>
                <a:cs typeface="+mj-cs"/>
              </a:rPr>
              <a:t>2015- 2016</a:t>
            </a:r>
          </a:p>
          <a:p>
            <a:pPr algn="ctr"/>
            <a:r>
              <a:rPr lang="en-ZA" sz="6000" b="1" dirty="0" smtClean="0">
                <a:ln w="0"/>
                <a:solidFill>
                  <a:srgbClr val="1F497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ea typeface="+mj-ea"/>
                <a:cs typeface="+mj-cs"/>
              </a:rPr>
              <a:t>Performance Report</a:t>
            </a:r>
            <a:endParaRPr lang="en-ZA" sz="6000" b="1" dirty="0">
              <a:ln w="0"/>
              <a:solidFill>
                <a:srgbClr val="1F497D">
                  <a:lumMod val="75000"/>
                </a:srgbClr>
              </a:solidFill>
              <a:effectLst>
                <a:reflection blurRad="6350" stA="53000" endA="300" endPos="35500" dir="5400000" sy="-90000" algn="bl" rotWithShape="0"/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9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8465" y="1556792"/>
            <a:ext cx="9136970" cy="72008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ZA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Summary Performance in FY 2015/16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6734829"/>
              </p:ext>
            </p:extLst>
          </p:nvPr>
        </p:nvGraphicFramePr>
        <p:xfrm>
          <a:off x="683568" y="2492896"/>
          <a:ext cx="7920880" cy="3865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6188"/>
                <a:gridCol w="4984692"/>
              </a:tblGrid>
              <a:tr h="639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Percentile 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KPIs 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KPIs Achieved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10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+100%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0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0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 - 99%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0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50% - 74%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33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 - 49%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82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569" y="1556792"/>
            <a:ext cx="9036496" cy="112310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ZA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2015/16 Achievement per programme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4068879"/>
              </p:ext>
            </p:extLst>
          </p:nvPr>
        </p:nvGraphicFramePr>
        <p:xfrm>
          <a:off x="72006" y="2204864"/>
          <a:ext cx="9071994" cy="4248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9599"/>
                <a:gridCol w="1627465"/>
                <a:gridCol w="1627465"/>
                <a:gridCol w="1627465"/>
              </a:tblGrid>
              <a:tr h="873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KPIs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KPIs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Achievement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</a:tr>
              <a:tr h="811043">
                <a:tc>
                  <a:txBody>
                    <a:bodyPr/>
                    <a:lstStyle/>
                    <a:p>
                      <a:r>
                        <a:rPr lang="en-ZA" sz="16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 1: Administration</a:t>
                      </a:r>
                      <a:endParaRPr lang="en-ZA" sz="16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60%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043">
                <a:tc>
                  <a:txBody>
                    <a:bodyPr/>
                    <a:lstStyle/>
                    <a:p>
                      <a:r>
                        <a:rPr lang="en-ZA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 2: Governance</a:t>
                      </a:r>
                      <a:endParaRPr lang="en-ZA" sz="16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 3: Planning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1766">
                <a:tc>
                  <a:txBody>
                    <a:bodyPr/>
                    <a:lstStyle/>
                    <a:p>
                      <a:r>
                        <a:rPr lang="en-ZA" sz="16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 4: Learning Programmes</a:t>
                      </a:r>
                      <a:endParaRPr lang="en-ZA" sz="16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141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2316</Words>
  <Application>Microsoft Office PowerPoint</Application>
  <PresentationFormat>On-screen Show (4:3)</PresentationFormat>
  <Paragraphs>874</Paragraphs>
  <Slides>43</Slides>
  <Notes>16</Notes>
  <HiddenSlides>3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1_Office Theme</vt:lpstr>
      <vt:lpstr>2_Office Theme</vt:lpstr>
      <vt:lpstr>Annual Report Presentation to the Portfolio Committee: Higher Education and Training</vt:lpstr>
      <vt:lpstr>Outline of the presentation</vt:lpstr>
      <vt:lpstr>Slide 3</vt:lpstr>
      <vt:lpstr> Improving Performance and Operational Management  </vt:lpstr>
      <vt:lpstr>Improvement in Organisational Performance </vt:lpstr>
      <vt:lpstr>Organisational Development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Reasons for Variance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Audit Outcomes</vt:lpstr>
      <vt:lpstr>Slide 39</vt:lpstr>
      <vt:lpstr>Slide 40</vt:lpstr>
      <vt:lpstr>   Budgets – FY2016/17 &amp; 2017/18: Key Programmes</vt:lpstr>
      <vt:lpstr>Conclusion</vt:lpstr>
      <vt:lpstr>Slide 43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Trevor Tembo</dc:creator>
  <cp:lastModifiedBy>PUMZA</cp:lastModifiedBy>
  <cp:revision>118</cp:revision>
  <dcterms:created xsi:type="dcterms:W3CDTF">2014-02-25T09:38:41Z</dcterms:created>
  <dcterms:modified xsi:type="dcterms:W3CDTF">2016-11-03T09:54:18Z</dcterms:modified>
</cp:coreProperties>
</file>