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4"/>
  </p:notesMasterIdLst>
  <p:sldIdLst>
    <p:sldId id="256" r:id="rId2"/>
    <p:sldId id="257" r:id="rId3"/>
    <p:sldId id="303" r:id="rId4"/>
    <p:sldId id="258" r:id="rId5"/>
    <p:sldId id="261"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7" r:id="rId29"/>
    <p:sldId id="288" r:id="rId30"/>
    <p:sldId id="282" r:id="rId31"/>
    <p:sldId id="283" r:id="rId32"/>
    <p:sldId id="284" r:id="rId33"/>
    <p:sldId id="285" r:id="rId34"/>
    <p:sldId id="286" r:id="rId35"/>
    <p:sldId id="289" r:id="rId36"/>
    <p:sldId id="290" r:id="rId37"/>
    <p:sldId id="322" r:id="rId38"/>
    <p:sldId id="294" r:id="rId39"/>
    <p:sldId id="304" r:id="rId40"/>
    <p:sldId id="295" r:id="rId41"/>
    <p:sldId id="296" r:id="rId42"/>
    <p:sldId id="305" r:id="rId43"/>
    <p:sldId id="306" r:id="rId44"/>
    <p:sldId id="307" r:id="rId45"/>
    <p:sldId id="310" r:id="rId46"/>
    <p:sldId id="311" r:id="rId47"/>
    <p:sldId id="312" r:id="rId48"/>
    <p:sldId id="314" r:id="rId49"/>
    <p:sldId id="323" r:id="rId50"/>
    <p:sldId id="328" r:id="rId51"/>
    <p:sldId id="313" r:id="rId52"/>
    <p:sldId id="315" r:id="rId53"/>
    <p:sldId id="316" r:id="rId54"/>
    <p:sldId id="324" r:id="rId55"/>
    <p:sldId id="317" r:id="rId56"/>
    <p:sldId id="318" r:id="rId57"/>
    <p:sldId id="319" r:id="rId58"/>
    <p:sldId id="325" r:id="rId59"/>
    <p:sldId id="320" r:id="rId60"/>
    <p:sldId id="321" r:id="rId61"/>
    <p:sldId id="327" r:id="rId62"/>
    <p:sldId id="326" r:id="rId6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ho Mashaba" initials="MM" lastIdx="23" clrIdx="0">
    <p:extLst>
      <p:ext uri="{19B8F6BF-5375-455C-9EA6-DF929625EA0E}">
        <p15:presenceInfo xmlns:p15="http://schemas.microsoft.com/office/powerpoint/2012/main" userId="S-1-5-21-218121654-3283966679-327353353-70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70" d="100"/>
          <a:sy n="70" d="100"/>
        </p:scale>
        <p:origin x="557" y="2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30T14:51:38.848" idx="1">
    <p:pos x="3669" y="1008"/>
    <p:text>cross reference to the APP by inidcating page numbers</p:text>
    <p:extLst>
      <p:ext uri="{C676402C-5697-4E1C-873F-D02D1690AC5C}">
        <p15:threadingInfo xmlns:p15="http://schemas.microsoft.com/office/powerpoint/2012/main" timeZoneBias="-120"/>
      </p:ext>
    </p:extLst>
  </p:cm>
  <p:cm authorId="1" dt="2016-10-30T14:52:25.833" idx="2">
    <p:pos x="3518" y="1234"/>
    <p:text>state which are those targets</p:text>
    <p:extLst>
      <p:ext uri="{C676402C-5697-4E1C-873F-D02D1690AC5C}">
        <p15:threadingInfo xmlns:p15="http://schemas.microsoft.com/office/powerpoint/2012/main" timeZoneBias="-120"/>
      </p:ext>
    </p:extLst>
  </p:cm>
  <p:cm authorId="1" dt="2016-10-30T14:52:39.695" idx="3">
    <p:pos x="3113" y="1515"/>
    <p:text>state the partially achived targets</p:text>
    <p:extLst>
      <p:ext uri="{C676402C-5697-4E1C-873F-D02D1690AC5C}">
        <p15:threadingInfo xmlns:p15="http://schemas.microsoft.com/office/powerpoint/2012/main" timeZoneBias="-120"/>
      </p:ext>
    </p:extLst>
  </p:cm>
  <p:cm authorId="1" dt="2016-10-30T14:53:06.038" idx="4">
    <p:pos x="2482" y="1790"/>
    <p:text>state the non-achived targets and why. external dependency or contigency is not adequate as explanation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30T14:54:29.681" idx="5">
    <p:pos x="4773" y="1008"/>
    <p:text>what are those targets. if you dont state them here, cross reference to the relevant pages in the annual report</p:text>
    <p:extLst>
      <p:ext uri="{C676402C-5697-4E1C-873F-D02D1690AC5C}">
        <p15:threadingInfo xmlns:p15="http://schemas.microsoft.com/office/powerpoint/2012/main" timeZoneBias="-120"/>
      </p:ext>
    </p:extLst>
  </p:cm>
  <p:cm authorId="1" dt="2016-10-30T14:55:52.378" idx="6">
    <p:pos x="3648" y="2853"/>
    <p:text>state full name of acronym whenever it appears for the first time in a document</p:text>
    <p:extLst>
      <p:ext uri="{C676402C-5697-4E1C-873F-D02D1690AC5C}">
        <p15:threadingInfo xmlns:p15="http://schemas.microsoft.com/office/powerpoint/2012/main" timeZoneBias="-120"/>
      </p:ext>
    </p:extLst>
  </p:cm>
  <p:cm authorId="1" dt="2016-10-30T14:57:01.065" idx="7">
    <p:pos x="4142" y="3271"/>
    <p:text>training for who?</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0-30T14:57:22.069" idx="8">
    <p:pos x="4107" y="1008"/>
    <p:text>cross reference to the annual report</p:text>
    <p:extLst>
      <p:ext uri="{C676402C-5697-4E1C-873F-D02D1690AC5C}">
        <p15:threadingInfo xmlns:p15="http://schemas.microsoft.com/office/powerpoint/2012/main" timeZoneBias="-120"/>
      </p:ext>
    </p:extLst>
  </p:cm>
  <p:cm authorId="1" dt="2016-10-30T14:58:29.409" idx="9">
    <p:pos x="3010" y="1659"/>
    <p:text>during briefing to PC explain why only Kimberly was chosen. seems to be a tactical move, not broadly strategic. need to be strategic in order to effect real change in the BE</p:text>
    <p:extLst>
      <p:ext uri="{C676402C-5697-4E1C-873F-D02D1690AC5C}">
        <p15:threadingInfo xmlns:p15="http://schemas.microsoft.com/office/powerpoint/2012/main" timeZoneBias="-120"/>
      </p:ext>
    </p:extLst>
  </p:cm>
  <p:cm authorId="1" dt="2016-10-30T15:00:46.096" idx="10">
    <p:pos x="4601" y="3079"/>
    <p:text>what are the findings from the accreditation visits?</p:text>
    <p:extLst>
      <p:ext uri="{C676402C-5697-4E1C-873F-D02D1690AC5C}">
        <p15:threadingInfo xmlns:p15="http://schemas.microsoft.com/office/powerpoint/2012/main" timeZoneBias="-120"/>
      </p:ext>
    </p:extLst>
  </p:cm>
  <p:cm authorId="1" dt="2016-10-30T15:01:22.325" idx="11">
    <p:pos x="4827" y="3271"/>
    <p:text>who is pareticipating in this steering committee?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0-30T15:01:48.956" idx="12">
    <p:pos x="2215" y="1111"/>
    <p:text>cross reference to annual report and APP</p:text>
    <p:extLst>
      <p:ext uri="{C676402C-5697-4E1C-873F-D02D1690AC5C}">
        <p15:threadingInfo xmlns:p15="http://schemas.microsoft.com/office/powerpoint/2012/main" timeZoneBias="-120"/>
      </p:ext>
    </p:extLst>
  </p:cm>
  <p:cm authorId="1" dt="2016-10-30T15:02:19.575" idx="13">
    <p:pos x="3675" y="1461"/>
    <p:text>which target?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10-30T15:03:55.589" idx="14">
    <p:pos x="1179" y="1131"/>
    <p:text>cross reference to annual report and APP</p:text>
    <p:extLst>
      <p:ext uri="{C676402C-5697-4E1C-873F-D02D1690AC5C}">
        <p15:threadingInfo xmlns:p15="http://schemas.microsoft.com/office/powerpoint/2012/main" timeZoneBias="-120"/>
      </p:ext>
    </p:extLst>
  </p:cm>
  <p:cm authorId="1" dt="2016-10-30T15:04:22.093" idx="15">
    <p:pos x="4635" y="1515"/>
    <p:text>which target?</p:text>
    <p:extLst>
      <p:ext uri="{C676402C-5697-4E1C-873F-D02D1690AC5C}">
        <p15:threadingInfo xmlns:p15="http://schemas.microsoft.com/office/powerpoint/2012/main" timeZoneBias="-120"/>
      </p:ext>
    </p:extLst>
  </p:cm>
  <p:cm authorId="1" dt="2016-10-30T15:05:27.249" idx="16">
    <p:pos x="3799" y="2880"/>
    <p:text>is there a report and is it accessible?</p:text>
    <p:extLst>
      <p:ext uri="{C676402C-5697-4E1C-873F-D02D1690AC5C}">
        <p15:threadingInfo xmlns:p15="http://schemas.microsoft.com/office/powerpoint/2012/main" timeZoneBias="-120"/>
      </p:ext>
    </p:extLst>
  </p:cm>
  <p:cm authorId="1" dt="2016-10-30T15:06:07.943" idx="17">
    <p:pos x="1680" y="3435"/>
    <p:text>qualify the word 'successful'</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10-30T15:39:23.410" idx="18">
    <p:pos x="3099" y="1481"/>
    <p:text>what were the reasons given?</p:text>
    <p:extLst>
      <p:ext uri="{C676402C-5697-4E1C-873F-D02D1690AC5C}">
        <p15:threadingInfo xmlns:p15="http://schemas.microsoft.com/office/powerpoint/2012/main" timeZoneBias="-120"/>
      </p:ext>
    </p:extLst>
  </p:cm>
  <p:cm authorId="1" dt="2016-10-30T15:39:43.377" idx="19">
    <p:pos x="2709" y="1899"/>
    <p:text>what was the reason given?</p:text>
    <p:extLst>
      <p:ext uri="{C676402C-5697-4E1C-873F-D02D1690AC5C}">
        <p15:threadingInfo xmlns:p15="http://schemas.microsoft.com/office/powerpoint/2012/main" timeZoneBias="-120"/>
      </p:ext>
    </p:extLst>
  </p:cm>
  <p:cm authorId="1" dt="2016-10-30T15:40:09.535" idx="20">
    <p:pos x="3867" y="2325"/>
    <p:text>is CBE awaiting the Minister's decision?</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10-30T16:18:49.151" idx="21">
    <p:pos x="2798" y="2750"/>
    <p:text>full name of acronym here</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10-30T16:21:04.888" idx="22">
    <p:pos x="4382" y="850"/>
    <p:text>what does 'almost' mean? does it mean they failed or they didnt meet target?</p:text>
    <p:extLst>
      <p:ext uri="{C676402C-5697-4E1C-873F-D02D1690AC5C}">
        <p15:threadingInfo xmlns:p15="http://schemas.microsoft.com/office/powerpoint/2012/main" timeZoneBias="-120"/>
      </p:ext>
    </p:extLst>
  </p:cm>
  <p:cm authorId="1" dt="2016-10-30T16:22:57.302" idx="23">
    <p:pos x="2695" y="1961"/>
    <p:text>on what basis will LGSETA be provising funds? training?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27B4F4E-9EE2-4450-9086-D9D2849AC5BC}" type="datetimeFigureOut">
              <a:rPr lang="en-ZA" smtClean="0"/>
              <a:pPr/>
              <a:t>2016-10-30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982A593-AFEC-477B-8BE9-F087ED993A54}" type="slidenum">
              <a:rPr lang="en-ZA" smtClean="0"/>
              <a:pPr/>
              <a:t>‹#›</a:t>
            </a:fld>
            <a:endParaRPr lang="en-ZA"/>
          </a:p>
        </p:txBody>
      </p:sp>
    </p:spTree>
    <p:extLst>
      <p:ext uri="{BB962C8B-B14F-4D97-AF65-F5344CB8AC3E}">
        <p14:creationId xmlns:p14="http://schemas.microsoft.com/office/powerpoint/2010/main" val="344672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BE PowerPoint Presentation2.jpg"/>
          <p:cNvPicPr>
            <a:picLocks noChangeAspect="1"/>
          </p:cNvPicPr>
          <p:nvPr userDrawn="1"/>
        </p:nvPicPr>
        <p:blipFill>
          <a:blip r:embed="rId2"/>
          <a:stretch>
            <a:fillRect/>
          </a:stretch>
        </p:blipFill>
        <p:spPr>
          <a:xfrm>
            <a:off x="-75251" y="0"/>
            <a:ext cx="9251512" cy="6890015"/>
          </a:xfrm>
          <a:prstGeom prst="rect">
            <a:avLst/>
          </a:prstGeom>
        </p:spPr>
      </p:pic>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GB" dirty="0" smtClean="0"/>
              <a:t>Presentation Title here</a:t>
            </a:r>
            <a:endParaRPr lang="en-US" dirty="0"/>
          </a:p>
        </p:txBody>
      </p:sp>
      <p:sp>
        <p:nvSpPr>
          <p:cNvPr id="3" name="Subtitle 2"/>
          <p:cNvSpPr>
            <a:spLocks noGrp="1"/>
          </p:cNvSpPr>
          <p:nvPr>
            <p:ph type="subTitle" idx="1" hasCustomPrompt="1"/>
          </p:nvPr>
        </p:nvSpPr>
        <p:spPr>
          <a:xfrm>
            <a:off x="685800" y="3886200"/>
            <a:ext cx="70866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 here</a:t>
            </a:r>
            <a:endParaRPr lang="en-US" dirty="0"/>
          </a:p>
        </p:txBody>
      </p:sp>
      <p:sp>
        <p:nvSpPr>
          <p:cNvPr id="4" name="Date Placeholder 3"/>
          <p:cNvSpPr>
            <a:spLocks noGrp="1"/>
          </p:cNvSpPr>
          <p:nvPr>
            <p:ph type="dt" sz="half" idx="10"/>
          </p:nvPr>
        </p:nvSpPr>
        <p:spPr/>
        <p:txBody>
          <a:bodyPr/>
          <a:lstStyle/>
          <a:p>
            <a:fld id="{C345794F-C6C3-4CCF-8DE3-E066840EF189}" type="datetime1">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94543E-9CE7-4B31-A08B-E1489C024C61}" type="datetime1">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37D491-0152-4D82-B79B-AD05C082C17F}" type="datetime1">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BE PowerPoint Presentation2.jpg"/>
          <p:cNvPicPr>
            <a:picLocks noChangeAspect="1"/>
          </p:cNvPicPr>
          <p:nvPr userDrawn="1"/>
        </p:nvPicPr>
        <p:blipFill>
          <a:blip r:embed="rId2"/>
          <a:stretch>
            <a:fillRect/>
          </a:stretch>
        </p:blipFill>
        <p:spPr>
          <a:xfrm>
            <a:off x="0" y="0"/>
            <a:ext cx="9257297" cy="6894324"/>
          </a:xfrm>
          <a:prstGeom prst="rect">
            <a:avLst/>
          </a:prstGeom>
        </p:spPr>
      </p:pic>
      <p:sp>
        <p:nvSpPr>
          <p:cNvPr id="2" name="Title 1"/>
          <p:cNvSpPr>
            <a:spLocks noGrp="1"/>
          </p:cNvSpPr>
          <p:nvPr>
            <p:ph type="title"/>
          </p:nvPr>
        </p:nvSpPr>
        <p:spPr>
          <a:xfrm>
            <a:off x="457200" y="1066800"/>
            <a:ext cx="8229600" cy="978523"/>
          </a:xfrm>
        </p:spPr>
        <p:txBody>
          <a:bodyPr/>
          <a:lstStyle>
            <a:lvl1pPr algn="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209801"/>
            <a:ext cx="8229600" cy="3352800"/>
          </a:xfrm>
        </p:spPr>
        <p:txBody>
          <a:bodyPr/>
          <a:lstStyle>
            <a:lvl1pPr algn="l">
              <a:defRPr/>
            </a:lvl1pPr>
            <a:lvl2pPr algn="l">
              <a:defRPr/>
            </a:lvl2pPr>
            <a:lvl3pPr algn="l">
              <a:defRPr/>
            </a:lvl3pPr>
            <a:lvl4pPr algn="l">
              <a:defRPr/>
            </a:lvl4pPr>
            <a:lvl5pPr algn="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478CEE24-4F4C-4713-BCFE-22EC12655BD3}" type="datetime1">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B0DA230-320B-4511-968C-B5388EAE1F58}" type="datetime1">
              <a:rPr lang="en-US" smtClean="0"/>
              <a:pPr/>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FBED674-061E-49DE-A8AF-6DD4C0C635DC}" type="datetime1">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781895B-F694-4AB9-96DB-6DF4A701E151}" type="datetime1">
              <a:rPr lang="en-US" smtClean="0"/>
              <a:pPr/>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617D6AF-3B7A-4F6B-B01A-6910E3BFF48F}" type="datetime1">
              <a:rPr lang="en-US" smtClean="0"/>
              <a:pPr/>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755E4-1DCB-4E06-8F2E-6D62B506AE86}" type="datetime1">
              <a:rPr lang="en-US" smtClean="0"/>
              <a:pPr/>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7E9FEC-99C9-4452-A06A-F91C65C94B67}" type="datetime1">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4555FEF-F3C8-40A7-8A15-6C6523BA71B7}" type="datetime1">
              <a:rPr lang="en-US" smtClean="0"/>
              <a:pPr/>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76380-7006-4F18-A2A8-0FFCE5434A8E}" type="datetime1">
              <a:rPr lang="en-US" smtClean="0"/>
              <a:pPr/>
              <a:t>10/30/2016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A3697-DC7B-894C-BE54-C9BABF30A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b="1" dirty="0" smtClean="0"/>
              <a:t>PRESENTATION TO THE PORTFOLIO COMMITTEE ON PUBLIC WORKS</a:t>
            </a:r>
            <a:endParaRPr lang="en-US" sz="3200" b="1" dirty="0"/>
          </a:p>
        </p:txBody>
      </p:sp>
      <p:sp>
        <p:nvSpPr>
          <p:cNvPr id="3" name="Subtitle 2"/>
          <p:cNvSpPr>
            <a:spLocks noGrp="1"/>
          </p:cNvSpPr>
          <p:nvPr>
            <p:ph type="subTitle" idx="1"/>
          </p:nvPr>
        </p:nvSpPr>
        <p:spPr>
          <a:xfrm>
            <a:off x="685800" y="3429000"/>
            <a:ext cx="7086600" cy="762000"/>
          </a:xfrm>
        </p:spPr>
        <p:txBody>
          <a:bodyPr>
            <a:normAutofit/>
          </a:bodyPr>
          <a:lstStyle/>
          <a:p>
            <a:r>
              <a:rPr lang="en-GB" dirty="0" smtClean="0"/>
              <a:t>CBE ANNUAL REPORT 2015/16 </a:t>
            </a:r>
            <a:endParaRPr lang="en-US" dirty="0">
              <a:solidFill>
                <a:schemeClr val="tx1"/>
              </a:solidFill>
            </a:endParaRPr>
          </a:p>
        </p:txBody>
      </p:sp>
      <p:sp>
        <p:nvSpPr>
          <p:cNvPr id="4" name="Rectangle 3"/>
          <p:cNvSpPr/>
          <p:nvPr/>
        </p:nvSpPr>
        <p:spPr>
          <a:xfrm>
            <a:off x="685800" y="4114800"/>
            <a:ext cx="4572000" cy="646331"/>
          </a:xfrm>
          <a:prstGeom prst="rect">
            <a:avLst/>
          </a:prstGeom>
        </p:spPr>
        <p:txBody>
          <a:bodyPr>
            <a:spAutoFit/>
          </a:bodyPr>
          <a:lstStyle/>
          <a:p>
            <a:r>
              <a:rPr lang="en-US" dirty="0" smtClean="0">
                <a:latin typeface="Arial"/>
                <a:cs typeface="Arial"/>
              </a:rPr>
              <a:t>Priscilla Mdlalose (Acting CEO)</a:t>
            </a:r>
          </a:p>
          <a:p>
            <a:r>
              <a:rPr lang="en-US" dirty="0" smtClean="0">
                <a:latin typeface="Arial"/>
                <a:cs typeface="Arial"/>
              </a:rPr>
              <a:t>01 November 2016</a:t>
            </a:r>
            <a:endParaRPr lang="en-US"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altLang="en-US" sz="3200" b="1" dirty="0" smtClean="0"/>
              <a:t>Strategic goals of the CBE</a:t>
            </a:r>
            <a:endParaRPr lang="en-ZA" sz="3200" b="1" dirty="0"/>
          </a:p>
        </p:txBody>
      </p:sp>
      <p:sp>
        <p:nvSpPr>
          <p:cNvPr id="3" name="Content Placeholder 2"/>
          <p:cNvSpPr>
            <a:spLocks noGrp="1"/>
          </p:cNvSpPr>
          <p:nvPr>
            <p:ph idx="1"/>
          </p:nvPr>
        </p:nvSpPr>
        <p:spPr>
          <a:xfrm>
            <a:off x="457200" y="1311178"/>
            <a:ext cx="8229600" cy="4494085"/>
          </a:xfrm>
        </p:spPr>
        <p:txBody>
          <a:bodyPr>
            <a:normAutofit/>
          </a:bodyPr>
          <a:lstStyle/>
          <a:p>
            <a:pPr lvl="0" algn="just"/>
            <a:r>
              <a:rPr lang="en-ZA" sz="2000" dirty="0" smtClean="0"/>
              <a:t>A Built Environment that is responsive to the developmental and economic priorities of Government; </a:t>
            </a:r>
          </a:p>
          <a:p>
            <a:pPr lvl="0" algn="just"/>
            <a:endParaRPr lang="en-ZA" sz="2000" dirty="0" smtClean="0"/>
          </a:p>
          <a:p>
            <a:pPr lvl="0" algn="just"/>
            <a:r>
              <a:rPr lang="en-ZA" sz="2000" dirty="0" smtClean="0"/>
              <a:t>A transformed Built Environment with appropriate, adequate skills and competencies, responsive to the country’s infrastructure delivery, operation and maintenance needs;</a:t>
            </a:r>
          </a:p>
          <a:p>
            <a:pPr lvl="0" algn="just"/>
            <a:endParaRPr lang="en-ZA" sz="2000" dirty="0" smtClean="0"/>
          </a:p>
          <a:p>
            <a:pPr lvl="0" algn="just"/>
            <a:r>
              <a:rPr lang="en-ZA" sz="2000" dirty="0" smtClean="0"/>
              <a:t> An optimally functioning Built Environment, with a responsive and relevant policy and legislative framework, based on informed and researched positions; and</a:t>
            </a:r>
          </a:p>
          <a:p>
            <a:pPr lvl="0" algn="just">
              <a:buNone/>
            </a:pPr>
            <a:endParaRPr lang="en-ZA" sz="2000" dirty="0" smtClean="0"/>
          </a:p>
          <a:p>
            <a:pPr lvl="0" algn="just"/>
            <a:r>
              <a:rPr lang="en-ZA" sz="2000" dirty="0" smtClean="0"/>
              <a:t> Built Environment Professionals that operate within a regulated policy and legislative framework.</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5"/>
            <a:ext cx="8229600" cy="720080"/>
          </a:xfrm>
          <a:solidFill>
            <a:schemeClr val="accent6">
              <a:lumMod val="75000"/>
            </a:schemeClr>
          </a:solidFill>
        </p:spPr>
        <p:txBody>
          <a:bodyPr>
            <a:normAutofit/>
          </a:bodyPr>
          <a:lstStyle/>
          <a:p>
            <a:pPr algn="ctr"/>
            <a:r>
              <a:rPr lang="en-ZA" altLang="en-US" sz="3200" b="1" dirty="0" smtClean="0"/>
              <a:t>Description of programmes</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065896"/>
              </p:ext>
            </p:extLst>
          </p:nvPr>
        </p:nvGraphicFramePr>
        <p:xfrm>
          <a:off x="179512" y="1124745"/>
          <a:ext cx="8712200" cy="5448612"/>
        </p:xfrm>
        <a:graphic>
          <a:graphicData uri="http://schemas.openxmlformats.org/drawingml/2006/table">
            <a:tbl>
              <a:tblPr/>
              <a:tblGrid>
                <a:gridCol w="3532187"/>
                <a:gridCol w="5180013"/>
              </a:tblGrid>
              <a:tr h="338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700" b="1" i="0" u="none" strike="noStrike" cap="none" normalizeH="0" baseline="0" dirty="0" smtClean="0">
                          <a:ln>
                            <a:noFill/>
                          </a:ln>
                          <a:solidFill>
                            <a:srgbClr val="F8F8F8"/>
                          </a:solidFill>
                          <a:effectLst/>
                          <a:latin typeface="Arial" charset="0"/>
                          <a:cs typeface="Arial" charset="0"/>
                        </a:rPr>
                        <a:t>Programme</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700" b="1" i="0" u="none" strike="noStrike" cap="none" normalizeH="0" baseline="0" dirty="0" smtClean="0">
                          <a:ln>
                            <a:noFill/>
                          </a:ln>
                          <a:solidFill>
                            <a:srgbClr val="F8F8F8"/>
                          </a:solidFill>
                          <a:effectLst/>
                          <a:latin typeface="Arial" charset="0"/>
                          <a:cs typeface="Arial" charset="0"/>
                        </a:rPr>
                        <a:t>Programme objectives</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r>
              <a:tr h="1882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rgbClr val="000000"/>
                          </a:solidFill>
                          <a:effectLst/>
                          <a:latin typeface="Arial" charset="0"/>
                          <a:cs typeface="Arial" charset="0"/>
                        </a:rPr>
                        <a:t>1. Government Policies and Priorities</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just" defTabSz="914400" rtl="0" eaLnBrk="1" fontAlgn="base" latinLnBrk="0" hangingPunct="1">
                        <a:lnSpc>
                          <a:spcPct val="115000"/>
                        </a:lnSpc>
                        <a:spcBef>
                          <a:spcPct val="0"/>
                        </a:spcBef>
                        <a:spcAft>
                          <a:spcPct val="0"/>
                        </a:spcAft>
                        <a:buClrTx/>
                        <a:buSzTx/>
                        <a:buFont typeface="Symbol" pitchFamily="18" charset="2"/>
                        <a:buNone/>
                        <a:tabLst/>
                      </a:pPr>
                      <a:r>
                        <a:rPr kumimoji="0" lang="en-ZA" sz="1600" b="0" i="0" u="none" strike="noStrike" cap="none" normalizeH="0" baseline="0" dirty="0" smtClean="0">
                          <a:ln>
                            <a:noFill/>
                          </a:ln>
                          <a:solidFill>
                            <a:srgbClr val="000000"/>
                          </a:solidFill>
                          <a:effectLst/>
                          <a:latin typeface="Arial" charset="0"/>
                          <a:ea typeface="Calibri" pitchFamily="34" charset="0"/>
                          <a:cs typeface="Times New Roman" pitchFamily="18" charset="0"/>
                        </a:rPr>
                        <a:t>To ensure that the CBE has necessary capacity and capability to support Government’s development priorities within the built environment, including infrastructure delivery programme, health and safety in construction, environmental sustainability and job creation. </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7817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rgbClr val="000000"/>
                          </a:solidFill>
                          <a:effectLst/>
                          <a:latin typeface="Arial" charset="0"/>
                          <a:cs typeface="Arial" charset="0"/>
                        </a:rPr>
                        <a:t>2. </a:t>
                      </a:r>
                      <a:r>
                        <a:rPr lang="en-ZA" sz="1600" u="none" kern="1200" dirty="0" smtClean="0">
                          <a:solidFill>
                            <a:schemeClr val="tx1"/>
                          </a:solidFill>
                          <a:latin typeface="+mn-lt"/>
                          <a:ea typeface="+mn-ea"/>
                          <a:cs typeface="+mn-cs"/>
                        </a:rPr>
                        <a:t>Skills for Infrastructure Delivery</a:t>
                      </a:r>
                      <a:endParaRPr kumimoji="0" lang="en-ZA" sz="1600" b="0" i="0" u="none" strike="noStrike" cap="none" normalizeH="0" baseline="0" dirty="0" smtClean="0">
                        <a:ln>
                          <a:noFill/>
                        </a:ln>
                        <a:solidFill>
                          <a:srgbClr val="000000"/>
                        </a:solidFill>
                        <a:effectLst/>
                        <a:latin typeface="Arial" charset="0"/>
                        <a:cs typeface="Arial" charset="0"/>
                      </a:endParaRP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just" defTabSz="914400" rtl="0" eaLnBrk="1" fontAlgn="base" latinLnBrk="0" hangingPunct="1">
                        <a:lnSpc>
                          <a:spcPct val="115000"/>
                        </a:lnSpc>
                        <a:spcBef>
                          <a:spcPct val="0"/>
                        </a:spcBef>
                        <a:spcAft>
                          <a:spcPct val="0"/>
                        </a:spcAft>
                        <a:buClrTx/>
                        <a:buSzTx/>
                        <a:buFont typeface="Symbol" pitchFamily="18" charset="2"/>
                        <a:buNone/>
                        <a:tabLst/>
                      </a:pPr>
                      <a:r>
                        <a:rPr kumimoji="0" lang="en-ZA" sz="1600" b="0" i="0" u="none" strike="noStrike" cap="none" normalizeH="0" baseline="0" dirty="0" smtClean="0">
                          <a:ln>
                            <a:noFill/>
                          </a:ln>
                          <a:solidFill>
                            <a:srgbClr val="000000"/>
                          </a:solidFill>
                          <a:effectLst/>
                          <a:latin typeface="Arial" charset="0"/>
                          <a:ea typeface="Calibri" pitchFamily="34" charset="0"/>
                          <a:cs typeface="Times New Roman" pitchFamily="18" charset="0"/>
                        </a:rPr>
                        <a:t>Drive and facilitate skills development and transformation within the built environment.</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1018490">
                <a:tc>
                  <a:txBody>
                    <a:bodyPr/>
                    <a:lstStyle/>
                    <a:p>
                      <a:pPr algn="just"/>
                      <a:r>
                        <a:rPr kumimoji="0" lang="en-ZA" sz="1600" b="0" i="0" u="none" strike="noStrike" cap="none" normalizeH="0" baseline="0" dirty="0" smtClean="0">
                          <a:ln>
                            <a:noFill/>
                          </a:ln>
                          <a:solidFill>
                            <a:srgbClr val="000000"/>
                          </a:solidFill>
                          <a:effectLst/>
                          <a:latin typeface="Arial" charset="0"/>
                          <a:cs typeface="Arial" charset="0"/>
                        </a:rPr>
                        <a:t>3.BE Research, Information and Advisory</a:t>
                      </a:r>
                      <a:endParaRPr lang="en-ZA" sz="1800" b="1" kern="1200" dirty="0" smtClean="0">
                        <a:solidFill>
                          <a:schemeClr val="tx1"/>
                        </a:solidFill>
                        <a:latin typeface="+mn-lt"/>
                        <a:ea typeface="+mn-ea"/>
                        <a:cs typeface="+mn-cs"/>
                      </a:endParaRPr>
                    </a:p>
                    <a:p>
                      <a:pPr algn="just"/>
                      <a:r>
                        <a:rPr lang="en-ZA" sz="1800" b="1" kern="1200" dirty="0" smtClean="0">
                          <a:solidFill>
                            <a:schemeClr val="tx1"/>
                          </a:solidFill>
                          <a:latin typeface="+mn-lt"/>
                          <a:ea typeface="+mn-ea"/>
                          <a:cs typeface="+mn-cs"/>
                        </a:rPr>
                        <a:t> </a:t>
                      </a:r>
                      <a:endParaRPr lang="en-ZA" sz="1800" kern="1200" dirty="0" smtClean="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ZA" sz="1600" b="0" i="0" u="none" strike="noStrike" cap="none" normalizeH="0" baseline="0" dirty="0" smtClean="0">
                        <a:ln>
                          <a:noFill/>
                        </a:ln>
                        <a:solidFill>
                          <a:srgbClr val="000000"/>
                        </a:solidFill>
                        <a:effectLst/>
                        <a:latin typeface="Arial" charset="0"/>
                        <a:cs typeface="Arial" charset="0"/>
                      </a:endParaRP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rgbClr val="000000"/>
                          </a:solidFill>
                          <a:effectLst/>
                          <a:latin typeface="Arial" charset="0"/>
                          <a:cs typeface="Arial" charset="0"/>
                        </a:rPr>
                        <a:t>To provide research, knowledge and information on BE issues pertinent to BE professionals, DPW, and BE issues impacting on service delivery and the economy.</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13370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rgbClr val="000000"/>
                          </a:solidFill>
                          <a:effectLst/>
                          <a:latin typeface="Arial" charset="0"/>
                          <a:cs typeface="Arial" charset="0"/>
                        </a:rPr>
                        <a:t>4. Regulation and Oversight of six BEPCs</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rgbClr val="000000"/>
                          </a:solidFill>
                          <a:effectLst/>
                          <a:latin typeface="Arial" charset="0"/>
                          <a:cs typeface="Arial" charset="0"/>
                        </a:rPr>
                        <a:t>To act as an appeals body on matters of law referred to CBE in terms of legislation regulating the BE professions, and to promote and ensure high standards of professional ethics and conduct within the built environment.</a:t>
                      </a:r>
                    </a:p>
                  </a:txBody>
                  <a:tcPr marL="91432" marR="9143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bl>
          </a:graphicData>
        </a:graphic>
      </p:graphicFrame>
      <p:sp>
        <p:nvSpPr>
          <p:cNvPr id="5" name="Slide Number Placeholder 4"/>
          <p:cNvSpPr>
            <a:spLocks noGrp="1"/>
          </p:cNvSpPr>
          <p:nvPr>
            <p:ph type="sldNum" sz="quarter" idx="12"/>
          </p:nvPr>
        </p:nvSpPr>
        <p:spPr/>
        <p:txBody>
          <a:bodyPr/>
          <a:lstStyle/>
          <a:p>
            <a:fld id="{BA1A3697-DC7B-894C-BE54-C9BABF30A31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2232249"/>
          </a:xfrm>
          <a:solidFill>
            <a:schemeClr val="accent6">
              <a:lumMod val="75000"/>
            </a:schemeClr>
          </a:solidFill>
        </p:spPr>
        <p:txBody>
          <a:bodyPr/>
          <a:lstStyle/>
          <a:p>
            <a:pPr algn="ctr">
              <a:buNone/>
            </a:pPr>
            <a:endParaRPr lang="en-ZA" altLang="en-US" dirty="0" smtClean="0"/>
          </a:p>
          <a:p>
            <a:pPr algn="ctr">
              <a:buNone/>
            </a:pPr>
            <a:r>
              <a:rPr lang="en-ZA" altLang="en-US" b="1" dirty="0" smtClean="0"/>
              <a:t>Performance Report</a:t>
            </a:r>
            <a:endParaRPr lang="en-ZA"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rmAutofit/>
          </a:bodyPr>
          <a:lstStyle/>
          <a:p>
            <a:pPr algn="ctr"/>
            <a:r>
              <a:rPr lang="en-ZA" altLang="en-US" sz="3200" b="1" dirty="0" smtClean="0"/>
              <a:t>CBE Performance Highlights</a:t>
            </a:r>
            <a:endParaRPr lang="en-ZA" sz="3200" b="1" dirty="0"/>
          </a:p>
        </p:txBody>
      </p:sp>
      <p:sp>
        <p:nvSpPr>
          <p:cNvPr id="3" name="Content Placeholder 2"/>
          <p:cNvSpPr>
            <a:spLocks noGrp="1"/>
          </p:cNvSpPr>
          <p:nvPr>
            <p:ph idx="1"/>
          </p:nvPr>
        </p:nvSpPr>
        <p:spPr>
          <a:xfrm>
            <a:off x="457200" y="1556792"/>
            <a:ext cx="8229600" cy="5040560"/>
          </a:xfrm>
        </p:spPr>
        <p:txBody>
          <a:bodyPr>
            <a:normAutofit/>
          </a:bodyPr>
          <a:lstStyle/>
          <a:p>
            <a:pPr algn="just">
              <a:buNone/>
            </a:pPr>
            <a:r>
              <a:rPr lang="en-ZA" sz="2400" dirty="0" smtClean="0"/>
              <a:t>The 2015/16 APP had 22 deliverables  </a:t>
            </a:r>
          </a:p>
          <a:p>
            <a:pPr algn="just"/>
            <a:r>
              <a:rPr lang="en-ZA" sz="2400" dirty="0" smtClean="0"/>
              <a:t>73% of the targets were achieved </a:t>
            </a:r>
          </a:p>
          <a:p>
            <a:pPr algn="just"/>
            <a:r>
              <a:rPr lang="en-ZA" sz="2400" dirty="0" smtClean="0"/>
              <a:t>23% were partially achieved, </a:t>
            </a:r>
          </a:p>
          <a:p>
            <a:pPr algn="just"/>
            <a:r>
              <a:rPr lang="en-ZA" sz="2400" dirty="0" smtClean="0"/>
              <a:t>4% was not achieved.  </a:t>
            </a:r>
          </a:p>
          <a:p>
            <a:pPr algn="just"/>
            <a:r>
              <a:rPr lang="en-ZA" sz="2400" dirty="0" smtClean="0"/>
              <a:t>The partial and non-achievement of targets were due to the dependency on  external stakeholder endorsement.</a:t>
            </a:r>
          </a:p>
          <a:p>
            <a:pPr algn="just">
              <a:buNone/>
            </a:pPr>
            <a:r>
              <a:rPr lang="en-ZA" sz="2400" dirty="0" smtClean="0"/>
              <a:t>  </a:t>
            </a:r>
          </a:p>
          <a:p>
            <a:pPr algn="just"/>
            <a:r>
              <a:rPr lang="en-ZA" altLang="en-US" sz="2400" dirty="0" smtClean="0"/>
              <a:t>Achievement of an unqualified audit opinion for 2015/16</a:t>
            </a:r>
            <a:endParaRPr lang="en-ZA" sz="24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Autofit/>
          </a:bodyPr>
          <a:lstStyle/>
          <a:p>
            <a:pPr algn="ctr"/>
            <a:r>
              <a:rPr lang="en-ZA" altLang="en-US" sz="3200" b="1" dirty="0" smtClean="0"/>
              <a:t>PROGRAMME 1 – Government Policies and Priorities</a:t>
            </a:r>
            <a:endParaRPr lang="en-ZA" sz="3200" b="1" dirty="0"/>
          </a:p>
        </p:txBody>
      </p:sp>
      <p:sp>
        <p:nvSpPr>
          <p:cNvPr id="3" name="Content Placeholder 2"/>
          <p:cNvSpPr>
            <a:spLocks noGrp="1"/>
          </p:cNvSpPr>
          <p:nvPr>
            <p:ph idx="1"/>
          </p:nvPr>
        </p:nvSpPr>
        <p:spPr>
          <a:xfrm>
            <a:off x="457200" y="1556792"/>
            <a:ext cx="8229600" cy="4752528"/>
          </a:xfrm>
        </p:spPr>
        <p:txBody>
          <a:bodyPr>
            <a:normAutofit fontScale="92500"/>
          </a:bodyPr>
          <a:lstStyle/>
          <a:p>
            <a:pPr algn="just">
              <a:buNone/>
            </a:pPr>
            <a:r>
              <a:rPr lang="en-ZA" sz="2200" dirty="0" smtClean="0"/>
              <a:t>Programme 1 had five targets, of which four were partially achieved and one was achieved. </a:t>
            </a:r>
          </a:p>
          <a:p>
            <a:pPr algn="just">
              <a:buNone/>
            </a:pPr>
            <a:endParaRPr lang="en-ZA" sz="2200" dirty="0" smtClean="0"/>
          </a:p>
          <a:p>
            <a:pPr algn="just"/>
            <a:r>
              <a:rPr lang="en-ZA" sz="2200" dirty="0" smtClean="0"/>
              <a:t>The partial achievement of the targets were as a result of the Council of Higher Education (CHE) not endorsing the framework, citing that it was outside their mandate to do so. </a:t>
            </a:r>
          </a:p>
          <a:p>
            <a:pPr algn="just"/>
            <a:r>
              <a:rPr lang="en-ZA" sz="2200" dirty="0" smtClean="0"/>
              <a:t>The highlight of Programme 1 was the development of the framework on modalities to incorporate health and safety in construction, environmental sustainability, job creation through labour intensive construction and the IDMS in BE curricula</a:t>
            </a:r>
          </a:p>
          <a:p>
            <a:pPr algn="just"/>
            <a:r>
              <a:rPr lang="en-ZA" sz="2200" dirty="0" smtClean="0"/>
              <a:t>Engagements were held with the Office of the Chief Procurement Officer to formalise partnerships on IDMS training, as well as on roll out of the new Standards for Infrastructure Procurement and Delivery Management (SIPDM).</a:t>
            </a:r>
          </a:p>
          <a:p>
            <a:endParaRPr lang="en-ZA" sz="26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Autofit/>
          </a:bodyPr>
          <a:lstStyle/>
          <a:p>
            <a:pPr algn="ctr"/>
            <a:r>
              <a:rPr lang="en-ZA" altLang="en-US" sz="3200" b="1" dirty="0" smtClean="0"/>
              <a:t>PROGRAMME 2 – </a:t>
            </a:r>
            <a:r>
              <a:rPr lang="en-ZA" sz="3200" b="1" dirty="0" smtClean="0"/>
              <a:t>Skills for Infrastructure Delivery</a:t>
            </a:r>
            <a:endParaRPr lang="en-ZA" sz="3200" b="1" dirty="0"/>
          </a:p>
        </p:txBody>
      </p:sp>
      <p:sp>
        <p:nvSpPr>
          <p:cNvPr id="3" name="Content Placeholder 2"/>
          <p:cNvSpPr>
            <a:spLocks noGrp="1"/>
          </p:cNvSpPr>
          <p:nvPr>
            <p:ph idx="1"/>
          </p:nvPr>
        </p:nvSpPr>
        <p:spPr>
          <a:xfrm>
            <a:off x="457200" y="1556792"/>
            <a:ext cx="8229600" cy="4799558"/>
          </a:xfrm>
        </p:spPr>
        <p:txBody>
          <a:bodyPr>
            <a:normAutofit/>
          </a:bodyPr>
          <a:lstStyle/>
          <a:p>
            <a:pPr algn="just">
              <a:buNone/>
            </a:pPr>
            <a:r>
              <a:rPr lang="en-ZA" sz="2000" dirty="0" smtClean="0"/>
              <a:t>Programme 2 achieved all five of its planned targets </a:t>
            </a:r>
          </a:p>
          <a:p>
            <a:pPr algn="just">
              <a:buNone/>
            </a:pPr>
            <a:endParaRPr lang="en-ZA" sz="2000" dirty="0" smtClean="0"/>
          </a:p>
          <a:p>
            <a:pPr algn="just"/>
            <a:r>
              <a:rPr lang="en-ZA" sz="2000" dirty="0" smtClean="0"/>
              <a:t>150 Grade 10-12 students were assisted with a Maths and Science support programme in Kimberley. Mobile Science Lab was donated for the learners and teachers in the Northern Cape Department of Education</a:t>
            </a:r>
          </a:p>
          <a:p>
            <a:pPr algn="just"/>
            <a:r>
              <a:rPr lang="en-ZA" sz="2000" dirty="0" smtClean="0"/>
              <a:t>60 candidates and 154 interns were placed in Workplace Integrated Learning</a:t>
            </a:r>
          </a:p>
          <a:p>
            <a:pPr algn="just"/>
            <a:r>
              <a:rPr lang="en-ZA" sz="2000" dirty="0" smtClean="0"/>
              <a:t>CBE participated in 12 accreditation visits to ensure consistent application of Accreditation policy by professional councils and to assess the gaps amongst the BE educational institutions</a:t>
            </a:r>
          </a:p>
          <a:p>
            <a:pPr algn="just"/>
            <a:r>
              <a:rPr lang="en-ZA" sz="2000" dirty="0" smtClean="0"/>
              <a:t>Establishment of a Transformation Steering Committee to drive Transformation initiatives within the BE</a:t>
            </a:r>
          </a:p>
          <a:p>
            <a:endParaRPr lang="en-ZA" sz="2000" dirty="0" smtClean="0"/>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Autofit/>
          </a:bodyPr>
          <a:lstStyle/>
          <a:p>
            <a:pPr algn="ctr"/>
            <a:r>
              <a:rPr lang="en-US" altLang="en-US" sz="3200" b="1" dirty="0" smtClean="0"/>
              <a:t>PROGRAMME 3 – BE Research, Information and Advisory</a:t>
            </a:r>
            <a:endParaRPr lang="en-ZA" sz="3200" b="1" dirty="0"/>
          </a:p>
        </p:txBody>
      </p:sp>
      <p:sp>
        <p:nvSpPr>
          <p:cNvPr id="3" name="Content Placeholder 2"/>
          <p:cNvSpPr>
            <a:spLocks noGrp="1"/>
          </p:cNvSpPr>
          <p:nvPr>
            <p:ph idx="1"/>
          </p:nvPr>
        </p:nvSpPr>
        <p:spPr>
          <a:xfrm>
            <a:off x="457200" y="1484784"/>
            <a:ext cx="8229600" cy="4871566"/>
          </a:xfrm>
        </p:spPr>
        <p:txBody>
          <a:bodyPr>
            <a:normAutofit fontScale="92500" lnSpcReduction="20000"/>
          </a:bodyPr>
          <a:lstStyle/>
          <a:p>
            <a:pPr algn="just">
              <a:buNone/>
            </a:pPr>
            <a:r>
              <a:rPr lang="en-ZA" sz="2200" dirty="0" smtClean="0"/>
              <a:t>Programme 3 had five targets, of which four were achieved and one was partially achieved.</a:t>
            </a:r>
          </a:p>
          <a:p>
            <a:pPr algn="just">
              <a:buNone/>
            </a:pPr>
            <a:endParaRPr lang="en-ZA" sz="2200" dirty="0" smtClean="0"/>
          </a:p>
          <a:p>
            <a:pPr algn="just"/>
            <a:r>
              <a:rPr lang="en-ZA" sz="2200" dirty="0" smtClean="0"/>
              <a:t>The partial achievement of the one target was due to the delayed appointment of the technical expert</a:t>
            </a:r>
          </a:p>
          <a:p>
            <a:pPr algn="just"/>
            <a:r>
              <a:rPr lang="en-ZA" sz="2200" dirty="0" smtClean="0"/>
              <a:t>The highlight of this Programme was the development of the following: </a:t>
            </a:r>
          </a:p>
          <a:p>
            <a:pPr lvl="0" algn="just"/>
            <a:r>
              <a:rPr lang="en-ZA" sz="2200" dirty="0" smtClean="0"/>
              <a:t>A report on the existing Maths and Science support programmes within the Built Environment Professional Councils (BEPCs); </a:t>
            </a:r>
          </a:p>
          <a:p>
            <a:pPr lvl="0" algn="just"/>
            <a:r>
              <a:rPr lang="en-ZA" sz="2200" dirty="0" smtClean="0"/>
              <a:t>The final research report on the profile of the BE  technical professionals employed at National and Provincial departments as well as state owned entities; </a:t>
            </a:r>
          </a:p>
          <a:p>
            <a:pPr lvl="0" algn="just"/>
            <a:r>
              <a:rPr lang="en-ZA" sz="2200" dirty="0" smtClean="0"/>
              <a:t>The formulation of recommendations and an advisory report to the Department of Public Service and Administration (DPSA) on the Occupational Specific Dispensation (OSD); and </a:t>
            </a:r>
          </a:p>
          <a:p>
            <a:pPr lvl="0" algn="just"/>
            <a:r>
              <a:rPr lang="en-ZA" sz="2200" dirty="0" smtClean="0"/>
              <a:t>A report on the first phase research on the viability of a Government infrastructure agency. </a:t>
            </a:r>
          </a:p>
          <a:p>
            <a:pPr>
              <a:buNone/>
            </a:pPr>
            <a:endParaRPr lang="en-ZA" sz="24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Autofit/>
          </a:bodyPr>
          <a:lstStyle/>
          <a:p>
            <a:pPr algn="ctr"/>
            <a:r>
              <a:rPr lang="en-US" altLang="en-US" sz="3200" b="1" dirty="0" smtClean="0"/>
              <a:t>PROGRAMME 4 – </a:t>
            </a:r>
            <a:r>
              <a:rPr lang="en-ZA" sz="3200" b="1" dirty="0" smtClean="0">
                <a:solidFill>
                  <a:srgbClr val="000000"/>
                </a:solidFill>
                <a:latin typeface="Arial" charset="0"/>
                <a:cs typeface="Arial" charset="0"/>
              </a:rPr>
              <a:t>Regulation and Oversight of six BEPCs</a:t>
            </a:r>
            <a:r>
              <a:rPr lang="en-US" altLang="en-US" sz="3200" b="1" dirty="0" smtClean="0"/>
              <a:t> </a:t>
            </a:r>
            <a:endParaRPr lang="en-ZA" sz="3200" b="1" dirty="0"/>
          </a:p>
        </p:txBody>
      </p:sp>
      <p:sp>
        <p:nvSpPr>
          <p:cNvPr id="3" name="Content Placeholder 2"/>
          <p:cNvSpPr>
            <a:spLocks noGrp="1"/>
          </p:cNvSpPr>
          <p:nvPr>
            <p:ph idx="1"/>
          </p:nvPr>
        </p:nvSpPr>
        <p:spPr>
          <a:xfrm>
            <a:off x="457200" y="1484784"/>
            <a:ext cx="8229600" cy="5040560"/>
          </a:xfrm>
        </p:spPr>
        <p:txBody>
          <a:bodyPr>
            <a:normAutofit lnSpcReduction="10000"/>
          </a:bodyPr>
          <a:lstStyle/>
          <a:p>
            <a:pPr algn="just">
              <a:buNone/>
            </a:pPr>
            <a:r>
              <a:rPr lang="en-ZA" sz="2000" dirty="0" smtClean="0"/>
              <a:t>Programme 4 achieved six targets out of seven that were planned for the year</a:t>
            </a:r>
          </a:p>
          <a:p>
            <a:pPr algn="just">
              <a:buNone/>
            </a:pPr>
            <a:endParaRPr lang="en-ZA" sz="2000" dirty="0" smtClean="0"/>
          </a:p>
          <a:p>
            <a:pPr algn="just"/>
            <a:r>
              <a:rPr lang="en-ZA" sz="2000" dirty="0" smtClean="0"/>
              <a:t>The reason for the non-achievement of the one target was that the professional councils did not submit their Strategic Plans and APPs on time, to allow for their evaluation by the CBE. </a:t>
            </a:r>
          </a:p>
          <a:p>
            <a:pPr algn="just"/>
            <a:r>
              <a:rPr lang="en-ZA" sz="2000" dirty="0" smtClean="0"/>
              <a:t>The highlights of Programme 4:</a:t>
            </a:r>
          </a:p>
          <a:p>
            <a:pPr algn="just"/>
            <a:r>
              <a:rPr lang="en-ZA" sz="2000" dirty="0" smtClean="0"/>
              <a:t>Research on international benchmarking of the identification of work (</a:t>
            </a:r>
            <a:r>
              <a:rPr lang="en-ZA" sz="2000" dirty="0" err="1" smtClean="0"/>
              <a:t>IDoW</a:t>
            </a:r>
            <a:r>
              <a:rPr lang="en-ZA" sz="2000" dirty="0" smtClean="0"/>
              <a:t>). </a:t>
            </a:r>
          </a:p>
          <a:p>
            <a:pPr algn="just"/>
            <a:r>
              <a:rPr lang="en-ZA" sz="2000" dirty="0" smtClean="0"/>
              <a:t>Monitoring and evaluation of the BEPCs’ compliance with CBE’s Corporate Governance Framework was done</a:t>
            </a:r>
          </a:p>
          <a:p>
            <a:pPr algn="just"/>
            <a:r>
              <a:rPr lang="en-ZA" sz="2000" dirty="0" smtClean="0"/>
              <a:t>Workshop with the BEPCs and the Department of Public Works (DPW’s) Policy Unit on the Ministerial approved policy frameworks was successful </a:t>
            </a:r>
          </a:p>
          <a:p>
            <a:pPr algn="just"/>
            <a:r>
              <a:rPr lang="en-ZA" sz="2000" dirty="0" smtClean="0"/>
              <a:t>Appeals were concluded within the statutory required time limit. </a:t>
            </a:r>
          </a:p>
          <a:p>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3"/>
            <a:ext cx="8229600" cy="2448271"/>
          </a:xfrm>
          <a:solidFill>
            <a:schemeClr val="accent6">
              <a:lumMod val="75000"/>
            </a:schemeClr>
          </a:solidFill>
        </p:spPr>
        <p:txBody>
          <a:bodyPr/>
          <a:lstStyle/>
          <a:p>
            <a:pPr algn="ctr">
              <a:buNone/>
            </a:pPr>
            <a:endParaRPr lang="en-ZA" altLang="en-US" dirty="0" smtClean="0"/>
          </a:p>
          <a:p>
            <a:pPr algn="ctr">
              <a:buNone/>
            </a:pPr>
            <a:r>
              <a:rPr lang="en-ZA" altLang="en-US" b="1" dirty="0" smtClean="0"/>
              <a:t>Governance Review</a:t>
            </a:r>
            <a:endParaRPr lang="en-ZA"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44450"/>
            <a:ext cx="8534400" cy="936625"/>
          </a:xfrm>
          <a:solidFill>
            <a:schemeClr val="accent6">
              <a:lumMod val="75000"/>
            </a:schemeClr>
          </a:solidFill>
        </p:spPr>
        <p:txBody>
          <a:bodyPr>
            <a:noAutofit/>
          </a:bodyPr>
          <a:lstStyle/>
          <a:p>
            <a:pPr algn="ctr"/>
            <a:r>
              <a:rPr lang="en-ZA" altLang="en-US" sz="3200" b="1" dirty="0" smtClean="0"/>
              <a:t>Governance  Review</a:t>
            </a:r>
            <a:endParaRPr lang="en-US" altLang="en-US" sz="3200" b="1" dirty="0" smtClean="0"/>
          </a:p>
        </p:txBody>
      </p:sp>
      <p:sp>
        <p:nvSpPr>
          <p:cNvPr id="20483" name="Content Placeholder 2"/>
          <p:cNvSpPr>
            <a:spLocks noGrp="1"/>
          </p:cNvSpPr>
          <p:nvPr>
            <p:ph idx="1"/>
          </p:nvPr>
        </p:nvSpPr>
        <p:spPr>
          <a:xfrm>
            <a:off x="107950" y="1268760"/>
            <a:ext cx="9036050" cy="4679950"/>
          </a:xfrm>
        </p:spPr>
        <p:txBody>
          <a:bodyPr/>
          <a:lstStyle/>
          <a:p>
            <a:pPr algn="just"/>
            <a:r>
              <a:rPr lang="en-US" altLang="en-US" sz="2000" dirty="0" smtClean="0"/>
              <a:t>The CBE Council is the Accounting Authority as per section 49 of the </a:t>
            </a:r>
            <a:r>
              <a:rPr lang="en-US" altLang="en-US" sz="2000" dirty="0"/>
              <a:t>Public Finance Management Act, (no. 1 0f 1999</a:t>
            </a:r>
            <a:r>
              <a:rPr lang="en-US" altLang="en-US" sz="2000" dirty="0" smtClean="0"/>
              <a:t>)</a:t>
            </a:r>
            <a:r>
              <a:rPr lang="en-US" altLang="en-US" sz="2000" dirty="0"/>
              <a:t> </a:t>
            </a:r>
            <a:r>
              <a:rPr lang="en-US" altLang="en-US" sz="2000" dirty="0" smtClean="0"/>
              <a:t>(PFMA)</a:t>
            </a:r>
            <a:endParaRPr lang="en-US" altLang="en-US" sz="1800" dirty="0" smtClean="0"/>
          </a:p>
          <a:p>
            <a:pPr algn="just"/>
            <a:r>
              <a:rPr lang="en-US" altLang="en-US" sz="2000" dirty="0" smtClean="0"/>
              <a:t>The CBE Council reports to the Minister of Public Works (who is the Executive Authority)</a:t>
            </a:r>
          </a:p>
          <a:p>
            <a:pPr algn="just"/>
            <a:r>
              <a:rPr lang="en-US" altLang="en-US" sz="2000" dirty="0" smtClean="0"/>
              <a:t>The Accounting Authority assumes responsibilities as mandated by the CBE Act.</a:t>
            </a:r>
          </a:p>
          <a:p>
            <a:pPr algn="just"/>
            <a:r>
              <a:rPr lang="en-US" altLang="en-US" sz="2000" dirty="0" smtClean="0"/>
              <a:t>The Accounting Authority also discharges this responsibility in line with provisions of section 51 of </a:t>
            </a:r>
            <a:r>
              <a:rPr lang="en-US" altLang="en-US" sz="2000" dirty="0" smtClean="0"/>
              <a:t>the PFMA In </a:t>
            </a:r>
            <a:r>
              <a:rPr lang="en-US" altLang="en-US" sz="2000" dirty="0" smtClean="0"/>
              <a:t>line with good governance (as per the King III Report)  and in ensuring the Accounting Authority fulfills its roles as mandated, the following statutory and governance committees were established:</a:t>
            </a:r>
          </a:p>
          <a:p>
            <a:pPr>
              <a:buFontTx/>
              <a:buNone/>
            </a:pPr>
            <a:endParaRPr lang="en-US" altLang="en-US" sz="2000" dirty="0" smtClean="0"/>
          </a:p>
          <a:p>
            <a:pPr>
              <a:buFontTx/>
              <a:buNone/>
            </a:pPr>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altLang="en-US" sz="3200" b="1" dirty="0" smtClean="0"/>
              <a:t>CBE Delegation</a:t>
            </a:r>
            <a:endParaRPr lang="en-US" sz="3200" b="1" dirty="0"/>
          </a:p>
        </p:txBody>
      </p:sp>
      <p:sp>
        <p:nvSpPr>
          <p:cNvPr id="3" name="Content Placeholder 2"/>
          <p:cNvSpPr>
            <a:spLocks noGrp="1"/>
          </p:cNvSpPr>
          <p:nvPr>
            <p:ph idx="1"/>
          </p:nvPr>
        </p:nvSpPr>
        <p:spPr>
          <a:xfrm>
            <a:off x="457200" y="1700808"/>
            <a:ext cx="8229600" cy="3352800"/>
          </a:xfrm>
        </p:spPr>
        <p:txBody>
          <a:bodyPr/>
          <a:lstStyle/>
          <a:p>
            <a:pPr algn="just"/>
            <a:r>
              <a:rPr lang="en-ZA" altLang="en-US" sz="2400" dirty="0" smtClean="0"/>
              <a:t>Mr Isaac Nkosi</a:t>
            </a:r>
            <a:r>
              <a:rPr lang="en-ZA" altLang="en-US" sz="2400" i="1" dirty="0" smtClean="0"/>
              <a:t> – </a:t>
            </a:r>
            <a:r>
              <a:rPr lang="en-ZA" altLang="en-US" sz="2400" dirty="0" smtClean="0"/>
              <a:t>CBE Chairperson</a:t>
            </a:r>
          </a:p>
          <a:p>
            <a:pPr algn="just"/>
            <a:r>
              <a:rPr lang="en-ZA" altLang="en-US" sz="2400" dirty="0" smtClean="0"/>
              <a:t>Ms Priscilla Mdlalose– Acting Chief Executive Officer</a:t>
            </a:r>
          </a:p>
          <a:p>
            <a:pPr algn="just"/>
            <a:r>
              <a:rPr lang="en-ZA" altLang="en-US" sz="2400" dirty="0" smtClean="0"/>
              <a:t>Mr Clifton Changfoot – Chief Financial Officer</a:t>
            </a:r>
          </a:p>
          <a:p>
            <a:endParaRPr lang="en-US"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288" y="115888"/>
            <a:ext cx="8515350" cy="864840"/>
          </a:xfrm>
          <a:solidFill>
            <a:schemeClr val="accent6">
              <a:lumMod val="75000"/>
            </a:schemeClr>
          </a:solidFill>
        </p:spPr>
        <p:txBody>
          <a:bodyPr>
            <a:noAutofit/>
          </a:bodyPr>
          <a:lstStyle/>
          <a:p>
            <a:pPr algn="ctr"/>
            <a:r>
              <a:rPr lang="en-ZA" altLang="en-US" sz="3200" b="1" dirty="0" smtClean="0"/>
              <a:t>Governance  cont. </a:t>
            </a:r>
            <a:endParaRPr lang="en-US" altLang="en-US" sz="3200" b="1" dirty="0" smtClean="0"/>
          </a:p>
        </p:txBody>
      </p:sp>
      <p:sp>
        <p:nvSpPr>
          <p:cNvPr id="21507" name="Content Placeholder 2"/>
          <p:cNvSpPr>
            <a:spLocks noGrp="1"/>
          </p:cNvSpPr>
          <p:nvPr>
            <p:ph idx="1"/>
          </p:nvPr>
        </p:nvSpPr>
        <p:spPr>
          <a:xfrm>
            <a:off x="198438" y="1124744"/>
            <a:ext cx="8712200" cy="5040659"/>
          </a:xfrm>
        </p:spPr>
        <p:txBody>
          <a:bodyPr/>
          <a:lstStyle/>
          <a:p>
            <a:pPr marL="0" indent="0" algn="just">
              <a:spcBef>
                <a:spcPct val="0"/>
              </a:spcBef>
            </a:pPr>
            <a:r>
              <a:rPr lang="en-US" altLang="en-US" sz="2000" b="1" dirty="0" smtClean="0"/>
              <a:t>Executive Committee (</a:t>
            </a:r>
            <a:r>
              <a:rPr lang="en-US" altLang="en-US" sz="2000" b="1" dirty="0" err="1" smtClean="0"/>
              <a:t>Exco</a:t>
            </a:r>
            <a:r>
              <a:rPr lang="en-US" altLang="en-US" sz="2000" b="1" dirty="0" smtClean="0"/>
              <a:t>) </a:t>
            </a:r>
          </a:p>
          <a:p>
            <a:pPr marL="0" indent="0" algn="just">
              <a:spcBef>
                <a:spcPct val="0"/>
              </a:spcBef>
              <a:buFontTx/>
              <a:buNone/>
            </a:pPr>
            <a:r>
              <a:rPr lang="en-US" altLang="en-US" sz="2000" dirty="0" smtClean="0"/>
              <a:t>	A Council </a:t>
            </a:r>
            <a:r>
              <a:rPr lang="en-US" altLang="en-US" sz="2000" dirty="0" smtClean="0"/>
              <a:t>Working </a:t>
            </a:r>
            <a:r>
              <a:rPr lang="en-US" altLang="en-US" sz="2000" dirty="0" smtClean="0"/>
              <a:t>Committee constituted in terms of section 12 of the CBE Act with a responsibility of ensuring that all Council resolutions are carried out</a:t>
            </a:r>
          </a:p>
          <a:p>
            <a:pPr marL="0" lvl="0" indent="0" algn="just"/>
            <a:r>
              <a:rPr lang="en-ZA" sz="2000" b="1" dirty="0" smtClean="0"/>
              <a:t>Finance, Human Resources and Legal Committee (FHLC) </a:t>
            </a:r>
          </a:p>
          <a:p>
            <a:pPr marL="0" indent="0" algn="just">
              <a:buFontTx/>
              <a:buNone/>
            </a:pPr>
            <a:r>
              <a:rPr lang="en-US" altLang="en-US" sz="2000" dirty="0" smtClean="0"/>
              <a:t>	Responsible for the human resources issues and accordingly plays the role of Human Resource Committee</a:t>
            </a:r>
          </a:p>
          <a:p>
            <a:pPr marL="0" indent="0" algn="just"/>
            <a:r>
              <a:rPr lang="en-US" altLang="en-US" sz="2000" b="1" dirty="0" smtClean="0"/>
              <a:t>Audit and Risk Committee </a:t>
            </a:r>
          </a:p>
          <a:p>
            <a:pPr marL="0" indent="0" algn="just">
              <a:buFontTx/>
              <a:buNone/>
            </a:pPr>
            <a:r>
              <a:rPr lang="en-US" altLang="en-US" sz="2000" dirty="0" smtClean="0"/>
              <a:t>	The audit committee was constituted in line with requirements of the PFMA and Treasury Regulations, with 2 of the 4 members being external members. The key focus areas of the committee were internal control and Risk Management. Performs the function of the audit committee as set out in the PFMA and the Treasury Regulations. </a:t>
            </a:r>
          </a:p>
          <a:p>
            <a:pPr marL="0" indent="0" algn="just">
              <a:buFontTx/>
              <a:buNone/>
            </a:pPr>
            <a:endParaRPr lang="en-US" altLang="en-US" sz="1900" dirty="0" smtClean="0"/>
          </a:p>
          <a:p>
            <a:pPr lvl="1">
              <a:buFontTx/>
              <a:buNone/>
            </a:pPr>
            <a:endParaRPr lang="en-US" altLang="en-US" sz="16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78523"/>
          </a:xfrm>
          <a:solidFill>
            <a:schemeClr val="accent6">
              <a:lumMod val="75000"/>
            </a:schemeClr>
          </a:solidFill>
        </p:spPr>
        <p:txBody>
          <a:bodyPr>
            <a:normAutofit/>
          </a:bodyPr>
          <a:lstStyle/>
          <a:p>
            <a:pPr algn="ctr"/>
            <a:r>
              <a:rPr lang="en-ZA" sz="3200" b="1" dirty="0" smtClean="0"/>
              <a:t>Governance cont…</a:t>
            </a:r>
            <a:endParaRPr lang="en-ZA" sz="3200" b="1" dirty="0"/>
          </a:p>
        </p:txBody>
      </p:sp>
      <p:sp>
        <p:nvSpPr>
          <p:cNvPr id="3" name="Content Placeholder 2"/>
          <p:cNvSpPr>
            <a:spLocks noGrp="1"/>
          </p:cNvSpPr>
          <p:nvPr>
            <p:ph idx="1"/>
          </p:nvPr>
        </p:nvSpPr>
        <p:spPr>
          <a:xfrm>
            <a:off x="457200" y="1700808"/>
            <a:ext cx="8229600" cy="3352800"/>
          </a:xfrm>
        </p:spPr>
        <p:txBody>
          <a:bodyPr>
            <a:normAutofit/>
          </a:bodyPr>
          <a:lstStyle/>
          <a:p>
            <a:pPr algn="just"/>
            <a:r>
              <a:rPr lang="en-ZA" sz="2000" dirty="0" smtClean="0"/>
              <a:t>Council received two resignations from Ms AA </a:t>
            </a:r>
            <a:r>
              <a:rPr lang="en-ZA" sz="2000" dirty="0" err="1" smtClean="0"/>
              <a:t>Steyn</a:t>
            </a:r>
            <a:r>
              <a:rPr lang="en-ZA" sz="2000" dirty="0" smtClean="0"/>
              <a:t> (representing SACLAP on the Council) and Ms NF Sithole on 02 February 2016 and 10 February 2016 respectively. </a:t>
            </a:r>
          </a:p>
          <a:p>
            <a:pPr algn="just"/>
            <a:r>
              <a:rPr lang="en-ZA" sz="2000" dirty="0" smtClean="0"/>
              <a:t>Ms NF Sithole resigned as Deputy Chairperson of Council, but will stay on as a Council member. </a:t>
            </a:r>
          </a:p>
          <a:p>
            <a:pPr algn="just"/>
            <a:r>
              <a:rPr lang="en-ZA" sz="2000" dirty="0" smtClean="0"/>
              <a:t>The Council received nominations from SACLAP, as required by the Act, which were recommended to the Minister. </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77"/>
            <a:ext cx="8229600" cy="978523"/>
          </a:xfrm>
          <a:solidFill>
            <a:schemeClr val="accent6">
              <a:lumMod val="75000"/>
            </a:schemeClr>
          </a:solidFill>
        </p:spPr>
        <p:txBody>
          <a:bodyPr>
            <a:normAutofit/>
          </a:bodyPr>
          <a:lstStyle/>
          <a:p>
            <a:pPr algn="ctr"/>
            <a:r>
              <a:rPr lang="en-ZA" sz="3200" b="1" dirty="0" smtClean="0"/>
              <a:t>Committees Composition and meetings</a:t>
            </a:r>
            <a:endParaRPr lang="en-ZA" sz="32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22</a:t>
            </a:fld>
            <a:endParaRPr lang="en-US"/>
          </a:p>
        </p:txBody>
      </p:sp>
      <p:pic>
        <p:nvPicPr>
          <p:cNvPr id="38914" name="Picture 2"/>
          <p:cNvPicPr>
            <a:picLocks noGrp="1" noChangeAspect="1" noChangeArrowheads="1"/>
          </p:cNvPicPr>
          <p:nvPr>
            <p:ph idx="1"/>
          </p:nvPr>
        </p:nvPicPr>
        <p:blipFill>
          <a:blip r:embed="rId2"/>
          <a:srcRect/>
          <a:stretch>
            <a:fillRect/>
          </a:stretch>
        </p:blipFill>
        <p:spPr bwMode="auto">
          <a:xfrm>
            <a:off x="251520" y="908049"/>
            <a:ext cx="8640960" cy="5813425"/>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2952328"/>
          </a:xfrm>
          <a:solidFill>
            <a:schemeClr val="accent6">
              <a:lumMod val="75000"/>
            </a:schemeClr>
          </a:solidFill>
        </p:spPr>
        <p:txBody>
          <a:bodyPr/>
          <a:lstStyle/>
          <a:p>
            <a:pPr algn="ctr">
              <a:buNone/>
            </a:pPr>
            <a:endParaRPr lang="en-ZA" altLang="en-US" dirty="0" smtClean="0"/>
          </a:p>
          <a:p>
            <a:pPr algn="ctr">
              <a:buNone/>
            </a:pPr>
            <a:endParaRPr lang="en-ZA" altLang="en-US" dirty="0" smtClean="0"/>
          </a:p>
          <a:p>
            <a:pPr algn="ctr">
              <a:buNone/>
            </a:pPr>
            <a:r>
              <a:rPr lang="en-ZA" altLang="en-US" b="1" dirty="0" smtClean="0"/>
              <a:t>Financial and Audit Report</a:t>
            </a:r>
            <a:endParaRPr lang="en-ZA"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altLang="en-US" sz="3200" b="1" dirty="0" smtClean="0"/>
              <a:t>Analysis of Financial Statements</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24</a:t>
            </a:fld>
            <a:endParaRPr lang="en-US"/>
          </a:p>
        </p:txBody>
      </p:sp>
      <p:pic>
        <p:nvPicPr>
          <p:cNvPr id="39939" name="Picture 3"/>
          <p:cNvPicPr>
            <a:picLocks noGrp="1" noChangeAspect="1" noChangeArrowheads="1"/>
          </p:cNvPicPr>
          <p:nvPr>
            <p:ph idx="1"/>
          </p:nvPr>
        </p:nvPicPr>
        <p:blipFill>
          <a:blip r:embed="rId2"/>
          <a:srcRect/>
          <a:stretch>
            <a:fillRect/>
          </a:stretch>
        </p:blipFill>
        <p:spPr bwMode="auto">
          <a:xfrm>
            <a:off x="323528" y="1125538"/>
            <a:ext cx="8363272" cy="559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78523"/>
          </a:xfrm>
          <a:solidFill>
            <a:schemeClr val="accent6">
              <a:lumMod val="75000"/>
            </a:schemeClr>
          </a:solidFill>
        </p:spPr>
        <p:txBody>
          <a:bodyPr>
            <a:noAutofit/>
          </a:bodyPr>
          <a:lstStyle/>
          <a:p>
            <a:pPr algn="ctr"/>
            <a:r>
              <a:rPr lang="en-ZA" altLang="en-US" sz="3200" b="1" dirty="0" smtClean="0"/>
              <a:t>Comparison of Budget &amp; Actual amounts for year ending 31 March 2016</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25</a:t>
            </a:fld>
            <a:endParaRPr lang="en-US"/>
          </a:p>
        </p:txBody>
      </p:sp>
      <p:pic>
        <p:nvPicPr>
          <p:cNvPr id="40962" name="Picture 2"/>
          <p:cNvPicPr>
            <a:picLocks noGrp="1" noChangeAspect="1" noChangeArrowheads="1"/>
          </p:cNvPicPr>
          <p:nvPr>
            <p:ph idx="1"/>
          </p:nvPr>
        </p:nvPicPr>
        <p:blipFill>
          <a:blip r:embed="rId2"/>
          <a:srcRect/>
          <a:stretch>
            <a:fillRect/>
          </a:stretch>
        </p:blipFill>
        <p:spPr bwMode="auto">
          <a:xfrm>
            <a:off x="0" y="1239838"/>
            <a:ext cx="8686800"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78523"/>
          </a:xfrm>
          <a:solidFill>
            <a:schemeClr val="accent6">
              <a:lumMod val="75000"/>
            </a:schemeClr>
          </a:solidFill>
        </p:spPr>
        <p:txBody>
          <a:bodyPr>
            <a:noAutofit/>
          </a:bodyPr>
          <a:lstStyle/>
          <a:p>
            <a:pPr algn="ctr"/>
            <a:r>
              <a:rPr lang="en-ZA" altLang="en-US" sz="3200" b="1" dirty="0" smtClean="0"/>
              <a:t>AUDITORS REPORTS</a:t>
            </a:r>
            <a:br>
              <a:rPr lang="en-ZA" altLang="en-US" sz="3200" b="1" dirty="0" smtClean="0"/>
            </a:br>
            <a:r>
              <a:rPr lang="en-ZA" altLang="en-US" sz="3200" b="1" dirty="0" smtClean="0"/>
              <a:t>2015/16</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26</a:t>
            </a:fld>
            <a:endParaRPr lang="en-US"/>
          </a:p>
        </p:txBody>
      </p:sp>
      <p:pic>
        <p:nvPicPr>
          <p:cNvPr id="41996" name="Picture 12"/>
          <p:cNvPicPr>
            <a:picLocks noGrp="1" noChangeAspect="1" noChangeArrowheads="1"/>
          </p:cNvPicPr>
          <p:nvPr>
            <p:ph idx="1"/>
          </p:nvPr>
        </p:nvPicPr>
        <p:blipFill>
          <a:blip r:embed="rId2"/>
          <a:srcRect/>
          <a:stretch>
            <a:fillRect/>
          </a:stretch>
        </p:blipFill>
        <p:spPr bwMode="auto">
          <a:xfrm>
            <a:off x="683568" y="2131612"/>
            <a:ext cx="8136904" cy="2881564"/>
          </a:xfrm>
          <a:prstGeom prst="rect">
            <a:avLst/>
          </a:prstGeom>
          <a:solidFill>
            <a:schemeClr val="accent6">
              <a:lumMod val="60000"/>
              <a:lumOff val="40000"/>
            </a:schemeClr>
          </a:solid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altLang="en-US" sz="3200" b="1" dirty="0" smtClean="0"/>
              <a:t>Audit Report – 2015/16</a:t>
            </a:r>
            <a:endParaRPr lang="en-ZA" sz="3200" b="1" dirty="0"/>
          </a:p>
        </p:txBody>
      </p:sp>
      <p:sp>
        <p:nvSpPr>
          <p:cNvPr id="3" name="Content Placeholder 2"/>
          <p:cNvSpPr>
            <a:spLocks noGrp="1"/>
          </p:cNvSpPr>
          <p:nvPr>
            <p:ph idx="1"/>
          </p:nvPr>
        </p:nvSpPr>
        <p:spPr>
          <a:xfrm>
            <a:off x="457200" y="1311178"/>
            <a:ext cx="8229600" cy="5045171"/>
          </a:xfrm>
        </p:spPr>
        <p:txBody>
          <a:bodyPr/>
          <a:lstStyle/>
          <a:p>
            <a:pPr algn="just">
              <a:spcBef>
                <a:spcPts val="1800"/>
              </a:spcBef>
              <a:spcAft>
                <a:spcPts val="1200"/>
              </a:spcAft>
              <a:buNone/>
            </a:pPr>
            <a:r>
              <a:rPr lang="en-ZA" sz="2000" dirty="0" smtClean="0">
                <a:ea typeface="Times New Roman" pitchFamily="18" charset="0"/>
                <a:cs typeface="Arial" charset="0"/>
              </a:rPr>
              <a:t>Performance Report issues</a:t>
            </a:r>
          </a:p>
          <a:p>
            <a:pPr algn="just">
              <a:spcBef>
                <a:spcPts val="1800"/>
              </a:spcBef>
              <a:spcAft>
                <a:spcPts val="1200"/>
              </a:spcAft>
              <a:buFontTx/>
              <a:buAutoNum type="arabicPeriod"/>
            </a:pPr>
            <a:r>
              <a:rPr lang="en-ZA" sz="2000" dirty="0" smtClean="0">
                <a:ea typeface="Times New Roman" pitchFamily="18" charset="0"/>
                <a:cs typeface="Arial" charset="0"/>
              </a:rPr>
              <a:t>Achievement of planned targets</a:t>
            </a:r>
            <a:endParaRPr lang="en-ZA" sz="2000" dirty="0" smtClean="0">
              <a:cs typeface="Times New Roman" pitchFamily="18" charset="0"/>
            </a:endParaRPr>
          </a:p>
          <a:p>
            <a:pPr algn="just">
              <a:spcBef>
                <a:spcPts val="1800"/>
              </a:spcBef>
              <a:spcAft>
                <a:spcPts val="1200"/>
              </a:spcAft>
              <a:buFontTx/>
              <a:buAutoNum type="arabicPeriod"/>
            </a:pPr>
            <a:r>
              <a:rPr lang="en-ZA" sz="2000" dirty="0" smtClean="0">
                <a:cs typeface="Times New Roman" pitchFamily="18" charset="0"/>
              </a:rPr>
              <a:t>Adjustment of material misstatements</a:t>
            </a:r>
          </a:p>
          <a:p>
            <a:pPr>
              <a:buNone/>
            </a:pP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rmAutofit/>
          </a:bodyPr>
          <a:lstStyle/>
          <a:p>
            <a:pPr algn="ctr"/>
            <a:r>
              <a:rPr lang="en-ZA" sz="3200" b="1" dirty="0" smtClean="0"/>
              <a:t>Compliance with Legislation</a:t>
            </a:r>
            <a:endParaRPr lang="en-ZA" sz="3200" b="1" dirty="0"/>
          </a:p>
        </p:txBody>
      </p:sp>
      <p:sp>
        <p:nvSpPr>
          <p:cNvPr id="3" name="Content Placeholder 2"/>
          <p:cNvSpPr>
            <a:spLocks noGrp="1"/>
          </p:cNvSpPr>
          <p:nvPr>
            <p:ph idx="1"/>
          </p:nvPr>
        </p:nvSpPr>
        <p:spPr>
          <a:xfrm>
            <a:off x="457200" y="1556060"/>
            <a:ext cx="8229600" cy="4800289"/>
          </a:xfrm>
        </p:spPr>
        <p:txBody>
          <a:bodyPr>
            <a:normAutofit/>
          </a:bodyPr>
          <a:lstStyle/>
          <a:p>
            <a:pPr algn="just">
              <a:buNone/>
            </a:pPr>
            <a:r>
              <a:rPr lang="en-ZA" sz="2200" b="1" dirty="0" smtClean="0"/>
              <a:t>Annual Financial Statements </a:t>
            </a:r>
          </a:p>
          <a:p>
            <a:pPr algn="just"/>
            <a:r>
              <a:rPr lang="en-ZA" sz="2200" dirty="0" smtClean="0"/>
              <a:t>Material misstatements of non-current assets, current liabilities and disclosure items identified by the auditors in the submitted financial statement were subsequently corrected, resulting in the financial statements receiving an unqualified audit opinion.</a:t>
            </a:r>
          </a:p>
          <a:p>
            <a:pPr algn="just">
              <a:buNone/>
            </a:pPr>
            <a:r>
              <a:rPr lang="en-ZA" sz="2000" b="1" dirty="0" smtClean="0"/>
              <a:t>Expenditure Management</a:t>
            </a:r>
          </a:p>
          <a:p>
            <a:pPr algn="just"/>
            <a:r>
              <a:rPr lang="en-ZA" sz="2200" dirty="0" smtClean="0"/>
              <a:t>The accounting authority did not take effective steps to prevent irregular expenditure</a:t>
            </a:r>
          </a:p>
          <a:p>
            <a:pPr algn="just">
              <a:buNone/>
            </a:pPr>
            <a:r>
              <a:rPr lang="en-ZA" sz="2200" b="1" dirty="0" smtClean="0"/>
              <a:t>Internal Control</a:t>
            </a:r>
          </a:p>
          <a:p>
            <a:pPr algn="just"/>
            <a:r>
              <a:rPr lang="en-ZA" sz="2200" dirty="0" smtClean="0"/>
              <a:t>Management did not have adequate review and monitoring processes in place in certain instances</a:t>
            </a:r>
            <a:endParaRPr lang="en-ZA" sz="22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rmAutofit/>
          </a:bodyPr>
          <a:lstStyle/>
          <a:p>
            <a:pPr algn="ctr"/>
            <a:r>
              <a:rPr lang="en-ZA" sz="3200" b="1" dirty="0" smtClean="0"/>
              <a:t>Compliance cont…</a:t>
            </a:r>
            <a:endParaRPr lang="en-ZA" sz="3200" b="1" dirty="0"/>
          </a:p>
        </p:txBody>
      </p:sp>
      <p:sp>
        <p:nvSpPr>
          <p:cNvPr id="3" name="Content Placeholder 2"/>
          <p:cNvSpPr>
            <a:spLocks noGrp="1"/>
          </p:cNvSpPr>
          <p:nvPr>
            <p:ph idx="1"/>
          </p:nvPr>
        </p:nvSpPr>
        <p:spPr>
          <a:xfrm>
            <a:off x="457200" y="1383187"/>
            <a:ext cx="8229600" cy="3352800"/>
          </a:xfrm>
        </p:spPr>
        <p:txBody>
          <a:bodyPr>
            <a:normAutofit/>
          </a:bodyPr>
          <a:lstStyle/>
          <a:p>
            <a:pPr algn="just">
              <a:buNone/>
            </a:pPr>
            <a:r>
              <a:rPr lang="en-ZA" sz="2000" b="1" dirty="0" smtClean="0"/>
              <a:t>Investigations</a:t>
            </a:r>
          </a:p>
          <a:p>
            <a:pPr algn="just"/>
            <a:r>
              <a:rPr lang="en-ZA" sz="2000" dirty="0" smtClean="0"/>
              <a:t>A disciplinary process against the CEO is in progress</a:t>
            </a:r>
          </a:p>
          <a:p>
            <a:pPr algn="just"/>
            <a:r>
              <a:rPr lang="en-ZA" sz="2000" dirty="0" smtClean="0"/>
              <a:t>A disciplinary process was instituted against the former supply chain management.  A criminal case has been opened and was still on-going at the time of the Audit report</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228600"/>
            <a:ext cx="8534400" cy="914400"/>
          </a:xfrm>
          <a:solidFill>
            <a:schemeClr val="accent6">
              <a:lumMod val="75000"/>
            </a:schemeClr>
          </a:solidFill>
        </p:spPr>
        <p:txBody>
          <a:bodyPr/>
          <a:lstStyle/>
          <a:p>
            <a:pPr algn="ctr"/>
            <a:r>
              <a:rPr lang="en-US" altLang="en-US" sz="3200" b="1" dirty="0" smtClean="0"/>
              <a:t>Presentation Structure</a:t>
            </a:r>
          </a:p>
        </p:txBody>
      </p:sp>
      <p:sp>
        <p:nvSpPr>
          <p:cNvPr id="5123" name="Content Placeholder 2"/>
          <p:cNvSpPr>
            <a:spLocks noGrp="1"/>
          </p:cNvSpPr>
          <p:nvPr>
            <p:ph idx="1"/>
          </p:nvPr>
        </p:nvSpPr>
        <p:spPr>
          <a:xfrm>
            <a:off x="514350" y="1143000"/>
            <a:ext cx="8324850" cy="5257254"/>
          </a:xfrm>
        </p:spPr>
        <p:txBody>
          <a:bodyPr>
            <a:normAutofit/>
          </a:bodyPr>
          <a:lstStyle/>
          <a:p>
            <a:pPr algn="just"/>
            <a:r>
              <a:rPr lang="en-US" altLang="en-US" sz="2400" dirty="0" smtClean="0"/>
              <a:t>Purpose of the Presentation</a:t>
            </a:r>
          </a:p>
          <a:p>
            <a:pPr algn="just"/>
            <a:r>
              <a:rPr lang="en-US" altLang="en-US" sz="2400" dirty="0" smtClean="0"/>
              <a:t>Vision and Mission of CBE</a:t>
            </a:r>
          </a:p>
          <a:p>
            <a:pPr algn="just"/>
            <a:r>
              <a:rPr lang="en-US" altLang="en-US" sz="2400" dirty="0" smtClean="0"/>
              <a:t>Contextual Overview</a:t>
            </a:r>
          </a:p>
          <a:p>
            <a:pPr lvl="1" algn="just"/>
            <a:r>
              <a:rPr lang="en-US" altLang="en-US" sz="2000" dirty="0" smtClean="0"/>
              <a:t>Legislative Mandate</a:t>
            </a:r>
          </a:p>
          <a:p>
            <a:pPr lvl="1" algn="just"/>
            <a:r>
              <a:rPr lang="en-US" altLang="en-US" sz="2000" dirty="0" smtClean="0"/>
              <a:t>Background to Strategic and Annual Planning Processes</a:t>
            </a:r>
          </a:p>
          <a:p>
            <a:pPr lvl="1" algn="just"/>
            <a:r>
              <a:rPr lang="en-US" altLang="en-US" sz="2000" dirty="0" smtClean="0"/>
              <a:t>Strategic Goals of the CBE</a:t>
            </a:r>
          </a:p>
          <a:p>
            <a:pPr lvl="1" algn="just"/>
            <a:r>
              <a:rPr lang="en-US" altLang="en-US" sz="2000" dirty="0" smtClean="0"/>
              <a:t>Description of </a:t>
            </a:r>
            <a:r>
              <a:rPr lang="en-US" altLang="en-US" sz="2000" dirty="0" err="1" smtClean="0"/>
              <a:t>Programmes</a:t>
            </a:r>
            <a:r>
              <a:rPr lang="en-US" altLang="en-US" sz="2000" dirty="0" smtClean="0"/>
              <a:t> </a:t>
            </a:r>
          </a:p>
          <a:p>
            <a:pPr algn="just"/>
            <a:r>
              <a:rPr lang="en-ZA" altLang="en-US" sz="2400" dirty="0" smtClean="0"/>
              <a:t>Performance Report</a:t>
            </a:r>
            <a:endParaRPr lang="en-US" altLang="en-US" sz="2400" dirty="0" smtClean="0"/>
          </a:p>
          <a:p>
            <a:pPr algn="just"/>
            <a:r>
              <a:rPr lang="en-US" altLang="en-US" sz="2400" dirty="0" smtClean="0"/>
              <a:t>Governance Review</a:t>
            </a:r>
          </a:p>
          <a:p>
            <a:pPr algn="just"/>
            <a:r>
              <a:rPr lang="en-ZA" altLang="en-US" sz="2400" dirty="0" smtClean="0"/>
              <a:t>Financial and Audit report</a:t>
            </a:r>
          </a:p>
          <a:p>
            <a:pPr algn="just"/>
            <a:r>
              <a:rPr lang="en-ZA" altLang="en-US" sz="2400" dirty="0" smtClean="0"/>
              <a:t>Report on Activities of Professional Councils</a:t>
            </a:r>
          </a:p>
          <a:p>
            <a:pPr algn="just"/>
            <a:r>
              <a:rPr lang="en-ZA" altLang="en-US" sz="2400" dirty="0" smtClean="0"/>
              <a:t>Conclusion</a:t>
            </a:r>
          </a:p>
          <a:p>
            <a:pPr>
              <a:buFontTx/>
              <a:buNone/>
            </a:pPr>
            <a:endParaRPr lang="en-US" altLang="en-US" sz="2400" dirty="0" smtClean="0"/>
          </a:p>
          <a:p>
            <a:endParaRPr lang="en-US" altLang="en-US" sz="2000" dirty="0" smtClean="0"/>
          </a:p>
          <a:p>
            <a:pPr>
              <a:buFontTx/>
              <a:buNone/>
            </a:pPr>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096344"/>
          </a:xfrm>
          <a:solidFill>
            <a:schemeClr val="accent6">
              <a:lumMod val="75000"/>
            </a:schemeClr>
          </a:solidFill>
        </p:spPr>
        <p:txBody>
          <a:bodyPr/>
          <a:lstStyle/>
          <a:p>
            <a:endParaRPr lang="en-ZA" b="1" dirty="0" smtClean="0">
              <a:solidFill>
                <a:srgbClr val="5C3E1F"/>
              </a:solidFill>
            </a:endParaRPr>
          </a:p>
          <a:p>
            <a:endParaRPr lang="en-ZA" b="1" dirty="0" smtClean="0">
              <a:solidFill>
                <a:srgbClr val="5C3E1F"/>
              </a:solidFill>
            </a:endParaRPr>
          </a:p>
          <a:p>
            <a:pPr algn="ctr">
              <a:buNone/>
            </a:pPr>
            <a:r>
              <a:rPr lang="en-ZA" b="1" dirty="0" smtClean="0">
                <a:solidFill>
                  <a:srgbClr val="5C3E1F"/>
                </a:solidFill>
              </a:rPr>
              <a:t>Human Resource Report</a:t>
            </a:r>
            <a:r>
              <a:rPr lang="en-ZA" dirty="0" smtClean="0"/>
              <a:t/>
            </a:r>
            <a:br>
              <a:rPr lang="en-ZA" dirty="0" smtClean="0"/>
            </a:b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978523"/>
          </a:xfrm>
          <a:solidFill>
            <a:schemeClr val="accent6">
              <a:lumMod val="75000"/>
            </a:schemeClr>
          </a:solidFill>
        </p:spPr>
        <p:txBody>
          <a:bodyPr>
            <a:normAutofit/>
          </a:bodyPr>
          <a:lstStyle/>
          <a:p>
            <a:pPr algn="ctr"/>
            <a:r>
              <a:rPr lang="en-ZA" altLang="en-US" sz="3200" b="1" dirty="0" smtClean="0"/>
              <a:t>Personnel cost by salary band</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31</a:t>
            </a:fld>
            <a:endParaRPr lang="en-US"/>
          </a:p>
        </p:txBody>
      </p:sp>
      <p:pic>
        <p:nvPicPr>
          <p:cNvPr id="7" name="Content Placeholder 6"/>
          <p:cNvPicPr>
            <a:picLocks noGrp="1" noChangeAspect="1"/>
          </p:cNvPicPr>
          <p:nvPr>
            <p:ph idx="1"/>
          </p:nvPr>
        </p:nvPicPr>
        <p:blipFill>
          <a:blip r:embed="rId2"/>
          <a:stretch>
            <a:fillRect/>
          </a:stretch>
        </p:blipFill>
        <p:spPr>
          <a:xfrm>
            <a:off x="611560" y="1382134"/>
            <a:ext cx="7920880" cy="413509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rmAutofit fontScale="90000"/>
          </a:bodyPr>
          <a:lstStyle/>
          <a:p>
            <a:pPr algn="ctr"/>
            <a:r>
              <a:rPr lang="en-ZA" sz="3600" b="1" dirty="0" smtClean="0"/>
              <a:t/>
            </a:r>
            <a:br>
              <a:rPr lang="en-ZA" sz="3600" b="1" dirty="0" smtClean="0"/>
            </a:br>
            <a:r>
              <a:rPr lang="en-ZA" sz="3600" b="1" dirty="0" smtClean="0"/>
              <a:t>Equity Target and Employment Equity Status </a:t>
            </a:r>
            <a:r>
              <a:rPr lang="en-ZA" dirty="0" smtClean="0"/>
              <a:t/>
            </a:r>
            <a:br>
              <a:rPr lang="en-ZA" dirty="0" smtClean="0"/>
            </a:b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32</a:t>
            </a:fld>
            <a:endParaRPr lang="en-US"/>
          </a:p>
        </p:txBody>
      </p:sp>
      <p:pic>
        <p:nvPicPr>
          <p:cNvPr id="45058" name="Picture 2"/>
          <p:cNvPicPr>
            <a:picLocks noGrp="1" noChangeAspect="1" noChangeArrowheads="1"/>
          </p:cNvPicPr>
          <p:nvPr>
            <p:ph idx="1"/>
          </p:nvPr>
        </p:nvPicPr>
        <p:blipFill>
          <a:blip r:embed="rId2"/>
          <a:srcRect/>
          <a:stretch>
            <a:fillRect/>
          </a:stretch>
        </p:blipFill>
        <p:spPr bwMode="auto">
          <a:xfrm>
            <a:off x="1187624" y="2708920"/>
            <a:ext cx="6840760" cy="2808312"/>
          </a:xfrm>
          <a:prstGeom prst="rect">
            <a:avLst/>
          </a:prstGeom>
          <a:noFill/>
          <a:ln w="9525">
            <a:noFill/>
            <a:miter lim="800000"/>
            <a:headEnd/>
            <a:tailEnd/>
          </a:ln>
          <a:effectLst/>
        </p:spPr>
      </p:pic>
      <p:sp>
        <p:nvSpPr>
          <p:cNvPr id="45059" name="Rectangle 3"/>
          <p:cNvSpPr>
            <a:spLocks noChangeArrowheads="1"/>
          </p:cNvSpPr>
          <p:nvPr/>
        </p:nvSpPr>
        <p:spPr bwMode="auto">
          <a:xfrm>
            <a:off x="457200" y="1586008"/>
            <a:ext cx="79312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All demographic areas have been fulfilled with the exception of the Coloured female,  African male staff and disabled persons representation.</a:t>
            </a:r>
            <a:r>
              <a:rPr kumimoji="0" lang="en-US"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978523"/>
          </a:xfrm>
          <a:solidFill>
            <a:schemeClr val="accent6">
              <a:lumMod val="75000"/>
            </a:schemeClr>
          </a:solidFill>
        </p:spPr>
        <p:txBody>
          <a:bodyPr>
            <a:normAutofit/>
          </a:bodyPr>
          <a:lstStyle/>
          <a:p>
            <a:pPr algn="ctr"/>
            <a:r>
              <a:rPr lang="en-ZA" sz="3200" b="1" dirty="0" smtClean="0"/>
              <a:t>Equity cont…</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33</a:t>
            </a:fld>
            <a:endParaRPr lang="en-US"/>
          </a:p>
        </p:txBody>
      </p:sp>
      <p:pic>
        <p:nvPicPr>
          <p:cNvPr id="46082" name="Picture 2"/>
          <p:cNvPicPr>
            <a:picLocks noGrp="1" noChangeAspect="1" noChangeArrowheads="1"/>
          </p:cNvPicPr>
          <p:nvPr>
            <p:ph idx="1"/>
          </p:nvPr>
        </p:nvPicPr>
        <p:blipFill>
          <a:blip r:embed="rId2"/>
          <a:srcRect/>
          <a:stretch>
            <a:fillRect/>
          </a:stretch>
        </p:blipFill>
        <p:spPr bwMode="auto">
          <a:xfrm>
            <a:off x="539552" y="2156106"/>
            <a:ext cx="7776863" cy="31451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2736304"/>
          </a:xfrm>
          <a:solidFill>
            <a:schemeClr val="accent6">
              <a:lumMod val="75000"/>
            </a:schemeClr>
          </a:solidFill>
        </p:spPr>
        <p:txBody>
          <a:bodyPr/>
          <a:lstStyle/>
          <a:p>
            <a:pPr>
              <a:buNone/>
            </a:pPr>
            <a:endParaRPr lang="en-ZA" altLang="en-US" dirty="0" smtClean="0"/>
          </a:p>
          <a:p>
            <a:pPr algn="ctr">
              <a:buNone/>
            </a:pPr>
            <a:r>
              <a:rPr lang="en-ZA" altLang="en-US" b="1" dirty="0" smtClean="0"/>
              <a:t>Report on Activities of Professional Councils</a:t>
            </a:r>
            <a:endParaRPr lang="en-ZA"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fontScale="90000"/>
          </a:bodyPr>
          <a:lstStyle/>
          <a:p>
            <a:pPr algn="ctr"/>
            <a:r>
              <a:rPr lang="en-ZA" sz="3200" b="1" dirty="0"/>
              <a:t>South African Council for the Landscape Architectural Profession (SACLAP) </a:t>
            </a:r>
          </a:p>
        </p:txBody>
      </p:sp>
      <p:sp>
        <p:nvSpPr>
          <p:cNvPr id="3" name="Content Placeholder 2"/>
          <p:cNvSpPr>
            <a:spLocks noGrp="1"/>
          </p:cNvSpPr>
          <p:nvPr>
            <p:ph idx="1"/>
          </p:nvPr>
        </p:nvSpPr>
        <p:spPr>
          <a:xfrm>
            <a:off x="457200" y="1556061"/>
            <a:ext cx="8229600" cy="3352800"/>
          </a:xfrm>
        </p:spPr>
        <p:txBody>
          <a:bodyPr>
            <a:normAutofit fontScale="62500" lnSpcReduction="20000"/>
          </a:bodyPr>
          <a:lstStyle/>
          <a:p>
            <a:pPr algn="just">
              <a:spcAft>
                <a:spcPts val="1200"/>
              </a:spcAft>
            </a:pPr>
            <a:r>
              <a:rPr lang="en-ZA" altLang="en-US" dirty="0" smtClean="0"/>
              <a:t>SACLAP is the smallest of the BEPCs with a total of about 260 registered persons.</a:t>
            </a:r>
          </a:p>
          <a:p>
            <a:pPr algn="just">
              <a:spcAft>
                <a:spcPts val="1200"/>
              </a:spcAft>
            </a:pPr>
            <a:r>
              <a:rPr lang="en-ZA" altLang="en-US" dirty="0" smtClean="0"/>
              <a:t>SACLAP, with this limited base of registered persons, strives to meet the same mandates, set out in the BEPC Acts, as the bigger councils with the limited resources available.</a:t>
            </a:r>
          </a:p>
          <a:p>
            <a:pPr algn="just">
              <a:spcAft>
                <a:spcPts val="1200"/>
              </a:spcAft>
            </a:pPr>
            <a:r>
              <a:rPr lang="en-ZA" altLang="en-US" dirty="0" smtClean="0"/>
              <a:t>SACLAP, in terms of the Landscape Professions Act, Act 45 of 2000, appoints a Council of ten (10) members. Due to the fact that a replacement member could not be appointed on time, it operated with nine (9) members in the 2015–2016 financial year.</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978523"/>
          </a:xfrm>
          <a:solidFill>
            <a:schemeClr val="accent6">
              <a:lumMod val="75000"/>
            </a:schemeClr>
          </a:solidFill>
        </p:spPr>
        <p:txBody>
          <a:bodyPr>
            <a:normAutofit/>
          </a:bodyPr>
          <a:lstStyle/>
          <a:p>
            <a:pPr algn="ctr"/>
            <a:r>
              <a:rPr lang="en-ZA" altLang="en-US" sz="3200" b="1" dirty="0" smtClean="0"/>
              <a:t>Performance Highlights - SACLAP</a:t>
            </a:r>
            <a:endParaRPr lang="en-ZA" sz="3200" b="1" dirty="0"/>
          </a:p>
        </p:txBody>
      </p:sp>
      <p:sp>
        <p:nvSpPr>
          <p:cNvPr id="3" name="Content Placeholder 2"/>
          <p:cNvSpPr>
            <a:spLocks noGrp="1"/>
          </p:cNvSpPr>
          <p:nvPr>
            <p:ph idx="1"/>
          </p:nvPr>
        </p:nvSpPr>
        <p:spPr>
          <a:xfrm>
            <a:off x="457200" y="1167163"/>
            <a:ext cx="8229600" cy="5703414"/>
          </a:xfrm>
        </p:spPr>
        <p:txBody>
          <a:bodyPr>
            <a:noAutofit/>
          </a:bodyPr>
          <a:lstStyle/>
          <a:p>
            <a:pPr marL="476250" indent="-476250" algn="just">
              <a:spcBef>
                <a:spcPct val="15000"/>
              </a:spcBef>
              <a:spcAft>
                <a:spcPct val="30000"/>
              </a:spcAft>
              <a:buFontTx/>
              <a:buBlip>
                <a:blip r:embed="rId2"/>
              </a:buBlip>
            </a:pPr>
            <a:r>
              <a:rPr lang="en-ZA" altLang="en-US" sz="1600" b="1" dirty="0" smtClean="0"/>
              <a:t>Registration</a:t>
            </a:r>
          </a:p>
          <a:p>
            <a:pPr marL="828675" lvl="1" indent="-350838" algn="just">
              <a:spcBef>
                <a:spcPct val="15000"/>
              </a:spcBef>
              <a:spcAft>
                <a:spcPct val="15000"/>
              </a:spcAft>
              <a:buFontTx/>
              <a:buBlip>
                <a:blip r:embed="rId3"/>
              </a:buBlip>
            </a:pPr>
            <a:r>
              <a:rPr lang="en-ZA" altLang="en-US" sz="1600" dirty="0" smtClean="0"/>
              <a:t>The Professional Registration Assessment process was successfully undertaken.</a:t>
            </a:r>
          </a:p>
          <a:p>
            <a:pPr marL="828675" lvl="1" indent="-350838" algn="just">
              <a:spcBef>
                <a:spcPct val="15000"/>
              </a:spcBef>
              <a:spcAft>
                <a:spcPct val="15000"/>
              </a:spcAft>
              <a:buFontTx/>
              <a:buBlip>
                <a:blip r:embed="rId3"/>
              </a:buBlip>
            </a:pPr>
            <a:r>
              <a:rPr lang="en-ZA" altLang="en-US" sz="1600" dirty="0" smtClean="0"/>
              <a:t>The Recognition of Prior Learning (RPL) process was embarked upon and concluded.</a:t>
            </a:r>
          </a:p>
          <a:p>
            <a:pPr marL="828675" lvl="1" indent="-350838" algn="just">
              <a:spcBef>
                <a:spcPct val="15000"/>
              </a:spcBef>
              <a:spcAft>
                <a:spcPct val="15000"/>
              </a:spcAft>
              <a:buFontTx/>
              <a:buBlip>
                <a:blip r:embed="rId3"/>
              </a:buBlip>
            </a:pPr>
            <a:r>
              <a:rPr lang="en-ZA" altLang="en-US" sz="1600" dirty="0" smtClean="0"/>
              <a:t>The five year Continuing Professional Development (CPD) review of individuals, who needed to renew their registration was undertaken with a 100% compliance being attained.</a:t>
            </a:r>
          </a:p>
          <a:p>
            <a:pPr marL="476250" indent="-476250" algn="just">
              <a:spcBef>
                <a:spcPct val="15000"/>
              </a:spcBef>
              <a:spcAft>
                <a:spcPct val="30000"/>
              </a:spcAft>
              <a:buFontTx/>
              <a:buBlip>
                <a:blip r:embed="rId2"/>
              </a:buBlip>
            </a:pPr>
            <a:r>
              <a:rPr lang="en-ZA" altLang="en-US" sz="1600" b="1" dirty="0" smtClean="0"/>
              <a:t>Education</a:t>
            </a:r>
          </a:p>
          <a:p>
            <a:pPr marL="828675" lvl="1" indent="-350838" algn="just">
              <a:spcBef>
                <a:spcPct val="15000"/>
              </a:spcBef>
              <a:spcAft>
                <a:spcPct val="15000"/>
              </a:spcAft>
              <a:buFontTx/>
              <a:buBlip>
                <a:blip r:embed="rId3"/>
              </a:buBlip>
            </a:pPr>
            <a:r>
              <a:rPr lang="en-ZA" altLang="en-US" sz="1600" dirty="0" smtClean="0"/>
              <a:t>The  review of the Higher Education Policy, Education Standards and Accreditation Procedure commenced and was finalised.</a:t>
            </a:r>
          </a:p>
          <a:p>
            <a:pPr marL="828675" lvl="1" indent="-350838" algn="just">
              <a:spcBef>
                <a:spcPct val="15000"/>
              </a:spcBef>
              <a:spcAft>
                <a:spcPct val="15000"/>
              </a:spcAft>
              <a:buFontTx/>
              <a:buBlip>
                <a:blip r:embed="rId3"/>
              </a:buBlip>
            </a:pPr>
            <a:r>
              <a:rPr lang="en-ZA" altLang="en-US" sz="1600" dirty="0" smtClean="0"/>
              <a:t>Preparations began for the CPUT accreditation visit.</a:t>
            </a:r>
          </a:p>
          <a:p>
            <a:pPr marL="828675" lvl="1" indent="-350838" algn="just">
              <a:spcBef>
                <a:spcPct val="15000"/>
              </a:spcBef>
              <a:spcAft>
                <a:spcPct val="15000"/>
              </a:spcAft>
              <a:buFontTx/>
              <a:buBlip>
                <a:blip r:embed="rId3"/>
              </a:buBlip>
            </a:pPr>
            <a:r>
              <a:rPr lang="en-ZA" altLang="en-US" sz="1600" dirty="0" smtClean="0"/>
              <a:t>The Self Evaluation Report template was reviewed.</a:t>
            </a:r>
          </a:p>
          <a:p>
            <a:pPr marL="828675" lvl="1" indent="-350838" algn="just">
              <a:spcBef>
                <a:spcPct val="15000"/>
              </a:spcBef>
              <a:spcAft>
                <a:spcPct val="15000"/>
              </a:spcAft>
              <a:buFontTx/>
              <a:buBlip>
                <a:blip r:embed="rId3"/>
              </a:buBlip>
            </a:pPr>
            <a:r>
              <a:rPr lang="en-ZA" altLang="en-US" sz="1600" dirty="0" smtClean="0"/>
              <a:t>The Checklist for the Education Standards was generated.</a:t>
            </a:r>
          </a:p>
          <a:p>
            <a:pPr marL="828675" lvl="1" indent="-350838" algn="just">
              <a:spcBef>
                <a:spcPct val="15000"/>
              </a:spcBef>
              <a:spcAft>
                <a:spcPct val="15000"/>
              </a:spcAft>
              <a:buFontTx/>
              <a:buBlip>
                <a:blip r:embed="rId3"/>
              </a:buBlip>
            </a:pPr>
            <a:r>
              <a:rPr lang="en-ZA" altLang="en-US" sz="1600" dirty="0" smtClean="0"/>
              <a:t>The list of programmes earmarked as potential future feeder programmes was expanded and the institutions engaged with.</a:t>
            </a:r>
          </a:p>
          <a:p>
            <a:pPr marL="828675" lvl="1" indent="-350838" algn="just">
              <a:spcBef>
                <a:spcPct val="15000"/>
              </a:spcBef>
              <a:spcAft>
                <a:spcPct val="15000"/>
              </a:spcAft>
              <a:buFontTx/>
              <a:buBlip>
                <a:blip r:embed="rId3"/>
              </a:buBlip>
            </a:pPr>
            <a:r>
              <a:rPr lang="en-ZA" altLang="en-US" sz="1600" dirty="0" smtClean="0"/>
              <a:t>The Academic Forum was established to improve the synergy between SACLAP and higher education institutions that offer  feeder programmes to the professional registration categories.</a:t>
            </a:r>
            <a:endParaRPr lang="en-ZA" sz="16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sz="3200" b="1" dirty="0" smtClean="0"/>
              <a:t>Performance cont…SACLAP</a:t>
            </a:r>
            <a:endParaRPr lang="en-ZA" sz="3200" b="1" dirty="0"/>
          </a:p>
        </p:txBody>
      </p:sp>
      <p:sp>
        <p:nvSpPr>
          <p:cNvPr id="3" name="Content Placeholder 2"/>
          <p:cNvSpPr>
            <a:spLocks noGrp="1"/>
          </p:cNvSpPr>
          <p:nvPr>
            <p:ph idx="1"/>
          </p:nvPr>
        </p:nvSpPr>
        <p:spPr>
          <a:xfrm>
            <a:off x="457200" y="1412776"/>
            <a:ext cx="8229600" cy="5159598"/>
          </a:xfrm>
        </p:spPr>
        <p:txBody>
          <a:bodyPr>
            <a:normAutofit/>
          </a:bodyPr>
          <a:lstStyle/>
          <a:p>
            <a:pPr marL="476250" indent="-476250" algn="just">
              <a:spcBef>
                <a:spcPct val="15000"/>
              </a:spcBef>
              <a:spcAft>
                <a:spcPct val="30000"/>
              </a:spcAft>
              <a:buFontTx/>
              <a:buBlip>
                <a:blip r:embed="rId2"/>
              </a:buBlip>
            </a:pPr>
            <a:r>
              <a:rPr lang="en-ZA" altLang="en-US" sz="1600" b="1" dirty="0" smtClean="0"/>
              <a:t>Professional Practice</a:t>
            </a:r>
          </a:p>
          <a:p>
            <a:pPr marL="828675" lvl="1" indent="-350838" algn="just">
              <a:spcBef>
                <a:spcPct val="15000"/>
              </a:spcBef>
              <a:spcAft>
                <a:spcPct val="15000"/>
              </a:spcAft>
              <a:buFontTx/>
              <a:buBlip>
                <a:blip r:embed="rId3"/>
              </a:buBlip>
            </a:pPr>
            <a:r>
              <a:rPr lang="en-ZA" altLang="en-US" sz="1600" dirty="0" smtClean="0"/>
              <a:t>SACLAP continued to participate in the deliberations with the Competition Commission regarding Identification of Work (IDOW) and the publishing of Guideline Professional Fees.</a:t>
            </a:r>
          </a:p>
          <a:p>
            <a:pPr marL="828675" lvl="1" indent="-350838" algn="just">
              <a:spcBef>
                <a:spcPct val="15000"/>
              </a:spcBef>
              <a:spcAft>
                <a:spcPct val="15000"/>
              </a:spcAft>
              <a:buFontTx/>
              <a:buBlip>
                <a:blip r:embed="rId3"/>
              </a:buBlip>
            </a:pPr>
            <a:r>
              <a:rPr lang="en-ZA" altLang="en-US" sz="1600" dirty="0" smtClean="0"/>
              <a:t>The Voluntary Association Policy went through a successful review process.</a:t>
            </a:r>
          </a:p>
          <a:p>
            <a:pPr marL="828675" lvl="1" indent="-350838" algn="just">
              <a:spcBef>
                <a:spcPct val="15000"/>
              </a:spcBef>
              <a:spcAft>
                <a:spcPct val="15000"/>
              </a:spcAft>
              <a:buFontTx/>
              <a:buBlip>
                <a:blip r:embed="rId3"/>
              </a:buBlip>
            </a:pPr>
            <a:r>
              <a:rPr lang="en-ZA" altLang="en-US" sz="1600" dirty="0" smtClean="0"/>
              <a:t>The CPD Policy was also reviewed and aligned with the DPW framework.</a:t>
            </a:r>
          </a:p>
          <a:p>
            <a:pPr marL="828675" lvl="1" indent="-350838" algn="just">
              <a:spcBef>
                <a:spcPct val="15000"/>
              </a:spcBef>
              <a:spcAft>
                <a:spcPct val="15000"/>
              </a:spcAft>
              <a:buFontTx/>
              <a:buBlip>
                <a:blip r:embed="rId3"/>
              </a:buBlip>
            </a:pPr>
            <a:r>
              <a:rPr lang="en-ZA" altLang="en-US" sz="1600" dirty="0" smtClean="0"/>
              <a:t>The new registration category process for the Landscape Management Profession  continued and progress was made in terms of the Registration Procedure, the required core competencies and the weighting of such upon graduation and professional registration. It will be gazetted for public comment early in the next financial year. Implementation is also anticipated in 2016 – 2017.</a:t>
            </a:r>
          </a:p>
          <a:p>
            <a:pPr marL="476250" indent="-476250" algn="just">
              <a:spcBef>
                <a:spcPct val="15000"/>
              </a:spcBef>
              <a:spcAft>
                <a:spcPct val="30000"/>
              </a:spcAft>
              <a:buFontTx/>
              <a:buBlip>
                <a:blip r:embed="rId2"/>
              </a:buBlip>
            </a:pPr>
            <a:r>
              <a:rPr lang="en-ZA" altLang="en-US" sz="1600" b="1" dirty="0" smtClean="0"/>
              <a:t>Finance committee</a:t>
            </a:r>
          </a:p>
          <a:p>
            <a:pPr marL="828675" lvl="1" indent="-350838" algn="just">
              <a:spcBef>
                <a:spcPct val="15000"/>
              </a:spcBef>
              <a:spcAft>
                <a:spcPct val="15000"/>
              </a:spcAft>
              <a:buFontTx/>
              <a:buBlip>
                <a:blip r:embed="rId3"/>
              </a:buBlip>
            </a:pPr>
            <a:r>
              <a:rPr lang="en-ZA" altLang="en-US" sz="1600" dirty="0" smtClean="0"/>
              <a:t>SACLAP established a Procurement Policy</a:t>
            </a:r>
            <a:r>
              <a:rPr lang="en-ZA" altLang="en-US" sz="1600" b="1" dirty="0" smtClean="0"/>
              <a:t>.</a:t>
            </a:r>
          </a:p>
          <a:p>
            <a:pPr marL="828675" lvl="1" indent="-350838" algn="just">
              <a:spcBef>
                <a:spcPct val="15000"/>
              </a:spcBef>
              <a:spcAft>
                <a:spcPct val="15000"/>
              </a:spcAft>
              <a:buFontTx/>
              <a:buBlip>
                <a:blip r:embed="rId3"/>
              </a:buBlip>
            </a:pPr>
            <a:r>
              <a:rPr lang="en-ZA" altLang="en-US" sz="1600" dirty="0" smtClean="0"/>
              <a:t>Updated the rates applicable to the services that SACLAP renders and followed the procedure in terms of implementing such.</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Professional Registration- SACLAP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38</a:t>
            </a:fld>
            <a:endParaRPr lang="en-US"/>
          </a:p>
        </p:txBody>
      </p:sp>
      <p:pic>
        <p:nvPicPr>
          <p:cNvPr id="52226" name="Picture 2"/>
          <p:cNvPicPr>
            <a:picLocks noGrp="1" noChangeAspect="1" noChangeArrowheads="1"/>
          </p:cNvPicPr>
          <p:nvPr>
            <p:ph idx="1"/>
          </p:nvPr>
        </p:nvPicPr>
        <p:blipFill>
          <a:blip r:embed="rId2"/>
          <a:srcRect/>
          <a:stretch>
            <a:fillRect/>
          </a:stretch>
        </p:blipFill>
        <p:spPr bwMode="auto">
          <a:xfrm>
            <a:off x="965903" y="1700808"/>
            <a:ext cx="7212193" cy="3109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 SACLAP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39</a:t>
            </a:fld>
            <a:endParaRPr lang="en-US"/>
          </a:p>
        </p:txBody>
      </p:sp>
      <p:pic>
        <p:nvPicPr>
          <p:cNvPr id="53250" name="Picture 2"/>
          <p:cNvPicPr>
            <a:picLocks noGrp="1" noChangeAspect="1" noChangeArrowheads="1"/>
          </p:cNvPicPr>
          <p:nvPr>
            <p:ph idx="1"/>
          </p:nvPr>
        </p:nvPicPr>
        <p:blipFill>
          <a:blip r:embed="rId2"/>
          <a:srcRect/>
          <a:stretch>
            <a:fillRect/>
          </a:stretch>
        </p:blipFill>
        <p:spPr bwMode="auto">
          <a:xfrm>
            <a:off x="1182330" y="1895156"/>
            <a:ext cx="6779340" cy="2962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altLang="en-US" sz="3200" b="1" dirty="0" smtClean="0"/>
              <a:t>Purpose of the Presentation</a:t>
            </a:r>
            <a:endParaRPr lang="en-ZA" sz="3200" b="1" dirty="0"/>
          </a:p>
        </p:txBody>
      </p:sp>
      <p:sp>
        <p:nvSpPr>
          <p:cNvPr id="3" name="Content Placeholder 2"/>
          <p:cNvSpPr>
            <a:spLocks noGrp="1"/>
          </p:cNvSpPr>
          <p:nvPr>
            <p:ph idx="1"/>
          </p:nvPr>
        </p:nvSpPr>
        <p:spPr>
          <a:xfrm>
            <a:off x="457200" y="1628800"/>
            <a:ext cx="8229600" cy="3352800"/>
          </a:xfrm>
        </p:spPr>
        <p:txBody>
          <a:bodyPr/>
          <a:lstStyle/>
          <a:p>
            <a:pPr algn="just"/>
            <a:r>
              <a:rPr lang="en-ZA" altLang="en-US" sz="2000" dirty="0" smtClean="0"/>
              <a:t>To account to the Portfolio Committee of the CBE  and the six Built Environment Professional Councils (BEPCs) Performance during the 2015/16 financial year as per the commitments made in the 2014-2019 CBE Strategic Plan and 2015/16 Annual Performance Plan.</a:t>
            </a:r>
          </a:p>
          <a:p>
            <a:pPr>
              <a:buNone/>
            </a:pP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1411302"/>
          </a:xfrm>
          <a:solidFill>
            <a:schemeClr val="accent6">
              <a:lumMod val="75000"/>
            </a:schemeClr>
          </a:solidFill>
        </p:spPr>
        <p:txBody>
          <a:bodyPr>
            <a:normAutofit fontScale="90000"/>
          </a:bodyPr>
          <a:lstStyle/>
          <a:p>
            <a:pPr algn="ctr"/>
            <a:r>
              <a:rPr lang="en-ZA" sz="3200" b="1" dirty="0" smtClean="0"/>
              <a:t>SOUTH AFRICAN COUNCIL FOR THE PROPERTY VALUERS PROFESSION (SACPVP)</a:t>
            </a:r>
            <a:endParaRPr lang="en-ZA" sz="3200" b="1" dirty="0"/>
          </a:p>
        </p:txBody>
      </p:sp>
      <p:sp>
        <p:nvSpPr>
          <p:cNvPr id="3" name="Content Placeholder 2"/>
          <p:cNvSpPr>
            <a:spLocks noGrp="1"/>
          </p:cNvSpPr>
          <p:nvPr>
            <p:ph idx="1"/>
          </p:nvPr>
        </p:nvSpPr>
        <p:spPr>
          <a:xfrm>
            <a:off x="457200" y="2132856"/>
            <a:ext cx="8229600" cy="3352800"/>
          </a:xfrm>
        </p:spPr>
        <p:txBody>
          <a:bodyPr/>
          <a:lstStyle/>
          <a:p>
            <a:pPr algn="just"/>
            <a:r>
              <a:rPr lang="en-ZA" sz="2000" dirty="0" smtClean="0"/>
              <a:t>Council’s composition: Six registered persons; Two professionals working for the State; and two members of public nominated through an open process</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altLang="en-US" sz="3200" b="1" dirty="0" smtClean="0"/>
              <a:t>Performance Highlights-SACPVP</a:t>
            </a:r>
            <a:endParaRPr lang="en-ZA" sz="3200" b="1" dirty="0"/>
          </a:p>
        </p:txBody>
      </p:sp>
      <p:sp>
        <p:nvSpPr>
          <p:cNvPr id="3" name="Content Placeholder 2"/>
          <p:cNvSpPr>
            <a:spLocks noGrp="1"/>
          </p:cNvSpPr>
          <p:nvPr>
            <p:ph idx="1"/>
          </p:nvPr>
        </p:nvSpPr>
        <p:spPr>
          <a:xfrm>
            <a:off x="457200" y="1311179"/>
            <a:ext cx="8229600" cy="5214165"/>
          </a:xfrm>
        </p:spPr>
        <p:txBody>
          <a:bodyPr>
            <a:normAutofit fontScale="92500" lnSpcReduction="10000"/>
          </a:bodyPr>
          <a:lstStyle/>
          <a:p>
            <a:pPr algn="just"/>
            <a:r>
              <a:rPr lang="en-ZA" altLang="en-US" sz="2200" dirty="0" smtClean="0"/>
              <a:t>During the 2015/16 financial year SACPVP almost concluded the development of municipal valuation standards</a:t>
            </a:r>
          </a:p>
          <a:p>
            <a:pPr algn="just"/>
            <a:r>
              <a:rPr lang="en-ZA" altLang="en-US" sz="2200" dirty="0" smtClean="0"/>
              <a:t>The standards are now being tested against the standards of the International Association of Assessing Officers (IAAO)</a:t>
            </a:r>
          </a:p>
          <a:p>
            <a:pPr algn="just"/>
            <a:r>
              <a:rPr lang="en-ZA" altLang="en-US" sz="2200" dirty="0" smtClean="0"/>
              <a:t>The standards will be rolled out to metros and local governments or municipal districts after securing appropriate budget from Local Government SETA (LGSETA)</a:t>
            </a:r>
          </a:p>
          <a:p>
            <a:pPr algn="just"/>
            <a:r>
              <a:rPr lang="en-ZA" altLang="en-US" sz="2200" dirty="0" smtClean="0"/>
              <a:t>LGSETA also assisted SACPVP with the development of a Municipal Property Assessor qualification to assist in the implementation of the Local Government: Municipal Property Rating Act, 2004 (Act No. </a:t>
            </a:r>
            <a:r>
              <a:rPr lang="en-ZA" altLang="en-US" sz="2200" dirty="0" smtClean="0"/>
              <a:t>6 of 2004). </a:t>
            </a:r>
            <a:r>
              <a:rPr lang="en-ZA" altLang="en-US" sz="2200" dirty="0" smtClean="0"/>
              <a:t>National </a:t>
            </a:r>
            <a:r>
              <a:rPr lang="en-ZA" altLang="en-US" sz="2200" dirty="0" err="1" smtClean="0"/>
              <a:t>CoGTA</a:t>
            </a:r>
            <a:r>
              <a:rPr lang="en-ZA" altLang="en-US" sz="2200" dirty="0" smtClean="0"/>
              <a:t> and  KZN </a:t>
            </a:r>
            <a:r>
              <a:rPr lang="en-ZA" altLang="en-US" sz="2200" dirty="0" err="1" smtClean="0"/>
              <a:t>CoGTA</a:t>
            </a:r>
            <a:r>
              <a:rPr lang="en-ZA" altLang="en-US" sz="2200" dirty="0" smtClean="0"/>
              <a:t> </a:t>
            </a:r>
            <a:r>
              <a:rPr lang="en-ZA" altLang="en-US" sz="2200" dirty="0" smtClean="0"/>
              <a:t>were </a:t>
            </a:r>
            <a:r>
              <a:rPr lang="en-ZA" altLang="en-US" sz="2200" dirty="0" smtClean="0"/>
              <a:t>the main partners in this initiative</a:t>
            </a:r>
          </a:p>
          <a:p>
            <a:pPr algn="just"/>
            <a:r>
              <a:rPr lang="en-ZA" altLang="en-US" sz="2200" dirty="0" smtClean="0"/>
              <a:t>Quality Council for Trades and Occupations (QCTO) recently published the qualification for public comment</a:t>
            </a:r>
          </a:p>
          <a:p>
            <a:pPr algn="just"/>
            <a:r>
              <a:rPr lang="en-ZA" altLang="en-US" sz="2200" dirty="0" smtClean="0"/>
              <a:t>Service providers to be nominated to offer the qualification (SACPVP and LGSETA)</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Professional Registration-SACPVP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42</a:t>
            </a:fld>
            <a:endParaRPr lang="en-US"/>
          </a:p>
        </p:txBody>
      </p:sp>
      <p:pic>
        <p:nvPicPr>
          <p:cNvPr id="54274" name="Picture 2"/>
          <p:cNvPicPr>
            <a:picLocks noGrp="1" noChangeAspect="1" noChangeArrowheads="1"/>
          </p:cNvPicPr>
          <p:nvPr>
            <p:ph idx="1"/>
          </p:nvPr>
        </p:nvPicPr>
        <p:blipFill>
          <a:blip r:embed="rId2"/>
          <a:srcRect/>
          <a:stretch>
            <a:fillRect/>
          </a:stretch>
        </p:blipFill>
        <p:spPr bwMode="auto">
          <a:xfrm>
            <a:off x="1508494" y="1640956"/>
            <a:ext cx="6127011" cy="3182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Candidates-SACPVP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43</a:t>
            </a:fld>
            <a:endParaRPr lang="en-US"/>
          </a:p>
        </p:txBody>
      </p:sp>
      <p:pic>
        <p:nvPicPr>
          <p:cNvPr id="55298" name="Picture 2"/>
          <p:cNvPicPr>
            <a:picLocks noGrp="1" noChangeAspect="1" noChangeArrowheads="1"/>
          </p:cNvPicPr>
          <p:nvPr>
            <p:ph idx="1"/>
          </p:nvPr>
        </p:nvPicPr>
        <p:blipFill>
          <a:blip r:embed="rId2"/>
          <a:srcRect/>
          <a:stretch>
            <a:fillRect/>
          </a:stretch>
        </p:blipFill>
        <p:spPr bwMode="auto">
          <a:xfrm>
            <a:off x="1621280" y="1968181"/>
            <a:ext cx="5901439" cy="2962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fontScale="90000"/>
          </a:bodyPr>
          <a:lstStyle/>
          <a:p>
            <a:pPr algn="ctr"/>
            <a:r>
              <a:rPr lang="en-ZA" sz="3200" b="1" dirty="0" smtClean="0"/>
              <a:t>ENGINEERING COUNCIL OF SOUTH AFRICA (ECSA)</a:t>
            </a:r>
            <a:endParaRPr lang="en-ZA" sz="3200" b="1" dirty="0"/>
          </a:p>
        </p:txBody>
      </p:sp>
      <p:sp>
        <p:nvSpPr>
          <p:cNvPr id="3" name="Content Placeholder 2"/>
          <p:cNvSpPr>
            <a:spLocks noGrp="1"/>
          </p:cNvSpPr>
          <p:nvPr>
            <p:ph idx="1"/>
          </p:nvPr>
        </p:nvSpPr>
        <p:spPr>
          <a:xfrm>
            <a:off x="457200" y="1844824"/>
            <a:ext cx="8229600" cy="3352800"/>
          </a:xfrm>
        </p:spPr>
        <p:txBody>
          <a:bodyPr>
            <a:normAutofit/>
          </a:bodyPr>
          <a:lstStyle/>
          <a:p>
            <a:pPr algn="just">
              <a:buNone/>
            </a:pPr>
            <a:r>
              <a:rPr lang="en-ZA" sz="2000" dirty="0" smtClean="0"/>
              <a:t>Council consists of 50 members as follows: </a:t>
            </a:r>
          </a:p>
          <a:p>
            <a:pPr marL="457200" indent="-457200" algn="just">
              <a:buFont typeface="Wingdings" pitchFamily="2" charset="2"/>
              <a:buChar char="§"/>
            </a:pPr>
            <a:r>
              <a:rPr lang="en-ZA" sz="2000" dirty="0" smtClean="0"/>
              <a:t>Section 3(1)(a) – thirty (30) registered persons. </a:t>
            </a:r>
          </a:p>
          <a:p>
            <a:pPr marL="457200" indent="-457200" algn="just">
              <a:buFont typeface="Wingdings" pitchFamily="2" charset="2"/>
              <a:buChar char="§"/>
            </a:pPr>
            <a:r>
              <a:rPr lang="en-ZA" sz="2000" dirty="0" smtClean="0"/>
              <a:t>Section 3(1)(b) – ten (10) persons in state service.</a:t>
            </a:r>
          </a:p>
          <a:p>
            <a:pPr marL="457200" indent="-457200" algn="just">
              <a:buFont typeface="Wingdings" pitchFamily="2" charset="2"/>
              <a:buChar char="§"/>
            </a:pPr>
            <a:r>
              <a:rPr lang="en-ZA" sz="2000" dirty="0" smtClean="0"/>
              <a:t>Section 3(1) (c ) - ten (10) members of the public</a:t>
            </a:r>
          </a:p>
          <a:p>
            <a:pPr marL="457200" indent="-457200" algn="just">
              <a:buFont typeface="Wingdings" pitchFamily="2" charset="2"/>
              <a:buChar char="§"/>
            </a:pPr>
            <a:endParaRPr lang="en-ZA" sz="2000" dirty="0" smtClean="0"/>
          </a:p>
          <a:p>
            <a:pPr marL="457200" indent="-457200" algn="just">
              <a:buFont typeface="Wingdings" pitchFamily="2" charset="2"/>
              <a:buChar char="§"/>
            </a:pPr>
            <a:r>
              <a:rPr lang="en-ZA" sz="2000" dirty="0" smtClean="0"/>
              <a:t>ECSA Council has 44 committees with delegated functions to enable the execution of ECSA mandate.</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altLang="en-US" sz="3200" b="1" dirty="0" smtClean="0"/>
              <a:t>Performance Highlights-ECSA</a:t>
            </a:r>
            <a:endParaRPr lang="en-ZA" sz="3200" b="1" dirty="0"/>
          </a:p>
        </p:txBody>
      </p:sp>
      <p:sp>
        <p:nvSpPr>
          <p:cNvPr id="3" name="Content Placeholder 2"/>
          <p:cNvSpPr>
            <a:spLocks noGrp="1"/>
          </p:cNvSpPr>
          <p:nvPr>
            <p:ph idx="1"/>
          </p:nvPr>
        </p:nvSpPr>
        <p:spPr>
          <a:xfrm>
            <a:off x="457200" y="1844824"/>
            <a:ext cx="8229600" cy="3352800"/>
          </a:xfrm>
        </p:spPr>
        <p:txBody>
          <a:bodyPr>
            <a:normAutofit/>
          </a:bodyPr>
          <a:lstStyle/>
          <a:p>
            <a:pPr algn="just"/>
            <a:r>
              <a:rPr lang="en-ZA" sz="2000" dirty="0" smtClean="0"/>
              <a:t>6 accreditation visits conducted</a:t>
            </a:r>
          </a:p>
          <a:p>
            <a:pPr algn="just"/>
            <a:r>
              <a:rPr lang="en-ZA" sz="2000" dirty="0" smtClean="0"/>
              <a:t>100% compliance with the requirements for the international accords and standards</a:t>
            </a:r>
          </a:p>
          <a:p>
            <a:pPr algn="just"/>
            <a:r>
              <a:rPr lang="en-ZA" sz="2000" dirty="0" smtClean="0"/>
              <a:t>Host Africa Engineering Week according to plan and support the international Event</a:t>
            </a:r>
          </a:p>
          <a:p>
            <a:pPr algn="just"/>
            <a:r>
              <a:rPr lang="en-ZA" sz="2000" dirty="0" smtClean="0"/>
              <a:t>Revised Voluntary Association recognition framework</a:t>
            </a:r>
          </a:p>
          <a:p>
            <a:pPr algn="just"/>
            <a:r>
              <a:rPr lang="en-ZA" sz="2000" dirty="0" smtClean="0"/>
              <a:t>15 000 learners reached through </a:t>
            </a:r>
            <a:r>
              <a:rPr lang="en-ZA" sz="2000" dirty="0" err="1" smtClean="0"/>
              <a:t>Engenius</a:t>
            </a:r>
            <a:r>
              <a:rPr lang="en-ZA" sz="2000" dirty="0" smtClean="0"/>
              <a:t> information session</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78523"/>
          </a:xfrm>
          <a:solidFill>
            <a:schemeClr val="accent6">
              <a:lumMod val="75000"/>
            </a:schemeClr>
          </a:solidFill>
        </p:spPr>
        <p:txBody>
          <a:bodyPr>
            <a:normAutofit/>
          </a:bodyPr>
          <a:lstStyle/>
          <a:p>
            <a:pPr algn="ctr"/>
            <a:r>
              <a:rPr lang="en-ZA" sz="3200" b="1" dirty="0" smtClean="0"/>
              <a:t>Professional Registration -ECSA</a:t>
            </a:r>
            <a:endParaRPr lang="en-ZA" sz="32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46</a:t>
            </a:fld>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1072592" y="1942074"/>
            <a:ext cx="6998815" cy="3158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 -ECSA</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47</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401417" y="1555750"/>
            <a:ext cx="6341165"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96144"/>
          </a:xfrm>
          <a:solidFill>
            <a:schemeClr val="accent6">
              <a:lumMod val="75000"/>
            </a:schemeClr>
          </a:solidFill>
        </p:spPr>
        <p:txBody>
          <a:bodyPr>
            <a:normAutofit fontScale="90000"/>
          </a:bodyPr>
          <a:lstStyle/>
          <a:p>
            <a:pPr algn="ctr"/>
            <a:r>
              <a:rPr lang="en-ZA" sz="3200" b="1" dirty="0" smtClean="0"/>
              <a:t>SOUTH AFRICAN COUNCIL FOR THE QUANTITY SURVEYOR PROFESSION (SACQSP)</a:t>
            </a:r>
            <a:endParaRPr lang="en-ZA" sz="3200" b="1" dirty="0"/>
          </a:p>
        </p:txBody>
      </p:sp>
      <p:sp>
        <p:nvSpPr>
          <p:cNvPr id="3" name="Content Placeholder 2"/>
          <p:cNvSpPr>
            <a:spLocks noGrp="1"/>
          </p:cNvSpPr>
          <p:nvPr>
            <p:ph idx="1"/>
          </p:nvPr>
        </p:nvSpPr>
        <p:spPr>
          <a:xfrm>
            <a:off x="457200" y="1916832"/>
            <a:ext cx="8229600" cy="4320480"/>
          </a:xfrm>
        </p:spPr>
        <p:txBody>
          <a:bodyPr>
            <a:normAutofit fontScale="62500" lnSpcReduction="20000"/>
          </a:bodyPr>
          <a:lstStyle/>
          <a:p>
            <a:pPr algn="just"/>
            <a:r>
              <a:rPr lang="en-ZA" dirty="0" smtClean="0"/>
              <a:t>17 members appointed by the Minister of Public Works</a:t>
            </a:r>
          </a:p>
          <a:p>
            <a:pPr algn="just"/>
            <a:endParaRPr lang="en-ZA" dirty="0" smtClean="0"/>
          </a:p>
          <a:p>
            <a:pPr algn="just">
              <a:buNone/>
            </a:pPr>
            <a:r>
              <a:rPr lang="en-ZA" b="1" dirty="0" smtClean="0"/>
              <a:t>Committees</a:t>
            </a:r>
          </a:p>
          <a:p>
            <a:pPr algn="just"/>
            <a:r>
              <a:rPr lang="en-ZA" dirty="0" smtClean="0"/>
              <a:t>EXCO members</a:t>
            </a:r>
          </a:p>
          <a:p>
            <a:pPr algn="just"/>
            <a:r>
              <a:rPr lang="en-ZA" dirty="0" smtClean="0"/>
              <a:t>Finance Committee (FINCOM); Education, Standards and Research Committee (ESR);</a:t>
            </a:r>
          </a:p>
          <a:p>
            <a:pPr algn="just"/>
            <a:r>
              <a:rPr lang="en-ZA" dirty="0" smtClean="0"/>
              <a:t>Registration Committee (REGCOM), Fees Committee (FEECOM), Investigation Committee (IC), Human Resources</a:t>
            </a:r>
          </a:p>
          <a:p>
            <a:pPr algn="just"/>
            <a:r>
              <a:rPr lang="en-ZA" dirty="0" smtClean="0"/>
              <a:t>Committee (HRC), SACQSP Annual Research Conference Local Organising Committee (LOC) and Continuous</a:t>
            </a:r>
          </a:p>
          <a:p>
            <a:pPr algn="just"/>
            <a:r>
              <a:rPr lang="en-ZA" dirty="0" smtClean="0"/>
              <a:t>Development Programmes Committee (CPD). Two additional committees were appointed during the current year:</a:t>
            </a:r>
          </a:p>
          <a:p>
            <a:pPr algn="just"/>
            <a:r>
              <a:rPr lang="en-ZA" dirty="0" smtClean="0"/>
              <a:t>Audit Committee (AUDCOM) and Publicity Committee (PUBCOM).</a:t>
            </a: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Performance Highlights - SACQSP</a:t>
            </a:r>
            <a:endParaRPr lang="en-ZA" sz="3200" b="1" dirty="0"/>
          </a:p>
        </p:txBody>
      </p:sp>
      <p:sp>
        <p:nvSpPr>
          <p:cNvPr id="3" name="Content Placeholder 2"/>
          <p:cNvSpPr>
            <a:spLocks noGrp="1"/>
          </p:cNvSpPr>
          <p:nvPr>
            <p:ph idx="1"/>
          </p:nvPr>
        </p:nvSpPr>
        <p:spPr>
          <a:xfrm>
            <a:off x="457200" y="1675099"/>
            <a:ext cx="8229600" cy="4681251"/>
          </a:xfrm>
        </p:spPr>
        <p:txBody>
          <a:bodyPr>
            <a:normAutofit fontScale="70000" lnSpcReduction="20000"/>
          </a:bodyPr>
          <a:lstStyle/>
          <a:p>
            <a:pPr algn="just">
              <a:buNone/>
            </a:pPr>
            <a:r>
              <a:rPr lang="en-ZA" dirty="0" smtClean="0"/>
              <a:t>The annual heads of departments meeting of all accredited QS programme providers was held </a:t>
            </a:r>
            <a:r>
              <a:rPr lang="en-ZA" dirty="0" smtClean="0"/>
              <a:t>in </a:t>
            </a:r>
            <a:r>
              <a:rPr lang="en-ZA" dirty="0" smtClean="0"/>
              <a:t>October 2015 in Bloemfontein. Some of the critical items discussed:</a:t>
            </a:r>
          </a:p>
          <a:p>
            <a:pPr algn="just">
              <a:buNone/>
            </a:pPr>
            <a:endParaRPr lang="en-ZA" dirty="0" smtClean="0"/>
          </a:p>
          <a:p>
            <a:pPr algn="just"/>
            <a:r>
              <a:rPr lang="en-ZA" dirty="0" smtClean="0"/>
              <a:t>The Re-</a:t>
            </a:r>
            <a:r>
              <a:rPr lang="en-ZA" dirty="0" err="1" smtClean="0"/>
              <a:t>Curriculation</a:t>
            </a:r>
            <a:r>
              <a:rPr lang="en-ZA" dirty="0" smtClean="0"/>
              <a:t> of Academic Programmes by Universities of Technology</a:t>
            </a:r>
          </a:p>
          <a:p>
            <a:pPr algn="just"/>
            <a:r>
              <a:rPr lang="en-ZA" dirty="0" smtClean="0"/>
              <a:t>Promotion of a Learned Profession in terms of MSc / </a:t>
            </a:r>
            <a:r>
              <a:rPr lang="en-ZA" dirty="0" err="1" smtClean="0"/>
              <a:t>MTech</a:t>
            </a:r>
            <a:r>
              <a:rPr lang="en-ZA" dirty="0" smtClean="0"/>
              <a:t> / PhD</a:t>
            </a:r>
          </a:p>
          <a:p>
            <a:pPr algn="just"/>
            <a:r>
              <a:rPr lang="en-ZA" dirty="0" smtClean="0"/>
              <a:t>Lecture Staff Recruitment at Higher Education Institutions</a:t>
            </a:r>
          </a:p>
          <a:p>
            <a:pPr algn="just"/>
            <a:r>
              <a:rPr lang="en-ZA" dirty="0" smtClean="0"/>
              <a:t>Research outputs for Universities of Technology</a:t>
            </a:r>
          </a:p>
          <a:p>
            <a:pPr algn="just"/>
            <a:r>
              <a:rPr lang="en-ZA" dirty="0" smtClean="0"/>
              <a:t>Synergy between Courses offered at University and University of Technology</a:t>
            </a:r>
          </a:p>
          <a:p>
            <a:pPr algn="just"/>
            <a:r>
              <a:rPr lang="en-ZA" dirty="0" smtClean="0"/>
              <a:t>Revision of the QS Unit Standards</a:t>
            </a:r>
          </a:p>
          <a:p>
            <a:pPr algn="just"/>
            <a:r>
              <a:rPr lang="en-ZA" dirty="0" smtClean="0"/>
              <a:t>The introduction of additional tiers of professional registration.</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78523"/>
          </a:xfrm>
          <a:solidFill>
            <a:schemeClr val="accent6">
              <a:lumMod val="75000"/>
            </a:schemeClr>
          </a:solidFill>
        </p:spPr>
        <p:txBody>
          <a:bodyPr>
            <a:noAutofit/>
          </a:bodyPr>
          <a:lstStyle/>
          <a:p>
            <a:pPr lvl="1" algn="ctr" defTabSz="457200" rtl="0">
              <a:spcBef>
                <a:spcPct val="0"/>
              </a:spcBef>
            </a:pPr>
            <a:r>
              <a:rPr lang="en-ZA" sz="3200" b="1" dirty="0"/>
              <a:t>Vision </a:t>
            </a:r>
            <a:r>
              <a:rPr lang="en-ZA" sz="3200" b="1" dirty="0" smtClean="0"/>
              <a:t>and Mission of CBE</a:t>
            </a:r>
            <a:r>
              <a:rPr lang="en-ZA" sz="3200" b="1" dirty="0"/>
              <a:t/>
            </a:r>
            <a:br>
              <a:rPr lang="en-ZA" sz="3200" b="1" dirty="0"/>
            </a:br>
            <a:endParaRPr lang="en-ZA" sz="3200" dirty="0"/>
          </a:p>
        </p:txBody>
      </p:sp>
      <p:sp>
        <p:nvSpPr>
          <p:cNvPr id="3" name="Content Placeholder 2"/>
          <p:cNvSpPr>
            <a:spLocks noGrp="1"/>
          </p:cNvSpPr>
          <p:nvPr>
            <p:ph idx="1"/>
          </p:nvPr>
        </p:nvSpPr>
        <p:spPr>
          <a:xfrm>
            <a:off x="457200" y="1340768"/>
            <a:ext cx="8229600" cy="4104456"/>
          </a:xfrm>
        </p:spPr>
        <p:txBody>
          <a:bodyPr>
            <a:normAutofit/>
          </a:bodyPr>
          <a:lstStyle/>
          <a:p>
            <a:pPr algn="just">
              <a:buNone/>
            </a:pPr>
            <a:r>
              <a:rPr lang="en-ZA" sz="2200" b="1" dirty="0" smtClean="0"/>
              <a:t>Vision</a:t>
            </a:r>
          </a:p>
          <a:p>
            <a:pPr algn="just"/>
            <a:r>
              <a:rPr lang="en-ZA" sz="2200" dirty="0" smtClean="0"/>
              <a:t>An environment built to meet people’s needs and aspirations.</a:t>
            </a:r>
          </a:p>
          <a:p>
            <a:pPr algn="just">
              <a:buNone/>
            </a:pPr>
            <a:endParaRPr lang="en-ZA" sz="2200" dirty="0" smtClean="0"/>
          </a:p>
          <a:p>
            <a:pPr algn="just">
              <a:buNone/>
            </a:pPr>
            <a:r>
              <a:rPr lang="en-ZA" sz="2200" b="1" dirty="0" smtClean="0"/>
              <a:t>Mission</a:t>
            </a:r>
          </a:p>
          <a:p>
            <a:pPr algn="just"/>
            <a:r>
              <a:rPr lang="en-ZA" sz="2200" dirty="0" smtClean="0"/>
              <a:t>Implementing projects and programmes that address built environment issues and add value to the built environment professions, Government and the general public.</a:t>
            </a:r>
          </a:p>
          <a:p>
            <a:pPr>
              <a:buNone/>
            </a:pP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Performance cont…</a:t>
            </a:r>
            <a:endParaRPr lang="en-ZA" sz="3200" b="1" dirty="0"/>
          </a:p>
        </p:txBody>
      </p:sp>
      <p:sp>
        <p:nvSpPr>
          <p:cNvPr id="3" name="Content Placeholder 2"/>
          <p:cNvSpPr>
            <a:spLocks noGrp="1"/>
          </p:cNvSpPr>
          <p:nvPr>
            <p:ph idx="1"/>
          </p:nvPr>
        </p:nvSpPr>
        <p:spPr>
          <a:xfrm>
            <a:off x="457200" y="1772816"/>
            <a:ext cx="8229600" cy="3352800"/>
          </a:xfrm>
        </p:spPr>
        <p:txBody>
          <a:bodyPr>
            <a:normAutofit/>
          </a:bodyPr>
          <a:lstStyle/>
          <a:p>
            <a:pPr algn="just"/>
            <a:r>
              <a:rPr lang="en-ZA" sz="2000" dirty="0" smtClean="0"/>
              <a:t>The 2015 Guideline Tariff of Professional fees was published as Board Notice 170 of 2015 in Government Gazette No 39134 of 28 August 2015 and became effective on the 01 September 2015.</a:t>
            </a:r>
          </a:p>
          <a:p>
            <a:pPr algn="just"/>
            <a:r>
              <a:rPr lang="en-ZA" sz="2000" dirty="0" smtClean="0"/>
              <a:t>Notwithstanding the above, the Competition Commission in correspondence dated 10 February 2016 conveyed its decision not to grant SACQSP an exemption to publish fee guidelines on the ground that fee guidelines amount to price-fixing and are not in line with international best practice.</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Professional Registration-SACQSP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51</a:t>
            </a:fld>
            <a:endParaRPr lang="en-US"/>
          </a:p>
        </p:txBody>
      </p:sp>
      <p:pic>
        <p:nvPicPr>
          <p:cNvPr id="3075" name="Picture 3"/>
          <p:cNvPicPr>
            <a:picLocks noGrp="1" noChangeAspect="1" noChangeArrowheads="1"/>
          </p:cNvPicPr>
          <p:nvPr>
            <p:ph idx="1"/>
          </p:nvPr>
        </p:nvPicPr>
        <p:blipFill>
          <a:blip r:embed="rId2"/>
          <a:srcRect/>
          <a:stretch>
            <a:fillRect/>
          </a:stretch>
        </p:blipFill>
        <p:spPr bwMode="auto">
          <a:xfrm>
            <a:off x="1401805" y="1677535"/>
            <a:ext cx="6340390" cy="3109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 - SACQSP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52</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145751" y="1876733"/>
            <a:ext cx="6852498" cy="3145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fontScale="90000"/>
          </a:bodyPr>
          <a:lstStyle/>
          <a:p>
            <a:pPr algn="ctr"/>
            <a:r>
              <a:rPr lang="en-ZA" sz="3200" b="1" dirty="0" smtClean="0"/>
              <a:t>SOUTH AFRICAN COUNCIL FOR THE ARCHITECTURAL PROFESSION (SACAP)</a:t>
            </a:r>
            <a:endParaRPr lang="en-ZA" sz="3200" b="1" dirty="0"/>
          </a:p>
        </p:txBody>
      </p:sp>
      <p:sp>
        <p:nvSpPr>
          <p:cNvPr id="3" name="Content Placeholder 2"/>
          <p:cNvSpPr>
            <a:spLocks noGrp="1"/>
          </p:cNvSpPr>
          <p:nvPr>
            <p:ph idx="1"/>
          </p:nvPr>
        </p:nvSpPr>
        <p:spPr>
          <a:xfrm>
            <a:off x="457200" y="1747839"/>
            <a:ext cx="8229600" cy="4608511"/>
          </a:xfrm>
        </p:spPr>
        <p:txBody>
          <a:bodyPr>
            <a:normAutofit fontScale="85000" lnSpcReduction="20000"/>
          </a:bodyPr>
          <a:lstStyle/>
          <a:p>
            <a:pPr lvl="0" algn="just"/>
            <a:r>
              <a:rPr lang="en-US" sz="2000" b="1" dirty="0" smtClean="0">
                <a:latin typeface="Arial" panose="020B0604020202020204" pitchFamily="34" charset="0"/>
                <a:cs typeface="Arial" panose="020B0604020202020204" pitchFamily="34" charset="0"/>
              </a:rPr>
              <a:t>Council Committees</a:t>
            </a:r>
          </a:p>
          <a:p>
            <a:pPr lvl="1" algn="just">
              <a:lnSpc>
                <a:spcPct val="150000"/>
              </a:lnSpc>
              <a:buChar char="•"/>
            </a:pPr>
            <a:r>
              <a:rPr lang="en-US" sz="2000" dirty="0" smtClean="0">
                <a:latin typeface="Arial" panose="020B0604020202020204" pitchFamily="34" charset="0"/>
                <a:cs typeface="Arial" panose="020B0604020202020204" pitchFamily="34" charset="0"/>
              </a:rPr>
              <a:t>Audit &amp; Risk</a:t>
            </a:r>
          </a:p>
          <a:p>
            <a:pPr lvl="1" algn="just">
              <a:lnSpc>
                <a:spcPct val="150000"/>
              </a:lnSpc>
              <a:buChar char="•"/>
            </a:pPr>
            <a:r>
              <a:rPr lang="en-US" sz="2000" dirty="0" smtClean="0">
                <a:latin typeface="Arial" panose="020B0604020202020204" pitchFamily="34" charset="0"/>
                <a:cs typeface="Arial" panose="020B0604020202020204" pitchFamily="34" charset="0"/>
              </a:rPr>
              <a:t>Stakeholder Relations</a:t>
            </a:r>
          </a:p>
          <a:p>
            <a:pPr lvl="1" algn="just">
              <a:lnSpc>
                <a:spcPct val="150000"/>
              </a:lnSpc>
              <a:buChar char="•"/>
            </a:pPr>
            <a:r>
              <a:rPr lang="en-US" sz="2000" dirty="0" smtClean="0">
                <a:latin typeface="Arial" panose="020B0604020202020204" pitchFamily="34" charset="0"/>
                <a:cs typeface="Arial" panose="020B0604020202020204" pitchFamily="34" charset="0"/>
              </a:rPr>
              <a:t>Education Committee</a:t>
            </a:r>
          </a:p>
          <a:p>
            <a:pPr lvl="1" algn="just">
              <a:lnSpc>
                <a:spcPct val="150000"/>
              </a:lnSpc>
              <a:buChar char="•"/>
            </a:pPr>
            <a:r>
              <a:rPr lang="en-US" sz="2000" dirty="0" smtClean="0">
                <a:latin typeface="Arial" panose="020B0604020202020204" pitchFamily="34" charset="0"/>
                <a:cs typeface="Arial" panose="020B0604020202020204" pitchFamily="34" charset="0"/>
              </a:rPr>
              <a:t>Continuing Professional Development</a:t>
            </a:r>
          </a:p>
          <a:p>
            <a:pPr lvl="1" algn="just">
              <a:lnSpc>
                <a:spcPct val="150000"/>
              </a:lnSpc>
              <a:buChar char="•"/>
            </a:pPr>
            <a:r>
              <a:rPr lang="en-US" sz="2000" dirty="0" smtClean="0">
                <a:latin typeface="Arial" panose="020B0604020202020204" pitchFamily="34" charset="0"/>
                <a:cs typeface="Arial" panose="020B0604020202020204" pitchFamily="34" charset="0"/>
              </a:rPr>
              <a:t>Finance Committee</a:t>
            </a:r>
          </a:p>
          <a:p>
            <a:pPr lvl="1" algn="just">
              <a:lnSpc>
                <a:spcPct val="150000"/>
              </a:lnSpc>
              <a:buChar char="•"/>
            </a:pPr>
            <a:r>
              <a:rPr lang="en-US" sz="2000" dirty="0" smtClean="0">
                <a:latin typeface="Arial" panose="020B0604020202020204" pitchFamily="34" charset="0"/>
                <a:cs typeface="Arial" panose="020B0604020202020204" pitchFamily="34" charset="0"/>
              </a:rPr>
              <a:t>HR &amp; Remuneration Committee</a:t>
            </a:r>
          </a:p>
          <a:p>
            <a:pPr lvl="1" algn="just">
              <a:lnSpc>
                <a:spcPct val="150000"/>
              </a:lnSpc>
              <a:buChar char="•"/>
            </a:pPr>
            <a:r>
              <a:rPr lang="en-US" sz="2000" dirty="0" smtClean="0">
                <a:latin typeface="Arial" panose="020B0604020202020204" pitchFamily="34" charset="0"/>
                <a:cs typeface="Arial" panose="020B0604020202020204" pitchFamily="34" charset="0"/>
              </a:rPr>
              <a:t>Investigation Committee</a:t>
            </a:r>
          </a:p>
          <a:p>
            <a:pPr lvl="1" algn="just">
              <a:lnSpc>
                <a:spcPct val="150000"/>
              </a:lnSpc>
              <a:buChar char="•"/>
            </a:pPr>
            <a:r>
              <a:rPr lang="en-US" sz="2000" dirty="0" smtClean="0">
                <a:latin typeface="Arial" panose="020B0604020202020204" pitchFamily="34" charset="0"/>
                <a:cs typeface="Arial" panose="020B0604020202020204" pitchFamily="34" charset="0"/>
              </a:rPr>
              <a:t>Professional Fees</a:t>
            </a:r>
          </a:p>
          <a:p>
            <a:pPr lvl="1" algn="just">
              <a:lnSpc>
                <a:spcPct val="150000"/>
              </a:lnSpc>
              <a:buChar char="•"/>
            </a:pPr>
            <a:r>
              <a:rPr lang="en-US" sz="2000" dirty="0" smtClean="0">
                <a:latin typeface="Arial" panose="020B0604020202020204" pitchFamily="34" charset="0"/>
                <a:cs typeface="Arial" panose="020B0604020202020204" pitchFamily="34" charset="0"/>
              </a:rPr>
              <a:t>Recognition of Prior Learning (RPL)</a:t>
            </a:r>
          </a:p>
          <a:p>
            <a:pPr lvl="1" algn="just">
              <a:lnSpc>
                <a:spcPct val="150000"/>
              </a:lnSpc>
              <a:buChar char="•"/>
            </a:pPr>
            <a:r>
              <a:rPr lang="en-US" sz="2000" dirty="0" smtClean="0">
                <a:latin typeface="Arial" panose="020B0604020202020204" pitchFamily="34" charset="0"/>
                <a:cs typeface="Arial" panose="020B0604020202020204" pitchFamily="34" charset="0"/>
              </a:rPr>
              <a:t>Identification of Work (</a:t>
            </a:r>
            <a:r>
              <a:rPr lang="en-US" sz="2000" dirty="0" err="1" smtClean="0">
                <a:latin typeface="Arial" panose="020B0604020202020204" pitchFamily="34" charset="0"/>
                <a:cs typeface="Arial" panose="020B0604020202020204" pitchFamily="34" charset="0"/>
              </a:rPr>
              <a:t>IDoW</a:t>
            </a:r>
            <a:r>
              <a:rPr lang="en-US" sz="2000" dirty="0" smtClean="0">
                <a:latin typeface="Arial" panose="020B0604020202020204" pitchFamily="34" charset="0"/>
                <a:cs typeface="Arial" panose="020B0604020202020204" pitchFamily="34" charset="0"/>
              </a:rPr>
              <a:t>)</a:t>
            </a:r>
          </a:p>
          <a:p>
            <a:pPr lvl="1" algn="just">
              <a:lnSpc>
                <a:spcPct val="150000"/>
              </a:lnSpc>
              <a:buChar char="•"/>
            </a:pPr>
            <a:r>
              <a:rPr lang="en-US" sz="2000" dirty="0" smtClean="0">
                <a:latin typeface="Arial" panose="020B0604020202020204" pitchFamily="34" charset="0"/>
                <a:cs typeface="Arial" panose="020B0604020202020204" pitchFamily="34" charset="0"/>
              </a:rPr>
              <a:t>Heads of Schools (HOS)</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Performance Highlights - SACAP</a:t>
            </a:r>
            <a:endParaRPr lang="en-ZA" sz="3200" b="1" dirty="0"/>
          </a:p>
        </p:txBody>
      </p:sp>
      <p:sp>
        <p:nvSpPr>
          <p:cNvPr id="3" name="Content Placeholder 2"/>
          <p:cNvSpPr>
            <a:spLocks noGrp="1"/>
          </p:cNvSpPr>
          <p:nvPr>
            <p:ph idx="1"/>
          </p:nvPr>
        </p:nvSpPr>
        <p:spPr>
          <a:xfrm>
            <a:off x="457200" y="1556060"/>
            <a:ext cx="8229600" cy="4800289"/>
          </a:xfrm>
        </p:spPr>
        <p:txBody>
          <a:bodyPr>
            <a:normAutofit lnSpcReduction="10000"/>
          </a:bodyPr>
          <a:lstStyle/>
          <a:p>
            <a:pPr algn="just"/>
            <a:r>
              <a:rPr lang="en-ZA" sz="2000" dirty="0" smtClean="0"/>
              <a:t>The Women in Architecture South Africa (</a:t>
            </a:r>
            <a:r>
              <a:rPr lang="en-ZA" sz="2000" dirty="0" err="1" smtClean="0"/>
              <a:t>WiASA</a:t>
            </a:r>
            <a:r>
              <a:rPr lang="en-ZA" sz="2000" dirty="0" smtClean="0"/>
              <a:t>) programme was launched by SACAP in response to the identified severe and dire need for transformation; and structured just for women.</a:t>
            </a:r>
          </a:p>
          <a:p>
            <a:pPr algn="just"/>
            <a:r>
              <a:rPr lang="en-ZA" sz="2000" dirty="0" smtClean="0"/>
              <a:t>The Architectural Learning Sites (ALSs) are meeting the transformation objectives, and exciting new programmes are in place to meet the needs of disadvantaged students.</a:t>
            </a:r>
          </a:p>
          <a:p>
            <a:pPr algn="just"/>
            <a:r>
              <a:rPr lang="en-ZA" sz="2000" dirty="0" smtClean="0"/>
              <a:t>Some of the ALSs offer a bridging year to support learners who have demonstrated potential however do not have the requisite skills.</a:t>
            </a:r>
          </a:p>
          <a:p>
            <a:pPr algn="just"/>
            <a:r>
              <a:rPr lang="en-ZA" sz="2000" dirty="0" smtClean="0"/>
              <a:t>Council resolved to directly engage with all of its recognised Voluntary Associations (VAs) on all of the draft board notices that we publish for comment</a:t>
            </a:r>
          </a:p>
          <a:p>
            <a:pPr algn="just"/>
            <a:r>
              <a:rPr lang="en-ZA" sz="2000" dirty="0" smtClean="0"/>
              <a:t>SACAP has entered into a memorandum of understanding with the South African Police Service (SAPS) in 2014 to ensure that all reported cases received from the public against unregistered professionals are investigated and that perpetrators are brought to book.</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77"/>
            <a:ext cx="8229600" cy="978523"/>
          </a:xfrm>
          <a:solidFill>
            <a:schemeClr val="accent6">
              <a:lumMod val="75000"/>
            </a:schemeClr>
          </a:solidFill>
        </p:spPr>
        <p:txBody>
          <a:bodyPr>
            <a:normAutofit/>
          </a:bodyPr>
          <a:lstStyle/>
          <a:p>
            <a:pPr algn="ctr"/>
            <a:r>
              <a:rPr lang="en-ZA" sz="3200" b="1" dirty="0" smtClean="0"/>
              <a:t>Professional Registration -SACAP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55</a:t>
            </a:fld>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892745" y="1426777"/>
            <a:ext cx="7358510" cy="3036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 - SACAP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56</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1083674" y="1700213"/>
            <a:ext cx="6976652"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440160"/>
          </a:xfrm>
          <a:solidFill>
            <a:schemeClr val="accent6">
              <a:lumMod val="75000"/>
            </a:schemeClr>
          </a:solidFill>
        </p:spPr>
        <p:txBody>
          <a:bodyPr>
            <a:normAutofit fontScale="90000"/>
          </a:bodyPr>
          <a:lstStyle/>
          <a:p>
            <a:pPr algn="ctr"/>
            <a:r>
              <a:rPr lang="en-ZA" sz="3200" b="1" dirty="0"/>
              <a:t>South African Council for Project and Construction Management </a:t>
            </a:r>
            <a:r>
              <a:rPr lang="en-ZA" sz="3200" b="1" dirty="0" smtClean="0"/>
              <a:t>Professions (SACPCMP)</a:t>
            </a:r>
            <a:endParaRPr lang="en-ZA" sz="3200" b="1" dirty="0"/>
          </a:p>
        </p:txBody>
      </p:sp>
      <p:sp>
        <p:nvSpPr>
          <p:cNvPr id="3" name="Content Placeholder 2"/>
          <p:cNvSpPr>
            <a:spLocks noGrp="1"/>
          </p:cNvSpPr>
          <p:nvPr>
            <p:ph idx="1"/>
          </p:nvPr>
        </p:nvSpPr>
        <p:spPr>
          <a:xfrm>
            <a:off x="457200" y="1700808"/>
            <a:ext cx="8229600" cy="4901155"/>
          </a:xfrm>
        </p:spPr>
        <p:txBody>
          <a:bodyPr>
            <a:normAutofit/>
          </a:bodyPr>
          <a:lstStyle/>
          <a:p>
            <a:pPr algn="just"/>
            <a:r>
              <a:rPr lang="en-ZA" sz="2000" dirty="0" smtClean="0"/>
              <a:t>The composition of the SACPCMP Council is in terms of the provisions of section 3 of the Project and Construction Management Professions Act (Act No 48 of 2000). It consists of ten (10) members appointed by the Minister.</a:t>
            </a:r>
          </a:p>
          <a:p>
            <a:pPr algn="just"/>
            <a:r>
              <a:rPr lang="en-ZA" sz="2000" dirty="0" smtClean="0"/>
              <a:t>Council is formed by six (6) registered persons as per categories of the Act, excluding candidates, of whom at least four must actively practise in the Professions and nominated by Voluntary Associations and any registered persons;</a:t>
            </a:r>
          </a:p>
          <a:p>
            <a:pPr algn="just"/>
            <a:r>
              <a:rPr lang="en-ZA" sz="2000" dirty="0" smtClean="0"/>
              <a:t>Two (2) professionals in the service of the State, nominated by any sphere of government, of whom at least one must be nominated by the Department</a:t>
            </a:r>
          </a:p>
          <a:p>
            <a:pPr algn="just"/>
            <a:r>
              <a:rPr lang="en-ZA" sz="2000" dirty="0" smtClean="0"/>
              <a:t>Section 3(c):Public and two (2) members of the public nominated through an open process of public participation.</a:t>
            </a:r>
          </a:p>
          <a:p>
            <a:pPr algn="just"/>
            <a:r>
              <a:rPr lang="en-ZA" sz="2000" dirty="0" smtClean="0"/>
              <a:t>There are 13 established Committees of the Council.</a:t>
            </a:r>
            <a:endParaRPr lang="en-ZA" sz="20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Performance Highlights - SACPCMP</a:t>
            </a:r>
            <a:endParaRPr lang="en-ZA" sz="3200" b="1" dirty="0"/>
          </a:p>
        </p:txBody>
      </p:sp>
      <p:sp>
        <p:nvSpPr>
          <p:cNvPr id="3" name="Content Placeholder 2"/>
          <p:cNvSpPr>
            <a:spLocks noGrp="1"/>
          </p:cNvSpPr>
          <p:nvPr>
            <p:ph idx="1"/>
          </p:nvPr>
        </p:nvSpPr>
        <p:spPr>
          <a:xfrm>
            <a:off x="457200" y="1556061"/>
            <a:ext cx="8229600" cy="4800289"/>
          </a:xfrm>
        </p:spPr>
        <p:txBody>
          <a:bodyPr>
            <a:noAutofit/>
          </a:bodyPr>
          <a:lstStyle/>
          <a:p>
            <a:pPr algn="just">
              <a:buNone/>
            </a:pPr>
            <a:r>
              <a:rPr lang="en-ZA" sz="1600" dirty="0" smtClean="0"/>
              <a:t>Strategic engagements were through the following platforms: </a:t>
            </a:r>
          </a:p>
          <a:p>
            <a:pPr algn="just"/>
            <a:endParaRPr lang="en-ZA" sz="1600" dirty="0" smtClean="0"/>
          </a:p>
          <a:p>
            <a:pPr algn="just"/>
            <a:r>
              <a:rPr lang="en-ZA" sz="1600" dirty="0" smtClean="0"/>
              <a:t>4th Construction Management Summit in collaboration with various stakeholders</a:t>
            </a:r>
          </a:p>
          <a:p>
            <a:pPr algn="just"/>
            <a:r>
              <a:rPr lang="en-ZA" sz="1600" dirty="0" smtClean="0"/>
              <a:t>Inaugural Construction Mentorship Seminar in collaboration with CIDB and University of Pretoria</a:t>
            </a:r>
          </a:p>
          <a:p>
            <a:pPr algn="just"/>
            <a:r>
              <a:rPr lang="en-ZA" sz="1600" dirty="0" smtClean="0"/>
              <a:t>3rd Project and Construction Management Professions Conference</a:t>
            </a:r>
          </a:p>
          <a:p>
            <a:pPr algn="just"/>
            <a:r>
              <a:rPr lang="en-ZA" sz="1600" dirty="0" smtClean="0"/>
              <a:t>SACPCMP and National Home Builders Registration Council (NHBRC) Signing of Memorandum</a:t>
            </a:r>
          </a:p>
          <a:p>
            <a:pPr algn="just"/>
            <a:r>
              <a:rPr lang="en-ZA" sz="1600" dirty="0" smtClean="0"/>
              <a:t>Construction Health and Safety Registration Workshops in partnership with the Department of Labour</a:t>
            </a:r>
          </a:p>
          <a:p>
            <a:pPr algn="just"/>
            <a:r>
              <a:rPr lang="en-ZA" sz="1600" dirty="0" smtClean="0"/>
              <a:t>Participation at various Annual General Meetings of Voluntary Associations (VAs)</a:t>
            </a:r>
          </a:p>
          <a:p>
            <a:pPr algn="just"/>
            <a:r>
              <a:rPr lang="en-ZA" sz="1600" dirty="0" smtClean="0"/>
              <a:t>Department of Labour (DOL) Construction Seminar to inform the industry of the exemptions granted regarding the phased-in implementation of the Construction Regulations 2014</a:t>
            </a:r>
          </a:p>
          <a:p>
            <a:pPr algn="just"/>
            <a:endParaRPr lang="en-ZA" sz="1600" dirty="0" smtClean="0"/>
          </a:p>
          <a:p>
            <a:pPr algn="just"/>
            <a:r>
              <a:rPr lang="en-ZA" sz="1600" dirty="0" smtClean="0"/>
              <a:t>The fourth (4th) year into the implementation of the Programme Accreditation Policy Framework is a milestone for both Council and the accredited institutions.</a:t>
            </a:r>
            <a:endParaRPr lang="en-ZA" sz="1600"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Professional Registration – SACPCMP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59</a:t>
            </a:fld>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1218909" y="1966460"/>
            <a:ext cx="6706181" cy="3109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44824"/>
            <a:ext cx="8229600" cy="2488704"/>
          </a:xfrm>
          <a:solidFill>
            <a:schemeClr val="accent6">
              <a:lumMod val="75000"/>
            </a:schemeClr>
          </a:solidFill>
        </p:spPr>
        <p:txBody>
          <a:bodyPr/>
          <a:lstStyle/>
          <a:p>
            <a:pPr algn="ctr">
              <a:buNone/>
            </a:pPr>
            <a:endParaRPr lang="en-ZA" altLang="en-US" dirty="0" smtClean="0"/>
          </a:p>
          <a:p>
            <a:pPr algn="ctr">
              <a:buNone/>
            </a:pPr>
            <a:r>
              <a:rPr lang="en-ZA" altLang="en-US" dirty="0" smtClean="0"/>
              <a:t>Contextual Overview</a:t>
            </a: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Candidates-SACPCMP</a:t>
            </a:r>
            <a:endParaRPr lang="en-ZA" sz="3200" b="1"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60</a:t>
            </a:fld>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1215861" y="1604377"/>
            <a:ext cx="6712278" cy="32555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538"/>
            <a:ext cx="8229600" cy="978523"/>
          </a:xfrm>
          <a:solidFill>
            <a:schemeClr val="accent6">
              <a:lumMod val="75000"/>
            </a:schemeClr>
          </a:solidFill>
        </p:spPr>
        <p:txBody>
          <a:bodyPr>
            <a:normAutofit/>
          </a:bodyPr>
          <a:lstStyle/>
          <a:p>
            <a:pPr algn="ctr"/>
            <a:r>
              <a:rPr lang="en-ZA" sz="3200" b="1" dirty="0" smtClean="0"/>
              <a:t>Conclusion</a:t>
            </a:r>
            <a:endParaRPr lang="en-ZA" sz="3200" b="1" dirty="0"/>
          </a:p>
        </p:txBody>
      </p:sp>
      <p:sp>
        <p:nvSpPr>
          <p:cNvPr id="3" name="Content Placeholder 2"/>
          <p:cNvSpPr>
            <a:spLocks noGrp="1"/>
          </p:cNvSpPr>
          <p:nvPr>
            <p:ph idx="1"/>
          </p:nvPr>
        </p:nvSpPr>
        <p:spPr>
          <a:xfrm>
            <a:off x="457200" y="1556060"/>
            <a:ext cx="8229600" cy="4969284"/>
          </a:xfrm>
        </p:spPr>
        <p:txBody>
          <a:bodyPr>
            <a:normAutofit/>
          </a:bodyPr>
          <a:lstStyle/>
          <a:p>
            <a:pPr algn="just"/>
            <a:r>
              <a:rPr lang="en-ZA" sz="2000" dirty="0" smtClean="0"/>
              <a:t>The CBE and the six BEPCs are strengthening their partnerships and their relations with the BE industry to benefit learners, students and candidates.</a:t>
            </a:r>
          </a:p>
          <a:p>
            <a:pPr algn="just"/>
            <a:r>
              <a:rPr lang="en-ZA" sz="2000" dirty="0" smtClean="0"/>
              <a:t>Doors need to be opened for students to do their practical training, candidates need exposure to work that would be relevant to the learning outcomes excepted by their Professional Councils.</a:t>
            </a:r>
          </a:p>
          <a:p>
            <a:pPr algn="just"/>
            <a:r>
              <a:rPr lang="en-ZA" sz="2000" dirty="0" smtClean="0"/>
              <a:t>Government as a key client for infrastructure development need to enforce skills training through construction  projects  undertaken by consultants.</a:t>
            </a:r>
          </a:p>
          <a:p>
            <a:pPr algn="just"/>
            <a:r>
              <a:rPr lang="en-ZA" sz="2000" dirty="0" smtClean="0"/>
              <a:t>The CBE and the BEPCs in partnership with DPW and other entities have a commitment to increase skills pipeline throughput from high school to tertiary, to candidacy until registration level.</a:t>
            </a:r>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92896"/>
            <a:ext cx="6336704" cy="1470025"/>
          </a:xfrm>
        </p:spPr>
        <p:txBody>
          <a:bodyPr/>
          <a:lstStyle/>
          <a:p>
            <a:pPr algn="ctr"/>
            <a:r>
              <a:rPr lang="en-ZA" dirty="0" smtClean="0"/>
              <a:t>Thank You</a:t>
            </a:r>
            <a:endParaRPr lang="en-Z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sz="3200" b="1" dirty="0" smtClean="0"/>
              <a:t>Legislative Mandate</a:t>
            </a:r>
            <a:endParaRPr lang="en-ZA" sz="3200" b="1" dirty="0"/>
          </a:p>
        </p:txBody>
      </p:sp>
      <p:sp>
        <p:nvSpPr>
          <p:cNvPr id="3" name="Content Placeholder 2"/>
          <p:cNvSpPr>
            <a:spLocks noGrp="1"/>
          </p:cNvSpPr>
          <p:nvPr>
            <p:ph idx="1"/>
          </p:nvPr>
        </p:nvSpPr>
        <p:spPr>
          <a:xfrm>
            <a:off x="457200" y="1556060"/>
            <a:ext cx="8229600" cy="4825267"/>
          </a:xfrm>
        </p:spPr>
        <p:txBody>
          <a:bodyPr>
            <a:normAutofit fontScale="25000" lnSpcReduction="20000"/>
          </a:bodyPr>
          <a:lstStyle/>
          <a:p>
            <a:pPr algn="just">
              <a:buNone/>
            </a:pPr>
            <a:r>
              <a:rPr lang="en-ZA" sz="8000" dirty="0" smtClean="0"/>
              <a:t>The CBE and Professional Councils have 13 concurrent functions delegated to them by the </a:t>
            </a:r>
            <a:r>
              <a:rPr lang="en-ZA" sz="8000" b="1" dirty="0"/>
              <a:t>Council for the Built Environment Act </a:t>
            </a:r>
            <a:r>
              <a:rPr lang="en-ZA" sz="8000" dirty="0" smtClean="0"/>
              <a:t>(Act No</a:t>
            </a:r>
            <a:r>
              <a:rPr lang="en-ZA" sz="8000" dirty="0"/>
              <a:t>. 43 of 2000</a:t>
            </a:r>
            <a:r>
              <a:rPr lang="en-ZA" sz="8000" dirty="0" smtClean="0"/>
              <a:t>), these are: </a:t>
            </a:r>
          </a:p>
          <a:p>
            <a:pPr lvl="0" algn="just"/>
            <a:r>
              <a:rPr lang="en-ZA" sz="8000" dirty="0" smtClean="0"/>
              <a:t>Identification of Work </a:t>
            </a:r>
          </a:p>
          <a:p>
            <a:pPr lvl="0" algn="just"/>
            <a:r>
              <a:rPr lang="en-ZA" sz="8000" dirty="0" smtClean="0"/>
              <a:t>Guideline Professional Fees </a:t>
            </a:r>
          </a:p>
          <a:p>
            <a:pPr lvl="0" algn="just"/>
            <a:r>
              <a:rPr lang="en-ZA" sz="8000" dirty="0" smtClean="0"/>
              <a:t>Continuous Professional Development </a:t>
            </a:r>
          </a:p>
          <a:p>
            <a:pPr lvl="0" algn="just"/>
            <a:r>
              <a:rPr lang="en-ZA" sz="8000" dirty="0" smtClean="0"/>
              <a:t>Accreditation of Built Environment Programmes </a:t>
            </a:r>
          </a:p>
          <a:p>
            <a:pPr lvl="0" algn="just"/>
            <a:r>
              <a:rPr lang="en-ZA" sz="8000" dirty="0" smtClean="0"/>
              <a:t>Code of Conduct for the Professions  </a:t>
            </a:r>
          </a:p>
          <a:p>
            <a:pPr lvl="0" algn="just"/>
            <a:r>
              <a:rPr lang="en-ZA" sz="8000" dirty="0" smtClean="0"/>
              <a:t>Professional Registration </a:t>
            </a:r>
          </a:p>
          <a:p>
            <a:pPr lvl="0" algn="just"/>
            <a:r>
              <a:rPr lang="en-ZA" sz="8000" dirty="0" smtClean="0"/>
              <a:t>Recognition of Voluntary Associations </a:t>
            </a:r>
          </a:p>
          <a:p>
            <a:pPr lvl="0" algn="just"/>
            <a:r>
              <a:rPr lang="en-ZA" sz="8000" dirty="0" smtClean="0"/>
              <a:t>Recognition of New Professions</a:t>
            </a:r>
          </a:p>
          <a:p>
            <a:pPr lvl="0" algn="just"/>
            <a:r>
              <a:rPr lang="en-ZA" sz="8000" dirty="0" smtClean="0"/>
              <a:t>International Agreements </a:t>
            </a:r>
          </a:p>
          <a:p>
            <a:pPr lvl="0" algn="just"/>
            <a:r>
              <a:rPr lang="en-ZA" sz="8000" dirty="0" smtClean="0"/>
              <a:t>Recognition of Prior Learning  </a:t>
            </a:r>
          </a:p>
          <a:p>
            <a:pPr lvl="0" algn="just"/>
            <a:r>
              <a:rPr lang="en-ZA" sz="8000" dirty="0" smtClean="0"/>
              <a:t>Standard Generating </a:t>
            </a:r>
          </a:p>
          <a:p>
            <a:pPr lvl="0" algn="just"/>
            <a:r>
              <a:rPr lang="en-ZA" sz="8000" dirty="0" smtClean="0"/>
              <a:t>Appeals and Tribunals  </a:t>
            </a:r>
          </a:p>
          <a:p>
            <a:pPr lvl="0" algn="just"/>
            <a:r>
              <a:rPr lang="en-ZA" sz="8000" dirty="0" smtClean="0"/>
              <a:t>Competency Standards for Registrations </a:t>
            </a: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78523"/>
          </a:xfrm>
          <a:solidFill>
            <a:schemeClr val="accent6">
              <a:lumMod val="75000"/>
            </a:schemeClr>
          </a:solidFill>
        </p:spPr>
        <p:txBody>
          <a:bodyPr>
            <a:normAutofit/>
          </a:bodyPr>
          <a:lstStyle/>
          <a:p>
            <a:pPr algn="ctr"/>
            <a:r>
              <a:rPr lang="en-ZA" sz="3200" b="1" dirty="0" smtClean="0"/>
              <a:t>Other Legislation </a:t>
            </a:r>
            <a:endParaRPr lang="en-ZA" sz="3200" b="1" dirty="0"/>
          </a:p>
        </p:txBody>
      </p:sp>
      <p:sp>
        <p:nvSpPr>
          <p:cNvPr id="3" name="Content Placeholder 2"/>
          <p:cNvSpPr>
            <a:spLocks noGrp="1"/>
          </p:cNvSpPr>
          <p:nvPr>
            <p:ph idx="1"/>
          </p:nvPr>
        </p:nvSpPr>
        <p:spPr>
          <a:xfrm>
            <a:off x="457200" y="1484784"/>
            <a:ext cx="8229600" cy="4387551"/>
          </a:xfrm>
        </p:spPr>
        <p:txBody>
          <a:bodyPr>
            <a:normAutofit fontScale="25000" lnSpcReduction="20000"/>
          </a:bodyPr>
          <a:lstStyle/>
          <a:p>
            <a:pPr algn="just">
              <a:lnSpc>
                <a:spcPct val="115000"/>
              </a:lnSpc>
              <a:spcAft>
                <a:spcPts val="0"/>
              </a:spcAft>
            </a:pPr>
            <a:r>
              <a:rPr lang="en-ZA" sz="5600" dirty="0">
                <a:ea typeface="SimSun"/>
                <a:cs typeface="Times New Roman"/>
              </a:rPr>
              <a:t>Constitution </a:t>
            </a:r>
            <a:r>
              <a:rPr lang="en-ZA" sz="5600" dirty="0" smtClean="0">
                <a:ea typeface="SimSun"/>
                <a:cs typeface="Times New Roman"/>
              </a:rPr>
              <a:t>of the Republic of South Africa of 1996 (Act No. 108 of 1996)</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Consumer Protection Act, 2011</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Construction Industry Development Board Act, 2000</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Council for the Built Environment Act, 2000; Architectural Profession Act, 2000; Landscape Architectural Professional Act, 2000; Engineering Profession Act of South Africa, 2000; Project and Construction Management Profession Act, 2000; Quantity Surveying Profession Act, 2000; and Property </a:t>
            </a:r>
            <a:r>
              <a:rPr lang="en-ZA" sz="5600" dirty="0" err="1" smtClean="0">
                <a:ea typeface="SimSun"/>
                <a:cs typeface="Times New Roman"/>
              </a:rPr>
              <a:t>Valuers</a:t>
            </a:r>
            <a:r>
              <a:rPr lang="en-ZA" sz="5600" dirty="0" smtClean="0">
                <a:ea typeface="SimSun"/>
                <a:cs typeface="Times New Roman"/>
              </a:rPr>
              <a:t> Profession Act, 2000</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Public Finance Management Act, 1999</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Skills Development Act (No. 97</a:t>
            </a:r>
            <a:r>
              <a:rPr lang="en-ZA" sz="5600" dirty="0">
                <a:ea typeface="SimSun"/>
                <a:cs typeface="Times New Roman"/>
              </a:rPr>
              <a:t> </a:t>
            </a:r>
            <a:r>
              <a:rPr lang="en-ZA" sz="5600" dirty="0" smtClean="0">
                <a:ea typeface="SimSun"/>
                <a:cs typeface="Times New Roman"/>
              </a:rPr>
              <a:t>of 1998)</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Employment Equity Act, 1998</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Promotion of Administrative Justice Act, 2000</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Promotion of Access to Information Act, 2000</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Minimum Information Security Standards</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Occupational Health and Safety Act, 1993</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National Treasury Regulations</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National Archives of South Africa Act, 1996 </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Construction Charter</a:t>
            </a:r>
            <a:endParaRPr lang="en-ZA" sz="5600" dirty="0" smtClean="0">
              <a:latin typeface="Calibri"/>
              <a:ea typeface="SimSun"/>
              <a:cs typeface="Times New Roman"/>
            </a:endParaRPr>
          </a:p>
          <a:p>
            <a:pPr algn="just">
              <a:lnSpc>
                <a:spcPct val="115000"/>
              </a:lnSpc>
              <a:spcAft>
                <a:spcPts val="0"/>
              </a:spcAft>
            </a:pPr>
            <a:r>
              <a:rPr lang="en-ZA" sz="5600" dirty="0" smtClean="0">
                <a:ea typeface="SimSun"/>
                <a:cs typeface="Times New Roman"/>
              </a:rPr>
              <a:t>Property Charter</a:t>
            </a:r>
            <a:endParaRPr lang="en-ZA" sz="5600" dirty="0" smtClean="0">
              <a:latin typeface="Calibri"/>
              <a:ea typeface="SimSun"/>
              <a:cs typeface="Times New Roman"/>
            </a:endParaRPr>
          </a:p>
          <a:p>
            <a:endParaRPr lang="en-ZA" dirty="0"/>
          </a:p>
        </p:txBody>
      </p:sp>
      <p:sp>
        <p:nvSpPr>
          <p:cNvPr id="4" name="Slide Number Placeholder 3"/>
          <p:cNvSpPr>
            <a:spLocks noGrp="1"/>
          </p:cNvSpPr>
          <p:nvPr>
            <p:ph type="sldNum" sz="quarter" idx="12"/>
          </p:nvPr>
        </p:nvSpPr>
        <p:spPr/>
        <p:txBody>
          <a:bodyPr/>
          <a:lstStyle/>
          <a:p>
            <a:fld id="{BA1A3697-DC7B-894C-BE54-C9BABF30A31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78523"/>
          </a:xfrm>
          <a:solidFill>
            <a:schemeClr val="accent6">
              <a:lumMod val="75000"/>
            </a:schemeClr>
          </a:solidFill>
        </p:spPr>
        <p:txBody>
          <a:bodyPr>
            <a:normAutofit fontScale="90000"/>
          </a:bodyPr>
          <a:lstStyle/>
          <a:p>
            <a:pPr lvl="1" algn="ctr" defTabSz="457200" rtl="0">
              <a:spcBef>
                <a:spcPct val="0"/>
              </a:spcBef>
            </a:pPr>
            <a:r>
              <a:rPr lang="en-ZA" sz="3200" b="1" dirty="0" smtClean="0"/>
              <a:t/>
            </a:r>
            <a:br>
              <a:rPr lang="en-ZA" sz="3200" b="1" dirty="0" smtClean="0"/>
            </a:br>
            <a:r>
              <a:rPr lang="en-ZA" sz="3600" b="1" dirty="0" smtClean="0"/>
              <a:t>Background to Strategic and Annual Planning Processes</a:t>
            </a:r>
            <a:r>
              <a:rPr lang="en-ZA" sz="2400" b="1" dirty="0"/>
              <a:t/>
            </a:r>
            <a:br>
              <a:rPr lang="en-ZA" sz="2400" b="1" dirty="0"/>
            </a:br>
            <a:endParaRPr lang="en-ZA" sz="4800" dirty="0"/>
          </a:p>
        </p:txBody>
      </p:sp>
      <p:sp>
        <p:nvSpPr>
          <p:cNvPr id="3" name="Content Placeholder 2"/>
          <p:cNvSpPr>
            <a:spLocks noGrp="1"/>
          </p:cNvSpPr>
          <p:nvPr>
            <p:ph idx="1"/>
          </p:nvPr>
        </p:nvSpPr>
        <p:spPr>
          <a:xfrm>
            <a:off x="457200" y="1628800"/>
            <a:ext cx="8229600" cy="4566094"/>
          </a:xfrm>
        </p:spPr>
        <p:txBody>
          <a:bodyPr>
            <a:normAutofit/>
          </a:bodyPr>
          <a:lstStyle/>
          <a:p>
            <a:pPr algn="just"/>
            <a:r>
              <a:rPr lang="en-ZA" altLang="en-US" sz="2000" dirty="0" smtClean="0"/>
              <a:t>The CBE 2014-19 Strategic Plan was informed by the Strategic Review Session held by the CBE Council in October 2014</a:t>
            </a:r>
          </a:p>
          <a:p>
            <a:pPr algn="just"/>
            <a:r>
              <a:rPr lang="en-ZA" altLang="en-US" sz="2000" dirty="0" smtClean="0"/>
              <a:t>The following key policy documents and stakeholder engagements informed discussions: </a:t>
            </a:r>
          </a:p>
          <a:p>
            <a:pPr lvl="1" algn="just"/>
            <a:r>
              <a:rPr lang="en-ZA" altLang="en-US" sz="2000" dirty="0" smtClean="0"/>
              <a:t>CBE’s mandate derived from the CBE Act of 2000, </a:t>
            </a:r>
          </a:p>
          <a:p>
            <a:pPr lvl="1" algn="just"/>
            <a:r>
              <a:rPr lang="en-ZA" sz="2000" dirty="0" smtClean="0"/>
              <a:t>National Development Plan (Vision 2030)</a:t>
            </a:r>
          </a:p>
          <a:p>
            <a:pPr lvl="1" algn="just"/>
            <a:r>
              <a:rPr lang="en-ZA" altLang="en-US" sz="2000" dirty="0" smtClean="0"/>
              <a:t>Updated Government’s medium-term strategic framework document </a:t>
            </a:r>
          </a:p>
          <a:p>
            <a:pPr lvl="1" algn="just"/>
            <a:r>
              <a:rPr lang="en-ZA" altLang="en-US" sz="2000" dirty="0" smtClean="0"/>
              <a:t>2015 State of the Nation Address, </a:t>
            </a:r>
            <a:endParaRPr lang="en-ZA" altLang="en-US" sz="2000" dirty="0" smtClean="0">
              <a:solidFill>
                <a:srgbClr val="0070C0"/>
              </a:solidFill>
            </a:endParaRPr>
          </a:p>
          <a:p>
            <a:pPr lvl="1" algn="just"/>
            <a:r>
              <a:rPr lang="en-ZA" altLang="en-US" sz="2000" dirty="0" smtClean="0"/>
              <a:t>Outline of the Dept of Public Works Minister’s key priorities</a:t>
            </a:r>
          </a:p>
          <a:p>
            <a:pPr lvl="1" algn="just"/>
            <a:r>
              <a:rPr lang="en-ZA" altLang="en-US" sz="2000" dirty="0" smtClean="0"/>
              <a:t>The 2015 National Budget and appropriation for 2015/16</a:t>
            </a:r>
          </a:p>
          <a:p>
            <a:pPr lvl="1" algn="just"/>
            <a:r>
              <a:rPr lang="en-ZA" altLang="en-US" sz="2000" dirty="0" smtClean="0"/>
              <a:t>Inputs from the Built Environment Professional Councils</a:t>
            </a:r>
            <a:endParaRPr lang="en-ZA" altLang="en-US" sz="2000" dirty="0" smtClean="0">
              <a:solidFill>
                <a:srgbClr val="0070C0"/>
              </a:solidFill>
            </a:endParaRPr>
          </a:p>
          <a:p>
            <a:endParaRPr lang="en-ZA" altLang="en-US" sz="2400" dirty="0" smtClean="0"/>
          </a:p>
          <a:p>
            <a:endParaRPr lang="en-ZA" sz="2400" dirty="0" smtClean="0"/>
          </a:p>
        </p:txBody>
      </p:sp>
      <p:sp>
        <p:nvSpPr>
          <p:cNvPr id="4" name="Slide Number Placeholder 3"/>
          <p:cNvSpPr>
            <a:spLocks noGrp="1"/>
          </p:cNvSpPr>
          <p:nvPr>
            <p:ph type="sldNum" sz="quarter" idx="12"/>
          </p:nvPr>
        </p:nvSpPr>
        <p:spPr/>
        <p:txBody>
          <a:bodyPr/>
          <a:lstStyle/>
          <a:p>
            <a:fld id="{BA1A3697-DC7B-894C-BE54-C9BABF30A31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BE Presentation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CBE Presentation SLide 1.thmx</Template>
  <TotalTime>1047</TotalTime>
  <Words>3313</Words>
  <Application>Microsoft Office PowerPoint</Application>
  <PresentationFormat>On-screen Show (4:3)</PresentationFormat>
  <Paragraphs>370</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SimSun</vt:lpstr>
      <vt:lpstr>Arial</vt:lpstr>
      <vt:lpstr>Calibri</vt:lpstr>
      <vt:lpstr>Symbol</vt:lpstr>
      <vt:lpstr>Times New Roman</vt:lpstr>
      <vt:lpstr>Wingdings</vt:lpstr>
      <vt:lpstr>CBE Presentation SLide 1</vt:lpstr>
      <vt:lpstr>PRESENTATION TO THE PORTFOLIO COMMITTEE ON PUBLIC WORKS</vt:lpstr>
      <vt:lpstr>CBE Delegation</vt:lpstr>
      <vt:lpstr>Presentation Structure</vt:lpstr>
      <vt:lpstr>Purpose of the Presentation</vt:lpstr>
      <vt:lpstr>Vision and Mission of CBE </vt:lpstr>
      <vt:lpstr>PowerPoint Presentation</vt:lpstr>
      <vt:lpstr>Legislative Mandate</vt:lpstr>
      <vt:lpstr>Other Legislation </vt:lpstr>
      <vt:lpstr> Background to Strategic and Annual Planning Processes </vt:lpstr>
      <vt:lpstr>Strategic goals of the CBE</vt:lpstr>
      <vt:lpstr>Description of programmes</vt:lpstr>
      <vt:lpstr>PowerPoint Presentation</vt:lpstr>
      <vt:lpstr>CBE Performance Highlights</vt:lpstr>
      <vt:lpstr>PROGRAMME 1 – Government Policies and Priorities</vt:lpstr>
      <vt:lpstr>PROGRAMME 2 – Skills for Infrastructure Delivery</vt:lpstr>
      <vt:lpstr>PROGRAMME 3 – BE Research, Information and Advisory</vt:lpstr>
      <vt:lpstr>PROGRAMME 4 – Regulation and Oversight of six BEPCs </vt:lpstr>
      <vt:lpstr>PowerPoint Presentation</vt:lpstr>
      <vt:lpstr>Governance  Review</vt:lpstr>
      <vt:lpstr>Governance  cont. </vt:lpstr>
      <vt:lpstr>Governance cont…</vt:lpstr>
      <vt:lpstr>Committees Composition and meetings</vt:lpstr>
      <vt:lpstr>PowerPoint Presentation</vt:lpstr>
      <vt:lpstr>Analysis of Financial Statements</vt:lpstr>
      <vt:lpstr>Comparison of Budget &amp; Actual amounts for year ending 31 March 2016</vt:lpstr>
      <vt:lpstr>AUDITORS REPORTS 2015/16</vt:lpstr>
      <vt:lpstr>Audit Report – 2015/16</vt:lpstr>
      <vt:lpstr>Compliance with Legislation</vt:lpstr>
      <vt:lpstr>Compliance cont…</vt:lpstr>
      <vt:lpstr>PowerPoint Presentation</vt:lpstr>
      <vt:lpstr>Personnel cost by salary band</vt:lpstr>
      <vt:lpstr> Equity Target and Employment Equity Status  </vt:lpstr>
      <vt:lpstr>Equity cont…</vt:lpstr>
      <vt:lpstr>PowerPoint Presentation</vt:lpstr>
      <vt:lpstr>South African Council for the Landscape Architectural Profession (SACLAP) </vt:lpstr>
      <vt:lpstr>Performance Highlights - SACLAP</vt:lpstr>
      <vt:lpstr>Performance cont…SACLAP</vt:lpstr>
      <vt:lpstr>Professional Registration- SACLAP</vt:lpstr>
      <vt:lpstr>Candidates- SACLAP</vt:lpstr>
      <vt:lpstr>SOUTH AFRICAN COUNCIL FOR THE PROPERTY VALUERS PROFESSION (SACPVP)</vt:lpstr>
      <vt:lpstr>Performance Highlights-SACPVP</vt:lpstr>
      <vt:lpstr>Professional Registration-SACPVP</vt:lpstr>
      <vt:lpstr>Candidates-SACPVP</vt:lpstr>
      <vt:lpstr>ENGINEERING COUNCIL OF SOUTH AFRICA (ECSA)</vt:lpstr>
      <vt:lpstr>Performance Highlights-ECSA</vt:lpstr>
      <vt:lpstr>Professional Registration -ECSA</vt:lpstr>
      <vt:lpstr>Candidates -ECSA</vt:lpstr>
      <vt:lpstr>SOUTH AFRICAN COUNCIL FOR THE QUANTITY SURVEYOR PROFESSION (SACQSP)</vt:lpstr>
      <vt:lpstr>Performance Highlights - SACQSP</vt:lpstr>
      <vt:lpstr>Performance cont…</vt:lpstr>
      <vt:lpstr>Professional Registration-SACQSP</vt:lpstr>
      <vt:lpstr>Candidates - SACQSP</vt:lpstr>
      <vt:lpstr>SOUTH AFRICAN COUNCIL FOR THE ARCHITECTURAL PROFESSION (SACAP)</vt:lpstr>
      <vt:lpstr>Performance Highlights - SACAP</vt:lpstr>
      <vt:lpstr>Professional Registration -SACAP</vt:lpstr>
      <vt:lpstr>Candidates - SACAP</vt:lpstr>
      <vt:lpstr>South African Council for Project and Construction Management Professions (SACPCMP)</vt:lpstr>
      <vt:lpstr>Performance Highlights - SACPCMP</vt:lpstr>
      <vt:lpstr>Professional Registration – SACPCMP</vt:lpstr>
      <vt:lpstr>Candidates-SACPCMP</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Lebogang Ditshwene</dc:creator>
  <cp:lastModifiedBy>Mpho Mashaba</cp:lastModifiedBy>
  <cp:revision>180</cp:revision>
  <cp:lastPrinted>2016-10-26T14:15:53Z</cp:lastPrinted>
  <dcterms:created xsi:type="dcterms:W3CDTF">2016-05-26T19:15:42Z</dcterms:created>
  <dcterms:modified xsi:type="dcterms:W3CDTF">2016-10-30T14:33:07Z</dcterms:modified>
</cp:coreProperties>
</file>