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2" r:id="rId2"/>
    <p:sldId id="324" r:id="rId3"/>
    <p:sldId id="300" r:id="rId4"/>
    <p:sldId id="299" r:id="rId5"/>
    <p:sldId id="332" r:id="rId6"/>
    <p:sldId id="333" r:id="rId7"/>
    <p:sldId id="330" r:id="rId8"/>
    <p:sldId id="331" r:id="rId9"/>
    <p:sldId id="316" r:id="rId10"/>
    <p:sldId id="326" r:id="rId11"/>
    <p:sldId id="328" r:id="rId12"/>
    <p:sldId id="271" r:id="rId13"/>
    <p:sldId id="327" r:id="rId14"/>
    <p:sldId id="329" r:id="rId15"/>
  </p:sldIdLst>
  <p:sldSz cx="9144000" cy="6858000" type="screen4x3"/>
  <p:notesSz cx="6669088" cy="10050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E0E"/>
    <a:srgbClr val="C9AC2E"/>
    <a:srgbClr val="B68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38" autoAdjust="0"/>
  </p:normalViewPr>
  <p:slideViewPr>
    <p:cSldViewPr>
      <p:cViewPr varScale="1">
        <p:scale>
          <a:sx n="70" d="100"/>
          <a:sy n="70" d="100"/>
        </p:scale>
        <p:origin x="6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040319-651C-45A1-BAC6-B2E724E767D2}" type="datetimeFigureOut">
              <a:rPr lang="en-US"/>
              <a:pPr>
                <a:defRPr/>
              </a:pPr>
              <a:t>10/27/2016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45638"/>
            <a:ext cx="28892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545638"/>
            <a:ext cx="28892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8DBB66-A1F6-416A-A865-D46002848EB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26891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B96AE5-304A-4A85-B0D4-733367B0D790}" type="datetimeFigureOut">
              <a:rPr lang="en-ZA"/>
              <a:pPr>
                <a:defRPr/>
              </a:pPr>
              <a:t>2016/10/27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754063"/>
            <a:ext cx="5024438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3613"/>
            <a:ext cx="5335588" cy="4522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5638"/>
            <a:ext cx="28892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545638"/>
            <a:ext cx="28892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194103-B91A-4FC1-8856-B447842FDCE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9504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B5AF1-2C73-424E-A0E0-624C6C3A0E31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49155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JOH-SQS061-20091208-SA-V1</a:t>
            </a: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443" y="5400105"/>
            <a:ext cx="5684767" cy="250454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315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B5AF1-2C73-424E-A0E0-624C6C3A0E31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49155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JOH-SQS061-20091208-SA-V1</a:t>
            </a: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443" y="5400105"/>
            <a:ext cx="5684767" cy="250454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507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DC6BB-4D97-456A-9E72-36C85FE71A49}" type="datetime1">
              <a:rPr lang="en-ZA"/>
              <a:pPr>
                <a:defRPr/>
              </a:pPr>
              <a:t>2016/10/27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D756-96AA-4CA8-891C-53A3D856252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3006-5B1F-45B8-BB12-467FD1F93FB8}" type="datetime1">
              <a:rPr lang="en-ZA"/>
              <a:pPr>
                <a:defRPr/>
              </a:pPr>
              <a:t>2016/10/27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DFCE-0E7C-459C-A71C-FDDC708D5FA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786D-F217-4160-9CA0-849A938D7FBF}" type="datetime1">
              <a:rPr lang="en-ZA"/>
              <a:pPr>
                <a:defRPr/>
              </a:pPr>
              <a:t>2016/10/27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1341-FA45-4A71-AE8A-DA6D764FAC8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BAB4-4FD4-4744-B32A-7EB2FB0FF957}" type="datetime1">
              <a:rPr lang="en-ZA"/>
              <a:pPr>
                <a:defRPr/>
              </a:pPr>
              <a:t>2016/10/27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B0E3-BBD2-4E07-AF4A-B9CBFE87F63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7378-B0DF-4B1E-BAC5-87FF4C48F637}" type="datetime1">
              <a:rPr lang="en-ZA"/>
              <a:pPr>
                <a:defRPr/>
              </a:pPr>
              <a:t>2016/10/27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FDADA-CBD2-411D-8DF4-CC7EB6A3DF1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3D51-2C06-44E5-95B8-DF6A1107C83F}" type="datetime1">
              <a:rPr lang="en-ZA"/>
              <a:pPr>
                <a:defRPr/>
              </a:pPr>
              <a:t>2016/10/27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DE1F-1653-4F91-B7FA-E89A82A9DFD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7AB0-689A-42CB-B24A-8FBF28DD6C8D}" type="datetime1">
              <a:rPr lang="en-ZA"/>
              <a:pPr>
                <a:defRPr/>
              </a:pPr>
              <a:t>2016/10/27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8A4C-5A01-4766-BBB3-EA9438C0A4C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4B4A-89D6-4BAE-960B-5E90BC8E22F2}" type="datetime1">
              <a:rPr lang="en-ZA"/>
              <a:pPr>
                <a:defRPr/>
              </a:pPr>
              <a:t>2016/10/27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08E73-4FA4-4DC6-82FF-A30184F3067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F386-6C0D-4749-9A4B-8CCE0A90EADE}" type="datetime1">
              <a:rPr lang="en-ZA"/>
              <a:pPr>
                <a:defRPr/>
              </a:pPr>
              <a:t>2016/10/27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33BF-960C-41B1-9ED9-4194B3373D4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C53B-6962-4062-A771-ECF442AFDB7F}" type="datetime1">
              <a:rPr lang="en-ZA"/>
              <a:pPr>
                <a:defRPr/>
              </a:pPr>
              <a:t>2016/10/27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C38C-9FB3-4A9B-8A50-709449BFDBB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03C9F-DB75-4581-A423-B0C3A3C07CAB}" type="datetime1">
              <a:rPr lang="en-ZA"/>
              <a:pPr>
                <a:defRPr/>
              </a:pPr>
              <a:t>2016/10/27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1F53-0390-4194-A41E-B26CA12D11B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72AEC-4F3F-4BA2-AED5-6264EE4447F1}" type="datetime1">
              <a:rPr lang="en-ZA"/>
              <a:pPr>
                <a:defRPr/>
              </a:pPr>
              <a:t>2016/10/27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A56470-9149-4864-9A86-030979A4CC6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.jpeg"/><Relationship Id="rId5" Type="http://schemas.openxmlformats.org/officeDocument/2006/relationships/tags" Target="../tags/tag4.xml"/><Relationship Id="rId10" Type="http://schemas.openxmlformats.org/officeDocument/2006/relationships/image" Target="../media/image2.jpeg"/><Relationship Id="rId4" Type="http://schemas.openxmlformats.org/officeDocument/2006/relationships/tags" Target="../tags/tag3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10" Type="http://schemas.openxmlformats.org/officeDocument/2006/relationships/hyperlink" Target="mailto:tessop@wwf.org.za" TargetMode="External"/><Relationship Id="rId4" Type="http://schemas.openxmlformats.org/officeDocument/2006/relationships/tags" Target="../tags/tag7.xm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2979" y="1"/>
          <a:ext cx="166823" cy="161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79" y="1"/>
                        <a:ext cx="166823" cy="161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47" descr="Fotolia_21458275_M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iversity 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1" name="Rectangle 3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gray">
          <a:xfrm>
            <a:off x="5825409" y="188150"/>
            <a:ext cx="3103460" cy="3110494"/>
          </a:xfrm>
        </p:spPr>
        <p:txBody>
          <a:bodyPr/>
          <a:lstStyle/>
          <a:p>
            <a:pPr algn="r" eaLnBrk="1" hangingPunct="1"/>
            <a:r>
              <a:rPr lang="en-GB" sz="4100" b="1" dirty="0">
                <a:solidFill>
                  <a:srgbClr val="984807"/>
                </a:solidFill>
              </a:rPr>
              <a:t>Just transition to a low carbon economy </a:t>
            </a:r>
          </a:p>
        </p:txBody>
      </p:sp>
      <p:sp>
        <p:nvSpPr>
          <p:cNvPr id="4102" name="McK Dat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79512" y="4869160"/>
            <a:ext cx="35986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09251"/>
            <a:r>
              <a:rPr lang="en-GB" sz="2400" dirty="0">
                <a:solidFill>
                  <a:srgbClr val="000090"/>
                </a:solidFill>
              </a:rPr>
              <a:t>Presentation to </a:t>
            </a:r>
            <a:r>
              <a:rPr lang="en-GB" sz="2400" dirty="0" smtClean="0">
                <a:solidFill>
                  <a:srgbClr val="000090"/>
                </a:solidFill>
              </a:rPr>
              <a:t>Parliamentary Colloquium </a:t>
            </a:r>
            <a:endParaRPr lang="en-GB" sz="2400" dirty="0">
              <a:solidFill>
                <a:srgbClr val="000090"/>
              </a:solidFill>
            </a:endParaRPr>
          </a:p>
          <a:p>
            <a:pPr defTabSz="909251"/>
            <a:r>
              <a:rPr lang="en-GB" sz="2400" dirty="0" smtClean="0">
                <a:solidFill>
                  <a:srgbClr val="000090"/>
                </a:solidFill>
              </a:rPr>
              <a:t>28 October  2016</a:t>
            </a:r>
          </a:p>
          <a:p>
            <a:pPr defTabSz="909251"/>
            <a:r>
              <a:rPr lang="en-GB" sz="2400" dirty="0" smtClean="0">
                <a:solidFill>
                  <a:srgbClr val="000090"/>
                </a:solidFill>
              </a:rPr>
              <a:t>Tasneem Essop </a:t>
            </a:r>
            <a:endParaRPr lang="en-GB" sz="2400" dirty="0">
              <a:solidFill>
                <a:srgbClr val="000090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t="39440" r="21664" b="40335"/>
          <a:stretch/>
        </p:blipFill>
        <p:spPr>
          <a:xfrm>
            <a:off x="29530" y="188640"/>
            <a:ext cx="3600450" cy="101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0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3728" y="1556792"/>
            <a:ext cx="6408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400" dirty="0" smtClean="0">
                <a:solidFill>
                  <a:srgbClr val="31859C"/>
                </a:solidFill>
                <a:latin typeface="Calibri" pitchFamily="34" charset="0"/>
              </a:rPr>
              <a:t>Challenges   </a:t>
            </a:r>
            <a:endParaRPr lang="en-ZA" sz="2400" dirty="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863" y="2428868"/>
            <a:ext cx="400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81250" y="2466968"/>
            <a:ext cx="640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</a:t>
            </a:r>
            <a:r>
              <a:rPr lang="en-ZA" dirty="0" smtClean="0">
                <a:latin typeface="Calibri" pitchFamily="34" charset="0"/>
              </a:rPr>
              <a:t>evelopment vs environment discourse </a:t>
            </a:r>
            <a:r>
              <a:rPr lang="en-US" dirty="0" smtClean="0">
                <a:latin typeface="Calibri" pitchFamily="34" charset="0"/>
              </a:rPr>
              <a:t>–</a:t>
            </a:r>
            <a:r>
              <a:rPr lang="en-ZA" dirty="0" smtClean="0">
                <a:latin typeface="Calibri" pitchFamily="34" charset="0"/>
              </a:rPr>
              <a:t> climate change viewed as an environmental issue </a:t>
            </a:r>
            <a:endParaRPr lang="en-ZA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863" y="2998780"/>
            <a:ext cx="4000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81250" y="3043230"/>
            <a:ext cx="6408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 smtClean="0">
                <a:latin typeface="Calibri" pitchFamily="34" charset="0"/>
              </a:rPr>
              <a:t>Stakeholder </a:t>
            </a:r>
            <a:r>
              <a:rPr lang="en-ZA" dirty="0">
                <a:latin typeface="Calibri" pitchFamily="34" charset="0"/>
              </a:rPr>
              <a:t>vested interests </a:t>
            </a:r>
            <a:r>
              <a:rPr lang="en-US" dirty="0">
                <a:latin typeface="Calibri" pitchFamily="34" charset="0"/>
              </a:rPr>
              <a:t>–</a:t>
            </a:r>
            <a:r>
              <a:rPr lang="en-ZA" dirty="0">
                <a:latin typeface="Calibri" pitchFamily="34" charset="0"/>
              </a:rPr>
              <a:t> </a:t>
            </a:r>
            <a:r>
              <a:rPr lang="en-ZA" dirty="0" smtClean="0">
                <a:latin typeface="Calibri" pitchFamily="34" charset="0"/>
              </a:rPr>
              <a:t>negotiation stance  </a:t>
            </a:r>
            <a:endParaRPr lang="en-ZA" dirty="0"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73016"/>
            <a:ext cx="400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11760" y="3573016"/>
            <a:ext cx="640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</a:t>
            </a:r>
            <a:r>
              <a:rPr lang="en-ZA" dirty="0" smtClean="0">
                <a:latin typeface="Calibri" pitchFamily="34" charset="0"/>
              </a:rPr>
              <a:t>ack of integration and synergy – policy and implementation – eg. Energy and Infrastructure investment    </a:t>
            </a:r>
            <a:endParaRPr lang="en-ZA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22241-D77D-44AF-83EA-6CA8BABA82C8}" type="slidenum">
              <a:rPr lang="en-ZA"/>
              <a:pPr>
                <a:defRPr/>
              </a:pPr>
              <a:t>10</a:t>
            </a:fld>
            <a:endParaRPr lang="en-Z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149080"/>
            <a:ext cx="400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83768" y="4005064"/>
            <a:ext cx="64087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Trade offs and lock-ins </a:t>
            </a:r>
            <a:endParaRPr lang="en-US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0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3728" y="1556792"/>
            <a:ext cx="6408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400" dirty="0" smtClean="0">
                <a:solidFill>
                  <a:srgbClr val="31859C"/>
                </a:solidFill>
                <a:latin typeface="Calibri" pitchFamily="34" charset="0"/>
              </a:rPr>
              <a:t>Largely unresolved issues   </a:t>
            </a:r>
            <a:endParaRPr lang="en-ZA" sz="2400" dirty="0">
              <a:solidFill>
                <a:srgbClr val="31859C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81250" y="2466968"/>
            <a:ext cx="640873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>
              <a:latin typeface="Calibri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Transition </a:t>
            </a:r>
            <a:r>
              <a:rPr lang="en-US" dirty="0">
                <a:latin typeface="Calibri" pitchFamily="34" charset="0"/>
              </a:rPr>
              <a:t>costs – how much, who pays, who bears the costs </a:t>
            </a:r>
          </a:p>
          <a:p>
            <a:r>
              <a:rPr lang="en-US" dirty="0">
                <a:latin typeface="Calibri" pitchFamily="34" charset="0"/>
              </a:rPr>
              <a:t>• </a:t>
            </a:r>
            <a:r>
              <a:rPr lang="en-US" dirty="0" smtClean="0">
                <a:latin typeface="Calibri" pitchFamily="34" charset="0"/>
              </a:rPr>
              <a:t>  Role </a:t>
            </a:r>
            <a:r>
              <a:rPr lang="en-US" dirty="0">
                <a:latin typeface="Calibri" pitchFamily="34" charset="0"/>
              </a:rPr>
              <a:t>of energy efficiency – ambition, scale, </a:t>
            </a:r>
            <a:r>
              <a:rPr lang="en-US" dirty="0" smtClean="0">
                <a:latin typeface="Calibri" pitchFamily="34" charset="0"/>
              </a:rPr>
              <a:t>instruments 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• </a:t>
            </a:r>
            <a:r>
              <a:rPr lang="en-US" dirty="0" smtClean="0">
                <a:latin typeface="Calibri" pitchFamily="34" charset="0"/>
              </a:rPr>
              <a:t>  Energy Mix - Role </a:t>
            </a:r>
            <a:r>
              <a:rPr lang="en-US" dirty="0">
                <a:latin typeface="Calibri" pitchFamily="34" charset="0"/>
              </a:rPr>
              <a:t>of </a:t>
            </a:r>
            <a:r>
              <a:rPr lang="en-US" dirty="0" smtClean="0">
                <a:latin typeface="Calibri" pitchFamily="34" charset="0"/>
              </a:rPr>
              <a:t>coal, nuclear, gas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How to build resilience – communities, economic sectors, </a:t>
            </a:r>
            <a:r>
              <a:rPr lang="en-US" dirty="0" err="1" smtClean="0">
                <a:latin typeface="Calibri" pitchFamily="34" charset="0"/>
              </a:rPr>
              <a:t>eg</a:t>
            </a:r>
            <a:r>
              <a:rPr lang="en-US" dirty="0" smtClean="0">
                <a:latin typeface="Calibri" pitchFamily="34" charset="0"/>
              </a:rPr>
              <a:t>. Drought and other extreme weather events 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• </a:t>
            </a:r>
            <a:r>
              <a:rPr lang="en-US" dirty="0" smtClean="0">
                <a:latin typeface="Calibri" pitchFamily="34" charset="0"/>
              </a:rPr>
              <a:t>   Role </a:t>
            </a:r>
            <a:r>
              <a:rPr lang="en-US" dirty="0">
                <a:latin typeface="Calibri" pitchFamily="34" charset="0"/>
              </a:rPr>
              <a:t>of taxes, trading schemes </a:t>
            </a:r>
          </a:p>
          <a:p>
            <a:r>
              <a:rPr lang="en-US" dirty="0">
                <a:latin typeface="Calibri" pitchFamily="34" charset="0"/>
              </a:rPr>
              <a:t>• </a:t>
            </a:r>
            <a:r>
              <a:rPr lang="en-US" dirty="0" smtClean="0">
                <a:latin typeface="Calibri" pitchFamily="34" charset="0"/>
              </a:rPr>
              <a:t>  Types </a:t>
            </a:r>
            <a:r>
              <a:rPr lang="en-US" dirty="0">
                <a:latin typeface="Calibri" pitchFamily="34" charset="0"/>
              </a:rPr>
              <a:t>of incentives </a:t>
            </a:r>
          </a:p>
          <a:p>
            <a:r>
              <a:rPr lang="en-US" dirty="0">
                <a:latin typeface="Calibri" pitchFamily="34" charset="0"/>
              </a:rPr>
              <a:t>• </a:t>
            </a:r>
            <a:r>
              <a:rPr lang="en-US" dirty="0" smtClean="0">
                <a:latin typeface="Calibri" pitchFamily="34" charset="0"/>
              </a:rPr>
              <a:t>  When</a:t>
            </a:r>
            <a:r>
              <a:rPr lang="en-US" dirty="0">
                <a:latin typeface="Calibri" pitchFamily="34" charset="0"/>
              </a:rPr>
              <a:t>, where and how do you cushion the poor? </a:t>
            </a:r>
          </a:p>
          <a:p>
            <a:r>
              <a:rPr lang="en-US" dirty="0">
                <a:latin typeface="Calibri" pitchFamily="34" charset="0"/>
              </a:rPr>
              <a:t>• </a:t>
            </a:r>
            <a:r>
              <a:rPr lang="en-US" dirty="0" smtClean="0">
                <a:latin typeface="Calibri" pitchFamily="34" charset="0"/>
              </a:rPr>
              <a:t>  When</a:t>
            </a:r>
            <a:r>
              <a:rPr lang="en-US" dirty="0">
                <a:latin typeface="Calibri" pitchFamily="34" charset="0"/>
              </a:rPr>
              <a:t>, where and how do we cushion “losing” sectors? </a:t>
            </a:r>
          </a:p>
          <a:p>
            <a:r>
              <a:rPr lang="en-US" dirty="0">
                <a:latin typeface="Calibri" pitchFamily="34" charset="0"/>
              </a:rPr>
              <a:t>• </a:t>
            </a:r>
            <a:r>
              <a:rPr lang="en-US" dirty="0" smtClean="0">
                <a:latin typeface="Calibri" pitchFamily="34" charset="0"/>
              </a:rPr>
              <a:t>  Shape </a:t>
            </a:r>
            <a:r>
              <a:rPr lang="en-US" dirty="0">
                <a:latin typeface="Calibri" pitchFamily="34" charset="0"/>
              </a:rPr>
              <a:t>and structure of the energy industry </a:t>
            </a:r>
          </a:p>
          <a:p>
            <a:r>
              <a:rPr lang="en-US" dirty="0">
                <a:latin typeface="Calibri" pitchFamily="34" charset="0"/>
              </a:rPr>
              <a:t>• </a:t>
            </a:r>
            <a:r>
              <a:rPr lang="en-US" dirty="0" smtClean="0">
                <a:latin typeface="Calibri" pitchFamily="34" charset="0"/>
              </a:rPr>
              <a:t>  Competitiveness </a:t>
            </a:r>
            <a:r>
              <a:rPr lang="en-US" dirty="0">
                <a:latin typeface="Calibri" pitchFamily="34" charset="0"/>
              </a:rPr>
              <a:t>– short term versus long term 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22241-D77D-44AF-83EA-6CA8BABA82C8}" type="slidenum">
              <a:rPr lang="en-ZA"/>
              <a:pPr>
                <a:defRPr/>
              </a:pPr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72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8888" y="2276475"/>
            <a:ext cx="7242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 smtClean="0">
                <a:latin typeface="Calibri" pitchFamily="34" charset="0"/>
              </a:rPr>
              <a:t>The NDP was </a:t>
            </a:r>
            <a:r>
              <a:rPr lang="en-ZA" dirty="0">
                <a:latin typeface="Calibri" pitchFamily="34" charset="0"/>
              </a:rPr>
              <a:t>a </a:t>
            </a:r>
            <a:r>
              <a:rPr lang="en-ZA" dirty="0" smtClean="0">
                <a:latin typeface="Calibri" pitchFamily="34" charset="0"/>
              </a:rPr>
              <a:t>high level first round of recommendations </a:t>
            </a:r>
            <a:r>
              <a:rPr lang="en-US" dirty="0" smtClean="0">
                <a:latin typeface="Calibri" pitchFamily="34" charset="0"/>
              </a:rPr>
              <a:t>–</a:t>
            </a:r>
            <a:r>
              <a:rPr lang="en-ZA" dirty="0" smtClean="0">
                <a:latin typeface="Calibri" pitchFamily="34" charset="0"/>
              </a:rPr>
              <a:t> peg in the ground </a:t>
            </a:r>
            <a:endParaRPr lang="en-ZA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70000" y="2844800"/>
            <a:ext cx="7159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>
                <a:latin typeface="Calibri" pitchFamily="34" charset="0"/>
              </a:rPr>
              <a:t>It will be followed by a </a:t>
            </a:r>
            <a:r>
              <a:rPr lang="en-ZA" dirty="0" smtClean="0">
                <a:latin typeface="Calibri" pitchFamily="34" charset="0"/>
              </a:rPr>
              <a:t>year long Pathways planning process bringing together </a:t>
            </a:r>
            <a:r>
              <a:rPr lang="en-ZA" dirty="0">
                <a:latin typeface="Calibri" pitchFamily="34" charset="0"/>
              </a:rPr>
              <a:t>a</a:t>
            </a:r>
            <a:r>
              <a:rPr lang="en-ZA" dirty="0" smtClean="0">
                <a:latin typeface="Calibri" pitchFamily="34" charset="0"/>
              </a:rPr>
              <a:t> group of social partners at high level and experts as well as public engagements  </a:t>
            </a:r>
            <a:endParaRPr lang="en-ZA" dirty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1640" y="3717032"/>
            <a:ext cx="7302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</a:t>
            </a:r>
            <a:r>
              <a:rPr lang="en-ZA" dirty="0" smtClean="0">
                <a:latin typeface="Calibri" pitchFamily="34" charset="0"/>
              </a:rPr>
              <a:t>lotting the different paths to transition to low carbon society that maximises development co-benefits – reducing poverty and inequality </a:t>
            </a:r>
            <a:endParaRPr lang="en-ZA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59632" y="4365104"/>
            <a:ext cx="7373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 smtClean="0">
                <a:latin typeface="Calibri" pitchFamily="34" charset="0"/>
              </a:rPr>
              <a:t>Potential to use this consesus as basis for a social contract in the country</a:t>
            </a:r>
            <a:endParaRPr lang="en-ZA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75" y="2351088"/>
            <a:ext cx="2143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2143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215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37112"/>
            <a:ext cx="2159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2205B-7D95-46D0-BF89-DD87764BECFA}" type="slidenum">
              <a:rPr lang="en-ZA"/>
              <a:pPr>
                <a:defRPr/>
              </a:pPr>
              <a:t>12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0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3728" y="1556792"/>
            <a:ext cx="6408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400" dirty="0" smtClean="0">
                <a:solidFill>
                  <a:srgbClr val="31859C"/>
                </a:solidFill>
                <a:latin typeface="Calibri" pitchFamily="34" charset="0"/>
              </a:rPr>
              <a:t>Role of Portfolio Committee     </a:t>
            </a:r>
            <a:endParaRPr lang="en-ZA" sz="2400" dirty="0">
              <a:solidFill>
                <a:srgbClr val="31859C"/>
              </a:solidFill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863" y="2428868"/>
            <a:ext cx="400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81250" y="2466968"/>
            <a:ext cx="640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Important nexus between executive and the public </a:t>
            </a:r>
            <a:r>
              <a:rPr lang="mr-IN" dirty="0" smtClean="0">
                <a:latin typeface="Calibri" pitchFamily="34" charset="0"/>
              </a:rPr>
              <a:t>–</a:t>
            </a:r>
            <a:r>
              <a:rPr lang="en-US" dirty="0" smtClean="0">
                <a:latin typeface="Calibri" pitchFamily="34" charset="0"/>
              </a:rPr>
              <a:t> ensure transparent and participatory decision-making    </a:t>
            </a:r>
            <a:r>
              <a:rPr lang="en-ZA" dirty="0" smtClean="0">
                <a:latin typeface="Calibri" pitchFamily="34" charset="0"/>
              </a:rPr>
              <a:t> </a:t>
            </a:r>
            <a:endParaRPr lang="en-ZA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068960"/>
            <a:ext cx="4000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11760" y="3068960"/>
            <a:ext cx="640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 smtClean="0">
                <a:latin typeface="Calibri" pitchFamily="34" charset="0"/>
              </a:rPr>
              <a:t>Cross-cutting view across all departments  accountability – domestic and international commitments      </a:t>
            </a:r>
            <a:endParaRPr lang="en-ZA" dirty="0"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17032"/>
            <a:ext cx="400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11760" y="3789040"/>
            <a:ext cx="640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Initiate Public discourse on transition, priorities, trade offs, resourcing  </a:t>
            </a:r>
            <a:r>
              <a:rPr lang="en-ZA" dirty="0" smtClean="0">
                <a:latin typeface="Calibri" pitchFamily="34" charset="0"/>
              </a:rPr>
              <a:t>etc </a:t>
            </a:r>
            <a:endParaRPr lang="en-ZA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22241-D77D-44AF-83EA-6CA8BABA82C8}" type="slidenum">
              <a:rPr lang="en-ZA"/>
              <a:pPr>
                <a:defRPr/>
              </a:pPr>
              <a:t>13</a:t>
            </a:fld>
            <a:endParaRPr lang="en-Z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365104"/>
            <a:ext cx="400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83768" y="4437112"/>
            <a:ext cx="640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Keep issue alive politically and in the public domain </a:t>
            </a:r>
            <a:r>
              <a:rPr lang="mr-IN" dirty="0" smtClean="0">
                <a:latin typeface="Calibri" pitchFamily="34" charset="0"/>
              </a:rPr>
              <a:t>–</a:t>
            </a:r>
            <a:r>
              <a:rPr lang="en-US" dirty="0" smtClean="0">
                <a:latin typeface="Calibri" pitchFamily="34" charset="0"/>
              </a:rPr>
              <a:t> start with Energy choices  </a:t>
            </a:r>
          </a:p>
        </p:txBody>
      </p:sp>
    </p:spTree>
    <p:extLst>
      <p:ext uri="{BB962C8B-B14F-4D97-AF65-F5344CB8AC3E}">
        <p14:creationId xmlns:p14="http://schemas.microsoft.com/office/powerpoint/2010/main" val="158036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2979" y="1"/>
          <a:ext cx="166823" cy="161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79" y="1"/>
                        <a:ext cx="166823" cy="161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47" descr="Fotolia_21458275_M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iversity 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6828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1" name="Rectangle 3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gray">
          <a:xfrm>
            <a:off x="1547664" y="1700808"/>
            <a:ext cx="6552728" cy="2880320"/>
          </a:xfrm>
        </p:spPr>
        <p:txBody>
          <a:bodyPr/>
          <a:lstStyle/>
          <a:p>
            <a:pPr eaLnBrk="1" hangingPunct="1"/>
            <a:r>
              <a:rPr lang="en-GB" sz="4100" b="1" dirty="0" smtClean="0"/>
              <a:t>Thank you</a:t>
            </a:r>
            <a:br>
              <a:rPr lang="en-GB" sz="4100" b="1" dirty="0" smtClean="0"/>
            </a:br>
            <a:r>
              <a:rPr lang="en-GB" sz="4100" b="1" dirty="0" smtClean="0"/>
              <a:t/>
            </a:r>
            <a:br>
              <a:rPr lang="en-GB" sz="4100" b="1" dirty="0" smtClean="0"/>
            </a:br>
            <a:r>
              <a:rPr lang="en-GB" sz="4100" b="1" dirty="0" smtClean="0"/>
              <a:t>Tasneem Essop</a:t>
            </a:r>
            <a:br>
              <a:rPr lang="en-GB" sz="4100" b="1" dirty="0" smtClean="0"/>
            </a:br>
            <a:r>
              <a:rPr lang="en-GB" sz="4100" b="1" dirty="0" smtClean="0">
                <a:solidFill>
                  <a:srgbClr val="984807"/>
                </a:solidFill>
                <a:hlinkClick r:id="rId10"/>
              </a:rPr>
              <a:t>tasessop@gmail.com </a:t>
            </a:r>
            <a:r>
              <a:rPr lang="en-GB" sz="4100" b="1" dirty="0" smtClean="0">
                <a:solidFill>
                  <a:srgbClr val="984807"/>
                </a:solidFill>
              </a:rPr>
              <a:t/>
            </a:r>
            <a:br>
              <a:rPr lang="en-GB" sz="4100" b="1" dirty="0" smtClean="0">
                <a:solidFill>
                  <a:srgbClr val="984807"/>
                </a:solidFill>
              </a:rPr>
            </a:br>
            <a:r>
              <a:rPr lang="en-GB" sz="4100" b="1" dirty="0" smtClean="0">
                <a:solidFill>
                  <a:srgbClr val="984807"/>
                </a:solidFill>
              </a:rPr>
              <a:t>  </a:t>
            </a:r>
            <a:endParaRPr lang="en-GB" sz="4100" b="1" dirty="0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0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4000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1760" y="2204864"/>
            <a:ext cx="6408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 smtClean="0">
                <a:latin typeface="Calibri" pitchFamily="34" charset="0"/>
              </a:rPr>
              <a:t>Recent international and domestic context  </a:t>
            </a:r>
            <a:endParaRPr lang="en-ZA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08920"/>
            <a:ext cx="400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11760" y="2708920"/>
            <a:ext cx="6408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 smtClean="0">
                <a:latin typeface="Calibri" pitchFamily="34" charset="0"/>
              </a:rPr>
              <a:t>Vision &amp; Plan for Transition to Low Carbon Economy  </a:t>
            </a:r>
            <a:endParaRPr lang="en-ZA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12976"/>
            <a:ext cx="4000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11760" y="3284984"/>
            <a:ext cx="6408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 smtClean="0">
                <a:latin typeface="Calibri" pitchFamily="34" charset="0"/>
              </a:rPr>
              <a:t>Challenges   </a:t>
            </a:r>
            <a:endParaRPr lang="en-ZA" dirty="0"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863" y="3771893"/>
            <a:ext cx="400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81250" y="3816343"/>
            <a:ext cx="6408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 smtClean="0">
                <a:latin typeface="Calibri" pitchFamily="34" charset="0"/>
              </a:rPr>
              <a:t>Process ahead </a:t>
            </a:r>
            <a:endParaRPr lang="en-ZA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22241-D77D-44AF-83EA-6CA8BABA82C8}" type="slidenum">
              <a:rPr lang="en-ZA"/>
              <a:pPr>
                <a:defRPr/>
              </a:pPr>
              <a:t>2</a:t>
            </a:fld>
            <a:endParaRPr lang="en-ZA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04864"/>
            <a:ext cx="4000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11760" y="17728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Context in NDP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DE494-93D9-493B-962C-11C5B8C6BC0E}" type="slidenum">
              <a:rPr lang="en-ZA"/>
              <a:pPr>
                <a:defRPr/>
              </a:pPr>
              <a:t>3</a:t>
            </a:fld>
            <a:endParaRPr lang="en-Z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432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225" y="0"/>
            <a:ext cx="31416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0"/>
            <a:ext cx="30591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2943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3225" y="3429000"/>
            <a:ext cx="31416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3429000"/>
            <a:ext cx="30591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6713" y="3035300"/>
            <a:ext cx="53403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hidden="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2187575" y="693738"/>
            <a:ext cx="1804988" cy="1905000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1470025" y="2293938"/>
            <a:ext cx="1905000" cy="1423987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1654175" y="3717925"/>
            <a:ext cx="1943100" cy="1798638"/>
          </a:xfrm>
          <a:prstGeom prst="rect">
            <a:avLst/>
          </a:prstGeom>
          <a:effectLst>
            <a:outerShdw blurRad="127000" dist="63500" dir="24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/>
          <a:srcRect/>
          <a:stretch/>
        </p:blipFill>
        <p:spPr>
          <a:xfrm>
            <a:off x="2963863" y="4525963"/>
            <a:ext cx="1608137" cy="2087562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/>
          <a:srcRect/>
          <a:stretch/>
        </p:blipFill>
        <p:spPr>
          <a:xfrm>
            <a:off x="4572000" y="4541838"/>
            <a:ext cx="1616075" cy="2071687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/>
          <a:srcRect/>
          <a:stretch/>
        </p:blipFill>
        <p:spPr>
          <a:xfrm>
            <a:off x="5600700" y="3717925"/>
            <a:ext cx="1920875" cy="1798638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/>
          <a:srcRect/>
          <a:stretch/>
        </p:blipFill>
        <p:spPr>
          <a:xfrm>
            <a:off x="5807075" y="2293938"/>
            <a:ext cx="1851025" cy="1423987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/>
          <a:srcRect/>
          <a:stretch/>
        </p:blipFill>
        <p:spPr>
          <a:xfrm>
            <a:off x="5151438" y="685800"/>
            <a:ext cx="1828800" cy="1920875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/>
          <a:srcRect/>
          <a:stretch/>
        </p:blipFill>
        <p:spPr>
          <a:xfrm>
            <a:off x="3992563" y="304800"/>
            <a:ext cx="1158875" cy="1860550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 cstate="print"/>
          <a:srcRect/>
          <a:stretch/>
        </p:blipFill>
        <p:spPr>
          <a:xfrm>
            <a:off x="2182813" y="669925"/>
            <a:ext cx="1820862" cy="1951038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 cstate="print"/>
          <a:srcRect/>
          <a:stretch/>
        </p:blipFill>
        <p:spPr>
          <a:xfrm>
            <a:off x="1431925" y="2216150"/>
            <a:ext cx="2019300" cy="1509713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 cstate="print"/>
          <a:srcRect/>
          <a:stretch/>
        </p:blipFill>
        <p:spPr>
          <a:xfrm>
            <a:off x="1654175" y="3725863"/>
            <a:ext cx="1943100" cy="1798637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5" cstate="print"/>
          <a:srcRect/>
          <a:stretch/>
        </p:blipFill>
        <p:spPr>
          <a:xfrm>
            <a:off x="2955925" y="4525963"/>
            <a:ext cx="1616075" cy="2087562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6" cstate="print"/>
          <a:srcRect/>
          <a:stretch/>
        </p:blipFill>
        <p:spPr>
          <a:xfrm>
            <a:off x="4562475" y="4525963"/>
            <a:ext cx="1663700" cy="2278062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7" cstate="print"/>
          <a:srcRect/>
          <a:stretch/>
        </p:blipFill>
        <p:spPr>
          <a:xfrm>
            <a:off x="5600700" y="3725863"/>
            <a:ext cx="2057400" cy="1820862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8" cstate="print"/>
          <a:srcRect/>
          <a:stretch/>
        </p:blipFill>
        <p:spPr>
          <a:xfrm>
            <a:off x="5799138" y="2216150"/>
            <a:ext cx="1897062" cy="1509713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9" cstate="print"/>
          <a:srcRect/>
          <a:stretch/>
        </p:blipFill>
        <p:spPr>
          <a:xfrm>
            <a:off x="5143500" y="669925"/>
            <a:ext cx="1828800" cy="1951038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0" cstate="print"/>
          <a:srcRect/>
          <a:stretch/>
        </p:blipFill>
        <p:spPr>
          <a:xfrm>
            <a:off x="3992563" y="312738"/>
            <a:ext cx="1158875" cy="1852612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/>
          <a:srcRect/>
          <a:stretch/>
        </p:blipFill>
        <p:spPr>
          <a:xfrm>
            <a:off x="3524250" y="2216150"/>
            <a:ext cx="2076450" cy="2451100"/>
          </a:xfrm>
          <a:prstGeom prst="rect">
            <a:avLst/>
          </a:prstGeom>
          <a:effectLst>
            <a:outerShdw blurRad="1270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2" cstate="print"/>
          <a:srcRect/>
          <a:stretch/>
        </p:blipFill>
        <p:spPr>
          <a:xfrm>
            <a:off x="3524250" y="2165350"/>
            <a:ext cx="2076450" cy="2501900"/>
          </a:xfrm>
          <a:prstGeom prst="rect">
            <a:avLst/>
          </a:prstGeom>
          <a:effectLst>
            <a:outerShdw blurRad="114300" dist="63500" dir="2700000" sx="103000" sy="103000" algn="tl" rotWithShape="0">
              <a:prstClr val="black">
                <a:alpha val="25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1000" y="465138"/>
            <a:ext cx="20605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81000" y="465138"/>
            <a:ext cx="13795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B6F5F-D527-44A3-BA8B-A5BB04E87120}" type="slidenum">
              <a:rPr lang="en-ZA"/>
              <a:pPr>
                <a:defRPr/>
              </a:pPr>
              <a:t>4</a:t>
            </a:fld>
            <a:endParaRPr lang="en-Z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E8C9A-292D-4560-86BE-4DD286D7D4EE}" type="slidenum">
              <a:rPr lang="en-ZA"/>
              <a:pPr>
                <a:defRPr/>
              </a:pPr>
              <a:t>5</a:t>
            </a:fld>
            <a:endParaRPr lang="en-ZA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863" y="1571612"/>
            <a:ext cx="4000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555776" y="1620824"/>
            <a:ext cx="62342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2400" b="1" dirty="0" smtClean="0">
                <a:latin typeface="+mn-lt"/>
              </a:rPr>
              <a:t>INTERNATIONAL CONTEXT</a:t>
            </a:r>
          </a:p>
          <a:p>
            <a:endParaRPr lang="en-ZA" dirty="0" smtClean="0">
              <a:latin typeface="+mn-lt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ZA" sz="2000" dirty="0" smtClean="0">
                <a:latin typeface="+mn-lt"/>
              </a:rPr>
              <a:t>Paris Agreement at COP21 </a:t>
            </a:r>
            <a:r>
              <a:rPr lang="mr-IN" sz="2000" dirty="0" smtClean="0">
                <a:latin typeface="+mn-lt"/>
              </a:rPr>
              <a:t>–</a:t>
            </a:r>
            <a:r>
              <a:rPr lang="en-ZA" sz="2000" dirty="0" smtClean="0">
                <a:latin typeface="+mn-lt"/>
              </a:rPr>
              <a:t> will enter into force 4 November</a:t>
            </a:r>
          </a:p>
          <a:p>
            <a:pPr marL="342900" indent="-342900">
              <a:buFont typeface="Wingdings" charset="2"/>
              <a:buChar char="§"/>
            </a:pPr>
            <a:r>
              <a:rPr lang="en-ZA" sz="2000" dirty="0" smtClean="0">
                <a:latin typeface="+mn-lt"/>
              </a:rPr>
              <a:t>IPCC Special Report on 1.5°C</a:t>
            </a:r>
          </a:p>
          <a:p>
            <a:pPr marL="342900" indent="-342900">
              <a:buFont typeface="Wingdings" charset="2"/>
              <a:buChar char="§"/>
            </a:pPr>
            <a:r>
              <a:rPr lang="en-ZA" sz="2000" dirty="0" smtClean="0">
                <a:latin typeface="+mn-lt"/>
              </a:rPr>
              <a:t>Sustainable Development Goals agreement </a:t>
            </a:r>
            <a:r>
              <a:rPr lang="mr-IN" sz="2000" dirty="0" smtClean="0">
                <a:latin typeface="+mn-lt"/>
              </a:rPr>
              <a:t>–</a:t>
            </a:r>
            <a:r>
              <a:rPr lang="en-ZA" sz="2000" dirty="0" smtClean="0">
                <a:latin typeface="+mn-lt"/>
              </a:rPr>
              <a:t> Sept 2015</a:t>
            </a:r>
          </a:p>
          <a:p>
            <a:pPr marL="342900" indent="-342900">
              <a:buFont typeface="Wingdings" charset="2"/>
              <a:buChar char="§"/>
            </a:pPr>
            <a:r>
              <a:rPr lang="en-ZA" sz="2000" dirty="0" smtClean="0">
                <a:latin typeface="+mn-lt"/>
              </a:rPr>
              <a:t>Energy Market Shifts </a:t>
            </a:r>
            <a:endParaRPr lang="en-ZA" sz="2000" dirty="0">
              <a:latin typeface="+mn-lt"/>
            </a:endParaRPr>
          </a:p>
        </p:txBody>
      </p:sp>
      <p:sp>
        <p:nvSpPr>
          <p:cNvPr id="3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75E8C9A-292D-4560-86BE-4DD286D7D4EE}" type="slidenum">
              <a:rPr lang="en-ZA" smtClean="0"/>
              <a:pPr>
                <a:defRPr/>
              </a:pPr>
              <a:t>5</a:t>
            </a:fld>
            <a:endParaRPr lang="en-ZA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365104"/>
            <a:ext cx="4000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411760" y="4005064"/>
            <a:ext cx="640873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400" b="1" dirty="0" smtClean="0">
              <a:latin typeface="+mn-lt"/>
            </a:endParaRPr>
          </a:p>
          <a:p>
            <a:r>
              <a:rPr lang="en-GB" sz="2400" b="1" dirty="0" smtClean="0">
                <a:latin typeface="+mn-lt"/>
              </a:rPr>
              <a:t>DOMESTIC CONTEXT</a:t>
            </a:r>
          </a:p>
          <a:p>
            <a:endParaRPr lang="en-GB" dirty="0">
              <a:latin typeface="+mn-lt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GB" sz="2000" dirty="0" smtClean="0">
                <a:latin typeface="+mn-lt"/>
              </a:rPr>
              <a:t>National Climate Change Response Strategy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000" dirty="0" smtClean="0">
                <a:latin typeface="+mn-lt"/>
              </a:rPr>
              <a:t>Submission on national INDC  </a:t>
            </a:r>
            <a:endParaRPr lang="en-Z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76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57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E8C9A-292D-4560-86BE-4DD286D7D4EE}" type="slidenum">
              <a:rPr lang="en-ZA"/>
              <a:pPr>
                <a:defRPr/>
              </a:pPr>
              <a:t>6</a:t>
            </a:fld>
            <a:endParaRPr lang="en-ZA"/>
          </a:p>
        </p:txBody>
      </p:sp>
      <p:sp>
        <p:nvSpPr>
          <p:cNvPr id="3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75E8C9A-292D-4560-86BE-4DD286D7D4EE}" type="slidenum">
              <a:rPr lang="en-ZA" smtClean="0"/>
              <a:pPr>
                <a:defRPr/>
              </a:pPr>
              <a:t>6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9" y="1847402"/>
            <a:ext cx="8525345" cy="44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Vision for 2030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/>
          <a:lstStyle/>
          <a:p>
            <a:r>
              <a:rPr lang="en-ZA" sz="1600" dirty="0"/>
              <a:t>By 2030 – An environmentally sustainable society, expanded low-carbon economy and reducing emissions</a:t>
            </a:r>
            <a:endParaRPr lang="en-US" sz="1600" dirty="0"/>
          </a:p>
          <a:p>
            <a:pPr lvl="0"/>
            <a:r>
              <a:rPr lang="en-ZA" sz="1600" dirty="0"/>
              <a:t>South Africa has reduced poverty and unemployment to socially sustainable levels, as emissions reach a plateau. </a:t>
            </a:r>
            <a:endParaRPr lang="en-US" sz="1600" dirty="0"/>
          </a:p>
          <a:p>
            <a:pPr lvl="0"/>
            <a:r>
              <a:rPr lang="en-ZA" sz="1600" dirty="0"/>
              <a:t>Thriving rural communities are providing an economic and social base for a significant number of people.</a:t>
            </a:r>
            <a:endParaRPr lang="en-US" sz="1600" dirty="0"/>
          </a:p>
          <a:p>
            <a:pPr lvl="0"/>
            <a:r>
              <a:rPr lang="en-ZA" sz="1600" dirty="0"/>
              <a:t> Urban development is more compact and energy efficient.</a:t>
            </a:r>
            <a:endParaRPr lang="en-US" sz="1600" dirty="0"/>
          </a:p>
          <a:p>
            <a:pPr lvl="0"/>
            <a:r>
              <a:rPr lang="en-ZA" sz="1600" dirty="0"/>
              <a:t>Growing public awareness of the consequences of climate change and unconstrained consumption of our natural resources leads to a refocusing of political priorities towards the protection and rehabilitation of the region’s natural assets. </a:t>
            </a:r>
            <a:endParaRPr lang="en-US" sz="1600" dirty="0"/>
          </a:p>
          <a:p>
            <a:pPr lvl="0"/>
            <a:r>
              <a:rPr lang="en-ZA" sz="1600" dirty="0"/>
              <a:t>Investment in low-carbon and climate-resilient infrastructure has enabled South Africa to export and profit from its technologies and skills, and benefit sectors that deliver enhanced energy, food and water security, new high-quality job opportunities, and improved quality of life. </a:t>
            </a:r>
            <a:endParaRPr lang="en-US" sz="1600" dirty="0"/>
          </a:p>
          <a:p>
            <a:pPr lvl="0"/>
            <a:r>
              <a:rPr lang="en-ZA" sz="1600" dirty="0"/>
              <a:t>The state is well capacitated and comfortably manages its policy, regulatory and support functions. </a:t>
            </a:r>
            <a:endParaRPr lang="en-US" sz="1600" dirty="0"/>
          </a:p>
          <a:p>
            <a:pPr lvl="0"/>
            <a:r>
              <a:rPr lang="en-ZA" sz="1600" dirty="0"/>
              <a:t>The transition has been aligned with South Africa’s efforts to address poverty and inequality. </a:t>
            </a:r>
            <a:endParaRPr lang="en-US" sz="1600" dirty="0"/>
          </a:p>
          <a:p>
            <a:pPr lvl="0"/>
            <a:r>
              <a:rPr lang="en-ZA" sz="1600" dirty="0"/>
              <a:t>The benefits of building resilience are evident in the strides towards a flourishing and prosperous nation. Various incentive frameworks and a suite of comprehensive carbon-pricing policies have catalysed high levels of private investment in mitigation and adaptation activities, and generated public resources for reducing emissions.</a:t>
            </a:r>
            <a:endParaRPr lang="en-US" sz="16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8B0E3-BBD2-4E07-AF4A-B9CBFE87F631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98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6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863" y="1571612"/>
            <a:ext cx="4000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81250" y="1620824"/>
            <a:ext cx="6408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 smtClean="0">
                <a:latin typeface="+mn-lt"/>
              </a:rPr>
              <a:t>The transition to a low-carbon economy is complex</a:t>
            </a:r>
            <a:endParaRPr lang="en-ZA" sz="12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471" y="1978015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14546" y="1928802"/>
            <a:ext cx="6408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ZA" sz="1600" dirty="0" smtClean="0">
                <a:latin typeface="+mn-lt"/>
              </a:rPr>
              <a:t>We have high levels of CO2 emissions</a:t>
            </a:r>
            <a:endParaRPr lang="en-ZA" sz="16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863" y="4350941"/>
            <a:ext cx="400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81250" y="4389041"/>
            <a:ext cx="6408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dirty="0" smtClean="0">
                <a:latin typeface="+mn-lt"/>
              </a:rPr>
              <a:t>This requires commitment to</a:t>
            </a:r>
            <a:endParaRPr lang="en-ZA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E8C9A-292D-4560-86BE-4DD286D7D4EE}" type="slidenum">
              <a:rPr lang="en-ZA"/>
              <a:pPr>
                <a:defRPr/>
              </a:pPr>
              <a:t>8</a:t>
            </a:fld>
            <a:endParaRPr lang="en-Z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471" y="2263767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14546" y="2214554"/>
            <a:ext cx="6408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ZA" sz="1600" dirty="0" smtClean="0">
                <a:latin typeface="+mn-lt"/>
              </a:rPr>
              <a:t>Our economic development is hugely dependent on fossil fuels</a:t>
            </a:r>
            <a:endParaRPr lang="en-ZA" sz="1600" dirty="0"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471" y="2549519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14546" y="2500306"/>
            <a:ext cx="6408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ZA" sz="1600" dirty="0" smtClean="0">
                <a:latin typeface="+mn-lt"/>
              </a:rPr>
              <a:t>We have significant coal resources</a:t>
            </a:r>
            <a:endParaRPr lang="en-ZA" sz="1600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471" y="2854323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14546" y="2805110"/>
            <a:ext cx="6408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ZA" sz="1600" dirty="0" smtClean="0">
                <a:latin typeface="+mn-lt"/>
              </a:rPr>
              <a:t>We have</a:t>
            </a:r>
            <a:r>
              <a:rPr lang="en-GB" sz="1600" dirty="0" smtClean="0">
                <a:latin typeface="+mn-lt"/>
              </a:rPr>
              <a:t> unacceptably high levels of poverty and inequality</a:t>
            </a:r>
            <a:endParaRPr lang="en-ZA" sz="1600" dirty="0"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214686"/>
            <a:ext cx="4000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78057" y="3263898"/>
            <a:ext cx="64087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>
                <a:latin typeface="+mn-lt"/>
              </a:rPr>
              <a:t>The process of transitioning to a low carbon and climate resilient economy has to place </a:t>
            </a:r>
            <a:r>
              <a:rPr lang="en-GB" b="1" dirty="0" smtClean="0">
                <a:latin typeface="+mn-lt"/>
              </a:rPr>
              <a:t>eradicating poverty and reducing inequality at the centre </a:t>
            </a:r>
            <a:endParaRPr lang="en-ZA" sz="1200" b="1" dirty="0">
              <a:latin typeface="+mn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471" y="4776392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14546" y="4727179"/>
            <a:ext cx="6408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ZA" sz="1600" dirty="0" smtClean="0">
                <a:latin typeface="+mn-lt"/>
              </a:rPr>
              <a:t>an expanded renewable energy programme;</a:t>
            </a:r>
            <a:endParaRPr lang="en-ZA" sz="1600" dirty="0"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471" y="5062144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14546" y="5012931"/>
            <a:ext cx="6408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ZA" sz="1600" dirty="0" smtClean="0">
                <a:latin typeface="+mn-lt"/>
              </a:rPr>
              <a:t>appropriate policy instruments;</a:t>
            </a:r>
            <a:endParaRPr lang="en-ZA" sz="1600" dirty="0">
              <a:latin typeface="+mn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471" y="5347896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14546" y="5298683"/>
            <a:ext cx="6408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ZA" sz="1600" dirty="0" smtClean="0">
                <a:latin typeface="+mn-lt"/>
              </a:rPr>
              <a:t>proactive government actions;</a:t>
            </a:r>
            <a:endParaRPr lang="en-ZA" sz="1600" dirty="0">
              <a:latin typeface="+mn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471" y="5652700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214546" y="5603487"/>
            <a:ext cx="6408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ZA" sz="1600" dirty="0" smtClean="0">
                <a:latin typeface="+mn-lt"/>
              </a:rPr>
              <a:t>better and effective regulation around carbon pricing, building and construction standards, transport; and</a:t>
            </a:r>
            <a:endParaRPr lang="en-ZA" sz="1600" dirty="0">
              <a:latin typeface="+mn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471" y="6140055"/>
            <a:ext cx="206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214546" y="6090842"/>
            <a:ext cx="6408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ZA" sz="1600" dirty="0" smtClean="0">
                <a:latin typeface="+mn-lt"/>
              </a:rPr>
              <a:t>robust M&amp;E</a:t>
            </a:r>
            <a:endParaRPr lang="en-ZA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7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6" grpId="0"/>
      <p:bldP spid="18" grpId="0"/>
      <p:bldP spid="20" grpId="0"/>
      <p:bldP spid="22" grpId="0"/>
      <p:bldP spid="28" grpId="0"/>
      <p:bldP spid="30" grpId="0"/>
      <p:bldP spid="32" grpId="0"/>
      <p:bldP spid="34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05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863" y="1700213"/>
            <a:ext cx="4000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81250" y="1749425"/>
            <a:ext cx="640873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000" b="1" dirty="0" smtClean="0">
                <a:latin typeface="Calibri" pitchFamily="34" charset="0"/>
              </a:rPr>
              <a:t>ADOPTION OF A CARBON BUDGET APPROACH</a:t>
            </a:r>
          </a:p>
          <a:p>
            <a:endParaRPr lang="en-ZA" sz="2000" b="1" dirty="0">
              <a:latin typeface="Calibri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ZA" sz="2000" dirty="0" smtClean="0">
                <a:latin typeface="Calibri" pitchFamily="34" charset="0"/>
              </a:rPr>
              <a:t>How this budget gets used and shared cannot be left to govt alone</a:t>
            </a:r>
          </a:p>
          <a:p>
            <a:pPr marL="342900" indent="-342900">
              <a:buFont typeface="Arial"/>
              <a:buChar char="•"/>
            </a:pPr>
            <a:endParaRPr lang="en-ZA" sz="2000" dirty="0">
              <a:latin typeface="Calibri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ZA" sz="2000" dirty="0" smtClean="0">
                <a:latin typeface="Calibri" pitchFamily="34" charset="0"/>
              </a:rPr>
              <a:t>Nation has to be engaged </a:t>
            </a:r>
            <a:r>
              <a:rPr lang="mr-IN" sz="2000" dirty="0" smtClean="0">
                <a:latin typeface="Calibri" pitchFamily="34" charset="0"/>
              </a:rPr>
              <a:t>–</a:t>
            </a:r>
            <a:r>
              <a:rPr lang="en-ZA" sz="2000" dirty="0" smtClean="0">
                <a:latin typeface="Calibri" pitchFamily="34" charset="0"/>
              </a:rPr>
              <a:t> about what we prioritise, trade off </a:t>
            </a:r>
            <a:r>
              <a:rPr lang="mr-IN" sz="2000" dirty="0" smtClean="0">
                <a:latin typeface="Calibri" pitchFamily="34" charset="0"/>
              </a:rPr>
              <a:t>–</a:t>
            </a:r>
            <a:r>
              <a:rPr lang="en-ZA" sz="2000" dirty="0" smtClean="0">
                <a:latin typeface="Calibri" pitchFamily="34" charset="0"/>
              </a:rPr>
              <a:t> losers and winners</a:t>
            </a:r>
          </a:p>
          <a:p>
            <a:pPr marL="342900" indent="-342900">
              <a:buFont typeface="Arial"/>
              <a:buChar char="•"/>
            </a:pPr>
            <a:endParaRPr lang="en-ZA" sz="2000" dirty="0">
              <a:latin typeface="Calibri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ZA" sz="2000" dirty="0" smtClean="0">
                <a:latin typeface="Calibri" pitchFamily="34" charset="0"/>
              </a:rPr>
              <a:t>Public good vs private interests  </a:t>
            </a:r>
          </a:p>
          <a:p>
            <a:endParaRPr lang="en-ZA" sz="2000" dirty="0">
              <a:latin typeface="Calibri" pitchFamily="34" charset="0"/>
            </a:endParaRPr>
          </a:p>
          <a:p>
            <a:endParaRPr lang="en-ZA" sz="20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22241-D77D-44AF-83EA-6CA8BABA82C8}" type="slidenum">
              <a:rPr lang="en-ZA"/>
              <a:pPr>
                <a:defRPr/>
              </a:pPr>
              <a:t>9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9ABhQWkU2S5q.8Qie2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LIvWGWcX7Uu.DxpM2bjS6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9ABhQWkU2S5q.8Qie2r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LIvWGWcX7Uu.DxpM2bjS6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734</Words>
  <Application>Microsoft Office PowerPoint</Application>
  <PresentationFormat>On-screen Show (4:3)</PresentationFormat>
  <Paragraphs>96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think-cell Slide</vt:lpstr>
      <vt:lpstr>Just transition to a low carbon economy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Vision for 2030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Tasneem Essop tasessop@gmail.com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Generic</dc:creator>
  <cp:lastModifiedBy>Buyiswa Ndibongo</cp:lastModifiedBy>
  <cp:revision>325</cp:revision>
  <dcterms:created xsi:type="dcterms:W3CDTF">2011-11-07T10:44:52Z</dcterms:created>
  <dcterms:modified xsi:type="dcterms:W3CDTF">2016-10-28T06:51:00Z</dcterms:modified>
</cp:coreProperties>
</file>