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Override PartName="/ppt/comments/comment1.xml" ContentType="application/vnd.openxmlformats-officedocument.presentationml.comment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80" r:id="rId2"/>
    <p:sldId id="397" r:id="rId3"/>
    <p:sldId id="354" r:id="rId4"/>
    <p:sldId id="355" r:id="rId5"/>
    <p:sldId id="398" r:id="rId6"/>
    <p:sldId id="363" r:id="rId7"/>
    <p:sldId id="364" r:id="rId8"/>
    <p:sldId id="365" r:id="rId9"/>
    <p:sldId id="366" r:id="rId10"/>
    <p:sldId id="370" r:id="rId11"/>
    <p:sldId id="306" r:id="rId12"/>
    <p:sldId id="375" r:id="rId13"/>
    <p:sldId id="401" r:id="rId14"/>
    <p:sldId id="377" r:id="rId15"/>
    <p:sldId id="379" r:id="rId16"/>
    <p:sldId id="382" r:id="rId17"/>
    <p:sldId id="380" r:id="rId18"/>
    <p:sldId id="395" r:id="rId19"/>
    <p:sldId id="383" r:id="rId20"/>
    <p:sldId id="399" r:id="rId21"/>
    <p:sldId id="385" r:id="rId22"/>
    <p:sldId id="400" r:id="rId23"/>
    <p:sldId id="352" r:id="rId24"/>
    <p:sldId id="388" r:id="rId25"/>
    <p:sldId id="389" r:id="rId26"/>
    <p:sldId id="390" r:id="rId27"/>
    <p:sldId id="391" r:id="rId28"/>
    <p:sldId id="392" r:id="rId29"/>
    <p:sldId id="393" r:id="rId30"/>
    <p:sldId id="394" r:id="rId31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anne Engelbrecht" initials="ME" lastIdx="13" clrIdx="0">
    <p:extLst>
      <p:ext uri="{19B8F6BF-5375-455C-9EA6-DF929625EA0E}">
        <p15:presenceInfo xmlns:p15="http://schemas.microsoft.com/office/powerpoint/2012/main" xmlns="" userId="S-1-5-21-1993962763-2052111302-839522115-534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DDE77D"/>
    <a:srgbClr val="848389"/>
    <a:srgbClr val="FF66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412" autoAdjust="0"/>
    <p:restoredTop sz="94629" autoAdjust="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5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6-10-24T12:18:39.587" idx="12">
    <p:pos x="10" y="10"/>
    <p:text>Non-measurability of targets needs explanation</p:text>
    <p:extLst>
      <p:ext uri="{C676402C-5697-4E1C-873F-D02D1690AC5C}">
        <p15:threadingInfo xmlns:p15="http://schemas.microsoft.com/office/powerpoint/2012/main" xmlns="" timeZoneBias="-120"/>
      </p:ext>
    </p:extLst>
  </p:cm>
  <p:cm authorId="1" dt="2016-10-24T12:19:08.324" idx="13">
    <p:pos x="146" y="146"/>
    <p:text>Residual value of assets need explanation</p:text>
    <p:extLst>
      <p:ext uri="{C676402C-5697-4E1C-873F-D02D1690AC5C}">
        <p15:threadingInfo xmlns:p15="http://schemas.microsoft.com/office/powerpoint/2012/main" xmlns="" timeZoneBias="-120"/>
      </p:ext>
    </p:extLst>
  </p:cm>
</p:cmLst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332"/>
          </a:xfrm>
          <a:prstGeom prst="rect">
            <a:avLst/>
          </a:prstGeom>
        </p:spPr>
        <p:txBody>
          <a:bodyPr vert="horz" lIns="92016" tIns="46008" rIns="92016" bIns="46008" rtlCol="0"/>
          <a:lstStyle>
            <a:lvl1pPr algn="l">
              <a:defRPr sz="1200"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2016" tIns="46008" rIns="92016" bIns="46008" rtlCol="0"/>
          <a:lstStyle>
            <a:lvl1pPr algn="r">
              <a:defRPr sz="1200"/>
            </a:lvl1pPr>
          </a:lstStyle>
          <a:p>
            <a:pPr>
              <a:defRPr/>
            </a:pPr>
            <a:fld id="{8CD265EB-97A0-4978-8091-D598A405867D}" type="datetimeFigureOut">
              <a:rPr lang="en-US"/>
              <a:pPr>
                <a:defRPr/>
              </a:pPr>
              <a:t>10/27/2016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584"/>
            <a:ext cx="2945659" cy="496332"/>
          </a:xfrm>
          <a:prstGeom prst="rect">
            <a:avLst/>
          </a:prstGeom>
        </p:spPr>
        <p:txBody>
          <a:bodyPr vert="horz" lIns="92016" tIns="46008" rIns="92016" bIns="46008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2016" tIns="46008" rIns="92016" bIns="46008" rtlCol="0" anchor="b"/>
          <a:lstStyle>
            <a:lvl1pPr algn="r">
              <a:defRPr sz="1200"/>
            </a:lvl1pPr>
          </a:lstStyle>
          <a:p>
            <a:pPr>
              <a:defRPr/>
            </a:pPr>
            <a:fld id="{0158B02A-CD69-451F-BE4B-01FA31E119A7}" type="slidenum">
              <a:rPr lang="en-ZA"/>
              <a:pPr>
                <a:defRPr/>
              </a:pPr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7408507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980" cy="496253"/>
          </a:xfrm>
          <a:prstGeom prst="rect">
            <a:avLst/>
          </a:prstGeom>
        </p:spPr>
        <p:txBody>
          <a:bodyPr vert="horz" lIns="92016" tIns="46008" rIns="92016" bIns="46008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095" y="0"/>
            <a:ext cx="2945980" cy="496253"/>
          </a:xfrm>
          <a:prstGeom prst="rect">
            <a:avLst/>
          </a:prstGeom>
        </p:spPr>
        <p:txBody>
          <a:bodyPr vert="horz" lIns="92016" tIns="46008" rIns="92016" bIns="46008" rtlCol="0"/>
          <a:lstStyle>
            <a:lvl1pPr algn="r">
              <a:defRPr sz="1200"/>
            </a:lvl1pPr>
          </a:lstStyle>
          <a:p>
            <a:fld id="{84EFCAA3-2A3F-4B39-BF8F-38C7B81719A6}" type="datetimeFigureOut">
              <a:rPr lang="en-ZA" smtClean="0"/>
              <a:pPr/>
              <a:t>2016/10/27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016" tIns="46008" rIns="92016" bIns="46008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089" y="4715193"/>
            <a:ext cx="5437500" cy="4466268"/>
          </a:xfrm>
          <a:prstGeom prst="rect">
            <a:avLst/>
          </a:prstGeom>
        </p:spPr>
        <p:txBody>
          <a:bodyPr vert="horz" lIns="92016" tIns="46008" rIns="92016" bIns="4600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791"/>
            <a:ext cx="2945980" cy="496252"/>
          </a:xfrm>
          <a:prstGeom prst="rect">
            <a:avLst/>
          </a:prstGeom>
        </p:spPr>
        <p:txBody>
          <a:bodyPr vert="horz" lIns="92016" tIns="46008" rIns="92016" bIns="46008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095" y="9428791"/>
            <a:ext cx="2945980" cy="496252"/>
          </a:xfrm>
          <a:prstGeom prst="rect">
            <a:avLst/>
          </a:prstGeom>
        </p:spPr>
        <p:txBody>
          <a:bodyPr vert="horz" lIns="92016" tIns="46008" rIns="92016" bIns="46008" rtlCol="0" anchor="b"/>
          <a:lstStyle>
            <a:lvl1pPr algn="r">
              <a:defRPr sz="1200"/>
            </a:lvl1pPr>
          </a:lstStyle>
          <a:p>
            <a:fld id="{82DF2172-5804-4B21-987F-A71167DC121A}" type="slidenum">
              <a:rPr lang="en-ZA" smtClean="0"/>
              <a:pPr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xmlns="" val="3083089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2875"/>
            <a:ext cx="8229600" cy="785813"/>
          </a:xfrm>
        </p:spPr>
        <p:txBody>
          <a:bodyPr/>
          <a:lstStyle>
            <a:lvl1pPr algn="l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38"/>
            <a:ext cx="8229600" cy="5000625"/>
          </a:xfrm>
        </p:spPr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05F1AB-E70B-4218-879F-10602E207DBC}" type="datetimeFigureOut">
              <a:rPr lang="en-US"/>
              <a:pPr>
                <a:defRPr/>
              </a:pPr>
              <a:t>10/27/2016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142875"/>
            <a:ext cx="8291264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214438"/>
            <a:ext cx="8229600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00938" y="6072188"/>
            <a:ext cx="14287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>
                <a:solidFill>
                  <a:schemeClr val="tx1"/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0FAD93AF-EF1A-4AA9-B7B9-92C51D8985D1}" type="datetimeFigureOut">
              <a:rPr lang="en-US"/>
              <a:pPr>
                <a:defRPr/>
              </a:pPr>
              <a:t>10/27/2016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60000"/>
        <a:buFont typeface="Wingdings" panose="05000000000000000000" pitchFamily="2" charset="2"/>
        <a:buChar char="Ø"/>
        <a:defRPr sz="3200" kern="1200">
          <a:solidFill>
            <a:schemeClr val="tx1"/>
          </a:solidFill>
          <a:latin typeface="+mj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60000"/>
        <a:buFont typeface="Wingdings" panose="05000000000000000000" pitchFamily="2" charset="2"/>
        <a:buChar char="q"/>
        <a:defRPr sz="28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2592288"/>
          </a:xfrm>
        </p:spPr>
        <p:txBody>
          <a:bodyPr/>
          <a:lstStyle/>
          <a:p>
            <a:r>
              <a:rPr lang="en-ZA" sz="5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/>
            </a:r>
            <a:br>
              <a:rPr lang="en-ZA" sz="5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</a:br>
            <a:endParaRPr lang="en-ZA" sz="48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udy Old Style" panose="020205020503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8640"/>
            <a:ext cx="9036496" cy="5472608"/>
          </a:xfrm>
        </p:spPr>
        <p:txBody>
          <a:bodyPr>
            <a:normAutofit lnSpcReduction="10000"/>
          </a:bodyPr>
          <a:lstStyle/>
          <a:p>
            <a:pPr lvl="0" algn="ctr">
              <a:buNone/>
              <a:defRPr/>
            </a:pPr>
            <a:endParaRPr lang="en-US" sz="2800" b="1" dirty="0" smtClean="0">
              <a:solidFill>
                <a:srgbClr val="F79646">
                  <a:lumMod val="50000"/>
                </a:srgbClr>
              </a:solidFill>
              <a:latin typeface="Verdana" pitchFamily="34" charset="0"/>
            </a:endParaRPr>
          </a:p>
          <a:p>
            <a:pPr lvl="0" algn="ctr">
              <a:buNone/>
              <a:defRPr/>
            </a:pPr>
            <a:endParaRPr lang="en-US" sz="2800" b="1" dirty="0">
              <a:solidFill>
                <a:srgbClr val="F79646">
                  <a:lumMod val="50000"/>
                </a:srgbClr>
              </a:solidFill>
              <a:latin typeface="Verdana" pitchFamily="34" charset="0"/>
            </a:endParaRPr>
          </a:p>
          <a:p>
            <a:pPr lvl="0" algn="ctr">
              <a:buNone/>
              <a:defRPr/>
            </a:pPr>
            <a:endParaRPr lang="en-US" sz="2800" b="1" dirty="0" smtClean="0">
              <a:solidFill>
                <a:srgbClr val="F79646">
                  <a:lumMod val="50000"/>
                </a:srgbClr>
              </a:solidFill>
              <a:latin typeface="Verdana" pitchFamily="34" charset="0"/>
            </a:endParaRPr>
          </a:p>
          <a:p>
            <a:pPr lvl="0" algn="ctr">
              <a:buNone/>
              <a:defRPr/>
            </a:pPr>
            <a:r>
              <a:rPr lang="en-US" sz="4800" b="1" dirty="0" smtClean="0"/>
              <a:t>PORTFOLIO </a:t>
            </a:r>
            <a:r>
              <a:rPr lang="en-US" sz="4800" b="1" dirty="0"/>
              <a:t>COMMITTEE MEETING</a:t>
            </a:r>
          </a:p>
          <a:p>
            <a:pPr lvl="0" algn="ctr">
              <a:buNone/>
              <a:defRPr/>
            </a:pPr>
            <a:endParaRPr lang="en-US" sz="3600" b="1" dirty="0"/>
          </a:p>
          <a:p>
            <a:pPr lvl="0" algn="ctr">
              <a:buNone/>
              <a:defRPr/>
            </a:pPr>
            <a:r>
              <a:rPr lang="en-US" sz="3900" b="1" dirty="0" smtClean="0"/>
              <a:t>Presentation of CHE Annua</a:t>
            </a:r>
            <a:r>
              <a:rPr lang="en-US" sz="3900" b="1" dirty="0"/>
              <a:t>l</a:t>
            </a:r>
            <a:r>
              <a:rPr lang="en-US" sz="3900" b="1" dirty="0" smtClean="0"/>
              <a:t> Report </a:t>
            </a:r>
          </a:p>
          <a:p>
            <a:pPr lvl="0" algn="ctr">
              <a:buNone/>
              <a:defRPr/>
            </a:pPr>
            <a:r>
              <a:rPr lang="en-US" sz="3900" b="1" dirty="0"/>
              <a:t>f</a:t>
            </a:r>
            <a:r>
              <a:rPr lang="en-US" sz="3900" b="1" dirty="0" smtClean="0"/>
              <a:t>or the year 2015-16</a:t>
            </a:r>
          </a:p>
          <a:p>
            <a:pPr lvl="0" algn="ctr">
              <a:buNone/>
              <a:defRPr/>
            </a:pPr>
            <a:endParaRPr lang="en-US" sz="3600" b="1" dirty="0"/>
          </a:p>
          <a:p>
            <a:pPr lvl="0" algn="ctr">
              <a:buNone/>
              <a:defRPr/>
            </a:pPr>
            <a:r>
              <a:rPr lang="en-US" sz="3600" b="1" dirty="0" smtClean="0"/>
              <a:t>26 </a:t>
            </a:r>
            <a:r>
              <a:rPr lang="en-US" sz="3600" b="1" dirty="0"/>
              <a:t>October </a:t>
            </a:r>
            <a:r>
              <a:rPr lang="en-US" sz="3600" b="1" dirty="0" smtClean="0"/>
              <a:t>2016</a:t>
            </a:r>
            <a:endParaRPr lang="en-US" sz="3600" b="1" dirty="0"/>
          </a:p>
          <a:p>
            <a:pPr marL="0" indent="0" algn="ctr">
              <a:buNone/>
            </a:pPr>
            <a:endParaRPr lang="en-ZA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udy Old Style" panose="020205020503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01227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dirty="0" smtClean="0"/>
              <a:t>Challenges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162327"/>
          </a:xfrm>
        </p:spPr>
        <p:txBody>
          <a:bodyPr/>
          <a:lstStyle/>
          <a:p>
            <a:r>
              <a:rPr lang="en-ZA" sz="2800" dirty="0" smtClean="0"/>
              <a:t>Operational capacity.</a:t>
            </a:r>
            <a:endParaRPr lang="en-ZA" sz="2800" dirty="0"/>
          </a:p>
          <a:p>
            <a:r>
              <a:rPr lang="en-ZA" sz="2800" dirty="0" smtClean="0"/>
              <a:t>Legal </a:t>
            </a:r>
            <a:r>
              <a:rPr lang="en-ZA" sz="2800" dirty="0"/>
              <a:t>challenges to CHE/ HEQC </a:t>
            </a:r>
            <a:r>
              <a:rPr lang="en-ZA" sz="2800" dirty="0" smtClean="0"/>
              <a:t>decisions and litigation.</a:t>
            </a:r>
            <a:endParaRPr lang="en-ZA" sz="2800" dirty="0"/>
          </a:p>
          <a:p>
            <a:r>
              <a:rPr lang="en-ZA" sz="2800" dirty="0" smtClean="0"/>
              <a:t>Staff turnover at 20%</a:t>
            </a:r>
          </a:p>
          <a:p>
            <a:r>
              <a:rPr lang="en-ZA" sz="2800" dirty="0" smtClean="0"/>
              <a:t>Attraction </a:t>
            </a:r>
            <a:r>
              <a:rPr lang="en-ZA" sz="2800" dirty="0"/>
              <a:t>&amp; retention of competent </a:t>
            </a:r>
            <a:r>
              <a:rPr lang="en-ZA" sz="2800" dirty="0" smtClean="0"/>
              <a:t>staff.</a:t>
            </a:r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xmlns="" val="954424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2592288"/>
          </a:xfrm>
        </p:spPr>
        <p:txBody>
          <a:bodyPr/>
          <a:lstStyle/>
          <a:p>
            <a:r>
              <a:rPr lang="en-ZA" sz="5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/>
            </a:r>
            <a:br>
              <a:rPr lang="en-ZA" sz="5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</a:br>
            <a:endParaRPr lang="en-ZA" sz="48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udy Old Style" panose="020205020503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8640"/>
            <a:ext cx="9036496" cy="64807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ZA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udy Old Style" panose="02020502050305020303" pitchFamily="18" charset="0"/>
            </a:endParaRPr>
          </a:p>
          <a:p>
            <a:pPr marL="0" indent="0" algn="ctr">
              <a:buNone/>
            </a:pPr>
            <a:r>
              <a:rPr lang="en-ZA" sz="4400" b="1" dirty="0" smtClean="0"/>
              <a:t>Section 2</a:t>
            </a:r>
          </a:p>
          <a:p>
            <a:pPr marL="0" indent="0" algn="ctr">
              <a:buNone/>
            </a:pPr>
            <a:r>
              <a:rPr lang="en-ZA" sz="4400" b="1" dirty="0" smtClean="0"/>
              <a:t>Performance Highlights</a:t>
            </a:r>
          </a:p>
          <a:p>
            <a:pPr marL="0" indent="0" algn="ctr">
              <a:buNone/>
            </a:pPr>
            <a:endParaRPr lang="en-ZA" sz="4400" b="1" dirty="0"/>
          </a:p>
          <a:p>
            <a:pPr marL="0" indent="0" algn="ctr">
              <a:buNone/>
            </a:pPr>
            <a:r>
              <a:rPr lang="en-ZA" sz="2800" b="1" dirty="0" smtClean="0"/>
              <a:t>Chief Executive Officer</a:t>
            </a:r>
          </a:p>
          <a:p>
            <a:pPr marL="0" indent="0" algn="ctr">
              <a:buNone/>
            </a:pPr>
            <a:endParaRPr lang="en-ZA" sz="2800" b="1" dirty="0"/>
          </a:p>
          <a:p>
            <a:pPr marL="0" indent="0" algn="ctr">
              <a:buNone/>
            </a:pPr>
            <a:r>
              <a:rPr lang="en-ZA" sz="2800" b="1" dirty="0" err="1" smtClean="0"/>
              <a:t>Prof.</a:t>
            </a:r>
            <a:r>
              <a:rPr lang="en-ZA" sz="2800" b="1" dirty="0" smtClean="0"/>
              <a:t> N Baijnath</a:t>
            </a:r>
          </a:p>
        </p:txBody>
      </p:sp>
    </p:spTree>
    <p:extLst>
      <p:ext uri="{BB962C8B-B14F-4D97-AF65-F5344CB8AC3E}">
        <p14:creationId xmlns:p14="http://schemas.microsoft.com/office/powerpoint/2010/main" xmlns="" val="225081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dirty="0"/>
              <a:t>Key Outputs</a:t>
            </a:r>
            <a:r>
              <a:rPr lang="en-ZA" dirty="0" smtClean="0"/>
              <a:t>: Monitoring &amp; Evaluation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4036" y="928688"/>
            <a:ext cx="8229600" cy="5000625"/>
          </a:xfrm>
        </p:spPr>
        <p:txBody>
          <a:bodyPr/>
          <a:lstStyle/>
          <a:p>
            <a:r>
              <a:rPr lang="en-ZA" sz="2800" dirty="0"/>
              <a:t>VitalStats </a:t>
            </a:r>
            <a:r>
              <a:rPr lang="en-ZA" sz="2800" dirty="0" smtClean="0"/>
              <a:t>2013 (the fourth in the annual series)</a:t>
            </a:r>
          </a:p>
          <a:p>
            <a:r>
              <a:rPr lang="en-ZA" sz="2800" dirty="0" smtClean="0"/>
              <a:t>Publications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ZA" sz="2800" dirty="0" smtClean="0"/>
              <a:t> SA </a:t>
            </a:r>
            <a:r>
              <a:rPr lang="en-ZA" sz="2800" dirty="0"/>
              <a:t>h</a:t>
            </a:r>
            <a:r>
              <a:rPr lang="en-ZA" sz="2800" dirty="0" smtClean="0"/>
              <a:t>igher education reviewed: 20 years of democracy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ZA" sz="2800" dirty="0" smtClean="0"/>
              <a:t>Reflections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ZA" sz="2800" dirty="0" err="1" smtClean="0"/>
              <a:t>Kagisano</a:t>
            </a:r>
            <a:r>
              <a:rPr lang="en-ZA" sz="2800" dirty="0" smtClean="0"/>
              <a:t> No 10</a:t>
            </a:r>
          </a:p>
          <a:p>
            <a:pPr marL="0" indent="0">
              <a:buNone/>
            </a:pPr>
            <a:endParaRPr lang="en-ZA" dirty="0" smtClean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440618" y="4008289"/>
            <a:ext cx="82296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ZA" dirty="0" smtClean="0"/>
              <a:t>Key Outputs: HEQSF-Alignment </a:t>
            </a:r>
            <a:endParaRPr lang="en-ZA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42900" y="4816376"/>
            <a:ext cx="8229600" cy="1126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Font typeface="Wingdings" panose="05000000000000000000" pitchFamily="2" charset="2"/>
              <a:buChar char="Ø"/>
              <a:defRPr sz="32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Font typeface="Wingdings" panose="05000000000000000000" pitchFamily="2" charset="2"/>
              <a:buChar char="q"/>
              <a:defRPr sz="2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ZA" sz="2800" dirty="0" smtClean="0"/>
              <a:t>Project completed – one year ahead of schedule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ZA" dirty="0" smtClean="0"/>
          </a:p>
          <a:p>
            <a:pPr marL="0" indent="0">
              <a:buFont typeface="Wingdings" panose="05000000000000000000" pitchFamily="2" charset="2"/>
              <a:buNone/>
            </a:pPr>
            <a:endParaRPr lang="en-ZA" dirty="0" smtClean="0"/>
          </a:p>
          <a:p>
            <a:pPr marL="0" indent="0">
              <a:buFont typeface="Wingdings" panose="05000000000000000000" pitchFamily="2" charset="2"/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91202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Key Outputs: Standards development and    </a:t>
            </a:r>
            <a:br>
              <a:rPr lang="en-ZA" dirty="0"/>
            </a:br>
            <a:r>
              <a:rPr lang="en-ZA" dirty="0"/>
              <a:t>National Reviews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0625"/>
          </a:xfrm>
        </p:spPr>
        <p:txBody>
          <a:bodyPr/>
          <a:lstStyle/>
          <a:p>
            <a:r>
              <a:rPr lang="en-ZA" sz="2400" dirty="0" smtClean="0"/>
              <a:t>National Reviews Framework revised and approved by Council.</a:t>
            </a:r>
          </a:p>
          <a:p>
            <a:r>
              <a:rPr lang="en-ZA" sz="2400" dirty="0" smtClean="0"/>
              <a:t>Framework </a:t>
            </a:r>
            <a:r>
              <a:rPr lang="en-ZA" sz="2400" dirty="0"/>
              <a:t>for qualification standards in HE </a:t>
            </a:r>
            <a:r>
              <a:rPr lang="en-ZA" sz="2400" dirty="0">
                <a:cs typeface="Arial" panose="020B0604020202020204" pitchFamily="34" charset="0"/>
              </a:rPr>
              <a:t>− publication</a:t>
            </a:r>
            <a:endParaRPr lang="en-ZA" sz="2400" dirty="0"/>
          </a:p>
          <a:p>
            <a:r>
              <a:rPr lang="en-ZA" sz="2400" dirty="0"/>
              <a:t>Five standards statements </a:t>
            </a:r>
            <a:r>
              <a:rPr lang="en-ZA" sz="2400" dirty="0" smtClean="0"/>
              <a:t>completed:</a:t>
            </a:r>
          </a:p>
          <a:p>
            <a:pPr>
              <a:buFontTx/>
              <a:buChar char="-"/>
            </a:pPr>
            <a:r>
              <a:rPr lang="en-ZA" sz="2400" dirty="0" smtClean="0"/>
              <a:t>Bachelor </a:t>
            </a:r>
            <a:r>
              <a:rPr lang="en-ZA" sz="2400" dirty="0"/>
              <a:t>of Social </a:t>
            </a:r>
            <a:r>
              <a:rPr lang="en-ZA" sz="2400" dirty="0" smtClean="0"/>
              <a:t>Work</a:t>
            </a:r>
          </a:p>
          <a:p>
            <a:pPr>
              <a:buFontTx/>
              <a:buChar char="-"/>
            </a:pPr>
            <a:r>
              <a:rPr lang="en-ZA" sz="2400" dirty="0" smtClean="0"/>
              <a:t>Master </a:t>
            </a:r>
            <a:r>
              <a:rPr lang="en-ZA" sz="2400" dirty="0"/>
              <a:t>of Business Administration (</a:t>
            </a:r>
            <a:r>
              <a:rPr lang="en-ZA" sz="2400" dirty="0" smtClean="0"/>
              <a:t>MBA)</a:t>
            </a:r>
          </a:p>
          <a:p>
            <a:pPr>
              <a:buFontTx/>
              <a:buChar char="-"/>
            </a:pPr>
            <a:r>
              <a:rPr lang="en-ZA" sz="2400" dirty="0" smtClean="0"/>
              <a:t>Bachelor </a:t>
            </a:r>
            <a:r>
              <a:rPr lang="en-ZA" sz="2400" dirty="0"/>
              <a:t>of Laws (</a:t>
            </a:r>
            <a:r>
              <a:rPr lang="en-ZA" sz="2400" dirty="0" smtClean="0"/>
              <a:t>LLB)</a:t>
            </a:r>
          </a:p>
          <a:p>
            <a:pPr>
              <a:buFontTx/>
              <a:buChar char="-"/>
            </a:pPr>
            <a:r>
              <a:rPr lang="en-ZA" sz="2400" dirty="0" smtClean="0"/>
              <a:t>Bachelor </a:t>
            </a:r>
            <a:r>
              <a:rPr lang="en-ZA" sz="2400" dirty="0"/>
              <a:t>of </a:t>
            </a:r>
            <a:r>
              <a:rPr lang="en-ZA" sz="2400" dirty="0" smtClean="0"/>
              <a:t>Engineering</a:t>
            </a:r>
          </a:p>
          <a:p>
            <a:pPr>
              <a:buFontTx/>
              <a:buChar char="-"/>
            </a:pPr>
            <a:r>
              <a:rPr lang="en-ZA" sz="2400" dirty="0" smtClean="0"/>
              <a:t>Diploma </a:t>
            </a:r>
            <a:r>
              <a:rPr lang="en-ZA" sz="2400" dirty="0"/>
              <a:t>in </a:t>
            </a:r>
            <a:r>
              <a:rPr lang="en-ZA" sz="2400" dirty="0" smtClean="0"/>
              <a:t>Engineering</a:t>
            </a:r>
          </a:p>
          <a:p>
            <a:r>
              <a:rPr lang="en-ZA" sz="2400" dirty="0" smtClean="0">
                <a:cs typeface="Arial" panose="020B0604020202020204" pitchFamily="34" charset="0"/>
              </a:rPr>
              <a:t>LLB review reference group </a:t>
            </a:r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en-ZA" sz="2400" dirty="0" smtClean="0">
                <a:cs typeface="Arial" panose="020B0604020202020204" pitchFamily="34" charset="0"/>
              </a:rPr>
              <a:t>Review manual &amp; SER template</a:t>
            </a:r>
            <a:endParaRPr lang="en-ZA" sz="2400" dirty="0"/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1552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15379" y="320080"/>
            <a:ext cx="9128621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en-ZA" sz="3400" dirty="0" smtClean="0"/>
              <a:t>Key Outputs: Database </a:t>
            </a:r>
            <a:r>
              <a:rPr lang="en-ZA" sz="3400" dirty="0"/>
              <a:t>of Learner Achievements</a:t>
            </a:r>
            <a:r>
              <a:rPr lang="en-ZA" sz="3400" dirty="0" smtClean="0"/>
              <a:t> </a:t>
            </a:r>
            <a:endParaRPr lang="en-ZA" sz="3400" dirty="0"/>
          </a:p>
        </p:txBody>
      </p:sp>
      <p:sp>
        <p:nvSpPr>
          <p:cNvPr id="8" name="TextBox 7"/>
          <p:cNvSpPr txBox="1"/>
          <p:nvPr/>
        </p:nvSpPr>
        <p:spPr>
          <a:xfrm>
            <a:off x="-25252" y="1536501"/>
            <a:ext cx="820891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ZA" sz="2800" dirty="0">
                <a:latin typeface="Calibri" panose="020F0502020204030204" pitchFamily="34" charset="0"/>
              </a:rPr>
              <a:t>HEQIS had data from 95% of private HEIs in 2015/16.</a:t>
            </a:r>
          </a:p>
          <a:p>
            <a:endParaRPr lang="en-ZA" sz="2800" dirty="0">
              <a:latin typeface="Calibri" panose="020F0502020204030204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 bwMode="auto">
          <a:xfrm>
            <a:off x="464889" y="2921496"/>
            <a:ext cx="82296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b="1" kern="1200">
                <a:solidFill>
                  <a:schemeClr val="tx1"/>
                </a:solidFill>
                <a:latin typeface="Calibri" panose="020F0502020204030204" pitchFamily="34" charset="0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ZA" sz="3400" dirty="0" smtClean="0"/>
              <a:t>Key Outputs: HEQSF-Alignment </a:t>
            </a:r>
            <a:endParaRPr lang="en-ZA" sz="340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31452" y="3861048"/>
            <a:ext cx="8229600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Font typeface="Wingdings" panose="05000000000000000000" pitchFamily="2" charset="2"/>
              <a:buChar char="Ø"/>
              <a:defRPr sz="32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Font typeface="Wingdings" panose="05000000000000000000" pitchFamily="2" charset="2"/>
              <a:buChar char="q"/>
              <a:defRPr sz="28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ZA" sz="2800" dirty="0" smtClean="0"/>
              <a:t>Project completed – one year ahead of schedule</a:t>
            </a:r>
          </a:p>
          <a:p>
            <a:pPr marL="0" indent="0">
              <a:buFont typeface="Wingdings" panose="05000000000000000000" pitchFamily="2" charset="2"/>
              <a:buNone/>
            </a:pPr>
            <a:endParaRPr lang="en-ZA" dirty="0" smtClean="0"/>
          </a:p>
          <a:p>
            <a:pPr marL="0" indent="0">
              <a:buFont typeface="Wingdings" panose="05000000000000000000" pitchFamily="2" charset="2"/>
              <a:buNone/>
            </a:pPr>
            <a:endParaRPr lang="en-ZA" dirty="0" smtClean="0"/>
          </a:p>
          <a:p>
            <a:pPr marL="0" indent="0">
              <a:buFont typeface="Wingdings" panose="05000000000000000000" pitchFamily="2" charset="2"/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03288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dirty="0"/>
              <a:t>Key Outputs: </a:t>
            </a:r>
            <a:r>
              <a:rPr lang="en-ZA" dirty="0" smtClean="0"/>
              <a:t> Institutional Audits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sz="2800" dirty="0" smtClean="0"/>
              <a:t>Audit of one institution terminated.</a:t>
            </a:r>
            <a:endParaRPr lang="en-ZA" sz="2800" dirty="0"/>
          </a:p>
          <a:p>
            <a:r>
              <a:rPr lang="en-ZA" sz="2800" dirty="0"/>
              <a:t>Content Analysis of the Baseline </a:t>
            </a:r>
            <a:r>
              <a:rPr lang="en-ZA" sz="2800" dirty="0" smtClean="0"/>
              <a:t>Institutional. </a:t>
            </a:r>
            <a:r>
              <a:rPr lang="en-ZA" sz="2800" dirty="0"/>
              <a:t>Submissions for Phase 1 of the QEP: a report was </a:t>
            </a:r>
            <a:r>
              <a:rPr lang="en-ZA" sz="2800" dirty="0" smtClean="0"/>
              <a:t>published.</a:t>
            </a:r>
            <a:endParaRPr lang="en-ZA" sz="2800" dirty="0"/>
          </a:p>
          <a:p>
            <a:r>
              <a:rPr lang="en-ZA" sz="2800" dirty="0" smtClean="0"/>
              <a:t>Three </a:t>
            </a:r>
            <a:r>
              <a:rPr lang="en-ZA" sz="2800" dirty="0"/>
              <a:t>QEP institutional workshops were </a:t>
            </a:r>
            <a:r>
              <a:rPr lang="en-ZA" sz="2800" dirty="0" smtClean="0"/>
              <a:t>organised.</a:t>
            </a:r>
          </a:p>
          <a:p>
            <a:r>
              <a:rPr lang="en-ZA" sz="2800" dirty="0" smtClean="0"/>
              <a:t>QEP student workshop.</a:t>
            </a:r>
          </a:p>
          <a:p>
            <a:r>
              <a:rPr lang="en-ZA" sz="2800" dirty="0" smtClean="0"/>
              <a:t>Three DCV Forum meetings.</a:t>
            </a:r>
          </a:p>
          <a:p>
            <a:r>
              <a:rPr lang="en-ZA" sz="2800" dirty="0" smtClean="0"/>
              <a:t>Workshops - PHEIs</a:t>
            </a:r>
            <a:endParaRPr lang="en-ZA" sz="2800" dirty="0"/>
          </a:p>
          <a:p>
            <a:pPr marL="0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500449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42875"/>
            <a:ext cx="8784976" cy="1269901"/>
          </a:xfrm>
        </p:spPr>
        <p:txBody>
          <a:bodyPr/>
          <a:lstStyle/>
          <a:p>
            <a:r>
              <a:rPr lang="en-ZA" sz="3200" dirty="0" smtClean="0"/>
              <a:t>Key Outputs: Promotion &amp; Capacity Development</a:t>
            </a:r>
            <a:endParaRPr lang="en-ZA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2776"/>
            <a:ext cx="8363272" cy="4802287"/>
          </a:xfrm>
        </p:spPr>
        <p:txBody>
          <a:bodyPr/>
          <a:lstStyle/>
          <a:p>
            <a:r>
              <a:rPr lang="en-ZA" sz="2600" dirty="0" smtClean="0"/>
              <a:t>Two </a:t>
            </a:r>
            <a:r>
              <a:rPr lang="en-ZA" sz="2600" dirty="0"/>
              <a:t>QA fora were </a:t>
            </a:r>
            <a:r>
              <a:rPr lang="en-ZA" sz="2600" dirty="0" smtClean="0"/>
              <a:t>organised and one workshop for professional councils.</a:t>
            </a:r>
            <a:endParaRPr lang="en-ZA" sz="2600" dirty="0"/>
          </a:p>
          <a:p>
            <a:r>
              <a:rPr lang="en-ZA" sz="2600" dirty="0"/>
              <a:t>National Excellence in Teaching Awards were organised jointly with </a:t>
            </a:r>
            <a:r>
              <a:rPr lang="en-ZA" sz="2600" dirty="0" smtClean="0"/>
              <a:t>HELTASA.</a:t>
            </a:r>
            <a:r>
              <a:rPr lang="en-ZA" sz="2600" dirty="0"/>
              <a:t>	</a:t>
            </a:r>
            <a:r>
              <a:rPr lang="en-ZA" sz="2600" dirty="0" smtClean="0"/>
              <a:t> </a:t>
            </a:r>
          </a:p>
          <a:p>
            <a:r>
              <a:rPr lang="en-ZA" sz="2600" dirty="0" smtClean="0"/>
              <a:t>Two CHE Electronic Newsletters.</a:t>
            </a:r>
          </a:p>
          <a:p>
            <a:r>
              <a:rPr lang="en-ZA" sz="2600" dirty="0" smtClean="0"/>
              <a:t>Policies on RPL, CAT and Assessment.</a:t>
            </a:r>
          </a:p>
          <a:p>
            <a:r>
              <a:rPr lang="en-ZA" sz="2600" dirty="0" smtClean="0"/>
              <a:t>Hosted three African delegations.</a:t>
            </a:r>
            <a:endParaRPr lang="en-ZA" sz="2600" dirty="0"/>
          </a:p>
          <a:p>
            <a:r>
              <a:rPr lang="en-ZA" sz="2600" dirty="0"/>
              <a:t>Southern African regional QA network: participated  in the events &amp; </a:t>
            </a:r>
            <a:r>
              <a:rPr lang="en-ZA" sz="2600" dirty="0" smtClean="0"/>
              <a:t>initiatives. </a:t>
            </a:r>
            <a:endParaRPr lang="en-ZA" sz="2600" dirty="0"/>
          </a:p>
        </p:txBody>
      </p:sp>
    </p:spTree>
    <p:extLst>
      <p:ext uri="{BB962C8B-B14F-4D97-AF65-F5344CB8AC3E}">
        <p14:creationId xmlns:p14="http://schemas.microsoft.com/office/powerpoint/2010/main" xmlns="" val="2508195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dirty="0" smtClean="0"/>
              <a:t>Key Outputs: Accreditation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96715"/>
            <a:ext cx="8229600" cy="5000625"/>
          </a:xfrm>
        </p:spPr>
        <p:txBody>
          <a:bodyPr/>
          <a:lstStyle/>
          <a:p>
            <a:r>
              <a:rPr lang="en-ZA" sz="2400" dirty="0"/>
              <a:t>Record numbers of new applications for accreditation were </a:t>
            </a:r>
            <a:r>
              <a:rPr lang="en-ZA" sz="2400" dirty="0" smtClean="0"/>
              <a:t>processed </a:t>
            </a:r>
            <a:r>
              <a:rPr lang="en-ZA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en-ZA" sz="2400" dirty="0" smtClean="0"/>
              <a:t>A </a:t>
            </a:r>
            <a:r>
              <a:rPr lang="en-ZA" sz="2400" dirty="0"/>
              <a:t>t</a:t>
            </a:r>
            <a:r>
              <a:rPr lang="en-ZA" sz="2400" dirty="0" smtClean="0"/>
              <a:t>otal </a:t>
            </a:r>
            <a:r>
              <a:rPr lang="en-ZA" sz="2400" dirty="0"/>
              <a:t>of </a:t>
            </a:r>
            <a:r>
              <a:rPr lang="en-ZA" sz="2400" dirty="0" smtClean="0"/>
              <a:t>292 (from 483 submissions) </a:t>
            </a:r>
            <a:r>
              <a:rPr lang="en-ZA" sz="2400" dirty="0"/>
              <a:t>new programmes were </a:t>
            </a:r>
            <a:r>
              <a:rPr lang="en-ZA" sz="2400" dirty="0" smtClean="0"/>
              <a:t>accredited.</a:t>
            </a:r>
          </a:p>
          <a:p>
            <a:r>
              <a:rPr lang="en-ZA" sz="2400" dirty="0" smtClean="0"/>
              <a:t>Majority of applications at NQF levels 7 &amp; 8.</a:t>
            </a:r>
          </a:p>
          <a:p>
            <a:r>
              <a:rPr lang="en-ZA" sz="2400" dirty="0" smtClean="0"/>
              <a:t>Majority of applications in business, commerce and management sciences &amp; health professions/related clinical sciences.</a:t>
            </a:r>
          </a:p>
          <a:p>
            <a:r>
              <a:rPr lang="en-ZA" sz="2400" dirty="0" smtClean="0"/>
              <a:t>13 </a:t>
            </a:r>
            <a:r>
              <a:rPr lang="en-ZA" sz="2400" dirty="0"/>
              <a:t>existing programmes were </a:t>
            </a:r>
            <a:r>
              <a:rPr lang="en-ZA" sz="2400" dirty="0" smtClean="0"/>
              <a:t>re-accredited.</a:t>
            </a:r>
          </a:p>
          <a:p>
            <a:r>
              <a:rPr lang="en-ZA" sz="2400" dirty="0" smtClean="0"/>
              <a:t>67 site visits completed.</a:t>
            </a:r>
          </a:p>
          <a:p>
            <a:r>
              <a:rPr lang="en-ZA" sz="2400" dirty="0" smtClean="0"/>
              <a:t>101 programmes deferred pending improvement plans and site visits.</a:t>
            </a:r>
            <a:endParaRPr lang="en-ZA" sz="2400" dirty="0"/>
          </a:p>
          <a:p>
            <a:pPr marL="457200" lvl="1" indent="0">
              <a:buNone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572022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dirty="0" smtClean="0"/>
              <a:t>Targets not achieved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dirty="0" smtClean="0"/>
              <a:t>Submission of institutional reports – QEP.</a:t>
            </a:r>
            <a:endParaRPr lang="en-ZA" dirty="0"/>
          </a:p>
          <a:p>
            <a:r>
              <a:rPr lang="en-ZA" dirty="0" smtClean="0"/>
              <a:t>Finalisation </a:t>
            </a:r>
            <a:r>
              <a:rPr lang="en-ZA" dirty="0"/>
              <a:t>of National Report on the Review of the Bachelor of Social Work </a:t>
            </a:r>
            <a:r>
              <a:rPr lang="en-ZA" dirty="0" smtClean="0"/>
              <a:t>programme.</a:t>
            </a:r>
          </a:p>
          <a:p>
            <a:r>
              <a:rPr lang="en-ZA" dirty="0" smtClean="0"/>
              <a:t>LLB review – site visits and self-evaluation reports.</a:t>
            </a:r>
            <a:endParaRPr lang="en-ZA" dirty="0"/>
          </a:p>
          <a:p>
            <a:r>
              <a:rPr lang="en-ZA" dirty="0" smtClean="0"/>
              <a:t>Advice on own initiative on relevant issues.</a:t>
            </a:r>
          </a:p>
          <a:p>
            <a:r>
              <a:rPr lang="en-ZA" dirty="0" smtClean="0"/>
              <a:t>National reviews – training of evaluators.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479461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dirty="0" smtClean="0"/>
              <a:t>Reflection on Performance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398" y="950442"/>
            <a:ext cx="8435280" cy="5000625"/>
          </a:xfrm>
        </p:spPr>
        <p:txBody>
          <a:bodyPr/>
          <a:lstStyle/>
          <a:p>
            <a:pPr algn="just"/>
            <a:r>
              <a:rPr lang="en-ZA" sz="2400" dirty="0"/>
              <a:t>P</a:t>
            </a:r>
            <a:r>
              <a:rPr lang="en-ZA" sz="2400" dirty="0" smtClean="0"/>
              <a:t>rojects </a:t>
            </a:r>
            <a:r>
              <a:rPr lang="en-ZA" sz="2400" dirty="0"/>
              <a:t>are not completed within planned time frames, which impacts negatively on achievement of annual performance </a:t>
            </a:r>
            <a:r>
              <a:rPr lang="en-ZA" sz="2400" dirty="0" smtClean="0"/>
              <a:t>targets:</a:t>
            </a:r>
            <a:endParaRPr lang="en-ZA" sz="2400" dirty="0"/>
          </a:p>
          <a:p>
            <a:pPr lvl="1" algn="just"/>
            <a:r>
              <a:rPr lang="en-ZA" sz="2400" dirty="0"/>
              <a:t>L</a:t>
            </a:r>
            <a:r>
              <a:rPr lang="en-ZA" sz="2400" dirty="0" smtClean="0"/>
              <a:t>ack </a:t>
            </a:r>
            <a:r>
              <a:rPr lang="en-ZA" sz="2400" dirty="0"/>
              <a:t>of sufficient capacity in some </a:t>
            </a:r>
            <a:r>
              <a:rPr lang="en-ZA" sz="2400" dirty="0" smtClean="0"/>
              <a:t>directorates</a:t>
            </a:r>
            <a:endParaRPr lang="en-ZA" sz="2400" dirty="0"/>
          </a:p>
          <a:p>
            <a:pPr lvl="1" algn="just"/>
            <a:r>
              <a:rPr lang="en-ZA" sz="2400" dirty="0"/>
              <a:t>S</a:t>
            </a:r>
            <a:r>
              <a:rPr lang="en-ZA" sz="2400" dirty="0" smtClean="0"/>
              <a:t>ome </a:t>
            </a:r>
            <a:r>
              <a:rPr lang="en-ZA" sz="2400" dirty="0"/>
              <a:t>projects heavily rely on peer experts from </a:t>
            </a:r>
            <a:r>
              <a:rPr lang="en-ZA" sz="2400" dirty="0" smtClean="0"/>
              <a:t>the </a:t>
            </a:r>
            <a:r>
              <a:rPr lang="en-ZA" sz="2400" dirty="0"/>
              <a:t>sector who deliver at their own </a:t>
            </a:r>
            <a:r>
              <a:rPr lang="en-ZA" sz="2400" dirty="0" smtClean="0"/>
              <a:t>pace</a:t>
            </a:r>
          </a:p>
          <a:p>
            <a:pPr algn="just"/>
            <a:r>
              <a:rPr lang="en-ZA" sz="2400" dirty="0"/>
              <a:t>CHE APPs are normally scoped to cover all areas of the legislated mandate, but not in relation to capacity &amp; resources available:  mismatch between performance requirements &amp; </a:t>
            </a:r>
            <a:r>
              <a:rPr lang="en-ZA" sz="2400" dirty="0" smtClean="0"/>
              <a:t>capacity/resources.</a:t>
            </a:r>
          </a:p>
          <a:p>
            <a:pPr algn="just"/>
            <a:r>
              <a:rPr lang="en-ZA" sz="2400" dirty="0" smtClean="0"/>
              <a:t>Increasing deficit.</a:t>
            </a:r>
            <a:endParaRPr lang="en-ZA" sz="2400" dirty="0"/>
          </a:p>
          <a:p>
            <a:pPr marL="457200" lvl="1" indent="0">
              <a:buNone/>
            </a:pPr>
            <a:endParaRPr lang="en-ZA" sz="1800" dirty="0"/>
          </a:p>
          <a:p>
            <a:pPr lvl="1"/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1277546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9768" y="16619"/>
            <a:ext cx="8229600" cy="785813"/>
          </a:xfrm>
        </p:spPr>
        <p:txBody>
          <a:bodyPr/>
          <a:lstStyle/>
          <a:p>
            <a:pPr algn="ctr"/>
            <a:r>
              <a:rPr lang="en-ZA" dirty="0" smtClean="0"/>
              <a:t>Outline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768" y="620688"/>
            <a:ext cx="8229600" cy="5000625"/>
          </a:xfrm>
        </p:spPr>
        <p:txBody>
          <a:bodyPr/>
          <a:lstStyle/>
          <a:p>
            <a:r>
              <a:rPr lang="en-ZA" sz="2400" b="1" dirty="0" smtClean="0"/>
              <a:t>Section 1: Introduction and scene setting</a:t>
            </a:r>
          </a:p>
          <a:p>
            <a:pPr>
              <a:buFontTx/>
              <a:buChar char="-"/>
            </a:pPr>
            <a:r>
              <a:rPr lang="en-ZA" sz="2200" dirty="0" smtClean="0"/>
              <a:t>Legislative mandate and context</a:t>
            </a:r>
          </a:p>
          <a:p>
            <a:pPr>
              <a:buFontTx/>
              <a:buChar char="-"/>
            </a:pPr>
            <a:r>
              <a:rPr lang="en-ZA" sz="2200" dirty="0" smtClean="0"/>
              <a:t>Audit process and outcome</a:t>
            </a:r>
          </a:p>
          <a:p>
            <a:pPr>
              <a:buFontTx/>
              <a:buChar char="-"/>
            </a:pPr>
            <a:r>
              <a:rPr lang="en-ZA" sz="2200" dirty="0" smtClean="0"/>
              <a:t>Reflections</a:t>
            </a:r>
          </a:p>
          <a:p>
            <a:pPr>
              <a:buFontTx/>
              <a:buChar char="-"/>
            </a:pPr>
            <a:r>
              <a:rPr lang="en-ZA" sz="2200" dirty="0" smtClean="0"/>
              <a:t>Challenges</a:t>
            </a:r>
          </a:p>
          <a:p>
            <a:r>
              <a:rPr lang="en-ZA" sz="2400" b="1" dirty="0"/>
              <a:t>Section </a:t>
            </a:r>
            <a:r>
              <a:rPr lang="en-ZA" sz="2400" b="1" dirty="0" smtClean="0"/>
              <a:t>2: Performance highlights</a:t>
            </a:r>
          </a:p>
          <a:p>
            <a:pPr>
              <a:buFontTx/>
              <a:buChar char="-"/>
            </a:pPr>
            <a:r>
              <a:rPr lang="en-ZA" sz="2200" dirty="0" smtClean="0"/>
              <a:t>Key outputs</a:t>
            </a:r>
          </a:p>
          <a:p>
            <a:pPr>
              <a:buFontTx/>
              <a:buChar char="-"/>
            </a:pPr>
            <a:r>
              <a:rPr lang="en-ZA" sz="2200" dirty="0" smtClean="0"/>
              <a:t>Targets not achieved</a:t>
            </a:r>
          </a:p>
          <a:p>
            <a:pPr>
              <a:buFontTx/>
              <a:buChar char="-"/>
            </a:pPr>
            <a:r>
              <a:rPr lang="en-ZA" sz="2200" dirty="0" smtClean="0"/>
              <a:t>Reflection and emerging issues</a:t>
            </a:r>
          </a:p>
          <a:p>
            <a:r>
              <a:rPr lang="en-ZA" sz="2400" b="1" dirty="0" smtClean="0"/>
              <a:t>Section 3: Financial performance</a:t>
            </a:r>
          </a:p>
          <a:p>
            <a:pPr>
              <a:buFontTx/>
              <a:buChar char="-"/>
            </a:pPr>
            <a:r>
              <a:rPr lang="en-ZA" sz="2200" dirty="0" smtClean="0"/>
              <a:t>Financial statements</a:t>
            </a:r>
          </a:p>
          <a:p>
            <a:pPr>
              <a:buFontTx/>
              <a:buChar char="-"/>
            </a:pPr>
            <a:r>
              <a:rPr lang="en-ZA" sz="2200" dirty="0" smtClean="0"/>
              <a:t>AGSA report</a:t>
            </a:r>
          </a:p>
          <a:p>
            <a:pPr>
              <a:buFontTx/>
              <a:buChar char="-"/>
            </a:pPr>
            <a:endParaRPr lang="en-ZA" sz="2000" dirty="0"/>
          </a:p>
        </p:txBody>
      </p:sp>
    </p:spTree>
    <p:extLst>
      <p:ext uri="{BB962C8B-B14F-4D97-AF65-F5344CB8AC3E}">
        <p14:creationId xmlns:p14="http://schemas.microsoft.com/office/powerpoint/2010/main" xmlns="" val="61408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dirty="0" smtClean="0"/>
              <a:t>Reflection on Performance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398" y="950442"/>
            <a:ext cx="8435280" cy="5000625"/>
          </a:xfrm>
        </p:spPr>
        <p:txBody>
          <a:bodyPr/>
          <a:lstStyle/>
          <a:p>
            <a:pPr lvl="1">
              <a:buFont typeface="Wingdings" panose="05000000000000000000" pitchFamily="2" charset="2"/>
              <a:buChar char="Ø"/>
            </a:pPr>
            <a:r>
              <a:rPr lang="en-ZA" sz="2400" dirty="0" smtClean="0"/>
              <a:t>Audits and QEP – distinction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ZA" sz="2400" dirty="0" smtClean="0"/>
              <a:t>Institutional audits back on the agenda</a:t>
            </a:r>
            <a:endParaRPr lang="en-ZA" sz="2400" dirty="0"/>
          </a:p>
          <a:p>
            <a:pPr lvl="1"/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2368910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dirty="0" smtClean="0"/>
              <a:t>Emerging Issues </a:t>
            </a:r>
            <a:r>
              <a:rPr lang="en-ZA" dirty="0" smtClean="0">
                <a:cs typeface="Arial" panose="020B0604020202020204" pitchFamily="34" charset="0"/>
              </a:rPr>
              <a:t>− Operational</a:t>
            </a:r>
            <a:r>
              <a:rPr lang="en-ZA" dirty="0" smtClean="0"/>
              <a:t>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0432"/>
            <a:ext cx="8229600" cy="5000625"/>
          </a:xfrm>
        </p:spPr>
        <p:txBody>
          <a:bodyPr/>
          <a:lstStyle/>
          <a:p>
            <a:r>
              <a:rPr lang="en-ZA" sz="2400" dirty="0"/>
              <a:t>Capacity/resource considerations are necessary in scoping APP &amp; setting performance </a:t>
            </a:r>
            <a:r>
              <a:rPr lang="en-ZA" sz="2400" dirty="0" smtClean="0"/>
              <a:t>targets.</a:t>
            </a:r>
            <a:endParaRPr lang="en-ZA" sz="2400" dirty="0"/>
          </a:p>
          <a:p>
            <a:r>
              <a:rPr lang="en-ZA" sz="2400" dirty="0"/>
              <a:t>Identifying priority areas from the ever-increasing demands on CHE would be essential in developing APPs for subsequent </a:t>
            </a:r>
            <a:r>
              <a:rPr lang="en-ZA" sz="2400" dirty="0" smtClean="0"/>
              <a:t>years.</a:t>
            </a:r>
            <a:endParaRPr lang="en-ZA" sz="2400" dirty="0"/>
          </a:p>
          <a:p>
            <a:r>
              <a:rPr lang="en-ZA" sz="2400" dirty="0" smtClean="0"/>
              <a:t>Relook </a:t>
            </a:r>
            <a:r>
              <a:rPr lang="en-ZA" sz="2400" dirty="0"/>
              <a:t>at the CHE’s business </a:t>
            </a:r>
            <a:r>
              <a:rPr lang="en-ZA" sz="2400" dirty="0" smtClean="0"/>
              <a:t>model.</a:t>
            </a:r>
          </a:p>
          <a:p>
            <a:r>
              <a:rPr lang="en-ZA" sz="2400" dirty="0"/>
              <a:t>Resourcing for Optimal Organisation </a:t>
            </a:r>
            <a:r>
              <a:rPr lang="en-ZA" sz="2400" dirty="0" smtClean="0"/>
              <a:t>Performance.</a:t>
            </a:r>
          </a:p>
          <a:p>
            <a:r>
              <a:rPr lang="en-ZA" sz="2400" dirty="0" smtClean="0"/>
              <a:t>Develop </a:t>
            </a:r>
            <a:r>
              <a:rPr lang="en-ZA" sz="2400" dirty="0"/>
              <a:t>a case for increasing level of government funding commensurate with the growing demands on the </a:t>
            </a:r>
            <a:r>
              <a:rPr lang="en-ZA" sz="2400" dirty="0" smtClean="0"/>
              <a:t>CHE.</a:t>
            </a:r>
            <a:endParaRPr lang="en-ZA" sz="2400" dirty="0"/>
          </a:p>
          <a:p>
            <a:r>
              <a:rPr lang="en-ZA" sz="2400" dirty="0"/>
              <a:t>Explore other sources of funding to supplement government </a:t>
            </a:r>
            <a:r>
              <a:rPr lang="en-ZA" sz="2400" dirty="0" smtClean="0"/>
              <a:t>funding.</a:t>
            </a:r>
            <a:endParaRPr lang="en-ZA" sz="2400" dirty="0"/>
          </a:p>
          <a:p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xmlns="" val="4837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dirty="0" smtClean="0"/>
              <a:t>Emerging issues </a:t>
            </a:r>
            <a:r>
              <a:rPr lang="en-ZA" dirty="0" smtClean="0">
                <a:cs typeface="Arial" panose="020B0604020202020204" pitchFamily="34" charset="0"/>
              </a:rPr>
              <a:t>− Contextual</a:t>
            </a:r>
            <a:r>
              <a:rPr lang="en-ZA" dirty="0" smtClean="0"/>
              <a:t>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sz="2400" dirty="0" smtClean="0"/>
              <a:t>Current crisis - CHE view – how are we providing advice?</a:t>
            </a:r>
          </a:p>
          <a:p>
            <a:r>
              <a:rPr lang="en-ZA" sz="2400" dirty="0" smtClean="0"/>
              <a:t>Future research agenda?</a:t>
            </a:r>
            <a:endParaRPr lang="en-ZA" sz="2400" dirty="0"/>
          </a:p>
        </p:txBody>
      </p:sp>
    </p:spTree>
    <p:extLst>
      <p:ext uri="{BB962C8B-B14F-4D97-AF65-F5344CB8AC3E}">
        <p14:creationId xmlns:p14="http://schemas.microsoft.com/office/powerpoint/2010/main" xmlns="" val="351627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2592288"/>
          </a:xfrm>
        </p:spPr>
        <p:txBody>
          <a:bodyPr/>
          <a:lstStyle/>
          <a:p>
            <a:r>
              <a:rPr lang="en-ZA" sz="5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  <a:t/>
            </a:r>
            <a:br>
              <a:rPr lang="en-ZA" sz="5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oudy Old Style" panose="02020502050305020303" pitchFamily="18" charset="0"/>
              </a:rPr>
            </a:br>
            <a:endParaRPr lang="en-ZA" sz="48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udy Old Style" panose="020205020503050203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8640"/>
            <a:ext cx="9036496" cy="64807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ZA" sz="4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oudy Old Style" panose="02020502050305020303" pitchFamily="18" charset="0"/>
            </a:endParaRPr>
          </a:p>
          <a:p>
            <a:pPr marL="0" indent="0" algn="ctr">
              <a:buNone/>
            </a:pPr>
            <a:r>
              <a:rPr lang="en-ZA" sz="4400" b="1" dirty="0" smtClean="0"/>
              <a:t>Section 3</a:t>
            </a:r>
          </a:p>
          <a:p>
            <a:pPr marL="0" indent="0" algn="ctr">
              <a:buNone/>
            </a:pPr>
            <a:r>
              <a:rPr lang="en-ZA" sz="4400" b="1" dirty="0" smtClean="0"/>
              <a:t>Financial performance</a:t>
            </a:r>
          </a:p>
          <a:p>
            <a:pPr marL="0" indent="0" algn="ctr">
              <a:buNone/>
            </a:pPr>
            <a:endParaRPr lang="en-ZA" sz="4400" b="1" dirty="0"/>
          </a:p>
          <a:p>
            <a:pPr marL="0" indent="0" algn="ctr">
              <a:buNone/>
            </a:pPr>
            <a:r>
              <a:rPr lang="en-ZA" sz="2800" b="1" dirty="0" smtClean="0"/>
              <a:t>Chief Financial Officer</a:t>
            </a:r>
          </a:p>
          <a:p>
            <a:pPr marL="0" indent="0" algn="ctr">
              <a:buNone/>
            </a:pPr>
            <a:r>
              <a:rPr lang="en-ZA" sz="2800" b="1" dirty="0" smtClean="0"/>
              <a:t>Mr Thulaganyo </a:t>
            </a:r>
            <a:r>
              <a:rPr lang="en-ZA" sz="2800" b="1" dirty="0"/>
              <a:t>Mothusi</a:t>
            </a:r>
            <a:endParaRPr lang="en-ZA" sz="28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3473355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42875"/>
            <a:ext cx="8496944" cy="549821"/>
          </a:xfrm>
        </p:spPr>
        <p:txBody>
          <a:bodyPr/>
          <a:lstStyle/>
          <a:p>
            <a:pPr algn="l"/>
            <a:r>
              <a:rPr lang="en-ZA" sz="2400" dirty="0" smtClean="0"/>
              <a:t>Statement of Financial Position as at 31</a:t>
            </a:r>
            <a:r>
              <a:rPr lang="en-ZA" sz="2400" baseline="30000" dirty="0" smtClean="0"/>
              <a:t>st</a:t>
            </a:r>
            <a:r>
              <a:rPr lang="en-ZA" sz="2400" dirty="0" smtClean="0"/>
              <a:t> March 2016</a:t>
            </a:r>
            <a:endParaRPr lang="en-ZA" sz="2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07502" y="620691"/>
          <a:ext cx="8928993" cy="572074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456386"/>
                <a:gridCol w="1800200"/>
                <a:gridCol w="1656184"/>
                <a:gridCol w="25400"/>
                <a:gridCol w="1990823"/>
              </a:tblGrid>
              <a:tr h="409150">
                <a:tc>
                  <a:txBody>
                    <a:bodyPr/>
                    <a:lstStyle/>
                    <a:p>
                      <a:pPr marL="31115" marR="0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1115" marR="0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Figures 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 Rand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02665" marR="0"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002665" marR="0"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Note(s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8255" marR="0" algn="ctr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8255" marR="0" algn="ctr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445" marR="0" algn="ctr">
                        <a:lnSpc>
                          <a:spcPts val="1035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445" marR="0" algn="ctr">
                        <a:lnSpc>
                          <a:spcPts val="1035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5715" marR="0" algn="ctr">
                        <a:lnSpc>
                          <a:spcPts val="10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Restated*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114">
                <a:tc>
                  <a:txBody>
                    <a:bodyPr/>
                    <a:lstStyle/>
                    <a:p>
                      <a:pPr marL="0" marR="0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810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Assets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93312">
                <a:tc>
                  <a:txBody>
                    <a:bodyPr/>
                    <a:lstStyle/>
                    <a:p>
                      <a:pPr marL="38100" marR="0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Current Assets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8100" marR="0">
                        <a:spcBef>
                          <a:spcPts val="14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Cash and cash equivalents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37401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8669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14 804 887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8669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19 102 406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057">
                <a:tc>
                  <a:txBody>
                    <a:bodyPr/>
                    <a:lstStyle/>
                    <a:p>
                      <a:pPr marL="38100" marR="0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Receivables from exchange transactions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374015" algn="r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5440" marR="0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351 151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5440" marR="0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143 745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057">
                <a:tc>
                  <a:txBody>
                    <a:bodyPr/>
                    <a:lstStyle/>
                    <a:p>
                      <a:pPr marL="38100" marR="0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Prepayments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374015" algn="r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5440" marR="0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269 100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5440" marR="0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290 122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17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87325" marR="0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15 425 138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87325" marR="0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19 536 273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6567">
                <a:tc>
                  <a:txBody>
                    <a:bodyPr/>
                    <a:lstStyle/>
                    <a:p>
                      <a:pPr marL="38100" marR="0">
                        <a:spcBef>
                          <a:spcPts val="765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Non-Current Assets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8100" marR="0">
                        <a:spcBef>
                          <a:spcPts val="140"/>
                        </a:spcBef>
                        <a:spcAft>
                          <a:spcPts val="0"/>
                        </a:spcAft>
                      </a:pPr>
                      <a:endParaRPr lang="en-US" sz="1200" dirty="0" smtClean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8100" marR="0">
                        <a:spcBef>
                          <a:spcPts val="14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Property</a:t>
                      </a: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plant and equipment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37401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8732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31 911 380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8732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32 813 443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057">
                <a:tc>
                  <a:txBody>
                    <a:bodyPr/>
                    <a:lstStyle/>
                    <a:p>
                      <a:pPr marL="38100" marR="0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Intangible assets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374015" algn="r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50190" marR="0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3 156 530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50190" marR="0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3 506 611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17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87325" marR="0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35 067 910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87325" marR="0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36 320 054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170">
                <a:tc>
                  <a:txBody>
                    <a:bodyPr/>
                    <a:lstStyle/>
                    <a:p>
                      <a:pPr marL="38100" marR="0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 Assets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87325" marR="0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50 493 048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87325" marR="0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55 856 327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2328">
                <a:tc>
                  <a:txBody>
                    <a:bodyPr/>
                    <a:lstStyle/>
                    <a:p>
                      <a:pPr marL="38100" marR="0">
                        <a:spcBef>
                          <a:spcPts val="765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Liabilities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93312">
                <a:tc>
                  <a:txBody>
                    <a:bodyPr/>
                    <a:lstStyle/>
                    <a:p>
                      <a:pPr marL="38100" marR="0"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Current Liabilities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8100" marR="0">
                        <a:spcBef>
                          <a:spcPts val="14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Payables from exchange transactions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37401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5019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8 717 143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5019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6 189 948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057">
                <a:tc>
                  <a:txBody>
                    <a:bodyPr/>
                    <a:lstStyle/>
                    <a:p>
                      <a:pPr marL="38100" marR="0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Provisions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374015" algn="r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5440" marR="0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999 751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45440" marR="0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762 351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17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50190" marR="0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9 716 894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50190" marR="0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6 952 299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70170">
                <a:tc>
                  <a:txBody>
                    <a:bodyPr/>
                    <a:lstStyle/>
                    <a:p>
                      <a:pPr marL="38100" marR="0">
                        <a:spcBef>
                          <a:spcPts val="765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Non-Current Liabilities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8100" marR="0">
                        <a:spcBef>
                          <a:spcPts val="14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Unspent conditional grants and receipts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342265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544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774 163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45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5019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3 992 329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170">
                <a:tc>
                  <a:txBody>
                    <a:bodyPr/>
                    <a:lstStyle/>
                    <a:p>
                      <a:pPr marL="38100" marR="0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 Liabilities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87325" marR="0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10 491 057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87325" marR="0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10 944 628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170">
                <a:tc>
                  <a:txBody>
                    <a:bodyPr/>
                    <a:lstStyle/>
                    <a:p>
                      <a:pPr marL="38100" marR="0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Net Assets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87325" marR="0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40 001 991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87325" marR="0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44 911 699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312">
                <a:tc>
                  <a:txBody>
                    <a:bodyPr/>
                    <a:lstStyle/>
                    <a:p>
                      <a:pPr marL="38100" marR="0">
                        <a:spcBef>
                          <a:spcPts val="23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Reserves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8100" marR="0">
                        <a:spcBef>
                          <a:spcPts val="14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Revaluation reserve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5019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4 914 475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3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Arial" panose="020B0604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5019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4 914 475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0057">
                <a:tc>
                  <a:txBody>
                    <a:bodyPr/>
                    <a:lstStyle/>
                    <a:p>
                      <a:pPr marL="38100" marR="0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Accumulated surplus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87325" marR="0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35 087 516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87325" marR="0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39 997 224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170">
                <a:tc>
                  <a:txBody>
                    <a:bodyPr/>
                    <a:lstStyle/>
                    <a:p>
                      <a:pPr marL="38100" marR="0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 Net Assets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87325" marR="0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40 001 991</a:t>
                      </a:r>
                      <a:endParaRPr lang="en-US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87325" marR="0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44 911 699</a:t>
                      </a:r>
                      <a:endParaRPr lang="en-US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3739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42875"/>
            <a:ext cx="8712968" cy="981869"/>
          </a:xfrm>
        </p:spPr>
        <p:txBody>
          <a:bodyPr/>
          <a:lstStyle/>
          <a:p>
            <a:pPr algn="l"/>
            <a:r>
              <a:rPr lang="en-ZA" sz="2400" dirty="0" smtClean="0"/>
              <a:t>Statement of financial Performance for the Year Ended 31</a:t>
            </a:r>
            <a:r>
              <a:rPr lang="en-ZA" sz="2400" baseline="30000" dirty="0" smtClean="0"/>
              <a:t>st</a:t>
            </a:r>
            <a:r>
              <a:rPr lang="en-ZA" sz="2400" dirty="0" smtClean="0"/>
              <a:t> March 2016</a:t>
            </a:r>
            <a:endParaRPr lang="en-ZA" sz="2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107504" y="980728"/>
          <a:ext cx="8856983" cy="5122878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744416"/>
                <a:gridCol w="1368152"/>
                <a:gridCol w="1728192"/>
                <a:gridCol w="2016223"/>
              </a:tblGrid>
              <a:tr h="435434">
                <a:tc>
                  <a:txBody>
                    <a:bodyPr/>
                    <a:lstStyle/>
                    <a:p>
                      <a:pPr marL="34925" marR="0">
                        <a:spcBef>
                          <a:spcPts val="32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8031">
                <a:tc>
                  <a:txBody>
                    <a:bodyPr/>
                    <a:lstStyle/>
                    <a:p>
                      <a:pPr marL="34925" marR="0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Figures in Rand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20700" marR="0"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Note(s)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17145" algn="ctr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2016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27305" algn="ctr">
                        <a:lnSpc>
                          <a:spcPts val="1035"/>
                        </a:lnSpc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2015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26670" algn="ctr">
                        <a:lnSpc>
                          <a:spcPts val="103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Restated*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579">
                <a:tc>
                  <a:txBody>
                    <a:bodyPr/>
                    <a:lstStyle/>
                    <a:p>
                      <a:pPr marL="0" marR="0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127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Revenue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9902">
                <a:tc>
                  <a:txBody>
                    <a:bodyPr/>
                    <a:lstStyle/>
                    <a:p>
                      <a:pPr marL="41275" marR="0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Exchange revenue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50190" marR="0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4 207 811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50190" marR="0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3 548 825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902">
                <a:tc>
                  <a:txBody>
                    <a:bodyPr/>
                    <a:lstStyle/>
                    <a:p>
                      <a:pPr marL="41275" marR="0"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Interest received - investment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76275" marR="0">
                        <a:lnSpc>
                          <a:spcPts val="98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50190" marR="0"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1 297 485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50190" marR="0"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1 263 195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3032">
                <a:tc>
                  <a:txBody>
                    <a:bodyPr/>
                    <a:lstStyle/>
                    <a:p>
                      <a:pPr marL="41275" marR="0"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Non exchange revenue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76275" marR="0">
                        <a:lnSpc>
                          <a:spcPts val="98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87325" marR="0"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44 037 166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7325" marR="0"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43 928 110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032">
                <a:tc>
                  <a:txBody>
                    <a:bodyPr/>
                    <a:lstStyle/>
                    <a:p>
                      <a:pPr marL="41275" marR="0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 revenue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87325" marR="0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49 542 462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7325" marR="0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48 740 130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4050">
                <a:tc>
                  <a:txBody>
                    <a:bodyPr/>
                    <a:lstStyle/>
                    <a:p>
                      <a:pPr marL="41275" marR="0">
                        <a:spcBef>
                          <a:spcPts val="765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Expenditure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41275" marR="0">
                        <a:spcBef>
                          <a:spcPts val="135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Personnel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676275" marR="0">
                        <a:spcBef>
                          <a:spcPts val="76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 smtClean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4922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(28 360 890)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spcBef>
                          <a:spcPts val="4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49225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(25 035 961)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9902">
                <a:tc>
                  <a:txBody>
                    <a:bodyPr/>
                    <a:lstStyle/>
                    <a:p>
                      <a:pPr marL="41275" marR="0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Depreciation and </a:t>
                      </a:r>
                      <a:r>
                        <a:rPr lang="en-US" sz="1300" dirty="0" err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amortisation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12090" marR="0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(2 323 754)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12090" marR="0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(2 262 814)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902">
                <a:tc>
                  <a:txBody>
                    <a:bodyPr/>
                    <a:lstStyle/>
                    <a:p>
                      <a:pPr marL="41275" marR="0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Interest paid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64135" algn="r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529590" marR="0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(990)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902">
                <a:tc>
                  <a:txBody>
                    <a:bodyPr/>
                    <a:lstStyle/>
                    <a:p>
                      <a:pPr marL="41275" marR="0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Bad debts written off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64135" algn="r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434340" marR="0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(7 000)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902">
                <a:tc>
                  <a:txBody>
                    <a:bodyPr/>
                    <a:lstStyle/>
                    <a:p>
                      <a:pPr marL="41275" marR="0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Repairs and maintenance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12090" marR="0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(1 090 646)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12090" marR="0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(1 037 162)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9902">
                <a:tc>
                  <a:txBody>
                    <a:bodyPr/>
                    <a:lstStyle/>
                    <a:p>
                      <a:pPr marL="41275" marR="0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Loss on disposal of assets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307340" marR="0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(250 854)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74295" algn="r"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3032">
                <a:tc>
                  <a:txBody>
                    <a:bodyPr/>
                    <a:lstStyle/>
                    <a:p>
                      <a:pPr marL="41275" marR="0"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General expenses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676275" marR="0">
                        <a:lnSpc>
                          <a:spcPts val="98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49225" marR="0"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(22 426 026)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9225" marR="0">
                        <a:spcBef>
                          <a:spcPts val="9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(21 445 720)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032">
                <a:tc>
                  <a:txBody>
                    <a:bodyPr/>
                    <a:lstStyle/>
                    <a:p>
                      <a:pPr marL="41275" marR="0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 expenditure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149225" marR="0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(54 452 170)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49225" marR="0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(49 789 647)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032">
                <a:tc>
                  <a:txBody>
                    <a:bodyPr/>
                    <a:lstStyle/>
                    <a:p>
                      <a:pPr marL="41275" marR="0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Deficit for the</a:t>
                      </a:r>
                      <a:r>
                        <a:rPr lang="en-US" sz="1300" b="1" spc="-5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3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year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12090" marR="0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1300" b="1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(4 909 708)</a:t>
                      </a:r>
                      <a:endParaRPr lang="en-US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2090" marR="0">
                        <a:spcBef>
                          <a:spcPts val="85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(1 049 517)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0674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0"/>
            <a:ext cx="9036496" cy="980728"/>
          </a:xfrm>
        </p:spPr>
        <p:txBody>
          <a:bodyPr/>
          <a:lstStyle/>
          <a:p>
            <a:pPr algn="l"/>
            <a:r>
              <a:rPr lang="en-ZA" sz="2800" dirty="0"/>
              <a:t>R</a:t>
            </a:r>
            <a:r>
              <a:rPr lang="en-ZA" sz="2800" dirty="0" smtClean="0"/>
              <a:t>easons for variances on the budget and actual expenditure</a:t>
            </a:r>
            <a:endParaRPr lang="en-ZA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871" y="764704"/>
            <a:ext cx="8856984" cy="5234336"/>
          </a:xfrm>
        </p:spPr>
        <p:txBody>
          <a:bodyPr/>
          <a:lstStyle/>
          <a:p>
            <a:pPr algn="just"/>
            <a:r>
              <a:rPr lang="en-ZA" sz="2400" dirty="0"/>
              <a:t>Revenue from exchange transactions was higher than budget due to more applications for accreditation being received from private institutions as well as more interest received than anticipated on invested </a:t>
            </a:r>
            <a:r>
              <a:rPr lang="en-ZA" sz="2400" dirty="0" smtClean="0"/>
              <a:t>amount.</a:t>
            </a:r>
            <a:endParaRPr lang="en-ZA" sz="2400" dirty="0"/>
          </a:p>
          <a:p>
            <a:pPr algn="just"/>
            <a:r>
              <a:rPr lang="en-ZA" sz="2400" dirty="0" smtClean="0"/>
              <a:t>Revenue </a:t>
            </a:r>
            <a:r>
              <a:rPr lang="en-ZA" sz="2400" dirty="0"/>
              <a:t>from non-exchange transaction is higher than the budget due to a merger between the Programme Standards Developments and National Reviews and now operating at full capacity and also approved surplus from the prior year by National </a:t>
            </a:r>
            <a:r>
              <a:rPr lang="en-ZA" sz="2400" dirty="0" smtClean="0"/>
              <a:t>Treasury.</a:t>
            </a:r>
            <a:endParaRPr lang="en-ZA" sz="2400" dirty="0"/>
          </a:p>
          <a:p>
            <a:pPr algn="just"/>
            <a:r>
              <a:rPr lang="en-ZA" sz="2400" dirty="0" smtClean="0"/>
              <a:t>Employee </a:t>
            </a:r>
            <a:r>
              <a:rPr lang="en-ZA" sz="2400" dirty="0"/>
              <a:t>costs under spent due to vacancies and there were some </a:t>
            </a:r>
            <a:r>
              <a:rPr lang="en-ZA" sz="2400" dirty="0" smtClean="0"/>
              <a:t>unforeseen </a:t>
            </a:r>
            <a:r>
              <a:rPr lang="en-ZA" sz="2400" dirty="0"/>
              <a:t>delays to fill them during the year under </a:t>
            </a:r>
            <a:r>
              <a:rPr lang="en-ZA" sz="2400" dirty="0" smtClean="0"/>
              <a:t>review.</a:t>
            </a:r>
            <a:endParaRPr lang="en-ZA" sz="2400" dirty="0"/>
          </a:p>
          <a:p>
            <a:pPr algn="just"/>
            <a:r>
              <a:rPr lang="en-ZA" sz="2400" dirty="0" smtClean="0"/>
              <a:t>General </a:t>
            </a:r>
            <a:r>
              <a:rPr lang="en-ZA" sz="2400" dirty="0"/>
              <a:t>expenses under spent as a result of late approval of roll over of surplus funds and these funds were therefore not fully utilised by the end of the last quarter.</a:t>
            </a:r>
          </a:p>
          <a:p>
            <a:pPr>
              <a:buFont typeface="Wingdings" panose="05000000000000000000" pitchFamily="2" charset="2"/>
              <a:buChar char="§"/>
            </a:pPr>
            <a:endParaRPr lang="en-ZA" sz="2000" dirty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59273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52" y="116632"/>
            <a:ext cx="8906736" cy="792088"/>
          </a:xfrm>
        </p:spPr>
        <p:txBody>
          <a:bodyPr/>
          <a:lstStyle/>
          <a:p>
            <a:r>
              <a:rPr lang="en-ZA" sz="2800" dirty="0" smtClean="0"/>
              <a:t>Top ten cost drivers and their percentage contributions of the general expenses</a:t>
            </a:r>
            <a:endParaRPr lang="en-ZA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07504" y="980728"/>
            <a:ext cx="8856984" cy="5234336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ZA" sz="2100" dirty="0" smtClean="0"/>
              <a:t>Peer academics contribute 17%.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ZA" sz="2100" dirty="0" smtClean="0"/>
              <a:t>Legal fees contribute 14%.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ZA" sz="2100" dirty="0" smtClean="0"/>
              <a:t>Travel costs local contribute 12%.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ZA" sz="2100" dirty="0" smtClean="0"/>
              <a:t>Printing and Stationery contributes 8%.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ZA" sz="2100" dirty="0" smtClean="0"/>
              <a:t>Outsourced services include SAQA HEQCIS online system, governance committees minutes taking and payroll services contributes 7%.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ZA" sz="2100" dirty="0" smtClean="0"/>
              <a:t>Auditors remuneration contribute 6%.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ZA" sz="2100" dirty="0" smtClean="0"/>
              <a:t>IT expenses include licence fees, computer consumables, contract on support for HEQC online system, contract on support maintenance, contract on system development and contract on website and communication contribute 6%.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ZA" sz="2100" dirty="0" smtClean="0"/>
              <a:t>Remuneration of Council and Committee members, Recruitment costs and venue and catering contribute 4%.</a:t>
            </a:r>
          </a:p>
          <a:p>
            <a:pPr marL="0" indent="0">
              <a:buNone/>
            </a:pPr>
            <a:endParaRPr lang="en-ZA" sz="2000" dirty="0"/>
          </a:p>
          <a:p>
            <a:r>
              <a:rPr lang="en-US" dirty="0"/>
              <a:t/>
            </a:r>
            <a:br>
              <a:rPr lang="en-US" dirty="0"/>
            </a:b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966201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08" y="2332"/>
            <a:ext cx="8928992" cy="720080"/>
          </a:xfrm>
        </p:spPr>
        <p:txBody>
          <a:bodyPr/>
          <a:lstStyle/>
          <a:p>
            <a:pPr algn="ctr"/>
            <a:r>
              <a:rPr lang="en-ZA" sz="2800" dirty="0" smtClean="0">
                <a:solidFill>
                  <a:prstClr val="black"/>
                </a:solidFill>
                <a:ea typeface="MS PGothic" panose="020B0600070205080204" pitchFamily="34" charset="-128"/>
              </a:rPr>
              <a:t>Report of </a:t>
            </a:r>
            <a:r>
              <a:rPr lang="en-ZA" sz="2800" dirty="0">
                <a:solidFill>
                  <a:prstClr val="black"/>
                </a:solidFill>
                <a:ea typeface="MS PGothic" panose="020B0600070205080204" pitchFamily="34" charset="-128"/>
              </a:rPr>
              <a:t>t</a:t>
            </a:r>
            <a:r>
              <a:rPr lang="en-ZA" sz="2800" dirty="0" smtClean="0">
                <a:solidFill>
                  <a:prstClr val="black"/>
                </a:solidFill>
                <a:ea typeface="MS PGothic" panose="020B0600070205080204" pitchFamily="34" charset="-128"/>
              </a:rPr>
              <a:t>he Auditor General Of South Africa (AGSA)</a:t>
            </a:r>
            <a:endParaRPr lang="en-ZA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15008" y="548680"/>
            <a:ext cx="8928992" cy="5328592"/>
          </a:xfrm>
        </p:spPr>
        <p:txBody>
          <a:bodyPr/>
          <a:lstStyle/>
          <a:p>
            <a:r>
              <a:rPr lang="en-ZA" sz="2000" dirty="0" smtClean="0"/>
              <a:t>Unqualified audit report received.</a:t>
            </a:r>
            <a:endParaRPr lang="en-ZA" sz="2000" dirty="0"/>
          </a:p>
          <a:p>
            <a:r>
              <a:rPr lang="en-GB" sz="2000" b="1" dirty="0" smtClean="0">
                <a:ea typeface="Times New Roman" panose="02020603050405020304" pitchFamily="18" charset="0"/>
              </a:rPr>
              <a:t>Matters affecting the auditor’s report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000" dirty="0" smtClean="0">
                <a:ea typeface="Times New Roman" panose="02020603050405020304" pitchFamily="18" charset="0"/>
              </a:rPr>
              <a:t>Performance targets not specific and measurable.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000" dirty="0" smtClean="0">
                <a:ea typeface="Times New Roman" panose="02020603050405020304" pitchFamily="18" charset="0"/>
              </a:rPr>
              <a:t>Performance indicator not time bound.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000" dirty="0" smtClean="0">
                <a:ea typeface="Times New Roman" panose="02020603050405020304" pitchFamily="18" charset="0"/>
              </a:rPr>
              <a:t>Performance indicators not verifiable and well defined.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000" dirty="0" smtClean="0">
                <a:ea typeface="Times New Roman" panose="02020603050405020304" pitchFamily="18" charset="0"/>
              </a:rPr>
              <a:t>No assessment of useful life and residual values of assets</a:t>
            </a:r>
            <a:r>
              <a:rPr lang="en-GB" sz="2000" dirty="0">
                <a:ea typeface="Times New Roman" panose="02020603050405020304" pitchFamily="18" charset="0"/>
              </a:rPr>
              <a:t>.</a:t>
            </a:r>
            <a:endParaRPr lang="en-GB" sz="2000" dirty="0" smtClean="0">
              <a:ea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GB" sz="2000" dirty="0" smtClean="0">
                <a:ea typeface="Times New Roman" panose="02020603050405020304" pitchFamily="18" charset="0"/>
              </a:rPr>
              <a:t>Overstatement of commitments.</a:t>
            </a:r>
          </a:p>
          <a:p>
            <a:r>
              <a:rPr lang="en-GB" sz="2000" b="1" dirty="0">
                <a:ea typeface="Times New Roman" panose="02020603050405020304" pitchFamily="18" charset="0"/>
              </a:rPr>
              <a:t>Other important matters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000" dirty="0">
                <a:ea typeface="Times New Roman" panose="02020603050405020304" pitchFamily="18" charset="0"/>
              </a:rPr>
              <a:t>General expense not paid within 30 days of receipt of </a:t>
            </a:r>
            <a:r>
              <a:rPr lang="en-GB" sz="2000" dirty="0" smtClean="0">
                <a:ea typeface="Times New Roman" panose="02020603050405020304" pitchFamily="18" charset="0"/>
              </a:rPr>
              <a:t>invoice.</a:t>
            </a:r>
            <a:endParaRPr lang="en-GB" sz="2000" dirty="0">
              <a:ea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GB" sz="2000" dirty="0">
                <a:ea typeface="Times New Roman" panose="02020603050405020304" pitchFamily="18" charset="0"/>
              </a:rPr>
              <a:t>Quarterly reports not </a:t>
            </a:r>
            <a:r>
              <a:rPr lang="en-GB" sz="2000" dirty="0" smtClean="0">
                <a:ea typeface="Times New Roman" panose="02020603050405020304" pitchFamily="18" charset="0"/>
              </a:rPr>
              <a:t>reviewed.</a:t>
            </a:r>
            <a:endParaRPr lang="en-GB" sz="2000" dirty="0">
              <a:ea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GB" sz="2000" dirty="0">
                <a:ea typeface="Times New Roman" panose="02020603050405020304" pitchFamily="18" charset="0"/>
              </a:rPr>
              <a:t>Baseline numbers not set for performance targets expressed as percentage;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000" dirty="0">
                <a:ea typeface="Times New Roman" panose="02020603050405020304" pitchFamily="18" charset="0"/>
              </a:rPr>
              <a:t>User account management process inadequately implemented for Pastel Evolution and HEQC </a:t>
            </a:r>
            <a:r>
              <a:rPr lang="en-GB" sz="2000" dirty="0" smtClean="0">
                <a:ea typeface="Times New Roman" panose="02020603050405020304" pitchFamily="18" charset="0"/>
              </a:rPr>
              <a:t>systems</a:t>
            </a:r>
            <a:r>
              <a:rPr lang="en-GB" sz="2000" dirty="0">
                <a:ea typeface="Times New Roman" panose="02020603050405020304" pitchFamily="18" charset="0"/>
              </a:rPr>
              <a:t>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000" dirty="0">
                <a:ea typeface="Times New Roman" panose="02020603050405020304" pitchFamily="18" charset="0"/>
              </a:rPr>
              <a:t>Functionality included as an assessment criterion. </a:t>
            </a:r>
          </a:p>
          <a:p>
            <a:pPr>
              <a:buFont typeface="Wingdings" panose="05000000000000000000" pitchFamily="2" charset="2"/>
              <a:buChar char="ü"/>
            </a:pPr>
            <a:endParaRPr lang="en-GB" sz="2400" dirty="0" smtClean="0">
              <a:ea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GB" sz="2400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GB" sz="2400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GB" sz="2400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2293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42875"/>
            <a:ext cx="8928992" cy="1053877"/>
          </a:xfrm>
        </p:spPr>
        <p:txBody>
          <a:bodyPr/>
          <a:lstStyle/>
          <a:p>
            <a:pPr algn="ctr"/>
            <a:r>
              <a:rPr lang="en-ZA" sz="2800" dirty="0">
                <a:solidFill>
                  <a:prstClr val="black"/>
                </a:solidFill>
                <a:ea typeface="MS PGothic" panose="020B0600070205080204" pitchFamily="34" charset="-128"/>
              </a:rPr>
              <a:t>R</a:t>
            </a:r>
            <a:r>
              <a:rPr lang="en-ZA" sz="2800" dirty="0" smtClean="0">
                <a:solidFill>
                  <a:prstClr val="black"/>
                </a:solidFill>
                <a:ea typeface="MS PGothic" panose="020B0600070205080204" pitchFamily="34" charset="-128"/>
              </a:rPr>
              <a:t>eport of the Auditor </a:t>
            </a:r>
            <a:r>
              <a:rPr lang="en-ZA" sz="2800" dirty="0">
                <a:solidFill>
                  <a:prstClr val="black"/>
                </a:solidFill>
                <a:ea typeface="MS PGothic" panose="020B0600070205080204" pitchFamily="34" charset="-128"/>
              </a:rPr>
              <a:t>G</a:t>
            </a:r>
            <a:r>
              <a:rPr lang="en-ZA" sz="2800" dirty="0" smtClean="0">
                <a:solidFill>
                  <a:prstClr val="black"/>
                </a:solidFill>
                <a:ea typeface="MS PGothic" panose="020B0600070205080204" pitchFamily="34" charset="-128"/>
              </a:rPr>
              <a:t>eneral </a:t>
            </a:r>
            <a:r>
              <a:rPr lang="en-ZA" sz="2800" dirty="0">
                <a:solidFill>
                  <a:prstClr val="black"/>
                </a:solidFill>
                <a:ea typeface="MS PGothic" panose="020B0600070205080204" pitchFamily="34" charset="-128"/>
              </a:rPr>
              <a:t>S</a:t>
            </a:r>
            <a:r>
              <a:rPr lang="en-ZA" sz="2800" dirty="0" smtClean="0">
                <a:solidFill>
                  <a:prstClr val="black"/>
                </a:solidFill>
                <a:ea typeface="MS PGothic" panose="020B0600070205080204" pitchFamily="34" charset="-128"/>
              </a:rPr>
              <a:t>outh </a:t>
            </a:r>
            <a:r>
              <a:rPr lang="en-ZA" sz="2800" dirty="0">
                <a:solidFill>
                  <a:prstClr val="black"/>
                </a:solidFill>
                <a:ea typeface="MS PGothic" panose="020B0600070205080204" pitchFamily="34" charset="-128"/>
              </a:rPr>
              <a:t>A</a:t>
            </a:r>
            <a:r>
              <a:rPr lang="en-ZA" sz="2800" dirty="0" smtClean="0">
                <a:solidFill>
                  <a:prstClr val="black"/>
                </a:solidFill>
                <a:ea typeface="MS PGothic" panose="020B0600070205080204" pitchFamily="34" charset="-128"/>
              </a:rPr>
              <a:t>frica (AGSA) cont.</a:t>
            </a:r>
            <a:endParaRPr lang="en-ZA" sz="28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99604" y="908720"/>
            <a:ext cx="8928992" cy="4824536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endParaRPr lang="en-GB" sz="2800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r>
              <a:rPr lang="en-GB" sz="2400" b="1" dirty="0" smtClean="0">
                <a:ea typeface="Times New Roman" panose="02020603050405020304" pitchFamily="18" charset="0"/>
              </a:rPr>
              <a:t>Administrative matters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400" dirty="0" smtClean="0">
                <a:ea typeface="Times New Roman" panose="02020603050405020304" pitchFamily="18" charset="0"/>
              </a:rPr>
              <a:t>Inconsistency between the planned and reported indicators; and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GB" sz="2400" dirty="0" smtClean="0">
                <a:ea typeface="Times New Roman" panose="02020603050405020304" pitchFamily="18" charset="0"/>
              </a:rPr>
              <a:t>Performance target not measurable.</a:t>
            </a:r>
          </a:p>
          <a:p>
            <a:pPr>
              <a:buFont typeface="Wingdings" panose="05000000000000000000" pitchFamily="2" charset="2"/>
              <a:buChar char="ü"/>
            </a:pPr>
            <a:endParaRPr lang="en-GB" sz="2400" dirty="0">
              <a:ea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ZA" sz="2400" dirty="0">
                <a:solidFill>
                  <a:prstClr val="black"/>
                </a:solidFill>
              </a:rPr>
              <a:t>A strategic audit action has been developed to address all audit findings identified by the AG and progress is monitored by the Audit and Risk Committee.</a:t>
            </a:r>
          </a:p>
          <a:p>
            <a:pPr marL="0" indent="0">
              <a:buNone/>
            </a:pPr>
            <a:endParaRPr lang="en-GB" sz="2400" dirty="0" smtClean="0"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50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548680"/>
            <a:ext cx="8229600" cy="5000625"/>
          </a:xfrm>
        </p:spPr>
        <p:txBody>
          <a:bodyPr/>
          <a:lstStyle/>
          <a:p>
            <a:pPr marL="0" indent="0" algn="ctr">
              <a:buNone/>
            </a:pPr>
            <a:r>
              <a:rPr lang="en-ZA" sz="4000" b="1" dirty="0"/>
              <a:t>Section </a:t>
            </a:r>
            <a:r>
              <a:rPr lang="en-ZA" sz="4000" b="1" dirty="0" smtClean="0"/>
              <a:t>1</a:t>
            </a:r>
          </a:p>
          <a:p>
            <a:pPr marL="0" indent="0" algn="ctr">
              <a:buNone/>
            </a:pPr>
            <a:r>
              <a:rPr lang="en-ZA" sz="4000" b="1" dirty="0" smtClean="0"/>
              <a:t>Introduction and Scene Setting</a:t>
            </a:r>
            <a:endParaRPr lang="en-ZA" sz="4000" b="1" dirty="0"/>
          </a:p>
          <a:p>
            <a:pPr marL="0" indent="0" algn="ctr">
              <a:buNone/>
            </a:pPr>
            <a:r>
              <a:rPr lang="en-ZA" sz="2800" b="1" dirty="0" smtClean="0"/>
              <a:t>Chairperson of Council</a:t>
            </a:r>
          </a:p>
          <a:p>
            <a:pPr marL="0" indent="0" algn="ctr">
              <a:buNone/>
            </a:pPr>
            <a:endParaRPr lang="en-ZA" sz="2800" b="1" dirty="0"/>
          </a:p>
          <a:p>
            <a:pPr marL="0" indent="0" algn="ctr">
              <a:buNone/>
            </a:pPr>
            <a:r>
              <a:rPr lang="en-ZA" sz="2400" b="1" i="1" dirty="0" smtClean="0"/>
              <a:t>Prof N. </a:t>
            </a:r>
            <a:r>
              <a:rPr lang="en-ZA" sz="2400" b="1" i="1" dirty="0" err="1" smtClean="0"/>
              <a:t>Themba</a:t>
            </a:r>
            <a:r>
              <a:rPr lang="en-ZA" sz="2400" b="1" i="1" dirty="0" smtClean="0"/>
              <a:t> </a:t>
            </a:r>
            <a:r>
              <a:rPr lang="en-ZA" sz="2400" b="1" i="1" dirty="0" err="1" smtClean="0"/>
              <a:t>Mosia</a:t>
            </a:r>
            <a:endParaRPr lang="en-ZA" sz="2400" b="1" i="1" dirty="0" smtClean="0"/>
          </a:p>
          <a:p>
            <a:pPr marL="0" indent="0" algn="ctr">
              <a:buNone/>
            </a:pPr>
            <a:r>
              <a:rPr lang="en-ZA" sz="2400" b="1" dirty="0" smtClean="0"/>
              <a:t>Represented by Prof John Mubangizi – Chair of HEQC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xmlns="" val="3970222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96" y="188640"/>
            <a:ext cx="8928992" cy="108012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ZA" sz="3200" dirty="0" smtClean="0"/>
              <a:t>Recommendation</a:t>
            </a:r>
            <a:endParaRPr lang="en-ZA" sz="3200" dirty="0"/>
          </a:p>
        </p:txBody>
      </p:sp>
      <p:sp>
        <p:nvSpPr>
          <p:cNvPr id="88067" name="Content Placeholder 2"/>
          <p:cNvSpPr>
            <a:spLocks noGrp="1"/>
          </p:cNvSpPr>
          <p:nvPr>
            <p:ph idx="1"/>
          </p:nvPr>
        </p:nvSpPr>
        <p:spPr>
          <a:xfrm>
            <a:off x="35496" y="1556793"/>
            <a:ext cx="9001000" cy="38884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ZA" sz="2800" dirty="0" smtClean="0"/>
              <a:t>Portfolio Committee Members to note the Annual Report and its Annual Financial Statements for the year 2015/2016.</a:t>
            </a:r>
          </a:p>
          <a:p>
            <a:pPr marL="0" indent="0">
              <a:buNone/>
            </a:pPr>
            <a:endParaRPr lang="en-ZA" sz="2800" dirty="0"/>
          </a:p>
          <a:p>
            <a:pPr marL="0" indent="0">
              <a:buNone/>
            </a:pPr>
            <a:endParaRPr lang="en-ZA" sz="2800" dirty="0" smtClean="0"/>
          </a:p>
          <a:p>
            <a:pPr marL="0" indent="0">
              <a:buNone/>
            </a:pPr>
            <a:endParaRPr lang="en-ZA" dirty="0" smtClean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 smtClean="0"/>
          </a:p>
          <a:p>
            <a:pPr marL="0" indent="0">
              <a:buNone/>
            </a:pPr>
            <a:endParaRPr lang="en-ZA" dirty="0" smtClean="0"/>
          </a:p>
        </p:txBody>
      </p:sp>
    </p:spTree>
    <p:extLst>
      <p:ext uri="{BB962C8B-B14F-4D97-AF65-F5344CB8AC3E}">
        <p14:creationId xmlns:p14="http://schemas.microsoft.com/office/powerpoint/2010/main" xmlns="" val="19936265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dirty="0" smtClean="0"/>
              <a:t>Legislative mandate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sz="2800" dirty="0"/>
              <a:t>Higher Education Act 101 of 1997 (as amended) established CHE as a juristic body &amp; spelt out its </a:t>
            </a:r>
            <a:r>
              <a:rPr lang="en-ZA" sz="2800" dirty="0" smtClean="0"/>
              <a:t>mandate.</a:t>
            </a:r>
            <a:endParaRPr lang="en-ZA" sz="2800" dirty="0"/>
          </a:p>
          <a:p>
            <a:r>
              <a:rPr lang="en-ZA" sz="2800" dirty="0"/>
              <a:t>National Qualifications Act 67 of 2008 declared CHE the Quality Council for Higher Education &amp; outlined its functions in this </a:t>
            </a:r>
            <a:r>
              <a:rPr lang="en-ZA" sz="2800" dirty="0" smtClean="0"/>
              <a:t>regard.</a:t>
            </a:r>
            <a:endParaRPr lang="en-ZA" sz="2800" dirty="0"/>
          </a:p>
          <a:p>
            <a:r>
              <a:rPr lang="en-ZA" sz="2800" dirty="0"/>
              <a:t>Public Finance Management Act 1 of 1999 (as amended) lists CHE as a Schedule 3A public entity: bound to comply with provisions in Chapter 6 of the </a:t>
            </a:r>
            <a:r>
              <a:rPr lang="en-ZA" sz="2800" dirty="0" smtClean="0"/>
              <a:t>Act.</a:t>
            </a:r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xmlns="" val="2683192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dirty="0" smtClean="0"/>
              <a:t>Context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sz="2800" dirty="0" smtClean="0"/>
              <a:t>Conditions of austerity have impacted on range and number of initiatives</a:t>
            </a:r>
          </a:p>
          <a:p>
            <a:r>
              <a:rPr lang="en-ZA" sz="2800" dirty="0" smtClean="0"/>
              <a:t>Upheaval at universities due to fees protests have led to the postponement of several interventions due to access challenges and re-prioritisation by institutions</a:t>
            </a:r>
          </a:p>
          <a:p>
            <a:r>
              <a:rPr lang="en-ZA" sz="2800" dirty="0" smtClean="0"/>
              <a:t>Proliferation of programmes from private providers</a:t>
            </a:r>
          </a:p>
          <a:p>
            <a:r>
              <a:rPr lang="en-ZA" sz="2800" dirty="0" smtClean="0"/>
              <a:t>Budgetary pressures impel levying fees on publics for accreditation processes </a:t>
            </a:r>
          </a:p>
          <a:p>
            <a:endParaRPr lang="en-ZA" sz="2800" dirty="0" smtClean="0">
              <a:solidFill>
                <a:srgbClr val="FF0000"/>
              </a:solidFill>
            </a:endParaRPr>
          </a:p>
          <a:p>
            <a:endParaRPr lang="en-ZA" sz="2800" dirty="0" smtClean="0">
              <a:solidFill>
                <a:srgbClr val="FF0000"/>
              </a:solidFill>
            </a:endParaRPr>
          </a:p>
          <a:p>
            <a:endParaRPr lang="en-ZA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223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dirty="0" smtClean="0"/>
              <a:t>Audit Process &amp; Outcome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28676"/>
            <a:ext cx="8229600" cy="5256584"/>
          </a:xfrm>
        </p:spPr>
        <p:txBody>
          <a:bodyPr/>
          <a:lstStyle/>
          <a:p>
            <a:r>
              <a:rPr lang="en-ZA" sz="2800" dirty="0"/>
              <a:t>Conducted by auditors from the AG’s Office</a:t>
            </a:r>
          </a:p>
          <a:p>
            <a:r>
              <a:rPr lang="en-ZA" sz="2800" dirty="0"/>
              <a:t>Scope of the audit:</a:t>
            </a:r>
          </a:p>
          <a:p>
            <a:pPr lvl="1"/>
            <a:r>
              <a:rPr lang="en-ZA" dirty="0"/>
              <a:t>financial </a:t>
            </a:r>
            <a:r>
              <a:rPr lang="en-ZA" dirty="0" smtClean="0"/>
              <a:t>statements</a:t>
            </a:r>
          </a:p>
          <a:p>
            <a:pPr lvl="1"/>
            <a:r>
              <a:rPr lang="en-ZA" dirty="0"/>
              <a:t>reported performance </a:t>
            </a:r>
            <a:r>
              <a:rPr lang="en-ZA" dirty="0" smtClean="0"/>
              <a:t>information</a:t>
            </a:r>
          </a:p>
          <a:p>
            <a:pPr lvl="1"/>
            <a:r>
              <a:rPr lang="en-ZA" dirty="0"/>
              <a:t>compliance with specific requirements of key applicable </a:t>
            </a:r>
            <a:r>
              <a:rPr lang="en-ZA" dirty="0" smtClean="0"/>
              <a:t>legislation</a:t>
            </a:r>
          </a:p>
          <a:p>
            <a:r>
              <a:rPr lang="en-ZA" sz="2800" dirty="0" smtClean="0"/>
              <a:t>Process</a:t>
            </a:r>
          </a:p>
          <a:p>
            <a:pPr lvl="1"/>
            <a:r>
              <a:rPr lang="fr-FR" dirty="0"/>
              <a:t>engagement </a:t>
            </a:r>
            <a:r>
              <a:rPr lang="fr-FR" dirty="0" err="1"/>
              <a:t>letter</a:t>
            </a:r>
            <a:r>
              <a:rPr lang="fr-FR" dirty="0"/>
              <a:t>: scope, </a:t>
            </a:r>
            <a:r>
              <a:rPr lang="fr-FR" dirty="0" err="1"/>
              <a:t>roles</a:t>
            </a:r>
            <a:r>
              <a:rPr lang="fr-FR" dirty="0"/>
              <a:t> &amp; </a:t>
            </a:r>
            <a:r>
              <a:rPr lang="fr-FR" dirty="0" err="1" smtClean="0"/>
              <a:t>responsibilities</a:t>
            </a:r>
            <a:endParaRPr lang="fr-FR" dirty="0" smtClean="0"/>
          </a:p>
          <a:p>
            <a:pPr lvl="1"/>
            <a:r>
              <a:rPr lang="en-ZA" dirty="0"/>
              <a:t>requested information </a:t>
            </a:r>
            <a:r>
              <a:rPr lang="en-ZA" dirty="0" smtClean="0"/>
              <a:t>provided</a:t>
            </a:r>
          </a:p>
          <a:p>
            <a:pPr lvl="1"/>
            <a:r>
              <a:rPr lang="en-ZA" dirty="0"/>
              <a:t>information tested by auditors</a:t>
            </a:r>
          </a:p>
        </p:txBody>
      </p:sp>
    </p:spTree>
    <p:extLst>
      <p:ext uri="{BB962C8B-B14F-4D97-AF65-F5344CB8AC3E}">
        <p14:creationId xmlns:p14="http://schemas.microsoft.com/office/powerpoint/2010/main" xmlns="" val="90128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Audit Process &amp; </a:t>
            </a:r>
            <a:r>
              <a:rPr lang="en-ZA" dirty="0" smtClean="0"/>
              <a:t>Outcome (Continued)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sz="2800" dirty="0"/>
              <a:t>Process (continued)</a:t>
            </a:r>
          </a:p>
          <a:p>
            <a:pPr lvl="1"/>
            <a:r>
              <a:rPr lang="en-ZA" dirty="0"/>
              <a:t>on-site verification undertaken by </a:t>
            </a:r>
            <a:r>
              <a:rPr lang="en-ZA" dirty="0" smtClean="0"/>
              <a:t>auditors</a:t>
            </a:r>
          </a:p>
          <a:p>
            <a:pPr lvl="1"/>
            <a:r>
              <a:rPr lang="en-ZA" dirty="0"/>
              <a:t>explanations provided to auditors, where </a:t>
            </a:r>
            <a:r>
              <a:rPr lang="en-ZA" dirty="0" smtClean="0"/>
              <a:t>required</a:t>
            </a:r>
          </a:p>
          <a:p>
            <a:pPr lvl="1"/>
            <a:r>
              <a:rPr lang="en-ZA" dirty="0"/>
              <a:t>provisional findings prepared &amp; discussed with </a:t>
            </a:r>
            <a:r>
              <a:rPr lang="en-ZA" dirty="0" smtClean="0"/>
              <a:t>management</a:t>
            </a:r>
          </a:p>
          <a:p>
            <a:pPr lvl="1"/>
            <a:r>
              <a:rPr lang="en-ZA" dirty="0"/>
              <a:t>final management report issued to </a:t>
            </a:r>
            <a:r>
              <a:rPr lang="en-ZA" dirty="0" smtClean="0"/>
              <a:t>Council</a:t>
            </a:r>
          </a:p>
          <a:p>
            <a:r>
              <a:rPr lang="en-ZA" sz="2800" dirty="0"/>
              <a:t>Outcome of </a:t>
            </a:r>
            <a:r>
              <a:rPr lang="en-ZA" sz="2800" dirty="0" smtClean="0"/>
              <a:t>2015/2016 audit </a:t>
            </a:r>
            <a:r>
              <a:rPr lang="en-ZA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en-ZA" sz="2800" dirty="0" smtClean="0"/>
              <a:t>Unqualified </a:t>
            </a:r>
            <a:r>
              <a:rPr lang="en-ZA" sz="2800" dirty="0"/>
              <a:t>audit report </a:t>
            </a:r>
            <a:r>
              <a:rPr lang="en-ZA" sz="2800" dirty="0" smtClean="0"/>
              <a:t>received</a:t>
            </a:r>
            <a:endParaRPr lang="en-ZA" sz="2800" dirty="0"/>
          </a:p>
        </p:txBody>
      </p:sp>
    </p:spTree>
    <p:extLst>
      <p:ext uri="{BB962C8B-B14F-4D97-AF65-F5344CB8AC3E}">
        <p14:creationId xmlns:p14="http://schemas.microsoft.com/office/powerpoint/2010/main" xmlns="" val="249541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ZA" dirty="0" smtClean="0"/>
              <a:t>Reflection on Past Year: Governance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sz="2800" dirty="0" smtClean="0"/>
              <a:t>The </a:t>
            </a:r>
            <a:r>
              <a:rPr lang="en-ZA" sz="2800" dirty="0"/>
              <a:t>evaluation found that there </a:t>
            </a:r>
            <a:r>
              <a:rPr lang="en-ZA" sz="2800" dirty="0" smtClean="0"/>
              <a:t>was:</a:t>
            </a:r>
          </a:p>
          <a:p>
            <a:pPr>
              <a:buFontTx/>
              <a:buChar char="-"/>
            </a:pPr>
            <a:r>
              <a:rPr lang="en-ZA" sz="2800" dirty="0" smtClean="0"/>
              <a:t>regular </a:t>
            </a:r>
            <a:r>
              <a:rPr lang="en-ZA" sz="2800" dirty="0"/>
              <a:t>attendance of </a:t>
            </a:r>
            <a:r>
              <a:rPr lang="en-ZA" sz="2800" dirty="0" smtClean="0"/>
              <a:t>meetings</a:t>
            </a:r>
          </a:p>
          <a:p>
            <a:pPr>
              <a:buFontTx/>
              <a:buChar char="-"/>
            </a:pPr>
            <a:r>
              <a:rPr lang="en-ZA" sz="2800" dirty="0" smtClean="0"/>
              <a:t>robust </a:t>
            </a:r>
            <a:r>
              <a:rPr lang="en-ZA" sz="2800" dirty="0"/>
              <a:t>engagements in </a:t>
            </a:r>
            <a:r>
              <a:rPr lang="en-ZA" sz="2800" dirty="0" smtClean="0"/>
              <a:t>meetings</a:t>
            </a:r>
          </a:p>
          <a:p>
            <a:pPr>
              <a:buFontTx/>
              <a:buChar char="-"/>
            </a:pPr>
            <a:r>
              <a:rPr lang="en-ZA" sz="2800" dirty="0" smtClean="0"/>
              <a:t>quality </a:t>
            </a:r>
            <a:r>
              <a:rPr lang="en-ZA" sz="2800" dirty="0"/>
              <a:t>advice to the </a:t>
            </a:r>
            <a:r>
              <a:rPr lang="en-ZA" sz="2800" dirty="0" smtClean="0"/>
              <a:t>Minister</a:t>
            </a:r>
          </a:p>
          <a:p>
            <a:pPr>
              <a:buFontTx/>
              <a:buChar char="-"/>
            </a:pPr>
            <a:r>
              <a:rPr lang="en-ZA" sz="2800" dirty="0" smtClean="0"/>
              <a:t>meaningful </a:t>
            </a:r>
            <a:r>
              <a:rPr lang="en-ZA" sz="2800" dirty="0"/>
              <a:t>engagement with the higher education </a:t>
            </a:r>
            <a:r>
              <a:rPr lang="en-ZA" sz="2800" dirty="0" smtClean="0"/>
              <a:t>sector</a:t>
            </a:r>
            <a:endParaRPr lang="en-ZA" sz="2800" dirty="0"/>
          </a:p>
          <a:p>
            <a:r>
              <a:rPr lang="en-ZA" sz="2800" dirty="0" smtClean="0"/>
              <a:t>Evaluation of CHE</a:t>
            </a:r>
          </a:p>
          <a:p>
            <a:r>
              <a:rPr lang="en-ZA" sz="2800" dirty="0" smtClean="0"/>
              <a:t>Consultant’s, research and key findings</a:t>
            </a:r>
          </a:p>
        </p:txBody>
      </p:sp>
    </p:spTree>
    <p:extLst>
      <p:ext uri="{BB962C8B-B14F-4D97-AF65-F5344CB8AC3E}">
        <p14:creationId xmlns:p14="http://schemas.microsoft.com/office/powerpoint/2010/main" xmlns="" val="1940934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Reflection on Past Year: Strategic Matters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8688"/>
            <a:ext cx="8229600" cy="5000625"/>
          </a:xfrm>
        </p:spPr>
        <p:txBody>
          <a:bodyPr/>
          <a:lstStyle/>
          <a:p>
            <a:r>
              <a:rPr lang="en-ZA" sz="2800" dirty="0" smtClean="0"/>
              <a:t>Strategic review and restructuring</a:t>
            </a:r>
          </a:p>
          <a:p>
            <a:pPr>
              <a:buFontTx/>
              <a:buChar char="-"/>
            </a:pPr>
            <a:r>
              <a:rPr lang="en-ZA" sz="2400" dirty="0" smtClean="0"/>
              <a:t>Council </a:t>
            </a:r>
            <a:r>
              <a:rPr lang="en-ZA" sz="2400" dirty="0"/>
              <a:t>presided over organisational restructuring process to improve operational effectiveness &amp; </a:t>
            </a:r>
            <a:r>
              <a:rPr lang="en-ZA" sz="2400" dirty="0" smtClean="0"/>
              <a:t>efficiency.</a:t>
            </a:r>
          </a:p>
          <a:p>
            <a:pPr>
              <a:buFontTx/>
              <a:buChar char="-"/>
            </a:pPr>
            <a:r>
              <a:rPr lang="en-ZA" sz="2400" dirty="0"/>
              <a:t>M</a:t>
            </a:r>
            <a:r>
              <a:rPr lang="en-ZA" sz="2400" dirty="0" smtClean="0"/>
              <a:t>erging </a:t>
            </a:r>
            <a:r>
              <a:rPr lang="en-ZA" sz="2400" dirty="0"/>
              <a:t>of National Reviews &amp; Standards Development </a:t>
            </a:r>
            <a:r>
              <a:rPr lang="en-ZA" sz="2400" dirty="0" smtClean="0"/>
              <a:t>Directorates.</a:t>
            </a:r>
            <a:endParaRPr lang="en-ZA" sz="2400" dirty="0"/>
          </a:p>
          <a:p>
            <a:endParaRPr lang="en-ZA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00978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HE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7247</TotalTime>
  <Words>1657</Words>
  <Application>Microsoft Office PowerPoint</Application>
  <PresentationFormat>On-screen Show (4:3)</PresentationFormat>
  <Paragraphs>408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CHE_Template</vt:lpstr>
      <vt:lpstr> </vt:lpstr>
      <vt:lpstr>Outline</vt:lpstr>
      <vt:lpstr>Slide 3</vt:lpstr>
      <vt:lpstr>Legislative mandate</vt:lpstr>
      <vt:lpstr>Context</vt:lpstr>
      <vt:lpstr>Audit Process &amp; Outcome</vt:lpstr>
      <vt:lpstr>Audit Process &amp; Outcome (Continued)</vt:lpstr>
      <vt:lpstr>Reflection on Past Year: Governance</vt:lpstr>
      <vt:lpstr>Reflection on Past Year: Strategic Matters</vt:lpstr>
      <vt:lpstr>Challenges</vt:lpstr>
      <vt:lpstr> </vt:lpstr>
      <vt:lpstr>Key Outputs: Monitoring &amp; Evaluation</vt:lpstr>
      <vt:lpstr>Key Outputs: Standards development and     National Reviews</vt:lpstr>
      <vt:lpstr>Slide 14</vt:lpstr>
      <vt:lpstr>Key Outputs:  Institutional Audits</vt:lpstr>
      <vt:lpstr>Key Outputs: Promotion &amp; Capacity Development</vt:lpstr>
      <vt:lpstr>Key Outputs: Accreditation</vt:lpstr>
      <vt:lpstr>Targets not achieved</vt:lpstr>
      <vt:lpstr>Reflection on Performance</vt:lpstr>
      <vt:lpstr>Reflection on Performance</vt:lpstr>
      <vt:lpstr>Emerging Issues − Operational </vt:lpstr>
      <vt:lpstr>Emerging issues − Contextual </vt:lpstr>
      <vt:lpstr> </vt:lpstr>
      <vt:lpstr>Statement of Financial Position as at 31st March 2016</vt:lpstr>
      <vt:lpstr>Statement of financial Performance for the Year Ended 31st March 2016</vt:lpstr>
      <vt:lpstr>Reasons for variances on the budget and actual expenditure</vt:lpstr>
      <vt:lpstr>Top ten cost drivers and their percentage contributions of the general expenses</vt:lpstr>
      <vt:lpstr>Report of the Auditor General Of South Africa (AGSA)</vt:lpstr>
      <vt:lpstr>Report of the Auditor General South Africa (AGSA) cont.</vt:lpstr>
      <vt:lpstr>Recommendation</vt:lpstr>
    </vt:vector>
  </TitlesOfParts>
  <Company>Council On Higher Education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 draft template (iii)</dc:title>
  <dc:creator>narend baijnath</dc:creator>
  <cp:lastModifiedBy>PUMZA</cp:lastModifiedBy>
  <cp:revision>505</cp:revision>
  <cp:lastPrinted>2015-10-07T11:15:21Z</cp:lastPrinted>
  <dcterms:created xsi:type="dcterms:W3CDTF">2014-07-17T17:02:40Z</dcterms:created>
  <dcterms:modified xsi:type="dcterms:W3CDTF">2016-10-27T09:31:12Z</dcterms:modified>
</cp:coreProperties>
</file>