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charts/chart4.xml" ContentType="application/vnd.openxmlformats-officedocument.drawingml.char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olors1.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Lst>
  <p:notesMasterIdLst>
    <p:notesMasterId r:id="rId67"/>
  </p:notesMasterIdLst>
  <p:sldIdLst>
    <p:sldId id="316" r:id="rId11"/>
    <p:sldId id="258" r:id="rId12"/>
    <p:sldId id="259" r:id="rId13"/>
    <p:sldId id="260" r:id="rId14"/>
    <p:sldId id="261" r:id="rId15"/>
    <p:sldId id="339" r:id="rId16"/>
    <p:sldId id="332" r:id="rId17"/>
    <p:sldId id="263" r:id="rId18"/>
    <p:sldId id="322" r:id="rId19"/>
    <p:sldId id="266" r:id="rId20"/>
    <p:sldId id="267" r:id="rId21"/>
    <p:sldId id="340" r:id="rId22"/>
    <p:sldId id="323" r:id="rId23"/>
    <p:sldId id="270" r:id="rId24"/>
    <p:sldId id="271" r:id="rId25"/>
    <p:sldId id="272" r:id="rId26"/>
    <p:sldId id="274" r:id="rId27"/>
    <p:sldId id="275" r:id="rId28"/>
    <p:sldId id="277" r:id="rId29"/>
    <p:sldId id="278" r:id="rId30"/>
    <p:sldId id="279" r:id="rId31"/>
    <p:sldId id="324" r:id="rId32"/>
    <p:sldId id="281" r:id="rId33"/>
    <p:sldId id="319" r:id="rId34"/>
    <p:sldId id="284" r:id="rId35"/>
    <p:sldId id="286" r:id="rId36"/>
    <p:sldId id="287" r:id="rId37"/>
    <p:sldId id="288" r:id="rId38"/>
    <p:sldId id="327"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35" r:id="rId53"/>
    <p:sldId id="304" r:id="rId54"/>
    <p:sldId id="336" r:id="rId55"/>
    <p:sldId id="306" r:id="rId56"/>
    <p:sldId id="308" r:id="rId57"/>
    <p:sldId id="309" r:id="rId58"/>
    <p:sldId id="310" r:id="rId59"/>
    <p:sldId id="341" r:id="rId60"/>
    <p:sldId id="343" r:id="rId61"/>
    <p:sldId id="344" r:id="rId62"/>
    <p:sldId id="312" r:id="rId63"/>
    <p:sldId id="313" r:id="rId64"/>
    <p:sldId id="314" r:id="rId65"/>
    <p:sldId id="315"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FF3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21" autoAdjust="0"/>
    <p:restoredTop sz="94434" autoAdjust="0"/>
  </p:normalViewPr>
  <p:slideViewPr>
    <p:cSldViewPr snapToGrid="0">
      <p:cViewPr varScale="1">
        <p:scale>
          <a:sx n="116" d="100"/>
          <a:sy n="116" d="100"/>
        </p:scale>
        <p:origin x="-66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30582524271844663"/>
          <c:y val="5.6250000000000001E-2"/>
          <c:w val="0.48867313915857608"/>
          <c:h val="0.94375000000000009"/>
        </c:manualLayout>
      </c:layout>
      <c:pieChart>
        <c:varyColors val="1"/>
        <c:ser>
          <c:idx val="0"/>
          <c:order val="0"/>
          <c:tx>
            <c:strRef>
              <c:f>Sheet1!$B$1</c:f>
              <c:strCache>
                <c:ptCount val="1"/>
                <c:pt idx="0">
                  <c:v>Sales</c:v>
                </c:pt>
              </c:strCache>
            </c:strRef>
          </c:tx>
          <c:spPr>
            <a:solidFill>
              <a:srgbClr val="FFFF00"/>
            </a:solidFill>
          </c:spPr>
          <c:dPt>
            <c:idx val="0"/>
            <c:spPr>
              <a:solidFill>
                <a:srgbClr val="1DFF3B"/>
              </a:solidFill>
              <a:ln w="19050">
                <a:solidFill>
                  <a:schemeClr val="lt1"/>
                </a:solidFill>
              </a:ln>
              <a:effectLst/>
            </c:spPr>
          </c:dPt>
          <c:dPt>
            <c:idx val="1"/>
            <c:spPr>
              <a:solidFill>
                <a:srgbClr val="FFFF00"/>
              </a:solidFill>
              <a:ln w="19050">
                <a:solidFill>
                  <a:schemeClr val="lt1"/>
                </a:solidFill>
              </a:ln>
              <a:effectLst/>
            </c:spPr>
          </c:dPt>
          <c:dPt>
            <c:idx val="2"/>
            <c:spPr>
              <a:solidFill>
                <a:srgbClr val="FF0000"/>
              </a:solidFill>
              <a:ln w="19050">
                <a:solidFill>
                  <a:schemeClr val="lt1"/>
                </a:solidFill>
              </a:ln>
              <a:effectLst/>
            </c:spPr>
          </c:dPt>
          <c:dPt>
            <c:idx val="3"/>
            <c:spPr>
              <a:solidFill>
                <a:srgbClr val="00B0F0"/>
              </a:solidFill>
              <a:ln w="19050">
                <a:solidFill>
                  <a:schemeClr val="lt1"/>
                </a:solidFill>
              </a:ln>
              <a:effectLst/>
            </c:spPr>
          </c:dPt>
          <c:dLbls>
            <c:dLbl>
              <c:idx val="0"/>
              <c:layout>
                <c:manualLayout>
                  <c:x val="-0.13188568661926969"/>
                  <c:y val="-0.18304306102362208"/>
                </c:manualLayout>
              </c:layout>
              <c:showPercent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lgn="ctr">
                  <a:defRPr lang="en-ZA" sz="1800" b="0" i="0" u="none" strike="noStrike" kern="1200" baseline="0">
                    <a:solidFill>
                      <a:schemeClr val="tx1"/>
                    </a:solidFill>
                    <a:latin typeface="+mn-lt"/>
                    <a:ea typeface="+mn-ea"/>
                    <a:cs typeface="+mn-cs"/>
                  </a:defRPr>
                </a:pPr>
                <a:endParaRPr lang="en-US"/>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On target</c:v>
                </c:pt>
                <c:pt idx="1">
                  <c:v>work in progress</c:v>
                </c:pt>
                <c:pt idx="2">
                  <c:v>Off target</c:v>
                </c:pt>
                <c:pt idx="3">
                  <c:v>No milestone</c:v>
                </c:pt>
              </c:strCache>
            </c:strRef>
          </c:cat>
          <c:val>
            <c:numRef>
              <c:f>Sheet1!$B$2:$B$5</c:f>
              <c:numCache>
                <c:formatCode>General</c:formatCode>
                <c:ptCount val="4"/>
                <c:pt idx="0">
                  <c:v>78</c:v>
                </c:pt>
                <c:pt idx="1">
                  <c:v>22</c:v>
                </c:pt>
                <c:pt idx="2">
                  <c:v>0</c:v>
                </c:pt>
                <c:pt idx="3">
                  <c:v>0</c:v>
                </c:pt>
              </c:numCache>
            </c:numRef>
          </c:val>
        </c:ser>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23608945973489892"/>
          <c:y val="7.3994252873563232E-2"/>
          <c:w val="0.45210595836064404"/>
          <c:h val="0.89224137931034486"/>
        </c:manualLayout>
      </c:layout>
      <c:pieChart>
        <c:varyColors val="1"/>
        <c:ser>
          <c:idx val="0"/>
          <c:order val="0"/>
          <c:tx>
            <c:strRef>
              <c:f>Sheet1!$B$1</c:f>
              <c:strCache>
                <c:ptCount val="1"/>
                <c:pt idx="0">
                  <c:v>Sales</c:v>
                </c:pt>
              </c:strCache>
            </c:strRef>
          </c:tx>
          <c:dPt>
            <c:idx val="0"/>
            <c:spPr>
              <a:solidFill>
                <a:srgbClr val="00FF00"/>
              </a:solidFill>
            </c:spPr>
          </c:dPt>
          <c:dPt>
            <c:idx val="1"/>
            <c:spPr>
              <a:solidFill>
                <a:srgbClr val="FFFF00"/>
              </a:solidFill>
            </c:spPr>
          </c:dPt>
          <c:dPt>
            <c:idx val="2"/>
            <c:spPr>
              <a:solidFill>
                <a:srgbClr val="00B0F0"/>
              </a:solidFill>
            </c:spPr>
          </c:dPt>
          <c:dPt>
            <c:idx val="3"/>
            <c:spPr>
              <a:solidFill>
                <a:srgbClr val="FF0000"/>
              </a:solidFill>
            </c:spPr>
          </c:dPt>
          <c:dLbls>
            <c:dLbl>
              <c:idx val="0"/>
              <c:spPr/>
              <c:txPr>
                <a:bodyPr/>
                <a:lstStyle/>
                <a:p>
                  <a:pPr>
                    <a:defRPr sz="1800" baseline="0"/>
                  </a:pPr>
                  <a:endParaRPr lang="en-US"/>
                </a:p>
              </c:txPr>
            </c:dLbl>
            <c:dLbl>
              <c:idx val="2"/>
              <c:delete val="1"/>
              <c:extLst>
                <c:ext xmlns:c15="http://schemas.microsoft.com/office/drawing/2012/chart" uri="{CE6537A1-D6FC-4f65-9D91-7224C49458BB}"/>
              </c:extLst>
            </c:dLbl>
            <c:spPr>
              <a:noFill/>
              <a:ln>
                <a:noFill/>
              </a:ln>
              <a:effectLst/>
            </c:spPr>
            <c:txPr>
              <a:bodyPr/>
              <a:lstStyle/>
              <a:p>
                <a:pPr>
                  <a:defRPr sz="1800" baseline="0"/>
                </a:pPr>
                <a:endParaRPr lang="en-US"/>
              </a:p>
            </c:txPr>
            <c:showVal val="1"/>
            <c:showLeaderLines val="1"/>
            <c:extLst>
              <c:ext xmlns:c15="http://schemas.microsoft.com/office/drawing/2012/chart" uri="{CE6537A1-D6FC-4f65-9D91-7224C49458BB}"/>
            </c:extLst>
          </c:dLbls>
          <c:cat>
            <c:strRef>
              <c:f>Sheet1!$A$2:$A$5</c:f>
              <c:strCache>
                <c:ptCount val="4"/>
                <c:pt idx="0">
                  <c:v>On target</c:v>
                </c:pt>
                <c:pt idx="1">
                  <c:v>off target </c:v>
                </c:pt>
                <c:pt idx="2">
                  <c:v>No milestone</c:v>
                </c:pt>
                <c:pt idx="3">
                  <c:v>Patial</c:v>
                </c:pt>
              </c:strCache>
            </c:strRef>
          </c:cat>
          <c:val>
            <c:numRef>
              <c:f>Sheet1!$B$2:$B$5</c:f>
              <c:numCache>
                <c:formatCode>0%</c:formatCode>
                <c:ptCount val="4"/>
                <c:pt idx="0">
                  <c:v>0.60000000000000009</c:v>
                </c:pt>
                <c:pt idx="1">
                  <c:v>0.30000000000000004</c:v>
                </c:pt>
                <c:pt idx="2">
                  <c:v>0</c:v>
                </c:pt>
                <c:pt idx="3">
                  <c:v>0.1</c:v>
                </c:pt>
              </c:numCache>
            </c:numRef>
          </c:val>
        </c:ser>
        <c:dLbls/>
        <c:firstSliceAng val="0"/>
      </c:pieChart>
      <c:spPr>
        <a:noFill/>
        <a:ln w="25404">
          <a:noFill/>
        </a:ln>
      </c:spPr>
    </c:plotArea>
    <c:plotVisOnly val="1"/>
    <c:dispBlanksAs val="zero"/>
  </c:chart>
  <c:txPr>
    <a:bodyPr/>
    <a:lstStyle/>
    <a:p>
      <a:pPr>
        <a:defRPr sz="237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plotArea>
      <c:layout/>
      <c:pieChart>
        <c:varyColors val="1"/>
        <c:ser>
          <c:idx val="0"/>
          <c:order val="0"/>
          <c:tx>
            <c:strRef>
              <c:f>Sheet1!$B$1</c:f>
              <c:strCache>
                <c:ptCount val="1"/>
                <c:pt idx="0">
                  <c:v>Sales</c:v>
                </c:pt>
              </c:strCache>
            </c:strRef>
          </c:tx>
          <c:dPt>
            <c:idx val="0"/>
            <c:spPr>
              <a:solidFill>
                <a:srgbClr val="00FF00"/>
              </a:solidFill>
            </c:spPr>
          </c:dPt>
          <c:dPt>
            <c:idx val="1"/>
            <c:spPr>
              <a:solidFill>
                <a:srgbClr val="FFFF00"/>
              </a:solidFill>
            </c:spPr>
          </c:dPt>
          <c:dPt>
            <c:idx val="2"/>
            <c:spPr>
              <a:solidFill>
                <a:srgbClr val="00B0F0"/>
              </a:solidFill>
            </c:spPr>
          </c:dPt>
          <c:dPt>
            <c:idx val="3"/>
            <c:spPr>
              <a:solidFill>
                <a:srgbClr val="FF0000"/>
              </a:solidFill>
            </c:spPr>
          </c:dPt>
          <c:dLbls>
            <c:dLbl>
              <c:idx val="0"/>
              <c:spPr/>
              <c:txPr>
                <a:bodyPr/>
                <a:lstStyle/>
                <a:p>
                  <a:pPr>
                    <a:defRPr sz="1800" baseline="0"/>
                  </a:pPr>
                  <a:endParaRPr lang="en-US"/>
                </a:p>
              </c:txPr>
            </c:dLbl>
            <c:dLbl>
              <c:idx val="1"/>
              <c:spPr/>
              <c:txPr>
                <a:bodyPr/>
                <a:lstStyle/>
                <a:p>
                  <a:pPr>
                    <a:defRPr sz="1800" baseline="0"/>
                  </a:pPr>
                  <a:endParaRPr lang="en-US"/>
                </a:p>
              </c:txPr>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a:lstStyle/>
              <a:p>
                <a:pPr>
                  <a:defRPr sz="1800" baseline="0"/>
                </a:pPr>
                <a:endParaRPr lang="en-US"/>
              </a:p>
            </c:txPr>
            <c:showVal val="1"/>
            <c:showLeaderLines val="1"/>
            <c:extLst>
              <c:ext xmlns:c15="http://schemas.microsoft.com/office/drawing/2012/chart" uri="{CE6537A1-D6FC-4f65-9D91-7224C49458BB}"/>
            </c:extLst>
          </c:dLbls>
          <c:cat>
            <c:strRef>
              <c:f>Sheet1!$A$2:$A$5</c:f>
              <c:strCache>
                <c:ptCount val="3"/>
                <c:pt idx="0">
                  <c:v>On target</c:v>
                </c:pt>
                <c:pt idx="1">
                  <c:v>Work in progress</c:v>
                </c:pt>
                <c:pt idx="2">
                  <c:v>No milestone</c:v>
                </c:pt>
              </c:strCache>
            </c:strRef>
          </c:cat>
          <c:val>
            <c:numRef>
              <c:f>Sheet1!$B$2:$B$5</c:f>
              <c:numCache>
                <c:formatCode>0%</c:formatCode>
                <c:ptCount val="4"/>
                <c:pt idx="0">
                  <c:v>0.79</c:v>
                </c:pt>
                <c:pt idx="1">
                  <c:v>0.21000000000000002</c:v>
                </c:pt>
                <c:pt idx="2">
                  <c:v>0</c:v>
                </c:pt>
              </c:numCache>
            </c:numRef>
          </c:val>
        </c:ser>
        <c:dLbls/>
        <c:firstSliceAng val="0"/>
      </c:pieChart>
      <c:spPr>
        <a:noFill/>
        <a:ln w="25404">
          <a:noFill/>
        </a:ln>
      </c:spPr>
    </c:plotArea>
    <c:plotVisOnly val="1"/>
    <c:dispBlanksAs val="zero"/>
  </c:chart>
  <c:txPr>
    <a:bodyPr/>
    <a:lstStyle/>
    <a:p>
      <a:pPr>
        <a:defRPr sz="237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2646217212124844"/>
          <c:y val="0.10303032761401278"/>
          <c:w val="0.4336014516633368"/>
          <c:h val="0.88409112004083024"/>
        </c:manualLayout>
      </c:layout>
      <c:pieChart>
        <c:varyColors val="1"/>
        <c:ser>
          <c:idx val="0"/>
          <c:order val="0"/>
          <c:tx>
            <c:strRef>
              <c:f>Sheet1!$B$1</c:f>
              <c:strCache>
                <c:ptCount val="1"/>
                <c:pt idx="0">
                  <c:v>Sales</c:v>
                </c:pt>
              </c:strCache>
            </c:strRef>
          </c:tx>
          <c:dPt>
            <c:idx val="0"/>
            <c:spPr>
              <a:solidFill>
                <a:srgbClr val="00FF00"/>
              </a:solidFill>
            </c:spPr>
          </c:dPt>
          <c:dPt>
            <c:idx val="1"/>
            <c:spPr>
              <a:solidFill>
                <a:srgbClr val="FFFF00"/>
              </a:solidFill>
            </c:spPr>
          </c:dPt>
          <c:dPt>
            <c:idx val="2"/>
            <c:spPr>
              <a:solidFill>
                <a:srgbClr val="FF0000"/>
              </a:solidFill>
            </c:spPr>
          </c:dPt>
          <c:dPt>
            <c:idx val="3"/>
            <c:spPr>
              <a:solidFill>
                <a:srgbClr val="00B0F0"/>
              </a:solidFill>
            </c:spPr>
          </c:dPt>
          <c:dPt>
            <c:idx val="4"/>
            <c:spPr>
              <a:solidFill>
                <a:srgbClr val="00B0F0"/>
              </a:solidFill>
            </c:spPr>
          </c:dPt>
          <c:dLbls>
            <c:dLbl>
              <c:idx val="0"/>
              <c:spPr/>
              <c:txPr>
                <a:bodyPr/>
                <a:lstStyle/>
                <a:p>
                  <a:pPr>
                    <a:defRPr sz="1800" baseline="0"/>
                  </a:pPr>
                  <a:endParaRPr lang="en-US"/>
                </a:p>
              </c:txPr>
            </c:dLbl>
            <c:dLbl>
              <c:idx val="1"/>
              <c:spPr/>
              <c:txPr>
                <a:bodyPr/>
                <a:lstStyle/>
                <a:p>
                  <a:pPr>
                    <a:defRPr sz="1800" baseline="0"/>
                  </a:pPr>
                  <a:endParaRPr lang="en-US"/>
                </a:p>
              </c:txPr>
            </c:dLbl>
            <c:dLbl>
              <c:idx val="3"/>
              <c:delete val="1"/>
              <c:extLst>
                <c:ext xmlns:c15="http://schemas.microsoft.com/office/drawing/2012/chart" uri="{CE6537A1-D6FC-4f65-9D91-7224C49458BB}"/>
              </c:extLst>
            </c:dLbl>
            <c:spPr>
              <a:noFill/>
              <a:ln>
                <a:noFill/>
              </a:ln>
              <a:effectLst/>
            </c:spPr>
            <c:txPr>
              <a:bodyPr/>
              <a:lstStyle/>
              <a:p>
                <a:pPr>
                  <a:defRPr sz="1800" baseline="0"/>
                </a:pPr>
                <a:endParaRPr lang="en-US"/>
              </a:p>
            </c:txPr>
            <c:showVal val="1"/>
            <c:showLeaderLines val="1"/>
            <c:extLst>
              <c:ext xmlns:c15="http://schemas.microsoft.com/office/drawing/2012/chart" uri="{CE6537A1-D6FC-4f65-9D91-7224C49458BB}"/>
            </c:extLst>
          </c:dLbls>
          <c:cat>
            <c:strRef>
              <c:f>Sheet1!$A$2:$A$5</c:f>
              <c:strCache>
                <c:ptCount val="4"/>
                <c:pt idx="0">
                  <c:v>On target</c:v>
                </c:pt>
                <c:pt idx="1">
                  <c:v>Work in progress</c:v>
                </c:pt>
                <c:pt idx="2">
                  <c:v>off target </c:v>
                </c:pt>
                <c:pt idx="3">
                  <c:v>No milestone</c:v>
                </c:pt>
              </c:strCache>
            </c:strRef>
          </c:cat>
          <c:val>
            <c:numRef>
              <c:f>Sheet1!$B$2:$B$5</c:f>
              <c:numCache>
                <c:formatCode>0%</c:formatCode>
                <c:ptCount val="4"/>
                <c:pt idx="0">
                  <c:v>0.84000000000000008</c:v>
                </c:pt>
                <c:pt idx="1">
                  <c:v>0.05</c:v>
                </c:pt>
                <c:pt idx="2">
                  <c:v>0.11</c:v>
                </c:pt>
                <c:pt idx="3">
                  <c:v>0</c:v>
                </c:pt>
              </c:numCache>
            </c:numRef>
          </c:val>
        </c:ser>
        <c:dLbls/>
        <c:firstSliceAng val="0"/>
      </c:pieChart>
      <c:spPr>
        <a:noFill/>
        <a:ln w="25404">
          <a:noFill/>
        </a:ln>
      </c:spPr>
    </c:plotArea>
    <c:plotVisOnly val="1"/>
    <c:dispBlanksAs val="zero"/>
  </c:chart>
  <c:txPr>
    <a:bodyPr/>
    <a:lstStyle/>
    <a:p>
      <a:pPr>
        <a:defRPr sz="237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22177841936039419"/>
          <c:y val="0"/>
          <c:w val="0.48006073573374736"/>
          <c:h val="0.96343824249531362"/>
        </c:manualLayout>
      </c:layout>
      <c:pieChart>
        <c:varyColors val="1"/>
        <c:ser>
          <c:idx val="0"/>
          <c:order val="0"/>
          <c:tx>
            <c:strRef>
              <c:f>Sheet1!$B$1</c:f>
              <c:strCache>
                <c:ptCount val="1"/>
                <c:pt idx="0">
                  <c:v>Sales</c:v>
                </c:pt>
              </c:strCache>
            </c:strRef>
          </c:tx>
          <c:dPt>
            <c:idx val="0"/>
            <c:spPr>
              <a:solidFill>
                <a:srgbClr val="00FF00"/>
              </a:solidFill>
            </c:spPr>
          </c:dPt>
          <c:dPt>
            <c:idx val="1"/>
            <c:spPr>
              <a:solidFill>
                <a:srgbClr val="FFFF00"/>
              </a:solidFill>
            </c:spPr>
          </c:dPt>
          <c:dPt>
            <c:idx val="2"/>
            <c:spPr>
              <a:solidFill>
                <a:srgbClr val="FFFF00"/>
              </a:solidFill>
            </c:spPr>
          </c:dPt>
          <c:dPt>
            <c:idx val="3"/>
            <c:spPr>
              <a:solidFill>
                <a:srgbClr val="FF0000"/>
              </a:solidFill>
            </c:spPr>
          </c:dPt>
          <c:dLbls>
            <c:dLbl>
              <c:idx val="1"/>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800"/>
                </a:pPr>
                <a:endParaRPr lang="en-US"/>
              </a:p>
            </c:txPr>
            <c:showVal val="1"/>
            <c:showLeaderLines val="1"/>
            <c:extLst>
              <c:ext xmlns:c15="http://schemas.microsoft.com/office/drawing/2012/chart" uri="{CE6537A1-D6FC-4f65-9D91-7224C49458BB}"/>
            </c:extLst>
          </c:dLbls>
          <c:cat>
            <c:strRef>
              <c:f>Sheet1!$A$2:$A$5</c:f>
              <c:strCache>
                <c:ptCount val="4"/>
                <c:pt idx="0">
                  <c:v>On target</c:v>
                </c:pt>
                <c:pt idx="1">
                  <c:v>No milestone</c:v>
                </c:pt>
                <c:pt idx="2">
                  <c:v>Off target</c:v>
                </c:pt>
                <c:pt idx="3">
                  <c:v>Work in progress</c:v>
                </c:pt>
              </c:strCache>
            </c:strRef>
          </c:cat>
          <c:val>
            <c:numRef>
              <c:f>Sheet1!$B$2:$B$5</c:f>
              <c:numCache>
                <c:formatCode>0%</c:formatCode>
                <c:ptCount val="4"/>
                <c:pt idx="0">
                  <c:v>0.8600000000000001</c:v>
                </c:pt>
                <c:pt idx="1">
                  <c:v>0</c:v>
                </c:pt>
                <c:pt idx="2">
                  <c:v>7.0000000000000021E-2</c:v>
                </c:pt>
                <c:pt idx="3">
                  <c:v>7.0000000000000021E-2</c:v>
                </c:pt>
              </c:numCache>
            </c:numRef>
          </c:val>
        </c:ser>
        <c:dLbls/>
        <c:firstSliceAng val="0"/>
      </c:pieChart>
      <c:spPr>
        <a:noFill/>
        <a:ln w="25404">
          <a:noFill/>
        </a:ln>
      </c:spPr>
    </c:plotArea>
    <c:plotVisOnly val="1"/>
    <c:dispBlanksAs val="zero"/>
  </c:chart>
  <c:txPr>
    <a:bodyPr/>
    <a:lstStyle/>
    <a:p>
      <a:pPr>
        <a:defRPr sz="237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29620093320595436"/>
          <c:y val="9.3819134502168791E-2"/>
          <c:w val="0.47188374261909372"/>
          <c:h val="0.90618086549783117"/>
        </c:manualLayout>
      </c:layout>
      <c:pieChart>
        <c:varyColors val="1"/>
        <c:ser>
          <c:idx val="0"/>
          <c:order val="0"/>
          <c:tx>
            <c:strRef>
              <c:f>Sheet1!$B$1</c:f>
              <c:strCache>
                <c:ptCount val="1"/>
                <c:pt idx="0">
                  <c:v>Sales</c:v>
                </c:pt>
              </c:strCache>
            </c:strRef>
          </c:tx>
          <c:dPt>
            <c:idx val="0"/>
            <c:spPr>
              <a:solidFill>
                <a:srgbClr val="00FF00"/>
              </a:solidFill>
            </c:spPr>
          </c:dPt>
          <c:dPt>
            <c:idx val="1"/>
            <c:spPr>
              <a:solidFill>
                <a:srgbClr val="FFFF00"/>
              </a:solidFill>
            </c:spPr>
          </c:dPt>
          <c:dPt>
            <c:idx val="2"/>
            <c:spPr>
              <a:solidFill>
                <a:srgbClr val="FF0000"/>
              </a:solidFill>
            </c:spPr>
          </c:dPt>
          <c:dPt>
            <c:idx val="3"/>
            <c:spPr>
              <a:solidFill>
                <a:srgbClr val="00B0F0"/>
              </a:solidFill>
            </c:spPr>
          </c:dPt>
          <c:dLbls>
            <c:dLbl>
              <c:idx val="0"/>
              <c:spPr/>
              <c:txPr>
                <a:bodyPr/>
                <a:lstStyle/>
                <a:p>
                  <a:pPr>
                    <a:defRPr sz="1800" baseline="0"/>
                  </a:pPr>
                  <a:endParaRPr lang="en-US"/>
                </a:p>
              </c:txPr>
            </c:dLbl>
            <c:dLbl>
              <c:idx val="1"/>
              <c:spPr/>
              <c:txPr>
                <a:bodyPr/>
                <a:lstStyle/>
                <a:p>
                  <a:pPr>
                    <a:defRPr sz="1800" baseline="0"/>
                  </a:pPr>
                  <a:endParaRPr lang="en-US"/>
                </a:p>
              </c:txPr>
            </c:dLbl>
            <c:dLbl>
              <c:idx val="3"/>
              <c:delete val="1"/>
              <c:extLst>
                <c:ext xmlns:c15="http://schemas.microsoft.com/office/drawing/2012/chart" uri="{CE6537A1-D6FC-4f65-9D91-7224C49458BB}"/>
              </c:extLst>
            </c:dLbl>
            <c:spPr>
              <a:noFill/>
              <a:ln>
                <a:noFill/>
              </a:ln>
              <a:effectLst/>
            </c:spPr>
            <c:txPr>
              <a:bodyPr/>
              <a:lstStyle/>
              <a:p>
                <a:pPr>
                  <a:defRPr sz="1800" baseline="0"/>
                </a:pPr>
                <a:endParaRPr lang="en-US"/>
              </a:p>
            </c:txPr>
            <c:showVal val="1"/>
            <c:showLeaderLines val="1"/>
            <c:extLst>
              <c:ext xmlns:c15="http://schemas.microsoft.com/office/drawing/2012/chart" uri="{CE6537A1-D6FC-4f65-9D91-7224C49458BB}"/>
            </c:extLst>
          </c:dLbls>
          <c:cat>
            <c:strRef>
              <c:f>Sheet1!$A$2:$A$5</c:f>
              <c:strCache>
                <c:ptCount val="4"/>
                <c:pt idx="0">
                  <c:v>On target</c:v>
                </c:pt>
                <c:pt idx="1">
                  <c:v>Work in progress</c:v>
                </c:pt>
                <c:pt idx="2">
                  <c:v>off target </c:v>
                </c:pt>
                <c:pt idx="3">
                  <c:v>no milestone</c:v>
                </c:pt>
              </c:strCache>
            </c:strRef>
          </c:cat>
          <c:val>
            <c:numRef>
              <c:f>Sheet1!$B$2:$B$5</c:f>
              <c:numCache>
                <c:formatCode>0%</c:formatCode>
                <c:ptCount val="4"/>
                <c:pt idx="0">
                  <c:v>0.47000000000000003</c:v>
                </c:pt>
                <c:pt idx="1">
                  <c:v>0.42000000000000004</c:v>
                </c:pt>
                <c:pt idx="2">
                  <c:v>0.11</c:v>
                </c:pt>
                <c:pt idx="3">
                  <c:v>0</c:v>
                </c:pt>
              </c:numCache>
            </c:numRef>
          </c:val>
        </c:ser>
        <c:dLbls/>
        <c:firstSliceAng val="0"/>
      </c:pieChart>
      <c:spPr>
        <a:noFill/>
        <a:ln w="25404">
          <a:noFill/>
        </a:ln>
      </c:spPr>
    </c:plotArea>
    <c:plotVisOnly val="1"/>
    <c:dispBlanksAs val="zero"/>
  </c:chart>
  <c:txPr>
    <a:bodyPr/>
    <a:lstStyle/>
    <a:p>
      <a:pPr>
        <a:defRPr sz="237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35947041379185901"/>
          <c:y val="0.11348219058750958"/>
          <c:w val="0.39549348269047652"/>
          <c:h val="0.81756582846499037"/>
        </c:manualLayout>
      </c:layout>
      <c:pieChart>
        <c:varyColors val="1"/>
        <c:ser>
          <c:idx val="0"/>
          <c:order val="0"/>
          <c:tx>
            <c:strRef>
              <c:f>Sheet1!$B$1</c:f>
              <c:strCache>
                <c:ptCount val="1"/>
                <c:pt idx="0">
                  <c:v>Sales</c:v>
                </c:pt>
              </c:strCache>
            </c:strRef>
          </c:tx>
          <c:dPt>
            <c:idx val="0"/>
            <c:spPr>
              <a:solidFill>
                <a:srgbClr val="00FF00"/>
              </a:solidFill>
            </c:spPr>
          </c:dPt>
          <c:dPt>
            <c:idx val="1"/>
            <c:spPr>
              <a:solidFill>
                <a:srgbClr val="FF0000"/>
              </a:solidFill>
            </c:spPr>
          </c:dPt>
          <c:dPt>
            <c:idx val="2"/>
            <c:spPr>
              <a:solidFill>
                <a:srgbClr val="FFFF00"/>
              </a:solidFill>
            </c:spPr>
          </c:dPt>
          <c:dLbls>
            <c:spPr>
              <a:noFill/>
              <a:ln>
                <a:noFill/>
              </a:ln>
              <a:effectLst/>
            </c:spPr>
            <c:showVal val="1"/>
            <c:showLeaderLines val="1"/>
            <c:extLst>
              <c:ext xmlns:c15="http://schemas.microsoft.com/office/drawing/2012/chart" uri="{CE6537A1-D6FC-4f65-9D91-7224C49458BB}"/>
            </c:extLst>
          </c:dLbls>
          <c:cat>
            <c:strRef>
              <c:f>Sheet1!$A$2:$A$4</c:f>
              <c:strCache>
                <c:ptCount val="3"/>
                <c:pt idx="0">
                  <c:v>On target</c:v>
                </c:pt>
                <c:pt idx="1">
                  <c:v>Off target</c:v>
                </c:pt>
                <c:pt idx="2">
                  <c:v>Work in progress</c:v>
                </c:pt>
              </c:strCache>
            </c:strRef>
          </c:cat>
          <c:val>
            <c:numRef>
              <c:f>Sheet1!$B$2:$B$4</c:f>
              <c:numCache>
                <c:formatCode>0%</c:formatCode>
                <c:ptCount val="3"/>
                <c:pt idx="0">
                  <c:v>0.45</c:v>
                </c:pt>
                <c:pt idx="1">
                  <c:v>0.22</c:v>
                </c:pt>
                <c:pt idx="2">
                  <c:v>0.33000000000000007</c:v>
                </c:pt>
              </c:numCache>
            </c:numRef>
          </c:val>
        </c:ser>
        <c:dLbls/>
        <c:firstSliceAng val="0"/>
      </c:pieChart>
      <c:spPr>
        <a:noFill/>
        <a:ln w="25404">
          <a:noFill/>
        </a:ln>
      </c:spPr>
    </c:plotArea>
    <c:plotVisOnly val="1"/>
    <c:dispBlanksAs val="zero"/>
  </c:chart>
  <c:txPr>
    <a:bodyPr/>
    <a:lstStyle/>
    <a:p>
      <a:pPr>
        <a:defRPr sz="237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0.22689547487119668"/>
          <c:y val="2.0046762579753647E-2"/>
          <c:w val="0.46308994361815892"/>
          <c:h val="0.97995323742024643"/>
        </c:manualLayout>
      </c:layout>
      <c:pieChart>
        <c:varyColors val="1"/>
        <c:ser>
          <c:idx val="0"/>
          <c:order val="0"/>
          <c:tx>
            <c:strRef>
              <c:f>Sheet1!$B$1</c:f>
              <c:strCache>
                <c:ptCount val="1"/>
                <c:pt idx="0">
                  <c:v>Sales</c:v>
                </c:pt>
              </c:strCache>
            </c:strRef>
          </c:tx>
          <c:dPt>
            <c:idx val="0"/>
            <c:spPr>
              <a:solidFill>
                <a:srgbClr val="00FF00"/>
              </a:solidFill>
            </c:spPr>
          </c:dPt>
          <c:dPt>
            <c:idx val="1"/>
            <c:spPr>
              <a:solidFill>
                <a:srgbClr val="FFFF00"/>
              </a:solidFill>
            </c:spPr>
          </c:dPt>
          <c:dPt>
            <c:idx val="2"/>
            <c:spPr>
              <a:solidFill>
                <a:srgbClr val="FF0000"/>
              </a:solidFill>
            </c:spPr>
          </c:dPt>
          <c:dPt>
            <c:idx val="3"/>
            <c:spPr>
              <a:solidFill>
                <a:srgbClr val="00B0F0"/>
              </a:solidFill>
            </c:spPr>
          </c:dPt>
          <c:dPt>
            <c:idx val="4"/>
            <c:spPr>
              <a:solidFill>
                <a:srgbClr val="984807"/>
              </a:solidFill>
            </c:spPr>
          </c:dPt>
          <c:dLbls>
            <c:dLbl>
              <c:idx val="0"/>
              <c:spPr/>
              <c:txPr>
                <a:bodyPr/>
                <a:lstStyle/>
                <a:p>
                  <a:pPr>
                    <a:defRPr sz="1800" baseline="0"/>
                  </a:pPr>
                  <a:endParaRPr lang="en-US"/>
                </a:p>
              </c:txPr>
            </c:dLbl>
            <c:dLbl>
              <c:idx val="1"/>
              <c:spPr/>
              <c:txPr>
                <a:bodyPr/>
                <a:lstStyle/>
                <a:p>
                  <a:pPr>
                    <a:defRPr sz="1800" baseline="0"/>
                  </a:pPr>
                  <a:endParaRPr lang="en-US"/>
                </a:p>
              </c:txPr>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a:lstStyle/>
              <a:p>
                <a:pPr>
                  <a:defRPr sz="1800" baseline="0"/>
                </a:pPr>
                <a:endParaRPr lang="en-US"/>
              </a:p>
            </c:txPr>
            <c:showVal val="1"/>
            <c:showLeaderLines val="1"/>
            <c:extLst>
              <c:ext xmlns:c15="http://schemas.microsoft.com/office/drawing/2012/chart" uri="{CE6537A1-D6FC-4f65-9D91-7224C49458BB}"/>
            </c:extLst>
          </c:dLbls>
          <c:cat>
            <c:strRef>
              <c:f>Sheet1!$A$2:$A$6</c:f>
              <c:strCache>
                <c:ptCount val="4"/>
                <c:pt idx="0">
                  <c:v>On target</c:v>
                </c:pt>
                <c:pt idx="1">
                  <c:v>Work in progress</c:v>
                </c:pt>
                <c:pt idx="2">
                  <c:v>off target </c:v>
                </c:pt>
                <c:pt idx="3">
                  <c:v>No milestone</c:v>
                </c:pt>
              </c:strCache>
            </c:strRef>
          </c:cat>
          <c:val>
            <c:numRef>
              <c:f>Sheet1!$B$2:$B$6</c:f>
              <c:numCache>
                <c:formatCode>0%</c:formatCode>
                <c:ptCount val="5"/>
                <c:pt idx="0">
                  <c:v>0.73000000000000009</c:v>
                </c:pt>
                <c:pt idx="1">
                  <c:v>0.21000000000000002</c:v>
                </c:pt>
                <c:pt idx="2">
                  <c:v>6.0000000000000005E-2</c:v>
                </c:pt>
                <c:pt idx="3">
                  <c:v>0</c:v>
                </c:pt>
              </c:numCache>
            </c:numRef>
          </c:val>
        </c:ser>
        <c:dLbls/>
        <c:firstSliceAng val="0"/>
      </c:pieChart>
      <c:spPr>
        <a:noFill/>
        <a:ln w="25404">
          <a:noFill/>
        </a:ln>
      </c:spPr>
    </c:plotArea>
    <c:plotVisOnly val="1"/>
    <c:dispBlanksAs val="zero"/>
  </c:chart>
  <c:txPr>
    <a:bodyPr/>
    <a:lstStyle/>
    <a:p>
      <a:pPr>
        <a:defRPr sz="2370"/>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690EA-14EC-446A-8914-11C02A04E61A}" type="datetimeFigureOut">
              <a:rPr lang="en-ZA" smtClean="0"/>
              <a:pPr/>
              <a:t>2016/10/27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5E828D-FA77-4FC6-A856-EC8704A39E32}" type="slidenum">
              <a:rPr lang="en-ZA" smtClean="0"/>
              <a:pPr/>
              <a:t>‹#›</a:t>
            </a:fld>
            <a:endParaRPr lang="en-ZA"/>
          </a:p>
        </p:txBody>
      </p:sp>
    </p:spTree>
    <p:extLst>
      <p:ext uri="{BB962C8B-B14F-4D97-AF65-F5344CB8AC3E}">
        <p14:creationId xmlns:p14="http://schemas.microsoft.com/office/powerpoint/2010/main" xmlns="" val="386509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B705892D-0E51-482C-A32D-3A370247C8E8}" type="slidenum">
              <a:rPr lang="en-ZA" smtClean="0">
                <a:solidFill>
                  <a:prstClr val="black"/>
                </a:solidFill>
              </a:rPr>
              <a:pPr>
                <a:defRPr/>
              </a:pPr>
              <a:t>1</a:t>
            </a:fld>
            <a:endParaRPr lang="en-ZA">
              <a:solidFill>
                <a:prstClr val="black"/>
              </a:solidFill>
            </a:endParaRPr>
          </a:p>
        </p:txBody>
      </p:sp>
    </p:spTree>
    <p:extLst>
      <p:ext uri="{BB962C8B-B14F-4D97-AF65-F5344CB8AC3E}">
        <p14:creationId xmlns:p14="http://schemas.microsoft.com/office/powerpoint/2010/main" xmlns="" val="3051000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xmlns="" val="962712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xmlns="" val="349669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xmlns="" val="986274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xmlns="" val="238537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xmlns="" val="2073355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xmlns="" val="2931138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xmlns="" val="2919314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xmlns="" val="3974847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xmlns="" val="4282769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xmlns="" val="2285282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3</a:t>
            </a:fld>
            <a:endParaRPr lang="en-US">
              <a:solidFill>
                <a:srgbClr val="000000"/>
              </a:solidFill>
            </a:endParaRPr>
          </a:p>
        </p:txBody>
      </p:sp>
    </p:spTree>
    <p:extLst>
      <p:ext uri="{BB962C8B-B14F-4D97-AF65-F5344CB8AC3E}">
        <p14:creationId xmlns:p14="http://schemas.microsoft.com/office/powerpoint/2010/main" xmlns="" val="152441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xmlns="" val="194324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xmlns="" val="3273867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xmlns="" val="452081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30</a:t>
            </a:fld>
            <a:endParaRPr lang="en-US">
              <a:solidFill>
                <a:srgbClr val="000000"/>
              </a:solidFill>
            </a:endParaRPr>
          </a:p>
        </p:txBody>
      </p:sp>
    </p:spTree>
    <p:extLst>
      <p:ext uri="{BB962C8B-B14F-4D97-AF65-F5344CB8AC3E}">
        <p14:creationId xmlns:p14="http://schemas.microsoft.com/office/powerpoint/2010/main" xmlns="" val="2769230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xmlns="" val="3783120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xmlns="" val="3961969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xmlns="" val="1713410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xmlns="" val="715944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37</a:t>
            </a:fld>
            <a:endParaRPr lang="en-US">
              <a:solidFill>
                <a:srgbClr val="000000"/>
              </a:solidFill>
            </a:endParaRPr>
          </a:p>
        </p:txBody>
      </p:sp>
    </p:spTree>
    <p:extLst>
      <p:ext uri="{BB962C8B-B14F-4D97-AF65-F5344CB8AC3E}">
        <p14:creationId xmlns:p14="http://schemas.microsoft.com/office/powerpoint/2010/main" xmlns="" val="435051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38</a:t>
            </a:fld>
            <a:endParaRPr lang="en-US">
              <a:solidFill>
                <a:srgbClr val="000000"/>
              </a:solidFill>
            </a:endParaRPr>
          </a:p>
        </p:txBody>
      </p:sp>
    </p:spTree>
    <p:extLst>
      <p:ext uri="{BB962C8B-B14F-4D97-AF65-F5344CB8AC3E}">
        <p14:creationId xmlns:p14="http://schemas.microsoft.com/office/powerpoint/2010/main" xmlns="" val="1015676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xmlns="" val="15196930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39</a:t>
            </a:fld>
            <a:endParaRPr lang="en-US">
              <a:solidFill>
                <a:srgbClr val="000000"/>
              </a:solidFill>
            </a:endParaRPr>
          </a:p>
        </p:txBody>
      </p:sp>
    </p:spTree>
    <p:extLst>
      <p:ext uri="{BB962C8B-B14F-4D97-AF65-F5344CB8AC3E}">
        <p14:creationId xmlns:p14="http://schemas.microsoft.com/office/powerpoint/2010/main" xmlns="" val="2975930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42</a:t>
            </a:fld>
            <a:endParaRPr lang="en-US">
              <a:solidFill>
                <a:srgbClr val="000000"/>
              </a:solidFill>
            </a:endParaRPr>
          </a:p>
        </p:txBody>
      </p:sp>
    </p:spTree>
    <p:extLst>
      <p:ext uri="{BB962C8B-B14F-4D97-AF65-F5344CB8AC3E}">
        <p14:creationId xmlns:p14="http://schemas.microsoft.com/office/powerpoint/2010/main" xmlns="" val="440944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43</a:t>
            </a:fld>
            <a:endParaRPr lang="en-US">
              <a:solidFill>
                <a:srgbClr val="000000"/>
              </a:solidFill>
            </a:endParaRPr>
          </a:p>
        </p:txBody>
      </p:sp>
    </p:spTree>
    <p:extLst>
      <p:ext uri="{BB962C8B-B14F-4D97-AF65-F5344CB8AC3E}">
        <p14:creationId xmlns:p14="http://schemas.microsoft.com/office/powerpoint/2010/main" xmlns="" val="363677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44</a:t>
            </a:fld>
            <a:endParaRPr lang="en-US">
              <a:solidFill>
                <a:srgbClr val="000000"/>
              </a:solidFill>
            </a:endParaRPr>
          </a:p>
        </p:txBody>
      </p:sp>
    </p:spTree>
    <p:extLst>
      <p:ext uri="{BB962C8B-B14F-4D97-AF65-F5344CB8AC3E}">
        <p14:creationId xmlns:p14="http://schemas.microsoft.com/office/powerpoint/2010/main" xmlns="" val="26168990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45</a:t>
            </a:fld>
            <a:endParaRPr lang="en-US">
              <a:solidFill>
                <a:srgbClr val="000000"/>
              </a:solidFill>
            </a:endParaRPr>
          </a:p>
        </p:txBody>
      </p:sp>
    </p:spTree>
    <p:extLst>
      <p:ext uri="{BB962C8B-B14F-4D97-AF65-F5344CB8AC3E}">
        <p14:creationId xmlns:p14="http://schemas.microsoft.com/office/powerpoint/2010/main" xmlns="" val="578787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46</a:t>
            </a:fld>
            <a:endParaRPr lang="en-US">
              <a:solidFill>
                <a:srgbClr val="000000"/>
              </a:solidFill>
            </a:endParaRPr>
          </a:p>
        </p:txBody>
      </p:sp>
    </p:spTree>
    <p:extLst>
      <p:ext uri="{BB962C8B-B14F-4D97-AF65-F5344CB8AC3E}">
        <p14:creationId xmlns:p14="http://schemas.microsoft.com/office/powerpoint/2010/main" xmlns="" val="3085835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49</a:t>
            </a:fld>
            <a:endParaRPr lang="en-US">
              <a:solidFill>
                <a:srgbClr val="000000"/>
              </a:solidFill>
            </a:endParaRPr>
          </a:p>
        </p:txBody>
      </p:sp>
    </p:spTree>
    <p:extLst>
      <p:ext uri="{BB962C8B-B14F-4D97-AF65-F5344CB8AC3E}">
        <p14:creationId xmlns:p14="http://schemas.microsoft.com/office/powerpoint/2010/main" xmlns="" val="1656136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50</a:t>
            </a:fld>
            <a:endParaRPr lang="en-US">
              <a:solidFill>
                <a:srgbClr val="000000"/>
              </a:solidFill>
            </a:endParaRPr>
          </a:p>
        </p:txBody>
      </p:sp>
    </p:spTree>
    <p:extLst>
      <p:ext uri="{BB962C8B-B14F-4D97-AF65-F5344CB8AC3E}">
        <p14:creationId xmlns:p14="http://schemas.microsoft.com/office/powerpoint/2010/main" xmlns="" val="21452824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51</a:t>
            </a:fld>
            <a:endParaRPr lang="en-US">
              <a:solidFill>
                <a:srgbClr val="000000"/>
              </a:solidFill>
            </a:endParaRPr>
          </a:p>
        </p:txBody>
      </p:sp>
    </p:spTree>
    <p:extLst>
      <p:ext uri="{BB962C8B-B14F-4D97-AF65-F5344CB8AC3E}">
        <p14:creationId xmlns:p14="http://schemas.microsoft.com/office/powerpoint/2010/main" xmlns="" val="8349289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52</a:t>
            </a:fld>
            <a:endParaRPr lang="en-US">
              <a:solidFill>
                <a:srgbClr val="000000"/>
              </a:solidFill>
            </a:endParaRPr>
          </a:p>
        </p:txBody>
      </p:sp>
    </p:spTree>
    <p:extLst>
      <p:ext uri="{BB962C8B-B14F-4D97-AF65-F5344CB8AC3E}">
        <p14:creationId xmlns:p14="http://schemas.microsoft.com/office/powerpoint/2010/main" xmlns="" val="3272889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xmlns="" val="2592483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xmlns="" val="2287350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xmlns="" val="1861148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xmlns="" val="696154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xmlns="" val="233582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497ED96E-BAF7-4FA5-8BC3-5849001FE000}"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xmlns="" val="1387240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69958-DC39-4A6B-8A31-5FAF442387B7}"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p14="http://schemas.microsoft.com/office/powerpoint/2010/main" xmlns="" val="2643599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BE9867-F6F7-4329-A128-EC2B2235DDF2}"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p14="http://schemas.microsoft.com/office/powerpoint/2010/main" xmlns="" val="17848525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69958-DC39-4A6B-8A31-5FAF442387B7}"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p14="http://schemas.microsoft.com/office/powerpoint/2010/main" xmlns="" val="36801298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EFBA8-2E7D-4981-9A92-BC8C62261413}"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p14="http://schemas.microsoft.com/office/powerpoint/2010/main" xmlns="" val="24767798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F8CC5-FFC0-4FD6-BEFC-80761411F7B6}"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p14="http://schemas.microsoft.com/office/powerpoint/2010/main" xmlns="" val="20884656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E9E313-CB39-4B24-9E6E-17AB6C367880}" type="datetime1">
              <a:rPr lang="en-US" smtClean="0">
                <a:solidFill>
                  <a:prstClr val="black">
                    <a:tint val="75000"/>
                  </a:prstClr>
                </a:solidFill>
              </a:rPr>
              <a:pPr>
                <a:defRPr/>
              </a:pPr>
              <a:t>10/27/2016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p14="http://schemas.microsoft.com/office/powerpoint/2010/main" xmlns="" val="10746438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AA59CC-F6AD-45A1-9E43-05328D19DCEC}" type="datetime1">
              <a:rPr lang="en-US" smtClean="0">
                <a:solidFill>
                  <a:prstClr val="black">
                    <a:tint val="75000"/>
                  </a:prstClr>
                </a:solidFill>
              </a:rPr>
              <a:pPr>
                <a:defRPr/>
              </a:pPr>
              <a:t>10/27/2016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p14="http://schemas.microsoft.com/office/powerpoint/2010/main" xmlns="" val="35087015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1DAD33-D3E0-489B-8308-4F279727B712}" type="datetime1">
              <a:rPr lang="en-US" smtClean="0">
                <a:solidFill>
                  <a:prstClr val="black">
                    <a:tint val="75000"/>
                  </a:prstClr>
                </a:solidFill>
              </a:rPr>
              <a:pPr>
                <a:defRPr/>
              </a:pPr>
              <a:t>10/27/2016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p14="http://schemas.microsoft.com/office/powerpoint/2010/main" xmlns="" val="13065999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1AB48B-843D-4309-8E28-D0D5961574A9}" type="datetime1">
              <a:rPr lang="en-US" smtClean="0">
                <a:solidFill>
                  <a:prstClr val="black">
                    <a:tint val="75000"/>
                  </a:prstClr>
                </a:solidFill>
              </a:rPr>
              <a:pPr>
                <a:defRPr/>
              </a:pPr>
              <a:t>10/27/2016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p14="http://schemas.microsoft.com/office/powerpoint/2010/main" xmlns="" val="14187386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EDBDCC-4323-4DA3-824C-84F3295C7DA4}" type="datetime1">
              <a:rPr lang="en-US" smtClean="0">
                <a:solidFill>
                  <a:prstClr val="black">
                    <a:tint val="75000"/>
                  </a:prstClr>
                </a:solidFill>
              </a:rPr>
              <a:pPr>
                <a:defRPr/>
              </a:pPr>
              <a:t>10/27/2016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p14="http://schemas.microsoft.com/office/powerpoint/2010/main" xmlns="" val="31096327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94B74-1A07-4360-A443-22C1F9DA8DBA}" type="datetime1">
              <a:rPr lang="en-US" smtClean="0">
                <a:solidFill>
                  <a:prstClr val="black">
                    <a:tint val="75000"/>
                  </a:prstClr>
                </a:solidFill>
              </a:rPr>
              <a:pPr>
                <a:defRPr/>
              </a:pPr>
              <a:t>10/27/2016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p14="http://schemas.microsoft.com/office/powerpoint/2010/main" xmlns="" val="17012336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BE9867-F6F7-4329-A128-EC2B2235DDF2}"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p14="http://schemas.microsoft.com/office/powerpoint/2010/main" xmlns="" val="1100508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9FBC80-C775-49B9-83C6-EFBCC037C395}"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p14="http://schemas.microsoft.com/office/powerpoint/2010/main" xmlns="" val="14840005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9FBC80-C775-49B9-83C6-EFBCC037C395}"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p14="http://schemas.microsoft.com/office/powerpoint/2010/main" xmlns="" val="3771273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69958-DC39-4A6B-8A31-5FAF442387B7}"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p14="http://schemas.microsoft.com/office/powerpoint/2010/main" xmlns="" val="1747112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EFBA8-2E7D-4981-9A92-BC8C62261413}"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p14="http://schemas.microsoft.com/office/powerpoint/2010/main" xmlns="" val="108338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F8CC5-FFC0-4FD6-BEFC-80761411F7B6}"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p14="http://schemas.microsoft.com/office/powerpoint/2010/main" xmlns="" val="657075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E9E313-CB39-4B24-9E6E-17AB6C367880}" type="datetime1">
              <a:rPr lang="en-US" smtClean="0">
                <a:solidFill>
                  <a:prstClr val="black">
                    <a:tint val="75000"/>
                  </a:prstClr>
                </a:solidFill>
              </a:rPr>
              <a:pPr>
                <a:defRPr/>
              </a:pPr>
              <a:t>10/27/2016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p14="http://schemas.microsoft.com/office/powerpoint/2010/main" xmlns="" val="1467771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AA59CC-F6AD-45A1-9E43-05328D19DCEC}" type="datetime1">
              <a:rPr lang="en-US" smtClean="0">
                <a:solidFill>
                  <a:prstClr val="black">
                    <a:tint val="75000"/>
                  </a:prstClr>
                </a:solidFill>
              </a:rPr>
              <a:pPr>
                <a:defRPr/>
              </a:pPr>
              <a:t>10/27/2016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p14="http://schemas.microsoft.com/office/powerpoint/2010/main" xmlns="" val="2965909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1DAD33-D3E0-489B-8308-4F279727B712}" type="datetime1">
              <a:rPr lang="en-US" smtClean="0">
                <a:solidFill>
                  <a:prstClr val="black">
                    <a:tint val="75000"/>
                  </a:prstClr>
                </a:solidFill>
              </a:rPr>
              <a:pPr>
                <a:defRPr/>
              </a:pPr>
              <a:t>10/27/2016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p14="http://schemas.microsoft.com/office/powerpoint/2010/main" xmlns="" val="2573679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1AB48B-843D-4309-8E28-D0D5961574A9}" type="datetime1">
              <a:rPr lang="en-US" smtClean="0">
                <a:solidFill>
                  <a:prstClr val="black">
                    <a:tint val="75000"/>
                  </a:prstClr>
                </a:solidFill>
              </a:rPr>
              <a:pPr>
                <a:defRPr/>
              </a:pPr>
              <a:t>10/27/2016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p14="http://schemas.microsoft.com/office/powerpoint/2010/main" xmlns="" val="2897970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EDBDCC-4323-4DA3-824C-84F3295C7DA4}" type="datetime1">
              <a:rPr lang="en-US" smtClean="0">
                <a:solidFill>
                  <a:prstClr val="black">
                    <a:tint val="75000"/>
                  </a:prstClr>
                </a:solidFill>
              </a:rPr>
              <a:pPr>
                <a:defRPr/>
              </a:pPr>
              <a:t>10/27/2016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p14="http://schemas.microsoft.com/office/powerpoint/2010/main" xmlns="" val="1859486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EFBA8-2E7D-4981-9A92-BC8C62261413}"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p14="http://schemas.microsoft.com/office/powerpoint/2010/main" xmlns="" val="577704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94B74-1A07-4360-A443-22C1F9DA8DBA}" type="datetime1">
              <a:rPr lang="en-US" smtClean="0">
                <a:solidFill>
                  <a:prstClr val="black">
                    <a:tint val="75000"/>
                  </a:prstClr>
                </a:solidFill>
              </a:rPr>
              <a:pPr>
                <a:defRPr/>
              </a:pPr>
              <a:t>10/27/2016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p14="http://schemas.microsoft.com/office/powerpoint/2010/main" xmlns="" val="2086535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BE9867-F6F7-4329-A128-EC2B2235DDF2}"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p14="http://schemas.microsoft.com/office/powerpoint/2010/main" xmlns="" val="2378772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9FBC80-C775-49B9-83C6-EFBCC037C395}"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p14="http://schemas.microsoft.com/office/powerpoint/2010/main" xmlns="" val="2972625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69958-DC39-4A6B-8A31-5FAF442387B7}"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p14="http://schemas.microsoft.com/office/powerpoint/2010/main" xmlns="" val="3475766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EFBA8-2E7D-4981-9A92-BC8C62261413}"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p14="http://schemas.microsoft.com/office/powerpoint/2010/main" xmlns="" val="1247950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F8CC5-FFC0-4FD6-BEFC-80761411F7B6}"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p14="http://schemas.microsoft.com/office/powerpoint/2010/main" xmlns="" val="2610447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E9E313-CB39-4B24-9E6E-17AB6C367880}" type="datetime1">
              <a:rPr lang="en-US" smtClean="0">
                <a:solidFill>
                  <a:prstClr val="black">
                    <a:tint val="75000"/>
                  </a:prstClr>
                </a:solidFill>
              </a:rPr>
              <a:pPr>
                <a:defRPr/>
              </a:pPr>
              <a:t>10/27/2016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p14="http://schemas.microsoft.com/office/powerpoint/2010/main" xmlns="" val="2930157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AA59CC-F6AD-45A1-9E43-05328D19DCEC}" type="datetime1">
              <a:rPr lang="en-US" smtClean="0">
                <a:solidFill>
                  <a:prstClr val="black">
                    <a:tint val="75000"/>
                  </a:prstClr>
                </a:solidFill>
              </a:rPr>
              <a:pPr>
                <a:defRPr/>
              </a:pPr>
              <a:t>10/27/2016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p14="http://schemas.microsoft.com/office/powerpoint/2010/main" xmlns="" val="20369180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1DAD33-D3E0-489B-8308-4F279727B712}" type="datetime1">
              <a:rPr lang="en-US" smtClean="0">
                <a:solidFill>
                  <a:prstClr val="black">
                    <a:tint val="75000"/>
                  </a:prstClr>
                </a:solidFill>
              </a:rPr>
              <a:pPr>
                <a:defRPr/>
              </a:pPr>
              <a:t>10/27/2016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p14="http://schemas.microsoft.com/office/powerpoint/2010/main" xmlns="" val="2073506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1AB48B-843D-4309-8E28-D0D5961574A9}" type="datetime1">
              <a:rPr lang="en-US" smtClean="0">
                <a:solidFill>
                  <a:prstClr val="black">
                    <a:tint val="75000"/>
                  </a:prstClr>
                </a:solidFill>
              </a:rPr>
              <a:pPr>
                <a:defRPr/>
              </a:pPr>
              <a:t>10/27/2016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p14="http://schemas.microsoft.com/office/powerpoint/2010/main" xmlns="" val="322584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F8CC5-FFC0-4FD6-BEFC-80761411F7B6}"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p14="http://schemas.microsoft.com/office/powerpoint/2010/main" xmlns="" val="2991240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EDBDCC-4323-4DA3-824C-84F3295C7DA4}" type="datetime1">
              <a:rPr lang="en-US" smtClean="0">
                <a:solidFill>
                  <a:prstClr val="black">
                    <a:tint val="75000"/>
                  </a:prstClr>
                </a:solidFill>
              </a:rPr>
              <a:pPr>
                <a:defRPr/>
              </a:pPr>
              <a:t>10/27/2016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p14="http://schemas.microsoft.com/office/powerpoint/2010/main" xmlns="" val="927439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94B74-1A07-4360-A443-22C1F9DA8DBA}" type="datetime1">
              <a:rPr lang="en-US" smtClean="0">
                <a:solidFill>
                  <a:prstClr val="black">
                    <a:tint val="75000"/>
                  </a:prstClr>
                </a:solidFill>
              </a:rPr>
              <a:pPr>
                <a:defRPr/>
              </a:pPr>
              <a:t>10/27/2016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p14="http://schemas.microsoft.com/office/powerpoint/2010/main" xmlns="" val="39481915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BE9867-F6F7-4329-A128-EC2B2235DDF2}"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p14="http://schemas.microsoft.com/office/powerpoint/2010/main" xmlns="" val="1328107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9FBC80-C775-49B9-83C6-EFBCC037C395}"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p14="http://schemas.microsoft.com/office/powerpoint/2010/main" xmlns="" val="3231124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69958-DC39-4A6B-8A31-5FAF442387B7}"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p14="http://schemas.microsoft.com/office/powerpoint/2010/main" xmlns="" val="21289649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EFBA8-2E7D-4981-9A92-BC8C62261413}"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p14="http://schemas.microsoft.com/office/powerpoint/2010/main" xmlns="" val="22862555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F8CC5-FFC0-4FD6-BEFC-80761411F7B6}"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p14="http://schemas.microsoft.com/office/powerpoint/2010/main" xmlns="" val="38318421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E9E313-CB39-4B24-9E6E-17AB6C367880}" type="datetime1">
              <a:rPr lang="en-US" smtClean="0">
                <a:solidFill>
                  <a:prstClr val="black">
                    <a:tint val="75000"/>
                  </a:prstClr>
                </a:solidFill>
              </a:rPr>
              <a:pPr>
                <a:defRPr/>
              </a:pPr>
              <a:t>10/27/2016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p14="http://schemas.microsoft.com/office/powerpoint/2010/main" xmlns="" val="42122535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AA59CC-F6AD-45A1-9E43-05328D19DCEC}" type="datetime1">
              <a:rPr lang="en-US" smtClean="0">
                <a:solidFill>
                  <a:prstClr val="black">
                    <a:tint val="75000"/>
                  </a:prstClr>
                </a:solidFill>
              </a:rPr>
              <a:pPr>
                <a:defRPr/>
              </a:pPr>
              <a:t>10/27/2016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p14="http://schemas.microsoft.com/office/powerpoint/2010/main" xmlns="" val="29055627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1DAD33-D3E0-489B-8308-4F279727B712}" type="datetime1">
              <a:rPr lang="en-US" smtClean="0">
                <a:solidFill>
                  <a:prstClr val="black">
                    <a:tint val="75000"/>
                  </a:prstClr>
                </a:solidFill>
              </a:rPr>
              <a:pPr>
                <a:defRPr/>
              </a:pPr>
              <a:t>10/27/2016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p14="http://schemas.microsoft.com/office/powerpoint/2010/main" xmlns="" val="3756068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E9E313-CB39-4B24-9E6E-17AB6C367880}" type="datetime1">
              <a:rPr lang="en-US" smtClean="0">
                <a:solidFill>
                  <a:prstClr val="black">
                    <a:tint val="75000"/>
                  </a:prstClr>
                </a:solidFill>
              </a:rPr>
              <a:pPr>
                <a:defRPr/>
              </a:pPr>
              <a:t>10/27/2016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p14="http://schemas.microsoft.com/office/powerpoint/2010/main" xmlns="" val="26485657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1AB48B-843D-4309-8E28-D0D5961574A9}" type="datetime1">
              <a:rPr lang="en-US" smtClean="0">
                <a:solidFill>
                  <a:prstClr val="black">
                    <a:tint val="75000"/>
                  </a:prstClr>
                </a:solidFill>
              </a:rPr>
              <a:pPr>
                <a:defRPr/>
              </a:pPr>
              <a:t>10/27/2016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p14="http://schemas.microsoft.com/office/powerpoint/2010/main" xmlns="" val="13558807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EDBDCC-4323-4DA3-824C-84F3295C7DA4}" type="datetime1">
              <a:rPr lang="en-US" smtClean="0">
                <a:solidFill>
                  <a:prstClr val="black">
                    <a:tint val="75000"/>
                  </a:prstClr>
                </a:solidFill>
              </a:rPr>
              <a:pPr>
                <a:defRPr/>
              </a:pPr>
              <a:t>10/27/2016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p14="http://schemas.microsoft.com/office/powerpoint/2010/main" xmlns="" val="23061777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94B74-1A07-4360-A443-22C1F9DA8DBA}" type="datetime1">
              <a:rPr lang="en-US" smtClean="0">
                <a:solidFill>
                  <a:prstClr val="black">
                    <a:tint val="75000"/>
                  </a:prstClr>
                </a:solidFill>
              </a:rPr>
              <a:pPr>
                <a:defRPr/>
              </a:pPr>
              <a:t>10/27/2016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p14="http://schemas.microsoft.com/office/powerpoint/2010/main" xmlns="" val="32422939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BE9867-F6F7-4329-A128-EC2B2235DDF2}"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p14="http://schemas.microsoft.com/office/powerpoint/2010/main" xmlns="" val="5165245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9FBC80-C775-49B9-83C6-EFBCC037C395}"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p14="http://schemas.microsoft.com/office/powerpoint/2010/main" xmlns="" val="4654474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95D3E041-F7EA-4797-8EB5-24B554AE123B}" type="datetimeFigureOut">
              <a:rPr lang="en-US"/>
              <a:pPr>
                <a:defRPr/>
              </a:pPr>
              <a:t>10/27/2016</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2DC6EA1C-2E34-438B-8630-8E4E87EF9E8E}" type="slidenum">
              <a:rPr lang="en-US"/>
              <a:pPr>
                <a:defRPr/>
              </a:pPr>
              <a:t>‹#›</a:t>
            </a:fld>
            <a:endParaRPr lang="en-US"/>
          </a:p>
        </p:txBody>
      </p:sp>
    </p:spTree>
    <p:extLst>
      <p:ext uri="{BB962C8B-B14F-4D97-AF65-F5344CB8AC3E}">
        <p14:creationId xmlns:p14="http://schemas.microsoft.com/office/powerpoint/2010/main" xmlns="" val="13753966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1757DE7D-2AEB-4A74-94AA-3D674BF6234D}" type="datetimeFigureOut">
              <a:rPr lang="en-US"/>
              <a:pPr>
                <a:defRPr/>
              </a:pPr>
              <a:t>10/27/2016</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E1E160DC-E700-4ECE-A1E4-87F6652FD455}" type="slidenum">
              <a:rPr lang="en-US"/>
              <a:pPr>
                <a:defRPr/>
              </a:pPr>
              <a:t>‹#›</a:t>
            </a:fld>
            <a:endParaRPr lang="en-US"/>
          </a:p>
        </p:txBody>
      </p:sp>
    </p:spTree>
    <p:extLst>
      <p:ext uri="{BB962C8B-B14F-4D97-AF65-F5344CB8AC3E}">
        <p14:creationId xmlns:p14="http://schemas.microsoft.com/office/powerpoint/2010/main" xmlns="" val="40607598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cs typeface="Arial" charset="0"/>
              </a:defRPr>
            </a:lvl1pPr>
          </a:lstStyle>
          <a:p>
            <a:pPr>
              <a:defRPr/>
            </a:pPr>
            <a:fld id="{F7A64C7B-9B3A-42D4-8D10-3C706269CD5C}" type="datetimeFigureOut">
              <a:rPr lang="en-US"/>
              <a:pPr>
                <a:defRPr/>
              </a:pPr>
              <a:t>10/27/2016</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EEE1D5F1-26B9-4FB1-98E2-1D129298243F}" type="slidenum">
              <a:rPr lang="en-US"/>
              <a:pPr>
                <a:defRPr/>
              </a:pPr>
              <a:t>‹#›</a:t>
            </a:fld>
            <a:endParaRPr lang="en-US"/>
          </a:p>
        </p:txBody>
      </p:sp>
    </p:spTree>
    <p:extLst>
      <p:ext uri="{BB962C8B-B14F-4D97-AF65-F5344CB8AC3E}">
        <p14:creationId xmlns:p14="http://schemas.microsoft.com/office/powerpoint/2010/main" xmlns="" val="26799717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cs typeface="Arial" charset="0"/>
              </a:defRPr>
            </a:lvl1pPr>
          </a:lstStyle>
          <a:p>
            <a:pPr>
              <a:defRPr/>
            </a:pPr>
            <a:fld id="{747A10A3-60E4-461A-85AE-F1CD2B45A5AD}" type="datetimeFigureOut">
              <a:rPr lang="en-US"/>
              <a:pPr>
                <a:defRPr/>
              </a:pPr>
              <a:t>10/27/2016</a:t>
            </a:fld>
            <a:endParaRPr lang="en-US"/>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B6DBD210-CF41-43E6-AF6A-7039256F51D6}" type="slidenum">
              <a:rPr lang="en-US"/>
              <a:pPr>
                <a:defRPr/>
              </a:pPr>
              <a:t>‹#›</a:t>
            </a:fld>
            <a:endParaRPr lang="en-US"/>
          </a:p>
        </p:txBody>
      </p:sp>
    </p:spTree>
    <p:extLst>
      <p:ext uri="{BB962C8B-B14F-4D97-AF65-F5344CB8AC3E}">
        <p14:creationId xmlns:p14="http://schemas.microsoft.com/office/powerpoint/2010/main" xmlns="" val="15085020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cs typeface="Arial" charset="0"/>
              </a:defRPr>
            </a:lvl1pPr>
          </a:lstStyle>
          <a:p>
            <a:pPr>
              <a:defRPr/>
            </a:pPr>
            <a:fld id="{A25A61D0-DEA9-4013-96F1-CFBD0743C47F}" type="datetimeFigureOut">
              <a:rPr lang="en-US"/>
              <a:pPr>
                <a:defRPr/>
              </a:pPr>
              <a:t>10/27/2016</a:t>
            </a:fld>
            <a:endParaRPr lang="en-US"/>
          </a:p>
        </p:txBody>
      </p:sp>
      <p:sp>
        <p:nvSpPr>
          <p:cNvPr id="8"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9" name="Slide Number Placeholder 5"/>
          <p:cNvSpPr>
            <a:spLocks noGrp="1"/>
          </p:cNvSpPr>
          <p:nvPr>
            <p:ph type="sldNum" sz="quarter" idx="12"/>
          </p:nvPr>
        </p:nvSpPr>
        <p:spPr/>
        <p:txBody>
          <a:bodyPr/>
          <a:lstStyle>
            <a:lvl1pPr>
              <a:defRPr>
                <a:cs typeface="Arial" charset="0"/>
              </a:defRPr>
            </a:lvl1pPr>
          </a:lstStyle>
          <a:p>
            <a:pPr>
              <a:defRPr/>
            </a:pPr>
            <a:fld id="{5C53B02B-6396-4033-94B1-850C4B6A4F62}" type="slidenum">
              <a:rPr lang="en-US"/>
              <a:pPr>
                <a:defRPr/>
              </a:pPr>
              <a:t>‹#›</a:t>
            </a:fld>
            <a:endParaRPr lang="en-US"/>
          </a:p>
        </p:txBody>
      </p:sp>
    </p:spTree>
    <p:extLst>
      <p:ext uri="{BB962C8B-B14F-4D97-AF65-F5344CB8AC3E}">
        <p14:creationId xmlns:p14="http://schemas.microsoft.com/office/powerpoint/2010/main" xmlns="" val="2941677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AA59CC-F6AD-45A1-9E43-05328D19DCEC}" type="datetime1">
              <a:rPr lang="en-US" smtClean="0">
                <a:solidFill>
                  <a:prstClr val="black">
                    <a:tint val="75000"/>
                  </a:prstClr>
                </a:solidFill>
              </a:rPr>
              <a:pPr>
                <a:defRPr/>
              </a:pPr>
              <a:t>10/27/2016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p14="http://schemas.microsoft.com/office/powerpoint/2010/main" xmlns="" val="42207065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cs typeface="Arial" charset="0"/>
              </a:defRPr>
            </a:lvl1pPr>
          </a:lstStyle>
          <a:p>
            <a:pPr>
              <a:defRPr/>
            </a:pPr>
            <a:fld id="{EC0F5E42-20E5-48B5-82CF-A9D0CC757197}" type="datetimeFigureOut">
              <a:rPr lang="en-US"/>
              <a:pPr>
                <a:defRPr/>
              </a:pPr>
              <a:t>10/27/2016</a:t>
            </a:fld>
            <a:endParaRPr lang="en-US"/>
          </a:p>
        </p:txBody>
      </p:sp>
      <p:sp>
        <p:nvSpPr>
          <p:cNvPr id="4"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5" name="Slide Number Placeholder 5"/>
          <p:cNvSpPr>
            <a:spLocks noGrp="1"/>
          </p:cNvSpPr>
          <p:nvPr>
            <p:ph type="sldNum" sz="quarter" idx="12"/>
          </p:nvPr>
        </p:nvSpPr>
        <p:spPr/>
        <p:txBody>
          <a:bodyPr/>
          <a:lstStyle>
            <a:lvl1pPr>
              <a:defRPr>
                <a:cs typeface="Arial" charset="0"/>
              </a:defRPr>
            </a:lvl1pPr>
          </a:lstStyle>
          <a:p>
            <a:pPr>
              <a:defRPr/>
            </a:pPr>
            <a:fld id="{4C527DAF-30FE-4CD0-A72C-7EC3738DADB3}" type="slidenum">
              <a:rPr lang="en-US"/>
              <a:pPr>
                <a:defRPr/>
              </a:pPr>
              <a:t>‹#›</a:t>
            </a:fld>
            <a:endParaRPr lang="en-US"/>
          </a:p>
        </p:txBody>
      </p:sp>
    </p:spTree>
    <p:extLst>
      <p:ext uri="{BB962C8B-B14F-4D97-AF65-F5344CB8AC3E}">
        <p14:creationId xmlns:p14="http://schemas.microsoft.com/office/powerpoint/2010/main" xmlns="" val="11673554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cs typeface="Arial" charset="0"/>
              </a:defRPr>
            </a:lvl1pPr>
          </a:lstStyle>
          <a:p>
            <a:pPr>
              <a:defRPr/>
            </a:pPr>
            <a:fld id="{F09E2C0E-428B-4717-93D0-19BF398B6D94}" type="datetimeFigureOut">
              <a:rPr lang="en-US"/>
              <a:pPr>
                <a:defRPr/>
              </a:pPr>
              <a:t>10/27/2016</a:t>
            </a:fld>
            <a:endParaRPr lang="en-US"/>
          </a:p>
        </p:txBody>
      </p:sp>
      <p:sp>
        <p:nvSpPr>
          <p:cNvPr id="3"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p:txBody>
          <a:bodyPr/>
          <a:lstStyle>
            <a:lvl1pPr>
              <a:defRPr>
                <a:cs typeface="Arial" charset="0"/>
              </a:defRPr>
            </a:lvl1pPr>
          </a:lstStyle>
          <a:p>
            <a:pPr>
              <a:defRPr/>
            </a:pPr>
            <a:fld id="{08CC3A21-3D67-44BE-9B17-60A8D1B3BCD9}" type="slidenum">
              <a:rPr lang="en-US"/>
              <a:pPr>
                <a:defRPr/>
              </a:pPr>
              <a:t>‹#›</a:t>
            </a:fld>
            <a:endParaRPr lang="en-US"/>
          </a:p>
        </p:txBody>
      </p:sp>
    </p:spTree>
    <p:extLst>
      <p:ext uri="{BB962C8B-B14F-4D97-AF65-F5344CB8AC3E}">
        <p14:creationId xmlns:p14="http://schemas.microsoft.com/office/powerpoint/2010/main" xmlns="" val="32719013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cs typeface="Arial" charset="0"/>
              </a:defRPr>
            </a:lvl1pPr>
          </a:lstStyle>
          <a:p>
            <a:pPr>
              <a:defRPr/>
            </a:pPr>
            <a:fld id="{1E22F0E5-78C9-447A-A5AF-05C27CD60451}" type="datetimeFigureOut">
              <a:rPr lang="en-US"/>
              <a:pPr>
                <a:defRPr/>
              </a:pPr>
              <a:t>10/27/2016</a:t>
            </a:fld>
            <a:endParaRPr lang="en-US"/>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7AC16FF0-B278-4478-9ADD-DD5828F73477}" type="slidenum">
              <a:rPr lang="en-US"/>
              <a:pPr>
                <a:defRPr/>
              </a:pPr>
              <a:t>‹#›</a:t>
            </a:fld>
            <a:endParaRPr lang="en-US"/>
          </a:p>
        </p:txBody>
      </p:sp>
    </p:spTree>
    <p:extLst>
      <p:ext uri="{BB962C8B-B14F-4D97-AF65-F5344CB8AC3E}">
        <p14:creationId xmlns:p14="http://schemas.microsoft.com/office/powerpoint/2010/main" xmlns="" val="3243092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cs typeface="Arial" charset="0"/>
              </a:defRPr>
            </a:lvl1pPr>
          </a:lstStyle>
          <a:p>
            <a:pPr>
              <a:defRPr/>
            </a:pPr>
            <a:fld id="{68127988-25BD-4C2F-8C86-73A82D556DFD}" type="datetimeFigureOut">
              <a:rPr lang="en-US"/>
              <a:pPr>
                <a:defRPr/>
              </a:pPr>
              <a:t>10/27/2016</a:t>
            </a:fld>
            <a:endParaRPr lang="en-US"/>
          </a:p>
        </p:txBody>
      </p:sp>
      <p:sp>
        <p:nvSpPr>
          <p:cNvPr id="6"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cs typeface="Arial" charset="0"/>
              </a:defRPr>
            </a:lvl1pPr>
          </a:lstStyle>
          <a:p>
            <a:pPr>
              <a:defRPr/>
            </a:pPr>
            <a:fld id="{1C75E8AD-1CDB-46E5-AB19-2377D3359E36}" type="slidenum">
              <a:rPr lang="en-US"/>
              <a:pPr>
                <a:defRPr/>
              </a:pPr>
              <a:t>‹#›</a:t>
            </a:fld>
            <a:endParaRPr lang="en-US"/>
          </a:p>
        </p:txBody>
      </p:sp>
    </p:spTree>
    <p:extLst>
      <p:ext uri="{BB962C8B-B14F-4D97-AF65-F5344CB8AC3E}">
        <p14:creationId xmlns:p14="http://schemas.microsoft.com/office/powerpoint/2010/main" xmlns="" val="19101768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AA4133DF-B0A4-440B-B2C9-31FB14C918AA}" type="datetimeFigureOut">
              <a:rPr lang="en-US"/>
              <a:pPr>
                <a:defRPr/>
              </a:pPr>
              <a:t>10/27/2016</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EA47A721-6B72-4FB1-A579-E0ECBDDC3549}" type="slidenum">
              <a:rPr lang="en-US"/>
              <a:pPr>
                <a:defRPr/>
              </a:pPr>
              <a:t>‹#›</a:t>
            </a:fld>
            <a:endParaRPr lang="en-US"/>
          </a:p>
        </p:txBody>
      </p:sp>
    </p:spTree>
    <p:extLst>
      <p:ext uri="{BB962C8B-B14F-4D97-AF65-F5344CB8AC3E}">
        <p14:creationId xmlns:p14="http://schemas.microsoft.com/office/powerpoint/2010/main" xmlns="" val="41497164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fld id="{3192EE5E-C8F3-40C1-82F3-0ECBDBEFC138}" type="datetimeFigureOut">
              <a:rPr lang="en-US"/>
              <a:pPr>
                <a:defRPr/>
              </a:pPr>
              <a:t>10/27/2016</a:t>
            </a:fld>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0D641E94-DE0A-4F5A-A325-72BDDFA53CE4}" type="slidenum">
              <a:rPr lang="en-US"/>
              <a:pPr>
                <a:defRPr/>
              </a:pPr>
              <a:t>‹#›</a:t>
            </a:fld>
            <a:endParaRPr lang="en-US"/>
          </a:p>
        </p:txBody>
      </p:sp>
    </p:spTree>
    <p:extLst>
      <p:ext uri="{BB962C8B-B14F-4D97-AF65-F5344CB8AC3E}">
        <p14:creationId xmlns:p14="http://schemas.microsoft.com/office/powerpoint/2010/main" xmlns="" val="16583552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69958-DC39-4A6B-8A31-5FAF442387B7}"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p14="http://schemas.microsoft.com/office/powerpoint/2010/main" xmlns="" val="24943534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EFBA8-2E7D-4981-9A92-BC8C62261413}"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p14="http://schemas.microsoft.com/office/powerpoint/2010/main" xmlns="" val="3901194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F8CC5-FFC0-4FD6-BEFC-80761411F7B6}"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p14="http://schemas.microsoft.com/office/powerpoint/2010/main" xmlns="" val="3502979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E9E313-CB39-4B24-9E6E-17AB6C367880}" type="datetime1">
              <a:rPr lang="en-US" smtClean="0">
                <a:solidFill>
                  <a:prstClr val="black">
                    <a:tint val="75000"/>
                  </a:prstClr>
                </a:solidFill>
              </a:rPr>
              <a:pPr>
                <a:defRPr/>
              </a:pPr>
              <a:t>10/27/2016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p14="http://schemas.microsoft.com/office/powerpoint/2010/main" xmlns="" val="4147150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1DAD33-D3E0-489B-8308-4F279727B712}" type="datetime1">
              <a:rPr lang="en-US" smtClean="0">
                <a:solidFill>
                  <a:prstClr val="black">
                    <a:tint val="75000"/>
                  </a:prstClr>
                </a:solidFill>
              </a:rPr>
              <a:pPr>
                <a:defRPr/>
              </a:pPr>
              <a:t>10/27/2016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p14="http://schemas.microsoft.com/office/powerpoint/2010/main" xmlns="" val="31714629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AA59CC-F6AD-45A1-9E43-05328D19DCEC}" type="datetime1">
              <a:rPr lang="en-US" smtClean="0">
                <a:solidFill>
                  <a:prstClr val="black">
                    <a:tint val="75000"/>
                  </a:prstClr>
                </a:solidFill>
              </a:rPr>
              <a:pPr>
                <a:defRPr/>
              </a:pPr>
              <a:t>10/27/2016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p14="http://schemas.microsoft.com/office/powerpoint/2010/main" xmlns="" val="16626014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1DAD33-D3E0-489B-8308-4F279727B712}" type="datetime1">
              <a:rPr lang="en-US" smtClean="0">
                <a:solidFill>
                  <a:prstClr val="black">
                    <a:tint val="75000"/>
                  </a:prstClr>
                </a:solidFill>
              </a:rPr>
              <a:pPr>
                <a:defRPr/>
              </a:pPr>
              <a:t>10/27/2016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p14="http://schemas.microsoft.com/office/powerpoint/2010/main" xmlns="" val="9805382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1AB48B-843D-4309-8E28-D0D5961574A9}" type="datetime1">
              <a:rPr lang="en-US" smtClean="0">
                <a:solidFill>
                  <a:prstClr val="black">
                    <a:tint val="75000"/>
                  </a:prstClr>
                </a:solidFill>
              </a:rPr>
              <a:pPr>
                <a:defRPr/>
              </a:pPr>
              <a:t>10/27/2016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p14="http://schemas.microsoft.com/office/powerpoint/2010/main" xmlns="" val="13334660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EDBDCC-4323-4DA3-824C-84F3295C7DA4}" type="datetime1">
              <a:rPr lang="en-US" smtClean="0">
                <a:solidFill>
                  <a:prstClr val="black">
                    <a:tint val="75000"/>
                  </a:prstClr>
                </a:solidFill>
              </a:rPr>
              <a:pPr>
                <a:defRPr/>
              </a:pPr>
              <a:t>10/27/2016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p14="http://schemas.microsoft.com/office/powerpoint/2010/main" xmlns="" val="41522204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94B74-1A07-4360-A443-22C1F9DA8DBA}" type="datetime1">
              <a:rPr lang="en-US" smtClean="0">
                <a:solidFill>
                  <a:prstClr val="black">
                    <a:tint val="75000"/>
                  </a:prstClr>
                </a:solidFill>
              </a:rPr>
              <a:pPr>
                <a:defRPr/>
              </a:pPr>
              <a:t>10/27/2016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p14="http://schemas.microsoft.com/office/powerpoint/2010/main" xmlns="" val="40976395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BE9867-F6F7-4329-A128-EC2B2235DDF2}"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p14="http://schemas.microsoft.com/office/powerpoint/2010/main" xmlns="" val="26486151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9FBC80-C775-49B9-83C6-EFBCC037C395}"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p14="http://schemas.microsoft.com/office/powerpoint/2010/main" xmlns="" val="1662576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BCC8F08-D37A-409B-B237-8B68E4713970}" type="datetimeFigureOut">
              <a:rPr lang="en-US">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CE28-9B3C-4662-911C-BB54E1AC94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9972722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6D9715-ADE8-4ADB-B659-4B0A35E4BFFC}" type="datetimeFigureOut">
              <a:rPr lang="en-US">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4A276A-55BD-41BA-9FCB-C1A6772C90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1271153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3C98FC-4581-4E53-BB29-C2FB823D6F40}" type="datetimeFigureOut">
              <a:rPr lang="en-US">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FD51EF-26F5-4471-B931-921E8285F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38646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1AB48B-843D-4309-8E28-D0D5961574A9}" type="datetime1">
              <a:rPr lang="en-US" smtClean="0">
                <a:solidFill>
                  <a:prstClr val="black">
                    <a:tint val="75000"/>
                  </a:prstClr>
                </a:solidFill>
              </a:rPr>
              <a:pPr>
                <a:defRPr/>
              </a:pPr>
              <a:t>10/27/2016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p14="http://schemas.microsoft.com/office/powerpoint/2010/main" xmlns="" val="19990641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4E89029-DE19-44AC-9A18-C4CFCFFE7D0D}" type="datetimeFigureOut">
              <a:rPr lang="en-US">
                <a:solidFill>
                  <a:prstClr val="black">
                    <a:tint val="75000"/>
                  </a:prstClr>
                </a:solidFill>
              </a:rPr>
              <a:pPr>
                <a:defRPr/>
              </a:pPr>
              <a:t>10/27/2016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AC7163-682E-4C29-AD52-43F636394C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2368998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61F7B6A-45A8-4409-8D23-C94357D0C0E1}" type="datetimeFigureOut">
              <a:rPr lang="en-US">
                <a:solidFill>
                  <a:prstClr val="black">
                    <a:tint val="75000"/>
                  </a:prstClr>
                </a:solidFill>
              </a:rPr>
              <a:pPr>
                <a:defRPr/>
              </a:pPr>
              <a:t>10/27/2016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89AFC37-58B4-461E-AA44-18D1D4EE98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8943231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687761-F559-4801-A600-9EE32AAF922D}" type="datetimeFigureOut">
              <a:rPr lang="en-US">
                <a:solidFill>
                  <a:prstClr val="black">
                    <a:tint val="75000"/>
                  </a:prstClr>
                </a:solidFill>
              </a:rPr>
              <a:pPr>
                <a:defRPr/>
              </a:pPr>
              <a:t>10/27/2016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EFE66C2-8D31-4628-A347-3A1DA055F1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6437905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FCA71E-0127-43A2-AD48-E7AE32D88C4B}" type="datetimeFigureOut">
              <a:rPr lang="en-US">
                <a:solidFill>
                  <a:prstClr val="black">
                    <a:tint val="75000"/>
                  </a:prstClr>
                </a:solidFill>
              </a:rPr>
              <a:pPr>
                <a:defRPr/>
              </a:pPr>
              <a:t>10/27/2016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E7CA158-7079-44F1-AF97-AFA0AFDBE3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6624100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27CC47-8E3D-45F0-8EEB-DC989C4B353F}" type="datetimeFigureOut">
              <a:rPr lang="en-US">
                <a:solidFill>
                  <a:prstClr val="black">
                    <a:tint val="75000"/>
                  </a:prstClr>
                </a:solidFill>
              </a:rPr>
              <a:pPr>
                <a:defRPr/>
              </a:pPr>
              <a:t>10/27/2016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6E16DAB-599C-4400-AF73-23E549E561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0372658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8A6BBA-766F-4616-8DD5-1753F1DB74DD}" type="datetimeFigureOut">
              <a:rPr lang="en-US">
                <a:solidFill>
                  <a:prstClr val="black">
                    <a:tint val="75000"/>
                  </a:prstClr>
                </a:solidFill>
              </a:rPr>
              <a:pPr>
                <a:defRPr/>
              </a:pPr>
              <a:t>10/27/2016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FA200E6-8A67-4D8D-A2E2-433AC04C2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588067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2C0024-A10E-461C-B176-AC9161BE7C70}" type="datetimeFigureOut">
              <a:rPr lang="en-US">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F37A2F-D8B3-42DF-AEC2-2BAFC8E839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2555528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55F5D0-9C75-493C-B626-8B2D8EDAE084}" type="datetimeFigureOut">
              <a:rPr lang="en-US">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2B1F6B-D7FA-4E9F-BB55-64A69B8B12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0274105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C469958-DC39-4A6B-8A31-5FAF442387B7}"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3EE5D1-DB4A-44B8-8972-8AE12B704016}" type="slidenum">
              <a:rPr lang="en-US" altLang="en-US"/>
              <a:pPr/>
              <a:t>‹#›</a:t>
            </a:fld>
            <a:endParaRPr lang="en-US" altLang="en-US"/>
          </a:p>
        </p:txBody>
      </p:sp>
    </p:spTree>
    <p:extLst>
      <p:ext uri="{BB962C8B-B14F-4D97-AF65-F5344CB8AC3E}">
        <p14:creationId xmlns:p14="http://schemas.microsoft.com/office/powerpoint/2010/main" xmlns="" val="34064672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EFBA8-2E7D-4981-9A92-BC8C62261413}"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053C5C-E94E-4056-B424-332B4E0ABEEC}" type="slidenum">
              <a:rPr lang="en-US" altLang="en-US"/>
              <a:pPr/>
              <a:t>‹#›</a:t>
            </a:fld>
            <a:endParaRPr lang="en-US" altLang="en-US"/>
          </a:p>
        </p:txBody>
      </p:sp>
    </p:spTree>
    <p:extLst>
      <p:ext uri="{BB962C8B-B14F-4D97-AF65-F5344CB8AC3E}">
        <p14:creationId xmlns:p14="http://schemas.microsoft.com/office/powerpoint/2010/main" xmlns="" val="1770143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EDBDCC-4323-4DA3-824C-84F3295C7DA4}" type="datetime1">
              <a:rPr lang="en-US" smtClean="0">
                <a:solidFill>
                  <a:prstClr val="black">
                    <a:tint val="75000"/>
                  </a:prstClr>
                </a:solidFill>
              </a:rPr>
              <a:pPr>
                <a:defRPr/>
              </a:pPr>
              <a:t>10/27/2016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p14="http://schemas.microsoft.com/office/powerpoint/2010/main" xmlns="" val="9703811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7FF8CC5-FFC0-4FD6-BEFC-80761411F7B6}"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C5320E2-FB48-4EC3-A03D-1BE565FC8A2E}" type="slidenum">
              <a:rPr lang="en-US" altLang="en-US"/>
              <a:pPr/>
              <a:t>‹#›</a:t>
            </a:fld>
            <a:endParaRPr lang="en-US" altLang="en-US"/>
          </a:p>
        </p:txBody>
      </p:sp>
    </p:spTree>
    <p:extLst>
      <p:ext uri="{BB962C8B-B14F-4D97-AF65-F5344CB8AC3E}">
        <p14:creationId xmlns:p14="http://schemas.microsoft.com/office/powerpoint/2010/main" xmlns="" val="36313292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E9E313-CB39-4B24-9E6E-17AB6C367880}" type="datetime1">
              <a:rPr lang="en-US" smtClean="0">
                <a:solidFill>
                  <a:prstClr val="black">
                    <a:tint val="75000"/>
                  </a:prstClr>
                </a:solidFill>
              </a:rPr>
              <a:pPr>
                <a:defRPr/>
              </a:pPr>
              <a:t>10/27/2016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7F5A902-84F7-463F-A280-9F8ABDAD52C6}" type="slidenum">
              <a:rPr lang="en-US" altLang="en-US"/>
              <a:pPr/>
              <a:t>‹#›</a:t>
            </a:fld>
            <a:endParaRPr lang="en-US" altLang="en-US"/>
          </a:p>
        </p:txBody>
      </p:sp>
    </p:spTree>
    <p:extLst>
      <p:ext uri="{BB962C8B-B14F-4D97-AF65-F5344CB8AC3E}">
        <p14:creationId xmlns:p14="http://schemas.microsoft.com/office/powerpoint/2010/main" xmlns="" val="11125347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AA59CC-F6AD-45A1-9E43-05328D19DCEC}" type="datetime1">
              <a:rPr lang="en-US" smtClean="0">
                <a:solidFill>
                  <a:prstClr val="black">
                    <a:tint val="75000"/>
                  </a:prstClr>
                </a:solidFill>
              </a:rPr>
              <a:pPr>
                <a:defRPr/>
              </a:pPr>
              <a:t>10/27/2016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4BAE88-CA7D-4DD3-BE07-82A3763B0D6C}" type="slidenum">
              <a:rPr lang="en-US" altLang="en-US"/>
              <a:pPr/>
              <a:t>‹#›</a:t>
            </a:fld>
            <a:endParaRPr lang="en-US" altLang="en-US"/>
          </a:p>
        </p:txBody>
      </p:sp>
    </p:spTree>
    <p:extLst>
      <p:ext uri="{BB962C8B-B14F-4D97-AF65-F5344CB8AC3E}">
        <p14:creationId xmlns:p14="http://schemas.microsoft.com/office/powerpoint/2010/main" xmlns="" val="19057013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1DAD33-D3E0-489B-8308-4F279727B712}" type="datetime1">
              <a:rPr lang="en-US" smtClean="0">
                <a:solidFill>
                  <a:prstClr val="black">
                    <a:tint val="75000"/>
                  </a:prstClr>
                </a:solidFill>
              </a:rPr>
              <a:pPr>
                <a:defRPr/>
              </a:pPr>
              <a:t>10/27/2016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536B60-4463-4AF2-B142-3E4A04F6C4DA}" type="slidenum">
              <a:rPr lang="en-US" altLang="en-US"/>
              <a:pPr/>
              <a:t>‹#›</a:t>
            </a:fld>
            <a:endParaRPr lang="en-US" altLang="en-US"/>
          </a:p>
        </p:txBody>
      </p:sp>
    </p:spTree>
    <p:extLst>
      <p:ext uri="{BB962C8B-B14F-4D97-AF65-F5344CB8AC3E}">
        <p14:creationId xmlns:p14="http://schemas.microsoft.com/office/powerpoint/2010/main" xmlns="" val="8111082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51AB48B-843D-4309-8E28-D0D5961574A9}" type="datetime1">
              <a:rPr lang="en-US" smtClean="0">
                <a:solidFill>
                  <a:prstClr val="black">
                    <a:tint val="75000"/>
                  </a:prstClr>
                </a:solidFill>
              </a:rPr>
              <a:pPr>
                <a:defRPr/>
              </a:pPr>
              <a:t>10/27/2016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B96CA6B8-11CB-4C33-AA89-1A06A91323FF}" type="slidenum">
              <a:rPr lang="en-US" altLang="en-US"/>
              <a:pPr/>
              <a:t>‹#›</a:t>
            </a:fld>
            <a:endParaRPr lang="en-US" altLang="en-US"/>
          </a:p>
        </p:txBody>
      </p:sp>
    </p:spTree>
    <p:extLst>
      <p:ext uri="{BB962C8B-B14F-4D97-AF65-F5344CB8AC3E}">
        <p14:creationId xmlns:p14="http://schemas.microsoft.com/office/powerpoint/2010/main" xmlns="" val="8466311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EDBDCC-4323-4DA3-824C-84F3295C7DA4}" type="datetime1">
              <a:rPr lang="en-US" smtClean="0">
                <a:solidFill>
                  <a:prstClr val="black">
                    <a:tint val="75000"/>
                  </a:prstClr>
                </a:solidFill>
              </a:rPr>
              <a:pPr>
                <a:defRPr/>
              </a:pPr>
              <a:t>10/27/2016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41A4F01-D380-493D-9ABB-228BFA5F6249}" type="slidenum">
              <a:rPr lang="en-US" altLang="en-US"/>
              <a:pPr/>
              <a:t>‹#›</a:t>
            </a:fld>
            <a:endParaRPr lang="en-US" altLang="en-US"/>
          </a:p>
        </p:txBody>
      </p:sp>
    </p:spTree>
    <p:extLst>
      <p:ext uri="{BB962C8B-B14F-4D97-AF65-F5344CB8AC3E}">
        <p14:creationId xmlns:p14="http://schemas.microsoft.com/office/powerpoint/2010/main" xmlns="" val="31428393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94B74-1A07-4360-A443-22C1F9DA8DBA}" type="datetime1">
              <a:rPr lang="en-US" smtClean="0">
                <a:solidFill>
                  <a:prstClr val="black">
                    <a:tint val="75000"/>
                  </a:prstClr>
                </a:solidFill>
              </a:rPr>
              <a:pPr>
                <a:defRPr/>
              </a:pPr>
              <a:t>10/27/2016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p14="http://schemas.microsoft.com/office/powerpoint/2010/main" xmlns="" val="32432559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BE9867-F6F7-4329-A128-EC2B2235DDF2}"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C503EF6-1595-4F4D-9A92-DE56919AE3DD}" type="slidenum">
              <a:rPr lang="en-US" altLang="en-US"/>
              <a:pPr/>
              <a:t>‹#›</a:t>
            </a:fld>
            <a:endParaRPr lang="en-US" altLang="en-US"/>
          </a:p>
        </p:txBody>
      </p:sp>
    </p:spTree>
    <p:extLst>
      <p:ext uri="{BB962C8B-B14F-4D97-AF65-F5344CB8AC3E}">
        <p14:creationId xmlns:p14="http://schemas.microsoft.com/office/powerpoint/2010/main" xmlns="" val="18887193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49FBC80-C775-49B9-83C6-EFBCC037C395}" type="datetime1">
              <a:rPr lang="en-US" smtClean="0">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0703690-AE61-4E2A-ACA4-EB4FF1A1065F}" type="slidenum">
              <a:rPr lang="en-US" altLang="en-US"/>
              <a:pPr/>
              <a:t>‹#›</a:t>
            </a:fld>
            <a:endParaRPr lang="en-US" altLang="en-US"/>
          </a:p>
        </p:txBody>
      </p:sp>
    </p:spTree>
    <p:extLst>
      <p:ext uri="{BB962C8B-B14F-4D97-AF65-F5344CB8AC3E}">
        <p14:creationId xmlns:p14="http://schemas.microsoft.com/office/powerpoint/2010/main" xmlns="" val="24823258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BCC8F08-D37A-409B-B237-8B68E4713970}" type="datetimeFigureOut">
              <a:rPr lang="en-US">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CE28-9B3C-4662-911C-BB54E1AC94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739359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494B74-1A07-4360-A443-22C1F9DA8DBA}" type="datetime1">
              <a:rPr lang="en-US" smtClean="0">
                <a:solidFill>
                  <a:prstClr val="black">
                    <a:tint val="75000"/>
                  </a:prstClr>
                </a:solidFill>
              </a:rPr>
              <a:pPr>
                <a:defRPr/>
              </a:pPr>
              <a:t>10/27/2016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4DA84D2-C4A4-469E-91B4-8021D7A87476}" type="slidenum">
              <a:rPr lang="en-US" altLang="en-US"/>
              <a:pPr/>
              <a:t>‹#›</a:t>
            </a:fld>
            <a:endParaRPr lang="en-US" altLang="en-US"/>
          </a:p>
        </p:txBody>
      </p:sp>
    </p:spTree>
    <p:extLst>
      <p:ext uri="{BB962C8B-B14F-4D97-AF65-F5344CB8AC3E}">
        <p14:creationId xmlns:p14="http://schemas.microsoft.com/office/powerpoint/2010/main" xmlns="" val="16022622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6D9715-ADE8-4ADB-B659-4B0A35E4BFFC}" type="datetimeFigureOut">
              <a:rPr lang="en-US">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4A276A-55BD-41BA-9FCB-C1A6772C902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7187181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3C98FC-4581-4E53-BB29-C2FB823D6F40}" type="datetimeFigureOut">
              <a:rPr lang="en-US">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FD51EF-26F5-4471-B931-921E8285F7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9782530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4E89029-DE19-44AC-9A18-C4CFCFFE7D0D}" type="datetimeFigureOut">
              <a:rPr lang="en-US">
                <a:solidFill>
                  <a:prstClr val="black">
                    <a:tint val="75000"/>
                  </a:prstClr>
                </a:solidFill>
              </a:rPr>
              <a:pPr>
                <a:defRPr/>
              </a:pPr>
              <a:t>10/27/2016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4AC7163-682E-4C29-AD52-43F636394C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3876325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61F7B6A-45A8-4409-8D23-C94357D0C0E1}" type="datetimeFigureOut">
              <a:rPr lang="en-US">
                <a:solidFill>
                  <a:prstClr val="black">
                    <a:tint val="75000"/>
                  </a:prstClr>
                </a:solidFill>
              </a:rPr>
              <a:pPr>
                <a:defRPr/>
              </a:pPr>
              <a:t>10/27/2016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89AFC37-58B4-461E-AA44-18D1D4EE98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919583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687761-F559-4801-A600-9EE32AAF922D}" type="datetimeFigureOut">
              <a:rPr lang="en-US">
                <a:solidFill>
                  <a:prstClr val="black">
                    <a:tint val="75000"/>
                  </a:prstClr>
                </a:solidFill>
              </a:rPr>
              <a:pPr>
                <a:defRPr/>
              </a:pPr>
              <a:t>10/27/2016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EFE66C2-8D31-4628-A347-3A1DA055F17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5684526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FCA71E-0127-43A2-AD48-E7AE32D88C4B}" type="datetimeFigureOut">
              <a:rPr lang="en-US">
                <a:solidFill>
                  <a:prstClr val="black">
                    <a:tint val="75000"/>
                  </a:prstClr>
                </a:solidFill>
              </a:rPr>
              <a:pPr>
                <a:defRPr/>
              </a:pPr>
              <a:t>10/27/2016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E7CA158-7079-44F1-AF97-AFA0AFDBE3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620865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27CC47-8E3D-45F0-8EEB-DC989C4B353F}" type="datetimeFigureOut">
              <a:rPr lang="en-US">
                <a:solidFill>
                  <a:prstClr val="black">
                    <a:tint val="75000"/>
                  </a:prstClr>
                </a:solidFill>
              </a:rPr>
              <a:pPr>
                <a:defRPr/>
              </a:pPr>
              <a:t>10/27/2016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6E16DAB-599C-4400-AF73-23E549E561D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4365271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8A6BBA-766F-4616-8DD5-1753F1DB74DD}" type="datetimeFigureOut">
              <a:rPr lang="en-US">
                <a:solidFill>
                  <a:prstClr val="black">
                    <a:tint val="75000"/>
                  </a:prstClr>
                </a:solidFill>
              </a:rPr>
              <a:pPr>
                <a:defRPr/>
              </a:pPr>
              <a:t>10/27/2016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FA200E6-8A67-4D8D-A2E2-433AC04C202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4154905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2C0024-A10E-461C-B176-AC9161BE7C70}" type="datetimeFigureOut">
              <a:rPr lang="en-US">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7F37A2F-D8B3-42DF-AEC2-2BAFC8E839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8478597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55F5D0-9C75-493C-B626-8B2D8EDAE084}" type="datetimeFigureOut">
              <a:rPr lang="en-US">
                <a:solidFill>
                  <a:prstClr val="black">
                    <a:tint val="75000"/>
                  </a:prstClr>
                </a:solidFill>
              </a:rPr>
              <a:pPr>
                <a:defRPr/>
              </a:pPr>
              <a:t>10/27/2016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2B1F6B-D7FA-4E9F-BB55-64A69B8B12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723257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4F1C423F-B4BF-461D-AAF6-24AE76734974}" type="datetime1">
              <a:rPr lang="en-US" smtClean="0">
                <a:solidFill>
                  <a:prstClr val="black">
                    <a:tint val="75000"/>
                  </a:prstClr>
                </a:solidFill>
              </a:rPr>
              <a:pPr defTabSz="457200">
                <a:defRPr/>
              </a:pPr>
              <a:t>10/27/2016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BD4F3FCB-E2E7-4E57-B77A-B91E3D55E59C}" type="slidenum">
              <a:rPr lang="en-US" altLang="en-US" smtClean="0">
                <a:cs typeface="Arial" panose="020B0604020202020204" pitchFamily="34" charset="0"/>
              </a:rPr>
              <a:pPr defTabSz="4572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xmlns="" val="2871982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4F1C423F-B4BF-461D-AAF6-24AE76734974}" type="datetime1">
              <a:rPr lang="en-US" smtClean="0">
                <a:solidFill>
                  <a:prstClr val="black">
                    <a:tint val="75000"/>
                  </a:prstClr>
                </a:solidFill>
              </a:rPr>
              <a:pPr defTabSz="457200">
                <a:defRPr/>
              </a:pPr>
              <a:t>10/27/2016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BD4F3FCB-E2E7-4E57-B77A-B91E3D55E59C}" type="slidenum">
              <a:rPr lang="en-US" altLang="en-US" smtClean="0">
                <a:cs typeface="Arial" panose="020B0604020202020204" pitchFamily="34" charset="0"/>
              </a:rPr>
              <a:pPr defTabSz="4572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xmlns="" val="84354408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4F1C423F-B4BF-461D-AAF6-24AE76734974}" type="datetime1">
              <a:rPr lang="en-US" smtClean="0">
                <a:solidFill>
                  <a:prstClr val="black">
                    <a:tint val="75000"/>
                  </a:prstClr>
                </a:solidFill>
              </a:rPr>
              <a:pPr defTabSz="457200">
                <a:defRPr/>
              </a:pPr>
              <a:t>10/27/2016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BD4F3FCB-E2E7-4E57-B77A-B91E3D55E59C}" type="slidenum">
              <a:rPr lang="en-US" altLang="en-US" smtClean="0">
                <a:cs typeface="Arial" panose="020B0604020202020204" pitchFamily="34" charset="0"/>
              </a:rPr>
              <a:pPr defTabSz="4572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xmlns="" val="35864353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4F1C423F-B4BF-461D-AAF6-24AE76734974}" type="datetime1">
              <a:rPr lang="en-US" smtClean="0">
                <a:solidFill>
                  <a:prstClr val="black">
                    <a:tint val="75000"/>
                  </a:prstClr>
                </a:solidFill>
              </a:rPr>
              <a:pPr defTabSz="457200">
                <a:defRPr/>
              </a:pPr>
              <a:t>10/27/2016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BD4F3FCB-E2E7-4E57-B77A-B91E3D55E59C}" type="slidenum">
              <a:rPr lang="en-US" altLang="en-US" smtClean="0">
                <a:cs typeface="Arial" panose="020B0604020202020204" pitchFamily="34" charset="0"/>
              </a:rPr>
              <a:pPr defTabSz="4572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xmlns="" val="11592329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4F1C423F-B4BF-461D-AAF6-24AE76734974}" type="datetime1">
              <a:rPr lang="en-US" smtClean="0">
                <a:solidFill>
                  <a:prstClr val="black">
                    <a:tint val="75000"/>
                  </a:prstClr>
                </a:solidFill>
              </a:rPr>
              <a:pPr defTabSz="457200">
                <a:defRPr/>
              </a:pPr>
              <a:t>10/27/2016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BD4F3FCB-E2E7-4E57-B77A-B91E3D55E59C}" type="slidenum">
              <a:rPr lang="en-US" altLang="en-US" smtClean="0">
                <a:cs typeface="Arial" panose="020B0604020202020204" pitchFamily="34" charset="0"/>
              </a:rPr>
              <a:pPr defTabSz="4572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xmlns="" val="27577908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defTabSz="457200">
              <a:defRPr/>
            </a:pPr>
            <a:fld id="{7D1B09D4-A2B1-41EE-A4B2-276C02701298}" type="datetimeFigureOut">
              <a:rPr lang="en-US" smtClean="0"/>
              <a:pPr defTabSz="457200">
                <a:defRPr/>
              </a:pPr>
              <a:t>10/27/2016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defTabSz="457200">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defTabSz="457200">
              <a:defRPr/>
            </a:pPr>
            <a:fld id="{9A75F188-4B1D-4441-A86F-828BE3AB086D}" type="slidenum">
              <a:rPr lang="en-US" smtClean="0"/>
              <a:pPr defTabSz="457200">
                <a:defRPr/>
              </a:pPr>
              <a:t>‹#›</a:t>
            </a:fld>
            <a:endParaRPr lang="en-US"/>
          </a:p>
        </p:txBody>
      </p:sp>
    </p:spTree>
    <p:extLst>
      <p:ext uri="{BB962C8B-B14F-4D97-AF65-F5344CB8AC3E}">
        <p14:creationId xmlns:p14="http://schemas.microsoft.com/office/powerpoint/2010/main" xmlns="" val="29113169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4F1C423F-B4BF-461D-AAF6-24AE76734974}" type="datetime1">
              <a:rPr lang="en-US" smtClean="0">
                <a:solidFill>
                  <a:prstClr val="black">
                    <a:tint val="75000"/>
                  </a:prstClr>
                </a:solidFill>
              </a:rPr>
              <a:pPr defTabSz="457200">
                <a:defRPr/>
              </a:pPr>
              <a:t>10/27/2016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BD4F3FCB-E2E7-4E57-B77A-B91E3D55E59C}" type="slidenum">
              <a:rPr lang="en-US" altLang="en-US" smtClean="0">
                <a:cs typeface="Arial" panose="020B0604020202020204" pitchFamily="34" charset="0"/>
              </a:rPr>
              <a:pPr defTabSz="4572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xmlns="" val="35689041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F032AB0F-8071-49AA-8D11-3B484DF3357F}" type="datetimeFigureOut">
              <a:rPr lang="en-US" smtClean="0">
                <a:solidFill>
                  <a:prstClr val="black">
                    <a:tint val="75000"/>
                  </a:prstClr>
                </a:solidFill>
              </a:rPr>
              <a:pPr defTabSz="457200">
                <a:defRPr/>
              </a:pPr>
              <a:t>10/27/2016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457200">
              <a:defRPr/>
            </a:pPr>
            <a:fld id="{1641E72F-5CEF-4655-BC5D-05E357487D6A}"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xmlns="" val="24167405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4F1C423F-B4BF-461D-AAF6-24AE76734974}" type="datetime1">
              <a:rPr lang="en-US" smtClean="0">
                <a:solidFill>
                  <a:prstClr val="black">
                    <a:tint val="75000"/>
                  </a:prstClr>
                </a:solidFill>
              </a:rPr>
              <a:pPr defTabSz="457200">
                <a:defRPr/>
              </a:pPr>
              <a:t>10/27/2016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BD4F3FCB-E2E7-4E57-B77A-B91E3D55E59C}" type="slidenum">
              <a:rPr lang="en-US" altLang="en-US" smtClean="0">
                <a:cs typeface="Arial" panose="020B0604020202020204" pitchFamily="34" charset="0"/>
              </a:rPr>
              <a:pPr defTabSz="457200"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xmlns="" val="62208592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defTabSz="457200">
              <a:defRPr/>
            </a:pPr>
            <a:fld id="{F032AB0F-8071-49AA-8D11-3B484DF3357F}" type="datetimeFigureOut">
              <a:rPr lang="en-US" smtClean="0">
                <a:solidFill>
                  <a:prstClr val="black">
                    <a:tint val="75000"/>
                  </a:prstClr>
                </a:solidFill>
              </a:rPr>
              <a:pPr defTabSz="457200">
                <a:defRPr/>
              </a:pPr>
              <a:t>10/27/2016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defTabSz="457200">
              <a:defRPr/>
            </a:pPr>
            <a:fld id="{1641E72F-5CEF-4655-BC5D-05E357487D6A}" type="slidenum">
              <a:rPr lang="en-US" smtClean="0">
                <a:solidFill>
                  <a:prstClr val="black">
                    <a:tint val="75000"/>
                  </a:prstClr>
                </a:solidFill>
              </a:rPr>
              <a:pPr defTabSz="457200">
                <a:defRPr/>
              </a:pPr>
              <a:t>‹#›</a:t>
            </a:fld>
            <a:endParaRPr lang="en-US">
              <a:solidFill>
                <a:prstClr val="black">
                  <a:tint val="75000"/>
                </a:prstClr>
              </a:solidFill>
            </a:endParaRPr>
          </a:p>
        </p:txBody>
      </p:sp>
    </p:spTree>
    <p:extLst>
      <p:ext uri="{BB962C8B-B14F-4D97-AF65-F5344CB8AC3E}">
        <p14:creationId xmlns:p14="http://schemas.microsoft.com/office/powerpoint/2010/main" xmlns="" val="383377865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9.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ctrTitle"/>
          </p:nvPr>
        </p:nvSpPr>
        <p:spPr>
          <a:xfrm>
            <a:off x="1600201" y="1009936"/>
            <a:ext cx="8915400" cy="2419065"/>
          </a:xfrm>
        </p:spPr>
        <p:txBody>
          <a:bodyPr/>
          <a:lstStyle/>
          <a:p>
            <a:pPr eaLnBrk="1" hangingPunct="1"/>
            <a:r>
              <a:rPr lang="en-US" altLang="en-US" sz="3600" dirty="0">
                <a:solidFill>
                  <a:schemeClr val="bg1"/>
                </a:solidFill>
              </a:rPr>
              <a:t/>
            </a:r>
            <a:br>
              <a:rPr lang="en-US" altLang="en-US" sz="3600" dirty="0">
                <a:solidFill>
                  <a:schemeClr val="bg1"/>
                </a:solidFill>
              </a:rPr>
            </a:br>
            <a:r>
              <a:rPr lang="en-US" altLang="en-US" sz="3600" dirty="0">
                <a:solidFill>
                  <a:schemeClr val="bg1"/>
                </a:solidFill>
              </a:rPr>
              <a:t>Department of Environmental </a:t>
            </a:r>
            <a:r>
              <a:rPr lang="en-US" altLang="en-US" sz="3600" dirty="0" smtClean="0">
                <a:solidFill>
                  <a:schemeClr val="bg1"/>
                </a:solidFill>
              </a:rPr>
              <a:t>Affairs</a:t>
            </a:r>
            <a:br>
              <a:rPr lang="en-US" altLang="en-US" sz="3600" dirty="0" smtClean="0">
                <a:solidFill>
                  <a:schemeClr val="bg1"/>
                </a:solidFill>
              </a:rPr>
            </a:br>
            <a:r>
              <a:rPr lang="en-US" altLang="en-US" sz="3600" dirty="0" smtClean="0">
                <a:solidFill>
                  <a:schemeClr val="bg1"/>
                </a:solidFill>
              </a:rPr>
              <a:t>2016/17 </a:t>
            </a:r>
            <a:r>
              <a:rPr lang="en-US" altLang="en-US" sz="3600" dirty="0">
                <a:solidFill>
                  <a:schemeClr val="bg1"/>
                </a:solidFill>
              </a:rPr>
              <a:t/>
            </a:r>
            <a:br>
              <a:rPr lang="en-US" altLang="en-US" sz="3600" dirty="0">
                <a:solidFill>
                  <a:schemeClr val="bg1"/>
                </a:solidFill>
              </a:rPr>
            </a:br>
            <a:r>
              <a:rPr lang="en-US" altLang="en-US" sz="3600" dirty="0" smtClean="0">
                <a:solidFill>
                  <a:schemeClr val="bg1"/>
                </a:solidFill>
              </a:rPr>
              <a:t>1</a:t>
            </a:r>
            <a:r>
              <a:rPr lang="en-US" altLang="en-US" sz="3600" baseline="30000" dirty="0" smtClean="0">
                <a:solidFill>
                  <a:schemeClr val="bg1"/>
                </a:solidFill>
              </a:rPr>
              <a:t>st</a:t>
            </a:r>
            <a:r>
              <a:rPr lang="en-US" altLang="en-US" sz="3600" dirty="0" smtClean="0">
                <a:solidFill>
                  <a:schemeClr val="bg1"/>
                </a:solidFill>
              </a:rPr>
              <a:t> and 2</a:t>
            </a:r>
            <a:r>
              <a:rPr lang="en-US" altLang="en-US" sz="3600" baseline="30000" dirty="0" smtClean="0">
                <a:solidFill>
                  <a:schemeClr val="bg1"/>
                </a:solidFill>
              </a:rPr>
              <a:t>nd</a:t>
            </a:r>
            <a:r>
              <a:rPr lang="en-US" altLang="en-US" sz="3600" dirty="0" smtClean="0">
                <a:solidFill>
                  <a:schemeClr val="bg1"/>
                </a:solidFill>
              </a:rPr>
              <a:t> Quarter </a:t>
            </a:r>
            <a:r>
              <a:rPr lang="en-US" altLang="en-US" sz="3600" dirty="0">
                <a:solidFill>
                  <a:schemeClr val="bg1"/>
                </a:solidFill>
              </a:rPr>
              <a:t>Performance Report  </a:t>
            </a: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1</a:t>
            </a:fld>
            <a:endParaRPr lang="en-US" altLang="en-US" dirty="0"/>
          </a:p>
        </p:txBody>
      </p:sp>
      <p:sp>
        <p:nvSpPr>
          <p:cNvPr id="3" name="Subtitle 2"/>
          <p:cNvSpPr>
            <a:spLocks noGrp="1"/>
          </p:cNvSpPr>
          <p:nvPr>
            <p:ph type="subTitle" idx="1"/>
          </p:nvPr>
        </p:nvSpPr>
        <p:spPr>
          <a:xfrm>
            <a:off x="1724630" y="4953000"/>
            <a:ext cx="8714771" cy="457200"/>
          </a:xfrm>
        </p:spPr>
        <p:txBody>
          <a:bodyPr/>
          <a:lstStyle/>
          <a:p>
            <a:r>
              <a:rPr lang="en-ZA" sz="2400" dirty="0">
                <a:solidFill>
                  <a:schemeClr val="bg1"/>
                </a:solidFill>
                <a:latin typeface="+mj-lt"/>
                <a:ea typeface="+mj-ea"/>
                <a:cs typeface="+mj-cs"/>
              </a:rPr>
              <a:t>Presentation to the </a:t>
            </a:r>
            <a:r>
              <a:rPr lang="en-ZA" sz="2400" dirty="0" smtClean="0">
                <a:solidFill>
                  <a:schemeClr val="bg1"/>
                </a:solidFill>
                <a:latin typeface="+mj-lt"/>
                <a:ea typeface="+mj-ea"/>
                <a:cs typeface="+mj-cs"/>
              </a:rPr>
              <a:t>Portfolio Committee -25 October 2016 </a:t>
            </a:r>
            <a:endParaRPr lang="en-ZA" sz="2400" dirty="0">
              <a:solidFill>
                <a:schemeClr val="bg1"/>
              </a:solidFill>
              <a:latin typeface="+mj-lt"/>
              <a:ea typeface="+mj-ea"/>
              <a:cs typeface="+mj-cs"/>
            </a:endParaRPr>
          </a:p>
        </p:txBody>
      </p:sp>
    </p:spTree>
    <p:extLst>
      <p:ext uri="{BB962C8B-B14F-4D97-AF65-F5344CB8AC3E}">
        <p14:creationId xmlns:p14="http://schemas.microsoft.com/office/powerpoint/2010/main" xmlns="" val="2821092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1 : ADMINISTRATION </a:t>
            </a:r>
          </a:p>
        </p:txBody>
      </p:sp>
      <p:sp>
        <p:nvSpPr>
          <p:cNvPr id="4" name="Line 4"/>
          <p:cNvSpPr>
            <a:spLocks noChangeShapeType="1"/>
          </p:cNvSpPr>
          <p:nvPr/>
        </p:nvSpPr>
        <p:spPr bwMode="auto">
          <a:xfrm>
            <a:off x="152400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952259760"/>
              </p:ext>
            </p:extLst>
          </p:nvPr>
        </p:nvGraphicFramePr>
        <p:xfrm>
          <a:off x="215899" y="735912"/>
          <a:ext cx="11658600" cy="5220388"/>
        </p:xfrm>
        <a:graphic>
          <a:graphicData uri="http://schemas.openxmlformats.org/drawingml/2006/table">
            <a:tbl>
              <a:tblPr/>
              <a:tblGrid>
                <a:gridCol w="2476501"/>
                <a:gridCol w="1574800"/>
                <a:gridCol w="1905000"/>
                <a:gridCol w="812800"/>
                <a:gridCol w="4889499"/>
              </a:tblGrid>
              <a:tr h="381060">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Effectiv</a:t>
                      </a:r>
                      <a:r>
                        <a:rPr lang="en-ZA" sz="1400" b="1" kern="1200" baseline="0" noProof="0" dirty="0" smtClean="0">
                          <a:solidFill>
                            <a:schemeClr val="bg1"/>
                          </a:solidFill>
                          <a:effectLst/>
                          <a:latin typeface="+mn-lt"/>
                          <a:ea typeface="+mn-ea"/>
                          <a:cs typeface="Arial" panose="020B0604020202020204" pitchFamily="34" charset="0"/>
                        </a:rPr>
                        <a:t>e knowledge and information management for the sector </a:t>
                      </a:r>
                      <a:endParaRPr lang="en-ZA" sz="1400" b="1" kern="1200" noProof="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143184">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131679">
                <a:tc rowSpan="3">
                  <a:txBody>
                    <a:bodyPr/>
                    <a:lstStyle/>
                    <a:p>
                      <a:pPr>
                        <a:lnSpc>
                          <a:spcPct val="100000"/>
                        </a:lnSpc>
                      </a:pPr>
                      <a:r>
                        <a:rPr lang="en-ZA" sz="1200" b="0" i="0" u="none" strike="noStrike" baseline="0" dirty="0" smtClean="0">
                          <a:solidFill>
                            <a:srgbClr val="000000"/>
                          </a:solidFill>
                          <a:latin typeface="MNPMEK+CenturyGothic"/>
                        </a:rPr>
                        <a:t>Number of environmental information and knowledge management tools developed and implemented 	</a:t>
                      </a:r>
                    </a:p>
                    <a:p>
                      <a:pPr algn="l">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Design of the web-based platform of the climate change M&amp;E system finalised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Q2: Web-based M&amp;E System Design and Configuration and the System Interface Design (SID) initiated </a:t>
                      </a:r>
                      <a:endParaRPr lang="en-ZA" sz="1800" b="0" i="0" u="none" strike="noStrike" kern="1200" baseline="0" dirty="0" smtClean="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indent="0" algn="just">
                        <a:lnSpc>
                          <a:spcPct val="100000"/>
                        </a:lnSpc>
                        <a:spcAft>
                          <a:spcPts val="0"/>
                        </a:spcAft>
                        <a:buFont typeface="Arial" panose="020B0604020202020204" pitchFamily="34" charset="0"/>
                        <a:buNone/>
                      </a:pPr>
                      <a:r>
                        <a:rPr lang="en-ZA" sz="1200" kern="1200" baseline="0" dirty="0" smtClean="0">
                          <a:solidFill>
                            <a:schemeClr val="tx1"/>
                          </a:solidFill>
                          <a:effectLst/>
                          <a:latin typeface="Arial" panose="020B0604020202020204" pitchFamily="34" charset="0"/>
                          <a:ea typeface="+mn-ea"/>
                          <a:cs typeface="Arial" panose="020B0604020202020204" pitchFamily="34" charset="0"/>
                        </a:rPr>
                        <a:t>Final  system design, configuration, and interface design document  completed by the service provider.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257969">
                <a:tc vMerge="1">
                  <a:txBody>
                    <a:bodyPr/>
                    <a:lstStyle/>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4 Spatial tools developed:</a:t>
                      </a:r>
                    </a:p>
                    <a:p>
                      <a:pPr>
                        <a:lnSpc>
                          <a:spcPct val="100000"/>
                        </a:lnSpc>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1.General pre-screening tool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Q2: Screening Technical System Design completed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indent="0" algn="just">
                        <a:lnSpc>
                          <a:spcPct val="100000"/>
                        </a:lnSpc>
                        <a:spcAft>
                          <a:spcPts val="0"/>
                        </a:spcAft>
                        <a:buFont typeface="Arial" panose="020B0604020202020204" pitchFamily="34" charset="0"/>
                        <a:buNone/>
                      </a:pPr>
                      <a:r>
                        <a:rPr lang="en-ZA" sz="1200" kern="1200" baseline="0" dirty="0" smtClean="0">
                          <a:solidFill>
                            <a:schemeClr val="tx1"/>
                          </a:solidFill>
                          <a:effectLst/>
                          <a:latin typeface="Arial" panose="020B0604020202020204" pitchFamily="34" charset="0"/>
                          <a:ea typeface="+mn-ea"/>
                          <a:cs typeface="Arial" panose="020B0604020202020204" pitchFamily="34" charset="0"/>
                        </a:rPr>
                        <a:t>Technical system design completed</a:t>
                      </a:r>
                      <a:endParaRPr lang="en-ZA" sz="1200" b="0" kern="1200" baseline="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306496">
                <a:tc vMerge="1">
                  <a:txBody>
                    <a:bodyPr/>
                    <a:lstStyle/>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2. Geo Portal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Q2:</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Development and implementation completed</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Systems testing completed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00000"/>
                        </a:lnSpc>
                        <a:spcAft>
                          <a:spcPts val="0"/>
                        </a:spcAft>
                      </a:pPr>
                      <a:r>
                        <a:rPr lang="en-ZA" sz="1200" kern="1200" baseline="0" dirty="0" smtClean="0">
                          <a:solidFill>
                            <a:schemeClr val="tx1"/>
                          </a:solidFill>
                          <a:effectLst/>
                          <a:latin typeface="Arial" panose="020B0604020202020204" pitchFamily="34" charset="0"/>
                          <a:ea typeface="+mn-ea"/>
                          <a:cs typeface="Arial" panose="020B0604020202020204" pitchFamily="34" charset="0"/>
                        </a:rPr>
                        <a:t>•Development and implementation completed</a:t>
                      </a:r>
                    </a:p>
                    <a:p>
                      <a:pPr algn="just">
                        <a:lnSpc>
                          <a:spcPct val="100000"/>
                        </a:lnSpc>
                      </a:pPr>
                      <a:r>
                        <a:rPr lang="en-ZA" sz="1200" kern="1200" baseline="0" dirty="0" smtClean="0">
                          <a:solidFill>
                            <a:schemeClr val="tx1"/>
                          </a:solidFill>
                          <a:effectLst/>
                          <a:latin typeface="Arial" panose="020B0604020202020204" pitchFamily="34" charset="0"/>
                          <a:ea typeface="+mn-ea"/>
                          <a:cs typeface="Arial" panose="020B0604020202020204" pitchFamily="34" charset="0"/>
                        </a:rPr>
                        <a:t>•Systems testing not yet completed</a:t>
                      </a:r>
                    </a:p>
                    <a:p>
                      <a:pPr algn="just">
                        <a:lnSpc>
                          <a:spcPct val="100000"/>
                        </a:lnSpc>
                      </a:pPr>
                      <a:endParaRPr lang="en-ZA" sz="1200" kern="1200" baseline="0" dirty="0" smtClean="0">
                        <a:solidFill>
                          <a:schemeClr val="tx1"/>
                        </a:solidFill>
                        <a:effectLst/>
                        <a:latin typeface="Arial" panose="020B0604020202020204" pitchFamily="34" charset="0"/>
                        <a:ea typeface="+mn-ea"/>
                        <a:cs typeface="Arial" panose="020B0604020202020204" pitchFamily="34" charset="0"/>
                      </a:endParaRPr>
                    </a:p>
                    <a:p>
                      <a:pPr algn="just">
                        <a:lnSpc>
                          <a:spcPct val="100000"/>
                        </a:lnSpc>
                      </a:pPr>
                      <a:r>
                        <a:rPr lang="en-ZA" sz="1200" b="1" kern="1200" baseline="0" dirty="0" smtClean="0">
                          <a:solidFill>
                            <a:schemeClr val="tx1"/>
                          </a:solidFill>
                          <a:effectLst/>
                          <a:latin typeface="Arial" panose="020B0604020202020204" pitchFamily="34" charset="0"/>
                          <a:ea typeface="+mn-ea"/>
                          <a:cs typeface="Arial" panose="020B0604020202020204" pitchFamily="34" charset="0"/>
                        </a:rPr>
                        <a:t>Challenges: </a:t>
                      </a:r>
                      <a:r>
                        <a:rPr lang="en-ZA" sz="1200" b="0" kern="1200" baseline="0" dirty="0" smtClean="0">
                          <a:solidFill>
                            <a:schemeClr val="tx1"/>
                          </a:solidFill>
                          <a:effectLst/>
                          <a:latin typeface="Arial" panose="020B0604020202020204" pitchFamily="34" charset="0"/>
                          <a:ea typeface="+mn-ea"/>
                          <a:cs typeface="Arial" panose="020B0604020202020204" pitchFamily="34" charset="0"/>
                        </a:rPr>
                        <a:t>Data is still to be uploaded before testing can be initiated</a:t>
                      </a:r>
                    </a:p>
                    <a:p>
                      <a:pPr algn="just">
                        <a:lnSpc>
                          <a:spcPct val="100000"/>
                        </a:lnSpc>
                      </a:pPr>
                      <a:r>
                        <a:rPr lang="en-ZA" sz="1200" b="1" kern="1200" baseline="0" dirty="0" smtClean="0">
                          <a:solidFill>
                            <a:schemeClr val="tx1"/>
                          </a:solidFill>
                          <a:effectLst/>
                          <a:latin typeface="Arial" panose="020B0604020202020204" pitchFamily="34" charset="0"/>
                          <a:ea typeface="+mn-ea"/>
                          <a:cs typeface="Arial" panose="020B0604020202020204" pitchFamily="34" charset="0"/>
                        </a:rPr>
                        <a:t>Corrective Measure: </a:t>
                      </a:r>
                      <a:r>
                        <a:rPr lang="en-ZA" sz="1200" b="0" kern="1200" baseline="0" dirty="0" smtClean="0">
                          <a:solidFill>
                            <a:schemeClr val="tx1"/>
                          </a:solidFill>
                          <a:effectLst/>
                          <a:latin typeface="Arial" panose="020B0604020202020204" pitchFamily="34" charset="0"/>
                          <a:ea typeface="+mn-ea"/>
                          <a:cs typeface="Arial" panose="020B0604020202020204" pitchFamily="34" charset="0"/>
                        </a:rPr>
                        <a:t>Systems testing will be undertaken in the third quarter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a:t>
              </a:r>
              <a:r>
                <a:rPr lang="en-US" altLang="en-US" sz="1200" dirty="0">
                  <a:solidFill>
                    <a:prstClr val="black"/>
                  </a:solidFill>
                  <a:latin typeface="Arial" panose="020B0604020202020204" pitchFamily="34" charset="0"/>
                  <a:cs typeface="Arial" panose="020B0604020202020204" pitchFamily="34" charset="0"/>
                </a:rPr>
                <a:t>e</a:t>
              </a:r>
              <a:r>
                <a:rPr lang="en-US" altLang="en-US" sz="1200" dirty="0">
                  <a:solidFill>
                    <a:srgbClr val="333399"/>
                  </a:solidFill>
                  <a:latin typeface="Arial" charset="0"/>
                </a:rPr>
                <a:t>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Tree>
    <p:extLst>
      <p:ext uri="{BB962C8B-B14F-4D97-AF65-F5344CB8AC3E}">
        <p14:creationId xmlns:p14="http://schemas.microsoft.com/office/powerpoint/2010/main" xmlns="" val="1931562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1 : ADMINISTRATION </a:t>
            </a:r>
          </a:p>
        </p:txBody>
      </p:sp>
      <p:sp>
        <p:nvSpPr>
          <p:cNvPr id="4" name="Line 4"/>
          <p:cNvSpPr>
            <a:spLocks noChangeShapeType="1"/>
          </p:cNvSpPr>
          <p:nvPr/>
        </p:nvSpPr>
        <p:spPr bwMode="auto">
          <a:xfrm>
            <a:off x="152400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176535521"/>
              </p:ext>
            </p:extLst>
          </p:nvPr>
        </p:nvGraphicFramePr>
        <p:xfrm>
          <a:off x="292101" y="735913"/>
          <a:ext cx="11645900" cy="5579364"/>
        </p:xfrm>
        <a:graphic>
          <a:graphicData uri="http://schemas.openxmlformats.org/drawingml/2006/table">
            <a:tbl>
              <a:tblPr/>
              <a:tblGrid>
                <a:gridCol w="2476499"/>
                <a:gridCol w="1612900"/>
                <a:gridCol w="1943100"/>
                <a:gridCol w="876300"/>
                <a:gridCol w="4737101"/>
              </a:tblGrid>
              <a:tr h="182255">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Effectiv</a:t>
                      </a:r>
                      <a:r>
                        <a:rPr lang="en-ZA" sz="1400" b="1" kern="1200" baseline="0" noProof="0" dirty="0" smtClean="0">
                          <a:solidFill>
                            <a:schemeClr val="bg1"/>
                          </a:solidFill>
                          <a:effectLst/>
                          <a:latin typeface="+mn-lt"/>
                          <a:ea typeface="+mn-ea"/>
                          <a:cs typeface="Arial" panose="020B0604020202020204" pitchFamily="34" charset="0"/>
                        </a:rPr>
                        <a:t>e knowledge and information management for the sector (continued)</a:t>
                      </a:r>
                      <a:endParaRPr lang="en-ZA" sz="1400" b="1" kern="1200" noProof="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46765">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68655">
                <a:tc rowSpan="2">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environmental</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knowledge and</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information management</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systems developed and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3.Sector specific pre-screening application</a:t>
                      </a:r>
                    </a:p>
                    <a:p>
                      <a:r>
                        <a:rPr lang="en-ZA" sz="1200" kern="1200" dirty="0" smtClean="0">
                          <a:solidFill>
                            <a:schemeClr val="tx1"/>
                          </a:solidFill>
                          <a:effectLst/>
                          <a:latin typeface="Arial" panose="020B0604020202020204" pitchFamily="34" charset="0"/>
                          <a:ea typeface="+mn-ea"/>
                          <a:cs typeface="Arial" panose="020B0604020202020204" pitchFamily="34" charset="0"/>
                        </a:rPr>
                        <a:t>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Q2: Screening Technical System Design completed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indent="0" algn="just">
                        <a:lnSpc>
                          <a:spcPct val="115000"/>
                        </a:lnSpc>
                        <a:spcAft>
                          <a:spcPts val="0"/>
                        </a:spcAft>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Technical system design completed</a:t>
                      </a:r>
                    </a:p>
                    <a:p>
                      <a:pPr marL="0" indent="0" algn="just">
                        <a:lnSpc>
                          <a:spcPct val="115000"/>
                        </a:lnSpc>
                        <a:spcAft>
                          <a:spcPts val="0"/>
                        </a:spcAft>
                        <a:buFont typeface="Arial" panose="020B0604020202020204" pitchFamily="34" charset="0"/>
                        <a:buNone/>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601620">
                <a:tc vMerge="1">
                  <a:txBody>
                    <a:bodyPr/>
                    <a:lstStyle/>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fr-FR" sz="1200" kern="1200" dirty="0" smtClean="0">
                          <a:solidFill>
                            <a:schemeClr val="tx1"/>
                          </a:solidFill>
                          <a:effectLst/>
                          <a:latin typeface="Arial" panose="020B0604020202020204" pitchFamily="34" charset="0"/>
                          <a:ea typeface="+mn-ea"/>
                          <a:cs typeface="Arial" panose="020B0604020202020204" pitchFamily="34" charset="0"/>
                        </a:rPr>
                        <a:t>4.SA National</a:t>
                      </a:r>
                    </a:p>
                    <a:p>
                      <a:pPr algn="just"/>
                      <a:r>
                        <a:rPr lang="fr-FR" sz="1200" kern="1200" dirty="0" err="1" smtClean="0">
                          <a:solidFill>
                            <a:schemeClr val="tx1"/>
                          </a:solidFill>
                          <a:effectLst/>
                          <a:latin typeface="Arial" panose="020B0604020202020204" pitchFamily="34" charset="0"/>
                          <a:ea typeface="+mn-ea"/>
                          <a:cs typeface="Arial" panose="020B0604020202020204" pitchFamily="34" charset="0"/>
                        </a:rPr>
                        <a:t>Environmental</a:t>
                      </a:r>
                      <a:endParaRPr lang="fr-FR" sz="1200" kern="1200" dirty="0" smtClean="0">
                        <a:solidFill>
                          <a:schemeClr val="tx1"/>
                        </a:solidFill>
                        <a:effectLst/>
                        <a:latin typeface="Arial" panose="020B0604020202020204" pitchFamily="34" charset="0"/>
                        <a:ea typeface="+mn-ea"/>
                        <a:cs typeface="Arial" panose="020B0604020202020204" pitchFamily="34" charset="0"/>
                      </a:endParaRPr>
                    </a:p>
                    <a:p>
                      <a:pPr algn="just"/>
                      <a:r>
                        <a:rPr lang="fr-FR" sz="1200" kern="1200" dirty="0" smtClean="0">
                          <a:solidFill>
                            <a:schemeClr val="tx1"/>
                          </a:solidFill>
                          <a:effectLst/>
                          <a:latin typeface="Arial" panose="020B0604020202020204" pitchFamily="34" charset="0"/>
                          <a:ea typeface="+mn-ea"/>
                          <a:cs typeface="Arial" panose="020B0604020202020204" pitchFamily="34" charset="0"/>
                        </a:rPr>
                        <a:t>Information Meta-</a:t>
                      </a:r>
                    </a:p>
                    <a:p>
                      <a:pPr algn="just"/>
                      <a:r>
                        <a:rPr lang="fr-FR" sz="1200" kern="1200" dirty="0" err="1" smtClean="0">
                          <a:solidFill>
                            <a:schemeClr val="tx1"/>
                          </a:solidFill>
                          <a:effectLst/>
                          <a:latin typeface="Arial" panose="020B0604020202020204" pitchFamily="34" charset="0"/>
                          <a:ea typeface="+mn-ea"/>
                          <a:cs typeface="Arial" panose="020B0604020202020204" pitchFamily="34" charset="0"/>
                        </a:rPr>
                        <a:t>Database</a:t>
                      </a:r>
                      <a:r>
                        <a:rPr lang="fr-FR" sz="1200" kern="1200" dirty="0" smtClean="0">
                          <a:solidFill>
                            <a:schemeClr val="tx1"/>
                          </a:solidFill>
                          <a:effectLst/>
                          <a:latin typeface="Arial" panose="020B0604020202020204" pitchFamily="34" charset="0"/>
                          <a:ea typeface="+mn-ea"/>
                          <a:cs typeface="Arial" panose="020B0604020202020204" pitchFamily="34" charset="0"/>
                        </a:rPr>
                        <a:t> Phase 2 –</a:t>
                      </a:r>
                    </a:p>
                    <a:p>
                      <a:pPr algn="just"/>
                      <a:r>
                        <a:rPr lang="fr-FR" sz="1200" kern="1200" dirty="0" smtClean="0">
                          <a:solidFill>
                            <a:schemeClr val="tx1"/>
                          </a:solidFill>
                          <a:effectLst/>
                          <a:latin typeface="Arial" panose="020B0604020202020204" pitchFamily="34" charset="0"/>
                          <a:ea typeface="+mn-ea"/>
                          <a:cs typeface="Arial" panose="020B0604020202020204" pitchFamily="34" charset="0"/>
                        </a:rPr>
                        <a:t>SAEON </a:t>
                      </a:r>
                      <a:r>
                        <a:rPr lang="fr-FR" sz="1200" kern="1200" dirty="0" err="1" smtClean="0">
                          <a:solidFill>
                            <a:schemeClr val="tx1"/>
                          </a:solidFill>
                          <a:effectLst/>
                          <a:latin typeface="Arial" panose="020B0604020202020204" pitchFamily="34" charset="0"/>
                          <a:ea typeface="+mn-ea"/>
                          <a:cs typeface="Arial" panose="020B0604020202020204" pitchFamily="34" charset="0"/>
                        </a:rPr>
                        <a:t>MoU</a:t>
                      </a:r>
                      <a:r>
                        <a:rPr lang="fr-FR" sz="1200" kern="1200" dirty="0" smtClean="0">
                          <a:solidFill>
                            <a:schemeClr val="tx1"/>
                          </a:solidFill>
                          <a:effectLst/>
                          <a:latin typeface="Arial" panose="020B0604020202020204" pitchFamily="34" charset="0"/>
                          <a:ea typeface="+mn-ea"/>
                          <a:cs typeface="Arial" panose="020B0604020202020204" pitchFamily="34" charset="0"/>
                        </a:rPr>
                        <a:t> </a:t>
                      </a:r>
                      <a:r>
                        <a:rPr lang="fr-FR" sz="1200" kern="1200" dirty="0" err="1" smtClean="0">
                          <a:solidFill>
                            <a:schemeClr val="tx1"/>
                          </a:solidFill>
                          <a:effectLst/>
                          <a:latin typeface="Arial" panose="020B0604020202020204" pitchFamily="34" charset="0"/>
                          <a:ea typeface="+mn-ea"/>
                          <a:cs typeface="Arial" panose="020B0604020202020204" pitchFamily="34" charset="0"/>
                        </a:rPr>
                        <a:t>signed</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Q2: DEA-SAEON SANEIM </a:t>
                      </a:r>
                      <a:r>
                        <a:rPr lang="en-ZA" sz="1200" kern="1200" dirty="0" err="1" smtClean="0">
                          <a:solidFill>
                            <a:schemeClr val="tx1"/>
                          </a:solidFill>
                          <a:effectLst/>
                          <a:latin typeface="Arial" panose="020B0604020202020204" pitchFamily="34" charset="0"/>
                          <a:ea typeface="+mn-ea"/>
                          <a:cs typeface="Arial" panose="020B0604020202020204" pitchFamily="34" charset="0"/>
                        </a:rPr>
                        <a:t>MoU</a:t>
                      </a:r>
                      <a:r>
                        <a:rPr lang="en-ZA" sz="1200" kern="1200" dirty="0" smtClean="0">
                          <a:solidFill>
                            <a:schemeClr val="tx1"/>
                          </a:solidFill>
                          <a:effectLst/>
                          <a:latin typeface="Arial" panose="020B0604020202020204" pitchFamily="34" charset="0"/>
                          <a:ea typeface="+mn-ea"/>
                          <a:cs typeface="Arial" panose="020B0604020202020204" pitchFamily="34" charset="0"/>
                        </a:rPr>
                        <a:t> compiled and submitted to</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all parties for comments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indent="0" algn="just">
                        <a:lnSpc>
                          <a:spcPct val="115000"/>
                        </a:lnSpc>
                        <a:spcAft>
                          <a:spcPts val="0"/>
                        </a:spcAft>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The following Memorandums of</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Understanding (M</a:t>
                      </a:r>
                      <a:r>
                        <a:rPr lang="en-ZA" sz="1200" kern="1200" dirty="0" smtClean="0">
                          <a:solidFill>
                            <a:schemeClr val="tx1"/>
                          </a:solidFill>
                          <a:effectLst/>
                          <a:latin typeface="Arial" panose="020B0604020202020204" pitchFamily="34" charset="0"/>
                          <a:ea typeface="+mn-ea"/>
                          <a:cs typeface="Arial" panose="020B0604020202020204" pitchFamily="34" charset="0"/>
                        </a:rPr>
                        <a:t>oU's) are compiled and submitted to all parties for comment</a:t>
                      </a:r>
                    </a:p>
                    <a:p>
                      <a:pPr marL="0" indent="0" algn="just">
                        <a:lnSpc>
                          <a:spcPct val="115000"/>
                        </a:lnSpc>
                        <a:spcAft>
                          <a:spcPts val="0"/>
                        </a:spcAft>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 </a:t>
                      </a:r>
                    </a:p>
                    <a:p>
                      <a:pPr marL="0" indent="0" algn="just">
                        <a:lnSpc>
                          <a:spcPct val="115000"/>
                        </a:lnSpc>
                        <a:spcAft>
                          <a:spcPts val="0"/>
                        </a:spcAft>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-A draft of the project-specific DEA-SAEON </a:t>
                      </a:r>
                      <a:r>
                        <a:rPr lang="en-ZA" sz="1200" kern="1200" dirty="0" err="1" smtClean="0">
                          <a:solidFill>
                            <a:schemeClr val="tx1"/>
                          </a:solidFill>
                          <a:effectLst/>
                          <a:latin typeface="Arial" panose="020B0604020202020204" pitchFamily="34" charset="0"/>
                          <a:ea typeface="+mn-ea"/>
                          <a:cs typeface="Arial" panose="020B0604020202020204" pitchFamily="34" charset="0"/>
                        </a:rPr>
                        <a:t>MoU</a:t>
                      </a:r>
                      <a:r>
                        <a:rPr lang="en-ZA" sz="1200" kern="1200" dirty="0" smtClean="0">
                          <a:solidFill>
                            <a:schemeClr val="tx1"/>
                          </a:solidFill>
                          <a:effectLst/>
                          <a:latin typeface="Arial" panose="020B0604020202020204" pitchFamily="34" charset="0"/>
                          <a:ea typeface="+mn-ea"/>
                          <a:cs typeface="Arial" panose="020B0604020202020204" pitchFamily="34" charset="0"/>
                        </a:rPr>
                        <a:t> relating to the South African National Environmental Information Metadata (SANEIM) Phase II Project </a:t>
                      </a:r>
                    </a:p>
                    <a:p>
                      <a:pPr marL="0" indent="0" algn="just">
                        <a:lnSpc>
                          <a:spcPct val="115000"/>
                        </a:lnSpc>
                        <a:spcAft>
                          <a:spcPts val="0"/>
                        </a:spcAft>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-A draft ‘umbrella’ </a:t>
                      </a:r>
                      <a:r>
                        <a:rPr lang="en-ZA" sz="1200" kern="1200" dirty="0" err="1" smtClean="0">
                          <a:solidFill>
                            <a:schemeClr val="tx1"/>
                          </a:solidFill>
                          <a:effectLst/>
                          <a:latin typeface="Arial" panose="020B0604020202020204" pitchFamily="34" charset="0"/>
                          <a:ea typeface="+mn-ea"/>
                          <a:cs typeface="Arial" panose="020B0604020202020204" pitchFamily="34" charset="0"/>
                        </a:rPr>
                        <a:t>MoU</a:t>
                      </a:r>
                      <a:r>
                        <a:rPr lang="en-ZA" sz="1200" kern="1200" dirty="0" smtClean="0">
                          <a:solidFill>
                            <a:schemeClr val="tx1"/>
                          </a:solidFill>
                          <a:effectLst/>
                          <a:latin typeface="Arial" panose="020B0604020202020204" pitchFamily="34" charset="0"/>
                          <a:ea typeface="+mn-ea"/>
                          <a:cs typeface="Arial" panose="020B0604020202020204" pitchFamily="34" charset="0"/>
                        </a:rPr>
                        <a:t> between SAEON and DEA relating to cooperation on matters of common interest, particularly with respect to environmental knowledge and information</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22746">
                <a:tc gridSpan="5">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1400" b="1" kern="1200" baseline="0" noProof="0" dirty="0" smtClean="0">
                          <a:solidFill>
                            <a:schemeClr val="bg1"/>
                          </a:solidFill>
                          <a:effectLst/>
                          <a:latin typeface="+mn-lt"/>
                          <a:ea typeface="+mn-ea"/>
                          <a:cs typeface="Arial" panose="020B0604020202020204" pitchFamily="34" charset="0"/>
                        </a:rPr>
                        <a:t>Strategic Objective: Enhanced international cooperation supportive of SA environmental /sustainable development priorities</a:t>
                      </a:r>
                    </a:p>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hMerge="1">
                  <a:txBody>
                    <a:bodyPr/>
                    <a:lstStyle/>
                    <a:p>
                      <a:pPr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322746">
                <a:tc rowSpan="2">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South Africa’s</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International Environment</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and Sustainable</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Development negotiating</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positions developed and negotiated</a:t>
                      </a:r>
                    </a:p>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10 Departmental </a:t>
                      </a:r>
                      <a:br>
                        <a:rPr lang="en-ZA" sz="1200" kern="1200" dirty="0" smtClean="0">
                          <a:solidFill>
                            <a:schemeClr val="tx1"/>
                          </a:solidFill>
                          <a:effectLst/>
                          <a:latin typeface="Arial" panose="020B0604020202020204" pitchFamily="34" charset="0"/>
                          <a:ea typeface="+mn-ea"/>
                          <a:cs typeface="Arial" panose="020B0604020202020204" pitchFamily="34" charset="0"/>
                        </a:rPr>
                      </a:br>
                      <a:r>
                        <a:rPr lang="en-ZA" sz="1200" kern="1200" dirty="0" smtClean="0">
                          <a:solidFill>
                            <a:schemeClr val="tx1"/>
                          </a:solidFill>
                          <a:effectLst/>
                          <a:latin typeface="Arial" panose="020B0604020202020204" pitchFamily="34" charset="0"/>
                          <a:ea typeface="+mn-ea"/>
                          <a:cs typeface="Arial" panose="020B0604020202020204" pitchFamily="34" charset="0"/>
                        </a:rPr>
                        <a:t>positions approved: </a:t>
                      </a:r>
                    </a:p>
                    <a:p>
                      <a:r>
                        <a:rPr lang="en-ZA" sz="1200" kern="1200" dirty="0" smtClean="0">
                          <a:solidFill>
                            <a:schemeClr val="tx1"/>
                          </a:solidFill>
                          <a:effectLst/>
                          <a:latin typeface="Arial" panose="020B0604020202020204" pitchFamily="34" charset="0"/>
                          <a:ea typeface="+mn-ea"/>
                          <a:cs typeface="Arial" panose="020B0604020202020204" pitchFamily="34" charset="0"/>
                        </a:rPr>
                        <a:t>2 Climate change (UNFCCC; IPCC)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Q1-Q2: No milestone</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No milestone for the period under review</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290888">
                <a:tc vMerge="1">
                  <a:txBody>
                    <a:bodyPr/>
                    <a:lstStyle/>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6 Biodiversity (CITES COP 17, CBD COP 13, CPB COP-MOB 8, Nagoya COP- MOB 2, IPBES 5, WHC 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Q2: CITES</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COP 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Position paper for the 17th meeting of the Conference of the Parties (</a:t>
                      </a:r>
                      <a:r>
                        <a:rPr lang="en-ZA" sz="1200" kern="1200" dirty="0" err="1" smtClean="0">
                          <a:solidFill>
                            <a:schemeClr val="tx1"/>
                          </a:solidFill>
                          <a:effectLst/>
                          <a:latin typeface="Arial" panose="020B0604020202020204" pitchFamily="34" charset="0"/>
                          <a:ea typeface="+mn-ea"/>
                          <a:cs typeface="Arial" panose="020B0604020202020204" pitchFamily="34" charset="0"/>
                        </a:rPr>
                        <a:t>CoP</a:t>
                      </a:r>
                      <a:r>
                        <a:rPr lang="en-ZA" sz="1200" kern="1200" dirty="0" smtClean="0">
                          <a:solidFill>
                            <a:schemeClr val="tx1"/>
                          </a:solidFill>
                          <a:effectLst/>
                          <a:latin typeface="Arial" panose="020B0604020202020204" pitchFamily="34" charset="0"/>
                          <a:ea typeface="+mn-ea"/>
                          <a:cs typeface="Arial" panose="020B0604020202020204" pitchFamily="34" charset="0"/>
                        </a:rPr>
                        <a:t>), Johannesburg, South Africa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a:t>
              </a:r>
              <a:r>
                <a:rPr lang="en-US" altLang="en-US" sz="1200" dirty="0">
                  <a:solidFill>
                    <a:prstClr val="black"/>
                  </a:solidFill>
                  <a:latin typeface="Arial" panose="020B0604020202020204" pitchFamily="34" charset="0"/>
                  <a:cs typeface="Arial" panose="020B0604020202020204" pitchFamily="34" charset="0"/>
                </a:rPr>
                <a:t>e</a:t>
              </a:r>
              <a:r>
                <a:rPr lang="en-US" altLang="en-US" sz="1200" dirty="0">
                  <a:solidFill>
                    <a:srgbClr val="333399"/>
                  </a:solidFill>
                  <a:latin typeface="Arial" charset="0"/>
                </a:rPr>
                <a:t>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milestone</a:t>
              </a:r>
            </a:p>
          </p:txBody>
        </p:sp>
      </p:grpSp>
    </p:spTree>
    <p:extLst>
      <p:ext uri="{BB962C8B-B14F-4D97-AF65-F5344CB8AC3E}">
        <p14:creationId xmlns:p14="http://schemas.microsoft.com/office/powerpoint/2010/main" xmlns="" val="2184728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1 : ADMINISTRATION </a:t>
            </a:r>
          </a:p>
        </p:txBody>
      </p:sp>
      <p:sp>
        <p:nvSpPr>
          <p:cNvPr id="4" name="Line 4"/>
          <p:cNvSpPr>
            <a:spLocks noChangeShapeType="1"/>
          </p:cNvSpPr>
          <p:nvPr/>
        </p:nvSpPr>
        <p:spPr bwMode="auto">
          <a:xfrm>
            <a:off x="152400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4241491237"/>
              </p:ext>
            </p:extLst>
          </p:nvPr>
        </p:nvGraphicFramePr>
        <p:xfrm>
          <a:off x="292101" y="735913"/>
          <a:ext cx="11645900" cy="5080687"/>
        </p:xfrm>
        <a:graphic>
          <a:graphicData uri="http://schemas.openxmlformats.org/drawingml/2006/table">
            <a:tbl>
              <a:tblPr/>
              <a:tblGrid>
                <a:gridCol w="2476499"/>
                <a:gridCol w="1612900"/>
                <a:gridCol w="1943100"/>
                <a:gridCol w="876300"/>
                <a:gridCol w="4737101"/>
              </a:tblGrid>
              <a:tr h="182255">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Enhanced international cooperation supportive of SA environmental /sustainable development priorities (continued)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46765">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43465">
                <a:tc rowSpan="2">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South Africa’s</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International Environment</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and Sustainable</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Development negotiating</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positions developed and negotiated</a:t>
                      </a:r>
                    </a:p>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1 Chemicals/ Waste Management. (Montreal Meeting of the Parties)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Q1-Q2: No milestone</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No milestone for the period under review</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752527">
                <a:tc vMerge="1">
                  <a:txBody>
                    <a:bodyPr/>
                    <a:lstStyle/>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1 High Level Political Forum Position on sustainable development (HLPF)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Q1-Q3: No milestone</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No milestone for the period under review</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994659">
                <a:tc>
                  <a:txBody>
                    <a:bodyPr/>
                    <a:lstStyle/>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Mandatory international</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reports prepared and</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submitted within time</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frame</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Third National Communication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Q2: TNC First Order Draft (FOD) finalised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•The First Order Draft (FOD) has not yet been finalised. </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•Zero order draft (ZOD) of  Third National Communication (TNC) circulated internally for comments. Internal comments were received and addressed by the authors to produce a FOD.  </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 Project Steering Committee and authors workshop was held on the 30th of September 2016 to further refine the FOD which will be finalized by the 4th November 2016</a:t>
                      </a:r>
                    </a:p>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p>
                    <a:p>
                      <a:pPr algn="just">
                        <a:lnSpc>
                          <a:spcPct val="100000"/>
                        </a:lnSpc>
                        <a:spcAft>
                          <a:spcPts val="0"/>
                        </a:spcAft>
                      </a:pPr>
                      <a:r>
                        <a:rPr lang="en-ZA" sz="1200" b="0" kern="1200" dirty="0" smtClean="0">
                          <a:solidFill>
                            <a:schemeClr val="tx1"/>
                          </a:solidFill>
                          <a:effectLst/>
                          <a:latin typeface="Arial" panose="020B0604020202020204" pitchFamily="34" charset="0"/>
                          <a:ea typeface="+mn-ea"/>
                          <a:cs typeface="Arial" panose="020B0604020202020204" pitchFamily="34" charset="0"/>
                        </a:rPr>
                        <a:t>Comments on the Zero Order Draft Third National. Communication (TNC) were not received on time as planned and this impacted on the progress to deliver on the FOD as scheduled.</a:t>
                      </a:r>
                    </a:p>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Measures</a:t>
                      </a:r>
                    </a:p>
                    <a:p>
                      <a:pPr algn="just">
                        <a:lnSpc>
                          <a:spcPct val="100000"/>
                        </a:lnSpc>
                        <a:spcAft>
                          <a:spcPts val="0"/>
                        </a:spcAft>
                      </a:pPr>
                      <a:r>
                        <a:rPr lang="en-ZA" sz="1200" b="0" kern="1200" dirty="0" smtClean="0">
                          <a:solidFill>
                            <a:schemeClr val="tx1"/>
                          </a:solidFill>
                          <a:effectLst/>
                          <a:latin typeface="Arial" panose="020B0604020202020204" pitchFamily="34" charset="0"/>
                          <a:ea typeface="+mn-ea"/>
                          <a:cs typeface="Arial" panose="020B0604020202020204" pitchFamily="34" charset="0"/>
                        </a:rPr>
                        <a:t>The First Order Draft (FOD) to be fast tracked in Q3.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a:t>
              </a:r>
              <a:r>
                <a:rPr lang="en-US" altLang="en-US" sz="1200" dirty="0">
                  <a:solidFill>
                    <a:prstClr val="black"/>
                  </a:solidFill>
                  <a:latin typeface="Arial" panose="020B0604020202020204" pitchFamily="34" charset="0"/>
                  <a:cs typeface="Arial" panose="020B0604020202020204" pitchFamily="34" charset="0"/>
                </a:rPr>
                <a:t>e</a:t>
              </a:r>
              <a:r>
                <a:rPr lang="en-US" altLang="en-US" sz="1200" dirty="0">
                  <a:solidFill>
                    <a:srgbClr val="333399"/>
                  </a:solidFill>
                  <a:latin typeface="Arial" charset="0"/>
                </a:rPr>
                <a:t>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Tree>
    <p:extLst>
      <p:ext uri="{BB962C8B-B14F-4D97-AF65-F5344CB8AC3E}">
        <p14:creationId xmlns:p14="http://schemas.microsoft.com/office/powerpoint/2010/main" xmlns="" val="1465105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1 : ADMINISTRATION </a:t>
            </a:r>
          </a:p>
        </p:txBody>
      </p:sp>
      <p:sp>
        <p:nvSpPr>
          <p:cNvPr id="4" name="Line 4"/>
          <p:cNvSpPr>
            <a:spLocks noChangeShapeType="1"/>
          </p:cNvSpPr>
          <p:nvPr/>
        </p:nvSpPr>
        <p:spPr bwMode="auto">
          <a:xfrm>
            <a:off x="152400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44171561"/>
              </p:ext>
            </p:extLst>
          </p:nvPr>
        </p:nvGraphicFramePr>
        <p:xfrm>
          <a:off x="241301" y="735912"/>
          <a:ext cx="11607800" cy="2426208"/>
        </p:xfrm>
        <a:graphic>
          <a:graphicData uri="http://schemas.openxmlformats.org/drawingml/2006/table">
            <a:tbl>
              <a:tblPr/>
              <a:tblGrid>
                <a:gridCol w="2451099"/>
                <a:gridCol w="1625600"/>
                <a:gridCol w="1968500"/>
                <a:gridCol w="927100"/>
                <a:gridCol w="4635501"/>
              </a:tblGrid>
              <a:tr h="17848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Enhanced international cooperation supportive of SA environmental /sustainable development priorities </a:t>
                      </a:r>
                      <a:r>
                        <a:rPr lang="en-ZA" sz="1400" b="1" kern="1200" baseline="0" noProof="0" dirty="0" smtClean="0">
                          <a:solidFill>
                            <a:schemeClr val="bg1"/>
                          </a:solidFill>
                          <a:effectLst/>
                          <a:latin typeface="+mn-lt"/>
                          <a:ea typeface="+mn-ea"/>
                          <a:cs typeface="Arial" panose="020B0604020202020204" pitchFamily="34" charset="0"/>
                        </a:rPr>
                        <a:t>(continued)</a:t>
                      </a:r>
                      <a:endParaRPr lang="en-ZA" sz="1400" b="1" kern="1200" noProof="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0">
                <a:tc rowSpan="2">
                  <a:txBody>
                    <a:bodyPr/>
                    <a:lstStyle/>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Mandatory international</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reports prepared and</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submitted within time</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frame</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2</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National  reports submitted to DIRCO/ Secretariat : CITES; TFCA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Q1-Q2: No milestone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No milestone for the period under review</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0">
                <a:tc vMerge="1">
                  <a:txBody>
                    <a:bodyPr/>
                    <a:lstStyle/>
                    <a:p>
                      <a:pPr algn="l">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2015/16 NEMA S26 report tabled in Parliament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Q2: Submission of 2016/17 draft NEMA report for inputs to relevant Branches </a:t>
                      </a:r>
                      <a:r>
                        <a:rPr lang="en-ZA" sz="1200" kern="1200" smtClean="0">
                          <a:solidFill>
                            <a:schemeClr val="tx1"/>
                          </a:solidFill>
                          <a:effectLst/>
                          <a:latin typeface="Arial" panose="020B0604020202020204" pitchFamily="34" charset="0"/>
                          <a:ea typeface="+mn-ea"/>
                          <a:cs typeface="Arial" panose="020B0604020202020204" pitchFamily="34" charset="0"/>
                        </a:rPr>
                        <a:t>	</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171450" lvl="0" indent="-171450" algn="just">
                        <a:lnSpc>
                          <a:spcPct val="115000"/>
                        </a:lnSpc>
                        <a:spcAft>
                          <a:spcPts val="0"/>
                        </a:spcAf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2015/16 </a:t>
                      </a:r>
                      <a:r>
                        <a:rPr lang="en-ZA" sz="1200" kern="1200" dirty="0">
                          <a:solidFill>
                            <a:schemeClr val="tx1"/>
                          </a:solidFill>
                          <a:effectLst/>
                          <a:latin typeface="Arial" panose="020B0604020202020204" pitchFamily="34" charset="0"/>
                          <a:ea typeface="+mn-ea"/>
                          <a:cs typeface="Arial" panose="020B0604020202020204" pitchFamily="34" charset="0"/>
                        </a:rPr>
                        <a:t>NEMA 26 Report was tabled in Parliament in Quarter </a:t>
                      </a:r>
                      <a:r>
                        <a:rPr lang="en-ZA" sz="1200" kern="1200" dirty="0" smtClean="0">
                          <a:solidFill>
                            <a:schemeClr val="tx1"/>
                          </a:solidFill>
                          <a:effectLst/>
                          <a:latin typeface="Arial" panose="020B0604020202020204" pitchFamily="34" charset="0"/>
                          <a:ea typeface="+mn-ea"/>
                          <a:cs typeface="Arial" panose="020B0604020202020204" pitchFamily="34" charset="0"/>
                        </a:rPr>
                        <a:t>1 (Annual target</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achieved)</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marL="171450" lvl="0" indent="-171450" algn="just">
                        <a:lnSpc>
                          <a:spcPct val="115000"/>
                        </a:lnSpc>
                        <a:spcAft>
                          <a:spcPts val="0"/>
                        </a:spcAf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Inputs </a:t>
                      </a:r>
                      <a:r>
                        <a:rPr lang="en-ZA" sz="1200" kern="1200" dirty="0">
                          <a:solidFill>
                            <a:schemeClr val="tx1"/>
                          </a:solidFill>
                          <a:effectLst/>
                          <a:latin typeface="Arial" panose="020B0604020202020204" pitchFamily="34" charset="0"/>
                          <a:ea typeface="+mn-ea"/>
                          <a:cs typeface="Arial" panose="020B0604020202020204" pitchFamily="34" charset="0"/>
                        </a:rPr>
                        <a:t>received from relevant Branches which were incorporated into the draft NEMA S26 for 2016-17</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a:t>
              </a:r>
              <a:r>
                <a:rPr lang="en-US" altLang="en-US" sz="1200" dirty="0">
                  <a:solidFill>
                    <a:prstClr val="black"/>
                  </a:solidFill>
                  <a:latin typeface="Arial" panose="020B0604020202020204" pitchFamily="34" charset="0"/>
                  <a:cs typeface="Arial" panose="020B0604020202020204" pitchFamily="34" charset="0"/>
                </a:rPr>
                <a:t>e</a:t>
              </a:r>
              <a:r>
                <a:rPr lang="en-US" altLang="en-US" sz="1200" dirty="0">
                  <a:solidFill>
                    <a:srgbClr val="333399"/>
                  </a:solidFill>
                  <a:latin typeface="Arial" charset="0"/>
                </a:rPr>
                <a:t>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Tree>
    <p:extLst>
      <p:ext uri="{BB962C8B-B14F-4D97-AF65-F5344CB8AC3E}">
        <p14:creationId xmlns:p14="http://schemas.microsoft.com/office/powerpoint/2010/main" xmlns="" val="4076654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981200" y="274639"/>
            <a:ext cx="8229600" cy="584344"/>
          </a:xfrm>
        </p:spPr>
        <p:txBody>
          <a:bodyPr/>
          <a:lstStyle/>
          <a:p>
            <a:pPr eaLnBrk="1" hangingPunct="1"/>
            <a:r>
              <a:rPr lang="en-ZA" altLang="en-US" sz="2000" b="1" dirty="0">
                <a:solidFill>
                  <a:srgbClr val="00B050"/>
                </a:solidFill>
                <a:latin typeface="Arial" panose="020B0604020202020204" pitchFamily="34" charset="0"/>
                <a:ea typeface="+mn-ea"/>
                <a:cs typeface="+mn-cs"/>
              </a:rPr>
              <a:t>OVERALL SUMMARY OF 2016/17 </a:t>
            </a:r>
            <a:r>
              <a:rPr lang="en-ZA" altLang="en-US" sz="2000" b="1" dirty="0" smtClean="0">
                <a:solidFill>
                  <a:srgbClr val="00B050"/>
                </a:solidFill>
                <a:latin typeface="Arial" panose="020B0604020202020204" pitchFamily="34" charset="0"/>
                <a:ea typeface="+mn-ea"/>
                <a:cs typeface="+mn-cs"/>
              </a:rPr>
              <a:t>Q2 </a:t>
            </a:r>
            <a:r>
              <a:rPr lang="en-ZA" altLang="en-US" sz="2000" b="1" dirty="0">
                <a:solidFill>
                  <a:srgbClr val="00B050"/>
                </a:solidFill>
                <a:latin typeface="Arial" panose="020B0604020202020204" pitchFamily="34" charset="0"/>
                <a:ea typeface="+mn-ea"/>
                <a:cs typeface="+mn-cs"/>
              </a:rPr>
              <a:t>PROGRAMME 1 PERFORMANCE </a:t>
            </a:r>
            <a:endParaRPr lang="en-US" altLang="en-US" sz="20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1945967536"/>
              </p:ext>
            </p:extLst>
          </p:nvPr>
        </p:nvGraphicFramePr>
        <p:xfrm>
          <a:off x="508000" y="990600"/>
          <a:ext cx="11455400" cy="1049338"/>
        </p:xfrm>
        <a:graphic>
          <a:graphicData uri="http://schemas.openxmlformats.org/drawingml/2006/table">
            <a:tbl>
              <a:tblPr/>
              <a:tblGrid>
                <a:gridCol w="3390948"/>
                <a:gridCol w="2911923"/>
                <a:gridCol w="2726680"/>
                <a:gridCol w="2425849"/>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78% (29/37)</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 22% (8/37)</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(4/41)</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5" name="Chart 4"/>
          <p:cNvGraphicFramePr/>
          <p:nvPr>
            <p:extLst>
              <p:ext uri="{D42A27DB-BD31-4B8C-83A1-F6EECF244321}">
                <p14:modId xmlns:p14="http://schemas.microsoft.com/office/powerpoint/2010/main" xmlns="" val="3253740868"/>
              </p:ext>
            </p:extLst>
          </p:nvPr>
        </p:nvGraphicFramePr>
        <p:xfrm>
          <a:off x="2133600" y="2133600"/>
          <a:ext cx="78486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955664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2056264" y="1385248"/>
            <a:ext cx="7806519" cy="1712793"/>
          </a:xfrm>
        </p:spPr>
        <p:txBody>
          <a:bodyPr/>
          <a:lstStyle/>
          <a:p>
            <a:pPr eaLnBrk="1" hangingPunct="1"/>
            <a:r>
              <a:rPr lang="en-US" altLang="en-US" dirty="0">
                <a:solidFill>
                  <a:srgbClr val="FFFFFF"/>
                </a:solidFill>
              </a:rPr>
              <a:t>PROGRAMME 2: LEGAL </a:t>
            </a:r>
            <a:r>
              <a:rPr lang="en-US" altLang="en-US" dirty="0" smtClean="0">
                <a:solidFill>
                  <a:srgbClr val="FFFFFF"/>
                </a:solidFill>
              </a:rPr>
              <a:t>AUTHORISATIONS, COMPLIANCE AND ENFORCEMENT </a:t>
            </a:r>
            <a:r>
              <a:rPr lang="en-US" altLang="en-US" dirty="0">
                <a:solidFill>
                  <a:srgbClr val="FFFFFF"/>
                </a:solidFill>
              </a:rPr>
              <a:t>(LACE) </a:t>
            </a:r>
            <a:endParaRPr lang="en-US" altLang="en-US" dirty="0" smtClean="0">
              <a:solidFill>
                <a:srgbClr val="FFFFFF"/>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15</a:t>
            </a:fld>
            <a:endParaRPr lang="en-US" altLang="en-US"/>
          </a:p>
        </p:txBody>
      </p:sp>
    </p:spTree>
    <p:extLst>
      <p:ext uri="{BB962C8B-B14F-4D97-AF65-F5344CB8AC3E}">
        <p14:creationId xmlns:p14="http://schemas.microsoft.com/office/powerpoint/2010/main" xmlns="" val="2574654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8991600" cy="83128"/>
          </a:xfrm>
        </p:spPr>
        <p:txBody>
          <a:bodyPr/>
          <a:lstStyle/>
          <a:p>
            <a:r>
              <a:rPr lang="en-US" sz="2000" b="1" dirty="0">
                <a:solidFill>
                  <a:srgbClr val="00B050"/>
                </a:solidFill>
                <a:latin typeface="Arial" panose="020B0604020202020204" pitchFamily="34" charset="0"/>
                <a:ea typeface="+mn-ea"/>
                <a:cs typeface="+mn-cs"/>
              </a:rPr>
              <a:t>PROGRAMME 2 : LEGAL AURTHORISATIONS COMPLIANCE AND ENFORCEMENT  </a:t>
            </a:r>
          </a:p>
        </p:txBody>
      </p:sp>
      <p:sp>
        <p:nvSpPr>
          <p:cNvPr id="4" name="Line 4"/>
          <p:cNvSpPr>
            <a:spLocks noChangeShapeType="1"/>
          </p:cNvSpPr>
          <p:nvPr/>
        </p:nvSpPr>
        <p:spPr bwMode="auto">
          <a:xfrm>
            <a:off x="152400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6487154"/>
              </p:ext>
            </p:extLst>
          </p:nvPr>
        </p:nvGraphicFramePr>
        <p:xfrm>
          <a:off x="317500" y="762001"/>
          <a:ext cx="11620500" cy="5398794"/>
        </p:xfrm>
        <a:graphic>
          <a:graphicData uri="http://schemas.openxmlformats.org/drawingml/2006/table">
            <a:tbl>
              <a:tblPr/>
              <a:tblGrid>
                <a:gridCol w="2451100"/>
                <a:gridCol w="1612900"/>
                <a:gridCol w="2006600"/>
                <a:gridCol w="850900"/>
                <a:gridCol w="4699000"/>
              </a:tblGrid>
              <a:tr h="198396">
                <a:tc gridSpan="5">
                  <a:txBody>
                    <a:bodyPr/>
                    <a:lstStyle/>
                    <a:p>
                      <a:pPr algn="l">
                        <a:spcAft>
                          <a:spcPts val="0"/>
                        </a:spcAft>
                      </a:pPr>
                      <a:r>
                        <a:rPr lang="en-ZA" sz="1400" b="1" dirty="0" smtClean="0">
                          <a:solidFill>
                            <a:schemeClr val="bg1"/>
                          </a:solidFill>
                          <a:effectLst/>
                          <a:latin typeface="+mn-lt"/>
                          <a:cs typeface="Arial" panose="020B0604020202020204" pitchFamily="34" charset="0"/>
                        </a:rPr>
                        <a:t>Strategic Objective</a:t>
                      </a:r>
                      <a:r>
                        <a:rPr lang="en-ZA" sz="1400" b="1" kern="1200" dirty="0" smtClean="0">
                          <a:solidFill>
                            <a:schemeClr val="bg1"/>
                          </a:solidFill>
                          <a:effectLst/>
                          <a:latin typeface="+mn-lt"/>
                          <a:ea typeface="+mn-ea"/>
                          <a:cs typeface="Arial" panose="020B0604020202020204" pitchFamily="34" charset="0"/>
                        </a:rPr>
                        <a:t>: Improved compliance with environmental legislation</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95188">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530484">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Percentage of administrative</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enforcement actions resulting in compliance</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70%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Q1-Q4: Follow-up inspections on administrative</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enforcement actions issued and reporting of percentage level of compliance per quarter. (70% per quarter)</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spcAft>
                          <a:spcPts val="0"/>
                        </a:spcAft>
                      </a:pPr>
                      <a:r>
                        <a:rPr lang="en-ZA"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50% (26/52) of instructions were complied with</a:t>
                      </a:r>
                    </a:p>
                    <a:p>
                      <a:pPr algn="just">
                        <a:lnSpc>
                          <a:spcPct val="100000"/>
                        </a:lnSpc>
                        <a:spcAft>
                          <a:spcPts val="0"/>
                        </a:spcAft>
                      </a:pPr>
                      <a:endParaRPr lang="en-ZA"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spcAft>
                          <a:spcPts val="0"/>
                        </a:spcAft>
                      </a:pPr>
                      <a:r>
                        <a:rPr lang="en-ZA" sz="12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Challenges: </a:t>
                      </a:r>
                      <a:r>
                        <a:rPr lang="en-ZA" sz="12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Planned target missed by a variance of 20%. Performance indicator measures impact of administrative enforcement actions/desired level of compliance expected from industry. </a:t>
                      </a:r>
                      <a:r>
                        <a:rPr lang="en-ZA" sz="1200" b="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00000"/>
                        </a:lnSpc>
                        <a:spcAft>
                          <a:spcPts val="0"/>
                        </a:spcAft>
                      </a:pPr>
                      <a:endParaRPr lang="en-ZA" sz="1200" b="1"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0000"/>
                        </a:lnSpc>
                        <a:spcAft>
                          <a:spcPts val="0"/>
                        </a:spcAft>
                      </a:pPr>
                      <a:r>
                        <a:rPr lang="en-ZA" sz="1200" b="1"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r>
                        <a:rPr lang="en-ZA" sz="1200" b="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Performance/levels of compliance is not within the control of DEA</a:t>
                      </a:r>
                      <a:endParaRPr lang="en-ZA" sz="12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10161">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environmental</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Administrative enforcement actions issued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220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Q2: 70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73 notices were issued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680215">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Number of criminal cases finalised and dockets handed over to the NPA (National Prosecuting Authority)</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32</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Q2-Q3: 9</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13 dockets were handed over to the NPA.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10161">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Number of environmental</a:t>
                      </a: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authorisations inspected for compliance</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145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Q2: 40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kumimoji="0" lang="en-ZA" sz="1200" b="0" i="0" u="none" strike="noStrike" kern="1200" cap="none" spc="0" normalizeH="0" baseline="0" noProof="0" dirty="0" smtClean="0">
                          <a:ln>
                            <a:noFill/>
                          </a:ln>
                          <a:solidFill>
                            <a:schemeClr val="tx1"/>
                          </a:solidFill>
                          <a:effectLst/>
                          <a:uLnTx/>
                          <a:uFillTx/>
                          <a:latin typeface="Arial" panose="020B0604020202020204" pitchFamily="34" charset="0"/>
                          <a:ea typeface="Calibri" panose="020F0502020204030204" pitchFamily="34" charset="0"/>
                          <a:cs typeface="Arial" panose="020B0604020202020204" pitchFamily="34" charset="0"/>
                        </a:rPr>
                        <a:t>53 authorisations inspected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21994">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joint</a:t>
                      </a:r>
                    </a:p>
                    <a:p>
                      <a:r>
                        <a:rPr lang="en-ZA" sz="1200" kern="1200" dirty="0" smtClean="0">
                          <a:solidFill>
                            <a:schemeClr val="tx1"/>
                          </a:solidFill>
                          <a:effectLst/>
                          <a:latin typeface="Arial" panose="020B0604020202020204" pitchFamily="34" charset="0"/>
                          <a:ea typeface="+mn-ea"/>
                          <a:cs typeface="Arial" panose="020B0604020202020204" pitchFamily="34" charset="0"/>
                        </a:rPr>
                        <a:t>compliance operations conducted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22</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Q2-Q3: 6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8 joint  operations 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21994">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officials</a:t>
                      </a:r>
                    </a:p>
                    <a:p>
                      <a:r>
                        <a:rPr lang="en-ZA" sz="1200" kern="1200" dirty="0" smtClean="0">
                          <a:solidFill>
                            <a:schemeClr val="tx1"/>
                          </a:solidFill>
                          <a:effectLst/>
                          <a:latin typeface="Arial" panose="020B0604020202020204" pitchFamily="34" charset="0"/>
                          <a:ea typeface="+mn-ea"/>
                          <a:cs typeface="Arial" panose="020B0604020202020204" pitchFamily="34" charset="0"/>
                        </a:rPr>
                        <a:t>trained in environmental</a:t>
                      </a:r>
                    </a:p>
                    <a:p>
                      <a:r>
                        <a:rPr lang="en-ZA" sz="1200" kern="1200" dirty="0" smtClean="0">
                          <a:solidFill>
                            <a:schemeClr val="tx1"/>
                          </a:solidFill>
                          <a:effectLst/>
                          <a:latin typeface="Arial" panose="020B0604020202020204" pitchFamily="34" charset="0"/>
                          <a:ea typeface="+mn-ea"/>
                          <a:cs typeface="Arial" panose="020B0604020202020204" pitchFamily="34" charset="0"/>
                        </a:rPr>
                        <a:t>compliance and enforcement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300</a:t>
                      </a:r>
                      <a:endParaRPr lang="en-ZA" sz="1200" b="1"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Q2-Q3: 80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154 officials were trained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milestone</a:t>
              </a:r>
            </a:p>
          </p:txBody>
        </p:sp>
      </p:grpSp>
    </p:spTree>
    <p:extLst>
      <p:ext uri="{BB962C8B-B14F-4D97-AF65-F5344CB8AC3E}">
        <p14:creationId xmlns:p14="http://schemas.microsoft.com/office/powerpoint/2010/main" xmlns="" val="3026263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8991600" cy="83128"/>
          </a:xfrm>
        </p:spPr>
        <p:txBody>
          <a:bodyPr/>
          <a:lstStyle/>
          <a:p>
            <a:r>
              <a:rPr lang="en-US" sz="2000" b="1" dirty="0">
                <a:solidFill>
                  <a:srgbClr val="00B050"/>
                </a:solidFill>
                <a:latin typeface="Arial" panose="020B0604020202020204" pitchFamily="34" charset="0"/>
                <a:ea typeface="+mn-ea"/>
                <a:cs typeface="+mn-cs"/>
              </a:rPr>
              <a:t>PROGRAMME 2 : LEGAL AURTHORISATIONS COMPLIANCE AND ENFORCEMENT  </a:t>
            </a:r>
          </a:p>
        </p:txBody>
      </p:sp>
      <p:sp>
        <p:nvSpPr>
          <p:cNvPr id="4" name="Line 4"/>
          <p:cNvSpPr>
            <a:spLocks noChangeShapeType="1"/>
          </p:cNvSpPr>
          <p:nvPr/>
        </p:nvSpPr>
        <p:spPr bwMode="auto">
          <a:xfrm>
            <a:off x="1524000" y="6858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189543789"/>
              </p:ext>
            </p:extLst>
          </p:nvPr>
        </p:nvGraphicFramePr>
        <p:xfrm>
          <a:off x="279400" y="838200"/>
          <a:ext cx="11620499" cy="5196840"/>
        </p:xfrm>
        <a:graphic>
          <a:graphicData uri="http://schemas.openxmlformats.org/drawingml/2006/table">
            <a:tbl>
              <a:tblPr/>
              <a:tblGrid>
                <a:gridCol w="2438400"/>
                <a:gridCol w="1574800"/>
                <a:gridCol w="2019300"/>
                <a:gridCol w="901700"/>
                <a:gridCol w="4686299"/>
              </a:tblGrid>
              <a:tr h="275897">
                <a:tc gridSpan="5">
                  <a:txBody>
                    <a:bodyPr/>
                    <a:lstStyle/>
                    <a:p>
                      <a:pPr algn="l">
                        <a:spcAft>
                          <a:spcPts val="0"/>
                        </a:spcAft>
                      </a:pPr>
                      <a:r>
                        <a:rPr lang="en-ZA" sz="1400" b="1" dirty="0" smtClean="0">
                          <a:solidFill>
                            <a:schemeClr val="bg1"/>
                          </a:solidFill>
                          <a:effectLst/>
                          <a:latin typeface="+mn-lt"/>
                          <a:cs typeface="Arial" panose="020B0604020202020204" pitchFamily="34" charset="0"/>
                        </a:rPr>
                        <a:t>Strategic Objective</a:t>
                      </a:r>
                      <a:r>
                        <a:rPr lang="en-ZA" sz="1400" b="1" kern="1200" dirty="0" smtClean="0">
                          <a:solidFill>
                            <a:schemeClr val="bg1"/>
                          </a:solidFill>
                          <a:effectLst/>
                          <a:latin typeface="+mn-lt"/>
                          <a:ea typeface="+mn-ea"/>
                          <a:cs typeface="Arial" panose="020B0604020202020204" pitchFamily="34" charset="0"/>
                        </a:rPr>
                        <a:t>: Improved compliance with environmental legislation (continued)</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7251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869324">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interventions</a:t>
                      </a:r>
                    </a:p>
                    <a:p>
                      <a:r>
                        <a:rPr lang="en-ZA" sz="1200" kern="1200" dirty="0" smtClean="0">
                          <a:solidFill>
                            <a:schemeClr val="tx1"/>
                          </a:solidFill>
                          <a:effectLst/>
                          <a:latin typeface="Arial" panose="020B0604020202020204" pitchFamily="34" charset="0"/>
                          <a:ea typeface="+mn-ea"/>
                          <a:cs typeface="Arial" panose="020B0604020202020204" pitchFamily="34" charset="0"/>
                        </a:rPr>
                        <a:t>implemented in support</a:t>
                      </a:r>
                    </a:p>
                    <a:p>
                      <a:r>
                        <a:rPr lang="en-ZA" sz="1200" kern="1200" dirty="0" smtClean="0">
                          <a:solidFill>
                            <a:schemeClr val="tx1"/>
                          </a:solidFill>
                          <a:effectLst/>
                          <a:latin typeface="Arial" panose="020B0604020202020204" pitchFamily="34" charset="0"/>
                          <a:ea typeface="+mn-ea"/>
                          <a:cs typeface="Arial" panose="020B0604020202020204" pitchFamily="34" charset="0"/>
                        </a:rPr>
                        <a:t>of the integrated strategic</a:t>
                      </a:r>
                    </a:p>
                    <a:p>
                      <a:r>
                        <a:rPr lang="en-ZA" sz="1200" kern="1200" dirty="0" smtClean="0">
                          <a:solidFill>
                            <a:schemeClr val="tx1"/>
                          </a:solidFill>
                          <a:effectLst/>
                          <a:latin typeface="Arial" panose="020B0604020202020204" pitchFamily="34" charset="0"/>
                          <a:ea typeface="+mn-ea"/>
                          <a:cs typeface="Arial" panose="020B0604020202020204" pitchFamily="34" charset="0"/>
                        </a:rPr>
                        <a:t>management of Rhino</a:t>
                      </a:r>
                    </a:p>
                    <a:p>
                      <a:r>
                        <a:rPr lang="en-ZA" sz="1200" kern="1200" dirty="0" smtClean="0">
                          <a:solidFill>
                            <a:schemeClr val="tx1"/>
                          </a:solidFill>
                          <a:effectLst/>
                          <a:latin typeface="Arial" panose="020B0604020202020204" pitchFamily="34" charset="0"/>
                          <a:ea typeface="+mn-ea"/>
                          <a:cs typeface="Arial" panose="020B0604020202020204" pitchFamily="34" charset="0"/>
                        </a:rPr>
                        <a:t>populations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r>
                        <a:rPr lang="en-ZA" sz="1200" kern="1200" dirty="0" smtClean="0">
                          <a:solidFill>
                            <a:schemeClr val="tx1"/>
                          </a:solidFill>
                          <a:effectLst/>
                          <a:latin typeface="Arial" panose="020B0604020202020204" pitchFamily="34" charset="0"/>
                          <a:ea typeface="+mn-ea"/>
                          <a:cs typeface="Arial" panose="020B0604020202020204" pitchFamily="34" charset="0"/>
                        </a:rPr>
                        <a:t>1 Intervention: Integrated rhino management strategy reviewed and approved (2016–2021)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Q2: Integrated rhino management strategy approved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indent="0" algn="just" defTabSz="457200" rtl="0" eaLnBrk="1" latinLnBrk="0" hangingPunct="1">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•Integrated rhino management strategy not yet approved</a:t>
                      </a:r>
                    </a:p>
                    <a:p>
                      <a:pPr marL="0" indent="0" algn="just" defTabSz="457200" rtl="0" eaLnBrk="1" latinLnBrk="0" hangingPunct="1">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•Service provider appointed and the review of the</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National Strategy for  the Safety and Security of Rhinoceros Population (NSSSRP) which will inform the development of Integrated Strategy for the Management of Rhino has been undertaken.</a:t>
                      </a:r>
                    </a:p>
                    <a:p>
                      <a:pPr marL="0" indent="0" algn="just" defTabSz="457200" rtl="0" eaLnBrk="1" latinLnBrk="0" hangingPunct="1">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Draft report for the Review of the NSSSRP in place.</a:t>
                      </a:r>
                    </a:p>
                    <a:p>
                      <a:pPr marL="0" indent="0" algn="just" defTabSz="457200" rtl="0" eaLnBrk="1" latinLnBrk="0" hangingPunct="1">
                        <a:buFont typeface="Arial" panose="020B0604020202020204" pitchFamily="34" charset="0"/>
                        <a:buNone/>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marL="0" indent="0" algn="just" defTabSz="457200" rtl="0" eaLnBrk="1" latinLnBrk="0" hangingPunct="1">
                        <a:buFont typeface="Arial" panose="020B0604020202020204" pitchFamily="34" charset="0"/>
                        <a:buNone/>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kern="1200" dirty="0" smtClean="0">
                          <a:solidFill>
                            <a:schemeClr val="tx1"/>
                          </a:solidFill>
                          <a:effectLst/>
                          <a:latin typeface="Arial" panose="020B0604020202020204" pitchFamily="34" charset="0"/>
                          <a:ea typeface="+mn-ea"/>
                          <a:cs typeface="Arial" panose="020B0604020202020204" pitchFamily="34" charset="0"/>
                        </a:rPr>
                        <a:t>Delay in securing of appropriate service provider due to financial constraints</a:t>
                      </a:r>
                    </a:p>
                    <a:p>
                      <a:pPr marL="0" indent="0" algn="just" defTabSz="457200" rtl="0" eaLnBrk="1" latinLnBrk="0" hangingPunct="1">
                        <a:buFont typeface="Arial" panose="020B0604020202020204" pitchFamily="34" charset="0"/>
                        <a:buNone/>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marL="0" indent="0" algn="just" defTabSz="457200" rtl="0" eaLnBrk="1" latinLnBrk="0" hangingPunct="1">
                        <a:buFont typeface="Arial" panose="020B0604020202020204" pitchFamily="34" charset="0"/>
                        <a:buNone/>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measure: </a:t>
                      </a:r>
                      <a:r>
                        <a:rPr lang="en-ZA" sz="1200" kern="1200" dirty="0" smtClean="0">
                          <a:solidFill>
                            <a:schemeClr val="tx1"/>
                          </a:solidFill>
                          <a:effectLst/>
                          <a:latin typeface="Arial" panose="020B0604020202020204" pitchFamily="34" charset="0"/>
                          <a:ea typeface="+mn-ea"/>
                          <a:cs typeface="Arial" panose="020B0604020202020204" pitchFamily="34" charset="0"/>
                        </a:rPr>
                        <a:t>External funding was sourced and secured though Peace Parks Foundation. Service provider has been contracted and draft comprehensive report on the implementation of The  National Strategy For The Safety And Security Of Rhinoceros Populations In South Africa in place.</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62169">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Coherent and aligned multi-sector regulatory system and decision support across Government</a:t>
                      </a:r>
                      <a:endParaRPr lang="en-ZA" sz="1400" b="1" kern="1200" dirty="0" smtClean="0">
                        <a:solidFill>
                          <a:schemeClr val="bg1"/>
                        </a:solidFill>
                        <a:effectLst/>
                        <a:latin typeface="+mn-lt"/>
                        <a:ea typeface="+mn-ea"/>
                        <a:cs typeface="Arial" panose="020B0604020202020204" pitchFamily="34" charset="0"/>
                      </a:endParaRPr>
                    </a:p>
                    <a:p>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marL="0" marR="0" indent="0" algn="just" defTabSz="457200" rtl="0" eaLnBrk="1" fontAlgn="auto" latinLnBrk="0" hangingPunct="1">
                        <a:lnSpc>
                          <a:spcPct val="100000"/>
                        </a:lnSpc>
                        <a:spcBef>
                          <a:spcPts val="0"/>
                        </a:spcBef>
                        <a:spcAft>
                          <a:spcPts val="1000"/>
                        </a:spcAft>
                        <a:buClrTx/>
                        <a:buSzTx/>
                        <a:buFontTx/>
                        <a:buNone/>
                        <a:tabLst/>
                        <a:defRPr/>
                      </a:pPr>
                      <a:endPar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200" dirty="0" smtClean="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882869">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interventions</a:t>
                      </a:r>
                    </a:p>
                    <a:p>
                      <a:r>
                        <a:rPr lang="en-ZA" sz="1200" kern="1200" dirty="0" smtClean="0">
                          <a:solidFill>
                            <a:schemeClr val="tx1"/>
                          </a:solidFill>
                          <a:effectLst/>
                          <a:latin typeface="Arial" panose="020B0604020202020204" pitchFamily="34" charset="0"/>
                          <a:ea typeface="+mn-ea"/>
                          <a:cs typeface="Arial" panose="020B0604020202020204" pitchFamily="34" charset="0"/>
                        </a:rPr>
                        <a:t>for streamlining environmental</a:t>
                      </a:r>
                    </a:p>
                    <a:p>
                      <a:r>
                        <a:rPr lang="en-ZA" sz="1200" kern="1200" dirty="0" smtClean="0">
                          <a:solidFill>
                            <a:schemeClr val="tx1"/>
                          </a:solidFill>
                          <a:effectLst/>
                          <a:latin typeface="Arial" panose="020B0604020202020204" pitchFamily="34" charset="0"/>
                          <a:ea typeface="+mn-ea"/>
                          <a:cs typeface="Arial" panose="020B0604020202020204" pitchFamily="34" charset="0"/>
                        </a:rPr>
                        <a:t>authorisation/ management 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1000"/>
                        </a:spcAft>
                        <a:buClrTx/>
                        <a:buSzTx/>
                        <a:buFontTx/>
                        <a:buNone/>
                        <a:tabLst/>
                        <a:defRPr/>
                      </a:pPr>
                      <a:r>
                        <a:rPr lang="en-ZA"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3 Interventions:</a:t>
                      </a:r>
                      <a:r>
                        <a:rPr lang="en-ZA" sz="1200" b="1"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Dangerous goods standard gazetted for implementation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Q2: No milestone</a:t>
                      </a:r>
                      <a:r>
                        <a:rPr lang="en-ZA" sz="1200"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for the period under review</a:t>
                      </a:r>
                      <a:endPar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No milestone for period under review</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a:t>
              </a:r>
              <a:r>
                <a:rPr lang="en-US" altLang="en-US" sz="1200" dirty="0" smtClean="0">
                  <a:solidFill>
                    <a:srgbClr val="333399"/>
                  </a:solidFill>
                  <a:latin typeface="Arial" charset="0"/>
                </a:rPr>
                <a:t>No</a:t>
              </a:r>
            </a:p>
            <a:p>
              <a:pPr marL="228600" lvl="2" fontAlgn="base">
                <a:lnSpc>
                  <a:spcPct val="60000"/>
                </a:lnSpc>
                <a:spcBef>
                  <a:spcPct val="0"/>
                </a:spcBef>
                <a:spcAft>
                  <a:spcPct val="0"/>
                </a:spcAft>
                <a:buClr>
                  <a:srgbClr val="000000"/>
                </a:buClr>
              </a:pPr>
              <a:r>
                <a:rPr lang="en-US" altLang="en-US" sz="1200" dirty="0" smtClean="0">
                  <a:solidFill>
                    <a:srgbClr val="333399"/>
                  </a:solidFill>
                  <a:latin typeface="Arial" charset="0"/>
                </a:rPr>
                <a:t>milestone</a:t>
              </a:r>
              <a:endParaRPr lang="en-US" altLang="en-US" sz="1200" dirty="0">
                <a:solidFill>
                  <a:srgbClr val="333399"/>
                </a:solidFill>
                <a:latin typeface="Arial" charset="0"/>
              </a:endParaRPr>
            </a:p>
          </p:txBody>
        </p:sp>
      </p:grpSp>
    </p:spTree>
    <p:extLst>
      <p:ext uri="{BB962C8B-B14F-4D97-AF65-F5344CB8AC3E}">
        <p14:creationId xmlns:p14="http://schemas.microsoft.com/office/powerpoint/2010/main" xmlns="" val="39932216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8991600" cy="83128"/>
          </a:xfrm>
        </p:spPr>
        <p:txBody>
          <a:bodyPr/>
          <a:lstStyle/>
          <a:p>
            <a:r>
              <a:rPr lang="en-US" sz="2000" b="1" dirty="0">
                <a:solidFill>
                  <a:srgbClr val="00B050"/>
                </a:solidFill>
                <a:latin typeface="Arial" panose="020B0604020202020204" pitchFamily="34" charset="0"/>
                <a:ea typeface="+mn-ea"/>
                <a:cs typeface="+mn-cs"/>
              </a:rPr>
              <a:t>PROGRAMME 2 : LEGAL AURTHORISATIONS COMPLIANCE AND ENFORCEMENT  </a:t>
            </a:r>
          </a:p>
        </p:txBody>
      </p:sp>
      <p:sp>
        <p:nvSpPr>
          <p:cNvPr id="4" name="Line 4"/>
          <p:cNvSpPr>
            <a:spLocks noChangeShapeType="1"/>
          </p:cNvSpPr>
          <p:nvPr/>
        </p:nvSpPr>
        <p:spPr bwMode="auto">
          <a:xfrm>
            <a:off x="1524000" y="6858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515731869"/>
              </p:ext>
            </p:extLst>
          </p:nvPr>
        </p:nvGraphicFramePr>
        <p:xfrm>
          <a:off x="292100" y="838199"/>
          <a:ext cx="11620500" cy="5355555"/>
        </p:xfrm>
        <a:graphic>
          <a:graphicData uri="http://schemas.openxmlformats.org/drawingml/2006/table">
            <a:tbl>
              <a:tblPr/>
              <a:tblGrid>
                <a:gridCol w="2471905"/>
                <a:gridCol w="1605464"/>
                <a:gridCol w="2178843"/>
                <a:gridCol w="917408"/>
                <a:gridCol w="4446880"/>
              </a:tblGrid>
              <a:tr h="220487">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cs typeface="Arial" panose="020B0604020202020204" pitchFamily="34" charset="0"/>
                        </a:rPr>
                        <a:t>Strategic Objective</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a:t>
                      </a:r>
                      <a:r>
                        <a:rPr kumimoji="0" lang="en-ZA" sz="1400" b="1" i="0" u="none" strike="noStrike" kern="1200" cap="none" spc="0" normalizeH="0" baseline="0" noProof="0" dirty="0" smtClean="0">
                          <a:ln>
                            <a:noFill/>
                          </a:ln>
                          <a:solidFill>
                            <a:prstClr val="white"/>
                          </a:solidFill>
                          <a:effectLst/>
                          <a:uLnTx/>
                          <a:uFillTx/>
                          <a:latin typeface="+mn-lt"/>
                          <a:ea typeface="+mn-ea"/>
                          <a:cs typeface="+mn-cs"/>
                        </a:rPr>
                        <a:t>Coherent and aligned multi-sector regulatory system and decision support across Government</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6146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078876">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interventions</a:t>
                      </a:r>
                    </a:p>
                    <a:p>
                      <a:r>
                        <a:rPr lang="en-ZA" sz="1200" kern="1200" dirty="0" smtClean="0">
                          <a:solidFill>
                            <a:schemeClr val="tx1"/>
                          </a:solidFill>
                          <a:effectLst/>
                          <a:latin typeface="Arial" panose="020B0604020202020204" pitchFamily="34" charset="0"/>
                          <a:ea typeface="+mn-ea"/>
                          <a:cs typeface="Arial" panose="020B0604020202020204" pitchFamily="34" charset="0"/>
                        </a:rPr>
                        <a:t>for streamlining</a:t>
                      </a:r>
                    </a:p>
                    <a:p>
                      <a:r>
                        <a:rPr lang="en-ZA" sz="1200" kern="1200" dirty="0" smtClean="0">
                          <a:solidFill>
                            <a:schemeClr val="tx1"/>
                          </a:solidFill>
                          <a:effectLst/>
                          <a:latin typeface="Arial" panose="020B0604020202020204" pitchFamily="34" charset="0"/>
                          <a:ea typeface="+mn-ea"/>
                          <a:cs typeface="Arial" panose="020B0604020202020204" pitchFamily="34" charset="0"/>
                        </a:rPr>
                        <a:t>environmental</a:t>
                      </a:r>
                    </a:p>
                    <a:p>
                      <a:r>
                        <a:rPr lang="en-ZA" sz="1200" kern="1200" dirty="0" smtClean="0">
                          <a:solidFill>
                            <a:schemeClr val="tx1"/>
                          </a:solidFill>
                          <a:effectLst/>
                          <a:latin typeface="Arial" panose="020B0604020202020204" pitchFamily="34" charset="0"/>
                          <a:ea typeface="+mn-ea"/>
                          <a:cs typeface="Arial" panose="020B0604020202020204" pitchFamily="34" charset="0"/>
                        </a:rPr>
                        <a:t>authorisation/</a:t>
                      </a:r>
                    </a:p>
                    <a:p>
                      <a:r>
                        <a:rPr lang="en-ZA" sz="1200" kern="1200" dirty="0" smtClean="0">
                          <a:solidFill>
                            <a:schemeClr val="tx1"/>
                          </a:solidFill>
                          <a:effectLst/>
                          <a:latin typeface="Arial" panose="020B0604020202020204" pitchFamily="34" charset="0"/>
                          <a:ea typeface="+mn-ea"/>
                          <a:cs typeface="Arial" panose="020B0604020202020204" pitchFamily="34" charset="0"/>
                        </a:rPr>
                        <a:t>management 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15000"/>
                        </a:lnSpc>
                        <a:spcBef>
                          <a:spcPts val="0"/>
                        </a:spcBef>
                        <a:spcAft>
                          <a:spcPts val="1000"/>
                        </a:spcAft>
                        <a:buClrTx/>
                        <a:buSzTx/>
                        <a:buFontTx/>
                        <a:buNone/>
                        <a:tabLst/>
                        <a:defRPr/>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Minimum environmental requirements for the preparation of SDFs for incorporation into SPLUMA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Q2: Inception meeting held for minimum environmental</a:t>
                      </a:r>
                    </a:p>
                    <a:p>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requirement for the preparation of SDFs</a:t>
                      </a: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The inception meeting for minimum environmental requirement for the preparation of Spatial Development Frameworks (SDFs) not yet held</a:t>
                      </a:r>
                    </a:p>
                    <a:p>
                      <a:pPr algn="just"/>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The contracting process is still ongoing as the drafting and approval of the TOR took longer than expected as it is a joint partnership with Department of Rural Development and Land Reform and SANBI This required more consultation to agree on the TOR and the funding mechanism</a:t>
                      </a:r>
                    </a:p>
                    <a:p>
                      <a:pPr algn="just"/>
                      <a:endParaRPr lang="en-ZA" sz="1200" kern="1200" baseline="0" dirty="0" smtClean="0">
                        <a:solidFill>
                          <a:schemeClr val="tx1"/>
                        </a:solidFill>
                        <a:effectLst/>
                        <a:latin typeface="Arial" panose="020B0604020202020204" pitchFamily="34" charset="0"/>
                        <a:ea typeface="+mn-ea"/>
                        <a:cs typeface="Arial" panose="020B0604020202020204" pitchFamily="34" charset="0"/>
                      </a:endParaRPr>
                    </a:p>
                    <a:p>
                      <a:pPr algn="just"/>
                      <a:r>
                        <a:rPr lang="en-ZA" sz="1200" b="1" kern="1200" baseline="0" dirty="0" smtClean="0">
                          <a:solidFill>
                            <a:schemeClr val="tx1"/>
                          </a:solidFill>
                          <a:effectLst/>
                          <a:latin typeface="Arial" panose="020B0604020202020204" pitchFamily="34" charset="0"/>
                          <a:ea typeface="+mn-ea"/>
                          <a:cs typeface="Arial" panose="020B0604020202020204" pitchFamily="34" charset="0"/>
                        </a:rPr>
                        <a:t>Corrective Measures: </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The annual target will be achieved as the project has already been advertised on tender</a:t>
                      </a:r>
                      <a:endParaRPr lang="en-ZA" sz="1200" kern="1200" baseline="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322921">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interventions</a:t>
                      </a:r>
                    </a:p>
                    <a:p>
                      <a:r>
                        <a:rPr lang="en-ZA" sz="1200" kern="1200" dirty="0" smtClean="0">
                          <a:solidFill>
                            <a:schemeClr val="tx1"/>
                          </a:solidFill>
                          <a:effectLst/>
                          <a:latin typeface="Arial" panose="020B0604020202020204" pitchFamily="34" charset="0"/>
                          <a:ea typeface="+mn-ea"/>
                          <a:cs typeface="Arial" panose="020B0604020202020204" pitchFamily="34" charset="0"/>
                        </a:rPr>
                        <a:t>for streamlining</a:t>
                      </a:r>
                    </a:p>
                    <a:p>
                      <a:r>
                        <a:rPr lang="en-ZA" sz="1200" kern="1200" dirty="0" smtClean="0">
                          <a:solidFill>
                            <a:schemeClr val="tx1"/>
                          </a:solidFill>
                          <a:effectLst/>
                          <a:latin typeface="Arial" panose="020B0604020202020204" pitchFamily="34" charset="0"/>
                          <a:ea typeface="+mn-ea"/>
                          <a:cs typeface="Arial" panose="020B0604020202020204" pitchFamily="34" charset="0"/>
                        </a:rPr>
                        <a:t>environmental</a:t>
                      </a:r>
                    </a:p>
                    <a:p>
                      <a:r>
                        <a:rPr lang="en-ZA" sz="1200" kern="1200" dirty="0" smtClean="0">
                          <a:solidFill>
                            <a:schemeClr val="tx1"/>
                          </a:solidFill>
                          <a:effectLst/>
                          <a:latin typeface="Arial" panose="020B0604020202020204" pitchFamily="34" charset="0"/>
                          <a:ea typeface="+mn-ea"/>
                          <a:cs typeface="Arial" panose="020B0604020202020204" pitchFamily="34" charset="0"/>
                        </a:rPr>
                        <a:t>authorisation/</a:t>
                      </a:r>
                    </a:p>
                    <a:p>
                      <a:r>
                        <a:rPr lang="en-ZA" sz="1200" kern="1200" dirty="0" smtClean="0">
                          <a:solidFill>
                            <a:schemeClr val="tx1"/>
                          </a:solidFill>
                          <a:effectLst/>
                          <a:latin typeface="Arial" panose="020B0604020202020204" pitchFamily="34" charset="0"/>
                          <a:ea typeface="+mn-ea"/>
                          <a:cs typeface="Arial" panose="020B0604020202020204" pitchFamily="34" charset="0"/>
                        </a:rPr>
                        <a:t>management developed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Strategic Assessment for SIP 10 gazetted for implementation (Electricity Grid Infrastructure)</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Q2: Electricity corridors  and site protocol gazetted</a:t>
                      </a: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Electricity corridors and site protocol not yet gazetted. Draft gazetting notice for the electricity corridors and site protocols is available</a:t>
                      </a:r>
                    </a:p>
                    <a:p>
                      <a:pPr algn="just"/>
                      <a:r>
                        <a:rPr lang="en-ZA"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Challenges: </a:t>
                      </a: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The protocols need further consultation</a:t>
                      </a:r>
                    </a:p>
                    <a:p>
                      <a:pPr algn="just"/>
                      <a:r>
                        <a:rPr lang="en-ZA"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algn="just"/>
                      <a:r>
                        <a:rPr lang="en-ZA"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Corrective</a:t>
                      </a:r>
                      <a:r>
                        <a:rPr lang="en-ZA" sz="1200" b="1"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Measures: </a:t>
                      </a: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The outstanding activities will be prioritised in the 3rd quarter .</a:t>
                      </a:r>
                      <a:endParaRPr lang="en-ZA" sz="1200" b="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956127">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environmental</a:t>
                      </a:r>
                    </a:p>
                    <a:p>
                      <a:r>
                        <a:rPr lang="en-ZA" sz="1200" kern="1200" dirty="0" smtClean="0">
                          <a:solidFill>
                            <a:schemeClr val="tx1"/>
                          </a:solidFill>
                          <a:effectLst/>
                          <a:latin typeface="Arial" panose="020B0604020202020204" pitchFamily="34" charset="0"/>
                          <a:ea typeface="+mn-ea"/>
                          <a:cs typeface="Arial" panose="020B0604020202020204" pitchFamily="34" charset="0"/>
                        </a:rPr>
                        <a:t>sustainability policies</a:t>
                      </a:r>
                    </a:p>
                    <a:p>
                      <a:r>
                        <a:rPr lang="en-ZA" sz="1200" kern="1200" dirty="0" smtClean="0">
                          <a:solidFill>
                            <a:schemeClr val="tx1"/>
                          </a:solidFill>
                          <a:effectLst/>
                          <a:latin typeface="Arial" panose="020B0604020202020204" pitchFamily="34" charset="0"/>
                          <a:ea typeface="+mn-ea"/>
                          <a:cs typeface="Arial" panose="020B0604020202020204" pitchFamily="34" charset="0"/>
                        </a:rPr>
                        <a:t>reviewed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Environmental sustainability policy action plan approved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dirty="0" smtClean="0">
                          <a:latin typeface="Arial" panose="020B0604020202020204" pitchFamily="34" charset="0"/>
                          <a:cs typeface="Arial" panose="020B0604020202020204" pitchFamily="34" charset="0"/>
                        </a:rPr>
                        <a:t>Q1-Q2: Stakeholder consultation on the draft environmental sustainability policy action plan</a:t>
                      </a:r>
                      <a:endParaRPr lang="en-ZA" sz="12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sz="1200" dirty="0">
                        <a:latin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indent="0" algn="just">
                        <a:lnSpc>
                          <a:spcPct val="115000"/>
                        </a:lnSpc>
                        <a:spcAft>
                          <a:spcPts val="0"/>
                        </a:spcAft>
                        <a:buFont typeface="Arial" panose="020B0604020202020204" pitchFamily="34" charset="0"/>
                        <a:buNone/>
                      </a:pPr>
                      <a:r>
                        <a:rPr lang="en-ZA" sz="1200" dirty="0" smtClean="0">
                          <a:effectLst/>
                          <a:latin typeface="Arial" panose="020B0604020202020204" pitchFamily="34" charset="0"/>
                          <a:ea typeface="Calibri" panose="020F0502020204030204" pitchFamily="34" charset="0"/>
                          <a:cs typeface="Arial" panose="020B0604020202020204" pitchFamily="34" charset="0"/>
                        </a:rPr>
                        <a:t>Stakeholder consultation on the draft environmental sustainability policy action plan was undertaken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Tree>
    <p:extLst>
      <p:ext uri="{BB962C8B-B14F-4D97-AF65-F5344CB8AC3E}">
        <p14:creationId xmlns:p14="http://schemas.microsoft.com/office/powerpoint/2010/main" xmlns="" val="3058756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981200" y="274639"/>
            <a:ext cx="8229600" cy="584344"/>
          </a:xfrm>
        </p:spPr>
        <p:txBody>
          <a:bodyPr/>
          <a:lstStyle/>
          <a:p>
            <a:pPr eaLnBrk="1" hangingPunct="1"/>
            <a:r>
              <a:rPr lang="en-ZA" altLang="en-US" sz="2000" b="1" dirty="0">
                <a:solidFill>
                  <a:srgbClr val="00B050"/>
                </a:solidFill>
                <a:latin typeface="Arial" panose="020B0604020202020204" pitchFamily="34" charset="0"/>
                <a:ea typeface="+mn-ea"/>
                <a:cs typeface="+mn-cs"/>
              </a:rPr>
              <a:t>OVERALL SUMMARY OF 2016/17 </a:t>
            </a:r>
            <a:r>
              <a:rPr lang="en-ZA" altLang="en-US" sz="2000" b="1" dirty="0" smtClean="0">
                <a:solidFill>
                  <a:srgbClr val="00B050"/>
                </a:solidFill>
                <a:latin typeface="Arial" panose="020B0604020202020204" pitchFamily="34" charset="0"/>
                <a:ea typeface="+mn-ea"/>
                <a:cs typeface="+mn-cs"/>
              </a:rPr>
              <a:t>Q2 </a:t>
            </a:r>
            <a:r>
              <a:rPr lang="en-ZA" altLang="en-US" sz="2000" b="1" dirty="0">
                <a:solidFill>
                  <a:srgbClr val="00B050"/>
                </a:solidFill>
                <a:latin typeface="Arial" panose="020B0604020202020204" pitchFamily="34" charset="0"/>
                <a:ea typeface="+mn-ea"/>
                <a:cs typeface="+mn-cs"/>
              </a:rPr>
              <a:t>PROGRAMME 2 PERFORMANCE </a:t>
            </a:r>
            <a:endParaRPr lang="en-US" altLang="en-US" sz="20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2993223639"/>
              </p:ext>
            </p:extLst>
          </p:nvPr>
        </p:nvGraphicFramePr>
        <p:xfrm>
          <a:off x="1676400" y="990600"/>
          <a:ext cx="8839200" cy="1049338"/>
        </p:xfrm>
        <a:graphic>
          <a:graphicData uri="http://schemas.openxmlformats.org/drawingml/2006/table">
            <a:tbl>
              <a:tblPr/>
              <a:tblGrid>
                <a:gridCol w="2616518"/>
                <a:gridCol w="2246894"/>
                <a:gridCol w="2103957"/>
                <a:gridCol w="1871831"/>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60% (6/10)</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
                          <a:cs typeface=""/>
                        </a:rPr>
                        <a:t>30% (3/10)</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10% (1/10)</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(1/11)</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p14="http://schemas.microsoft.com/office/powerpoint/2010/main" xmlns="" val="277068421"/>
              </p:ext>
            </p:extLst>
          </p:nvPr>
        </p:nvGraphicFramePr>
        <p:xfrm>
          <a:off x="1793419" y="2133600"/>
          <a:ext cx="8722181"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393271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2329219" y="1746914"/>
            <a:ext cx="7806519" cy="696036"/>
          </a:xfrm>
        </p:spPr>
        <p:txBody>
          <a:bodyPr/>
          <a:lstStyle/>
          <a:p>
            <a:pPr eaLnBrk="1" hangingPunct="1"/>
            <a:r>
              <a:rPr lang="en-US" altLang="en-US" dirty="0">
                <a:solidFill>
                  <a:srgbClr val="FFFFFF"/>
                </a:solidFill>
              </a:rPr>
              <a:t>PROGRAMME </a:t>
            </a:r>
            <a:r>
              <a:rPr lang="en-US" altLang="en-US" dirty="0" smtClean="0">
                <a:solidFill>
                  <a:srgbClr val="FFFFFF"/>
                </a:solidFill>
              </a:rPr>
              <a:t>1: </a:t>
            </a:r>
            <a:r>
              <a:rPr lang="en-US" altLang="en-US" dirty="0">
                <a:solidFill>
                  <a:srgbClr val="FFFFFF"/>
                </a:solidFill>
              </a:rPr>
              <a:t>ADMINISTRATION</a:t>
            </a:r>
            <a:endParaRPr lang="en-US" altLang="en-US" dirty="0" smtClean="0">
              <a:solidFill>
                <a:srgbClr val="FFFFFF"/>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2</a:t>
            </a:fld>
            <a:endParaRPr lang="en-US" altLang="en-US"/>
          </a:p>
        </p:txBody>
      </p:sp>
    </p:spTree>
    <p:extLst>
      <p:ext uri="{BB962C8B-B14F-4D97-AF65-F5344CB8AC3E}">
        <p14:creationId xmlns:p14="http://schemas.microsoft.com/office/powerpoint/2010/main" xmlns="" val="920046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2056264" y="1385248"/>
            <a:ext cx="7806519" cy="1712793"/>
          </a:xfrm>
        </p:spPr>
        <p:txBody>
          <a:bodyPr/>
          <a:lstStyle/>
          <a:p>
            <a:pPr eaLnBrk="1" hangingPunct="1"/>
            <a:r>
              <a:rPr lang="en-US" altLang="en-US" dirty="0">
                <a:solidFill>
                  <a:srgbClr val="FFFFFF"/>
                </a:solidFill>
              </a:rPr>
              <a:t>PROGRAMME 3: OCEANS AND COASTS</a:t>
            </a:r>
            <a:endParaRPr lang="en-US" altLang="en-US" dirty="0" smtClean="0">
              <a:solidFill>
                <a:srgbClr val="FFFFFF"/>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20</a:t>
            </a:fld>
            <a:endParaRPr lang="en-US" altLang="en-US"/>
          </a:p>
        </p:txBody>
      </p:sp>
    </p:spTree>
    <p:extLst>
      <p:ext uri="{BB962C8B-B14F-4D97-AF65-F5344CB8AC3E}">
        <p14:creationId xmlns:p14="http://schemas.microsoft.com/office/powerpoint/2010/main" xmlns="" val="1000558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3 : OCEAN AND COASTS </a:t>
            </a:r>
          </a:p>
        </p:txBody>
      </p:sp>
      <p:sp>
        <p:nvSpPr>
          <p:cNvPr id="4" name="Line 4"/>
          <p:cNvSpPr>
            <a:spLocks noChangeShapeType="1"/>
          </p:cNvSpPr>
          <p:nvPr/>
        </p:nvSpPr>
        <p:spPr bwMode="auto">
          <a:xfrm>
            <a:off x="152400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695126593"/>
              </p:ext>
            </p:extLst>
          </p:nvPr>
        </p:nvGraphicFramePr>
        <p:xfrm>
          <a:off x="304800" y="708660"/>
          <a:ext cx="11633199" cy="5654040"/>
        </p:xfrm>
        <a:graphic>
          <a:graphicData uri="http://schemas.openxmlformats.org/drawingml/2006/table">
            <a:tbl>
              <a:tblPr/>
              <a:tblGrid>
                <a:gridCol w="2515988"/>
                <a:gridCol w="1598812"/>
                <a:gridCol w="1943100"/>
                <a:gridCol w="939800"/>
                <a:gridCol w="4635499"/>
              </a:tblGrid>
              <a:tr h="234283">
                <a:tc gridSpan="5">
                  <a:txBody>
                    <a:bodyPr/>
                    <a:lstStyle/>
                    <a:p>
                      <a:pPr algn="l">
                        <a:spcAft>
                          <a:spcPts val="0"/>
                        </a:spcAft>
                      </a:pPr>
                      <a:r>
                        <a:rPr lang="en-ZA" sz="1400" b="1" kern="1200" dirty="0" smtClean="0">
                          <a:solidFill>
                            <a:schemeClr val="bg1"/>
                          </a:solidFill>
                          <a:effectLst/>
                          <a:latin typeface="+mn-lt"/>
                          <a:ea typeface="+mn-ea"/>
                          <a:cs typeface="+mn-cs"/>
                        </a:rPr>
                        <a:t>Strategic Objective: Threats to environmental quality and integrity managed</a:t>
                      </a:r>
                      <a:endParaRPr lang="en-ZA" sz="1400" b="1"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55994">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49707">
                <a:tc rowSpan="2">
                  <a:txBody>
                    <a:bodyPr/>
                    <a:lstStyle/>
                    <a:p>
                      <a:pPr>
                        <a:lnSpc>
                          <a:spcPct val="100000"/>
                        </a:lnSpc>
                        <a:spcAft>
                          <a:spcPts val="0"/>
                        </a:spcAft>
                      </a:pPr>
                      <a:r>
                        <a:rPr lang="fr-FR" sz="1200" kern="1200" dirty="0" smtClean="0">
                          <a:solidFill>
                            <a:schemeClr val="tx1"/>
                          </a:solidFill>
                          <a:effectLst/>
                          <a:latin typeface="Arial" panose="020B0604020202020204" pitchFamily="34" charset="0"/>
                          <a:ea typeface="+mn-ea"/>
                          <a:cs typeface="Arial" panose="020B0604020202020204" pitchFamily="34" charset="0"/>
                        </a:rPr>
                        <a:t>National </a:t>
                      </a:r>
                      <a:r>
                        <a:rPr lang="en-ZA" sz="1200" kern="1200" noProof="0" dirty="0" smtClean="0">
                          <a:solidFill>
                            <a:schemeClr val="tx1"/>
                          </a:solidFill>
                          <a:effectLst/>
                          <a:latin typeface="Arial" panose="020B0604020202020204" pitchFamily="34" charset="0"/>
                          <a:ea typeface="+mn-ea"/>
                          <a:cs typeface="Arial" panose="020B0604020202020204" pitchFamily="34" charset="0"/>
                        </a:rPr>
                        <a:t>Coastal</a:t>
                      </a:r>
                      <a:r>
                        <a:rPr lang="fr-FR" sz="1200" kern="1200" dirty="0" smtClean="0">
                          <a:solidFill>
                            <a:schemeClr val="tx1"/>
                          </a:solidFill>
                          <a:effectLst/>
                          <a:latin typeface="Arial" panose="020B0604020202020204" pitchFamily="34" charset="0"/>
                          <a:ea typeface="+mn-ea"/>
                          <a:cs typeface="Arial" panose="020B0604020202020204" pitchFamily="34" charset="0"/>
                        </a:rPr>
                        <a:t> Management Programme interventions </a:t>
                      </a:r>
                      <a:r>
                        <a:rPr lang="en-ZA" sz="1200" kern="1200" noProof="0" dirty="0" smtClean="0">
                          <a:solidFill>
                            <a:schemeClr val="tx1"/>
                          </a:solidFill>
                          <a:effectLst/>
                          <a:latin typeface="Arial" panose="020B0604020202020204" pitchFamily="34" charset="0"/>
                          <a:ea typeface="+mn-ea"/>
                          <a:cs typeface="Arial" panose="020B0604020202020204" pitchFamily="34" charset="0"/>
                        </a:rPr>
                        <a:t>implemented</a:t>
                      </a:r>
                      <a:r>
                        <a:rPr lang="fr-FR" sz="1200" kern="1200" dirty="0" smtClean="0">
                          <a:solidFill>
                            <a:schemeClr val="tx1"/>
                          </a:solidFill>
                          <a:effectLst/>
                          <a:latin typeface="Arial" panose="020B0604020202020204" pitchFamily="34" charset="0"/>
                          <a:ea typeface="+mn-ea"/>
                          <a:cs typeface="Arial" panose="020B0604020202020204" pitchFamily="34" charset="0"/>
                        </a:rPr>
                        <a:t>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Draft Assessment report on the coast developed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Q2: Advertisement of Bid and appointment of a Bid Evaluation Committee</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just" defTabSz="457200" rtl="0" eaLnBrk="1" latinLnBrk="0" hangingPunct="1">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The tender was advertised on the tender bulleting on the 13 May 2016.</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The Bid Evaluation Committee was appointed on the 16 March 2016</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202655">
                <a:tc vMerge="1">
                  <a:txBody>
                    <a:bodyPr/>
                    <a:lstStyle/>
                    <a:p>
                      <a:endParaRPr lang="en-ZA" sz="14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National guideline for coastal management</a:t>
                      </a:r>
                    </a:p>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lines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100" kern="1200" dirty="0" smtClean="0">
                          <a:solidFill>
                            <a:schemeClr val="tx1"/>
                          </a:solidFill>
                          <a:effectLst/>
                          <a:latin typeface="Arial" panose="020B0604020202020204" pitchFamily="34" charset="0"/>
                          <a:ea typeface="+mn-ea"/>
                          <a:cs typeface="Arial" panose="020B0604020202020204" pitchFamily="34" charset="0"/>
                        </a:rPr>
                        <a:t>Q2: Collation of stakeholder comments and lines development of the second draft National Guideline</a:t>
                      </a:r>
                    </a:p>
                    <a:p>
                      <a:pPr algn="just">
                        <a:lnSpc>
                          <a:spcPct val="100000"/>
                        </a:lnSpc>
                        <a:spcAft>
                          <a:spcPts val="0"/>
                        </a:spcAft>
                      </a:pPr>
                      <a:r>
                        <a:rPr lang="en-ZA" sz="1100" kern="1200" dirty="0" smtClean="0">
                          <a:solidFill>
                            <a:schemeClr val="tx1"/>
                          </a:solidFill>
                          <a:effectLst/>
                          <a:latin typeface="Arial" panose="020B0604020202020204" pitchFamily="34" charset="0"/>
                          <a:ea typeface="+mn-ea"/>
                          <a:cs typeface="Arial" panose="020B0604020202020204" pitchFamily="34" charset="0"/>
                        </a:rPr>
                        <a:t>for coastal management undertaken based on stakeholder inputs</a:t>
                      </a:r>
                      <a:endParaRPr lang="en-ZA" sz="11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Stakeholder inputs and comments were collated by the 30 July 2016 and incorporated into the revised second draft National Guideline for coastal management lines by the 31 August 2016.</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249121">
                <a:tc row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Ocean and coastal management strategies and plans developed and implemented </a:t>
                      </a:r>
                    </a:p>
                    <a:p>
                      <a:pPr>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Evidence for development of water quality guidelines for 3 end user categories complied (natural</a:t>
                      </a:r>
                    </a:p>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environment, aquaculture and industrial use)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Q2: Report compiled on applicability of existing natural environment guidelines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The service provider was appointed on 10 August and the review of the guidelines is currently underway. </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kern="1200" dirty="0" smtClean="0">
                          <a:solidFill>
                            <a:schemeClr val="tx1"/>
                          </a:solidFill>
                          <a:effectLst/>
                          <a:latin typeface="Arial" panose="020B0604020202020204" pitchFamily="34" charset="0"/>
                          <a:ea typeface="+mn-ea"/>
                          <a:cs typeface="Arial" panose="020B0604020202020204" pitchFamily="34" charset="0"/>
                        </a:rPr>
                        <a:t>The project approach and implementation plan had to be amended to ensure that the annual target is met. The project plan  was revised so that all 3 evidence gathering reported are compiled in Q4</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measures: </a:t>
                      </a:r>
                      <a:r>
                        <a:rPr lang="en-ZA" sz="1200" kern="1200" dirty="0" smtClean="0">
                          <a:solidFill>
                            <a:schemeClr val="tx1"/>
                          </a:solidFill>
                          <a:effectLst/>
                          <a:latin typeface="Arial" panose="020B0604020202020204" pitchFamily="34" charset="0"/>
                          <a:ea typeface="+mn-ea"/>
                          <a:cs typeface="Arial" panose="020B0604020202020204" pitchFamily="34" charset="0"/>
                        </a:rPr>
                        <a:t>Due to the late start with the project, a discussion with the Service provider ensued on 13 September 2016. A request was made to the service provider to consider bringing forward the deliverables without compromising the project. The  3 reports will completed before the end of the financial year.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62280">
                <a:tc vMerge="1">
                  <a:txBody>
                    <a:bodyPr/>
                    <a:lstStyle/>
                    <a:p>
                      <a:pPr>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Phase 2 (of 4) of</a:t>
                      </a:r>
                    </a:p>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Antarctic Strategy</a:t>
                      </a:r>
                    </a:p>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Q2: Draft document on strategic importance of SA in Antarctica compiled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171450" indent="-171450" algn="just">
                        <a:lnSpc>
                          <a:spcPct val="100000"/>
                        </a:lnSpc>
                        <a:spcAft>
                          <a:spcPts val="0"/>
                        </a:spcAf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Service Provider appointed and Antarctic Strategy SLA signed</a:t>
                      </a:r>
                    </a:p>
                    <a:p>
                      <a:pPr marL="171450" indent="-171450" algn="just">
                        <a:lnSpc>
                          <a:spcPct val="100000"/>
                        </a:lnSpc>
                        <a:spcAft>
                          <a:spcPts val="0"/>
                        </a:spcAf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Draft document towards strategic importance of SA in Antarctica</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milestone</a:t>
              </a:r>
            </a:p>
          </p:txBody>
        </p:sp>
      </p:grpSp>
    </p:spTree>
    <p:extLst>
      <p:ext uri="{BB962C8B-B14F-4D97-AF65-F5344CB8AC3E}">
        <p14:creationId xmlns:p14="http://schemas.microsoft.com/office/powerpoint/2010/main" xmlns="" val="3885576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3 : OCEAN AND COASTS </a:t>
            </a:r>
          </a:p>
        </p:txBody>
      </p:sp>
      <p:sp>
        <p:nvSpPr>
          <p:cNvPr id="4" name="Line 4"/>
          <p:cNvSpPr>
            <a:spLocks noChangeShapeType="1"/>
          </p:cNvSpPr>
          <p:nvPr/>
        </p:nvSpPr>
        <p:spPr bwMode="auto">
          <a:xfrm>
            <a:off x="152400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535145458"/>
              </p:ext>
            </p:extLst>
          </p:nvPr>
        </p:nvGraphicFramePr>
        <p:xfrm>
          <a:off x="292097" y="752412"/>
          <a:ext cx="11607802" cy="5491562"/>
        </p:xfrm>
        <a:graphic>
          <a:graphicData uri="http://schemas.openxmlformats.org/drawingml/2006/table">
            <a:tbl>
              <a:tblPr/>
              <a:tblGrid>
                <a:gridCol w="2501903"/>
                <a:gridCol w="1587500"/>
                <a:gridCol w="1955800"/>
                <a:gridCol w="825500"/>
                <a:gridCol w="4737099"/>
              </a:tblGrid>
              <a:tr h="251718">
                <a:tc gridSpan="5">
                  <a:txBody>
                    <a:bodyPr/>
                    <a:lstStyle/>
                    <a:p>
                      <a:pPr algn="l">
                        <a:spcAft>
                          <a:spcPts val="0"/>
                        </a:spcAft>
                      </a:pPr>
                      <a:r>
                        <a:rPr lang="en-ZA" sz="1400" b="1" kern="1200" dirty="0" smtClean="0">
                          <a:solidFill>
                            <a:schemeClr val="bg1"/>
                          </a:solidFill>
                          <a:effectLst/>
                          <a:latin typeface="+mn-lt"/>
                          <a:ea typeface="+mn-ea"/>
                          <a:cs typeface="+mn-cs"/>
                        </a:rPr>
                        <a:t>Strategic Objective: Threats to environmental quality and integrity managed  (continued)</a:t>
                      </a:r>
                      <a:endParaRPr lang="en-ZA" sz="1400" b="1"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704812">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409623">
                <a:tc>
                  <a:txBody>
                    <a:bodyPr/>
                    <a:lstStyle/>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Ocean and coastal management strategies and plans developed and implemented </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National Framework on Spatial Planning finalised for Cabinet approval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Q2: Consultation for inputs with the following undertaken:</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-MINTEC</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-Oceans and Coasts Working Group</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-Director General Clusters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National Working Group on Marine Spatial Planning (MSP) appointed and consultation on MSP conducted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81295">
                <a:tc gridSpan="5">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mn-cs"/>
                        </a:rPr>
                        <a:t>Strategic Objective: Strengthened knowledge, science and policy interface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1515040">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Marine top predator population estimates and ecological studies undertaken (Including climate change) </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Population estimates of 10 mainland seabird</a:t>
                      </a:r>
                    </a:p>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breeding species (per annum), plus one Antarctic seabird species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Q2: Population estimates for African Penguin, Bank Cormorant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Population estimates for African Penguin and Bank Cormorant complete.</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664537">
                <a:tc vMerge="1">
                  <a:txBody>
                    <a:bodyPr/>
                    <a:lstStyle/>
                    <a:p>
                      <a:pPr>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100% of seal pup counts completed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Q2: 3-year </a:t>
                      </a:r>
                      <a:r>
                        <a:rPr lang="en-ZA" sz="1200" kern="1200" dirty="0">
                          <a:solidFill>
                            <a:schemeClr val="tx1"/>
                          </a:solidFill>
                          <a:effectLst/>
                          <a:latin typeface="Arial" panose="020B0604020202020204" pitchFamily="34" charset="0"/>
                          <a:ea typeface="+mn-ea"/>
                          <a:cs typeface="Arial" panose="020B0604020202020204" pitchFamily="34" charset="0"/>
                        </a:rPr>
                        <a:t>seal pup counts </a:t>
                      </a:r>
                      <a:r>
                        <a:rPr lang="en-ZA" sz="1200" kern="1200" dirty="0" smtClean="0">
                          <a:solidFill>
                            <a:schemeClr val="tx1"/>
                          </a:solidFill>
                          <a:effectLst/>
                          <a:latin typeface="Arial" panose="020B0604020202020204" pitchFamily="34" charset="0"/>
                          <a:ea typeface="+mn-ea"/>
                          <a:cs typeface="Arial" panose="020B0604020202020204" pitchFamily="34" charset="0"/>
                        </a:rPr>
                        <a:t>100</a:t>
                      </a:r>
                      <a:r>
                        <a:rPr lang="en-ZA" sz="1200" kern="1200" dirty="0">
                          <a:solidFill>
                            <a:schemeClr val="tx1"/>
                          </a:solidFill>
                          <a:effectLst/>
                          <a:latin typeface="Arial" panose="020B0604020202020204" pitchFamily="34" charset="0"/>
                          <a:ea typeface="+mn-ea"/>
                          <a:cs typeface="Arial" panose="020B0604020202020204" pitchFamily="34" charset="0"/>
                        </a:rPr>
                        <a:t>% complete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 yearly pup count survey for the whole west coast region 100% completed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664537">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1 top predator</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ecological study</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conducted (turtles)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Q1-Q3:Ecological study on turtles conducted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Turtle study conducted and results are being analysed.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Tree>
    <p:extLst>
      <p:ext uri="{BB962C8B-B14F-4D97-AF65-F5344CB8AC3E}">
        <p14:creationId xmlns:p14="http://schemas.microsoft.com/office/powerpoint/2010/main" xmlns="" val="803179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rPr>
              <a:t>PROGRAMME 3 : OCEAN AND COASTS </a:t>
            </a:r>
            <a:endParaRPr lang="en-US" sz="2000" b="1"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152400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699714311"/>
              </p:ext>
            </p:extLst>
          </p:nvPr>
        </p:nvGraphicFramePr>
        <p:xfrm>
          <a:off x="292099" y="762001"/>
          <a:ext cx="11607802" cy="5643879"/>
        </p:xfrm>
        <a:graphic>
          <a:graphicData uri="http://schemas.openxmlformats.org/drawingml/2006/table">
            <a:tbl>
              <a:tblPr/>
              <a:tblGrid>
                <a:gridCol w="2514601"/>
                <a:gridCol w="1562100"/>
                <a:gridCol w="1930400"/>
                <a:gridCol w="889000"/>
                <a:gridCol w="4711701"/>
              </a:tblGrid>
              <a:tr h="228600">
                <a:tc gridSpan="5">
                  <a:txBody>
                    <a:bodyPr/>
                    <a:lstStyle/>
                    <a:p>
                      <a:r>
                        <a:rPr lang="en-ZA" sz="1400" b="1" kern="1200" dirty="0" smtClean="0">
                          <a:solidFill>
                            <a:schemeClr val="bg1"/>
                          </a:solidFill>
                          <a:effectLst/>
                          <a:latin typeface="+mn-lt"/>
                          <a:ea typeface="+mn-ea"/>
                          <a:cs typeface="Arial" panose="020B0604020202020204" pitchFamily="34" charset="0"/>
                        </a:rPr>
                        <a:t>Strategic Objective: Strengthened knowledge, science and policy interface (Continued)</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59228">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896619">
                <a:tc rowSpan="5">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Ocean and coast research, survey and monitoring projects undertaken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Plankton annual</a:t>
                      </a:r>
                    </a:p>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monitoring plan</a:t>
                      </a:r>
                    </a:p>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implemented along West Coast of South Africa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Q2: Preliminary data report produced from Quarter 1 IEP cruise; Data collection during Quarter 2 IEP cruise</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indent="0" algn="just">
                        <a:lnSpc>
                          <a:spcPct val="100000"/>
                        </a:lnSpc>
                        <a:spcAft>
                          <a:spcPts val="0"/>
                        </a:spcAft>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Preliminary data report produced from Quarter 1 Integrated Environmental Programme monitoring report cruise; </a:t>
                      </a:r>
                    </a:p>
                    <a:p>
                      <a:pPr marL="0" indent="0" algn="just">
                        <a:lnSpc>
                          <a:spcPct val="100000"/>
                        </a:lnSpc>
                        <a:spcAft>
                          <a:spcPts val="0"/>
                        </a:spcAft>
                        <a:buFont typeface="Arial" panose="020B0604020202020204" pitchFamily="34" charset="0"/>
                        <a:buNone/>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marL="0" indent="0" algn="just">
                        <a:lnSpc>
                          <a:spcPct val="100000"/>
                        </a:lnSpc>
                        <a:spcAft>
                          <a:spcPts val="0"/>
                        </a:spcAft>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Data collection during Quarter 2 Integrated Environmental Programme cruise</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905256">
                <a:tc v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Marine Protected Area Effectiveness</a:t>
                      </a:r>
                    </a:p>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Research Study</a:t>
                      </a:r>
                    </a:p>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conducted (annual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Q1-Q2: </a:t>
                      </a:r>
                    </a:p>
                    <a:p>
                      <a:pPr indent="12700"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-Identification of indicators of Marine Protected Area effectiveness</a:t>
                      </a:r>
                    </a:p>
                    <a:p>
                      <a:pPr indent="12700"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-Prioritisation of indicators of Marine Protected Area effectiveness </a:t>
                      </a:r>
                      <a:endParaRPr lang="en-ZA" sz="1800" b="0" i="0" u="none" strike="noStrike" kern="1200" baseline="0" dirty="0" smtClean="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Draft indicators of Marine Protected Area  effectiveness developed but not yet finalised </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kern="1200" dirty="0" smtClean="0">
                          <a:solidFill>
                            <a:schemeClr val="tx1"/>
                          </a:solidFill>
                          <a:effectLst/>
                          <a:latin typeface="Arial" panose="020B0604020202020204" pitchFamily="34" charset="0"/>
                          <a:ea typeface="+mn-ea"/>
                          <a:cs typeface="Arial" panose="020B0604020202020204" pitchFamily="34" charset="0"/>
                        </a:rPr>
                        <a:t>Availability of stakeholders to convene has been difficult</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Measures: </a:t>
                      </a:r>
                      <a:r>
                        <a:rPr lang="en-ZA" sz="1200" kern="1200" dirty="0" smtClean="0">
                          <a:solidFill>
                            <a:schemeClr val="tx1"/>
                          </a:solidFill>
                          <a:effectLst/>
                          <a:latin typeface="Arial" panose="020B0604020202020204" pitchFamily="34" charset="0"/>
                          <a:ea typeface="+mn-ea"/>
                          <a:cs typeface="Arial" panose="020B0604020202020204" pitchFamily="34" charset="0"/>
                        </a:rPr>
                        <a:t>Prioritisation of indicator planned for completion following the MPA forum in October 2016.</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86079">
                <a:tc vMerge="1">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3 surveys of priority habitat 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Q1-Q2: Prepare for survey of east coast shelf</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indent="0" algn="just">
                        <a:lnSpc>
                          <a:spcPct val="100000"/>
                        </a:lnSpc>
                        <a:spcAft>
                          <a:spcPts val="0"/>
                        </a:spcAft>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Survey of east coast shelf was prepared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905256">
                <a:tc vMerge="1">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3 Moorings deployed along SAMBA (South</a:t>
                      </a:r>
                    </a:p>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West Coast Atlantic)</a:t>
                      </a:r>
                    </a:p>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Oceanographic</a:t>
                      </a:r>
                    </a:p>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Observation Line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Q2: Mooring cruise for the deployment of 3 moorings along SAMBA line undertaken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lvl="0" indent="0">
                        <a:lnSpc>
                          <a:spcPct val="100000"/>
                        </a:lnSpc>
                        <a:buFont typeface="Arial" panose="020B0604020202020204" pitchFamily="34" charset="0"/>
                        <a:buNone/>
                      </a:pPr>
                      <a:r>
                        <a:rPr lang="en-ZA" sz="1200" b="0" kern="1200" dirty="0" smtClean="0">
                          <a:solidFill>
                            <a:schemeClr val="tx1"/>
                          </a:solidFill>
                          <a:effectLst/>
                          <a:latin typeface="Arial" panose="020B0604020202020204" pitchFamily="34" charset="0"/>
                          <a:ea typeface="+mn-ea"/>
                          <a:cs typeface="Arial" panose="020B0604020202020204" pitchFamily="34" charset="0"/>
                        </a:rPr>
                        <a:t>Moorings designated for SAMBA (South West Coast - Atlantic)  are being prepared</a:t>
                      </a:r>
                    </a:p>
                    <a:p>
                      <a:pPr marL="0" lvl="0" indent="0">
                        <a:lnSpc>
                          <a:spcPct val="100000"/>
                        </a:lnSpc>
                        <a:buFont typeface="Arial" panose="020B0604020202020204" pitchFamily="34" charset="0"/>
                        <a:buNone/>
                      </a:pPr>
                      <a:r>
                        <a:rPr lang="en-ZA" sz="1200" b="0" kern="1200" dirty="0" smtClean="0">
                          <a:solidFill>
                            <a:schemeClr val="tx1"/>
                          </a:solidFill>
                          <a:effectLst/>
                          <a:latin typeface="Arial" panose="020B0604020202020204" pitchFamily="34" charset="0"/>
                          <a:ea typeface="+mn-ea"/>
                          <a:cs typeface="Arial" panose="020B0604020202020204" pitchFamily="34" charset="0"/>
                        </a:rPr>
                        <a:t>Note: Moorings designated for SAMBA have been deployed along the ASCA line. The moorings that were designated for ASCA will now be prepared for deployment along the SAMBA line.</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905256">
                <a:tc vMerge="1">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2 Moorings deployed along ASCA (South East Coast Indian) Oceanographic</a:t>
                      </a:r>
                    </a:p>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Observation Line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Q3: No milestone for the period under review</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No milestone for the period under review</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Tree>
    <p:extLst>
      <p:ext uri="{BB962C8B-B14F-4D97-AF65-F5344CB8AC3E}">
        <p14:creationId xmlns:p14="http://schemas.microsoft.com/office/powerpoint/2010/main" xmlns="" val="15460886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rPr>
              <a:t>PROGRAMME 3 : OCEAN AND COASTS </a:t>
            </a:r>
            <a:endParaRPr lang="en-US" sz="2000" b="1"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152400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00549355"/>
              </p:ext>
            </p:extLst>
          </p:nvPr>
        </p:nvGraphicFramePr>
        <p:xfrm>
          <a:off x="254001" y="762001"/>
          <a:ext cx="11658599" cy="5494816"/>
        </p:xfrm>
        <a:graphic>
          <a:graphicData uri="http://schemas.openxmlformats.org/drawingml/2006/table">
            <a:tbl>
              <a:tblPr/>
              <a:tblGrid>
                <a:gridCol w="2463799"/>
                <a:gridCol w="1536700"/>
                <a:gridCol w="1879600"/>
                <a:gridCol w="825500"/>
                <a:gridCol w="4953000"/>
              </a:tblGrid>
              <a:tr h="208708">
                <a:tc gridSpan="5">
                  <a:txBody>
                    <a:bodyPr/>
                    <a:lstStyle/>
                    <a:p>
                      <a:r>
                        <a:rPr lang="en-ZA" sz="1400" b="1" kern="1200" dirty="0" smtClean="0">
                          <a:solidFill>
                            <a:schemeClr val="bg1"/>
                          </a:solidFill>
                          <a:effectLst/>
                          <a:latin typeface="+mn-lt"/>
                          <a:ea typeface="+mn-ea"/>
                          <a:cs typeface="Arial" panose="020B0604020202020204" pitchFamily="34" charset="0"/>
                        </a:rPr>
                        <a:t>Strategic Objective: Strengthened knowledge, science and policy interface</a:t>
                      </a:r>
                      <a:r>
                        <a:rPr lang="en-ZA" sz="1400" b="1" kern="1200" baseline="0" dirty="0" smtClean="0">
                          <a:solidFill>
                            <a:schemeClr val="bg1"/>
                          </a:solidFill>
                          <a:effectLst/>
                          <a:latin typeface="+mn-lt"/>
                          <a:ea typeface="+mn-ea"/>
                          <a:cs typeface="Arial" panose="020B0604020202020204" pitchFamily="34" charset="0"/>
                        </a:rPr>
                        <a:t> </a:t>
                      </a:r>
                      <a:r>
                        <a:rPr lang="en-ZA" sz="1400" b="1" kern="1200" dirty="0" smtClean="0">
                          <a:solidFill>
                            <a:schemeClr val="bg1"/>
                          </a:solidFill>
                          <a:effectLst/>
                          <a:latin typeface="+mn-lt"/>
                          <a:ea typeface="+mn-ea"/>
                          <a:cs typeface="Arial" panose="020B0604020202020204" pitchFamily="34" charset="0"/>
                        </a:rPr>
                        <a:t>(Continued)</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26125">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867536">
                <a:tc rowSpan="2">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Ocean and coast research, survey and monitoring projects undertaken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South African</a:t>
                      </a:r>
                    </a:p>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implementation plan for undertaking IIOE2 (International Indian Ocean Expedition) cruises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Q1-Q2: Finalisation of South African Science Implementation Plan for IIOE2</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South African Planning Committee workshop held to finalise Implementation Plan - 16 September 2016.</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kern="1200" dirty="0" smtClean="0">
                          <a:solidFill>
                            <a:schemeClr val="tx1"/>
                          </a:solidFill>
                          <a:effectLst/>
                          <a:latin typeface="Arial" panose="020B0604020202020204" pitchFamily="34" charset="0"/>
                          <a:ea typeface="+mn-ea"/>
                          <a:cs typeface="Arial" panose="020B0604020202020204" pitchFamily="34" charset="0"/>
                        </a:rPr>
                        <a:t>Getting the large number of scientific stakeholders together was a challenge due to availability as most have their own data sampling outside of winter season. As a result, the first meeting to be arranged with main stakeholders was delayed for this reason</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Measures: </a:t>
                      </a:r>
                      <a:r>
                        <a:rPr lang="en-ZA" sz="1200" kern="1200" dirty="0" smtClean="0">
                          <a:solidFill>
                            <a:schemeClr val="tx1"/>
                          </a:solidFill>
                          <a:effectLst/>
                          <a:latin typeface="Arial" panose="020B0604020202020204" pitchFamily="34" charset="0"/>
                          <a:ea typeface="+mn-ea"/>
                          <a:cs typeface="Arial" panose="020B0604020202020204" pitchFamily="34" charset="0"/>
                        </a:rPr>
                        <a:t>The finalisation of the IIOE2 national science plan is in process and awaiting the input from a more national perspective/stakeholders.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252250">
                <a:tc vMerge="1">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National Pollution</a:t>
                      </a:r>
                    </a:p>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Laboratory report on state of water quality on identified site in Eastern Cape coastal area produced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Q2: Schedule for receiving and processing of samples developed </a:t>
                      </a:r>
                      <a:r>
                        <a:rPr lang="en-ZA" sz="1800" b="0" i="0" u="none" strike="noStrike" kern="1200" baseline="0" dirty="0" smtClean="0">
                          <a:solidFill>
                            <a:schemeClr val="tx1"/>
                          </a:solidFill>
                          <a:latin typeface="+mn-lt"/>
                          <a:ea typeface="+mn-ea"/>
                          <a:cs typeface="+mn-cs"/>
                        </a:rPr>
                        <a:t>	</a:t>
                      </a:r>
                    </a:p>
                    <a:p>
                      <a:pPr indent="12700" algn="just">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 proposal and </a:t>
                      </a:r>
                      <a:r>
                        <a:rPr lang="en-ZA" sz="1200" kern="1200" dirty="0" err="1" smtClean="0">
                          <a:solidFill>
                            <a:schemeClr val="tx1"/>
                          </a:solidFill>
                          <a:effectLst/>
                          <a:latin typeface="Arial" panose="020B0604020202020204" pitchFamily="34" charset="0"/>
                          <a:ea typeface="+mn-ea"/>
                          <a:cs typeface="Arial" panose="020B0604020202020204" pitchFamily="34" charset="0"/>
                        </a:rPr>
                        <a:t>workplan</a:t>
                      </a:r>
                      <a:r>
                        <a:rPr lang="en-ZA" sz="1200" kern="1200" dirty="0" smtClean="0">
                          <a:solidFill>
                            <a:schemeClr val="tx1"/>
                          </a:solidFill>
                          <a:effectLst/>
                          <a:latin typeface="Arial" panose="020B0604020202020204" pitchFamily="34" charset="0"/>
                          <a:ea typeface="+mn-ea"/>
                          <a:cs typeface="Arial" panose="020B0604020202020204" pitchFamily="34" charset="0"/>
                        </a:rPr>
                        <a:t> indicating the processing of samples and reporting thereof has been submitted.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46840">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peer-reviewed scientific publications (including theses and research policy reports)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20 peer-reviewed</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scientific publications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Q1-Q2:No milestone for the period under review</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No milestone for the period under review</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746840">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relief voyages to remote stations (Antarctica and Islands) undertaken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Relief Voyage to Antarctica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Q1-Q4: 3 relief voyages undertaken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 relief voyages undertaken</a:t>
                      </a:r>
                    </a:p>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milestone</a:t>
              </a:r>
            </a:p>
          </p:txBody>
        </p:sp>
      </p:grpSp>
    </p:spTree>
    <p:extLst>
      <p:ext uri="{BB962C8B-B14F-4D97-AF65-F5344CB8AC3E}">
        <p14:creationId xmlns:p14="http://schemas.microsoft.com/office/powerpoint/2010/main" xmlns="" val="3280132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rPr>
              <a:t>PROGRAMME 3 : OCEAN AND COASTS </a:t>
            </a:r>
            <a:endParaRPr lang="en-US" sz="2000" b="1"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152400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4100215722"/>
              </p:ext>
            </p:extLst>
          </p:nvPr>
        </p:nvGraphicFramePr>
        <p:xfrm>
          <a:off x="292099" y="762001"/>
          <a:ext cx="11633201" cy="5557312"/>
        </p:xfrm>
        <a:graphic>
          <a:graphicData uri="http://schemas.openxmlformats.org/drawingml/2006/table">
            <a:tbl>
              <a:tblPr/>
              <a:tblGrid>
                <a:gridCol w="2451101"/>
                <a:gridCol w="1574800"/>
                <a:gridCol w="1917700"/>
                <a:gridCol w="850900"/>
                <a:gridCol w="4838700"/>
              </a:tblGrid>
              <a:tr h="204619">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Ecosystems conserved, managed and sustainably used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86651">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013459">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Estuary Management Plans developed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3 EMPs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Q2: Service provider appointed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171450" indent="-171450" algn="just">
                        <a:lnSpc>
                          <a:spcPct val="115000"/>
                        </a:lnSpc>
                        <a:spcAft>
                          <a:spcPts val="0"/>
                        </a:spcAf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The service provider  has been appointed for the development of the </a:t>
                      </a:r>
                      <a:r>
                        <a:rPr lang="en-ZA" sz="1200" kern="1200" dirty="0" err="1" smtClean="0">
                          <a:solidFill>
                            <a:schemeClr val="tx1"/>
                          </a:solidFill>
                          <a:effectLst/>
                          <a:latin typeface="Arial" panose="020B0604020202020204" pitchFamily="34" charset="0"/>
                          <a:ea typeface="+mn-ea"/>
                          <a:cs typeface="Arial" panose="020B0604020202020204" pitchFamily="34" charset="0"/>
                        </a:rPr>
                        <a:t>Buffels</a:t>
                      </a:r>
                      <a:r>
                        <a:rPr lang="en-ZA" sz="1200" kern="1200" dirty="0" smtClean="0">
                          <a:solidFill>
                            <a:schemeClr val="tx1"/>
                          </a:solidFill>
                          <a:effectLst/>
                          <a:latin typeface="Arial" panose="020B0604020202020204" pitchFamily="34" charset="0"/>
                          <a:ea typeface="+mn-ea"/>
                          <a:cs typeface="Arial" panose="020B0604020202020204" pitchFamily="34" charset="0"/>
                        </a:rPr>
                        <a:t> &amp; </a:t>
                      </a:r>
                      <a:r>
                        <a:rPr lang="en-ZA" sz="1200" kern="1200" dirty="0" err="1" smtClean="0">
                          <a:solidFill>
                            <a:schemeClr val="tx1"/>
                          </a:solidFill>
                          <a:effectLst/>
                          <a:latin typeface="Arial" panose="020B0604020202020204" pitchFamily="34" charset="0"/>
                          <a:ea typeface="+mn-ea"/>
                          <a:cs typeface="Arial" panose="020B0604020202020204" pitchFamily="34" charset="0"/>
                        </a:rPr>
                        <a:t>Swartlentjies</a:t>
                      </a:r>
                      <a:r>
                        <a:rPr lang="en-ZA" sz="1200" kern="1200" dirty="0" smtClean="0">
                          <a:solidFill>
                            <a:schemeClr val="tx1"/>
                          </a:solidFill>
                          <a:effectLst/>
                          <a:latin typeface="Arial" panose="020B0604020202020204" pitchFamily="34" charset="0"/>
                          <a:ea typeface="+mn-ea"/>
                          <a:cs typeface="Arial" panose="020B0604020202020204" pitchFamily="34" charset="0"/>
                        </a:rPr>
                        <a:t> EMPs. </a:t>
                      </a:r>
                    </a:p>
                    <a:p>
                      <a:pPr marL="171450" indent="-171450" algn="just">
                        <a:lnSpc>
                          <a:spcPct val="115000"/>
                        </a:lnSpc>
                        <a:spcAft>
                          <a:spcPts val="0"/>
                        </a:spcAf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The service provider for Richards Bay estuary EMP has been recommended to Department Adjudication Committee (DAC) for approval.</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81442">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Percentage of Exclusive Economic Zone under Marine Protected Areas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21 Draft MPA Regulations</a:t>
                      </a:r>
                    </a:p>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finalised (for gazetting)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Q2: 21 draft MPA regulations gazetted</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for public comment</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The 22 Marine Protected Areas (MPAs) has been Gazetted in February 2016.</a:t>
                      </a:r>
                    </a:p>
                    <a:p>
                      <a:pPr marL="171450" lvl="0" indent="-171450">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Stakeholder engagement conducted and comments has been received and inputs collated. (MPA Technical team met to look at the comments.)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1416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Enhanced sector monitoring and evaluation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indent="12700"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indent="12700"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hMerge="1">
                  <a:txBody>
                    <a:bodyPr/>
                    <a:lstStyle/>
                    <a:p>
                      <a:pPr marL="0" lvl="0" indent="0" algn="just">
                        <a:buFont typeface="Arial" panose="020B0604020202020204" pitchFamily="34" charset="0"/>
                        <a:buNone/>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818474">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State of Environment report on Oceans and Coasts published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Annual report card on key Ocean and coasts indicators compiled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Q2: Key Indicators and lead authors for report card identified</a:t>
                      </a:r>
                    </a:p>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Q1–Q2: Stakeholder engagement and collation comments and inputs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lvl="0" indent="0" algn="just">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Management  has decided to maintain the same indicators of  previous years Report Card. Scientific data being processed to derive and generate key indicators towards the Report Card.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124415">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Oceans and Coasts’</a:t>
                      </a:r>
                    </a:p>
                    <a:p>
                      <a:r>
                        <a:rPr lang="en-ZA" sz="1200" kern="1200" dirty="0" smtClean="0">
                          <a:solidFill>
                            <a:schemeClr val="tx1"/>
                          </a:solidFill>
                          <a:effectLst/>
                          <a:latin typeface="Arial" panose="020B0604020202020204" pitchFamily="34" charset="0"/>
                          <a:ea typeface="+mn-ea"/>
                          <a:cs typeface="Arial" panose="020B0604020202020204" pitchFamily="34" charset="0"/>
                        </a:rPr>
                        <a:t>Monitoring and</a:t>
                      </a:r>
                    </a:p>
                    <a:p>
                      <a:r>
                        <a:rPr lang="en-ZA" sz="1200" kern="1200" dirty="0" smtClean="0">
                          <a:solidFill>
                            <a:schemeClr val="tx1"/>
                          </a:solidFill>
                          <a:effectLst/>
                          <a:latin typeface="Arial" panose="020B0604020202020204" pitchFamily="34" charset="0"/>
                          <a:ea typeface="+mn-ea"/>
                          <a:cs typeface="Arial" panose="020B0604020202020204" pitchFamily="34" charset="0"/>
                        </a:rPr>
                        <a:t>evaluation programme</a:t>
                      </a:r>
                    </a:p>
                    <a:p>
                      <a:r>
                        <a:rPr lang="en-ZA" sz="1200" kern="1200" dirty="0" smtClean="0">
                          <a:solidFill>
                            <a:schemeClr val="tx1"/>
                          </a:solidFill>
                          <a:effectLst/>
                          <a:latin typeface="Arial" panose="020B0604020202020204" pitchFamily="34" charset="0"/>
                          <a:ea typeface="+mn-ea"/>
                          <a:cs typeface="Arial" panose="020B0604020202020204" pitchFamily="34" charset="0"/>
                        </a:rPr>
                        <a:t>developed and</a:t>
                      </a:r>
                    </a:p>
                    <a:p>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National Oceans and Coasts Water Quality Monitoring Programme implemented in 3 priority areas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Q2: Appoint service provider or form partnership with municipality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Walter </a:t>
                      </a:r>
                      <a:r>
                        <a:rPr lang="en-ZA" sz="1200" kern="1200" dirty="0" err="1" smtClean="0">
                          <a:solidFill>
                            <a:schemeClr val="tx1"/>
                          </a:solidFill>
                          <a:effectLst/>
                          <a:latin typeface="Arial" panose="020B0604020202020204" pitchFamily="34" charset="0"/>
                          <a:ea typeface="+mn-ea"/>
                          <a:cs typeface="Arial" panose="020B0604020202020204" pitchFamily="34" charset="0"/>
                        </a:rPr>
                        <a:t>Sisulu</a:t>
                      </a:r>
                      <a:r>
                        <a:rPr lang="en-ZA" sz="1200" kern="1200" dirty="0" smtClean="0">
                          <a:solidFill>
                            <a:schemeClr val="tx1"/>
                          </a:solidFill>
                          <a:effectLst/>
                          <a:latin typeface="Arial" panose="020B0604020202020204" pitchFamily="34" charset="0"/>
                          <a:ea typeface="+mn-ea"/>
                          <a:cs typeface="Arial" panose="020B0604020202020204" pitchFamily="34" charset="0"/>
                        </a:rPr>
                        <a:t> University has been appointed as Service Provider using the existing </a:t>
                      </a:r>
                      <a:r>
                        <a:rPr lang="en-ZA" sz="1200" kern="1200" dirty="0" err="1" smtClean="0">
                          <a:solidFill>
                            <a:schemeClr val="tx1"/>
                          </a:solidFill>
                          <a:effectLst/>
                          <a:latin typeface="Arial" panose="020B0604020202020204" pitchFamily="34" charset="0"/>
                          <a:ea typeface="+mn-ea"/>
                          <a:cs typeface="Arial" panose="020B0604020202020204" pitchFamily="34" charset="0"/>
                        </a:rPr>
                        <a:t>MoU</a:t>
                      </a:r>
                      <a:r>
                        <a:rPr lang="en-ZA" sz="1200" kern="1200" dirty="0" smtClean="0">
                          <a:solidFill>
                            <a:schemeClr val="tx1"/>
                          </a:solidFill>
                          <a:effectLst/>
                          <a:latin typeface="Arial" panose="020B0604020202020204" pitchFamily="34" charset="0"/>
                          <a:ea typeface="+mn-ea"/>
                          <a:cs typeface="Arial" panose="020B0604020202020204" pitchFamily="34" charset="0"/>
                        </a:rPr>
                        <a:t> – Has already started doing some preliminary work</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Tree>
    <p:extLst>
      <p:ext uri="{BB962C8B-B14F-4D97-AF65-F5344CB8AC3E}">
        <p14:creationId xmlns:p14="http://schemas.microsoft.com/office/powerpoint/2010/main" xmlns="" val="2529283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981200" y="274639"/>
            <a:ext cx="8229600" cy="584344"/>
          </a:xfrm>
        </p:spPr>
        <p:txBody>
          <a:bodyPr/>
          <a:lstStyle/>
          <a:p>
            <a:pPr eaLnBrk="1" hangingPunct="1"/>
            <a:r>
              <a:rPr lang="en-ZA" altLang="en-US" sz="2000" b="1" dirty="0">
                <a:solidFill>
                  <a:srgbClr val="00B050"/>
                </a:solidFill>
                <a:latin typeface="Arial" panose="020B0604020202020204" pitchFamily="34" charset="0"/>
              </a:rPr>
              <a:t>OVERALL SUMMARY OF 2016/17 </a:t>
            </a:r>
            <a:r>
              <a:rPr lang="en-ZA" altLang="en-US" sz="2000" b="1" dirty="0" smtClean="0">
                <a:solidFill>
                  <a:srgbClr val="00B050"/>
                </a:solidFill>
                <a:latin typeface="Arial" panose="020B0604020202020204" pitchFamily="34" charset="0"/>
              </a:rPr>
              <a:t>Q2  </a:t>
            </a:r>
            <a:r>
              <a:rPr lang="en-ZA" altLang="en-US" sz="2000" b="1" dirty="0">
                <a:solidFill>
                  <a:srgbClr val="00B050"/>
                </a:solidFill>
                <a:latin typeface="Arial" panose="020B0604020202020204" pitchFamily="34" charset="0"/>
              </a:rPr>
              <a:t>PROGRAMME 3 PERFORMANCE </a:t>
            </a:r>
            <a:endParaRPr lang="en-US" altLang="en-US" sz="2000" b="1" dirty="0">
              <a:solidFill>
                <a:srgbClr val="00B050"/>
              </a:solidFill>
              <a:latin typeface="Arial" panose="020B0604020202020204" pitchFamily="34" charset="0"/>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2957824914"/>
              </p:ext>
            </p:extLst>
          </p:nvPr>
        </p:nvGraphicFramePr>
        <p:xfrm>
          <a:off x="1752600" y="990600"/>
          <a:ext cx="8686800" cy="914400"/>
        </p:xfrm>
        <a:graphic>
          <a:graphicData uri="http://schemas.openxmlformats.org/drawingml/2006/table">
            <a:tbl>
              <a:tblPr/>
              <a:tblGrid>
                <a:gridCol w="2571405"/>
                <a:gridCol w="2208155"/>
                <a:gridCol w="2067682"/>
                <a:gridCol w="1839558"/>
              </a:tblGrid>
              <a:tr h="355944">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tr>
              <a:tr h="558456">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79% (15/19)</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21% (3/19)</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
                          <a:cs typeface=""/>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
                          <a:cs typeface=""/>
                        </a:rPr>
                        <a:t>(2/21)</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p14="http://schemas.microsoft.com/office/powerpoint/2010/main" xmlns="" val="243597857"/>
              </p:ext>
            </p:extLst>
          </p:nvPr>
        </p:nvGraphicFramePr>
        <p:xfrm>
          <a:off x="1793419" y="2016492"/>
          <a:ext cx="8569781" cy="45367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619402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2056264" y="1385248"/>
            <a:ext cx="7806519" cy="1712793"/>
          </a:xfrm>
        </p:spPr>
        <p:txBody>
          <a:bodyPr/>
          <a:lstStyle/>
          <a:p>
            <a:pPr eaLnBrk="1" hangingPunct="1"/>
            <a:r>
              <a:rPr lang="en-ZA" altLang="en-US" dirty="0">
                <a:solidFill>
                  <a:schemeClr val="bg1"/>
                </a:solidFill>
              </a:rPr>
              <a:t>PROGRAMME 4: CLIMATE CHANGE AND AIR QUALITY</a:t>
            </a:r>
            <a:endParaRPr lang="en-US" altLang="en-US" dirty="0" smtClean="0">
              <a:solidFill>
                <a:srgbClr val="FFFFFF"/>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27</a:t>
            </a:fld>
            <a:endParaRPr lang="en-US" altLang="en-US"/>
          </a:p>
        </p:txBody>
      </p:sp>
    </p:spTree>
    <p:extLst>
      <p:ext uri="{BB962C8B-B14F-4D97-AF65-F5344CB8AC3E}">
        <p14:creationId xmlns:p14="http://schemas.microsoft.com/office/powerpoint/2010/main" xmlns="" val="9833769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rPr>
              <a:t>PROGRAMME 4 : </a:t>
            </a:r>
            <a:r>
              <a:rPr lang="en-ZA" sz="2000" b="1" dirty="0">
                <a:solidFill>
                  <a:srgbClr val="00B050"/>
                </a:solidFill>
                <a:latin typeface="Arial" panose="020B0604020202020204" pitchFamily="34" charset="0"/>
              </a:rPr>
              <a:t>CLIMATE CHANGE AND AIR QUALITY MANAGEMENT</a:t>
            </a:r>
            <a:endParaRPr lang="en-US" sz="2000" b="1"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152400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325509263"/>
              </p:ext>
            </p:extLst>
          </p:nvPr>
        </p:nvGraphicFramePr>
        <p:xfrm>
          <a:off x="292097" y="762000"/>
          <a:ext cx="11658602" cy="4962652"/>
        </p:xfrm>
        <a:graphic>
          <a:graphicData uri="http://schemas.openxmlformats.org/drawingml/2006/table">
            <a:tbl>
              <a:tblPr/>
              <a:tblGrid>
                <a:gridCol w="2463803"/>
                <a:gridCol w="1574800"/>
                <a:gridCol w="1917700"/>
                <a:gridCol w="889000"/>
                <a:gridCol w="4813299"/>
              </a:tblGrid>
              <a:tr h="228600">
                <a:tc gridSpan="5">
                  <a:txBody>
                    <a:bodyPr/>
                    <a:lstStyle/>
                    <a:p>
                      <a:pPr algn="l">
                        <a:spcAft>
                          <a:spcPts val="0"/>
                        </a:spcAft>
                      </a:pPr>
                      <a:r>
                        <a:rPr lang="en-ZA" sz="1400" b="1" kern="1200" dirty="0" smtClean="0">
                          <a:solidFill>
                            <a:schemeClr val="bg1"/>
                          </a:solidFill>
                          <a:effectLst/>
                          <a:latin typeface="+mn-lt"/>
                          <a:ea typeface="+mn-ea"/>
                          <a:cs typeface="Arial" panose="020B0604020202020204" pitchFamily="34" charset="0"/>
                        </a:rPr>
                        <a:t>Strategic Objective: </a:t>
                      </a:r>
                      <a:r>
                        <a:rPr lang="ha-Latn-NG" sz="1400" b="1" kern="1200" dirty="0" smtClean="0">
                          <a:solidFill>
                            <a:schemeClr val="bg1"/>
                          </a:solidFill>
                          <a:effectLst/>
                          <a:latin typeface="+mn-lt"/>
                          <a:ea typeface="+mn-ea"/>
                          <a:cs typeface="Arial" panose="020B0604020202020204" pitchFamily="34" charset="0"/>
                        </a:rPr>
                        <a:t>Coherent and aligned multi-sector regulatory system &amp; decision support across government (as reflected in the Policy Initiatives on the Strategic Plan)</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346166">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987552">
                <a:tc>
                  <a:txBody>
                    <a:bodyPr/>
                    <a:lstStyle/>
                    <a:p>
                      <a:pPr marL="0" algn="just"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Climate Change</a:t>
                      </a:r>
                    </a:p>
                    <a:p>
                      <a:pPr marL="0" algn="just"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Regulatory Framework</a:t>
                      </a:r>
                    </a:p>
                    <a:p>
                      <a:pPr marL="0" algn="just"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and tools developed</a:t>
                      </a:r>
                    </a:p>
                    <a:p>
                      <a:pPr marL="0" algn="just"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and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Draft National Climate Change Response Bill published for public comments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Q2:</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Stakeholder consultation on draft bill</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lvl="0" indent="0" algn="just">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Stakeholder</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consultation conducted and ongoing </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marL="0" lvl="0" indent="0" algn="just">
                        <a:buFont typeface="Arial" panose="020B0604020202020204" pitchFamily="34" charset="0"/>
                        <a:buNone/>
                      </a:pPr>
                      <a:endParaRPr lang="en-ZA" sz="1200" b="1" kern="1200" dirty="0" smtClean="0">
                        <a:solidFill>
                          <a:schemeClr val="tx1"/>
                        </a:solidFill>
                        <a:effectLst/>
                        <a:latin typeface="Arial" panose="020B0604020202020204" pitchFamily="34" charset="0"/>
                        <a:ea typeface="+mn-ea"/>
                        <a:cs typeface="Arial" panose="020B0604020202020204" pitchFamily="34" charset="0"/>
                      </a:endParaRPr>
                    </a:p>
                    <a:p>
                      <a:pPr marL="0" lvl="0" indent="0" algn="just">
                        <a:buFont typeface="Arial" panose="020B0604020202020204" pitchFamily="34" charset="0"/>
                        <a:buNone/>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 </a:t>
                      </a:r>
                      <a:r>
                        <a:rPr lang="en-ZA" sz="1200" kern="1200" dirty="0" smtClean="0">
                          <a:solidFill>
                            <a:schemeClr val="tx1"/>
                          </a:solidFill>
                          <a:effectLst/>
                          <a:latin typeface="Arial" panose="020B0604020202020204" pitchFamily="34" charset="0"/>
                          <a:ea typeface="+mn-ea"/>
                          <a:cs typeface="Arial" panose="020B0604020202020204" pitchFamily="34" charset="0"/>
                        </a:rPr>
                        <a:t>The consultation process and the  socio-economic impact assessment for the bill has highlighted the need to critically consider available  options for climate change regulation ( the need for development of a separate legislation or incorporation of the climate change elements on existing legislation). The process will require extensive internal and sector consultation. The annual target as planned will therefore not the achieved in the current financial year</a:t>
                      </a:r>
                    </a:p>
                    <a:p>
                      <a:pPr marL="0" lvl="0" indent="0" algn="just">
                        <a:buFont typeface="Arial" panose="020B0604020202020204" pitchFamily="34" charset="0"/>
                        <a:buNone/>
                      </a:pPr>
                      <a:endParaRPr lang="en-ZA" sz="1200" b="1" kern="1200" dirty="0" smtClean="0">
                        <a:solidFill>
                          <a:schemeClr val="tx1"/>
                        </a:solidFill>
                        <a:effectLst/>
                        <a:latin typeface="Arial" panose="020B0604020202020204" pitchFamily="34" charset="0"/>
                        <a:ea typeface="+mn-ea"/>
                        <a:cs typeface="Arial" panose="020B0604020202020204" pitchFamily="34" charset="0"/>
                      </a:endParaRPr>
                    </a:p>
                    <a:p>
                      <a:pPr marL="0" lvl="0" indent="0" algn="just">
                        <a:buFont typeface="Arial" panose="020B0604020202020204" pitchFamily="34" charset="0"/>
                        <a:buNone/>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Measures:</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A request and motivation has been submitted to Minister to consider a review of the planned annual target to what will be achievable in light of the developments.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56540">
                <a:tc gridSpan="5">
                  <a:txBody>
                    <a:bodyPr/>
                    <a:lstStyle/>
                    <a:p>
                      <a:pPr marL="0" algn="just" defTabSz="457200" rtl="0" eaLnBrk="1" latinLnBrk="0" hangingPunct="1">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Strategic Objective: Threats to environmental quality and integrity managed</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just"/>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just"/>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just"/>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hMerge="1">
                  <a:txBody>
                    <a:bodyPr/>
                    <a:lstStyle/>
                    <a:p>
                      <a:pPr marL="0" lvl="0" indent="0" algn="just">
                        <a:buFont typeface="Arial" panose="020B0604020202020204" pitchFamily="34" charset="0"/>
                        <a:buNone/>
                      </a:pPr>
                      <a:endParaRPr lang="en-ZA" sz="1200" b="1"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56540">
                <a:tc>
                  <a:txBody>
                    <a:bodyPr/>
                    <a:lstStyle/>
                    <a:p>
                      <a:pPr marL="0" algn="just"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National Framework</a:t>
                      </a:r>
                    </a:p>
                    <a:p>
                      <a:pPr marL="0" algn="just"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for Climate Services</a:t>
                      </a:r>
                    </a:p>
                    <a:p>
                      <a:pPr marL="0" algn="just"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developed and</a:t>
                      </a:r>
                    </a:p>
                    <a:p>
                      <a:pPr marL="0" algn="just"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 Annual plan for National Framework for Climate Services implemented for</a:t>
                      </a:r>
                    </a:p>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4 key climate sensitive sectors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Q2: Stakeholder Consultation on National Framework for Climate Services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lvl="0" indent="0" algn="just">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Stakeholder Consultation on National Framework for Climate Services (NFCS) 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Tree>
    <p:extLst>
      <p:ext uri="{BB962C8B-B14F-4D97-AF65-F5344CB8AC3E}">
        <p14:creationId xmlns:p14="http://schemas.microsoft.com/office/powerpoint/2010/main" xmlns="" val="38448104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rPr>
              <a:t>PROGRAMME 4 : </a:t>
            </a:r>
            <a:r>
              <a:rPr lang="en-ZA" sz="2000" b="1" dirty="0">
                <a:solidFill>
                  <a:srgbClr val="00B050"/>
                </a:solidFill>
                <a:latin typeface="Arial" panose="020B0604020202020204" pitchFamily="34" charset="0"/>
              </a:rPr>
              <a:t>CLIMATE CHANGE AND AIR QUALITY MANAGEMENT</a:t>
            </a:r>
            <a:endParaRPr lang="en-US" sz="2000" b="1"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152400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150340443"/>
              </p:ext>
            </p:extLst>
          </p:nvPr>
        </p:nvGraphicFramePr>
        <p:xfrm>
          <a:off x="330199" y="762001"/>
          <a:ext cx="11633200" cy="5640324"/>
        </p:xfrm>
        <a:graphic>
          <a:graphicData uri="http://schemas.openxmlformats.org/drawingml/2006/table">
            <a:tbl>
              <a:tblPr/>
              <a:tblGrid>
                <a:gridCol w="2514601"/>
                <a:gridCol w="1587500"/>
                <a:gridCol w="1943100"/>
                <a:gridCol w="939800"/>
                <a:gridCol w="4648199"/>
              </a:tblGrid>
              <a:tr h="196005">
                <a:tc gridSpan="5">
                  <a:txBody>
                    <a:bodyPr/>
                    <a:lstStyle/>
                    <a:p>
                      <a:pPr marL="0" algn="just" defTabSz="457200" rtl="0" eaLnBrk="1" latinLnBrk="0" hangingPunct="1">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Strategic Objective: Threats to environmental quality and integrity managed (continued)</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543229">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20833">
                <a:tc rowSpan="3">
                  <a:txBody>
                    <a:bodyPr/>
                    <a:lstStyle/>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Provincial and Local Government Climate Change Adaptation</a:t>
                      </a:r>
                    </a:p>
                    <a:p>
                      <a:pPr marL="0" algn="just"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Programme developed and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Lets’ Respond Toolkit rolled</a:t>
                      </a:r>
                    </a:p>
                    <a:p>
                      <a:r>
                        <a:rPr lang="en-ZA" sz="1200" kern="1200" dirty="0" smtClean="0">
                          <a:solidFill>
                            <a:schemeClr val="tx1"/>
                          </a:solidFill>
                          <a:effectLst/>
                          <a:latin typeface="Arial" panose="020B0604020202020204" pitchFamily="34" charset="0"/>
                          <a:ea typeface="+mn-ea"/>
                          <a:cs typeface="Arial" panose="020B0604020202020204" pitchFamily="34" charset="0"/>
                        </a:rPr>
                        <a:t>out in 40 Municipalities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Q2: Lets Respond Toolkit Workshop conducted in 15</a:t>
                      </a:r>
                    </a:p>
                    <a:p>
                      <a:r>
                        <a:rPr lang="en-ZA" sz="1200" kern="1200" dirty="0" smtClean="0">
                          <a:solidFill>
                            <a:schemeClr val="tx1"/>
                          </a:solidFill>
                          <a:effectLst/>
                          <a:latin typeface="Arial" panose="020B0604020202020204" pitchFamily="34" charset="0"/>
                          <a:ea typeface="+mn-ea"/>
                          <a:cs typeface="Arial" panose="020B0604020202020204" pitchFamily="34" charset="0"/>
                        </a:rPr>
                        <a:t>municipalities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Capacity building workshops on the Lets Respond Toolkit conducted in 29  Municipalities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646863">
                <a:tc vMerge="1">
                  <a:txBody>
                    <a:bodyPr/>
                    <a:lstStyle/>
                    <a:p>
                      <a:pPr marL="0" algn="just" defTabSz="457200" rtl="0" eaLnBrk="1" latinLnBrk="0" hangingPunct="1">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Resilient Cities programme implemented (annual plan)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Q2:</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Implementation of the Resilient Cities Programme </a:t>
                      </a:r>
                      <a:endParaRPr lang="en-ZA" sz="1800" b="0" i="0" u="none" strike="noStrike" kern="1200" baseline="0" dirty="0" smtClean="0">
                        <a:solidFill>
                          <a:schemeClr val="tx1"/>
                        </a:solidFill>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Implementation of the Resilience Cities Programme underway and supported.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646863">
                <a:tc vMerge="1">
                  <a:txBody>
                    <a:bodyPr/>
                    <a:lstStyle/>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3 Provincial Climate change adaptation response strategies/ plans developed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Q2: Provincial climate change response strategies/plan</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developed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Provincial climate change response strategies developed for Northern Cape and Free State</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76042">
                <a:tc rowSpan="2">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sector</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mitigation potential</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and impact studies</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conducted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Phase 2 National Carbon Sinks Atlas finalised (Detailing of the National Carbon Sink Atlas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Q2: Inception report submitted and data collection and Carbon Sinks Atlas analysis conducted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•Service provider appointed (Financial agreement between GIZ and CISR) •Inception Report submitted </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•Data collection and analysis currently underway</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0">
                <a:tc vMerge="1">
                  <a:txBody>
                    <a:bodyPr/>
                    <a:lstStyle/>
                    <a:p>
                      <a:pPr marL="0" algn="just" defTabSz="457200" rtl="0" eaLnBrk="1" latinLnBrk="0" hangingPunct="1">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Mitigation potential</a:t>
                      </a:r>
                    </a:p>
                    <a:p>
                      <a:pPr>
                        <a:lnSpc>
                          <a:spcPct val="100000"/>
                        </a:lnSpc>
                        <a:spcAft>
                          <a:spcPts val="0"/>
                        </a:spcAft>
                      </a:pPr>
                      <a:r>
                        <a:rPr lang="en-ZA"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analysis updated</a:t>
                      </a:r>
                      <a:endPar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Q2: Dat</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a Collection</a:t>
                      </a:r>
                      <a:endParaRPr lang="en-ZA"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endParaRPr lang="en-ZA"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Data collection in progress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646863">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Climate</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Change Response</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Policy interventions</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4 Interventions</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Design and approach</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phase 2 DEROs and Carbon Budgets (2021 – 2025 &amp; 2026 – 2030)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Q2: Stakeholder engagement </a:t>
                      </a:r>
                      <a:r>
                        <a:rPr lang="en-ZA" sz="1800" b="0" i="0" u="none" strike="noStrike" kern="1200" baseline="0" dirty="0" smtClean="0">
                          <a:solidFill>
                            <a:schemeClr val="tx1"/>
                          </a:solidFill>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Stakeholder workshops on the methodology and approach to calculate the DEROs and Carbon Budgets were held in September 2016.</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Tree>
    <p:extLst>
      <p:ext uri="{BB962C8B-B14F-4D97-AF65-F5344CB8AC3E}">
        <p14:creationId xmlns:p14="http://schemas.microsoft.com/office/powerpoint/2010/main" xmlns="" val="15660372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1 : ADMINISTRATION </a:t>
            </a:r>
          </a:p>
        </p:txBody>
      </p:sp>
      <p:sp>
        <p:nvSpPr>
          <p:cNvPr id="4" name="Line 4"/>
          <p:cNvSpPr>
            <a:spLocks noChangeShapeType="1"/>
          </p:cNvSpPr>
          <p:nvPr/>
        </p:nvSpPr>
        <p:spPr bwMode="auto">
          <a:xfrm>
            <a:off x="152400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633357759"/>
              </p:ext>
            </p:extLst>
          </p:nvPr>
        </p:nvGraphicFramePr>
        <p:xfrm>
          <a:off x="254002" y="762000"/>
          <a:ext cx="11683998" cy="5409050"/>
        </p:xfrm>
        <a:graphic>
          <a:graphicData uri="http://schemas.openxmlformats.org/drawingml/2006/table">
            <a:tbl>
              <a:tblPr/>
              <a:tblGrid>
                <a:gridCol w="2478033"/>
                <a:gridCol w="1674239"/>
                <a:gridCol w="2030291"/>
                <a:gridCol w="892032"/>
                <a:gridCol w="4609403"/>
              </a:tblGrid>
              <a:tr h="248879">
                <a:tc gridSpan="5">
                  <a:txBody>
                    <a:bodyPr/>
                    <a:lstStyle/>
                    <a:p>
                      <a:pPr algn="l">
                        <a:spcAft>
                          <a:spcPts val="0"/>
                        </a:spcAft>
                      </a:pPr>
                      <a:r>
                        <a:rPr lang="en-ZA" sz="1400" b="1" dirty="0" smtClean="0">
                          <a:solidFill>
                            <a:schemeClr val="bg1"/>
                          </a:solidFill>
                          <a:effectLst/>
                          <a:latin typeface="+mn-lt"/>
                          <a:cs typeface="Arial" panose="020B0604020202020204" pitchFamily="34" charset="0"/>
                        </a:rPr>
                        <a:t>Strategic Objective: </a:t>
                      </a:r>
                      <a:r>
                        <a:rPr lang="en-ZA" sz="1400" b="1" kern="1200" dirty="0" smtClean="0">
                          <a:solidFill>
                            <a:schemeClr val="bg1"/>
                          </a:solidFill>
                          <a:effectLst/>
                          <a:latin typeface="+mn-lt"/>
                          <a:ea typeface="+mn-ea"/>
                          <a:cs typeface="+mn-cs"/>
                        </a:rPr>
                        <a:t>Equitable and sound corporate</a:t>
                      </a:r>
                      <a:r>
                        <a:rPr lang="en-ZA" sz="1400" b="1" kern="1200" baseline="0" dirty="0" smtClean="0">
                          <a:solidFill>
                            <a:schemeClr val="bg1"/>
                          </a:solidFill>
                          <a:effectLst/>
                          <a:latin typeface="+mn-lt"/>
                          <a:ea typeface="+mn-ea"/>
                          <a:cs typeface="+mn-cs"/>
                        </a:rPr>
                        <a:t> governance</a:t>
                      </a: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46637">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222680">
                <a:tc>
                  <a:txBody>
                    <a:bodyPr/>
                    <a:lstStyle/>
                    <a:p>
                      <a:pPr marL="0" indent="0">
                        <a:spcAft>
                          <a:spcPts val="0"/>
                        </a:spcAft>
                      </a:pPr>
                      <a:r>
                        <a:rPr lang="en-GB" sz="1200" kern="1200" dirty="0" smtClean="0">
                          <a:solidFill>
                            <a:schemeClr val="tx1"/>
                          </a:solidFill>
                          <a:effectLst/>
                          <a:latin typeface="Arial" panose="020B0604020202020204" pitchFamily="34" charset="0"/>
                          <a:ea typeface="+mn-ea"/>
                          <a:cs typeface="Arial" panose="020B0604020202020204" pitchFamily="34" charset="0"/>
                        </a:rPr>
                        <a:t>Percentage compliance with key legislation</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and corporate and governance requirements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r>
                        <a:rPr lang="en-ZA" sz="1200" kern="1200" baseline="0" dirty="0" smtClean="0">
                          <a:solidFill>
                            <a:schemeClr val="tx1"/>
                          </a:solidFill>
                          <a:effectLst/>
                          <a:latin typeface="Arial" panose="020B0604020202020204" pitchFamily="34" charset="0"/>
                          <a:ea typeface="+mn-ea"/>
                          <a:cs typeface="Arial" panose="020B0604020202020204" pitchFamily="34" charset="0"/>
                        </a:rPr>
                        <a:t>100 % compliance (as per schedule) </a:t>
                      </a:r>
                      <a:endParaRPr lang="en-ZA" sz="1200" kern="1200" baseline="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just" defTabSz="457200" rtl="0" eaLnBrk="1" latinLnBrk="0" hangingPunct="1"/>
                      <a:r>
                        <a:rPr lang="en-ZA" sz="1200" kern="1200" baseline="0" dirty="0" smtClean="0">
                          <a:solidFill>
                            <a:schemeClr val="tx1"/>
                          </a:solidFill>
                          <a:effectLst/>
                          <a:latin typeface="Arial" panose="020B0604020202020204" pitchFamily="34" charset="0"/>
                          <a:ea typeface="+mn-ea"/>
                          <a:cs typeface="Arial" panose="020B0604020202020204" pitchFamily="34" charset="0"/>
                        </a:rPr>
                        <a:t>Q1-4 : 100% compliance with key legislative/policy and  corporate governance requirements as per schedule </a:t>
                      </a:r>
                      <a:endParaRPr lang="en-ZA" sz="1200" kern="1200" baseline="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just" defTabSz="457200" rtl="0" eaLnBrk="1" latinLnBrk="0" hangingPunct="1"/>
                      <a:endParaRPr lang="en-ZA" sz="1200" kern="1200" baseline="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algn="just" defTabSz="457200" rtl="0" eaLnBrk="1" latinLnBrk="0" hangingPunct="1">
                        <a:lnSpc>
                          <a:spcPct val="115000"/>
                        </a:lnSpc>
                        <a:spcAft>
                          <a:spcPts val="0"/>
                        </a:spcAft>
                      </a:pPr>
                      <a:r>
                        <a:rPr lang="en-ZA" sz="1200" b="1" kern="1200" baseline="0" dirty="0" smtClean="0">
                          <a:solidFill>
                            <a:schemeClr val="tx1"/>
                          </a:solidFill>
                          <a:effectLst/>
                          <a:latin typeface="Arial" panose="020B0604020202020204" pitchFamily="34" charset="0"/>
                          <a:ea typeface="+mn-ea"/>
                          <a:cs typeface="Arial" panose="020B0604020202020204" pitchFamily="34" charset="0"/>
                        </a:rPr>
                        <a:t>100% compliance with statutory tabling and prescripts</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1st Draft DEA APP and PEs 1st draft 2017/18 Annual Performance Plan submitted to DPME and National Treasury within the timeframes (31 August 2016); All PFMA ; National Treasury and Presidency reporting requirements complied with within timeframes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947306">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External audit</a:t>
                      </a:r>
                    </a:p>
                    <a:p>
                      <a:r>
                        <a:rPr lang="en-ZA" sz="1200" kern="1200" dirty="0" smtClean="0">
                          <a:solidFill>
                            <a:schemeClr val="tx1"/>
                          </a:solidFill>
                          <a:effectLst/>
                          <a:latin typeface="Arial" panose="020B0604020202020204" pitchFamily="34" charset="0"/>
                          <a:ea typeface="+mn-ea"/>
                          <a:cs typeface="Arial" panose="020B0604020202020204" pitchFamily="34" charset="0"/>
                        </a:rPr>
                        <a:t>report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baseline="0" dirty="0">
                          <a:solidFill>
                            <a:schemeClr val="tx1"/>
                          </a:solidFill>
                          <a:effectLst/>
                          <a:latin typeface="Arial" panose="020B0604020202020204" pitchFamily="34" charset="0"/>
                          <a:ea typeface="+mn-ea"/>
                          <a:cs typeface="Arial" panose="020B0604020202020204" pitchFamily="34" charset="0"/>
                        </a:rPr>
                        <a:t>Unqualified audit</a:t>
                      </a:r>
                    </a:p>
                    <a:p>
                      <a:pPr marL="0" indent="0" algn="just">
                        <a:lnSpc>
                          <a:spcPct val="115000"/>
                        </a:lnSpc>
                        <a:spcAft>
                          <a:spcPts val="0"/>
                        </a:spcAft>
                      </a:pPr>
                      <a:r>
                        <a:rPr lang="en-ZA" sz="1200" kern="1200" baseline="0" dirty="0">
                          <a:solidFill>
                            <a:schemeClr val="tx1"/>
                          </a:solidFill>
                          <a:effectLst/>
                          <a:latin typeface="Arial" panose="020B0604020202020204" pitchFamily="34" charset="0"/>
                          <a:ea typeface="+mn-ea"/>
                          <a:cs typeface="Arial" panose="020B0604020202020204" pitchFamily="34" charset="0"/>
                        </a:rPr>
                        <a:t>opinion without matters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r>
                        <a:rPr lang="en-ZA" sz="1200" kern="1200" baseline="0" dirty="0" smtClean="0">
                          <a:solidFill>
                            <a:schemeClr val="tx1"/>
                          </a:solidFill>
                          <a:effectLst/>
                          <a:latin typeface="Arial" panose="020B0604020202020204" pitchFamily="34" charset="0"/>
                          <a:ea typeface="+mn-ea"/>
                          <a:cs typeface="Arial" panose="020B0604020202020204" pitchFamily="34" charset="0"/>
                        </a:rPr>
                        <a:t>Q1-Q4: Implementation and improvement of internal control </a:t>
                      </a:r>
                      <a:endParaRPr lang="en-ZA" sz="1200" kern="1200" baseline="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12700" algn="just" defTabSz="457200" rtl="0" eaLnBrk="1" fontAlgn="auto" latinLnBrk="0" hangingPunct="1">
                        <a:lnSpc>
                          <a:spcPct val="115000"/>
                        </a:lnSpc>
                        <a:spcBef>
                          <a:spcPts val="0"/>
                        </a:spcBef>
                        <a:spcAft>
                          <a:spcPts val="0"/>
                        </a:spcAft>
                        <a:buClrTx/>
                        <a:buSzTx/>
                        <a:buFontTx/>
                        <a:buNone/>
                        <a:tabLst/>
                        <a:defRPr/>
                      </a:pPr>
                      <a:endParaRPr lang="en-ZA" sz="1200" kern="1200" baseline="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baseline="0" dirty="0" smtClean="0">
                          <a:solidFill>
                            <a:schemeClr val="tx1"/>
                          </a:solidFill>
                          <a:effectLst/>
                          <a:latin typeface="Arial" panose="020B0604020202020204" pitchFamily="34" charset="0"/>
                          <a:ea typeface="+mn-ea"/>
                          <a:cs typeface="Arial" panose="020B0604020202020204" pitchFamily="34" charset="0"/>
                        </a:rPr>
                        <a:t>Internal controls on Financial Management ,  Performance and Risk Management implemented on an on-going basis: </a:t>
                      </a:r>
                    </a:p>
                    <a:p>
                      <a:pPr algn="just"/>
                      <a:endParaRPr lang="en-ZA" sz="1200" kern="1200" baseline="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493273">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Percentage expenditure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98%</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Q2: 48%</a:t>
                      </a:r>
                      <a:endParaRPr kumimoji="0" lang="en-ZA"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42 % (2 708 633/6 425 101)</a:t>
                      </a:r>
                    </a:p>
                    <a:p>
                      <a:pPr algn="just"/>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r>
                        <a:rPr lang="en-ZA" sz="1200" b="1" kern="1200" baseline="0" dirty="0" smtClean="0">
                          <a:solidFill>
                            <a:schemeClr val="tx1"/>
                          </a:solidFill>
                          <a:effectLst/>
                          <a:latin typeface="Arial" panose="020B0604020202020204" pitchFamily="34" charset="0"/>
                          <a:ea typeface="+mn-ea"/>
                          <a:cs typeface="Arial" panose="020B0604020202020204" pitchFamily="34" charset="0"/>
                        </a:rPr>
                        <a:t>Challenges: </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Expenditure lower than anticipated due to the closer monitoring of EPWP expenditure due to issues raised by the  Auditor General on the EPWP programme and the application of Modified Cash Standard (MCS) </a:t>
                      </a:r>
                      <a:endParaRPr lang="en-ZA" sz="1200" b="1" kern="1200" baseline="0" dirty="0" smtClean="0">
                        <a:solidFill>
                          <a:schemeClr val="tx1"/>
                        </a:solidFill>
                        <a:effectLst/>
                        <a:latin typeface="Arial" panose="020B0604020202020204" pitchFamily="34" charset="0"/>
                        <a:ea typeface="+mn-ea"/>
                        <a:cs typeface="Arial" panose="020B0604020202020204" pitchFamily="34" charset="0"/>
                      </a:endParaRPr>
                    </a:p>
                    <a:p>
                      <a:pPr algn="just"/>
                      <a:r>
                        <a:rPr lang="en-ZA" sz="1200" b="1" kern="1200" baseline="0" dirty="0" smtClean="0">
                          <a:solidFill>
                            <a:schemeClr val="tx1"/>
                          </a:solidFill>
                          <a:effectLst/>
                          <a:latin typeface="Arial" panose="020B0604020202020204" pitchFamily="34" charset="0"/>
                          <a:ea typeface="+mn-ea"/>
                          <a:cs typeface="Arial" panose="020B0604020202020204" pitchFamily="34" charset="0"/>
                        </a:rPr>
                        <a:t>Corrective measures: </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Payments are being processed and expenditure will  improve in the 3rd quarter</a:t>
                      </a:r>
                      <a:endParaRPr lang="en-ZA" sz="1200" kern="1200" baseline="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11083">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Percentage of expenditure on affirmative procurement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65%</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Q1-Q4: 65%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81% (455 271 248/561 793 358)</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dirty="0">
                <a:latin typeface="Arial" panose="020B0604020202020204" pitchFamily="34" charset="0"/>
                <a:cs typeface="Arial" panose="020B0604020202020204" pitchFamily="34" charset="0"/>
              </a:endParaRPr>
            </a:p>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milestone</a:t>
              </a:r>
            </a:p>
          </p:txBody>
        </p:sp>
      </p:grpSp>
    </p:spTree>
    <p:extLst>
      <p:ext uri="{BB962C8B-B14F-4D97-AF65-F5344CB8AC3E}">
        <p14:creationId xmlns:p14="http://schemas.microsoft.com/office/powerpoint/2010/main" xmlns="" val="31724174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rPr>
              <a:t>PROGRAMME 4 : </a:t>
            </a:r>
            <a:r>
              <a:rPr lang="en-ZA" sz="2000" b="1" dirty="0">
                <a:solidFill>
                  <a:srgbClr val="00B050"/>
                </a:solidFill>
                <a:latin typeface="Arial" panose="020B0604020202020204" pitchFamily="34" charset="0"/>
              </a:rPr>
              <a:t>CLIMATE CHANGE AND AIR QUALITY MANAGEMENT</a:t>
            </a:r>
            <a:endParaRPr lang="en-US" sz="2000" b="1"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152400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066813288"/>
              </p:ext>
            </p:extLst>
          </p:nvPr>
        </p:nvGraphicFramePr>
        <p:xfrm>
          <a:off x="279401" y="762000"/>
          <a:ext cx="11658598" cy="5499752"/>
        </p:xfrm>
        <a:graphic>
          <a:graphicData uri="http://schemas.openxmlformats.org/drawingml/2006/table">
            <a:tbl>
              <a:tblPr/>
              <a:tblGrid>
                <a:gridCol w="2114175"/>
                <a:gridCol w="1788459"/>
                <a:gridCol w="1828800"/>
                <a:gridCol w="1035424"/>
                <a:gridCol w="4891740"/>
              </a:tblGrid>
              <a:tr h="228600">
                <a:tc gridSpan="5">
                  <a:txBody>
                    <a:bodyPr/>
                    <a:lstStyle/>
                    <a:p>
                      <a:pPr algn="l">
                        <a:spcAft>
                          <a:spcPts val="0"/>
                        </a:spcAft>
                      </a:pPr>
                      <a:r>
                        <a:rPr lang="en-ZA" sz="1400" b="1" kern="1200" dirty="0" smtClean="0">
                          <a:solidFill>
                            <a:schemeClr val="bg1"/>
                          </a:solidFill>
                          <a:effectLst/>
                          <a:latin typeface="+mn-lt"/>
                          <a:ea typeface="+mn-ea"/>
                          <a:cs typeface="Arial" panose="020B0604020202020204" pitchFamily="34" charset="0"/>
                        </a:rPr>
                        <a:t>Strategic Objective: Threats to environmental quality and integrity managed (continued) </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249498">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Climate Change Response Policy interventions</a:t>
                      </a:r>
                    </a:p>
                    <a:p>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100% of Annual pollution prevention plans for carbon budgets ( 2016 -</a:t>
                      </a:r>
                    </a:p>
                    <a:p>
                      <a:pPr algn="just">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2020) processed before the required compliance date (Phase 1 C Budgets)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Q2: 100% of PPP submitted in Q2 processed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lvl="0" indent="0" algn="just">
                        <a:lnSpc>
                          <a:spcPct val="115000"/>
                        </a:lnSpc>
                        <a:spcAft>
                          <a:spcPts val="0"/>
                        </a:spcAft>
                        <a:buFont typeface="Symbol" panose="05050102010706020507" pitchFamily="18" charset="2"/>
                        <a:buNone/>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Shifted to 2017/2018 financial year because of the delays in the promulgation of the GHG reporting regulations</a:t>
                      </a:r>
                    </a:p>
                    <a:p>
                      <a:pPr marL="0" lvl="0" indent="0" algn="just" defTabSz="457200" rtl="0" eaLnBrk="1" latinLnBrk="0" hangingPunct="1">
                        <a:lnSpc>
                          <a:spcPct val="115000"/>
                        </a:lnSpc>
                        <a:spcAft>
                          <a:spcPts val="0"/>
                        </a:spcAft>
                        <a:buFont typeface="Symbol" panose="05050102010706020507" pitchFamily="18" charset="2"/>
                        <a:buNone/>
                      </a:pPr>
                      <a:endParaRPr lang="en-ZA"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lvl="0" indent="0" algn="just" defTabSz="457200" rtl="0" eaLnBrk="1" latinLnBrk="0" hangingPunct="1">
                        <a:lnSpc>
                          <a:spcPct val="115000"/>
                        </a:lnSpc>
                        <a:spcAft>
                          <a:spcPts val="0"/>
                        </a:spcAft>
                        <a:buFont typeface="Symbol" panose="05050102010706020507" pitchFamily="18" charset="2"/>
                        <a:buNone/>
                      </a:pPr>
                      <a:r>
                        <a:rPr lang="en-ZA"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Challenges: </a:t>
                      </a: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Delays in promulgation of the GHG reporting regulations</a:t>
                      </a:r>
                    </a:p>
                    <a:p>
                      <a:pPr marL="0" lvl="0" indent="0" algn="just" defTabSz="457200" rtl="0" eaLnBrk="1" latinLnBrk="0" hangingPunct="1">
                        <a:lnSpc>
                          <a:spcPct val="115000"/>
                        </a:lnSpc>
                        <a:spcAft>
                          <a:spcPts val="0"/>
                        </a:spcAft>
                        <a:buFont typeface="Symbol" panose="05050102010706020507" pitchFamily="18" charset="2"/>
                        <a:buNone/>
                      </a:pPr>
                      <a:endParaRPr lang="en-ZA"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lvl="0" indent="0" algn="just" defTabSz="457200" rtl="0" eaLnBrk="1" latinLnBrk="0" hangingPunct="1">
                        <a:lnSpc>
                          <a:spcPct val="115000"/>
                        </a:lnSpc>
                        <a:spcAft>
                          <a:spcPts val="0"/>
                        </a:spcAft>
                        <a:buFont typeface="Symbol" panose="05050102010706020507" pitchFamily="18" charset="2"/>
                        <a:buNone/>
                      </a:pPr>
                      <a:r>
                        <a:rPr lang="en-ZA"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Measures: </a:t>
                      </a: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 request and motivation has been submitted to Minister to consider a review of the planned annual target in light of the developments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249498">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Climate Change Response Policy interventions</a:t>
                      </a:r>
                    </a:p>
                    <a:p>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Draft national GHG emission reduction trajectory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Q2: Data collection and analysis </a:t>
                      </a:r>
                      <a:r>
                        <a:rPr lang="en-ZA" sz="1800" b="0" i="0" u="none" strike="noStrike" kern="1200" baseline="0" dirty="0" smtClean="0">
                          <a:solidFill>
                            <a:schemeClr val="tx1"/>
                          </a:solidFill>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endPar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Data collection and analysis not yet done.</a:t>
                      </a:r>
                    </a:p>
                    <a:p>
                      <a:pPr algn="just">
                        <a:lnSpc>
                          <a:spcPct val="115000"/>
                        </a:lnSpc>
                        <a:spcAft>
                          <a:spcPts val="0"/>
                        </a:spcAft>
                      </a:pPr>
                      <a:endParaRPr lang="en-ZA"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0"/>
                        </a:spcAft>
                      </a:pPr>
                      <a:r>
                        <a:rPr lang="en-ZA"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Challenges: </a:t>
                      </a: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The Bid to appoint the service provider advertised in the Government Tender Bulletin number 2927 of 29 July 2016. However, the Bid was retracted to redefine the scope of work based on Management decision to delay the study. </a:t>
                      </a:r>
                    </a:p>
                    <a:p>
                      <a:pPr algn="just">
                        <a:lnSpc>
                          <a:spcPct val="115000"/>
                        </a:lnSpc>
                        <a:spcAft>
                          <a:spcPts val="0"/>
                        </a:spcAft>
                      </a:pPr>
                      <a:r>
                        <a:rPr lang="en-ZA"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Corrective</a:t>
                      </a:r>
                      <a:r>
                        <a:rPr lang="en-ZA" sz="1200" b="1" kern="12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Measures: </a:t>
                      </a: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The bid with revised terms of reference  was re-advertised on the 2 September and closed on the 23 September. The Bid Evaluation  committee is scheduled for 12 October 2016</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249498">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Climate Change Response Policy interventions</a:t>
                      </a:r>
                    </a:p>
                    <a:p>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4 quarterly Green Fund</a:t>
                      </a:r>
                    </a:p>
                    <a:p>
                      <a:pPr algn="just"/>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implementation reports</a:t>
                      </a:r>
                    </a:p>
                    <a:p>
                      <a:pPr algn="just"/>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prepared (Green Fund</a:t>
                      </a:r>
                    </a:p>
                    <a:p>
                      <a:pPr algn="just"/>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implementation/coordination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Q1-Q4: 1 Green Fund implementation progress report</a:t>
                      </a:r>
                    </a:p>
                    <a:p>
                      <a:pPr algn="just">
                        <a:lnSpc>
                          <a:spcPct val="115000"/>
                        </a:lnSpc>
                        <a:spcAft>
                          <a:spcPts val="0"/>
                        </a:spcAft>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per quarter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endPar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1 Green Fund Quarterly progress report prepared.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Tree>
    <p:extLst>
      <p:ext uri="{BB962C8B-B14F-4D97-AF65-F5344CB8AC3E}">
        <p14:creationId xmlns:p14="http://schemas.microsoft.com/office/powerpoint/2010/main" xmlns="" val="18068239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rPr>
              <a:t>PROGRAMME 4 : </a:t>
            </a:r>
            <a:r>
              <a:rPr lang="en-ZA" sz="2000" b="1" dirty="0">
                <a:solidFill>
                  <a:srgbClr val="00B050"/>
                </a:solidFill>
                <a:latin typeface="Arial" panose="020B0604020202020204" pitchFamily="34" charset="0"/>
              </a:rPr>
              <a:t>CLIMATE CHANGE AND AIR QUALITY MANAGEMENT</a:t>
            </a:r>
            <a:endParaRPr lang="en-US" sz="2000" b="1"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152400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45360594"/>
              </p:ext>
            </p:extLst>
          </p:nvPr>
        </p:nvGraphicFramePr>
        <p:xfrm>
          <a:off x="304800" y="762001"/>
          <a:ext cx="11607800" cy="5435954"/>
        </p:xfrm>
        <a:graphic>
          <a:graphicData uri="http://schemas.openxmlformats.org/drawingml/2006/table">
            <a:tbl>
              <a:tblPr/>
              <a:tblGrid>
                <a:gridCol w="2344271"/>
                <a:gridCol w="1732429"/>
                <a:gridCol w="1777253"/>
                <a:gridCol w="1042147"/>
                <a:gridCol w="4711700"/>
              </a:tblGrid>
              <a:tr h="206431">
                <a:tc gridSpan="5">
                  <a:txBody>
                    <a:bodyPr/>
                    <a:lstStyle/>
                    <a:p>
                      <a:pPr algn="l">
                        <a:spcAft>
                          <a:spcPts val="0"/>
                        </a:spcAft>
                      </a:pPr>
                      <a:r>
                        <a:rPr lang="en-ZA" sz="1400" b="1" kern="1200" dirty="0" smtClean="0">
                          <a:solidFill>
                            <a:schemeClr val="bg1"/>
                          </a:solidFill>
                          <a:effectLst/>
                          <a:latin typeface="+mn-lt"/>
                          <a:ea typeface="+mn-ea"/>
                          <a:cs typeface="Arial" panose="020B0604020202020204" pitchFamily="34" charset="0"/>
                        </a:rPr>
                        <a:t>Strategic Objective: Negative impacts on health and wellbeing minimised</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19293">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831053">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sector adaptation plans</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finalised and implementation</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Facilitated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Annual plans of 5</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Climate Change</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Adaptation Sector plans</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implemented:</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Agriculture</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Water</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Health</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Rural Settlement</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Biodiversity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Q2: Implementation of sector plans supported/facilitated </a:t>
                      </a:r>
                      <a:r>
                        <a:rPr lang="en-ZA" sz="1800" b="0" i="0" u="none" strike="noStrike" kern="1200" baseline="0" dirty="0" smtClean="0">
                          <a:solidFill>
                            <a:schemeClr val="tx1"/>
                          </a:solidFill>
                          <a:latin typeface="+mn-lt"/>
                          <a:ea typeface="+mn-ea"/>
                          <a:cs typeface="+mn-cs"/>
                        </a:rPr>
                        <a:t>	</a:t>
                      </a:r>
                    </a:p>
                    <a:p>
                      <a:pPr>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lvl="0" indent="0" algn="just">
                        <a:lnSpc>
                          <a:spcPct val="100000"/>
                        </a:lnSpc>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Provided support and delivered presentations during the Health and Climate Change Training workshops which were held in the following provinces: •Western Cape;</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Eastern Cape; &amp; Gauteng </a:t>
                      </a:r>
                    </a:p>
                    <a:p>
                      <a:pPr marL="171450" lvl="0" indent="-171450" algn="just">
                        <a:lnSpc>
                          <a:spcPct val="100000"/>
                        </a:lnSpc>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Participated and serving the Project Steering Committee NEVA Project.</a:t>
                      </a:r>
                    </a:p>
                    <a:p>
                      <a:pPr marL="171450" lvl="0" indent="-171450" algn="just">
                        <a:lnSpc>
                          <a:spcPct val="100000"/>
                        </a:lnSpc>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Provided support to Mpumalanga Province on hosting the Climate Change Forum meeting held on 12 -13 July 2016.</a:t>
                      </a:r>
                    </a:p>
                    <a:p>
                      <a:pPr marL="171450" lvl="0" indent="-171450" algn="just">
                        <a:lnSpc>
                          <a:spcPct val="100000"/>
                        </a:lnSpc>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Presentation was delivered at the Free State Provincial workshop on Green economy and Climate Change workshop which was held 28 September 2016.</a:t>
                      </a:r>
                    </a:p>
                    <a:p>
                      <a:pPr marL="171450" lvl="0" indent="-171450" algn="just">
                        <a:lnSpc>
                          <a:spcPct val="100000"/>
                        </a:lnSpc>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Presentation was delivered at the Limpopo Provincial Disaster Management Advisory Forum meeting 29 September 2016.</a:t>
                      </a:r>
                    </a:p>
                    <a:p>
                      <a:pPr marL="171450" lvl="0" indent="-171450" algn="just">
                        <a:lnSpc>
                          <a:spcPct val="100000"/>
                        </a:lnSpc>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Participated in the reference group for the development of guidelines for the </a:t>
                      </a:r>
                      <a:r>
                        <a:rPr lang="en-ZA" sz="1200" kern="1200" dirty="0" err="1" smtClean="0">
                          <a:solidFill>
                            <a:schemeClr val="tx1"/>
                          </a:solidFill>
                          <a:effectLst/>
                          <a:latin typeface="Arial" panose="020B0604020202020204" pitchFamily="34" charset="0"/>
                          <a:ea typeface="+mn-ea"/>
                          <a:cs typeface="Arial" panose="020B0604020202020204" pitchFamily="34" charset="0"/>
                        </a:rPr>
                        <a:t>EbA</a:t>
                      </a:r>
                      <a:r>
                        <a:rPr lang="en-ZA" sz="1200" kern="1200" dirty="0" smtClean="0">
                          <a:solidFill>
                            <a:schemeClr val="tx1"/>
                          </a:solidFill>
                          <a:effectLst/>
                          <a:latin typeface="Arial" panose="020B0604020202020204" pitchFamily="34" charset="0"/>
                          <a:ea typeface="+mn-ea"/>
                          <a:cs typeface="Arial" panose="020B0604020202020204" pitchFamily="34" charset="0"/>
                        </a:rPr>
                        <a:t> implementation plan, 21 September 2016. </a:t>
                      </a:r>
                    </a:p>
                    <a:p>
                      <a:pPr marL="171450" lvl="0" indent="-171450" algn="just">
                        <a:lnSpc>
                          <a:spcPct val="100000"/>
                        </a:lnSpc>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Conducted National Adaptation Planning Training workshops with sectors and provincial departments 26 – 28 September 2016.</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07763">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Climate Change Risk Analysis and Adaptation studies</a:t>
                      </a:r>
                    </a:p>
                    <a:p>
                      <a:r>
                        <a:rPr lang="en-ZA" sz="1200" kern="1200" dirty="0" smtClean="0">
                          <a:solidFill>
                            <a:schemeClr val="tx1"/>
                          </a:solidFill>
                          <a:effectLst/>
                          <a:latin typeface="Arial" panose="020B0604020202020204" pitchFamily="34" charset="0"/>
                          <a:ea typeface="+mn-ea"/>
                          <a:cs typeface="Arial" panose="020B0604020202020204" pitchFamily="34" charset="0"/>
                        </a:rPr>
                        <a:t>conducted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Climate Change Risk Analysis for 2 provinces 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Q2: Climate Change Risk Analysis conducted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lvl="0" indent="0" algn="just">
                        <a:lnSpc>
                          <a:spcPct val="115000"/>
                        </a:lnSpc>
                        <a:spcAft>
                          <a:spcPts val="0"/>
                        </a:spcAft>
                        <a:buFont typeface="Symbol" panose="05050102010706020507" pitchFamily="18" charset="2"/>
                        <a:buNone/>
                      </a:pPr>
                      <a:r>
                        <a:rPr lang="en-ZA"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Climate change risk analysis conducted in 4 Provinces ( Kwa-Zulu Natal ; Northern Cape and Eastern Cape and Gauteng)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969458">
                <a:tc>
                  <a:txBody>
                    <a:bodyPr/>
                    <a:lstStyle/>
                    <a:p>
                      <a:pPr>
                        <a:lnSpc>
                          <a:spcPct val="115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Improvement in the National Air Quality Indicator</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1.25</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Q2: Data collected from metro networks, provinces, Eskom and Sasol stations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lvl="0" indent="0" algn="just">
                        <a:lnSpc>
                          <a:spcPct val="115000"/>
                        </a:lnSpc>
                        <a:spcAft>
                          <a:spcPts val="0"/>
                        </a:spcAft>
                        <a:buFont typeface="Symbol" panose="05050102010706020507" pitchFamily="18" charset="2"/>
                        <a:buNone/>
                      </a:pPr>
                      <a:r>
                        <a:rPr lang="en-ZA" sz="1200" dirty="0" smtClean="0">
                          <a:effectLst/>
                          <a:latin typeface="Arial" panose="020B0604020202020204" pitchFamily="34" charset="0"/>
                          <a:ea typeface="Calibri" panose="020F0502020204030204" pitchFamily="34" charset="0"/>
                          <a:cs typeface="Arial" panose="020B0604020202020204" pitchFamily="34" charset="0"/>
                        </a:rPr>
                        <a:t>Data was collected from Ethekwini, City of Cape Town, North West Province &amp; Western Cape, Eskom &amp; Sasol stations. The data was processed and reported in the 2016 State of Air Report.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Tree>
    <p:extLst>
      <p:ext uri="{BB962C8B-B14F-4D97-AF65-F5344CB8AC3E}">
        <p14:creationId xmlns:p14="http://schemas.microsoft.com/office/powerpoint/2010/main" xmlns="" val="6578513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rPr>
              <a:t>PROGRAMME 4 : </a:t>
            </a:r>
            <a:r>
              <a:rPr lang="en-ZA" sz="2000" b="1" dirty="0">
                <a:solidFill>
                  <a:srgbClr val="00B050"/>
                </a:solidFill>
                <a:latin typeface="Arial" panose="020B0604020202020204" pitchFamily="34" charset="0"/>
              </a:rPr>
              <a:t>CLIMATE CHANGE AND AIR QUALITY MANAGEMENT</a:t>
            </a:r>
            <a:endParaRPr lang="en-US" sz="2000" b="1"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152400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527320569"/>
              </p:ext>
            </p:extLst>
          </p:nvPr>
        </p:nvGraphicFramePr>
        <p:xfrm>
          <a:off x="304800" y="762003"/>
          <a:ext cx="11633200" cy="4876800"/>
        </p:xfrm>
        <a:graphic>
          <a:graphicData uri="http://schemas.openxmlformats.org/drawingml/2006/table">
            <a:tbl>
              <a:tblPr/>
              <a:tblGrid>
                <a:gridCol w="2489200"/>
                <a:gridCol w="1501751"/>
                <a:gridCol w="1901849"/>
                <a:gridCol w="812800"/>
                <a:gridCol w="4927600"/>
              </a:tblGrid>
              <a:tr h="194525">
                <a:tc gridSpan="5">
                  <a:txBody>
                    <a:bodyPr/>
                    <a:lstStyle/>
                    <a:p>
                      <a:pPr algn="l">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Strategic Objective: Negative impacts on health and wellbeing minimised (continued)</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83576">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500624">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air quality monitoring stations reporting to SAAQIS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115 government owned air quality monitoring stations reporting to SAAQIS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Q2: </a:t>
                      </a: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Initiate the process to draft data sharing agreements in consultation with network owners (legal vetting</a:t>
                      </a:r>
                    </a:p>
                    <a:p>
                      <a:pPr algn="just">
                        <a:lnSpc>
                          <a:spcPct val="100000"/>
                        </a:lnSpc>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processes, consultation with owners on parameters to be</a:t>
                      </a:r>
                    </a:p>
                    <a:p>
                      <a:pPr algn="just">
                        <a:lnSpc>
                          <a:spcPct val="100000"/>
                        </a:lnSpc>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reported etc.)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endPar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lvl="0" indent="0" algn="just">
                        <a:lnSpc>
                          <a:spcPct val="100000"/>
                        </a:lnSpc>
                        <a:spcAft>
                          <a:spcPts val="0"/>
                        </a:spcAft>
                        <a:buFont typeface="Symbol" panose="05050102010706020507" pitchFamily="18" charset="2"/>
                        <a:buNone/>
                      </a:pPr>
                      <a:r>
                        <a:rPr lang="en-ZA" sz="1200" dirty="0" smtClean="0">
                          <a:effectLst/>
                          <a:latin typeface="Arial" panose="020B0604020202020204" pitchFamily="34" charset="0"/>
                          <a:ea typeface="Calibri" panose="020F0502020204030204" pitchFamily="34" charset="0"/>
                          <a:cs typeface="Arial" panose="020B0604020202020204" pitchFamily="34" charset="0"/>
                        </a:rPr>
                        <a:t>Data sharing agreement for </a:t>
                      </a:r>
                      <a:r>
                        <a:rPr lang="en-ZA" sz="1200" dirty="0" err="1" smtClean="0">
                          <a:effectLst/>
                          <a:latin typeface="Arial" panose="020B0604020202020204" pitchFamily="34" charset="0"/>
                          <a:ea typeface="Calibri" panose="020F0502020204030204" pitchFamily="34" charset="0"/>
                          <a:cs typeface="Arial" panose="020B0604020202020204" pitchFamily="34" charset="0"/>
                        </a:rPr>
                        <a:t>Msunduzi</a:t>
                      </a:r>
                      <a:r>
                        <a:rPr lang="en-ZA" sz="1200" dirty="0" smtClean="0">
                          <a:effectLst/>
                          <a:latin typeface="Arial" panose="020B0604020202020204" pitchFamily="34" charset="0"/>
                          <a:ea typeface="Calibri" panose="020F0502020204030204" pitchFamily="34" charset="0"/>
                          <a:cs typeface="Arial" panose="020B0604020202020204" pitchFamily="34" charset="0"/>
                        </a:rPr>
                        <a:t> Municipality was submitted for Legal vetting by DEA. The vetting process has been completed and the agreement has been submitted to </a:t>
                      </a:r>
                      <a:r>
                        <a:rPr lang="en-ZA" sz="1200" dirty="0" err="1" smtClean="0">
                          <a:effectLst/>
                          <a:latin typeface="Arial" panose="020B0604020202020204" pitchFamily="34" charset="0"/>
                          <a:ea typeface="Calibri" panose="020F0502020204030204" pitchFamily="34" charset="0"/>
                          <a:cs typeface="Arial" panose="020B0604020202020204" pitchFamily="34" charset="0"/>
                        </a:rPr>
                        <a:t>Msunduzi</a:t>
                      </a:r>
                      <a:r>
                        <a:rPr lang="en-ZA" sz="1200" dirty="0" smtClean="0">
                          <a:effectLst/>
                          <a:latin typeface="Arial" panose="020B0604020202020204" pitchFamily="34" charset="0"/>
                          <a:ea typeface="Calibri" panose="020F0502020204030204" pitchFamily="34" charset="0"/>
                          <a:cs typeface="Arial" panose="020B0604020202020204" pitchFamily="34" charset="0"/>
                        </a:rPr>
                        <a:t> for signatures by the Municipal Manager</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833680">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Percentage of facilities with Atmospheric Emission Licences</a:t>
                      </a:r>
                    </a:p>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reporting to the National Atmospheric Emissions Inventory</a:t>
                      </a:r>
                    </a:p>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System (NAEIS)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65% of facilities with AELs</a:t>
                      </a:r>
                    </a:p>
                    <a:p>
                      <a:pPr algn="just">
                        <a:lnSpc>
                          <a:spcPct val="100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reporting to the NAEIS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Q2: Report submitted for approval.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00000"/>
                        </a:lnSpc>
                      </a:pPr>
                      <a:r>
                        <a:rPr lang="en-ZA" sz="1200" dirty="0" smtClean="0">
                          <a:effectLst/>
                          <a:latin typeface="Arial" panose="020B0604020202020204" pitchFamily="34" charset="0"/>
                          <a:ea typeface="Calibri" panose="020F0502020204030204" pitchFamily="34" charset="0"/>
                          <a:cs typeface="Arial" panose="020B0604020202020204" pitchFamily="34" charset="0"/>
                        </a:rPr>
                        <a:t>National Atmospheric Emissions Inventory System (NAEIS) Compliance report submitted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333888">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air quality management plans (AQMPs) implemented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Annual plans of 3</a:t>
                      </a:r>
                    </a:p>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Priority Area AQMPs</a:t>
                      </a:r>
                    </a:p>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implemented (Highveld, Vaal Triangle Air shed &amp; Waterberg-Bojanala)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Q1-Q4: Planned AQMPs activities implemented and</a:t>
                      </a:r>
                    </a:p>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quarterly progress report compiled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endPar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00000"/>
                        </a:lnSpc>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Planned AQMPs activities implemented and quarterly progress report compiled</a:t>
                      </a: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Tree>
    <p:extLst>
      <p:ext uri="{BB962C8B-B14F-4D97-AF65-F5344CB8AC3E}">
        <p14:creationId xmlns:p14="http://schemas.microsoft.com/office/powerpoint/2010/main" xmlns="" val="3057643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4 : </a:t>
            </a:r>
            <a:r>
              <a:rPr lang="en-ZA" sz="2000" b="1" dirty="0">
                <a:solidFill>
                  <a:srgbClr val="00B050"/>
                </a:solidFill>
                <a:latin typeface="Arial" panose="020B0604020202020204" pitchFamily="34" charset="0"/>
                <a:ea typeface="+mn-ea"/>
                <a:cs typeface="+mn-cs"/>
              </a:rPr>
              <a:t>CLIMATE CHANGE AND AIR QUALITY MANAGEMENT</a:t>
            </a:r>
            <a:endParaRPr lang="en-US" sz="2000" b="1"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152400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303154143"/>
              </p:ext>
            </p:extLst>
          </p:nvPr>
        </p:nvGraphicFramePr>
        <p:xfrm>
          <a:off x="279400" y="762002"/>
          <a:ext cx="11658601" cy="4199962"/>
        </p:xfrm>
        <a:graphic>
          <a:graphicData uri="http://schemas.openxmlformats.org/drawingml/2006/table">
            <a:tbl>
              <a:tblPr/>
              <a:tblGrid>
                <a:gridCol w="2387600"/>
                <a:gridCol w="1526966"/>
                <a:gridCol w="1787085"/>
                <a:gridCol w="838849"/>
                <a:gridCol w="5118101"/>
              </a:tblGrid>
              <a:tr h="216373">
                <a:tc gridSpan="5">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Strategic Objective: Enhanced sector monitoring and evaluation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649118">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923460">
                <a:tc rowSpan="2">
                  <a:txBody>
                    <a:bodyPr/>
                    <a:lstStyle/>
                    <a:p>
                      <a:pPr>
                        <a:lnSpc>
                          <a:spcPct val="100000"/>
                        </a:lnSpc>
                        <a:spcAft>
                          <a:spcPts val="0"/>
                        </a:spcAft>
                      </a:pPr>
                      <a:r>
                        <a:rPr lang="en-ZA" sz="1200" dirty="0">
                          <a:effectLst/>
                          <a:latin typeface="Arial" panose="020B0604020202020204" pitchFamily="34" charset="0"/>
                          <a:ea typeface="Calibri" panose="020F0502020204030204" pitchFamily="34" charset="0"/>
                          <a:cs typeface="Arial" panose="020B0604020202020204" pitchFamily="34" charset="0"/>
                        </a:rPr>
                        <a:t>Framework for reporting </a:t>
                      </a:r>
                      <a:r>
                        <a:rPr lang="en-ZA" sz="1200" dirty="0" smtClean="0">
                          <a:effectLst/>
                          <a:latin typeface="Arial" panose="020B0604020202020204" pitchFamily="34" charset="0"/>
                          <a:ea typeface="Calibri" panose="020F0502020204030204" pitchFamily="34" charset="0"/>
                          <a:cs typeface="Arial" panose="020B0604020202020204" pitchFamily="34" charset="0"/>
                        </a:rPr>
                        <a:t>on greenhouse </a:t>
                      </a:r>
                      <a:r>
                        <a:rPr lang="en-ZA" sz="1200" dirty="0">
                          <a:effectLst/>
                          <a:latin typeface="Arial" panose="020B0604020202020204" pitchFamily="34" charset="0"/>
                          <a:ea typeface="Calibri" panose="020F0502020204030204" pitchFamily="34" charset="0"/>
                          <a:cs typeface="Arial" panose="020B0604020202020204" pitchFamily="34" charset="0"/>
                        </a:rPr>
                        <a:t>gas </a:t>
                      </a:r>
                      <a:r>
                        <a:rPr lang="en-ZA" sz="1200" dirty="0" smtClean="0">
                          <a:effectLst/>
                          <a:latin typeface="Arial" panose="020B0604020202020204" pitchFamily="34" charset="0"/>
                          <a:ea typeface="Calibri" panose="020F0502020204030204" pitchFamily="34" charset="0"/>
                          <a:cs typeface="Arial" panose="020B0604020202020204" pitchFamily="34" charset="0"/>
                        </a:rPr>
                        <a:t>emissions by </a:t>
                      </a:r>
                      <a:r>
                        <a:rPr lang="en-ZA" sz="1200" dirty="0">
                          <a:effectLst/>
                          <a:latin typeface="Arial" panose="020B0604020202020204" pitchFamily="34" charset="0"/>
                          <a:ea typeface="Calibri" panose="020F0502020204030204" pitchFamily="34" charset="0"/>
                          <a:cs typeface="Arial" panose="020B0604020202020204" pitchFamily="34" charset="0"/>
                        </a:rPr>
                        <a:t>industry developed </a:t>
                      </a:r>
                      <a:r>
                        <a:rPr lang="en-ZA" sz="1200" dirty="0" smtClean="0">
                          <a:effectLst/>
                          <a:latin typeface="Arial" panose="020B0604020202020204" pitchFamily="34" charset="0"/>
                          <a:ea typeface="Calibri" panose="020F0502020204030204" pitchFamily="34" charset="0"/>
                          <a:cs typeface="Arial" panose="020B0604020202020204" pitchFamily="34" charset="0"/>
                        </a:rPr>
                        <a:t>and reports </a:t>
                      </a:r>
                      <a:r>
                        <a:rPr lang="en-ZA" sz="1200" dirty="0">
                          <a:effectLst/>
                          <a:latin typeface="Arial" panose="020B0604020202020204" pitchFamily="34" charset="0"/>
                          <a:ea typeface="Calibri" panose="020F0502020204030204" pitchFamily="34" charset="0"/>
                          <a:cs typeface="Arial" panose="020B0604020202020204" pitchFamily="34" charset="0"/>
                        </a:rPr>
                        <a:t>compiled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2nd Annual Climate</a:t>
                      </a:r>
                    </a:p>
                    <a:p>
                      <a:pPr>
                        <a:lnSpc>
                          <a:spcPct val="100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Change Monitoring</a:t>
                      </a:r>
                    </a:p>
                    <a:p>
                      <a:pPr>
                        <a:lnSpc>
                          <a:spcPct val="100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and Evaluation reports published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Q2: </a:t>
                      </a: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Draft Annual CC M&amp;E report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endPar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All the sections of the CC Annual Report have been developed.</a:t>
                      </a:r>
                      <a:endParaRPr lang="en-ZA" sz="12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411011">
                <a:tc vMerge="1">
                  <a:txBody>
                    <a:bodyPr/>
                    <a:lstStyle/>
                    <a:p>
                      <a:pPr>
                        <a:lnSpc>
                          <a:spcPct val="115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2000 – 2012 GHG</a:t>
                      </a:r>
                    </a:p>
                    <a:p>
                      <a:pPr>
                        <a:lnSpc>
                          <a:spcPct val="100000"/>
                        </a:lnSpc>
                        <a:spcAft>
                          <a:spcPts val="0"/>
                        </a:spcAft>
                      </a:pPr>
                      <a:r>
                        <a:rPr lang="en-ZA"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Inventory finalised</a:t>
                      </a:r>
                      <a:endParaRPr lang="en-ZA"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Q1-Q2: </a:t>
                      </a:r>
                      <a:r>
                        <a:rPr lang="en-ZA" sz="12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GHG Inventory data collection facilitated</a:t>
                      </a:r>
                      <a:endParaRPr lang="en-ZA"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endParaRPr lang="en-ZA"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indent="0" algn="just">
                        <a:lnSpc>
                          <a:spcPct val="100000"/>
                        </a:lnSpc>
                        <a:buFont typeface="Arial" panose="020B0604020202020204" pitchFamily="34" charset="0"/>
                        <a:buNone/>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GHG Data for Waste (population data, GDP, Industry Incineration data, and SAWIS data received) and AFOLU sectors has been facilitated. </a:t>
                      </a:r>
                    </a:p>
                    <a:p>
                      <a:pPr marL="0" indent="0" algn="just">
                        <a:lnSpc>
                          <a:spcPct val="100000"/>
                        </a:lnSpc>
                        <a:buFont typeface="Arial" panose="020B0604020202020204" pitchFamily="34" charset="0"/>
                        <a:buNone/>
                      </a:pPr>
                      <a:endPar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buFont typeface="Arial" panose="020B0604020202020204" pitchFamily="34" charset="0"/>
                        <a:buNone/>
                      </a:pP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No data collection undertaken for Energy and IPPU sectors</a:t>
                      </a:r>
                    </a:p>
                    <a:p>
                      <a:pPr marL="0" indent="0" algn="just">
                        <a:lnSpc>
                          <a:spcPct val="100000"/>
                        </a:lnSpc>
                        <a:buFont typeface="Arial" panose="020B0604020202020204" pitchFamily="34" charset="0"/>
                        <a:buNone/>
                      </a:pPr>
                      <a:endPar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buFont typeface="Arial" panose="020B0604020202020204" pitchFamily="34" charset="0"/>
                        <a:buNone/>
                      </a:pPr>
                      <a:r>
                        <a:rPr lang="en-ZA"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Challenges: </a:t>
                      </a:r>
                      <a:r>
                        <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Human resources capacity constraints due to the resignation in the quarter of a key official working on the project as the  lead GHG inventory compiler and expert for Energy and IPPU sectors. This will have a further  impact on planned target for quarter 3</a:t>
                      </a:r>
                    </a:p>
                    <a:p>
                      <a:pPr marL="0" indent="0" algn="just">
                        <a:lnSpc>
                          <a:spcPct val="100000"/>
                        </a:lnSpc>
                        <a:buFont typeface="Arial" panose="020B0604020202020204" pitchFamily="34" charset="0"/>
                        <a:buNone/>
                      </a:pPr>
                      <a:endPar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00000"/>
                        </a:lnSpc>
                        <a:buFont typeface="Arial" panose="020B0604020202020204" pitchFamily="34" charset="0"/>
                        <a:buNone/>
                      </a:pPr>
                      <a:r>
                        <a:rPr lang="en-ZA" sz="12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Corrective measure: </a:t>
                      </a:r>
                      <a:r>
                        <a:rPr lang="en-ZA" sz="1200" b="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Extension has been requested on project timelines from GIZ in order to facilitate data collection for Energy and IPPU.</a:t>
                      </a:r>
                    </a:p>
                    <a:p>
                      <a:pPr marL="0" indent="0" algn="just">
                        <a:lnSpc>
                          <a:spcPct val="100000"/>
                        </a:lnSpc>
                        <a:buFont typeface="Arial" panose="020B0604020202020204" pitchFamily="34" charset="0"/>
                        <a:buNone/>
                      </a:pPr>
                      <a:endParaRPr lang="en-ZA" sz="1200"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p:txBody>
        </p:sp>
      </p:grpSp>
    </p:spTree>
    <p:extLst>
      <p:ext uri="{BB962C8B-B14F-4D97-AF65-F5344CB8AC3E}">
        <p14:creationId xmlns:p14="http://schemas.microsoft.com/office/powerpoint/2010/main" xmlns="" val="28643493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981200" y="274639"/>
            <a:ext cx="8229600" cy="584344"/>
          </a:xfrm>
        </p:spPr>
        <p:txBody>
          <a:bodyPr/>
          <a:lstStyle/>
          <a:p>
            <a:pPr eaLnBrk="1" hangingPunct="1"/>
            <a:r>
              <a:rPr lang="en-ZA" altLang="en-US" sz="2000" b="1" dirty="0">
                <a:solidFill>
                  <a:srgbClr val="00B050"/>
                </a:solidFill>
                <a:latin typeface="Arial" panose="020B0604020202020204" pitchFamily="34" charset="0"/>
                <a:ea typeface="+mn-ea"/>
                <a:cs typeface="+mn-cs"/>
              </a:rPr>
              <a:t>OVERALL SUMMARY OF 2016/17 </a:t>
            </a:r>
            <a:r>
              <a:rPr lang="en-ZA" altLang="en-US" sz="2000" b="1" dirty="0" smtClean="0">
                <a:solidFill>
                  <a:srgbClr val="00B050"/>
                </a:solidFill>
                <a:latin typeface="Arial" panose="020B0604020202020204" pitchFamily="34" charset="0"/>
                <a:ea typeface="+mn-ea"/>
                <a:cs typeface="+mn-cs"/>
              </a:rPr>
              <a:t>Q2 </a:t>
            </a:r>
            <a:r>
              <a:rPr lang="en-ZA" altLang="en-US" sz="2000" b="1" dirty="0">
                <a:solidFill>
                  <a:srgbClr val="00B050"/>
                </a:solidFill>
                <a:latin typeface="Arial" panose="020B0604020202020204" pitchFamily="34" charset="0"/>
                <a:ea typeface="+mn-ea"/>
                <a:cs typeface="+mn-cs"/>
              </a:rPr>
              <a:t>PROGRAMME 4 PERFORMANCE </a:t>
            </a:r>
            <a:endParaRPr lang="en-US" altLang="en-US" sz="20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2933940014"/>
              </p:ext>
            </p:extLst>
          </p:nvPr>
        </p:nvGraphicFramePr>
        <p:xfrm>
          <a:off x="1828799" y="990600"/>
          <a:ext cx="8686801" cy="990600"/>
        </p:xfrm>
        <a:graphic>
          <a:graphicData uri="http://schemas.openxmlformats.org/drawingml/2006/table">
            <a:tbl>
              <a:tblPr/>
              <a:tblGrid>
                <a:gridCol w="2571406"/>
                <a:gridCol w="2208155"/>
                <a:gridCol w="2067682"/>
                <a:gridCol w="1839558"/>
              </a:tblGrid>
              <a:tr h="385606">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tr>
              <a:tr h="604994">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84% (16/19)</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5% (1/19)</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11% (2/19)</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
                          <a:cs typeface=""/>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p14="http://schemas.microsoft.com/office/powerpoint/2010/main" xmlns="" val="558491774"/>
              </p:ext>
            </p:extLst>
          </p:nvPr>
        </p:nvGraphicFramePr>
        <p:xfrm>
          <a:off x="1828800" y="2209801"/>
          <a:ext cx="8545232" cy="4190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0407320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2056264" y="1385248"/>
            <a:ext cx="7806519" cy="1712793"/>
          </a:xfrm>
        </p:spPr>
        <p:txBody>
          <a:bodyPr/>
          <a:lstStyle/>
          <a:p>
            <a:pPr eaLnBrk="1" hangingPunct="1"/>
            <a:r>
              <a:rPr lang="en-US" altLang="en-US" dirty="0">
                <a:solidFill>
                  <a:schemeClr val="bg1"/>
                </a:solidFill>
              </a:rPr>
              <a:t>PROGRAMME 5:  BIODIVERSITY AND CONSERVATION</a:t>
            </a:r>
            <a:endParaRPr lang="en-US" altLang="en-US" dirty="0" smtClean="0">
              <a:solidFill>
                <a:srgbClr val="FFFFFF"/>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35</a:t>
            </a:fld>
            <a:endParaRPr lang="en-US" altLang="en-US"/>
          </a:p>
        </p:txBody>
      </p:sp>
    </p:spTree>
    <p:extLst>
      <p:ext uri="{BB962C8B-B14F-4D97-AF65-F5344CB8AC3E}">
        <p14:creationId xmlns:p14="http://schemas.microsoft.com/office/powerpoint/2010/main" xmlns="" val="20795820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5 : BIODIVERSITY AND CONSERVATION </a:t>
            </a:r>
          </a:p>
        </p:txBody>
      </p:sp>
      <p:sp>
        <p:nvSpPr>
          <p:cNvPr id="4" name="Line 4"/>
          <p:cNvSpPr>
            <a:spLocks noChangeShapeType="1"/>
          </p:cNvSpPr>
          <p:nvPr/>
        </p:nvSpPr>
        <p:spPr bwMode="auto">
          <a:xfrm>
            <a:off x="1524000" y="4572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973391930"/>
              </p:ext>
            </p:extLst>
          </p:nvPr>
        </p:nvGraphicFramePr>
        <p:xfrm>
          <a:off x="266699" y="609600"/>
          <a:ext cx="11709400" cy="5007383"/>
        </p:xfrm>
        <a:graphic>
          <a:graphicData uri="http://schemas.openxmlformats.org/drawingml/2006/table">
            <a:tbl>
              <a:tblPr/>
              <a:tblGrid>
                <a:gridCol w="2520236"/>
                <a:gridCol w="1526395"/>
                <a:gridCol w="2014858"/>
                <a:gridCol w="930548"/>
                <a:gridCol w="4717363"/>
              </a:tblGrid>
              <a:tr h="17848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a:t>
                      </a:r>
                      <a:r>
                        <a:rPr lang="ha-Latn-NG" sz="1400" b="1" kern="1200" dirty="0" smtClean="0">
                          <a:solidFill>
                            <a:schemeClr val="bg1"/>
                          </a:solidFill>
                          <a:effectLst/>
                          <a:latin typeface="+mn-lt"/>
                          <a:ea typeface="+mn-ea"/>
                          <a:cs typeface="Arial" panose="020B0604020202020204" pitchFamily="34" charset="0"/>
                        </a:rPr>
                        <a:t>Coherent and aligned multi-sector regulatory system &amp; decision support across government (as reflected in the Policy Initiatives on the Strategic Plan)</a:t>
                      </a:r>
                      <a:endParaRPr lang="en-ZA" sz="1400" b="1" kern="120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43712">
                <a:tc rowSpan="4">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legislative</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tools to ensure conservation and sustainable use of biodiversity developed</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and implemented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4 tools developed and implemented:</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Implementation plan for the revised TOPS regulations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Q2: Stakeholder consultation</a:t>
                      </a:r>
                      <a:endParaRPr lang="en-ZA" sz="1200" dirty="0" smtClean="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endParaRPr lang="en-ZA" sz="1200" dirty="0" smtClean="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Calibri"/>
                          <a:cs typeface="Arial" panose="020B0604020202020204" pitchFamily="34" charset="0"/>
                        </a:rPr>
                        <a:t>Stakeholder consulted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996215">
                <a:tc vMerge="1">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dirty="0" smtClean="0">
                          <a:effectLst/>
                          <a:latin typeface="Arial" panose="020B0604020202020204" pitchFamily="34" charset="0"/>
                          <a:ea typeface="Calibri"/>
                          <a:cs typeface="Arial" panose="020B0604020202020204" pitchFamily="34" charset="0"/>
                        </a:rPr>
                        <a:t>The draft BMP for the Cape Mountain Zebra published for public participation</a:t>
                      </a:r>
                      <a:endParaRPr lang="en-ZA" sz="12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Calibri"/>
                          <a:cs typeface="Arial" panose="020B0604020202020204" pitchFamily="34" charset="0"/>
                        </a:rPr>
                        <a:t>Q2: Approval of the BMP by Governance structures(WG1) </a:t>
                      </a:r>
                      <a:r>
                        <a:rPr lang="en-ZA" sz="1800" b="0" i="0" u="none" strike="noStrike" kern="1200" baseline="0" dirty="0" smtClean="0">
                          <a:solidFill>
                            <a:schemeClr val="tx1"/>
                          </a:solidFill>
                          <a:latin typeface="+mn-lt"/>
                          <a:ea typeface="+mn-ea"/>
                          <a:cs typeface="+mn-c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sz="1200"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Calibri"/>
                          <a:cs typeface="Arial" panose="020B0604020202020204" pitchFamily="34" charset="0"/>
                        </a:rPr>
                        <a:t>Draft BMP for the Cape Mountain Zebra approved for public participation by  inter-governmental structures  </a:t>
                      </a:r>
                      <a:endParaRPr lang="en-ZA" sz="1200"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82168">
                <a:tc vMerge="1">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BMP for one </a:t>
                      </a:r>
                      <a:r>
                        <a:rPr lang="en-ZA" sz="1200" kern="1200" dirty="0" smtClean="0">
                          <a:solidFill>
                            <a:schemeClr val="tx1"/>
                          </a:solidFill>
                          <a:effectLst/>
                          <a:latin typeface="Arial" panose="020B0604020202020204" pitchFamily="34" charset="0"/>
                          <a:ea typeface="+mn-ea"/>
                          <a:cs typeface="Arial" panose="020B0604020202020204" pitchFamily="34" charset="0"/>
                        </a:rPr>
                        <a:t>ecosystem published for implementation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Q2-Q3: Approval to publish for implementation facilitated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Ministerial submission for approval to publish for implementation prepared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43712">
                <a:tc vMerge="1">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National Biodiversity</a:t>
                      </a:r>
                    </a:p>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Offsets Policy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Q1-Q2: Stakeholder </a:t>
                      </a:r>
                      <a:r>
                        <a:rPr lang="en-ZA" sz="1200" kern="1200" dirty="0">
                          <a:solidFill>
                            <a:schemeClr val="tx1"/>
                          </a:solidFill>
                          <a:effectLst/>
                          <a:latin typeface="Arial" panose="020B0604020202020204" pitchFamily="34" charset="0"/>
                          <a:ea typeface="+mn-ea"/>
                          <a:cs typeface="Arial" panose="020B0604020202020204" pitchFamily="34" charset="0"/>
                        </a:rPr>
                        <a:t>consultation on National Biodiversity</a:t>
                      </a:r>
                    </a:p>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Offset Policy 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Stakeholder consulted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a:t>
              </a:r>
              <a:r>
                <a:rPr lang="en-US" altLang="en-US" sz="1200" dirty="0">
                  <a:solidFill>
                    <a:prstClr val="black"/>
                  </a:solidFill>
                  <a:latin typeface="Arial" panose="020B0604020202020204" pitchFamily="34" charset="0"/>
                  <a:cs typeface="Arial" panose="020B0604020202020204" pitchFamily="34" charset="0"/>
                </a:rPr>
                <a:t>e</a:t>
              </a:r>
              <a:r>
                <a:rPr lang="en-US" altLang="en-US" sz="1200" dirty="0">
                  <a:solidFill>
                    <a:srgbClr val="333399"/>
                  </a:solidFill>
                  <a:latin typeface="Arial" charset="0"/>
                </a:rPr>
                <a:t>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Tree>
    <p:extLst>
      <p:ext uri="{BB962C8B-B14F-4D97-AF65-F5344CB8AC3E}">
        <p14:creationId xmlns:p14="http://schemas.microsoft.com/office/powerpoint/2010/main" xmlns="" val="16646828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5 : BIODIVERSITY AND CONSERVATION </a:t>
            </a:r>
          </a:p>
        </p:txBody>
      </p:sp>
      <p:sp>
        <p:nvSpPr>
          <p:cNvPr id="4" name="Line 4"/>
          <p:cNvSpPr>
            <a:spLocks noChangeShapeType="1"/>
          </p:cNvSpPr>
          <p:nvPr/>
        </p:nvSpPr>
        <p:spPr bwMode="auto">
          <a:xfrm>
            <a:off x="1524000" y="4572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22163174"/>
              </p:ext>
            </p:extLst>
          </p:nvPr>
        </p:nvGraphicFramePr>
        <p:xfrm>
          <a:off x="355600" y="609600"/>
          <a:ext cx="11544299" cy="5259941"/>
        </p:xfrm>
        <a:graphic>
          <a:graphicData uri="http://schemas.openxmlformats.org/drawingml/2006/table">
            <a:tbl>
              <a:tblPr/>
              <a:tblGrid>
                <a:gridCol w="2438400"/>
                <a:gridCol w="1551175"/>
                <a:gridCol w="1877825"/>
                <a:gridCol w="901700"/>
                <a:gridCol w="4775199"/>
              </a:tblGrid>
              <a:tr h="17848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Ecosystems</a:t>
                      </a:r>
                      <a:r>
                        <a:rPr lang="en-ZA" sz="1400" b="1" kern="1200" baseline="0" noProof="0" dirty="0" smtClean="0">
                          <a:solidFill>
                            <a:schemeClr val="bg1"/>
                          </a:solidFill>
                          <a:effectLst/>
                          <a:latin typeface="+mn-lt"/>
                          <a:ea typeface="+mn-ea"/>
                          <a:cs typeface="Arial" panose="020B0604020202020204" pitchFamily="34" charset="0"/>
                        </a:rPr>
                        <a:t> conserved, managed and sustainably used</a:t>
                      </a:r>
                      <a:endParaRPr lang="en-ZA" sz="1400" b="1" kern="1200" noProof="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05061">
                <a:tc>
                  <a:txBody>
                    <a:bodyPr/>
                    <a:lstStyle/>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Percentage of land under conservation</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Calibri"/>
                          <a:cs typeface="Arial" panose="020B0604020202020204" pitchFamily="34" charset="0"/>
                        </a:rPr>
                        <a:t>12.2% (14 900 446 ha / 12 1991 200ha)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Calibri"/>
                          <a:cs typeface="Arial" panose="020B0604020202020204" pitchFamily="34" charset="0"/>
                        </a:rPr>
                        <a:t>Q2: SANParks expansion plan evaluated</a:t>
                      </a:r>
                      <a:endParaRPr lang="en-ZA" sz="1200"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endParaRPr lang="en-ZA" sz="1200"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Land Acquisition plan was received from SANParks and evaluated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609600">
                <a:tc>
                  <a:txBody>
                    <a:bodyPr/>
                    <a:lstStyle/>
                    <a:p>
                      <a:pPr algn="l">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Percentage of area of </a:t>
                      </a:r>
                      <a:r>
                        <a:rPr lang="en-ZA" sz="1200" kern="1200" dirty="0" smtClean="0">
                          <a:solidFill>
                            <a:schemeClr val="tx1"/>
                          </a:solidFill>
                          <a:effectLst/>
                          <a:latin typeface="Arial" panose="020B0604020202020204" pitchFamily="34" charset="0"/>
                          <a:ea typeface="+mn-ea"/>
                          <a:cs typeface="Arial" panose="020B0604020202020204" pitchFamily="34" charset="0"/>
                        </a:rPr>
                        <a:t>state managed </a:t>
                      </a:r>
                      <a:r>
                        <a:rPr lang="en-ZA" sz="1200" kern="1200" dirty="0">
                          <a:solidFill>
                            <a:schemeClr val="tx1"/>
                          </a:solidFill>
                          <a:effectLst/>
                          <a:latin typeface="Arial" panose="020B0604020202020204" pitchFamily="34" charset="0"/>
                          <a:ea typeface="+mn-ea"/>
                          <a:cs typeface="Arial" panose="020B0604020202020204" pitchFamily="34" charset="0"/>
                        </a:rPr>
                        <a:t>protected </a:t>
                      </a:r>
                      <a:r>
                        <a:rPr lang="en-ZA" sz="1200" kern="1200" dirty="0" smtClean="0">
                          <a:solidFill>
                            <a:schemeClr val="tx1"/>
                          </a:solidFill>
                          <a:effectLst/>
                          <a:latin typeface="Arial" panose="020B0604020202020204" pitchFamily="34" charset="0"/>
                          <a:ea typeface="+mn-ea"/>
                          <a:cs typeface="Arial" panose="020B0604020202020204" pitchFamily="34" charset="0"/>
                        </a:rPr>
                        <a:t>areas assessed </a:t>
                      </a:r>
                      <a:r>
                        <a:rPr lang="en-ZA" sz="1200" kern="1200" dirty="0">
                          <a:solidFill>
                            <a:schemeClr val="tx1"/>
                          </a:solidFill>
                          <a:effectLst/>
                          <a:latin typeface="Arial" panose="020B0604020202020204" pitchFamily="34" charset="0"/>
                          <a:ea typeface="+mn-ea"/>
                          <a:cs typeface="Arial" panose="020B0604020202020204" pitchFamily="34" charset="0"/>
                        </a:rPr>
                        <a:t>with a METT </a:t>
                      </a:r>
                      <a:r>
                        <a:rPr lang="en-ZA" sz="1200" kern="1200" dirty="0" smtClean="0">
                          <a:solidFill>
                            <a:schemeClr val="tx1"/>
                          </a:solidFill>
                          <a:effectLst/>
                          <a:latin typeface="Arial" panose="020B0604020202020204" pitchFamily="34" charset="0"/>
                          <a:ea typeface="+mn-ea"/>
                          <a:cs typeface="Arial" panose="020B0604020202020204" pitchFamily="34" charset="0"/>
                        </a:rPr>
                        <a:t>score above </a:t>
                      </a:r>
                      <a:r>
                        <a:rPr lang="en-ZA" sz="1200" kern="1200" dirty="0">
                          <a:solidFill>
                            <a:schemeClr val="tx1"/>
                          </a:solidFill>
                          <a:effectLst/>
                          <a:latin typeface="Arial" panose="020B0604020202020204" pitchFamily="34" charset="0"/>
                          <a:ea typeface="+mn-ea"/>
                          <a:cs typeface="Arial" panose="020B0604020202020204" pitchFamily="34" charset="0"/>
                        </a:rPr>
                        <a:t>67%</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dirty="0" smtClean="0">
                          <a:effectLst/>
                          <a:latin typeface="Arial" panose="020B0604020202020204" pitchFamily="34" charset="0"/>
                          <a:ea typeface="Calibri"/>
                          <a:cs typeface="Arial" panose="020B0604020202020204" pitchFamily="34" charset="0"/>
                        </a:rPr>
                        <a:t>88% of area of state managed protected areas assessed with a METT score above 67%</a:t>
                      </a:r>
                      <a:endParaRPr lang="en-ZA" sz="12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Q2: </a:t>
                      </a:r>
                      <a:r>
                        <a:rPr lang="en-ZA" sz="1200" kern="1200" dirty="0" smtClean="0">
                          <a:solidFill>
                            <a:schemeClr val="tx1"/>
                          </a:solidFill>
                          <a:effectLst/>
                          <a:latin typeface="Arial" panose="020B0604020202020204" pitchFamily="34" charset="0"/>
                          <a:ea typeface="Calibri"/>
                          <a:cs typeface="Arial" panose="020B0604020202020204" pitchFamily="34" charset="0"/>
                        </a:rPr>
                        <a:t>Analysis of 2015/16 METT data undertaken</a:t>
                      </a:r>
                    </a:p>
                    <a:p>
                      <a:pPr>
                        <a:lnSpc>
                          <a:spcPct val="100000"/>
                        </a:lnSpc>
                      </a:pPr>
                      <a:r>
                        <a:rPr lang="en-ZA" sz="1200" kern="1200" dirty="0" smtClean="0">
                          <a:solidFill>
                            <a:schemeClr val="tx1"/>
                          </a:solidFill>
                          <a:effectLst/>
                          <a:latin typeface="Arial" panose="020B0604020202020204" pitchFamily="34" charset="0"/>
                          <a:ea typeface="Calibri"/>
                          <a:cs typeface="Arial" panose="020B0604020202020204" pitchFamily="34" charset="0"/>
                        </a:rPr>
                        <a:t>88% of area of state managed protected areas assessed with a METT score above 67%</a:t>
                      </a:r>
                      <a:endParaRPr lang="en-ZA" sz="1200"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endParaRPr lang="en-ZA" sz="1200"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2015/16 METT data analysed. 72% of area of state managed protected areas assessed with a METT score above 67%</a:t>
                      </a:r>
                    </a:p>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Challenge</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The annual target for the  METT score missed with a variance of 16%.  The assessment tool used was reviewed and improved /strengthened  and this resulted in the  anticipated target missed/partially achieved </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Corrective</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Measures</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The indicator measures the effective of management interventions/practices implemented by Management Authorities. Interventions will be put in place to ensure improvement (METT score</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improvement plan) </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609600">
                <a:tc>
                  <a:txBody>
                    <a:bodyPr/>
                    <a:lstStyle/>
                    <a:p>
                      <a:pPr algn="l">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a:t>
                      </a:r>
                      <a:r>
                        <a:rPr lang="en-ZA" sz="1200" kern="1200" dirty="0" smtClean="0">
                          <a:solidFill>
                            <a:schemeClr val="tx1"/>
                          </a:solidFill>
                          <a:effectLst/>
                          <a:latin typeface="Arial" panose="020B0604020202020204" pitchFamily="34" charset="0"/>
                          <a:ea typeface="+mn-ea"/>
                          <a:cs typeface="Arial" panose="020B0604020202020204" pitchFamily="34" charset="0"/>
                        </a:rPr>
                        <a:t>biodiversity stewardship sites established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Calibri"/>
                          <a:cs typeface="Arial" panose="020B0604020202020204" pitchFamily="34" charset="0"/>
                        </a:rPr>
                        <a:t>1 Stewardship site established</a:t>
                      </a:r>
                      <a:endParaRPr lang="en-ZA" sz="1200"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Calibri"/>
                          <a:cs typeface="Arial" panose="020B0604020202020204" pitchFamily="34" charset="0"/>
                        </a:rPr>
                        <a:t>Q2-Q3: Stakeholder consultation </a:t>
                      </a:r>
                      <a:endParaRPr lang="en-ZA" sz="1200"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endParaRPr lang="en-ZA" sz="1200"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Stakeholder consultation conducted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609600">
                <a:tc>
                  <a:txBody>
                    <a:bodyPr/>
                    <a:lstStyle/>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interventions</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to ensure conservation and sustainable use of</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biodiversity developed and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dirty="0" smtClean="0">
                          <a:effectLst/>
                          <a:latin typeface="Arial" panose="020B0604020202020204" pitchFamily="34" charset="0"/>
                          <a:ea typeface="Calibri"/>
                          <a:cs typeface="Arial" panose="020B0604020202020204" pitchFamily="34" charset="0"/>
                        </a:rPr>
                        <a:t>2 tools:</a:t>
                      </a:r>
                    </a:p>
                    <a:p>
                      <a:pPr algn="just">
                        <a:lnSpc>
                          <a:spcPct val="100000"/>
                        </a:lnSpc>
                        <a:spcAft>
                          <a:spcPts val="0"/>
                        </a:spcAft>
                      </a:pPr>
                      <a:endParaRPr lang="en-ZA" sz="1200" dirty="0" smtClean="0">
                        <a:effectLst/>
                        <a:latin typeface="Arial" panose="020B0604020202020204" pitchFamily="34" charset="0"/>
                        <a:ea typeface="Calibri"/>
                        <a:cs typeface="Arial" panose="020B0604020202020204" pitchFamily="34" charset="0"/>
                      </a:endParaRPr>
                    </a:p>
                    <a:p>
                      <a:pPr algn="just">
                        <a:lnSpc>
                          <a:spcPct val="100000"/>
                        </a:lnSpc>
                        <a:spcAft>
                          <a:spcPts val="0"/>
                        </a:spcAft>
                      </a:pPr>
                      <a:r>
                        <a:rPr lang="en-ZA" sz="1200" dirty="0" smtClean="0">
                          <a:effectLst/>
                          <a:latin typeface="Arial" panose="020B0604020202020204" pitchFamily="34" charset="0"/>
                          <a:ea typeface="Calibri"/>
                          <a:cs typeface="Arial" panose="020B0604020202020204" pitchFamily="34" charset="0"/>
                        </a:rPr>
                        <a:t>One potential Mining</a:t>
                      </a:r>
                    </a:p>
                    <a:p>
                      <a:pPr algn="just">
                        <a:lnSpc>
                          <a:spcPct val="100000"/>
                        </a:lnSpc>
                        <a:spcAft>
                          <a:spcPts val="0"/>
                        </a:spcAft>
                      </a:pPr>
                      <a:r>
                        <a:rPr lang="en-ZA" sz="1200" dirty="0" smtClean="0">
                          <a:effectLst/>
                          <a:latin typeface="Arial" panose="020B0604020202020204" pitchFamily="34" charset="0"/>
                          <a:ea typeface="Calibri"/>
                          <a:cs typeface="Arial" panose="020B0604020202020204" pitchFamily="34" charset="0"/>
                        </a:rPr>
                        <a:t>exclusion area identified</a:t>
                      </a:r>
                      <a:endParaRPr lang="en-ZA" sz="1200" dirty="0">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Q1-Q3: </a:t>
                      </a:r>
                      <a:r>
                        <a:rPr lang="en-ZA" sz="1200" kern="1200" dirty="0" smtClean="0">
                          <a:solidFill>
                            <a:schemeClr val="tx1"/>
                          </a:solidFill>
                          <a:effectLst/>
                          <a:latin typeface="Arial" panose="020B0604020202020204" pitchFamily="34" charset="0"/>
                          <a:ea typeface="Calibri"/>
                          <a:cs typeface="Arial" panose="020B0604020202020204" pitchFamily="34" charset="0"/>
                        </a:rPr>
                        <a:t>Stakeholder consultation towards identifying one</a:t>
                      </a:r>
                    </a:p>
                    <a:p>
                      <a:pPr>
                        <a:lnSpc>
                          <a:spcPct val="100000"/>
                        </a:lnSpc>
                      </a:pPr>
                      <a:r>
                        <a:rPr lang="en-ZA" sz="1200" kern="1200" dirty="0" smtClean="0">
                          <a:solidFill>
                            <a:schemeClr val="tx1"/>
                          </a:solidFill>
                          <a:effectLst/>
                          <a:latin typeface="Arial" panose="020B0604020202020204" pitchFamily="34" charset="0"/>
                          <a:ea typeface="Calibri"/>
                          <a:cs typeface="Arial" panose="020B0604020202020204" pitchFamily="34" charset="0"/>
                        </a:rPr>
                        <a:t>possible mining sensitive area 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endParaRPr lang="en-ZA" sz="1200" kern="1200" dirty="0" smtClean="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Stakeholder consultation conducted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a:t>
              </a:r>
              <a:r>
                <a:rPr lang="en-US" altLang="en-US" sz="1200" dirty="0">
                  <a:solidFill>
                    <a:prstClr val="black"/>
                  </a:solidFill>
                  <a:latin typeface="Arial" panose="020B0604020202020204" pitchFamily="34" charset="0"/>
                  <a:cs typeface="Arial" panose="020B0604020202020204" pitchFamily="34" charset="0"/>
                </a:rPr>
                <a:t>e</a:t>
              </a:r>
              <a:r>
                <a:rPr lang="en-US" altLang="en-US" sz="1200" dirty="0">
                  <a:solidFill>
                    <a:srgbClr val="333399"/>
                  </a:solidFill>
                  <a:latin typeface="Arial" charset="0"/>
                </a:rPr>
                <a:t>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Tree>
    <p:extLst>
      <p:ext uri="{BB962C8B-B14F-4D97-AF65-F5344CB8AC3E}">
        <p14:creationId xmlns:p14="http://schemas.microsoft.com/office/powerpoint/2010/main" xmlns="" val="31882391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5 : BIODIVERSITY AND CONSERVATION </a:t>
            </a:r>
          </a:p>
        </p:txBody>
      </p:sp>
      <p:sp>
        <p:nvSpPr>
          <p:cNvPr id="4" name="Line 4"/>
          <p:cNvSpPr>
            <a:spLocks noChangeShapeType="1"/>
          </p:cNvSpPr>
          <p:nvPr/>
        </p:nvSpPr>
        <p:spPr bwMode="auto">
          <a:xfrm>
            <a:off x="152400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4142627015"/>
              </p:ext>
            </p:extLst>
          </p:nvPr>
        </p:nvGraphicFramePr>
        <p:xfrm>
          <a:off x="304800" y="734123"/>
          <a:ext cx="11658601" cy="5512427"/>
        </p:xfrm>
        <a:graphic>
          <a:graphicData uri="http://schemas.openxmlformats.org/drawingml/2006/table">
            <a:tbl>
              <a:tblPr/>
              <a:tblGrid>
                <a:gridCol w="2236694"/>
                <a:gridCol w="1649507"/>
                <a:gridCol w="2088775"/>
                <a:gridCol w="833718"/>
                <a:gridCol w="4849907"/>
              </a:tblGrid>
              <a:tr h="17848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Ecosystems conserved, managed and sustainably used </a:t>
                      </a:r>
                      <a:r>
                        <a:rPr lang="en-ZA" sz="1400" b="1" kern="1200" dirty="0" smtClean="0">
                          <a:solidFill>
                            <a:schemeClr val="bg1"/>
                          </a:solidFill>
                          <a:effectLst/>
                          <a:latin typeface="+mn-lt"/>
                          <a:ea typeface="+mn-ea"/>
                          <a:cs typeface="Arial" panose="020B0604020202020204" pitchFamily="34" charset="0"/>
                        </a:rPr>
                        <a:t>(continued)</a:t>
                      </a:r>
                      <a:endPar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446350">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74667">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interventions</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to ensure conservation and sustainable use of biodiversity developed and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dirty="0" smtClean="0">
                          <a:effectLst/>
                          <a:latin typeface="Arial" panose="020B0604020202020204" pitchFamily="34" charset="0"/>
                          <a:ea typeface="Calibri"/>
                          <a:cs typeface="Arial" panose="020B0604020202020204" pitchFamily="34" charset="0"/>
                        </a:rPr>
                        <a:t>NAP to combat land degradation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Q2-Q3: NAP submitted for approval through</a:t>
                      </a:r>
                    </a:p>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intergovernmental structures</a:t>
                      </a:r>
                      <a:endParaRPr lang="en-ZA" sz="1200" kern="12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National Action Plan (NAP) presented to Working Group 1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69867">
                <a:tc gridSpan="5">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a:t>
                      </a:r>
                      <a:r>
                        <a:rPr kumimoji="0" lang="en-ZA" sz="1400" b="1" i="0" u="none" strike="noStrike" kern="1200" cap="none" spc="0" normalizeH="0" baseline="0" dirty="0" smtClean="0">
                          <a:ln>
                            <a:noFill/>
                          </a:ln>
                          <a:solidFill>
                            <a:prstClr val="white"/>
                          </a:solidFill>
                          <a:effectLst/>
                          <a:uLnTx/>
                          <a:uFillTx/>
                          <a:latin typeface="+mn-lt"/>
                          <a:ea typeface="+mn-ea"/>
                          <a:cs typeface="Arial" panose="020B0604020202020204" pitchFamily="34" charset="0"/>
                        </a:rPr>
                        <a:t>Improved access, fair and equitable sharing of benefits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a:tc>
                <a:tc hMerge="1">
                  <a:txBody>
                    <a:bodyPr/>
                    <a:lstStyle/>
                    <a:p>
                      <a:endParaRPr lang="en-ZA"/>
                    </a:p>
                  </a:txBody>
                  <a:tcPr/>
                </a:tc>
              </a:tr>
              <a:tr h="692132">
                <a:tc rowSpan="2">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community based interventions to promote access to natural resources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1 Project implemented (from Bushbuckridge Master Plan) (Annual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Q2: Develop an annual plan for the identified project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Annual plan for the identified project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13677">
                <a:tc vMerge="1">
                  <a:txBody>
                    <a:bodyPr/>
                    <a:lstStyle/>
                    <a:p>
                      <a:pPr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Annual plan for People and Parks resolutions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Q1-Q4: Implementation (2 key decisions) of the 6th People and Parks resolutions facilitated and reported as per annual plan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Implementation of decision 1</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Kruger National Park, </a:t>
                      </a:r>
                      <a:r>
                        <a:rPr lang="en-ZA" sz="1200" kern="1200" dirty="0" err="1" smtClean="0">
                          <a:solidFill>
                            <a:schemeClr val="tx1"/>
                          </a:solidFill>
                          <a:effectLst/>
                          <a:latin typeface="Arial" panose="020B0604020202020204" pitchFamily="34" charset="0"/>
                          <a:ea typeface="+mn-ea"/>
                          <a:cs typeface="Arial" panose="020B0604020202020204" pitchFamily="34" charset="0"/>
                        </a:rPr>
                        <a:t>Ezemvelo</a:t>
                      </a:r>
                      <a:r>
                        <a:rPr lang="en-ZA" sz="1200" kern="1200" dirty="0" smtClean="0">
                          <a:solidFill>
                            <a:schemeClr val="tx1"/>
                          </a:solidFill>
                          <a:effectLst/>
                          <a:latin typeface="Arial" panose="020B0604020202020204" pitchFamily="34" charset="0"/>
                          <a:ea typeface="+mn-ea"/>
                          <a:cs typeface="Arial" panose="020B0604020202020204" pitchFamily="34" charset="0"/>
                        </a:rPr>
                        <a:t> KZN Wildlife ,  Limpopo  Department of Economic Development and North West Parks Board structures assessed and </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Implementation of decision 2</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 co-management agreements monitored (Mpumalanga, Limpopo, North-West, Kruger National Park, </a:t>
                      </a:r>
                      <a:r>
                        <a:rPr lang="en-ZA" sz="1200" kern="1200" dirty="0" err="1" smtClean="0">
                          <a:solidFill>
                            <a:schemeClr val="tx1"/>
                          </a:solidFill>
                          <a:effectLst/>
                          <a:latin typeface="Arial" panose="020B0604020202020204" pitchFamily="34" charset="0"/>
                          <a:ea typeface="+mn-ea"/>
                          <a:cs typeface="Arial" panose="020B0604020202020204" pitchFamily="34" charset="0"/>
                        </a:rPr>
                        <a:t>Ezemvelo</a:t>
                      </a:r>
                      <a:r>
                        <a:rPr lang="en-ZA" sz="1200" kern="1200" dirty="0" smtClean="0">
                          <a:solidFill>
                            <a:schemeClr val="tx1"/>
                          </a:solidFill>
                          <a:effectLst/>
                          <a:latin typeface="Arial" panose="020B0604020202020204" pitchFamily="34" charset="0"/>
                          <a:ea typeface="+mn-ea"/>
                          <a:cs typeface="Arial" panose="020B0604020202020204" pitchFamily="34" charset="0"/>
                        </a:rPr>
                        <a:t> KZN Wildlife)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13677">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benefit sharing agreements concluded and approved</a:t>
                      </a:r>
                    </a:p>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5 Benefit sharing agreements approved</a:t>
                      </a:r>
                    </a:p>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Q1-Q3: Concluded benefit sharing agreement/s received and reviewed; Beneficiaries engaged on the benefit sharing arrangements; Ministerial submission on the concluded5 benefit sharing agreement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1 benefit sharing agreement reviewed (</a:t>
                      </a:r>
                      <a:r>
                        <a:rPr lang="en-ZA" sz="1200" kern="1200" dirty="0" err="1" smtClean="0">
                          <a:solidFill>
                            <a:schemeClr val="tx1"/>
                          </a:solidFill>
                          <a:effectLst/>
                          <a:latin typeface="Arial" panose="020B0604020202020204" pitchFamily="34" charset="0"/>
                          <a:ea typeface="+mn-ea"/>
                          <a:cs typeface="Arial" panose="020B0604020202020204" pitchFamily="34" charset="0"/>
                        </a:rPr>
                        <a:t>i.e</a:t>
                      </a:r>
                      <a:r>
                        <a:rPr lang="en-ZA" sz="1200" kern="1200" dirty="0" smtClean="0">
                          <a:solidFill>
                            <a:schemeClr val="tx1"/>
                          </a:solidFill>
                          <a:effectLst/>
                          <a:latin typeface="Arial" panose="020B0604020202020204" pitchFamily="34" charset="0"/>
                          <a:ea typeface="+mn-ea"/>
                          <a:cs typeface="Arial" panose="020B0604020202020204" pitchFamily="34" charset="0"/>
                        </a:rPr>
                        <a:t> between </a:t>
                      </a:r>
                      <a:r>
                        <a:rPr lang="en-ZA" sz="1200" kern="1200" dirty="0" err="1" smtClean="0">
                          <a:solidFill>
                            <a:schemeClr val="tx1"/>
                          </a:solidFill>
                          <a:effectLst/>
                          <a:latin typeface="Arial" panose="020B0604020202020204" pitchFamily="34" charset="0"/>
                          <a:ea typeface="+mn-ea"/>
                          <a:cs typeface="Arial" panose="020B0604020202020204" pitchFamily="34" charset="0"/>
                        </a:rPr>
                        <a:t>Mokuti</a:t>
                      </a:r>
                      <a:r>
                        <a:rPr lang="en-ZA" sz="1200" kern="1200" dirty="0" smtClean="0">
                          <a:solidFill>
                            <a:schemeClr val="tx1"/>
                          </a:solidFill>
                          <a:effectLst/>
                          <a:latin typeface="Arial" panose="020B0604020202020204" pitchFamily="34" charset="0"/>
                          <a:ea typeface="+mn-ea"/>
                          <a:cs typeface="Arial" panose="020B0604020202020204" pitchFamily="34" charset="0"/>
                        </a:rPr>
                        <a:t> Herbs International and the </a:t>
                      </a:r>
                      <a:r>
                        <a:rPr lang="en-ZA" sz="1200" kern="1200" dirty="0" err="1" smtClean="0">
                          <a:solidFill>
                            <a:schemeClr val="tx1"/>
                          </a:solidFill>
                          <a:effectLst/>
                          <a:latin typeface="Arial" panose="020B0604020202020204" pitchFamily="34" charset="0"/>
                          <a:ea typeface="+mn-ea"/>
                          <a:cs typeface="Arial" panose="020B0604020202020204" pitchFamily="34" charset="0"/>
                        </a:rPr>
                        <a:t>Tlou</a:t>
                      </a:r>
                      <a:r>
                        <a:rPr lang="en-ZA" sz="1200" kern="1200" dirty="0" smtClean="0">
                          <a:solidFill>
                            <a:schemeClr val="tx1"/>
                          </a:solidFill>
                          <a:effectLst/>
                          <a:latin typeface="Arial" panose="020B0604020202020204" pitchFamily="34" charset="0"/>
                          <a:ea typeface="+mn-ea"/>
                          <a:cs typeface="Arial" panose="020B0604020202020204" pitchFamily="34" charset="0"/>
                        </a:rPr>
                        <a:t> le Tau traditional council)</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a:t>
              </a:r>
              <a:r>
                <a:rPr lang="en-US" altLang="en-US" sz="1200" dirty="0">
                  <a:solidFill>
                    <a:prstClr val="black"/>
                  </a:solidFill>
                  <a:latin typeface="Arial" panose="020B0604020202020204" pitchFamily="34" charset="0"/>
                  <a:cs typeface="Arial" panose="020B0604020202020204" pitchFamily="34" charset="0"/>
                </a:rPr>
                <a:t>e</a:t>
              </a:r>
              <a:r>
                <a:rPr lang="en-US" altLang="en-US" sz="1200" dirty="0">
                  <a:solidFill>
                    <a:srgbClr val="333399"/>
                  </a:solidFill>
                  <a:latin typeface="Arial" charset="0"/>
                </a:rPr>
                <a:t>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Tree>
    <p:extLst>
      <p:ext uri="{BB962C8B-B14F-4D97-AF65-F5344CB8AC3E}">
        <p14:creationId xmlns:p14="http://schemas.microsoft.com/office/powerpoint/2010/main" xmlns="" val="35514868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5 : BIODIVERSITY AND CONSERVATION </a:t>
            </a:r>
          </a:p>
        </p:txBody>
      </p:sp>
      <p:sp>
        <p:nvSpPr>
          <p:cNvPr id="4" name="Line 4"/>
          <p:cNvSpPr>
            <a:spLocks noChangeShapeType="1"/>
          </p:cNvSpPr>
          <p:nvPr/>
        </p:nvSpPr>
        <p:spPr bwMode="auto">
          <a:xfrm>
            <a:off x="152400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858831448"/>
              </p:ext>
            </p:extLst>
          </p:nvPr>
        </p:nvGraphicFramePr>
        <p:xfrm>
          <a:off x="304801" y="731646"/>
          <a:ext cx="11552069" cy="4589553"/>
        </p:xfrm>
        <a:graphic>
          <a:graphicData uri="http://schemas.openxmlformats.org/drawingml/2006/table">
            <a:tbl>
              <a:tblPr/>
              <a:tblGrid>
                <a:gridCol w="2425699"/>
                <a:gridCol w="1544470"/>
                <a:gridCol w="1909930"/>
                <a:gridCol w="850900"/>
                <a:gridCol w="4821070"/>
              </a:tblGrid>
              <a:tr h="249600">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a:t>
                      </a:r>
                      <a:r>
                        <a:rPr lang="en-ZA" sz="1400" b="1" kern="1200" dirty="0" smtClean="0">
                          <a:solidFill>
                            <a:schemeClr val="bg1"/>
                          </a:solidFill>
                          <a:effectLst/>
                          <a:latin typeface="+mn-lt"/>
                          <a:ea typeface="+mn-ea"/>
                          <a:cs typeface="Arial" panose="020B0604020202020204" pitchFamily="34" charset="0"/>
                        </a:rPr>
                        <a:t>Improved access, fair and equitable sharing of benefits (continued)</a:t>
                      </a:r>
                      <a:endParaRPr lang="en-ZA" sz="1400" b="1" kern="1200" noProof="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748801">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248002">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natural resource based enterprises established</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 support of wildlife economy vision 2024</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10 sustainable natural resource based enterprises established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Q2: 10 projects identified and conceptualised; and strategic partners engaged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18 Projects have been identified and conceptualised (of which 10 draft business plans were developed ). Strategic partners were engaged for 10 projects.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59830">
                <a:tc gridSpan="5">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a:t>
                      </a:r>
                      <a:r>
                        <a:rPr lang="en-ZA" sz="1400" b="1" kern="1200" dirty="0" smtClean="0">
                          <a:solidFill>
                            <a:schemeClr val="bg1"/>
                          </a:solidFill>
                          <a:effectLst/>
                          <a:latin typeface="+mn-lt"/>
                          <a:ea typeface="+mn-ea"/>
                          <a:cs typeface="Arial" panose="020B0604020202020204" pitchFamily="34" charset="0"/>
                        </a:rPr>
                        <a:t>Strengthened knowledge, science and policy interface</a:t>
                      </a:r>
                      <a:endParaRPr lang="en-ZA" sz="1400" b="1" kern="1200" noProof="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876921">
                <a:tc rowSpan="2">
                  <a:txBody>
                    <a:bodyPr/>
                    <a:lstStyle/>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interventions and research programmes aimed</a:t>
                      </a:r>
                    </a:p>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at advancing the Biodiversity Science Policy Interface</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Two Interventions: Research and The Science Policy Interface Report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Q2: Annual research indaba</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The Annual Research Indaba convened on the 10th and 11th August 2016 to inform the annual research science policy report.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206399">
                <a:tc vMerge="1">
                  <a:txBody>
                    <a:bodyPr/>
                    <a:lstStyle/>
                    <a:p>
                      <a:pPr algn="l">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1 science/policy brief compiled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Q2: Outline of science/policy brief on predation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Table of Contents of science policy report on predation management developed.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a:t>
              </a:r>
              <a:r>
                <a:rPr lang="en-US" altLang="en-US" sz="1200" dirty="0">
                  <a:solidFill>
                    <a:prstClr val="black"/>
                  </a:solidFill>
                  <a:latin typeface="Arial" panose="020B0604020202020204" pitchFamily="34" charset="0"/>
                  <a:cs typeface="Arial" panose="020B0604020202020204" pitchFamily="34" charset="0"/>
                </a:rPr>
                <a:t>e</a:t>
              </a:r>
              <a:r>
                <a:rPr lang="en-US" altLang="en-US" sz="1200" dirty="0">
                  <a:solidFill>
                    <a:srgbClr val="333399"/>
                  </a:solidFill>
                  <a:latin typeface="Arial" charset="0"/>
                </a:rPr>
                <a:t>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Tree>
    <p:extLst>
      <p:ext uri="{BB962C8B-B14F-4D97-AF65-F5344CB8AC3E}">
        <p14:creationId xmlns:p14="http://schemas.microsoft.com/office/powerpoint/2010/main" xmlns="" val="992980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1 : ADMINISTRATION </a:t>
            </a:r>
          </a:p>
        </p:txBody>
      </p:sp>
      <p:sp>
        <p:nvSpPr>
          <p:cNvPr id="4" name="Line 4"/>
          <p:cNvSpPr>
            <a:spLocks noChangeShapeType="1"/>
          </p:cNvSpPr>
          <p:nvPr/>
        </p:nvSpPr>
        <p:spPr bwMode="auto">
          <a:xfrm>
            <a:off x="152400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855700120"/>
              </p:ext>
            </p:extLst>
          </p:nvPr>
        </p:nvGraphicFramePr>
        <p:xfrm>
          <a:off x="355601" y="735913"/>
          <a:ext cx="11468100" cy="5550587"/>
        </p:xfrm>
        <a:graphic>
          <a:graphicData uri="http://schemas.openxmlformats.org/drawingml/2006/table">
            <a:tbl>
              <a:tblPr/>
              <a:tblGrid>
                <a:gridCol w="2415674"/>
                <a:gridCol w="1563832"/>
                <a:gridCol w="1919826"/>
                <a:gridCol w="800988"/>
                <a:gridCol w="4767780"/>
              </a:tblGrid>
              <a:tr h="293027">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Value focused funding and resourcing (leveraged public and private sector  investments)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709539">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983214">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Financial value of resources raised from international donors to support SA/African</a:t>
                      </a:r>
                    </a:p>
                    <a:p>
                      <a:r>
                        <a:rPr lang="en-ZA" sz="1200" kern="1200" dirty="0" smtClean="0">
                          <a:solidFill>
                            <a:schemeClr val="tx1"/>
                          </a:solidFill>
                          <a:effectLst/>
                          <a:latin typeface="Arial" panose="020B0604020202020204" pitchFamily="34" charset="0"/>
                          <a:ea typeface="+mn-ea"/>
                          <a:cs typeface="Arial" panose="020B0604020202020204" pitchFamily="34" charset="0"/>
                        </a:rPr>
                        <a:t>environment programmes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US$ 20 million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panose="020B0604020202020204" pitchFamily="34" charset="0"/>
                          <a:ea typeface="+mn-ea"/>
                          <a:cs typeface="Arial" panose="020B0604020202020204" pitchFamily="34" charset="0"/>
                        </a:rPr>
                        <a:t>Q1-Q4:  US$ 5 million per quarter </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r>
                        <a:rPr lang="en-ZA" sz="1200" dirty="0" smtClean="0">
                          <a:latin typeface="Arial" panose="020B0604020202020204" pitchFamily="34" charset="0"/>
                          <a:cs typeface="Arial" panose="020B0604020202020204" pitchFamily="34" charset="0"/>
                        </a:rPr>
                        <a:t>USD 17,696,150</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011488">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investor</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projects funded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kern="1200" dirty="0" smtClean="0">
                          <a:solidFill>
                            <a:schemeClr val="tx1"/>
                          </a:solidFill>
                          <a:effectLst/>
                          <a:latin typeface="Arial" panose="020B0604020202020204" pitchFamily="34" charset="0"/>
                          <a:ea typeface="+mn-ea"/>
                          <a:cs typeface="Arial" panose="020B0604020202020204" pitchFamily="34" charset="0"/>
                        </a:rPr>
                        <a:t>1 project in the TFCA investment catalogue funded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GB" sz="1200" kern="1200" dirty="0" smtClean="0">
                          <a:solidFill>
                            <a:schemeClr val="tx1"/>
                          </a:solidFill>
                          <a:effectLst/>
                          <a:latin typeface="Arial" panose="020B0604020202020204" pitchFamily="34" charset="0"/>
                          <a:ea typeface="+mn-ea"/>
                          <a:cs typeface="Arial" panose="020B0604020202020204" pitchFamily="34" charset="0"/>
                        </a:rPr>
                        <a:t>Q2: Investment projects in the TFCA catalogue promoted to investors via different avenues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Projects in the TFCA investment Catalogue were promoted through different avenues ( CITES COP17 event, Launch of SANParks open week; People and Parks Conference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93027">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Adequate, appropriately skilled, transformed and diverse workforce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638490">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Percentage vacancy rate</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kern="1200" dirty="0" smtClean="0">
                          <a:solidFill>
                            <a:schemeClr val="tx1"/>
                          </a:solidFill>
                          <a:effectLst/>
                          <a:latin typeface="Arial" panose="020B0604020202020204" pitchFamily="34" charset="0"/>
                          <a:ea typeface="+mn-ea"/>
                          <a:cs typeface="Arial" panose="020B0604020202020204" pitchFamily="34" charset="0"/>
                        </a:rPr>
                        <a:t>9.5%</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Q2: Vacancy rate reduced to 9.8%</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r>
                        <a:rPr lang="en-ZA" sz="1200" b="1" kern="1200" dirty="0" smtClean="0">
                          <a:solidFill>
                            <a:schemeClr val="tx1"/>
                          </a:solidFill>
                          <a:effectLst/>
                          <a:latin typeface="Arial" panose="020B0604020202020204" pitchFamily="34" charset="0"/>
                          <a:ea typeface="+mn-ea"/>
                          <a:cs typeface="Arial" panose="020B0604020202020204" pitchFamily="34" charset="0"/>
                        </a:rPr>
                        <a:t>5.5% vacancy rate </a:t>
                      </a:r>
                      <a:r>
                        <a:rPr lang="en-ZA" sz="1200" kern="1200" dirty="0" smtClean="0">
                          <a:solidFill>
                            <a:schemeClr val="tx1"/>
                          </a:solidFill>
                          <a:effectLst/>
                          <a:latin typeface="Arial" panose="020B0604020202020204" pitchFamily="34" charset="0"/>
                          <a:ea typeface="+mn-ea"/>
                          <a:cs typeface="Arial" panose="020B0604020202020204" pitchFamily="34" charset="0"/>
                        </a:rPr>
                        <a:t>(103*100/1865) V=Vacant (103) -F=Filled (1762) T=Total posts (1865)</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621802">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HRD strategy initiatives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r>
                        <a:rPr lang="en-GB" sz="1200" kern="1200" dirty="0" smtClean="0">
                          <a:solidFill>
                            <a:schemeClr val="tx1"/>
                          </a:solidFill>
                          <a:effectLst/>
                          <a:latin typeface="Arial" panose="020B0604020202020204" pitchFamily="34" charset="0"/>
                          <a:ea typeface="+mn-ea"/>
                          <a:cs typeface="Arial" panose="020B0604020202020204" pitchFamily="34" charset="0"/>
                        </a:rPr>
                        <a:t>3 Interventions implemented:</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fontAlgn="ctr"/>
                      <a:r>
                        <a:rPr lang="en-GB" sz="1200" kern="1200" dirty="0" smtClean="0">
                          <a:solidFill>
                            <a:schemeClr val="tx1"/>
                          </a:solidFill>
                          <a:effectLst/>
                          <a:latin typeface="Arial" panose="020B0604020202020204" pitchFamily="34" charset="0"/>
                          <a:ea typeface="+mn-ea"/>
                          <a:cs typeface="Arial" panose="020B0604020202020204" pitchFamily="34" charset="0"/>
                        </a:rPr>
                        <a:t> </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fontAlgn="ctr"/>
                      <a:r>
                        <a:rPr lang="en-GB" sz="1200" kern="1200" dirty="0" smtClean="0">
                          <a:solidFill>
                            <a:schemeClr val="tx1"/>
                          </a:solidFill>
                          <a:effectLst/>
                          <a:latin typeface="Arial" panose="020B0604020202020204" pitchFamily="34" charset="0"/>
                          <a:ea typeface="+mn-ea"/>
                          <a:cs typeface="Arial" panose="020B0604020202020204" pitchFamily="34" charset="0"/>
                        </a:rPr>
                        <a:t>(100  Interns recruited,</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fontAlgn="ctr"/>
                      <a:r>
                        <a:rPr lang="en-GB" sz="1200" kern="1200" dirty="0" smtClean="0">
                          <a:solidFill>
                            <a:schemeClr val="tx1"/>
                          </a:solidFill>
                          <a:effectLst/>
                          <a:latin typeface="Arial" panose="020B0604020202020204" pitchFamily="34" charset="0"/>
                          <a:ea typeface="+mn-ea"/>
                          <a:cs typeface="Arial" panose="020B0604020202020204" pitchFamily="34" charset="0"/>
                        </a:rPr>
                        <a:t>70 bursaries issued;</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fontAlgn="ctr"/>
                      <a:r>
                        <a:rPr lang="en-GB" sz="1200" kern="1200" dirty="0" smtClean="0">
                          <a:solidFill>
                            <a:schemeClr val="tx1"/>
                          </a:solidFill>
                          <a:effectLst/>
                          <a:latin typeface="Arial" panose="020B0604020202020204" pitchFamily="34" charset="0"/>
                          <a:ea typeface="+mn-ea"/>
                          <a:cs typeface="Arial" panose="020B0604020202020204" pitchFamily="34" charset="0"/>
                        </a:rPr>
                        <a:t>85% of WSP implemented )</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fontAlgn="ctr"/>
                      <a:r>
                        <a:rPr lang="en-GB" sz="1200" kern="1200" dirty="0" smtClean="0">
                          <a:solidFill>
                            <a:schemeClr val="tx1"/>
                          </a:solidFill>
                          <a:effectLst/>
                          <a:latin typeface="Arial" panose="020B0604020202020204" pitchFamily="34" charset="0"/>
                          <a:ea typeface="+mn-ea"/>
                          <a:cs typeface="Arial" panose="020B0604020202020204" pitchFamily="34" charset="0"/>
                        </a:rPr>
                        <a:t>Q2: 40% of Workplace Skills Plan (WSP implemented</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fontAlgn="ctr"/>
                      <a:r>
                        <a:rPr lang="en-GB" sz="1200" kern="1200" dirty="0" smtClean="0">
                          <a:solidFill>
                            <a:schemeClr val="tx1"/>
                          </a:solidFill>
                          <a:effectLst/>
                          <a:latin typeface="Arial" panose="020B0604020202020204" pitchFamily="34" charset="0"/>
                          <a:ea typeface="+mn-ea"/>
                          <a:cs typeface="Arial" panose="020B0604020202020204" pitchFamily="34" charset="0"/>
                        </a:rPr>
                        <a:t> </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indent="0" algn="just">
                        <a:lnSpc>
                          <a:spcPct val="115000"/>
                        </a:lnSpc>
                        <a:spcAft>
                          <a:spcPts val="0"/>
                        </a:spcAft>
                        <a:buFont typeface="Arial" panose="020B0604020202020204" pitchFamily="34" charset="0"/>
                        <a:buNone/>
                      </a:pPr>
                      <a:r>
                        <a:rPr lang="en-ZA" sz="1200" b="1" kern="1200" dirty="0" smtClean="0">
                          <a:solidFill>
                            <a:schemeClr val="tx1"/>
                          </a:solidFill>
                          <a:effectLst/>
                          <a:latin typeface="Arial" panose="020B0604020202020204" pitchFamily="34" charset="0"/>
                          <a:ea typeface="+mn-ea"/>
                          <a:cs typeface="Arial" panose="020B0604020202020204" pitchFamily="34" charset="0"/>
                        </a:rPr>
                        <a:t>50% WSP Implementation </a:t>
                      </a:r>
                      <a:r>
                        <a:rPr lang="en-ZA" sz="1200" kern="1200" dirty="0" smtClean="0">
                          <a:solidFill>
                            <a:schemeClr val="tx1"/>
                          </a:solidFill>
                          <a:effectLst/>
                          <a:latin typeface="Arial" panose="020B0604020202020204" pitchFamily="34" charset="0"/>
                          <a:ea typeface="+mn-ea"/>
                          <a:cs typeface="Arial" panose="020B0604020202020204" pitchFamily="34" charset="0"/>
                        </a:rPr>
                        <a:t>(573/1138 X 100) of WSP implemented     Submission to advertise 30 full-time and 40 part-time bursaries for 2017 academic year is approved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Tree>
    <p:extLst>
      <p:ext uri="{BB962C8B-B14F-4D97-AF65-F5344CB8AC3E}">
        <p14:creationId xmlns:p14="http://schemas.microsoft.com/office/powerpoint/2010/main" xmlns="" val="12645611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981200" y="274639"/>
            <a:ext cx="8229600" cy="584344"/>
          </a:xfrm>
        </p:spPr>
        <p:txBody>
          <a:bodyPr/>
          <a:lstStyle/>
          <a:p>
            <a:pPr eaLnBrk="1" hangingPunct="1"/>
            <a:r>
              <a:rPr lang="en-ZA" altLang="en-US" sz="2000" b="1" dirty="0">
                <a:solidFill>
                  <a:srgbClr val="00B050"/>
                </a:solidFill>
                <a:latin typeface="Arial" panose="020B0604020202020204" pitchFamily="34" charset="0"/>
              </a:rPr>
              <a:t>OVERALL SUMMARY OF 2016/17 </a:t>
            </a:r>
            <a:r>
              <a:rPr lang="en-ZA" altLang="en-US" sz="2000" b="1" dirty="0" smtClean="0">
                <a:solidFill>
                  <a:srgbClr val="00B050"/>
                </a:solidFill>
                <a:latin typeface="Arial" panose="020B0604020202020204" pitchFamily="34" charset="0"/>
              </a:rPr>
              <a:t>Q2 </a:t>
            </a:r>
            <a:r>
              <a:rPr lang="en-ZA" altLang="en-US" sz="2000" b="1" dirty="0">
                <a:solidFill>
                  <a:srgbClr val="00B050"/>
                </a:solidFill>
                <a:latin typeface="Arial" panose="020B0604020202020204" pitchFamily="34" charset="0"/>
              </a:rPr>
              <a:t>PROGRAMME 5 PERFORMANCE </a:t>
            </a:r>
            <a:endParaRPr lang="en-US" altLang="en-US" sz="2000" b="1" dirty="0">
              <a:solidFill>
                <a:srgbClr val="00B050"/>
              </a:solidFill>
              <a:latin typeface="Arial" panose="020B0604020202020204" pitchFamily="34" charset="0"/>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3109907385"/>
              </p:ext>
            </p:extLst>
          </p:nvPr>
        </p:nvGraphicFramePr>
        <p:xfrm>
          <a:off x="1752601" y="990600"/>
          <a:ext cx="8686801" cy="1049338"/>
        </p:xfrm>
        <a:graphic>
          <a:graphicData uri="http://schemas.openxmlformats.org/drawingml/2006/table">
            <a:tbl>
              <a:tblPr/>
              <a:tblGrid>
                <a:gridCol w="2571406"/>
                <a:gridCol w="2208155"/>
                <a:gridCol w="2067682"/>
                <a:gridCol w="1839558"/>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86% (13/15)</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7% (1/15)</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7% (1/15)</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p14="http://schemas.microsoft.com/office/powerpoint/2010/main" xmlns="" val="1413478784"/>
              </p:ext>
            </p:extLst>
          </p:nvPr>
        </p:nvGraphicFramePr>
        <p:xfrm>
          <a:off x="1793419" y="2222500"/>
          <a:ext cx="8645981" cy="4102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9486386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2946" name="Title 1"/>
          <p:cNvSpPr>
            <a:spLocks noGrp="1"/>
          </p:cNvSpPr>
          <p:nvPr>
            <p:ph type="ctrTitle"/>
          </p:nvPr>
        </p:nvSpPr>
        <p:spPr>
          <a:xfrm>
            <a:off x="2209800" y="1874839"/>
            <a:ext cx="7772400" cy="847725"/>
          </a:xfrm>
        </p:spPr>
        <p:txBody>
          <a:bodyPr/>
          <a:lstStyle/>
          <a:p>
            <a:pPr eaLnBrk="1" hangingPunct="1"/>
            <a:r>
              <a:rPr lang="en-US" altLang="en-US" sz="2800" dirty="0">
                <a:solidFill>
                  <a:schemeClr val="bg1"/>
                </a:solidFill>
              </a:rPr>
              <a:t/>
            </a:r>
            <a:br>
              <a:rPr lang="en-US" altLang="en-US" sz="2800" dirty="0">
                <a:solidFill>
                  <a:schemeClr val="bg1"/>
                </a:solidFill>
              </a:rPr>
            </a:br>
            <a:r>
              <a:rPr lang="en-US" altLang="en-US" sz="2800" dirty="0">
                <a:solidFill>
                  <a:schemeClr val="bg1"/>
                </a:solidFill>
              </a:rPr>
              <a:t>PROGRAMME 6: ENVIRONMENTAL PROGRAMMES</a:t>
            </a:r>
            <a:br>
              <a:rPr lang="en-US" altLang="en-US" sz="2800" dirty="0">
                <a:solidFill>
                  <a:schemeClr val="bg1"/>
                </a:solidFill>
              </a:rPr>
            </a:br>
            <a:endParaRPr lang="en-US" altLang="en-US" sz="2800" dirty="0">
              <a:solidFill>
                <a:schemeClr val="bg1"/>
              </a:solidFill>
            </a:endParaRPr>
          </a:p>
        </p:txBody>
      </p:sp>
      <p:sp>
        <p:nvSpPr>
          <p:cNvPr id="82947" name="TextBox 8"/>
          <p:cNvSpPr txBox="1">
            <a:spLocks noChangeArrowheads="1"/>
          </p:cNvSpPr>
          <p:nvPr/>
        </p:nvSpPr>
        <p:spPr bwMode="auto">
          <a:xfrm>
            <a:off x="5159375" y="5011739"/>
            <a:ext cx="2133600" cy="1570037"/>
          </a:xfrm>
          <a:prstGeom prst="rect">
            <a:avLst/>
          </a:prstGeom>
          <a:noFill/>
          <a:ln w="9525">
            <a:noFill/>
            <a:miter lim="800000"/>
            <a:headEnd/>
            <a:tailEnd/>
          </a:ln>
        </p:spPr>
        <p:txBody>
          <a:bodyPr>
            <a:spAutoFit/>
          </a:bodyPr>
          <a:lstStyle/>
          <a:p>
            <a:pPr defTabSz="457200" fontAlgn="base">
              <a:spcBef>
                <a:spcPct val="0"/>
              </a:spcBef>
              <a:spcAft>
                <a:spcPct val="0"/>
              </a:spcAft>
            </a:pPr>
            <a:r>
              <a:rPr lang="en-US" altLang="en-US" sz="1200" b="1">
                <a:solidFill>
                  <a:srgbClr val="FFFFFF"/>
                </a:solidFill>
                <a:cs typeface="Arial" charset="0"/>
              </a:rPr>
              <a:t>Environmental Programmes</a:t>
            </a:r>
          </a:p>
          <a:p>
            <a:pPr defTabSz="457200" fontAlgn="base">
              <a:spcBef>
                <a:spcPct val="0"/>
              </a:spcBef>
              <a:spcAft>
                <a:spcPct val="0"/>
              </a:spcAft>
            </a:pPr>
            <a:endParaRPr lang="en-US" altLang="en-US" sz="1200">
              <a:solidFill>
                <a:srgbClr val="000000"/>
              </a:solidFill>
              <a:cs typeface="Arial" charset="0"/>
            </a:endParaRPr>
          </a:p>
          <a:p>
            <a:pPr defTabSz="457200" fontAlgn="base">
              <a:spcBef>
                <a:spcPct val="0"/>
              </a:spcBef>
              <a:spcAft>
                <a:spcPct val="0"/>
              </a:spcAft>
            </a:pPr>
            <a:endParaRPr lang="en-US" altLang="en-US" sz="1200">
              <a:solidFill>
                <a:srgbClr val="000000"/>
              </a:solidFill>
              <a:cs typeface="Arial" charset="0"/>
            </a:endParaRPr>
          </a:p>
          <a:p>
            <a:pPr defTabSz="457200" fontAlgn="base">
              <a:spcBef>
                <a:spcPct val="0"/>
              </a:spcBef>
              <a:spcAft>
                <a:spcPct val="0"/>
              </a:spcAft>
            </a:pPr>
            <a:endParaRPr lang="en-US" altLang="en-US" sz="1200">
              <a:solidFill>
                <a:srgbClr val="000000"/>
              </a:solidFill>
              <a:cs typeface="Arial" charset="0"/>
            </a:endParaRPr>
          </a:p>
          <a:p>
            <a:pPr defTabSz="457200" fontAlgn="base">
              <a:spcBef>
                <a:spcPct val="0"/>
              </a:spcBef>
              <a:spcAft>
                <a:spcPct val="0"/>
              </a:spcAft>
            </a:pPr>
            <a:endParaRPr lang="en-US" altLang="en-US" sz="1200">
              <a:solidFill>
                <a:srgbClr val="000000"/>
              </a:solidFill>
              <a:cs typeface="Arial" charset="0"/>
            </a:endParaRPr>
          </a:p>
          <a:p>
            <a:pPr defTabSz="457200" fontAlgn="base">
              <a:spcBef>
                <a:spcPct val="0"/>
              </a:spcBef>
              <a:spcAft>
                <a:spcPct val="0"/>
              </a:spcAft>
            </a:pPr>
            <a:endParaRPr lang="en-US" altLang="en-US" sz="1200">
              <a:solidFill>
                <a:srgbClr val="000000"/>
              </a:solidFill>
              <a:cs typeface="Arial" charset="0"/>
            </a:endParaRPr>
          </a:p>
          <a:p>
            <a:pPr defTabSz="457200" fontAlgn="base">
              <a:spcBef>
                <a:spcPct val="0"/>
              </a:spcBef>
              <a:spcAft>
                <a:spcPct val="0"/>
              </a:spcAft>
            </a:pPr>
            <a:endParaRPr lang="en-US" altLang="en-US" sz="1200">
              <a:solidFill>
                <a:srgbClr val="000000"/>
              </a:solidFill>
              <a:cs typeface="Arial" charset="0"/>
            </a:endParaRPr>
          </a:p>
          <a:p>
            <a:pPr defTabSz="457200" fontAlgn="base">
              <a:spcBef>
                <a:spcPct val="0"/>
              </a:spcBef>
              <a:spcAft>
                <a:spcPct val="0"/>
              </a:spcAft>
            </a:pPr>
            <a:endParaRPr lang="en-US" altLang="en-US" sz="1200">
              <a:solidFill>
                <a:srgbClr val="000000"/>
              </a:solidFill>
              <a:cs typeface="Arial" charset="0"/>
            </a:endParaRPr>
          </a:p>
        </p:txBody>
      </p:sp>
    </p:spTree>
    <p:extLst>
      <p:ext uri="{BB962C8B-B14F-4D97-AF65-F5344CB8AC3E}">
        <p14:creationId xmlns:p14="http://schemas.microsoft.com/office/powerpoint/2010/main" xmlns="" val="1842427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8991600" cy="533400"/>
          </a:xfrm>
        </p:spPr>
        <p:txBody>
          <a:bodyPr/>
          <a:lstStyle/>
          <a:p>
            <a:r>
              <a:rPr lang="en-US" sz="2000" b="1" dirty="0">
                <a:solidFill>
                  <a:srgbClr val="00B050"/>
                </a:solidFill>
                <a:latin typeface="Arial" panose="020B0604020202020204" pitchFamily="34" charset="0"/>
              </a:rPr>
              <a:t>PROGRAMME 6 :</a:t>
            </a:r>
            <a:r>
              <a:rPr lang="en-ZA" sz="2000" b="1" dirty="0">
                <a:solidFill>
                  <a:srgbClr val="00B050"/>
                </a:solidFill>
                <a:latin typeface="Arial" panose="020B0604020202020204" pitchFamily="34" charset="0"/>
              </a:rPr>
              <a:t>ENVIRONMENTAL PROGRAMMES</a:t>
            </a:r>
            <a:r>
              <a:rPr lang="en-ZA" sz="2000" dirty="0"/>
              <a:t/>
            </a:r>
            <a:br>
              <a:rPr lang="en-ZA" sz="2000" dirty="0"/>
            </a:br>
            <a:endParaRPr lang="en-US" sz="2000" b="1"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152400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4194675149"/>
              </p:ext>
            </p:extLst>
          </p:nvPr>
        </p:nvGraphicFramePr>
        <p:xfrm>
          <a:off x="381000" y="720625"/>
          <a:ext cx="11493499" cy="5202936"/>
        </p:xfrm>
        <a:graphic>
          <a:graphicData uri="http://schemas.openxmlformats.org/drawingml/2006/table">
            <a:tbl>
              <a:tblPr/>
              <a:tblGrid>
                <a:gridCol w="2476500"/>
                <a:gridCol w="1536700"/>
                <a:gridCol w="2019300"/>
                <a:gridCol w="838200"/>
                <a:gridCol w="4622799"/>
              </a:tblGrid>
              <a:tr h="186873">
                <a:tc gridSpan="5">
                  <a:txBody>
                    <a:bodyPr/>
                    <a:lstStyle/>
                    <a:p>
                      <a:pPr algn="l">
                        <a:lnSpc>
                          <a:spcPct val="100000"/>
                        </a:lnSpc>
                        <a:spcAft>
                          <a:spcPts val="0"/>
                        </a:spcAft>
                      </a:pPr>
                      <a:r>
                        <a:rPr lang="en-ZA" sz="1400" b="1" dirty="0" smtClean="0">
                          <a:solidFill>
                            <a:schemeClr val="bg1"/>
                          </a:solidFill>
                          <a:effectLst/>
                          <a:latin typeface="+mn-lt"/>
                          <a:cs typeface="Arial" panose="020B0604020202020204" pitchFamily="34" charset="0"/>
                        </a:rPr>
                        <a:t>Strategic Objective: Improved</a:t>
                      </a:r>
                      <a:r>
                        <a:rPr lang="en-ZA" sz="1400" b="1" kern="1200" dirty="0" smtClean="0">
                          <a:solidFill>
                            <a:schemeClr val="bg1"/>
                          </a:solidFill>
                          <a:effectLst/>
                          <a:latin typeface="+mn-lt"/>
                          <a:ea typeface="+mn-ea"/>
                          <a:cs typeface="+mn-cs"/>
                        </a:rPr>
                        <a:t> socio-economic benefits </a:t>
                      </a: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59071">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826235">
                <a:tc>
                  <a:txBody>
                    <a:bodyPr/>
                    <a:lstStyle/>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Full</a:t>
                      </a:r>
                    </a:p>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Time Equivalents</a:t>
                      </a:r>
                    </a:p>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(FTEs) created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38 367</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Q2:</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8 847</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A total of </a:t>
                      </a:r>
                      <a:r>
                        <a:rPr lang="en-ZA" sz="1200" b="1" kern="1200" dirty="0">
                          <a:solidFill>
                            <a:schemeClr val="tx1"/>
                          </a:solidFill>
                          <a:effectLst/>
                          <a:latin typeface="Arial" panose="020B0604020202020204" pitchFamily="34" charset="0"/>
                          <a:ea typeface="+mn-ea"/>
                          <a:cs typeface="Arial" panose="020B0604020202020204" pitchFamily="34" charset="0"/>
                        </a:rPr>
                        <a:t>7978 FTEs  created</a:t>
                      </a:r>
                      <a:r>
                        <a:rPr lang="en-ZA" sz="1200" kern="1200" dirty="0">
                          <a:solidFill>
                            <a:schemeClr val="tx1"/>
                          </a:solidFill>
                          <a:effectLst/>
                          <a:latin typeface="Arial" panose="020B0604020202020204" pitchFamily="34" charset="0"/>
                          <a:ea typeface="+mn-ea"/>
                          <a:cs typeface="Arial" panose="020B0604020202020204" pitchFamily="34" charset="0"/>
                        </a:rPr>
                        <a:t> between April and September 2016 as follows: </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Final </a:t>
                      </a:r>
                      <a:r>
                        <a:rPr lang="en-ZA" sz="1200" kern="1200" dirty="0">
                          <a:solidFill>
                            <a:schemeClr val="tx1"/>
                          </a:solidFill>
                          <a:effectLst/>
                          <a:latin typeface="Arial" panose="020B0604020202020204" pitchFamily="34" charset="0"/>
                          <a:ea typeface="+mn-ea"/>
                          <a:cs typeface="Arial" panose="020B0604020202020204" pitchFamily="34" charset="0"/>
                        </a:rPr>
                        <a:t>verified  figure of 3948 created in quarter 1  and preliminary figure of 4 030 for quarter 2.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28600">
                <a:tc rowSpan="4">
                  <a:txBody>
                    <a:bodyPr/>
                    <a:lstStyle/>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Work</a:t>
                      </a:r>
                    </a:p>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Opportunities created</a:t>
                      </a:r>
                    </a:p>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 of Women; % of Youth &amp; % of People with Disabilities)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76 323 (Women- 55%; Youth – 65% &amp; People with Disabilities – 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rowSpan="4">
                  <a:txBody>
                    <a:bodyPr/>
                    <a:lstStyle/>
                    <a:p>
                      <a:pPr indent="12700"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Q2: 20 570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rowSpan="4">
                  <a:txBody>
                    <a:bodyPr/>
                    <a:lstStyle/>
                    <a:p>
                      <a:pPr indent="12700" algn="just">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A total of </a:t>
                      </a:r>
                      <a:r>
                        <a:rPr lang="en-ZA" sz="1200" b="1" kern="1200" dirty="0">
                          <a:solidFill>
                            <a:schemeClr val="tx1"/>
                          </a:solidFill>
                          <a:effectLst/>
                          <a:latin typeface="Arial" panose="020B0604020202020204" pitchFamily="34" charset="0"/>
                          <a:ea typeface="+mn-ea"/>
                          <a:cs typeface="Arial" panose="020B0604020202020204" pitchFamily="34" charset="0"/>
                        </a:rPr>
                        <a:t>39 027 work </a:t>
                      </a:r>
                      <a:r>
                        <a:rPr lang="en-ZA" sz="1200" b="1" kern="1200" dirty="0" smtClean="0">
                          <a:solidFill>
                            <a:schemeClr val="tx1"/>
                          </a:solidFill>
                          <a:effectLst/>
                          <a:latin typeface="Arial" panose="020B0604020202020204" pitchFamily="34" charset="0"/>
                          <a:ea typeface="+mn-ea"/>
                          <a:cs typeface="Arial" panose="020B0604020202020204" pitchFamily="34" charset="0"/>
                        </a:rPr>
                        <a:t>opportunities </a:t>
                      </a:r>
                      <a:r>
                        <a:rPr lang="en-ZA" sz="1200" b="1" kern="1200" dirty="0">
                          <a:solidFill>
                            <a:schemeClr val="tx1"/>
                          </a:solidFill>
                          <a:effectLst/>
                          <a:latin typeface="Arial" panose="020B0604020202020204" pitchFamily="34" charset="0"/>
                          <a:ea typeface="+mn-ea"/>
                          <a:cs typeface="Arial" panose="020B0604020202020204" pitchFamily="34" charset="0"/>
                        </a:rPr>
                        <a:t>created</a:t>
                      </a:r>
                      <a:r>
                        <a:rPr lang="en-ZA" sz="1200" kern="1200" dirty="0">
                          <a:solidFill>
                            <a:schemeClr val="tx1"/>
                          </a:solidFill>
                          <a:effectLst/>
                          <a:latin typeface="Arial" panose="020B0604020202020204" pitchFamily="34" charset="0"/>
                          <a:ea typeface="+mn-ea"/>
                          <a:cs typeface="Arial" panose="020B0604020202020204" pitchFamily="34" charset="0"/>
                        </a:rPr>
                        <a:t> between April and September 2016 as follows: </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Final </a:t>
                      </a:r>
                      <a:r>
                        <a:rPr lang="en-ZA" sz="1200" kern="1200" dirty="0">
                          <a:solidFill>
                            <a:schemeClr val="tx1"/>
                          </a:solidFill>
                          <a:effectLst/>
                          <a:latin typeface="Arial" panose="020B0604020202020204" pitchFamily="34" charset="0"/>
                          <a:ea typeface="+mn-ea"/>
                          <a:cs typeface="Arial" panose="020B0604020202020204" pitchFamily="34" charset="0"/>
                        </a:rPr>
                        <a:t>verified  figure of 24830 created in quarter 1  and preliminary figure of 14 197 for quarter 2.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4179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Women – 54</a:t>
                      </a:r>
                      <a:r>
                        <a:rPr lang="en-ZA" sz="1200" kern="120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a:solidFill>
                            <a:schemeClr val="tx1"/>
                          </a:solidFill>
                          <a:effectLst/>
                          <a:latin typeface="Arial" panose="020B0604020202020204" pitchFamily="34" charset="0"/>
                          <a:ea typeface="+mn-ea"/>
                          <a:cs typeface="Arial" panose="020B0604020202020204" pitchFamily="34" charset="0"/>
                        </a:rPr>
                        <a:t>7666.38 /14 197*100)</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2860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Youth – 66.9% </a:t>
                      </a:r>
                      <a:r>
                        <a:rPr lang="en-ZA" sz="1200" kern="1200" dirty="0" smtClean="0">
                          <a:solidFill>
                            <a:schemeClr val="tx1"/>
                          </a:solidFill>
                          <a:effectLst/>
                          <a:latin typeface="Arial" panose="020B0604020202020204" pitchFamily="34" charset="0"/>
                          <a:ea typeface="+mn-ea"/>
                          <a:cs typeface="Arial" panose="020B0604020202020204" pitchFamily="34" charset="0"/>
                        </a:rPr>
                        <a:t> (9 497.79 </a:t>
                      </a:r>
                      <a:r>
                        <a:rPr lang="en-ZA" sz="1200" kern="1200" dirty="0">
                          <a:solidFill>
                            <a:schemeClr val="tx1"/>
                          </a:solidFill>
                          <a:effectLst/>
                          <a:latin typeface="Arial" panose="020B0604020202020204" pitchFamily="34" charset="0"/>
                          <a:ea typeface="+mn-ea"/>
                          <a:cs typeface="Arial" panose="020B0604020202020204" pitchFamily="34" charset="0"/>
                        </a:rPr>
                        <a:t>/14 197*100)</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228600">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PWD – 5.43</a:t>
                      </a:r>
                      <a:r>
                        <a:rPr lang="en-ZA" sz="1200" kern="120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a:solidFill>
                            <a:schemeClr val="tx1"/>
                          </a:solidFill>
                          <a:effectLst/>
                          <a:latin typeface="Arial" panose="020B0604020202020204" pitchFamily="34" charset="0"/>
                          <a:ea typeface="+mn-ea"/>
                          <a:cs typeface="Arial" panose="020B0604020202020204" pitchFamily="34" charset="0"/>
                        </a:rPr>
                        <a:t>754.4/14 197*100)</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22524">
                <a:tc>
                  <a:txBody>
                    <a:bodyPr/>
                    <a:lstStyle/>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accredited</a:t>
                      </a:r>
                    </a:p>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training person days</a:t>
                      </a:r>
                    </a:p>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created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151 163</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Q2: 41 192</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25 236</a:t>
                      </a:r>
                    </a:p>
                    <a:p>
                      <a:pPr algn="just">
                        <a:lnSpc>
                          <a:spcPct val="100000"/>
                        </a:lnSpc>
                        <a:spcAft>
                          <a:spcPts val="0"/>
                        </a:spcAft>
                      </a:pPr>
                      <a:endParaRPr lang="en-ZA" sz="3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kern="1200" dirty="0" smtClean="0">
                          <a:solidFill>
                            <a:schemeClr val="tx1"/>
                          </a:solidFill>
                          <a:effectLst/>
                          <a:latin typeface="Arial" panose="020B0604020202020204" pitchFamily="34" charset="0"/>
                          <a:ea typeface="+mn-ea"/>
                          <a:cs typeface="Arial" panose="020B0604020202020204" pitchFamily="34" charset="0"/>
                        </a:rPr>
                        <a:t>Delays with commencement of projects due  review of  process and guidelines for appointment of accredited training implementers. The has also been a delays with finalisation of  accreditations for courses and limited funding being experienced for the training interventions. </a:t>
                      </a:r>
                    </a:p>
                    <a:p>
                      <a:pPr algn="just">
                        <a:lnSpc>
                          <a:spcPct val="100000"/>
                        </a:lnSpc>
                        <a:spcAft>
                          <a:spcPts val="0"/>
                        </a:spcAft>
                      </a:pPr>
                      <a:endParaRPr lang="en-ZA" sz="10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Measures: </a:t>
                      </a:r>
                      <a:r>
                        <a:rPr lang="en-ZA" sz="1200" kern="1200" dirty="0" smtClean="0">
                          <a:solidFill>
                            <a:schemeClr val="tx1"/>
                          </a:solidFill>
                          <a:effectLst/>
                          <a:latin typeface="Arial" panose="020B0604020202020204" pitchFamily="34" charset="0"/>
                          <a:ea typeface="+mn-ea"/>
                          <a:cs typeface="Arial" panose="020B0604020202020204" pitchFamily="34" charset="0"/>
                        </a:rPr>
                        <a:t>Implementation of projects is on-going and additional  accredited training person days will be created in quarter 3. It is anticipated that the planned annual target will be partially achieved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milestone</a:t>
              </a:r>
            </a:p>
          </p:txBody>
        </p:sp>
      </p:grpSp>
    </p:spTree>
    <p:extLst>
      <p:ext uri="{BB962C8B-B14F-4D97-AF65-F5344CB8AC3E}">
        <p14:creationId xmlns:p14="http://schemas.microsoft.com/office/powerpoint/2010/main" xmlns="" val="36190018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8991600" cy="533400"/>
          </a:xfrm>
        </p:spPr>
        <p:txBody>
          <a:bodyPr/>
          <a:lstStyle/>
          <a:p>
            <a:r>
              <a:rPr lang="en-US" sz="2000" b="1" dirty="0">
                <a:solidFill>
                  <a:srgbClr val="00B050"/>
                </a:solidFill>
                <a:latin typeface="Arial" panose="020B0604020202020204" pitchFamily="34" charset="0"/>
              </a:rPr>
              <a:t>PROGRAMME 6 :</a:t>
            </a:r>
            <a:r>
              <a:rPr lang="en-ZA" sz="2000" b="1" dirty="0">
                <a:solidFill>
                  <a:srgbClr val="00B050"/>
                </a:solidFill>
                <a:latin typeface="Arial" panose="020B0604020202020204" pitchFamily="34" charset="0"/>
              </a:rPr>
              <a:t>ENVIRONMENTAL PROGRAMMES</a:t>
            </a:r>
            <a:r>
              <a:rPr lang="en-ZA" sz="2000" dirty="0"/>
              <a:t/>
            </a:r>
            <a:br>
              <a:rPr lang="en-ZA" sz="2000" dirty="0"/>
            </a:br>
            <a:endParaRPr lang="en-US" sz="2000" b="1"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152400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764345783"/>
              </p:ext>
            </p:extLst>
          </p:nvPr>
        </p:nvGraphicFramePr>
        <p:xfrm>
          <a:off x="304801" y="824753"/>
          <a:ext cx="11569698" cy="4885148"/>
        </p:xfrm>
        <a:graphic>
          <a:graphicData uri="http://schemas.openxmlformats.org/drawingml/2006/table">
            <a:tbl>
              <a:tblPr/>
              <a:tblGrid>
                <a:gridCol w="2463799"/>
                <a:gridCol w="1574800"/>
                <a:gridCol w="1905000"/>
                <a:gridCol w="863600"/>
                <a:gridCol w="4762499"/>
              </a:tblGrid>
              <a:tr h="186873">
                <a:tc gridSpan="5">
                  <a:txBody>
                    <a:bodyPr/>
                    <a:lstStyle/>
                    <a:p>
                      <a:pPr algn="l">
                        <a:lnSpc>
                          <a:spcPct val="100000"/>
                        </a:lnSpc>
                        <a:spcAft>
                          <a:spcPts val="0"/>
                        </a:spcAft>
                      </a:pPr>
                      <a:r>
                        <a:rPr lang="en-ZA" sz="1400" b="1" dirty="0" smtClean="0">
                          <a:solidFill>
                            <a:schemeClr val="bg1"/>
                          </a:solidFill>
                          <a:effectLst/>
                          <a:latin typeface="+mn-lt"/>
                          <a:cs typeface="Arial" panose="020B0604020202020204" pitchFamily="34" charset="0"/>
                        </a:rPr>
                        <a:t>Strategic Objective: Improved</a:t>
                      </a:r>
                      <a:r>
                        <a:rPr lang="en-ZA" sz="1400" b="1" kern="1200" dirty="0" smtClean="0">
                          <a:solidFill>
                            <a:schemeClr val="bg1"/>
                          </a:solidFill>
                          <a:effectLst/>
                          <a:latin typeface="+mn-lt"/>
                          <a:ea typeface="+mn-ea"/>
                          <a:cs typeface="+mn-cs"/>
                        </a:rPr>
                        <a:t> socio-economic benefits </a:t>
                      </a:r>
                      <a:r>
                        <a:rPr lang="en-ZA" sz="1400" b="1" kern="1200" dirty="0" smtClean="0">
                          <a:solidFill>
                            <a:schemeClr val="bg1"/>
                          </a:solidFill>
                          <a:effectLst/>
                          <a:latin typeface="+mn-lt"/>
                          <a:ea typeface="+mn-ea"/>
                          <a:cs typeface="Arial" panose="020B0604020202020204" pitchFamily="34" charset="0"/>
                        </a:rPr>
                        <a:t>(continued)</a:t>
                      </a:r>
                      <a:endParaRPr lang="en-ZA" sz="1400" kern="1200" dirty="0">
                        <a:solidFill>
                          <a:schemeClr val="bg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59071">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16280">
                <a:tc>
                  <a:txBody>
                    <a:bodyPr/>
                    <a:lstStyle/>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youths</a:t>
                      </a:r>
                    </a:p>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benefiting from the Youth Environmental</a:t>
                      </a:r>
                    </a:p>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Service (YES)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900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Q1-Q4:900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194 </a:t>
                      </a:r>
                    </a:p>
                    <a:p>
                      <a:pPr algn="just">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kern="1200" dirty="0" smtClean="0">
                          <a:solidFill>
                            <a:schemeClr val="tx1"/>
                          </a:solidFill>
                          <a:effectLst/>
                          <a:latin typeface="Arial" panose="020B0604020202020204" pitchFamily="34" charset="0"/>
                          <a:ea typeface="+mn-ea"/>
                          <a:cs typeface="Arial" panose="020B0604020202020204" pitchFamily="34" charset="0"/>
                        </a:rPr>
                        <a:t>Planned target missed with a variance of 78%       (706) due to limited funding experienced </a:t>
                      </a:r>
                    </a:p>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a:t>
                      </a:r>
                      <a:r>
                        <a:rPr lang="en-ZA" sz="1200" kern="1200" dirty="0" smtClean="0">
                          <a:solidFill>
                            <a:schemeClr val="tx1"/>
                          </a:solidFill>
                          <a:effectLst/>
                          <a:latin typeface="Arial" panose="020B0604020202020204" pitchFamily="34" charset="0"/>
                          <a:ea typeface="+mn-ea"/>
                          <a:cs typeface="Arial" panose="020B0604020202020204" pitchFamily="34" charset="0"/>
                        </a:rPr>
                        <a:t>: Financial constraints will result in the planned annual target not achieved. The projects will be implemented in 2017/18.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374108">
                <a:tc>
                  <a:txBody>
                    <a:bodyPr/>
                    <a:lstStyle/>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SMMEs</a:t>
                      </a:r>
                    </a:p>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Used (empowerment)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2 429</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Q2: 565</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1 130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74108">
                <a:tc>
                  <a:txBody>
                    <a:bodyPr/>
                    <a:lstStyle/>
                    <a:p>
                      <a:pPr marL="0" algn="l" defTabSz="457200" rtl="0" eaLnBrk="1" latinLnBrk="0" hangingPunct="1">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overnight</a:t>
                      </a:r>
                    </a:p>
                    <a:p>
                      <a:pPr marL="0" algn="l" defTabSz="457200" rtl="0" eaLnBrk="1" latinLnBrk="0" hangingPunct="1">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Visitor, and staff</a:t>
                      </a:r>
                    </a:p>
                    <a:p>
                      <a:pPr marL="0" algn="l" defTabSz="457200" rtl="0" eaLnBrk="1" latinLnBrk="0" hangingPunct="1">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accommodation units established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270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34</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Q2: 8</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9 units</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established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74108">
                <a:tc>
                  <a:txBody>
                    <a:bodyPr/>
                    <a:lstStyle/>
                    <a:p>
                      <a:pPr marL="0" algn="l" defTabSz="457200" rtl="0" eaLnBrk="1" latinLnBrk="0" hangingPunct="1">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Climate</a:t>
                      </a:r>
                    </a:p>
                    <a:p>
                      <a:pPr marL="0" algn="l" defTabSz="457200" rtl="0" eaLnBrk="1" latinLnBrk="0" hangingPunct="1">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Change flagship</a:t>
                      </a:r>
                    </a:p>
                    <a:p>
                      <a:pPr marL="0" algn="l" defTabSz="457200" rtl="0" eaLnBrk="1" latinLnBrk="0" hangingPunct="1">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programmes</a:t>
                      </a:r>
                    </a:p>
                    <a:p>
                      <a:pPr marL="0" algn="l" defTabSz="457200" rtl="0" eaLnBrk="1" latinLnBrk="0" hangingPunct="1">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facilitated/ coordinated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Scaling-up plans of 4 flagship programmes</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Q2-Q3: Scaling up plans developed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Draft concepts notes for scaling up of plans undertaken </a:t>
                      </a:r>
                    </a:p>
                    <a:p>
                      <a:pPr algn="just">
                        <a:lnSpc>
                          <a:spcPct val="100000"/>
                        </a:lnSpc>
                        <a:spcAft>
                          <a:spcPts val="0"/>
                        </a:spcAft>
                      </a:pPr>
                      <a:endParaRPr lang="en-ZA" sz="1200" b="1"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•Edge Final Homeowners – Inception Report </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•Agriculture, Food Systems and Food Security Flagship Programme – Revised Concept Note </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•Waste Flagship Programme – Draft Concept Note</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•Embedded Generation Draft Concept Note </a:t>
                      </a:r>
                    </a:p>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•DPW Green Building Programme Management Office Concept Note Vertical integrated Nationally Appropriate Mitigation Action  (VNAMA)(EE in Public Buildings Programme) updated concept note</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milestone</a:t>
              </a:r>
            </a:p>
          </p:txBody>
        </p:sp>
      </p:grpSp>
    </p:spTree>
    <p:extLst>
      <p:ext uri="{BB962C8B-B14F-4D97-AF65-F5344CB8AC3E}">
        <p14:creationId xmlns:p14="http://schemas.microsoft.com/office/powerpoint/2010/main" xmlns="" val="20034390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1"/>
            <a:ext cx="8991600" cy="381001"/>
          </a:xfrm>
        </p:spPr>
        <p:txBody>
          <a:bodyPr/>
          <a:lstStyle/>
          <a:p>
            <a:r>
              <a:rPr lang="en-US" sz="2000" b="1" dirty="0">
                <a:solidFill>
                  <a:srgbClr val="00B050"/>
                </a:solidFill>
                <a:latin typeface="Arial" panose="020B0604020202020204" pitchFamily="34" charset="0"/>
              </a:rPr>
              <a:t>PROGRAMME 6 :</a:t>
            </a:r>
            <a:r>
              <a:rPr lang="en-ZA" sz="2000" b="1" dirty="0">
                <a:solidFill>
                  <a:srgbClr val="00B050"/>
                </a:solidFill>
                <a:latin typeface="Arial" panose="020B0604020202020204" pitchFamily="34" charset="0"/>
              </a:rPr>
              <a:t>ENVIRONMENTAL PROGRAMMES</a:t>
            </a:r>
            <a:endParaRPr lang="en-US" sz="2000" b="1"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152400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696453513"/>
              </p:ext>
            </p:extLst>
          </p:nvPr>
        </p:nvGraphicFramePr>
        <p:xfrm>
          <a:off x="330948" y="748836"/>
          <a:ext cx="11569700" cy="5407078"/>
        </p:xfrm>
        <a:graphic>
          <a:graphicData uri="http://schemas.openxmlformats.org/drawingml/2006/table">
            <a:tbl>
              <a:tblPr/>
              <a:tblGrid>
                <a:gridCol w="2489199"/>
                <a:gridCol w="1564419"/>
                <a:gridCol w="1915381"/>
                <a:gridCol w="787400"/>
                <a:gridCol w="4813301"/>
              </a:tblGrid>
              <a:tr h="206297">
                <a:tc gridSpan="5">
                  <a:txBody>
                    <a:bodyPr/>
                    <a:lstStyle/>
                    <a:p>
                      <a:pPr algn="l">
                        <a:spcAft>
                          <a:spcPts val="0"/>
                        </a:spcAft>
                      </a:pPr>
                      <a:r>
                        <a:rPr lang="en-ZA" sz="1400" b="1" kern="1200" dirty="0" smtClean="0">
                          <a:solidFill>
                            <a:schemeClr val="bg1"/>
                          </a:solidFill>
                          <a:effectLst/>
                          <a:latin typeface="+mn-lt"/>
                          <a:ea typeface="+mn-ea"/>
                          <a:cs typeface="Arial" panose="020B0604020202020204" pitchFamily="34" charset="0"/>
                        </a:rPr>
                        <a:t>Strategic Objective: Ecosystem conserved, managed and sustainably used</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87382">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46462">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wetlands under rehabilitation</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132</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Q2: 32</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r>
                        <a:rPr lang="en-ZA" sz="1200" dirty="0" smtClean="0">
                          <a:effectLst/>
                          <a:latin typeface="Arial" panose="020B0604020202020204" pitchFamily="34" charset="0"/>
                          <a:ea typeface="Times New Roman" panose="02020603050405020304" pitchFamily="18" charset="0"/>
                          <a:cs typeface="Arial" panose="020B0604020202020204" pitchFamily="34" charset="0"/>
                        </a:rPr>
                        <a:t>70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92798">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a:t>
                      </a:r>
                      <a:r>
                        <a:rPr lang="en-ZA" sz="1200" kern="1200" dirty="0" smtClean="0">
                          <a:solidFill>
                            <a:schemeClr val="tx1"/>
                          </a:solidFill>
                          <a:effectLst/>
                          <a:latin typeface="Arial" panose="020B0604020202020204" pitchFamily="34" charset="0"/>
                          <a:ea typeface="+mn-ea"/>
                          <a:cs typeface="Arial" panose="020B0604020202020204" pitchFamily="34" charset="0"/>
                        </a:rPr>
                        <a:t>hectares of </a:t>
                      </a:r>
                      <a:r>
                        <a:rPr lang="en-ZA" sz="1200" kern="1200" dirty="0">
                          <a:solidFill>
                            <a:schemeClr val="tx1"/>
                          </a:solidFill>
                          <a:effectLst/>
                          <a:latin typeface="Arial" panose="020B0604020202020204" pitchFamily="34" charset="0"/>
                          <a:ea typeface="+mn-ea"/>
                          <a:cs typeface="Arial" panose="020B0604020202020204" pitchFamily="34" charset="0"/>
                        </a:rPr>
                        <a:t>land </a:t>
                      </a:r>
                      <a:r>
                        <a:rPr lang="en-ZA" sz="1200" kern="1200" dirty="0" smtClean="0">
                          <a:solidFill>
                            <a:schemeClr val="tx1"/>
                          </a:solidFill>
                          <a:effectLst/>
                          <a:latin typeface="Arial" panose="020B0604020202020204" pitchFamily="34" charset="0"/>
                          <a:ea typeface="+mn-ea"/>
                          <a:cs typeface="Arial" panose="020B0604020202020204" pitchFamily="34" charset="0"/>
                        </a:rPr>
                        <a:t>under rehabilitation/restoration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26 354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 6 588</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16 343</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08580">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kilometres of accessible coastline cleaned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1000"/>
                        </a:spcAft>
                      </a:pPr>
                      <a:r>
                        <a:rPr lang="en-ZA" sz="1200" kern="1200" dirty="0">
                          <a:solidFill>
                            <a:schemeClr val="tx1"/>
                          </a:solidFill>
                          <a:effectLst/>
                          <a:latin typeface="Arial" panose="020B0604020202020204" pitchFamily="34" charset="0"/>
                          <a:ea typeface="+mn-ea"/>
                          <a:cs typeface="Arial" panose="020B0604020202020204" pitchFamily="34" charset="0"/>
                        </a:rPr>
                        <a:t>2 113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Q1-Q4: 2 113</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1 950</a:t>
                      </a:r>
                    </a:p>
                    <a:p>
                      <a:pPr algn="just">
                        <a:lnSpc>
                          <a:spcPct val="115000"/>
                        </a:lnSpc>
                        <a:spcAft>
                          <a:spcPts val="0"/>
                        </a:spcAft>
                      </a:pPr>
                      <a:r>
                        <a:rPr lang="en-ZA" sz="1200" b="1"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Challenges: </a:t>
                      </a:r>
                      <a:r>
                        <a:rPr lang="en-ZA"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Projects have commenced with implementation, however the  entire accessible coastline has not been covered by coastal clean-up activities at this stage</a:t>
                      </a:r>
                    </a:p>
                    <a:p>
                      <a:pPr algn="just">
                        <a:lnSpc>
                          <a:spcPct val="115000"/>
                        </a:lnSpc>
                        <a:spcAft>
                          <a:spcPts val="0"/>
                        </a:spcAft>
                      </a:pPr>
                      <a:r>
                        <a:rPr lang="en-ZA" sz="1200" b="1"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a:t>
                      </a:r>
                      <a:r>
                        <a:rPr lang="en-ZA" sz="1200" b="1"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Measures: </a:t>
                      </a:r>
                      <a:r>
                        <a:rPr lang="en-ZA" sz="12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remaining stretch of accessible coastline will be gradually covered by coastal clean-up activities throughout this financial year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96274">
                <a:tc gridSpan="5">
                  <a:txBody>
                    <a:bodyPr/>
                    <a:lstStyle/>
                    <a:p>
                      <a:pPr marL="0" algn="l" defTabSz="457200" rtl="0" eaLnBrk="1" latinLnBrk="0" hangingPunct="1">
                        <a:lnSpc>
                          <a:spcPct val="115000"/>
                        </a:lnSpc>
                        <a:spcAft>
                          <a:spcPts val="0"/>
                        </a:spcAft>
                      </a:pPr>
                      <a:r>
                        <a:rPr lang="en-ZA" sz="1200" b="1" kern="1200" dirty="0" smtClean="0">
                          <a:solidFill>
                            <a:schemeClr val="bg1"/>
                          </a:solidFill>
                          <a:effectLst/>
                          <a:latin typeface="Arial" panose="020B0604020202020204" pitchFamily="34" charset="0"/>
                          <a:ea typeface="+mn-ea"/>
                          <a:cs typeface="Arial" panose="020B0604020202020204" pitchFamily="34" charset="0"/>
                        </a:rPr>
                        <a:t>Threats to environment quality and integrity managed</a:t>
                      </a:r>
                      <a:endParaRPr lang="en-ZA" sz="1200" b="1" kern="1200" dirty="0">
                        <a:solidFill>
                          <a:schemeClr val="bg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nSpc>
                          <a:spcPct val="115000"/>
                        </a:lnSpc>
                        <a:spcAft>
                          <a:spcPts val="100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ZA" sz="120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08580">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a:t>
                      </a:r>
                    </a:p>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Environmental </a:t>
                      </a:r>
                      <a:r>
                        <a:rPr lang="en-ZA" sz="1200" kern="1200" dirty="0" smtClean="0">
                          <a:solidFill>
                            <a:schemeClr val="tx1"/>
                          </a:solidFill>
                          <a:effectLst/>
                          <a:latin typeface="Arial" panose="020B0604020202020204" pitchFamily="34" charset="0"/>
                          <a:ea typeface="+mn-ea"/>
                          <a:cs typeface="Arial" panose="020B0604020202020204" pitchFamily="34" charset="0"/>
                        </a:rPr>
                        <a:t>Monitors trained </a:t>
                      </a:r>
                      <a:r>
                        <a:rPr lang="en-ZA" sz="1200" kern="1200" dirty="0">
                          <a:solidFill>
                            <a:schemeClr val="tx1"/>
                          </a:solidFill>
                          <a:effectLst/>
                          <a:latin typeface="Arial" panose="020B0604020202020204" pitchFamily="34" charset="0"/>
                          <a:ea typeface="+mn-ea"/>
                          <a:cs typeface="Arial" panose="020B0604020202020204" pitchFamily="34" charset="0"/>
                        </a:rPr>
                        <a:t>and </a:t>
                      </a:r>
                      <a:r>
                        <a:rPr lang="en-ZA" sz="1200" kern="1200" dirty="0" smtClean="0">
                          <a:solidFill>
                            <a:schemeClr val="tx1"/>
                          </a:solidFill>
                          <a:effectLst/>
                          <a:latin typeface="Arial" panose="020B0604020202020204" pitchFamily="34" charset="0"/>
                          <a:ea typeface="+mn-ea"/>
                          <a:cs typeface="Arial" panose="020B0604020202020204" pitchFamily="34" charset="0"/>
                        </a:rPr>
                        <a:t>deployed in </a:t>
                      </a:r>
                      <a:r>
                        <a:rPr lang="en-ZA" sz="1200" kern="1200" dirty="0">
                          <a:solidFill>
                            <a:schemeClr val="tx1"/>
                          </a:solidFill>
                          <a:effectLst/>
                          <a:latin typeface="Arial" panose="020B0604020202020204" pitchFamily="34" charset="0"/>
                          <a:ea typeface="+mn-ea"/>
                          <a:cs typeface="Arial" panose="020B0604020202020204" pitchFamily="34" charset="0"/>
                        </a:rPr>
                        <a:t>conservation areas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1200" kern="1200" dirty="0">
                          <a:solidFill>
                            <a:schemeClr val="tx1"/>
                          </a:solidFill>
                          <a:effectLst/>
                          <a:latin typeface="Arial" panose="020B0604020202020204" pitchFamily="34" charset="0"/>
                          <a:ea typeface="+mn-ea"/>
                          <a:cs typeface="Arial" panose="020B0604020202020204" pitchFamily="34" charset="0"/>
                        </a:rPr>
                        <a:t>1 441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Q1-Q4:1 441</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950</a:t>
                      </a:r>
                    </a:p>
                    <a:p>
                      <a:pPr marL="0" marR="0" indent="0" algn="just" defTabSz="4572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kern="1200" dirty="0" smtClean="0">
                          <a:solidFill>
                            <a:schemeClr val="tx1"/>
                          </a:solidFill>
                          <a:effectLst/>
                          <a:latin typeface="Arial" panose="020B0604020202020204" pitchFamily="34" charset="0"/>
                          <a:ea typeface="+mn-ea"/>
                          <a:cs typeface="Arial" panose="020B0604020202020204" pitchFamily="34" charset="0"/>
                        </a:rPr>
                        <a:t>Appointment of 466 additional monitors have not finalised pending the signing of cooperative agreement between SANParks and KZN </a:t>
                      </a:r>
                      <a:r>
                        <a:rPr lang="en-ZA" sz="1200" kern="1200" dirty="0" err="1" smtClean="0">
                          <a:solidFill>
                            <a:schemeClr val="tx1"/>
                          </a:solidFill>
                          <a:effectLst/>
                          <a:latin typeface="Arial" panose="020B0604020202020204" pitchFamily="34" charset="0"/>
                          <a:ea typeface="+mn-ea"/>
                          <a:cs typeface="Arial" panose="020B0604020202020204" pitchFamily="34" charset="0"/>
                        </a:rPr>
                        <a:t>Ezemvelo</a:t>
                      </a:r>
                      <a:r>
                        <a:rPr lang="en-ZA" sz="1200" kern="1200" dirty="0" smtClean="0">
                          <a:solidFill>
                            <a:schemeClr val="tx1"/>
                          </a:solidFill>
                          <a:effectLst/>
                          <a:latin typeface="Arial" panose="020B0604020202020204" pitchFamily="34" charset="0"/>
                          <a:ea typeface="+mn-ea"/>
                          <a:cs typeface="Arial" panose="020B0604020202020204" pitchFamily="34" charset="0"/>
                        </a:rPr>
                        <a:t> Wildlife, North West Parks Board, Eastern Cape Parks Board and Department of Economic, Small Business Development, Tourism and Environmental Affairs (DESTEA)  </a:t>
                      </a:r>
                      <a:endParaRPr lang="en-ZA" sz="70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Measures: </a:t>
                      </a:r>
                      <a:r>
                        <a:rPr lang="en-ZA" sz="1200" b="0" kern="1200" dirty="0" smtClean="0">
                          <a:solidFill>
                            <a:schemeClr val="tx1"/>
                          </a:solidFill>
                          <a:effectLst/>
                          <a:latin typeface="Arial" panose="020B0604020202020204" pitchFamily="34" charset="0"/>
                          <a:ea typeface="+mn-ea"/>
                          <a:cs typeface="Arial" panose="020B0604020202020204" pitchFamily="34" charset="0"/>
                        </a:rPr>
                        <a:t>These monitors will commence their deployment with effect from October 2016.</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milestone</a:t>
              </a:r>
            </a:p>
          </p:txBody>
        </p:sp>
      </p:grpSp>
    </p:spTree>
    <p:extLst>
      <p:ext uri="{BB962C8B-B14F-4D97-AF65-F5344CB8AC3E}">
        <p14:creationId xmlns:p14="http://schemas.microsoft.com/office/powerpoint/2010/main" xmlns="" val="3504847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6912" y="152401"/>
            <a:ext cx="8991600" cy="381001"/>
          </a:xfrm>
        </p:spPr>
        <p:txBody>
          <a:bodyPr/>
          <a:lstStyle/>
          <a:p>
            <a:r>
              <a:rPr lang="en-US" sz="2000" b="1" dirty="0">
                <a:solidFill>
                  <a:srgbClr val="00B050"/>
                </a:solidFill>
                <a:latin typeface="Arial" panose="020B0604020202020204" pitchFamily="34" charset="0"/>
              </a:rPr>
              <a:t>PROGRAMME 6 :</a:t>
            </a:r>
            <a:r>
              <a:rPr lang="en-ZA" sz="2000" b="1" dirty="0">
                <a:solidFill>
                  <a:srgbClr val="00B050"/>
                </a:solidFill>
                <a:latin typeface="Arial" panose="020B0604020202020204" pitchFamily="34" charset="0"/>
              </a:rPr>
              <a:t>ENVIRONMENTAL PROGRAMMES</a:t>
            </a:r>
            <a:endParaRPr lang="en-US" sz="2000" b="1"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152400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217798763"/>
              </p:ext>
            </p:extLst>
          </p:nvPr>
        </p:nvGraphicFramePr>
        <p:xfrm>
          <a:off x="266697" y="762000"/>
          <a:ext cx="11544302" cy="5360418"/>
        </p:xfrm>
        <a:graphic>
          <a:graphicData uri="http://schemas.openxmlformats.org/drawingml/2006/table">
            <a:tbl>
              <a:tblPr/>
              <a:tblGrid>
                <a:gridCol w="2501903"/>
                <a:gridCol w="1574800"/>
                <a:gridCol w="1917700"/>
                <a:gridCol w="850900"/>
                <a:gridCol w="4698999"/>
              </a:tblGrid>
              <a:tr h="229235">
                <a:tc gridSpan="5">
                  <a:txBody>
                    <a:bodyPr/>
                    <a:lstStyle/>
                    <a:p>
                      <a:pPr algn="l">
                        <a:spcAft>
                          <a:spcPts val="0"/>
                        </a:spcAft>
                      </a:pPr>
                      <a:r>
                        <a:rPr lang="en-ZA" sz="1400" b="1" kern="1200" dirty="0" smtClean="0">
                          <a:solidFill>
                            <a:schemeClr val="bg1"/>
                          </a:solidFill>
                          <a:effectLst/>
                          <a:latin typeface="+mn-lt"/>
                          <a:ea typeface="+mn-ea"/>
                          <a:cs typeface="Arial" panose="020B0604020202020204" pitchFamily="34" charset="0"/>
                        </a:rPr>
                        <a:t>Strategic Objective: Threats to environment quality and integrity managed</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532765">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826518">
                <a:tc>
                  <a:txBody>
                    <a:bodyPr/>
                    <a:lstStyle/>
                    <a:p>
                      <a:pPr marL="0" algn="l" defTabSz="457200" rtl="0" eaLnBrk="1" latinLnBrk="0" hangingPunct="1">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a:t>
                      </a:r>
                      <a:r>
                        <a:rPr lang="en-ZA" sz="1200" kern="1200" dirty="0" smtClean="0">
                          <a:solidFill>
                            <a:schemeClr val="tx1"/>
                          </a:solidFill>
                          <a:effectLst/>
                          <a:latin typeface="Arial" panose="020B0604020202020204" pitchFamily="34" charset="0"/>
                          <a:ea typeface="+mn-ea"/>
                          <a:cs typeface="Arial" panose="020B0604020202020204" pitchFamily="34" charset="0"/>
                        </a:rPr>
                        <a:t>emerging invasive </a:t>
                      </a:r>
                      <a:r>
                        <a:rPr lang="en-ZA" sz="1200" kern="1200" dirty="0">
                          <a:solidFill>
                            <a:schemeClr val="tx1"/>
                          </a:solidFill>
                          <a:effectLst/>
                          <a:latin typeface="Arial" panose="020B0604020202020204" pitchFamily="34" charset="0"/>
                          <a:ea typeface="+mn-ea"/>
                          <a:cs typeface="Arial" panose="020B0604020202020204" pitchFamily="34" charset="0"/>
                        </a:rPr>
                        <a:t>alien species targeted for early detection</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1000"/>
                        </a:spcAft>
                      </a:pPr>
                      <a:r>
                        <a:rPr lang="en-ZA" sz="1200" kern="1200" dirty="0" smtClean="0">
                          <a:solidFill>
                            <a:schemeClr val="tx1"/>
                          </a:solidFill>
                          <a:effectLst/>
                          <a:latin typeface="Arial" panose="020B0604020202020204" pitchFamily="34" charset="0"/>
                          <a:ea typeface="+mn-ea"/>
                          <a:cs typeface="Arial" panose="020B0604020202020204" pitchFamily="34" charset="0"/>
                        </a:rPr>
                        <a:t>70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Q1-Q2:</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20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ZA"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10</a:t>
                      </a:r>
                    </a:p>
                    <a:p>
                      <a:pPr algn="just"/>
                      <a:r>
                        <a:rPr lang="en-ZA" sz="12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Challenges: </a:t>
                      </a:r>
                      <a:r>
                        <a:rPr lang="en-ZA"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Due to the vast area of land monitored, detecting new species is done by a Spotter network which include non-qualified botanists and scientists who have limited knowledge on plant identification and cannot spot a new detection as rapidly as an expert. </a:t>
                      </a:r>
                      <a:endParaRPr lang="en-ZA" sz="11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n-ZA" sz="1200" b="1"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r>
                        <a:rPr lang="en-ZA" sz="1200" b="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Plant identification training will be introduced to up-skill the current members on the spotter network; These will  however take some time as there is need to focus on new populations of listed species that are also reported on.</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26518">
                <a:tc>
                  <a:txBody>
                    <a:bodyPr/>
                    <a:lstStyle/>
                    <a:p>
                      <a:pPr marL="0" algn="l" defTabSz="457200" rtl="0" eaLnBrk="1" latinLnBrk="0" hangingPunct="1">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a:t>
                      </a:r>
                      <a:r>
                        <a:rPr lang="en-ZA" sz="1200" kern="1200" dirty="0" smtClean="0">
                          <a:solidFill>
                            <a:schemeClr val="tx1"/>
                          </a:solidFill>
                          <a:effectLst/>
                          <a:latin typeface="Arial" panose="020B0604020202020204" pitchFamily="34" charset="0"/>
                          <a:ea typeface="+mn-ea"/>
                          <a:cs typeface="Arial" panose="020B0604020202020204" pitchFamily="34" charset="0"/>
                        </a:rPr>
                        <a:t>initial hectares </a:t>
                      </a:r>
                      <a:r>
                        <a:rPr lang="en-ZA" sz="1200" kern="1200" dirty="0">
                          <a:solidFill>
                            <a:schemeClr val="tx1"/>
                          </a:solidFill>
                          <a:effectLst/>
                          <a:latin typeface="Arial" panose="020B0604020202020204" pitchFamily="34" charset="0"/>
                          <a:ea typeface="+mn-ea"/>
                          <a:cs typeface="Arial" panose="020B0604020202020204" pitchFamily="34" charset="0"/>
                        </a:rPr>
                        <a:t>of </a:t>
                      </a:r>
                      <a:r>
                        <a:rPr lang="en-ZA" sz="1200" kern="1200" dirty="0" smtClean="0">
                          <a:solidFill>
                            <a:schemeClr val="tx1"/>
                          </a:solidFill>
                          <a:effectLst/>
                          <a:latin typeface="Arial" panose="020B0604020202020204" pitchFamily="34" charset="0"/>
                          <a:ea typeface="+mn-ea"/>
                          <a:cs typeface="Arial" panose="020B0604020202020204" pitchFamily="34" charset="0"/>
                        </a:rPr>
                        <a:t>invasive alien </a:t>
                      </a:r>
                      <a:r>
                        <a:rPr lang="en-ZA" sz="1200" kern="1200" dirty="0">
                          <a:solidFill>
                            <a:schemeClr val="tx1"/>
                          </a:solidFill>
                          <a:effectLst/>
                          <a:latin typeface="Arial" panose="020B0604020202020204" pitchFamily="34" charset="0"/>
                          <a:ea typeface="+mn-ea"/>
                          <a:cs typeface="Arial" panose="020B0604020202020204" pitchFamily="34" charset="0"/>
                        </a:rPr>
                        <a:t>plants treated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242 668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spcAft>
                          <a:spcPts val="100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Q2: 60 757</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spcAft>
                          <a:spcPts val="100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1000"/>
                        </a:spcAft>
                      </a:pPr>
                      <a:r>
                        <a:rPr lang="en-ZA" sz="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35 424</a:t>
                      </a:r>
                    </a:p>
                    <a:p>
                      <a:pPr>
                        <a:lnSpc>
                          <a:spcPct val="100000"/>
                        </a:lnSpc>
                        <a:spcAft>
                          <a:spcPts val="0"/>
                        </a:spcAft>
                      </a:pPr>
                      <a:r>
                        <a:rPr lang="en-ZA" sz="1200" b="1"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Challenges: </a:t>
                      </a:r>
                      <a:r>
                        <a:rPr lang="en-ZA"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Projects have commenced with</a:t>
                      </a:r>
                      <a:r>
                        <a:rPr lang="en-ZA" sz="1200" b="1"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ZA"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implementation, not the entire planned hectors of invasive alien plants had been cleared by projects at this stage</a:t>
                      </a:r>
                    </a:p>
                    <a:p>
                      <a:pPr marL="0" algn="just" defTabSz="457200" rtl="0" eaLnBrk="1" latinLnBrk="0" hangingPunct="1">
                        <a:lnSpc>
                          <a:spcPct val="100000"/>
                        </a:lnSpc>
                        <a:spcAft>
                          <a:spcPts val="0"/>
                        </a:spcAft>
                      </a:pPr>
                      <a:r>
                        <a:rPr lang="en-ZA" sz="1200" b="1"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Corrective Measures: </a:t>
                      </a:r>
                      <a:r>
                        <a:rPr lang="en-ZA" sz="120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remaining hector of invasive alien plants will be gradually cleared by the projects throughout this financial year.</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28625">
                <a:tc>
                  <a:txBody>
                    <a:bodyPr/>
                    <a:lstStyle/>
                    <a:p>
                      <a:pPr marL="0" algn="l" defTabSz="457200" rtl="0" eaLnBrk="1" latinLnBrk="0" hangingPunct="1">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Number of </a:t>
                      </a:r>
                      <a:r>
                        <a:rPr lang="en-ZA" sz="1200" kern="1200" dirty="0" smtClean="0">
                          <a:solidFill>
                            <a:schemeClr val="tx1"/>
                          </a:solidFill>
                          <a:effectLst/>
                          <a:latin typeface="Arial" panose="020B0604020202020204" pitchFamily="34" charset="0"/>
                          <a:ea typeface="+mn-ea"/>
                          <a:cs typeface="Arial" panose="020B0604020202020204" pitchFamily="34" charset="0"/>
                        </a:rPr>
                        <a:t>follow-up hectares </a:t>
                      </a:r>
                      <a:r>
                        <a:rPr lang="en-ZA" sz="1200" kern="1200" dirty="0">
                          <a:solidFill>
                            <a:schemeClr val="tx1"/>
                          </a:solidFill>
                          <a:effectLst/>
                          <a:latin typeface="Arial" panose="020B0604020202020204" pitchFamily="34" charset="0"/>
                          <a:ea typeface="+mn-ea"/>
                          <a:cs typeface="Arial" panose="020B0604020202020204" pitchFamily="34" charset="0"/>
                        </a:rPr>
                        <a:t>of </a:t>
                      </a:r>
                      <a:r>
                        <a:rPr lang="en-ZA" sz="1200" kern="1200" dirty="0" smtClean="0">
                          <a:solidFill>
                            <a:schemeClr val="tx1"/>
                          </a:solidFill>
                          <a:effectLst/>
                          <a:latin typeface="Arial" panose="020B0604020202020204" pitchFamily="34" charset="0"/>
                          <a:ea typeface="+mn-ea"/>
                          <a:cs typeface="Arial" panose="020B0604020202020204" pitchFamily="34" charset="0"/>
                        </a:rPr>
                        <a:t>invasive alien </a:t>
                      </a:r>
                      <a:r>
                        <a:rPr lang="en-ZA" sz="1200" kern="1200" dirty="0">
                          <a:solidFill>
                            <a:schemeClr val="tx1"/>
                          </a:solidFill>
                          <a:effectLst/>
                          <a:latin typeface="Arial" panose="020B0604020202020204" pitchFamily="34" charset="0"/>
                          <a:ea typeface="+mn-ea"/>
                          <a:cs typeface="Arial" panose="020B0604020202020204" pitchFamily="34" charset="0"/>
                        </a:rPr>
                        <a:t>plants treated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kern="1200">
                          <a:solidFill>
                            <a:schemeClr val="tx1"/>
                          </a:solidFill>
                          <a:effectLst/>
                          <a:latin typeface="Arial" panose="020B0604020202020204" pitchFamily="34" charset="0"/>
                          <a:ea typeface="+mn-ea"/>
                          <a:cs typeface="Arial" panose="020B0604020202020204" pitchFamily="34" charset="0"/>
                        </a:rPr>
                        <a:t>723 741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spcAft>
                          <a:spcPts val="100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Q2:180 869</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spcAft>
                          <a:spcPts val="100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00000"/>
                        </a:lnSpc>
                        <a:spcAft>
                          <a:spcPts val="100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184 788</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26518">
                <a:tc>
                  <a:txBody>
                    <a:bodyPr/>
                    <a:lstStyle/>
                    <a:p>
                      <a:pPr marL="0" algn="l" defTabSz="457200" rtl="0" eaLnBrk="1" latinLnBrk="0" hangingPunct="1">
                        <a:lnSpc>
                          <a:spcPct val="100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Percentage of wild </a:t>
                      </a:r>
                      <a:r>
                        <a:rPr lang="en-ZA" sz="1200" kern="1200" dirty="0" smtClean="0">
                          <a:solidFill>
                            <a:schemeClr val="tx1"/>
                          </a:solidFill>
                          <a:effectLst/>
                          <a:latin typeface="Arial" panose="020B0604020202020204" pitchFamily="34" charset="0"/>
                          <a:ea typeface="+mn-ea"/>
                          <a:cs typeface="Arial" panose="020B0604020202020204" pitchFamily="34" charset="0"/>
                        </a:rPr>
                        <a:t>fires suppressed </a:t>
                      </a:r>
                      <a:r>
                        <a:rPr lang="en-ZA" sz="1200" kern="1200" dirty="0">
                          <a:solidFill>
                            <a:schemeClr val="tx1"/>
                          </a:solidFill>
                          <a:effectLst/>
                          <a:latin typeface="Arial" panose="020B0604020202020204" pitchFamily="34" charset="0"/>
                          <a:ea typeface="+mn-ea"/>
                          <a:cs typeface="Arial" panose="020B0604020202020204" pitchFamily="34" charset="0"/>
                        </a:rPr>
                        <a:t>(</a:t>
                      </a:r>
                      <a:r>
                        <a:rPr lang="en-ZA" sz="1200" kern="1200" dirty="0" smtClean="0">
                          <a:solidFill>
                            <a:schemeClr val="tx1"/>
                          </a:solidFill>
                          <a:effectLst/>
                          <a:latin typeface="Arial" panose="020B0604020202020204" pitchFamily="34" charset="0"/>
                          <a:ea typeface="+mn-ea"/>
                          <a:cs typeface="Arial" panose="020B0604020202020204" pitchFamily="34" charset="0"/>
                        </a:rPr>
                        <a:t>provided there </a:t>
                      </a:r>
                      <a:r>
                        <a:rPr lang="en-ZA" sz="1200" kern="1200" dirty="0">
                          <a:solidFill>
                            <a:schemeClr val="tx1"/>
                          </a:solidFill>
                          <a:effectLst/>
                          <a:latin typeface="Arial" panose="020B0604020202020204" pitchFamily="34" charset="0"/>
                          <a:ea typeface="+mn-ea"/>
                          <a:cs typeface="Arial" panose="020B0604020202020204" pitchFamily="34" charset="0"/>
                        </a:rPr>
                        <a:t>are not </a:t>
                      </a:r>
                      <a:r>
                        <a:rPr lang="en-ZA" sz="1200" kern="1200" dirty="0" smtClean="0">
                          <a:solidFill>
                            <a:schemeClr val="tx1"/>
                          </a:solidFill>
                          <a:effectLst/>
                          <a:latin typeface="Arial" panose="020B0604020202020204" pitchFamily="34" charset="0"/>
                          <a:ea typeface="+mn-ea"/>
                          <a:cs typeface="Arial" panose="020B0604020202020204" pitchFamily="34" charset="0"/>
                        </a:rPr>
                        <a:t>more than </a:t>
                      </a:r>
                      <a:r>
                        <a:rPr lang="en-ZA" sz="1200" kern="1200" dirty="0">
                          <a:solidFill>
                            <a:schemeClr val="tx1"/>
                          </a:solidFill>
                          <a:effectLst/>
                          <a:latin typeface="Arial" panose="020B0604020202020204" pitchFamily="34" charset="0"/>
                          <a:ea typeface="+mn-ea"/>
                          <a:cs typeface="Arial" panose="020B0604020202020204" pitchFamily="34" charset="0"/>
                        </a:rPr>
                        <a:t>2000)</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90%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Q1-Q4:90%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00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100% (609/609*100)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Tree>
    <p:extLst>
      <p:ext uri="{BB962C8B-B14F-4D97-AF65-F5344CB8AC3E}">
        <p14:creationId xmlns:p14="http://schemas.microsoft.com/office/powerpoint/2010/main" xmlns="" val="22966718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rPr>
              <a:t>PROGRAMME 6 :</a:t>
            </a:r>
            <a:r>
              <a:rPr lang="en-ZA" sz="2000" b="1" dirty="0">
                <a:solidFill>
                  <a:srgbClr val="00B050"/>
                </a:solidFill>
                <a:latin typeface="Arial" panose="020B0604020202020204" pitchFamily="34" charset="0"/>
              </a:rPr>
              <a:t>ENVIRONMENTAL PROGRAMMES</a:t>
            </a:r>
            <a:endParaRPr lang="en-US" sz="2000" b="1" dirty="0">
              <a:solidFill>
                <a:srgbClr val="00B050"/>
              </a:solidFill>
              <a:latin typeface="Arial" panose="020B0604020202020204" pitchFamily="34" charset="0"/>
              <a:ea typeface="+mn-ea"/>
              <a:cs typeface="+mn-cs"/>
            </a:endParaRPr>
          </a:p>
        </p:txBody>
      </p:sp>
      <p:sp>
        <p:nvSpPr>
          <p:cNvPr id="4" name="Line 4"/>
          <p:cNvSpPr>
            <a:spLocks noChangeShapeType="1"/>
          </p:cNvSpPr>
          <p:nvPr/>
        </p:nvSpPr>
        <p:spPr bwMode="auto">
          <a:xfrm>
            <a:off x="152400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021584129"/>
              </p:ext>
            </p:extLst>
          </p:nvPr>
        </p:nvGraphicFramePr>
        <p:xfrm>
          <a:off x="266700" y="762000"/>
          <a:ext cx="11684001" cy="5327371"/>
        </p:xfrm>
        <a:graphic>
          <a:graphicData uri="http://schemas.openxmlformats.org/drawingml/2006/table">
            <a:tbl>
              <a:tblPr/>
              <a:tblGrid>
                <a:gridCol w="1952065"/>
                <a:gridCol w="1882588"/>
                <a:gridCol w="2197847"/>
                <a:gridCol w="876300"/>
                <a:gridCol w="4775201"/>
              </a:tblGrid>
              <a:tr h="239292">
                <a:tc gridSpan="5">
                  <a:txBody>
                    <a:bodyPr/>
                    <a:lstStyle/>
                    <a:p>
                      <a:pPr algn="l">
                        <a:spcAft>
                          <a:spcPts val="0"/>
                        </a:spcAft>
                      </a:pPr>
                      <a:r>
                        <a:rPr lang="en-ZA" sz="1400" b="1" kern="1200" dirty="0" smtClean="0">
                          <a:solidFill>
                            <a:schemeClr val="bg1"/>
                          </a:solidFill>
                          <a:effectLst/>
                          <a:latin typeface="+mn-lt"/>
                          <a:ea typeface="+mn-ea"/>
                          <a:cs typeface="Arial" panose="020B0604020202020204" pitchFamily="34" charset="0"/>
                        </a:rPr>
                        <a:t>Strategic Objective: Enhanced sector monitoring and evaluation</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30081">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224596">
                <a:tc rowSpan="4">
                  <a:txBody>
                    <a:bodyPr/>
                    <a:lstStyle/>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sector monitoring and evaluation studies and reports/publications</a:t>
                      </a:r>
                    </a:p>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finalised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Four studies/ reports: Draft Phase 1 External evaluation study report with recommendation</a:t>
                      </a:r>
                    </a:p>
                    <a:p>
                      <a:pPr>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100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Q2: Approved</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inception report</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100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nSpc>
                          <a:spcPct val="115000"/>
                        </a:lnSpc>
                        <a:spcAft>
                          <a:spcPts val="100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Inception report was approved on the 21 July 2016 by the Project Steering Committee.</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242160">
                <a:tc vMerge="1">
                  <a:txBody>
                    <a:bodyPr/>
                    <a:lstStyle/>
                    <a:p>
                      <a:endParaRPr lang="en-ZA" sz="1200" b="1" kern="1200" dirty="0" smtClean="0">
                        <a:solidFill>
                          <a:srgbClr val="FF0000"/>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Data for 9 thematic areas collected, processed and analysed and factsheets for each produced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Q2-Q4: Collect, process and analyse data for 3 thematic areas and factsheets for each produced per quarter</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12700" algn="just">
                        <a:lnSpc>
                          <a:spcPct val="115000"/>
                        </a:lnSpc>
                        <a:spcAft>
                          <a:spcPts val="0"/>
                        </a:spcAft>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Factsheets were produced for the following 3 Thematic areas: </a:t>
                      </a:r>
                    </a:p>
                    <a:p>
                      <a:pPr marL="171450" indent="-171450" algn="just">
                        <a:lnSpc>
                          <a:spcPct val="115000"/>
                        </a:lnSpc>
                        <a:spcAft>
                          <a:spcPts val="0"/>
                        </a:spcAft>
                        <a:buFontTx/>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Air quality ( 5) </a:t>
                      </a:r>
                    </a:p>
                    <a:p>
                      <a:pPr marL="171450" indent="-171450" algn="just">
                        <a:lnSpc>
                          <a:spcPct val="115000"/>
                        </a:lnSpc>
                        <a:spcAft>
                          <a:spcPts val="0"/>
                        </a:spcAft>
                        <a:buFontTx/>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Inland water (3) </a:t>
                      </a:r>
                    </a:p>
                    <a:p>
                      <a:pPr marL="171450" indent="-171450" algn="just">
                        <a:lnSpc>
                          <a:spcPct val="115000"/>
                        </a:lnSpc>
                        <a:spcAft>
                          <a:spcPts val="0"/>
                        </a:spcAft>
                        <a:buFontTx/>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Human settlement (8)</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001754">
                <a:tc vMerge="1">
                  <a:txBody>
                    <a:bodyPr/>
                    <a:lstStyle/>
                    <a:p>
                      <a:pPr marL="0" algn="l" defTabSz="457200" rtl="0" eaLnBrk="1" latinLnBrk="0" hangingPunct="1">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Methodology Document</a:t>
                      </a:r>
                    </a:p>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for the prioritised</a:t>
                      </a:r>
                    </a:p>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environmentally</a:t>
                      </a:r>
                    </a:p>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sustainable development</a:t>
                      </a:r>
                    </a:p>
                    <a:p>
                      <a:pPr marL="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indices produced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Q2-Q3: Development of Methodology Document for the</a:t>
                      </a:r>
                    </a:p>
                    <a:p>
                      <a:r>
                        <a:rPr lang="en-ZA" sz="1200" kern="1200" dirty="0" smtClean="0">
                          <a:solidFill>
                            <a:schemeClr val="tx1"/>
                          </a:solidFill>
                          <a:effectLst/>
                          <a:latin typeface="Arial" panose="020B0604020202020204" pitchFamily="34" charset="0"/>
                          <a:ea typeface="+mn-ea"/>
                          <a:cs typeface="Arial" panose="020B0604020202020204" pitchFamily="34" charset="0"/>
                        </a:rPr>
                        <a:t>prioritised indices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The following prioritised indices were developed –</a:t>
                      </a:r>
                    </a:p>
                    <a:p>
                      <a:pPr algn="just">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•The Priority Area Air Quality Index</a:t>
                      </a:r>
                    </a:p>
                    <a:p>
                      <a:pPr algn="just">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•The Terrestrial Biodiversity Protection Index</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929683">
                <a:tc vMerge="1">
                  <a:txBody>
                    <a:bodyPr/>
                    <a:lstStyle/>
                    <a:p>
                      <a:pPr marL="0" algn="l" defTabSz="457200" rtl="0" eaLnBrk="1" latinLnBrk="0" hangingPunct="1">
                        <a:lnSpc>
                          <a:spcPct val="115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100" kern="1200" dirty="0" smtClean="0">
                          <a:solidFill>
                            <a:schemeClr val="tx1"/>
                          </a:solidFill>
                          <a:effectLst/>
                          <a:latin typeface="Arial" panose="020B0604020202020204" pitchFamily="34" charset="0"/>
                          <a:ea typeface="+mn-ea"/>
                          <a:cs typeface="Arial" panose="020B0604020202020204" pitchFamily="34" charset="0"/>
                        </a:rPr>
                        <a:t>4 emerging issue response options prepared and submitted to management</a:t>
                      </a:r>
                      <a:endParaRPr lang="en-ZA" sz="11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100" kern="1200" dirty="0" smtClean="0">
                          <a:solidFill>
                            <a:schemeClr val="tx1"/>
                          </a:solidFill>
                          <a:effectLst/>
                          <a:latin typeface="Arial" panose="020B0604020202020204" pitchFamily="34" charset="0"/>
                          <a:ea typeface="+mn-ea"/>
                          <a:cs typeface="Arial" panose="020B0604020202020204" pitchFamily="34" charset="0"/>
                        </a:rPr>
                        <a:t>Q1-Q4:4 emerging issue response options prepared and  submitted to management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15000"/>
                        </a:lnSpc>
                        <a:spcAft>
                          <a:spcPts val="0"/>
                        </a:spcAft>
                      </a:pPr>
                      <a:r>
                        <a:rPr lang="en-ZA" sz="1200" dirty="0" smtClean="0">
                          <a:effectLst/>
                          <a:latin typeface="Arial" panose="020B0604020202020204" pitchFamily="34" charset="0"/>
                          <a:ea typeface="Times New Roman" panose="02020603050405020304" pitchFamily="18" charset="0"/>
                          <a:cs typeface="Arial" panose="020B0604020202020204" pitchFamily="34" charset="0"/>
                        </a:rPr>
                        <a:t>6 emerging issue response options were prepared and submitted to management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Tree>
    <p:extLst>
      <p:ext uri="{BB962C8B-B14F-4D97-AF65-F5344CB8AC3E}">
        <p14:creationId xmlns:p14="http://schemas.microsoft.com/office/powerpoint/2010/main" xmlns="" val="19231442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981200" y="274639"/>
            <a:ext cx="8229600" cy="584344"/>
          </a:xfrm>
        </p:spPr>
        <p:txBody>
          <a:bodyPr/>
          <a:lstStyle/>
          <a:p>
            <a:pPr eaLnBrk="1" hangingPunct="1"/>
            <a:r>
              <a:rPr lang="en-ZA" altLang="en-US" sz="2000" b="1" dirty="0">
                <a:solidFill>
                  <a:srgbClr val="00B050"/>
                </a:solidFill>
                <a:latin typeface="Arial" panose="020B0604020202020204" pitchFamily="34" charset="0"/>
              </a:rPr>
              <a:t>OVERALL SUMMARY OF 2016/17 </a:t>
            </a:r>
            <a:r>
              <a:rPr lang="en-ZA" altLang="en-US" sz="2000" b="1" dirty="0" smtClean="0">
                <a:solidFill>
                  <a:srgbClr val="00B050"/>
                </a:solidFill>
                <a:latin typeface="Arial" panose="020B0604020202020204" pitchFamily="34" charset="0"/>
              </a:rPr>
              <a:t>Q2 </a:t>
            </a:r>
            <a:r>
              <a:rPr lang="en-ZA" altLang="en-US" sz="2000" b="1" dirty="0">
                <a:solidFill>
                  <a:srgbClr val="00B050"/>
                </a:solidFill>
                <a:latin typeface="Arial" panose="020B0604020202020204" pitchFamily="34" charset="0"/>
              </a:rPr>
              <a:t>PROGRAMME 6 PERFORMANCE </a:t>
            </a:r>
            <a:endParaRPr lang="en-US" altLang="en-US" sz="2000" b="1" dirty="0">
              <a:solidFill>
                <a:srgbClr val="00B050"/>
              </a:solidFill>
              <a:latin typeface="Arial" panose="020B0604020202020204" pitchFamily="34" charset="0"/>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1743036411"/>
              </p:ext>
            </p:extLst>
          </p:nvPr>
        </p:nvGraphicFramePr>
        <p:xfrm>
          <a:off x="1676401" y="990600"/>
          <a:ext cx="8915401" cy="1049338"/>
        </p:xfrm>
        <a:graphic>
          <a:graphicData uri="http://schemas.openxmlformats.org/drawingml/2006/table">
            <a:tbl>
              <a:tblPr/>
              <a:tblGrid>
                <a:gridCol w="2639074"/>
                <a:gridCol w="2266264"/>
                <a:gridCol w="2122096"/>
                <a:gridCol w="1887967"/>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tr>
              <a:tr h="640867">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47% (9/19)</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42% (8/19)</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11% (2/19)</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p14="http://schemas.microsoft.com/office/powerpoint/2010/main" xmlns="" val="2341608025"/>
              </p:ext>
            </p:extLst>
          </p:nvPr>
        </p:nvGraphicFramePr>
        <p:xfrm>
          <a:off x="1714501" y="2016492"/>
          <a:ext cx="8496300" cy="44605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896767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5" name="Subtitle 2"/>
          <p:cNvSpPr>
            <a:spLocks noGrp="1"/>
          </p:cNvSpPr>
          <p:nvPr>
            <p:ph type="subTitle" idx="1"/>
          </p:nvPr>
        </p:nvSpPr>
        <p:spPr>
          <a:xfrm>
            <a:off x="1524001" y="1385248"/>
            <a:ext cx="9048466" cy="1712793"/>
          </a:xfrm>
        </p:spPr>
        <p:txBody>
          <a:bodyPr/>
          <a:lstStyle/>
          <a:p>
            <a:pPr eaLnBrk="1" hangingPunct="1"/>
            <a:r>
              <a:rPr lang="en-US" altLang="en-US" dirty="0">
                <a:solidFill>
                  <a:schemeClr val="bg1"/>
                </a:solidFill>
              </a:rPr>
              <a:t>PROGRAMME 7: CHEMICALS AND WASTE MANAGEMENT </a:t>
            </a:r>
            <a:endParaRPr lang="en-US" altLang="en-US" dirty="0" smtClean="0">
              <a:solidFill>
                <a:srgbClr val="FFFFFF"/>
              </a:solidFill>
            </a:endParaRPr>
          </a:p>
        </p:txBody>
      </p:sp>
      <p:sp>
        <p:nvSpPr>
          <p:cNvPr id="2" name="Slide Number Placeholder 1"/>
          <p:cNvSpPr>
            <a:spLocks noGrp="1"/>
          </p:cNvSpPr>
          <p:nvPr>
            <p:ph type="sldNum" sz="quarter" idx="12"/>
          </p:nvPr>
        </p:nvSpPr>
        <p:spPr/>
        <p:txBody>
          <a:bodyPr/>
          <a:lstStyle/>
          <a:p>
            <a:fld id="{A93EE5D1-DB4A-44B8-8972-8AE12B704016}" type="slidenum">
              <a:rPr lang="en-US" altLang="en-US" smtClean="0"/>
              <a:pPr/>
              <a:t>48</a:t>
            </a:fld>
            <a:endParaRPr lang="en-US" altLang="en-US"/>
          </a:p>
        </p:txBody>
      </p:sp>
    </p:spTree>
    <p:extLst>
      <p:ext uri="{BB962C8B-B14F-4D97-AF65-F5344CB8AC3E}">
        <p14:creationId xmlns:p14="http://schemas.microsoft.com/office/powerpoint/2010/main" xmlns="" val="4649959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7: CHEMICALS AND WASTE MANAGEMENT </a:t>
            </a:r>
          </a:p>
        </p:txBody>
      </p:sp>
      <p:sp>
        <p:nvSpPr>
          <p:cNvPr id="4" name="Line 4"/>
          <p:cNvSpPr>
            <a:spLocks noChangeShapeType="1"/>
          </p:cNvSpPr>
          <p:nvPr/>
        </p:nvSpPr>
        <p:spPr bwMode="auto">
          <a:xfrm>
            <a:off x="152400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018289835"/>
              </p:ext>
            </p:extLst>
          </p:nvPr>
        </p:nvGraphicFramePr>
        <p:xfrm>
          <a:off x="317499" y="734125"/>
          <a:ext cx="11582402" cy="5513712"/>
        </p:xfrm>
        <a:graphic>
          <a:graphicData uri="http://schemas.openxmlformats.org/drawingml/2006/table">
            <a:tbl>
              <a:tblPr/>
              <a:tblGrid>
                <a:gridCol w="1914713"/>
                <a:gridCol w="1707776"/>
                <a:gridCol w="1936377"/>
                <a:gridCol w="1075764"/>
                <a:gridCol w="4947772"/>
              </a:tblGrid>
              <a:tr h="40265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a:t>
                      </a:r>
                      <a:r>
                        <a:rPr lang="en-ZA" sz="1400" b="1" kern="1200" dirty="0" smtClean="0">
                          <a:solidFill>
                            <a:schemeClr val="bg1"/>
                          </a:solidFill>
                          <a:effectLst/>
                          <a:latin typeface="+mn-lt"/>
                          <a:ea typeface="+mn-ea"/>
                          <a:cs typeface="Arial" panose="020B0604020202020204" pitchFamily="34" charset="0"/>
                        </a:rPr>
                        <a:t>Coherent and aligned multi-sector regulatory system &amp; decision support across government (as reflected in the Policy Initiatives on the Strategic Plan)</a:t>
                      </a:r>
                      <a:endParaRPr lang="en-ZA" sz="1400" b="1" kern="1200" noProof="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03987">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959955">
                <a:tc rowSpan="3">
                  <a:txBody>
                    <a:bodyPr/>
                    <a:lstStyle/>
                    <a:p>
                      <a:pPr algn="l">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chemicals and waste management instruments developed and implemented </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Waste Import/Export</a:t>
                      </a:r>
                    </a:p>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Regulations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Gazette Waste Import/Export Regulations for public </a:t>
                      </a:r>
                    </a:p>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comment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Waste Import/Export Regulations for Regulations not yet Gazetted </a:t>
                      </a:r>
                      <a:r>
                        <a:rPr lang="en-ZA" sz="1200" kern="1200" dirty="0" smtClean="0">
                          <a:solidFill>
                            <a:schemeClr val="tx1"/>
                          </a:solidFill>
                          <a:effectLst/>
                          <a:latin typeface="Arial" panose="020B0604020202020204" pitchFamily="34" charset="0"/>
                          <a:ea typeface="+mn-ea"/>
                          <a:cs typeface="Arial" panose="020B0604020202020204" pitchFamily="34" charset="0"/>
                        </a:rPr>
                        <a:t>for comments</a:t>
                      </a:r>
                      <a:endParaRPr lang="en-ZA" sz="1200" kern="1200" dirty="0">
                        <a:solidFill>
                          <a:schemeClr val="tx1"/>
                        </a:solidFill>
                        <a:effectLst/>
                        <a:latin typeface="Arial" panose="020B0604020202020204" pitchFamily="34" charset="0"/>
                        <a:ea typeface="+mn-ea"/>
                        <a:cs typeface="Arial" panose="020B0604020202020204" pitchFamily="34" charset="0"/>
                      </a:endParaRPr>
                    </a:p>
                    <a:p>
                      <a:pPr marL="342900" lvl="0" indent="-342900" algn="just" defTabSz="457200" rtl="0" eaLnBrk="1" latinLnBrk="0" hangingPunct="1">
                        <a:lnSpc>
                          <a:spcPct val="115000"/>
                        </a:lnSpc>
                        <a:spcAft>
                          <a:spcPts val="0"/>
                        </a:spcAft>
                        <a:buFont typeface="Symbol" panose="05050102010706020507" pitchFamily="18" charset="2"/>
                        <a:buChar char=""/>
                      </a:pPr>
                      <a:r>
                        <a:rPr lang="en-ZA" sz="1200" kern="1200" dirty="0">
                          <a:solidFill>
                            <a:schemeClr val="tx1"/>
                          </a:solidFill>
                          <a:effectLst/>
                          <a:latin typeface="Arial" panose="020B0604020202020204" pitchFamily="34" charset="0"/>
                          <a:ea typeface="+mn-ea"/>
                          <a:cs typeface="Arial" panose="020B0604020202020204" pitchFamily="34" charset="0"/>
                        </a:rPr>
                        <a:t>Consulted compliance and enforcement chief directorates and WG 4 as recommended by MINTECH</a:t>
                      </a:r>
                    </a:p>
                    <a:p>
                      <a:pPr marL="342900" lvl="0" indent="-342900" algn="just" defTabSz="457200" rtl="0" eaLnBrk="1" latinLnBrk="0" hangingPunct="1">
                        <a:lnSpc>
                          <a:spcPct val="115000"/>
                        </a:lnSpc>
                        <a:spcAft>
                          <a:spcPts val="0"/>
                        </a:spcAft>
                        <a:buFont typeface="Symbol" panose="05050102010706020507" pitchFamily="18" charset="2"/>
                        <a:buChar char=""/>
                      </a:pPr>
                      <a:r>
                        <a:rPr lang="en-ZA" sz="1200" kern="1200" dirty="0">
                          <a:solidFill>
                            <a:schemeClr val="tx1"/>
                          </a:solidFill>
                          <a:effectLst/>
                          <a:latin typeface="Arial" panose="020B0604020202020204" pitchFamily="34" charset="0"/>
                          <a:ea typeface="+mn-ea"/>
                          <a:cs typeface="Arial" panose="020B0604020202020204" pitchFamily="34" charset="0"/>
                        </a:rPr>
                        <a:t>Presented at the working group 4, 9 and 11 Meetings.</a:t>
                      </a:r>
                    </a:p>
                    <a:p>
                      <a:pPr marL="342900" lvl="0" indent="-342900" algn="just" defTabSz="457200" rtl="0" eaLnBrk="1" latinLnBrk="0" hangingPunct="1">
                        <a:lnSpc>
                          <a:spcPct val="115000"/>
                        </a:lnSpc>
                        <a:spcAft>
                          <a:spcPts val="0"/>
                        </a:spcAft>
                        <a:buFont typeface="Symbol" panose="05050102010706020507" pitchFamily="18" charset="2"/>
                        <a:buChar char=""/>
                      </a:pPr>
                      <a:r>
                        <a:rPr lang="en-ZA" sz="1200" kern="1200" dirty="0">
                          <a:solidFill>
                            <a:schemeClr val="tx1"/>
                          </a:solidFill>
                          <a:effectLst/>
                          <a:latin typeface="Arial" panose="020B0604020202020204" pitchFamily="34" charset="0"/>
                          <a:ea typeface="+mn-ea"/>
                          <a:cs typeface="Arial" panose="020B0604020202020204" pitchFamily="34" charset="0"/>
                        </a:rPr>
                        <a:t>WG 9 requested a workshop to review the regulations. Stakeholder workshop conducted on the 19-20 September 2016.</a:t>
                      </a:r>
                    </a:p>
                    <a:p>
                      <a:pPr marL="342900" lvl="0" indent="-342900" algn="just" defTabSz="457200" rtl="0" eaLnBrk="1" latinLnBrk="0" hangingPunct="1">
                        <a:lnSpc>
                          <a:spcPct val="115000"/>
                        </a:lnSpc>
                        <a:spcAft>
                          <a:spcPts val="0"/>
                        </a:spcAft>
                        <a:buFont typeface="Symbol" panose="05050102010706020507" pitchFamily="18" charset="2"/>
                        <a:buChar char=""/>
                      </a:pPr>
                      <a:r>
                        <a:rPr lang="en-ZA" sz="1200" kern="1200" dirty="0">
                          <a:solidFill>
                            <a:schemeClr val="tx1"/>
                          </a:solidFill>
                          <a:effectLst/>
                          <a:latin typeface="Arial" panose="020B0604020202020204" pitchFamily="34" charset="0"/>
                          <a:ea typeface="+mn-ea"/>
                          <a:cs typeface="Arial" panose="020B0604020202020204" pitchFamily="34" charset="0"/>
                        </a:rPr>
                        <a:t>Inputs currently being consolidated </a:t>
                      </a:r>
                    </a:p>
                    <a:p>
                      <a:pPr marL="342900" lvl="0" indent="-342900" algn="just" defTabSz="457200" rtl="0" eaLnBrk="1" latinLnBrk="0" hangingPunct="1">
                        <a:lnSpc>
                          <a:spcPct val="115000"/>
                        </a:lnSpc>
                        <a:spcAft>
                          <a:spcPts val="0"/>
                        </a:spcAft>
                        <a:buFont typeface="Symbol" panose="05050102010706020507" pitchFamily="18" charset="2"/>
                        <a:buChar char=""/>
                      </a:pPr>
                      <a:r>
                        <a:rPr lang="en-ZA" sz="1200" kern="1200" dirty="0">
                          <a:solidFill>
                            <a:schemeClr val="tx1"/>
                          </a:solidFill>
                          <a:effectLst/>
                          <a:latin typeface="Arial" panose="020B0604020202020204" pitchFamily="34" charset="0"/>
                          <a:ea typeface="+mn-ea"/>
                          <a:cs typeface="Arial" panose="020B0604020202020204" pitchFamily="34" charset="0"/>
                        </a:rPr>
                        <a:t>Following progress on Q1 Conducted Socio Economic Impact Assessment System (SEIAS</a:t>
                      </a:r>
                      <a:r>
                        <a:rPr lang="en-ZA" sz="1200" kern="1200" dirty="0" smtClean="0">
                          <a:solidFill>
                            <a:schemeClr val="tx1"/>
                          </a:solidFill>
                          <a:effectLst/>
                          <a:latin typeface="Arial" panose="020B0604020202020204" pitchFamily="34" charset="0"/>
                          <a:ea typeface="+mn-ea"/>
                          <a:cs typeface="Arial" panose="020B0604020202020204" pitchFamily="34" charset="0"/>
                        </a:rPr>
                        <a:t>).</a:t>
                      </a:r>
                    </a:p>
                    <a:p>
                      <a:pPr marL="0" lvl="0" indent="0" algn="just" defTabSz="457200" rtl="0" eaLnBrk="1" latinLnBrk="0" hangingPunct="1">
                        <a:lnSpc>
                          <a:spcPct val="115000"/>
                        </a:lnSpc>
                        <a:spcAft>
                          <a:spcPts val="0"/>
                        </a:spcAft>
                        <a:buFont typeface="Symbol" panose="05050102010706020507" pitchFamily="18" charset="2"/>
                        <a:buNone/>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kern="1200" dirty="0" smtClean="0">
                          <a:solidFill>
                            <a:schemeClr val="tx1"/>
                          </a:solidFill>
                          <a:effectLst/>
                          <a:latin typeface="Arial" panose="020B0604020202020204" pitchFamily="34" charset="0"/>
                          <a:ea typeface="+mn-ea"/>
                          <a:cs typeface="Arial" panose="020B0604020202020204" pitchFamily="34" charset="0"/>
                        </a:rPr>
                        <a:t>Gazetting for comments has been delayed due to the requirement for further consultation.</a:t>
                      </a:r>
                    </a:p>
                    <a:p>
                      <a:pPr marL="0" lvl="0" indent="0" algn="just" defTabSz="457200" rtl="0" eaLnBrk="1" latinLnBrk="0" hangingPunct="1">
                        <a:lnSpc>
                          <a:spcPct val="115000"/>
                        </a:lnSpc>
                        <a:spcAft>
                          <a:spcPts val="0"/>
                        </a:spcAft>
                        <a:buFont typeface="Symbol" panose="05050102010706020507" pitchFamily="18" charset="2"/>
                        <a:buNone/>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measures:  </a:t>
                      </a:r>
                      <a:r>
                        <a:rPr lang="en-ZA" sz="1200" kern="1200" dirty="0" smtClean="0">
                          <a:solidFill>
                            <a:schemeClr val="tx1"/>
                          </a:solidFill>
                          <a:effectLst/>
                          <a:latin typeface="Arial" panose="020B0604020202020204" pitchFamily="34" charset="0"/>
                          <a:ea typeface="+mn-ea"/>
                          <a:cs typeface="Arial" panose="020B0604020202020204" pitchFamily="34" charset="0"/>
                        </a:rPr>
                        <a:t>Further consultation has been undertaken and outstanding work will be prioritised in quarter 3</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76974">
                <a:tc vMerge="1">
                  <a:txBody>
                    <a:bodyPr/>
                    <a:lstStyle/>
                    <a:p>
                      <a:pPr algn="l">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Draft HFC Management</a:t>
                      </a:r>
                    </a:p>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Regulation published </a:t>
                      </a:r>
                      <a:r>
                        <a:rPr lang="en-ZA" sz="1200" kern="1200" dirty="0" smtClean="0">
                          <a:solidFill>
                            <a:schemeClr val="tx1"/>
                          </a:solidFill>
                          <a:effectLst/>
                          <a:latin typeface="Arial" panose="020B0604020202020204" pitchFamily="34" charset="0"/>
                          <a:ea typeface="+mn-ea"/>
                          <a:cs typeface="Arial" panose="020B0604020202020204" pitchFamily="34" charset="0"/>
                        </a:rPr>
                        <a:t>for comments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Develop first draft of regulations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Draft HFC Management Regulations  developed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681802">
                <a:tc vMerge="1">
                  <a:txBody>
                    <a:bodyPr/>
                    <a:lstStyle/>
                    <a:p>
                      <a:pPr algn="l">
                        <a:lnSpc>
                          <a:spcPct val="100000"/>
                        </a:lnSpc>
                        <a:spcAft>
                          <a:spcPts val="0"/>
                        </a:spcAft>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Draft Chemicals</a:t>
                      </a:r>
                    </a:p>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Management Bill</a:t>
                      </a:r>
                    </a:p>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No milestone for the period under review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No milestone for the period under review</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a:t>
              </a:r>
              <a:r>
                <a:rPr lang="en-US" altLang="en-US" sz="1200" dirty="0">
                  <a:solidFill>
                    <a:prstClr val="black"/>
                  </a:solidFill>
                  <a:latin typeface="Arial" panose="020B0604020202020204" pitchFamily="34" charset="0"/>
                  <a:cs typeface="Arial" panose="020B0604020202020204" pitchFamily="34" charset="0"/>
                </a:rPr>
                <a:t>e</a:t>
              </a:r>
              <a:r>
                <a:rPr lang="en-US" altLang="en-US" sz="1200" dirty="0">
                  <a:solidFill>
                    <a:srgbClr val="333399"/>
                  </a:solidFill>
                  <a:latin typeface="Arial" charset="0"/>
                </a:rPr>
                <a:t>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milestone</a:t>
              </a:r>
            </a:p>
          </p:txBody>
        </p:sp>
      </p:grpSp>
    </p:spTree>
    <p:extLst>
      <p:ext uri="{BB962C8B-B14F-4D97-AF65-F5344CB8AC3E}">
        <p14:creationId xmlns:p14="http://schemas.microsoft.com/office/powerpoint/2010/main" xmlns="" val="3156373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1 : ADMINISTRATION </a:t>
            </a:r>
          </a:p>
        </p:txBody>
      </p:sp>
      <p:sp>
        <p:nvSpPr>
          <p:cNvPr id="4" name="Line 4"/>
          <p:cNvSpPr>
            <a:spLocks noChangeShapeType="1"/>
          </p:cNvSpPr>
          <p:nvPr/>
        </p:nvSpPr>
        <p:spPr bwMode="auto">
          <a:xfrm>
            <a:off x="1524000" y="542365"/>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52066582"/>
              </p:ext>
            </p:extLst>
          </p:nvPr>
        </p:nvGraphicFramePr>
        <p:xfrm>
          <a:off x="381001" y="673194"/>
          <a:ext cx="11442699" cy="5485559"/>
        </p:xfrm>
        <a:graphic>
          <a:graphicData uri="http://schemas.openxmlformats.org/drawingml/2006/table">
            <a:tbl>
              <a:tblPr/>
              <a:tblGrid>
                <a:gridCol w="2438399"/>
                <a:gridCol w="1511300"/>
                <a:gridCol w="1943100"/>
                <a:gridCol w="736600"/>
                <a:gridCol w="4813300"/>
              </a:tblGrid>
              <a:tr h="352351">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Adequate and appropriately skilled, transformed and diverse workforce (continued)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820621">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18626">
                <a:tc rowSpan="4">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Percentage compliance to the Employment Equity targets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50% women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Q1-Q4 50% women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56% women  </a:t>
                      </a:r>
                      <a:r>
                        <a:rPr lang="en-ZA" sz="1200" kern="1200" dirty="0" smtClean="0">
                          <a:solidFill>
                            <a:schemeClr val="tx1"/>
                          </a:solidFill>
                          <a:effectLst/>
                          <a:latin typeface="Arial" panose="020B0604020202020204" pitchFamily="34" charset="0"/>
                          <a:ea typeface="+mn-ea"/>
                          <a:cs typeface="Arial" panose="020B0604020202020204" pitchFamily="34" charset="0"/>
                        </a:rPr>
                        <a:t>(982/1762)*100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388725">
                <a:tc vMerge="1">
                  <a:txBody>
                    <a:bodyPr/>
                    <a:lstStyle/>
                    <a:p>
                      <a:endParaRPr lang="en-ZA"/>
                    </a:p>
                  </a:txBody>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50% Women in SMS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Q2: 46% women in SMS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43% women</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on SMS </a:t>
                      </a:r>
                      <a:r>
                        <a:rPr lang="en-ZA" sz="1200" kern="1200" dirty="0" smtClean="0">
                          <a:solidFill>
                            <a:schemeClr val="tx1"/>
                          </a:solidFill>
                          <a:effectLst/>
                          <a:latin typeface="Arial" panose="020B0604020202020204" pitchFamily="34" charset="0"/>
                          <a:ea typeface="+mn-ea"/>
                          <a:cs typeface="Arial" panose="020B0604020202020204" pitchFamily="34" charset="0"/>
                        </a:rPr>
                        <a:t>(76/175)*100</a:t>
                      </a: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kern="1200" dirty="0" smtClean="0">
                          <a:solidFill>
                            <a:schemeClr val="tx1"/>
                          </a:solidFill>
                          <a:effectLst/>
                          <a:latin typeface="Arial" panose="020B0604020202020204" pitchFamily="34" charset="0"/>
                          <a:ea typeface="+mn-ea"/>
                          <a:cs typeface="Arial" panose="020B0604020202020204" pitchFamily="34" charset="0"/>
                        </a:rPr>
                        <a:t>Planned quarterly target not achieved. There are currently limited vacancies at SMS level to achieve the planned annual target of 50% women in Senior Management positions </a:t>
                      </a: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measures: </a:t>
                      </a:r>
                      <a:r>
                        <a:rPr lang="en-ZA" sz="1200" kern="1200" dirty="0" smtClean="0">
                          <a:solidFill>
                            <a:schemeClr val="tx1"/>
                          </a:solidFill>
                          <a:effectLst/>
                          <a:latin typeface="Arial" panose="020B0604020202020204" pitchFamily="34" charset="0"/>
                          <a:ea typeface="+mn-ea"/>
                          <a:cs typeface="Arial" panose="020B0604020202020204" pitchFamily="34" charset="0"/>
                        </a:rPr>
                        <a:t>DEA will continue with efforts to fill new/available SMS vacancies with female candidates in 2016/17</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75953">
                <a:tc vMerge="1">
                  <a:txBody>
                    <a:bodyPr/>
                    <a:lstStyle/>
                    <a:p>
                      <a:endParaRPr lang="en-ZA"/>
                    </a:p>
                  </a:txBody>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90% Blacks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Q1-Q4 90% Blacks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91% Blacks </a:t>
                      </a:r>
                      <a:r>
                        <a:rPr lang="en-ZA" sz="1200" kern="1200" dirty="0" smtClean="0">
                          <a:solidFill>
                            <a:schemeClr val="tx1"/>
                          </a:solidFill>
                          <a:effectLst/>
                          <a:latin typeface="Arial" panose="020B0604020202020204" pitchFamily="34" charset="0"/>
                          <a:ea typeface="+mn-ea"/>
                          <a:cs typeface="Arial" panose="020B0604020202020204" pitchFamily="34" charset="0"/>
                        </a:rPr>
                        <a:t>(1608/1762)*100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33368">
                <a:tc vMerge="1">
                  <a:txBody>
                    <a:bodyPr/>
                    <a:lstStyle/>
                    <a:p>
                      <a:endParaRPr lang="en-ZA"/>
                    </a:p>
                  </a:txBody>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2% People with disabilities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Q1-Q4  2% people with disabilities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2.8% People</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with Disability </a:t>
                      </a:r>
                      <a:r>
                        <a:rPr lang="en-ZA" sz="1200" kern="1200" dirty="0" smtClean="0">
                          <a:solidFill>
                            <a:schemeClr val="tx1"/>
                          </a:solidFill>
                          <a:effectLst/>
                          <a:latin typeface="Arial" panose="020B0604020202020204" pitchFamily="34" charset="0"/>
                          <a:ea typeface="+mn-ea"/>
                          <a:cs typeface="Arial" panose="020B0604020202020204" pitchFamily="34" charset="0"/>
                        </a:rPr>
                        <a:t>(50/1762)*100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52351">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a:t>
                      </a:r>
                      <a:r>
                        <a:rPr lang="en-ZA" sz="1400" b="1" kern="1200" dirty="0" smtClean="0">
                          <a:solidFill>
                            <a:schemeClr val="bg1"/>
                          </a:solidFill>
                          <a:effectLst/>
                          <a:latin typeface="+mn-lt"/>
                          <a:ea typeface="+mn-ea"/>
                          <a:cs typeface="Arial" panose="020B0604020202020204" pitchFamily="34" charset="0"/>
                        </a:rPr>
                        <a:t>Secure, harmonious, and conducive working environment</a:t>
                      </a:r>
                      <a:endParaRPr lang="en-ZA" sz="1400" b="1" kern="1200" noProof="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521957">
                <a:tc rowSpan="2">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Average number of</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days taken to resolve</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disciplinary cases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200" kern="1200" dirty="0" smtClean="0">
                          <a:solidFill>
                            <a:schemeClr val="tx1"/>
                          </a:solidFill>
                          <a:effectLst/>
                          <a:latin typeface="Arial" panose="020B0604020202020204" pitchFamily="34" charset="0"/>
                          <a:ea typeface="+mn-ea"/>
                          <a:cs typeface="Arial" panose="020B0604020202020204" pitchFamily="34" charset="0"/>
                        </a:rPr>
                        <a:t>90 days: Misconducts cases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Q1 – Q4: 90 days average on Misconduct cases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An </a:t>
                      </a:r>
                      <a:r>
                        <a:rPr lang="en-ZA" sz="1200" b="1" kern="1200" dirty="0" smtClean="0">
                          <a:solidFill>
                            <a:schemeClr val="tx1"/>
                          </a:solidFill>
                          <a:effectLst/>
                          <a:latin typeface="Arial" panose="020B0604020202020204" pitchFamily="34" charset="0"/>
                          <a:ea typeface="+mn-ea"/>
                          <a:cs typeface="Arial" panose="020B0604020202020204" pitchFamily="34" charset="0"/>
                        </a:rPr>
                        <a:t>average of 44 day</a:t>
                      </a:r>
                      <a:r>
                        <a:rPr lang="en-ZA" sz="1200" kern="1200" dirty="0" smtClean="0">
                          <a:solidFill>
                            <a:schemeClr val="tx1"/>
                          </a:solidFill>
                          <a:effectLst/>
                          <a:latin typeface="Arial" panose="020B0604020202020204" pitchFamily="34" charset="0"/>
                          <a:ea typeface="+mn-ea"/>
                          <a:cs typeface="Arial" panose="020B0604020202020204" pitchFamily="34" charset="0"/>
                        </a:rPr>
                        <a:t>s taken to finalise 12  misconduct cases (529 / 12 = 44 average days)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621607">
                <a:tc v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200" kern="1200" dirty="0" smtClean="0">
                          <a:solidFill>
                            <a:schemeClr val="tx1"/>
                          </a:solidFill>
                          <a:effectLst/>
                          <a:latin typeface="Arial" panose="020B0604020202020204" pitchFamily="34" charset="0"/>
                          <a:ea typeface="+mn-ea"/>
                          <a:cs typeface="Arial" panose="020B0604020202020204" pitchFamily="34" charset="0"/>
                        </a:rPr>
                        <a:t>30 days : Grievance cases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Q1 – Q4: 30 days average on Grievances cases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An </a:t>
                      </a:r>
                      <a:r>
                        <a:rPr lang="en-ZA" sz="1200" b="1" kern="1200" dirty="0" smtClean="0">
                          <a:solidFill>
                            <a:schemeClr val="tx1"/>
                          </a:solidFill>
                          <a:effectLst/>
                          <a:latin typeface="Arial" panose="020B0604020202020204" pitchFamily="34" charset="0"/>
                          <a:ea typeface="+mn-ea"/>
                          <a:cs typeface="Arial" panose="020B0604020202020204" pitchFamily="34" charset="0"/>
                        </a:rPr>
                        <a:t>average of 22 days </a:t>
                      </a:r>
                      <a:r>
                        <a:rPr lang="en-ZA" sz="1200" kern="1200" dirty="0" smtClean="0">
                          <a:solidFill>
                            <a:schemeClr val="tx1"/>
                          </a:solidFill>
                          <a:effectLst/>
                          <a:latin typeface="Arial" panose="020B0604020202020204" pitchFamily="34" charset="0"/>
                          <a:ea typeface="+mn-ea"/>
                          <a:cs typeface="Arial" panose="020B0604020202020204" pitchFamily="34" charset="0"/>
                        </a:rPr>
                        <a:t>taken to finalise  63 grievance cases (1400 days / 63 finalised cases = 22)</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a:solidFill>
                    <a:srgbClr val="333399"/>
                  </a:solidFill>
                  <a:latin typeface="Arial" charset="0"/>
                </a:rPr>
                <a:t>milestone</a:t>
              </a:r>
            </a:p>
          </p:txBody>
        </p:sp>
      </p:grpSp>
    </p:spTree>
    <p:extLst>
      <p:ext uri="{BB962C8B-B14F-4D97-AF65-F5344CB8AC3E}">
        <p14:creationId xmlns:p14="http://schemas.microsoft.com/office/powerpoint/2010/main" xmlns="" val="26868996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7: CHEMICALS AND WASTE MANAGEMENT </a:t>
            </a:r>
          </a:p>
        </p:txBody>
      </p:sp>
      <p:sp>
        <p:nvSpPr>
          <p:cNvPr id="4" name="Line 4"/>
          <p:cNvSpPr>
            <a:spLocks noChangeShapeType="1"/>
          </p:cNvSpPr>
          <p:nvPr/>
        </p:nvSpPr>
        <p:spPr bwMode="auto">
          <a:xfrm>
            <a:off x="152400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463701065"/>
              </p:ext>
            </p:extLst>
          </p:nvPr>
        </p:nvGraphicFramePr>
        <p:xfrm>
          <a:off x="317499" y="734124"/>
          <a:ext cx="11582402" cy="5387276"/>
        </p:xfrm>
        <a:graphic>
          <a:graphicData uri="http://schemas.openxmlformats.org/drawingml/2006/table">
            <a:tbl>
              <a:tblPr/>
              <a:tblGrid>
                <a:gridCol w="2331572"/>
                <a:gridCol w="1559858"/>
                <a:gridCol w="1801906"/>
                <a:gridCol w="1035424"/>
                <a:gridCol w="4853642"/>
              </a:tblGrid>
              <a:tr h="17848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Threats  to environmental</a:t>
                      </a:r>
                      <a:r>
                        <a:rPr lang="en-ZA" sz="1400" b="1" kern="1200" baseline="0" noProof="0" dirty="0" smtClean="0">
                          <a:solidFill>
                            <a:schemeClr val="bg1"/>
                          </a:solidFill>
                          <a:effectLst/>
                          <a:latin typeface="+mn-lt"/>
                          <a:ea typeface="+mn-ea"/>
                          <a:cs typeface="Arial" panose="020B0604020202020204" pitchFamily="34" charset="0"/>
                        </a:rPr>
                        <a:t> quality and integrity managed </a:t>
                      </a:r>
                      <a:endParaRPr lang="en-ZA" sz="1400" b="1" kern="1200" noProof="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01916">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952436">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industry waste management plans (</a:t>
                      </a:r>
                      <a:r>
                        <a:rPr lang="en-ZA" sz="1200" kern="1200" dirty="0" err="1" smtClean="0">
                          <a:solidFill>
                            <a:schemeClr val="tx1"/>
                          </a:solidFill>
                          <a:effectLst/>
                          <a:latin typeface="Arial" panose="020B0604020202020204" pitchFamily="34" charset="0"/>
                          <a:ea typeface="+mn-ea"/>
                          <a:cs typeface="Arial" panose="020B0604020202020204" pitchFamily="34" charset="0"/>
                        </a:rPr>
                        <a:t>IndWMPs</a:t>
                      </a:r>
                      <a:r>
                        <a:rPr lang="en-ZA" sz="1200" kern="1200" dirty="0" smtClean="0">
                          <a:solidFill>
                            <a:schemeClr val="tx1"/>
                          </a:solidFill>
                          <a:effectLst/>
                          <a:latin typeface="Arial" panose="020B0604020202020204" pitchFamily="34" charset="0"/>
                          <a:ea typeface="+mn-ea"/>
                          <a:cs typeface="Arial" panose="020B0604020202020204" pitchFamily="34" charset="0"/>
                        </a:rPr>
                        <a:t>)</a:t>
                      </a:r>
                    </a:p>
                    <a:p>
                      <a:r>
                        <a:rPr lang="en-ZA" sz="1200" kern="1200" dirty="0" smtClean="0">
                          <a:solidFill>
                            <a:schemeClr val="tx1"/>
                          </a:solidFill>
                          <a:effectLst/>
                          <a:latin typeface="Arial" panose="020B0604020202020204" pitchFamily="34" charset="0"/>
                          <a:ea typeface="+mn-ea"/>
                          <a:cs typeface="Arial" panose="020B0604020202020204" pitchFamily="34" charset="0"/>
                        </a:rPr>
                        <a:t>reviewed per annum</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3 </a:t>
                      </a:r>
                      <a:r>
                        <a:rPr lang="en-ZA" sz="1200" kern="1200" dirty="0" err="1" smtClean="0">
                          <a:solidFill>
                            <a:schemeClr val="tx1"/>
                          </a:solidFill>
                          <a:effectLst/>
                          <a:latin typeface="Arial" panose="020B0604020202020204" pitchFamily="34" charset="0"/>
                          <a:ea typeface="+mn-ea"/>
                          <a:cs typeface="Arial" panose="020B0604020202020204" pitchFamily="34" charset="0"/>
                        </a:rPr>
                        <a:t>IndWMP</a:t>
                      </a:r>
                      <a:r>
                        <a:rPr lang="en-ZA" sz="1200" kern="1200" dirty="0" smtClean="0">
                          <a:solidFill>
                            <a:schemeClr val="tx1"/>
                          </a:solidFill>
                          <a:effectLst/>
                          <a:latin typeface="Arial" panose="020B0604020202020204" pitchFamily="34" charset="0"/>
                          <a:ea typeface="+mn-ea"/>
                          <a:cs typeface="Arial" panose="020B0604020202020204" pitchFamily="34" charset="0"/>
                        </a:rPr>
                        <a:t> reviewed:</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E-waste Lighting</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Paper and Packaging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Q2: Registration of Manufacturers and other role-players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lvl="0"/>
                      <a:r>
                        <a:rPr lang="en-ZA" sz="1200" kern="1200" dirty="0" smtClean="0">
                          <a:solidFill>
                            <a:schemeClr val="tx1"/>
                          </a:solidFill>
                          <a:effectLst/>
                          <a:latin typeface="Arial" panose="020B0604020202020204" pitchFamily="34" charset="0"/>
                          <a:ea typeface="+mn-ea"/>
                          <a:cs typeface="Arial" panose="020B0604020202020204" pitchFamily="34" charset="0"/>
                        </a:rPr>
                        <a:t>Producer registration forms currently being received.</a:t>
                      </a: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To fast track the process SITA has been approached as part of the SAWIS upgrades to develop an online registration process. Progress is at an advanced stage as the proposed process flow has been consulted and resubmitted to SITA for development</a:t>
                      </a:r>
                    </a:p>
                    <a:p>
                      <a:pPr algn="just"/>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b="0" kern="1200" dirty="0" smtClean="0">
                          <a:solidFill>
                            <a:schemeClr val="tx1"/>
                          </a:solidFill>
                          <a:effectLst/>
                          <a:latin typeface="Arial" panose="020B0604020202020204" pitchFamily="34" charset="0"/>
                          <a:ea typeface="+mn-ea"/>
                          <a:cs typeface="Arial" panose="020B0604020202020204" pitchFamily="34" charset="0"/>
                        </a:rPr>
                        <a:t>The section 28 notice was published for implementation on 12 September 2016. The notice give industry 12 months for submission of inputs on the contents of the 3 industry plans and another 12 months for the registration and development of plans.  This means that the draft plans are due for submission by industry latest by September 2018. This require that the planned annual target to be revised in line with the timeframes outlined in the published notice.</a:t>
                      </a:r>
                    </a:p>
                    <a:p>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 </a:t>
                      </a:r>
                      <a:r>
                        <a:rPr lang="en-ZA" sz="1200" b="0" kern="1200" dirty="0" smtClean="0">
                          <a:solidFill>
                            <a:schemeClr val="tx1"/>
                          </a:solidFill>
                          <a:effectLst/>
                          <a:latin typeface="Arial" panose="020B0604020202020204" pitchFamily="34" charset="0"/>
                          <a:ea typeface="+mn-ea"/>
                          <a:cs typeface="Arial" panose="020B0604020202020204" pitchFamily="34" charset="0"/>
                        </a:rPr>
                        <a:t>A request and motivation has been submitted to Minister to consider a review of the planned annual target in light of the developments.</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71589">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Percentage increase in waste diverted from landfill</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60% of waste tyres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ZA" sz="1200" kern="1200" dirty="0">
                          <a:solidFill>
                            <a:schemeClr val="tx1"/>
                          </a:solidFill>
                          <a:effectLst/>
                          <a:latin typeface="Arial" panose="020B0604020202020204" pitchFamily="34" charset="0"/>
                          <a:ea typeface="+mn-ea"/>
                          <a:cs typeface="Arial" panose="020B0604020202020204" pitchFamily="34" charset="0"/>
                        </a:rPr>
                        <a:t>15%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11.6 % waste has been processed excluding the waste tyres that have been exported  (6.2% in Quarter 1 and 5.6% in Quarter 2)</a:t>
                      </a: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b="0" kern="1200" dirty="0" smtClean="0">
                          <a:solidFill>
                            <a:schemeClr val="tx1"/>
                          </a:solidFill>
                          <a:effectLst/>
                          <a:latin typeface="Arial" panose="020B0604020202020204" pitchFamily="34" charset="0"/>
                          <a:ea typeface="+mn-ea"/>
                          <a:cs typeface="Arial" panose="020B0604020202020204" pitchFamily="34" charset="0"/>
                        </a:rPr>
                        <a:t>REDISA did not disclose the export of waste tyres prior May 2016 which is a deviation and/or non- compliance to the approved Plan.</a:t>
                      </a:r>
                    </a:p>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 measure: </a:t>
                      </a:r>
                      <a:r>
                        <a:rPr lang="en-ZA" sz="1200" b="0" kern="1200" dirty="0" smtClean="0">
                          <a:solidFill>
                            <a:schemeClr val="tx1"/>
                          </a:solidFill>
                          <a:effectLst/>
                          <a:latin typeface="Arial" panose="020B0604020202020204" pitchFamily="34" charset="0"/>
                          <a:ea typeface="+mn-ea"/>
                          <a:cs typeface="Arial" panose="020B0604020202020204" pitchFamily="34" charset="0"/>
                        </a:rPr>
                        <a:t>The corrective measures include engagement of processors nationally that are not contracted to REDISA to get interim agreements with REDISA in order to receive waste tyre tonnages to eliminate export of waste tyres</a:t>
                      </a:r>
                      <a:r>
                        <a:rPr lang="en-ZA" sz="1200" b="1" kern="1200" dirty="0" smtClean="0">
                          <a:solidFill>
                            <a:schemeClr val="tx1"/>
                          </a:solidFill>
                          <a:effectLst/>
                          <a:latin typeface="Arial" panose="020B0604020202020204" pitchFamily="34" charset="0"/>
                          <a:ea typeface="+mn-ea"/>
                          <a:cs typeface="Arial" panose="020B0604020202020204" pitchFamily="34"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a:t>
              </a:r>
              <a:r>
                <a:rPr lang="en-US" altLang="en-US" sz="1200" dirty="0">
                  <a:solidFill>
                    <a:prstClr val="black"/>
                  </a:solidFill>
                  <a:latin typeface="Arial" panose="020B0604020202020204" pitchFamily="34" charset="0"/>
                  <a:cs typeface="Arial" panose="020B0604020202020204" pitchFamily="34" charset="0"/>
                </a:rPr>
                <a:t>e</a:t>
              </a:r>
              <a:r>
                <a:rPr lang="en-US" altLang="en-US" sz="1200" dirty="0">
                  <a:solidFill>
                    <a:srgbClr val="333399"/>
                  </a:solidFill>
                  <a:latin typeface="Arial" charset="0"/>
                </a:rPr>
                <a:t>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milestone</a:t>
              </a:r>
            </a:p>
          </p:txBody>
        </p:sp>
      </p:grpSp>
    </p:spTree>
    <p:extLst>
      <p:ext uri="{BB962C8B-B14F-4D97-AF65-F5344CB8AC3E}">
        <p14:creationId xmlns:p14="http://schemas.microsoft.com/office/powerpoint/2010/main" xmlns="" val="26639191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7: CHEMICALS AND WASTE MANAGEMENT </a:t>
            </a:r>
          </a:p>
        </p:txBody>
      </p:sp>
      <p:sp>
        <p:nvSpPr>
          <p:cNvPr id="4" name="Line 4"/>
          <p:cNvSpPr>
            <a:spLocks noChangeShapeType="1"/>
          </p:cNvSpPr>
          <p:nvPr/>
        </p:nvSpPr>
        <p:spPr bwMode="auto">
          <a:xfrm>
            <a:off x="152400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908294859"/>
              </p:ext>
            </p:extLst>
          </p:nvPr>
        </p:nvGraphicFramePr>
        <p:xfrm>
          <a:off x="317499" y="734124"/>
          <a:ext cx="11582402" cy="5445760"/>
        </p:xfrm>
        <a:graphic>
          <a:graphicData uri="http://schemas.openxmlformats.org/drawingml/2006/table">
            <a:tbl>
              <a:tblPr/>
              <a:tblGrid>
                <a:gridCol w="2476501"/>
                <a:gridCol w="1574800"/>
                <a:gridCol w="1981200"/>
                <a:gridCol w="812800"/>
                <a:gridCol w="4737101"/>
              </a:tblGrid>
              <a:tr h="178488">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Threats  to environmental</a:t>
                      </a:r>
                      <a:r>
                        <a:rPr lang="en-ZA" sz="1400" b="1" kern="1200" baseline="0" noProof="0" dirty="0" smtClean="0">
                          <a:solidFill>
                            <a:schemeClr val="bg1"/>
                          </a:solidFill>
                          <a:effectLst/>
                          <a:latin typeface="+mn-lt"/>
                          <a:ea typeface="+mn-ea"/>
                          <a:cs typeface="Arial" panose="020B0604020202020204" pitchFamily="34" charset="0"/>
                        </a:rPr>
                        <a:t> quality and integrity managed (Continued) </a:t>
                      </a:r>
                      <a:endParaRPr lang="en-ZA" sz="1400" b="1" kern="1200" noProof="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01916">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406336">
                <a:tc>
                  <a:txBody>
                    <a:bodyPr/>
                    <a:lstStyle/>
                    <a:p>
                      <a:pPr>
                        <a:lnSpc>
                          <a:spcPct val="115000"/>
                        </a:lnSpc>
                        <a:spcAft>
                          <a:spcPts val="0"/>
                        </a:spcAft>
                      </a:pPr>
                      <a:r>
                        <a:rPr lang="en-ZA" sz="1200" b="0" kern="1200" dirty="0">
                          <a:solidFill>
                            <a:schemeClr val="tx1"/>
                          </a:solidFill>
                          <a:effectLst/>
                          <a:latin typeface="Arial" panose="020B0604020202020204" pitchFamily="34" charset="0"/>
                          <a:ea typeface="+mn-ea"/>
                          <a:cs typeface="Arial" panose="020B0604020202020204" pitchFamily="34" charset="0"/>
                        </a:rPr>
                        <a:t>Number of chemicals and waste </a:t>
                      </a:r>
                      <a:r>
                        <a:rPr lang="en-ZA" sz="1200" b="0" kern="1200" dirty="0" smtClean="0">
                          <a:solidFill>
                            <a:schemeClr val="tx1"/>
                          </a:solidFill>
                          <a:effectLst/>
                          <a:latin typeface="Arial" panose="020B0604020202020204" pitchFamily="34" charset="0"/>
                          <a:ea typeface="+mn-ea"/>
                          <a:cs typeface="Arial" panose="020B0604020202020204" pitchFamily="34" charset="0"/>
                        </a:rPr>
                        <a:t>management instruments </a:t>
                      </a:r>
                      <a:r>
                        <a:rPr lang="en-ZA" sz="1200" b="0" kern="1200" dirty="0">
                          <a:solidFill>
                            <a:schemeClr val="tx1"/>
                          </a:solidFill>
                          <a:effectLst/>
                          <a:latin typeface="Arial" panose="020B0604020202020204" pitchFamily="34" charset="0"/>
                          <a:ea typeface="+mn-ea"/>
                          <a:cs typeface="Arial" panose="020B0604020202020204" pitchFamily="34" charset="0"/>
                        </a:rPr>
                        <a:t>developed and implemented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b="0" kern="1200" dirty="0" err="1">
                          <a:solidFill>
                            <a:schemeClr val="tx1"/>
                          </a:solidFill>
                          <a:effectLst/>
                          <a:latin typeface="Arial" panose="020B0604020202020204" pitchFamily="34" charset="0"/>
                          <a:ea typeface="+mn-ea"/>
                          <a:cs typeface="Arial" panose="020B0604020202020204" pitchFamily="34" charset="0"/>
                        </a:rPr>
                        <a:t>Minamata</a:t>
                      </a:r>
                      <a:r>
                        <a:rPr lang="en-ZA" sz="1200" b="0" kern="1200" dirty="0">
                          <a:solidFill>
                            <a:schemeClr val="tx1"/>
                          </a:solidFill>
                          <a:effectLst/>
                          <a:latin typeface="Arial" panose="020B0604020202020204" pitchFamily="34" charset="0"/>
                          <a:ea typeface="+mn-ea"/>
                          <a:cs typeface="Arial" panose="020B0604020202020204" pitchFamily="34" charset="0"/>
                        </a:rPr>
                        <a:t> Convention</a:t>
                      </a:r>
                    </a:p>
                    <a:p>
                      <a:pPr>
                        <a:lnSpc>
                          <a:spcPct val="115000"/>
                        </a:lnSpc>
                        <a:spcAft>
                          <a:spcPts val="0"/>
                        </a:spcAft>
                      </a:pPr>
                      <a:r>
                        <a:rPr lang="en-ZA" sz="1200" b="0" kern="1200" dirty="0">
                          <a:solidFill>
                            <a:schemeClr val="tx1"/>
                          </a:solidFill>
                          <a:effectLst/>
                          <a:latin typeface="Arial" panose="020B0604020202020204" pitchFamily="34" charset="0"/>
                          <a:ea typeface="+mn-ea"/>
                          <a:cs typeface="Arial" panose="020B0604020202020204" pitchFamily="34" charset="0"/>
                        </a:rPr>
                        <a:t>Impact Study finalised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ZA" sz="1200" b="0" kern="1200">
                          <a:solidFill>
                            <a:schemeClr val="tx1"/>
                          </a:solidFill>
                          <a:effectLst/>
                          <a:latin typeface="Arial" panose="020B0604020202020204" pitchFamily="34" charset="0"/>
                          <a:ea typeface="+mn-ea"/>
                          <a:cs typeface="Arial" panose="020B0604020202020204" pitchFamily="34" charset="0"/>
                        </a:rPr>
                        <a:t>Consultation on Study </a:t>
                      </a:r>
                    </a:p>
                    <a:p>
                      <a:pPr>
                        <a:lnSpc>
                          <a:spcPct val="115000"/>
                        </a:lnSpc>
                        <a:spcAft>
                          <a:spcPts val="0"/>
                        </a:spcAft>
                      </a:pPr>
                      <a:r>
                        <a:rPr lang="en-ZA" sz="1200" b="0" kern="1200">
                          <a:solidFill>
                            <a:schemeClr val="tx1"/>
                          </a:solidFill>
                          <a:effectLst/>
                          <a:latin typeface="Arial" panose="020B0604020202020204" pitchFamily="34" charset="0"/>
                          <a:ea typeface="+mn-ea"/>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nSpc>
                          <a:spcPct val="115000"/>
                        </a:lnSpc>
                        <a:spcAft>
                          <a:spcPts val="0"/>
                        </a:spcAft>
                      </a:pPr>
                      <a:r>
                        <a:rPr lang="en-ZA" sz="1200" b="0" kern="1200" dirty="0">
                          <a:solidFill>
                            <a:schemeClr val="tx1"/>
                          </a:solidFill>
                          <a:effectLst/>
                          <a:latin typeface="Arial" panose="020B0604020202020204" pitchFamily="34" charset="0"/>
                          <a:ea typeface="+mn-ea"/>
                          <a:cs typeface="Arial" panose="020B0604020202020204" pitchFamily="34" charset="0"/>
                        </a:rPr>
                        <a:t>Consultation on Study was undertaken</a:t>
                      </a:r>
                    </a:p>
                    <a:p>
                      <a:pPr>
                        <a:lnSpc>
                          <a:spcPct val="115000"/>
                        </a:lnSpc>
                        <a:spcAft>
                          <a:spcPts val="0"/>
                        </a:spcAft>
                      </a:pPr>
                      <a:r>
                        <a:rPr lang="en-ZA" sz="1200" b="0" kern="1200" dirty="0">
                          <a:solidFill>
                            <a:schemeClr val="tx1"/>
                          </a:solidFill>
                          <a:effectLst/>
                          <a:latin typeface="Arial" panose="020B0604020202020204" pitchFamily="34" charset="0"/>
                          <a:ea typeface="+mn-ea"/>
                          <a:cs typeface="Arial" panose="020B0604020202020204" pitchFamily="34" charset="0"/>
                        </a:rPr>
                        <a:t> </a:t>
                      </a:r>
                    </a:p>
                    <a:p>
                      <a:pPr>
                        <a:lnSpc>
                          <a:spcPct val="115000"/>
                        </a:lnSpc>
                        <a:spcAft>
                          <a:spcPts val="0"/>
                        </a:spcAft>
                      </a:pPr>
                      <a:r>
                        <a:rPr lang="en-ZA" sz="1200" b="0" kern="1200" dirty="0">
                          <a:solidFill>
                            <a:schemeClr val="tx1"/>
                          </a:solidFill>
                          <a:effectLst/>
                          <a:latin typeface="Arial" panose="020B0604020202020204" pitchFamily="34" charset="0"/>
                          <a:ea typeface="+mn-ea"/>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546100">
                <a:tc>
                  <a:txBody>
                    <a:bodyPr/>
                    <a:lstStyle/>
                    <a:p>
                      <a:pPr>
                        <a:lnSpc>
                          <a:spcPct val="115000"/>
                        </a:lnSpc>
                        <a:spcAft>
                          <a:spcPts val="0"/>
                        </a:spcAft>
                      </a:pPr>
                      <a:r>
                        <a:rPr lang="en-ZA" sz="1200" b="0" kern="1200" dirty="0">
                          <a:solidFill>
                            <a:schemeClr val="tx1"/>
                          </a:solidFill>
                          <a:effectLst/>
                          <a:latin typeface="Arial" panose="020B0604020202020204" pitchFamily="34" charset="0"/>
                          <a:ea typeface="+mn-ea"/>
                          <a:cs typeface="Arial" panose="020B0604020202020204" pitchFamily="34" charset="0"/>
                        </a:rPr>
                        <a:t>Number of </a:t>
                      </a:r>
                      <a:r>
                        <a:rPr lang="en-ZA" sz="1200" b="0" kern="1200" dirty="0" smtClean="0">
                          <a:solidFill>
                            <a:schemeClr val="tx1"/>
                          </a:solidFill>
                          <a:effectLst/>
                          <a:latin typeface="Arial" panose="020B0604020202020204" pitchFamily="34" charset="0"/>
                          <a:ea typeface="+mn-ea"/>
                          <a:cs typeface="Arial" panose="020B0604020202020204" pitchFamily="34" charset="0"/>
                        </a:rPr>
                        <a:t>waste management </a:t>
                      </a:r>
                      <a:r>
                        <a:rPr lang="en-ZA" sz="1200" b="0" kern="1200" dirty="0">
                          <a:solidFill>
                            <a:schemeClr val="tx1"/>
                          </a:solidFill>
                          <a:effectLst/>
                          <a:latin typeface="Arial" panose="020B0604020202020204" pitchFamily="34" charset="0"/>
                          <a:ea typeface="+mn-ea"/>
                          <a:cs typeface="Arial" panose="020B0604020202020204" pitchFamily="34" charset="0"/>
                        </a:rPr>
                        <a:t>facilities audited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0" kern="1200" dirty="0">
                          <a:solidFill>
                            <a:schemeClr val="tx1"/>
                          </a:solidFill>
                          <a:effectLst/>
                          <a:latin typeface="Arial" panose="020B0604020202020204" pitchFamily="34" charset="0"/>
                          <a:ea typeface="+mn-ea"/>
                          <a:cs typeface="Arial" panose="020B0604020202020204" pitchFamily="34" charset="0"/>
                        </a:rPr>
                        <a:t>20 Waste management</a:t>
                      </a:r>
                    </a:p>
                    <a:p>
                      <a:pPr algn="just">
                        <a:lnSpc>
                          <a:spcPct val="115000"/>
                        </a:lnSpc>
                        <a:spcAft>
                          <a:spcPts val="0"/>
                        </a:spcAft>
                      </a:pPr>
                      <a:r>
                        <a:rPr lang="en-ZA" sz="1200" b="0" kern="1200" dirty="0">
                          <a:solidFill>
                            <a:schemeClr val="tx1"/>
                          </a:solidFill>
                          <a:effectLst/>
                          <a:latin typeface="Arial" panose="020B0604020202020204" pitchFamily="34" charset="0"/>
                          <a:ea typeface="+mn-ea"/>
                          <a:cs typeface="Arial" panose="020B0604020202020204" pitchFamily="34" charset="0"/>
                        </a:rPr>
                        <a:t>facilities audited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b="0" kern="1200">
                          <a:solidFill>
                            <a:schemeClr val="tx1"/>
                          </a:solidFill>
                          <a:effectLst/>
                          <a:latin typeface="Arial" panose="020B0604020202020204" pitchFamily="34" charset="0"/>
                          <a:ea typeface="+mn-ea"/>
                          <a:cs typeface="Arial" panose="020B0604020202020204" pitchFamily="34" charset="0"/>
                        </a:rPr>
                        <a:t>Conduct 5 audits per quarter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b="0" kern="1200" dirty="0">
                          <a:solidFill>
                            <a:schemeClr val="tx1"/>
                          </a:solidFill>
                          <a:effectLst/>
                          <a:latin typeface="Arial" panose="020B0604020202020204" pitchFamily="34" charset="0"/>
                          <a:ea typeface="+mn-ea"/>
                          <a:cs typeface="Arial" panose="020B0604020202020204" pitchFamily="34" charset="0"/>
                        </a:rPr>
                        <a:t>8 waste management facilities audited</a:t>
                      </a:r>
                    </a:p>
                    <a:p>
                      <a:pPr algn="just">
                        <a:lnSpc>
                          <a:spcPct val="115000"/>
                        </a:lnSpc>
                        <a:spcAft>
                          <a:spcPts val="0"/>
                        </a:spcAft>
                      </a:pPr>
                      <a:r>
                        <a:rPr lang="en-ZA" sz="1200" b="0" kern="1200" dirty="0">
                          <a:solidFill>
                            <a:schemeClr val="tx1"/>
                          </a:solidFill>
                          <a:effectLst/>
                          <a:latin typeface="Arial" panose="020B0604020202020204" pitchFamily="34" charset="0"/>
                          <a:ea typeface="+mn-ea"/>
                          <a:cs typeface="Arial" panose="020B0604020202020204"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07911">
                <a:tc gridSpan="5">
                  <a:txBody>
                    <a:bodyPr/>
                    <a:lstStyle/>
                    <a:p>
                      <a:pP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Negative impacts on health and wellbeing minimised</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just">
                        <a:lnSpc>
                          <a:spcPct val="115000"/>
                        </a:lnSpc>
                        <a:spcAft>
                          <a:spcPts val="0"/>
                        </a:spcAft>
                      </a:pP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just">
                        <a:lnSpc>
                          <a:spcPct val="115000"/>
                        </a:lnSpc>
                        <a:spcAft>
                          <a:spcPts val="0"/>
                        </a:spcAft>
                      </a:pPr>
                      <a:endParaRPr lang="en-ZA" sz="1200" b="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gn="just">
                        <a:lnSpc>
                          <a:spcPct val="115000"/>
                        </a:lnSpc>
                        <a:spcAft>
                          <a:spcPts val="0"/>
                        </a:spcAft>
                      </a:pP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71589">
                <a:tc>
                  <a:txBody>
                    <a:bodyPr/>
                    <a:lstStyle/>
                    <a:p>
                      <a:pPr>
                        <a:lnSpc>
                          <a:spcPct val="115000"/>
                        </a:lnSpc>
                        <a:spcAft>
                          <a:spcPts val="0"/>
                        </a:spcAft>
                      </a:pPr>
                      <a:r>
                        <a:rPr lang="en-ZA" sz="1200" b="0" kern="1200" dirty="0" smtClean="0">
                          <a:solidFill>
                            <a:schemeClr val="tx1"/>
                          </a:solidFill>
                          <a:effectLst/>
                          <a:latin typeface="Arial" panose="020B0604020202020204" pitchFamily="34" charset="0"/>
                          <a:ea typeface="+mn-ea"/>
                          <a:cs typeface="Arial" panose="020B0604020202020204" pitchFamily="34" charset="0"/>
                        </a:rPr>
                        <a:t>% decrease on HCFC consumption (5140.2 tons baseline)</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b="0" kern="1200" dirty="0">
                          <a:solidFill>
                            <a:schemeClr val="tx1"/>
                          </a:solidFill>
                          <a:effectLst/>
                          <a:latin typeface="Arial" panose="020B0604020202020204" pitchFamily="34" charset="0"/>
                          <a:ea typeface="+mn-ea"/>
                          <a:cs typeface="Arial" panose="020B0604020202020204" pitchFamily="34" charset="0"/>
                        </a:rPr>
                        <a:t>15% (4369.17 tons)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200" b="0" kern="1200" dirty="0">
                          <a:solidFill>
                            <a:schemeClr val="tx1"/>
                          </a:solidFill>
                          <a:effectLst/>
                          <a:latin typeface="Arial" panose="020B0604020202020204" pitchFamily="34" charset="0"/>
                          <a:ea typeface="+mn-ea"/>
                          <a:cs typeface="Arial" panose="020B0604020202020204" pitchFamily="34" charset="0"/>
                        </a:rPr>
                        <a:t>15% (4369.17 tons)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b="0" kern="1200" dirty="0">
                          <a:solidFill>
                            <a:schemeClr val="tx1"/>
                          </a:solidFill>
                          <a:effectLst/>
                          <a:latin typeface="Arial" panose="020B0604020202020204" pitchFamily="34" charset="0"/>
                          <a:ea typeface="+mn-ea"/>
                          <a:cs typeface="Arial" panose="020B0604020202020204" pitchFamily="34" charset="0"/>
                        </a:rPr>
                        <a:t>16% (816.22/771)(Q1=728.84; Q2= 87.38)</a:t>
                      </a:r>
                    </a:p>
                    <a:p>
                      <a:pPr algn="just">
                        <a:lnSpc>
                          <a:spcPct val="115000"/>
                        </a:lnSpc>
                        <a:spcAft>
                          <a:spcPts val="0"/>
                        </a:spcAft>
                      </a:pP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358140">
                <a:tc gridSpan="5">
                  <a:txBody>
                    <a:bodyPr/>
                    <a:lstStyle/>
                    <a:p>
                      <a:pP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Growth in industries that depend on environmental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just">
                        <a:lnSpc>
                          <a:spcPct val="115000"/>
                        </a:lnSpc>
                        <a:spcAft>
                          <a:spcPts val="0"/>
                        </a:spcAft>
                      </a:pP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just">
                        <a:lnSpc>
                          <a:spcPct val="115000"/>
                        </a:lnSpc>
                        <a:spcAft>
                          <a:spcPts val="0"/>
                        </a:spcAft>
                      </a:pP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pPr algn="just">
                        <a:lnSpc>
                          <a:spcPct val="115000"/>
                        </a:lnSpc>
                        <a:spcAft>
                          <a:spcPts val="0"/>
                        </a:spcAft>
                      </a:pP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71589">
                <a:tc>
                  <a:txBody>
                    <a:bodyPr/>
                    <a:lstStyle/>
                    <a:p>
                      <a:pPr>
                        <a:lnSpc>
                          <a:spcPct val="115000"/>
                        </a:lnSpc>
                        <a:spcAft>
                          <a:spcPts val="0"/>
                        </a:spcAft>
                      </a:pPr>
                      <a:r>
                        <a:rPr lang="en-ZA" sz="1200" b="0" kern="1200" dirty="0" smtClean="0">
                          <a:solidFill>
                            <a:schemeClr val="tx1"/>
                          </a:solidFill>
                          <a:effectLst/>
                          <a:latin typeface="Arial" panose="020B0604020202020204" pitchFamily="34" charset="0"/>
                          <a:ea typeface="+mn-ea"/>
                          <a:cs typeface="Arial" panose="020B0604020202020204" pitchFamily="34" charset="0"/>
                        </a:rPr>
                        <a:t>Number of jobs created within the waste management sector </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ZA" sz="1200" b="0" kern="1200" dirty="0">
                          <a:solidFill>
                            <a:schemeClr val="tx1"/>
                          </a:solidFill>
                          <a:effectLst/>
                          <a:latin typeface="Arial" panose="020B0604020202020204" pitchFamily="34" charset="0"/>
                          <a:ea typeface="+mn-ea"/>
                          <a:cs typeface="Arial" panose="020B0604020202020204" pitchFamily="34" charset="0"/>
                        </a:rPr>
                        <a:t>2 000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ZA" sz="1200" b="0" kern="1200" dirty="0">
                          <a:solidFill>
                            <a:schemeClr val="tx1"/>
                          </a:solidFill>
                          <a:effectLst/>
                          <a:latin typeface="Arial" panose="020B0604020202020204" pitchFamily="34" charset="0"/>
                          <a:ea typeface="+mn-ea"/>
                          <a:cs typeface="Arial" panose="020B0604020202020204" pitchFamily="34" charset="0"/>
                        </a:rPr>
                        <a:t>500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15000"/>
                        </a:lnSpc>
                        <a:spcAft>
                          <a:spcPts val="0"/>
                        </a:spcAft>
                      </a:pPr>
                      <a:r>
                        <a:rPr lang="en-ZA" sz="1000" dirty="0">
                          <a:effectLst/>
                          <a:latin typeface="Arial Narrow" panose="020B0606020202030204" pitchFamily="34" charset="0"/>
                          <a:ea typeface="Calibri" panose="020F0502020204030204" pitchFamily="34" charset="0"/>
                          <a:cs typeface="ArialM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en-ZA" sz="1000" dirty="0">
                          <a:effectLst/>
                          <a:latin typeface="Arial Narrow" panose="020B0606020202030204" pitchFamily="34" charset="0"/>
                          <a:ea typeface="Calibri" panose="020F0502020204030204" pitchFamily="34" charset="0"/>
                          <a:cs typeface="ArialMT"/>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200" b="0" kern="1200" dirty="0" smtClean="0">
                          <a:solidFill>
                            <a:schemeClr val="tx1"/>
                          </a:solidFill>
                          <a:effectLst/>
                          <a:latin typeface="Arial" panose="020B0604020202020204" pitchFamily="34" charset="0"/>
                          <a:ea typeface="+mn-ea"/>
                          <a:cs typeface="Arial" panose="020B0604020202020204" pitchFamily="34" charset="0"/>
                        </a:rPr>
                        <a:t>297 Job created in the 2nd quarter . A total of 337 ( including 40 jobs created in the first </a:t>
                      </a: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b="0" kern="1200" dirty="0" smtClean="0">
                          <a:solidFill>
                            <a:schemeClr val="tx1"/>
                          </a:solidFill>
                          <a:effectLst/>
                          <a:latin typeface="Arial" panose="020B0604020202020204" pitchFamily="34" charset="0"/>
                          <a:ea typeface="+mn-ea"/>
                          <a:cs typeface="Arial" panose="020B0604020202020204" pitchFamily="34" charset="0"/>
                        </a:rPr>
                        <a:t>The job creation targets were based on an estimated waste tyres arising. During implementation the actual amount of waste tyre  was significantly lower than the initial estimation</a:t>
                      </a:r>
                      <a:endParaRPr lang="en-ZA" sz="1200" b="1"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measures</a:t>
                      </a:r>
                      <a:r>
                        <a:rPr lang="en-ZA" sz="1200" b="1" kern="1200" dirty="0" smtClean="0">
                          <a:solidFill>
                            <a:schemeClr val="tx1"/>
                          </a:solidFill>
                          <a:effectLst/>
                          <a:latin typeface="Arial" panose="020B0604020202020204" pitchFamily="34" charset="0"/>
                          <a:ea typeface="+mn-ea"/>
                          <a:cs typeface="Arial" panose="020B0604020202020204" pitchFamily="34" charset="0"/>
                        </a:rPr>
                        <a:t>: </a:t>
                      </a:r>
                      <a:r>
                        <a:rPr lang="en-ZA" sz="1200" b="0" kern="1200" dirty="0" smtClean="0">
                          <a:solidFill>
                            <a:schemeClr val="tx1"/>
                          </a:solidFill>
                          <a:effectLst/>
                          <a:latin typeface="Arial" panose="020B0604020202020204" pitchFamily="34" charset="0"/>
                          <a:ea typeface="+mn-ea"/>
                          <a:cs typeface="Arial" panose="020B0604020202020204" pitchFamily="34" charset="0"/>
                        </a:rPr>
                        <a:t> The Department engaged REDISA on reviewing the approved plan however REDISA has brought legal action</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a:t>
              </a:r>
              <a:r>
                <a:rPr lang="en-US" altLang="en-US" sz="1200" dirty="0">
                  <a:solidFill>
                    <a:prstClr val="black"/>
                  </a:solidFill>
                  <a:latin typeface="Arial" panose="020B0604020202020204" pitchFamily="34" charset="0"/>
                  <a:cs typeface="Arial" panose="020B0604020202020204" pitchFamily="34" charset="0"/>
                </a:rPr>
                <a:t>e</a:t>
              </a:r>
              <a:r>
                <a:rPr lang="en-US" altLang="en-US" sz="1200" dirty="0">
                  <a:solidFill>
                    <a:srgbClr val="333399"/>
                  </a:solidFill>
                  <a:latin typeface="Arial" charset="0"/>
                </a:rPr>
                <a:t>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milestone</a:t>
              </a:r>
            </a:p>
          </p:txBody>
        </p:sp>
      </p:grpSp>
    </p:spTree>
    <p:extLst>
      <p:ext uri="{BB962C8B-B14F-4D97-AF65-F5344CB8AC3E}">
        <p14:creationId xmlns:p14="http://schemas.microsoft.com/office/powerpoint/2010/main" xmlns="" val="36977229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7: CHEMICALS AND WASTE MANAGEMENT </a:t>
            </a:r>
          </a:p>
        </p:txBody>
      </p:sp>
      <p:sp>
        <p:nvSpPr>
          <p:cNvPr id="4" name="Line 4"/>
          <p:cNvSpPr>
            <a:spLocks noChangeShapeType="1"/>
          </p:cNvSpPr>
          <p:nvPr/>
        </p:nvSpPr>
        <p:spPr bwMode="auto">
          <a:xfrm>
            <a:off x="152400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657771214"/>
              </p:ext>
            </p:extLst>
          </p:nvPr>
        </p:nvGraphicFramePr>
        <p:xfrm>
          <a:off x="317499" y="734124"/>
          <a:ext cx="11582402" cy="2760409"/>
        </p:xfrm>
        <a:graphic>
          <a:graphicData uri="http://schemas.openxmlformats.org/drawingml/2006/table">
            <a:tbl>
              <a:tblPr/>
              <a:tblGrid>
                <a:gridCol w="2476501"/>
                <a:gridCol w="1574800"/>
                <a:gridCol w="1981200"/>
                <a:gridCol w="812800"/>
                <a:gridCol w="4737101"/>
              </a:tblGrid>
              <a:tr h="178488">
                <a:tc gridSpan="5">
                  <a:txBody>
                    <a:bodyPr/>
                    <a:lstStyle/>
                    <a:p>
                      <a:pPr>
                        <a:lnSpc>
                          <a:spcPct val="115000"/>
                        </a:lnSpc>
                        <a:spcAft>
                          <a:spcPts val="0"/>
                        </a:spcAft>
                      </a:pPr>
                      <a:r>
                        <a:rPr lang="en-ZA" sz="1400" b="1" kern="1200" dirty="0" smtClean="0">
                          <a:solidFill>
                            <a:schemeClr val="bg1"/>
                          </a:solidFill>
                          <a:effectLst/>
                          <a:latin typeface="+mn-lt"/>
                          <a:ea typeface="+mn-ea"/>
                          <a:cs typeface="Arial" panose="020B0604020202020204" pitchFamily="34" charset="0"/>
                        </a:rPr>
                        <a:t>Growth in industries that depend on environmental services (continued)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01916">
                <a:tc>
                  <a:txBody>
                    <a:bodyPr/>
                    <a:lstStyle/>
                    <a:p>
                      <a:pPr algn="ctr">
                        <a:lnSpc>
                          <a:spcPct val="100000"/>
                        </a:lnSpc>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00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71589">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waste</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management</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enterprises established</a:t>
                      </a:r>
                    </a:p>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(SMMEs, Cooperatives)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30</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8</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b="0" kern="1200" dirty="0" smtClean="0">
                          <a:solidFill>
                            <a:schemeClr val="tx1"/>
                          </a:solidFill>
                          <a:effectLst/>
                          <a:latin typeface="Arial" panose="020B0604020202020204" pitchFamily="34" charset="0"/>
                          <a:ea typeface="+mn-ea"/>
                          <a:cs typeface="Arial" panose="020B0604020202020204" pitchFamily="34" charset="0"/>
                        </a:rPr>
                        <a:t>8 SMMEs has been created to date    ( April – September 2016) </a:t>
                      </a:r>
                    </a:p>
                    <a:p>
                      <a:pPr algn="just">
                        <a:lnSpc>
                          <a:spcPct val="115000"/>
                        </a:lnSpc>
                        <a:spcAft>
                          <a:spcPts val="0"/>
                        </a:spcAft>
                      </a:pPr>
                      <a:endParaRPr lang="en-ZA" sz="1200" b="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200" b="0" kern="1200" dirty="0" smtClean="0">
                          <a:solidFill>
                            <a:schemeClr val="tx1"/>
                          </a:solidFill>
                          <a:effectLst/>
                          <a:latin typeface="Arial" panose="020B0604020202020204" pitchFamily="34" charset="0"/>
                          <a:ea typeface="+mn-ea"/>
                          <a:cs typeface="Arial" panose="020B0604020202020204" pitchFamily="34" charset="0"/>
                        </a:rPr>
                        <a:t>The has been delays with establishment of SMMEs. Establishment of additional SMMEs will be facilitated and finalised in the remaining quarters of the financial year </a:t>
                      </a:r>
                    </a:p>
                    <a:p>
                      <a:pPr algn="just">
                        <a:lnSpc>
                          <a:spcPct val="115000"/>
                        </a:lnSpc>
                        <a:spcAft>
                          <a:spcPts val="0"/>
                        </a:spcAft>
                      </a:pPr>
                      <a:endParaRPr lang="en-ZA" sz="1200" b="0" kern="1200" dirty="0" smtClean="0">
                        <a:solidFill>
                          <a:schemeClr val="tx1"/>
                        </a:solidFill>
                        <a:effectLst/>
                        <a:latin typeface="Arial" panose="020B0604020202020204" pitchFamily="34" charset="0"/>
                        <a:ea typeface="+mn-ea"/>
                        <a:cs typeface="Arial" panose="020B0604020202020204" pitchFamily="34" charset="0"/>
                      </a:endParaRP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Corrective</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Measures: </a:t>
                      </a:r>
                      <a:r>
                        <a:rPr lang="en-ZA" sz="1200" b="0" kern="1200" dirty="0" smtClean="0">
                          <a:solidFill>
                            <a:schemeClr val="tx1"/>
                          </a:solidFill>
                          <a:effectLst/>
                          <a:latin typeface="Arial" panose="020B0604020202020204" pitchFamily="34" charset="0"/>
                          <a:ea typeface="+mn-ea"/>
                          <a:cs typeface="Arial" panose="020B0604020202020204" pitchFamily="34" charset="0"/>
                        </a:rPr>
                        <a:t>The interim processor contracts aimed at eliminating export would mitigate the under-performance and assist in establishment of additional SMMEs</a:t>
                      </a:r>
                      <a:endParaRPr lang="en-ZA" sz="12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a:t>
              </a:r>
              <a:r>
                <a:rPr lang="en-US" altLang="en-US" sz="1200" dirty="0">
                  <a:solidFill>
                    <a:prstClr val="black"/>
                  </a:solidFill>
                  <a:latin typeface="Arial" panose="020B0604020202020204" pitchFamily="34" charset="0"/>
                  <a:cs typeface="Arial" panose="020B0604020202020204" pitchFamily="34" charset="0"/>
                </a:rPr>
                <a:t>e</a:t>
              </a:r>
              <a:r>
                <a:rPr lang="en-US" altLang="en-US" sz="1200" dirty="0">
                  <a:solidFill>
                    <a:srgbClr val="333399"/>
                  </a:solidFill>
                  <a:latin typeface="Arial" charset="0"/>
                </a:rPr>
                <a:t>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milestone</a:t>
              </a:r>
            </a:p>
          </p:txBody>
        </p:sp>
      </p:grpSp>
    </p:spTree>
    <p:extLst>
      <p:ext uri="{BB962C8B-B14F-4D97-AF65-F5344CB8AC3E}">
        <p14:creationId xmlns:p14="http://schemas.microsoft.com/office/powerpoint/2010/main" xmlns="" val="25017045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981200" y="274639"/>
            <a:ext cx="8229600" cy="584344"/>
          </a:xfrm>
        </p:spPr>
        <p:txBody>
          <a:bodyPr/>
          <a:lstStyle/>
          <a:p>
            <a:pPr eaLnBrk="1" hangingPunct="1"/>
            <a:r>
              <a:rPr lang="en-ZA" altLang="en-US" sz="2000" b="1" dirty="0">
                <a:solidFill>
                  <a:srgbClr val="00B050"/>
                </a:solidFill>
                <a:latin typeface="Arial" panose="020B0604020202020204" pitchFamily="34" charset="0"/>
                <a:ea typeface="+mn-ea"/>
                <a:cs typeface="+mn-cs"/>
              </a:rPr>
              <a:t>OVERALL SUMMARY OF 2016/17 </a:t>
            </a:r>
            <a:r>
              <a:rPr lang="en-ZA" altLang="en-US" sz="2000" b="1" dirty="0" smtClean="0">
                <a:solidFill>
                  <a:srgbClr val="00B050"/>
                </a:solidFill>
                <a:latin typeface="Arial" panose="020B0604020202020204" pitchFamily="34" charset="0"/>
                <a:ea typeface="+mn-ea"/>
                <a:cs typeface="+mn-cs"/>
              </a:rPr>
              <a:t>Q2 </a:t>
            </a:r>
            <a:r>
              <a:rPr lang="en-ZA" altLang="en-US" sz="2000" b="1" dirty="0">
                <a:solidFill>
                  <a:srgbClr val="00B050"/>
                </a:solidFill>
                <a:latin typeface="Arial" panose="020B0604020202020204" pitchFamily="34" charset="0"/>
                <a:ea typeface="+mn-ea"/>
                <a:cs typeface="+mn-cs"/>
              </a:rPr>
              <a:t>PROGRAMME 7 PERFORMANCE </a:t>
            </a:r>
            <a:endParaRPr lang="en-US" altLang="en-US" sz="20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2911987965"/>
              </p:ext>
            </p:extLst>
          </p:nvPr>
        </p:nvGraphicFramePr>
        <p:xfrm>
          <a:off x="1600200" y="914400"/>
          <a:ext cx="8915400" cy="914400"/>
        </p:xfrm>
        <a:graphic>
          <a:graphicData uri="http://schemas.openxmlformats.org/drawingml/2006/table">
            <a:tbl>
              <a:tblPr/>
              <a:tblGrid>
                <a:gridCol w="2639075"/>
                <a:gridCol w="2266264"/>
                <a:gridCol w="2122093"/>
                <a:gridCol w="1887968"/>
              </a:tblGrid>
              <a:tr h="355944">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tr>
              <a:tr h="558456">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45% (4/9)</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33% (3/9)</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22% (2/9)</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(1/10)</a:t>
                      </a:r>
                    </a:p>
                  </a:txBody>
                  <a:tcPr marL="68582" marR="68582"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p14="http://schemas.microsoft.com/office/powerpoint/2010/main" xmlns="" val="536755843"/>
              </p:ext>
            </p:extLst>
          </p:nvPr>
        </p:nvGraphicFramePr>
        <p:xfrm>
          <a:off x="793376" y="1905000"/>
          <a:ext cx="10717306" cy="4724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17401467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981200" y="274638"/>
            <a:ext cx="8229600" cy="468312"/>
          </a:xfrm>
        </p:spPr>
        <p:txBody>
          <a:bodyPr/>
          <a:lstStyle/>
          <a:p>
            <a:pPr eaLnBrk="1" hangingPunct="1"/>
            <a:r>
              <a:rPr lang="en-US" altLang="en-US" sz="2000" b="1" dirty="0">
                <a:solidFill>
                  <a:srgbClr val="00B050"/>
                </a:solidFill>
                <a:latin typeface="Arial" panose="020B0604020202020204" pitchFamily="34" charset="0"/>
                <a:ea typeface="+mn-ea"/>
                <a:cs typeface="+mn-cs"/>
              </a:rPr>
              <a:t>SUMMARY OFOVERALL 2016/17 </a:t>
            </a:r>
            <a:r>
              <a:rPr lang="en-US" altLang="en-US" sz="2000" b="1" dirty="0" smtClean="0">
                <a:solidFill>
                  <a:srgbClr val="00B050"/>
                </a:solidFill>
                <a:latin typeface="Arial" panose="020B0604020202020204" pitchFamily="34" charset="0"/>
                <a:ea typeface="+mn-ea"/>
                <a:cs typeface="+mn-cs"/>
              </a:rPr>
              <a:t>Q2 </a:t>
            </a:r>
            <a:r>
              <a:rPr lang="en-US" altLang="en-US" sz="2000" b="1" dirty="0">
                <a:solidFill>
                  <a:srgbClr val="00B050"/>
                </a:solidFill>
                <a:latin typeface="Arial" panose="020B0604020202020204" pitchFamily="34" charset="0"/>
                <a:ea typeface="+mn-ea"/>
                <a:cs typeface="+mn-cs"/>
              </a:rPr>
              <a:t>DEA PERFORMANCE</a:t>
            </a:r>
          </a:p>
        </p:txBody>
      </p:sp>
      <p:graphicFrame>
        <p:nvGraphicFramePr>
          <p:cNvPr id="4" name="Group 121"/>
          <p:cNvGraphicFramePr>
            <a:graphicFrameLocks noGrp="1"/>
          </p:cNvGraphicFramePr>
          <p:nvPr>
            <p:ph idx="1"/>
            <p:extLst>
              <p:ext uri="{D42A27DB-BD31-4B8C-83A1-F6EECF244321}">
                <p14:modId xmlns:p14="http://schemas.microsoft.com/office/powerpoint/2010/main" xmlns="" val="2632569432"/>
              </p:ext>
            </p:extLst>
          </p:nvPr>
        </p:nvGraphicFramePr>
        <p:xfrm>
          <a:off x="874059" y="1048870"/>
          <a:ext cx="10811435" cy="5181600"/>
        </p:xfrm>
        <a:graphic>
          <a:graphicData uri="http://schemas.openxmlformats.org/drawingml/2006/table">
            <a:tbl>
              <a:tblPr/>
              <a:tblGrid>
                <a:gridCol w="1945491"/>
                <a:gridCol w="1945492"/>
                <a:gridCol w="2269741"/>
                <a:gridCol w="2213115"/>
                <a:gridCol w="2437596"/>
              </a:tblGrid>
              <a:tr h="517266">
                <a:tc>
                  <a:txBody>
                    <a:bodyPr/>
                    <a:lstStyle/>
                    <a:p>
                      <a:pPr marL="0" algn="l" defTabSz="914400" rtl="0" eaLnBrk="1" latinLnBrk="0" hangingPunct="1">
                        <a:spcAft>
                          <a:spcPts val="0"/>
                        </a:spcAft>
                      </a:pPr>
                      <a:r>
                        <a:rPr kumimoji="0" lang="en-ZA" sz="1200" b="1" i="0" u="none" strike="noStrike" kern="1200" cap="none" normalizeH="0" baseline="0" dirty="0" smtClean="0">
                          <a:ln>
                            <a:noFill/>
                          </a:ln>
                          <a:solidFill>
                            <a:schemeClr val="tx1"/>
                          </a:solidFill>
                          <a:effectLst/>
                          <a:latin typeface="Arial" pitchFamily="34" charset="0"/>
                          <a:ea typeface="+mn-ea"/>
                          <a:cs typeface="Arial" pitchFamily="34" charset="0"/>
                        </a:rPr>
                        <a:t>Programme</a:t>
                      </a: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p>
                      <a:pPr marL="0" algn="l" defTabSz="914400" rtl="0" eaLnBrk="1" latinLnBrk="0" hangingPunct="1">
                        <a:spcAft>
                          <a:spcPts val="0"/>
                        </a:spcAft>
                      </a:pPr>
                      <a:r>
                        <a:rPr kumimoji="0" lang="en-US" sz="1200" b="1" i="0" u="none" strike="noStrike" kern="1200" cap="none" normalizeH="0" baseline="0" dirty="0" smtClean="0">
                          <a:ln>
                            <a:noFill/>
                          </a:ln>
                          <a:solidFill>
                            <a:schemeClr val="tx1"/>
                          </a:solidFill>
                          <a:effectLst/>
                          <a:latin typeface="Arial" pitchFamily="34" charset="0"/>
                          <a:ea typeface="+mn-ea"/>
                          <a:cs typeface="Arial" pitchFamily="34" charset="0"/>
                        </a:rPr>
                        <a:t>% On target</a:t>
                      </a:r>
                      <a:endParaRPr kumimoji="0" lang="en-ZA" sz="1200" b="1" i="0" u="none" strike="noStrike" kern="1200" cap="none" normalizeH="0" baseline="0" dirty="0" smtClean="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00FF00"/>
                    </a:solidFill>
                  </a:tcPr>
                </a:tc>
                <a:tc>
                  <a:txBody>
                    <a:bodyPr/>
                    <a:lstStyle/>
                    <a:p>
                      <a:pPr marL="0" algn="l" defTabSz="914400" rtl="0" eaLnBrk="1" latinLnBrk="0" hangingPunct="1">
                        <a:spcAft>
                          <a:spcPts val="0"/>
                        </a:spcAft>
                      </a:pPr>
                      <a:r>
                        <a:rPr kumimoji="0" lang="en-US" sz="1200" b="1" i="0" u="none" strike="noStrike" kern="1200" cap="none" normalizeH="0" baseline="0" dirty="0" smtClean="0">
                          <a:ln>
                            <a:noFill/>
                          </a:ln>
                          <a:solidFill>
                            <a:schemeClr val="tx1"/>
                          </a:solidFill>
                          <a:effectLst/>
                          <a:latin typeface="Arial" pitchFamily="34" charset="0"/>
                          <a:ea typeface="+mn-ea"/>
                          <a:cs typeface="Arial" pitchFamily="34" charset="0"/>
                        </a:rPr>
                        <a:t>% Work in progress</a:t>
                      </a:r>
                      <a:endParaRPr kumimoji="0" lang="en-ZA" sz="1200" b="1" i="0" u="none" strike="noStrike" kern="1200" cap="none" normalizeH="0" baseline="0" dirty="0" smtClean="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FFFF00"/>
                    </a:solidFill>
                  </a:tcPr>
                </a:tc>
                <a:tc>
                  <a:txBody>
                    <a:bodyPr/>
                    <a:lstStyle/>
                    <a:p>
                      <a:pPr marL="0" algn="l" defTabSz="914400" rtl="0" eaLnBrk="1" latinLnBrk="0" hangingPunct="1">
                        <a:spcAft>
                          <a:spcPts val="0"/>
                        </a:spcAft>
                      </a:pPr>
                      <a:r>
                        <a:rPr kumimoji="0" lang="en-US" sz="1200" b="1" i="0" u="none" strike="noStrike" kern="1200" cap="none" normalizeH="0" baseline="0" dirty="0" smtClean="0">
                          <a:ln>
                            <a:noFill/>
                          </a:ln>
                          <a:solidFill>
                            <a:schemeClr val="tx1"/>
                          </a:solidFill>
                          <a:effectLst/>
                          <a:latin typeface="Arial" pitchFamily="34" charset="0"/>
                          <a:ea typeface="+mn-ea"/>
                          <a:cs typeface="Arial" pitchFamily="34" charset="0"/>
                        </a:rPr>
                        <a:t>% Off target</a:t>
                      </a:r>
                      <a:endParaRPr kumimoji="0" lang="en-ZA" sz="1200" b="1" i="0" u="none" strike="noStrike" kern="1200" cap="none" normalizeH="0" baseline="0" dirty="0" smtClean="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FF0000"/>
                    </a:solidFill>
                  </a:tcPr>
                </a:tc>
                <a:tc>
                  <a:txBody>
                    <a:bodyPr/>
                    <a:lstStyle/>
                    <a:p>
                      <a:pPr marL="0" algn="l" defTabSz="914400" rtl="0" eaLnBrk="1" latinLnBrk="0" hangingPunct="1">
                        <a:spcAft>
                          <a:spcPts val="0"/>
                        </a:spcAft>
                      </a:pPr>
                      <a:r>
                        <a:rPr kumimoji="0" lang="en-US" sz="1200" b="1" i="0" u="none" strike="noStrike" kern="1200" cap="none" normalizeH="0" baseline="0" dirty="0" smtClean="0">
                          <a:ln>
                            <a:noFill/>
                          </a:ln>
                          <a:solidFill>
                            <a:schemeClr val="tx1"/>
                          </a:solidFill>
                          <a:effectLst/>
                          <a:latin typeface="Arial" pitchFamily="34" charset="0"/>
                          <a:ea typeface="+mn-ea"/>
                          <a:cs typeface="Arial" pitchFamily="34" charset="0"/>
                        </a:rPr>
                        <a:t>% No Milestone</a:t>
                      </a:r>
                      <a:endParaRPr kumimoji="0" lang="en-ZA" sz="1200" b="1" i="0" u="none" strike="noStrike" kern="1200" cap="none" normalizeH="0" baseline="0" dirty="0" smtClean="0">
                        <a:ln>
                          <a:noFill/>
                        </a:ln>
                        <a:solidFill>
                          <a:schemeClr val="tx1"/>
                        </a:solidFill>
                        <a:effectLst/>
                        <a:latin typeface="Arial" pitchFamily="34" charset="0"/>
                        <a:ea typeface="+mn-ea"/>
                        <a:cs typeface="Arial" pitchFamily="34" charset="0"/>
                      </a:endParaRPr>
                    </a:p>
                  </a:txBody>
                  <a:tcPr marL="68594" marR="68594" marT="0" marB="0">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rgbClr val="00B0F0"/>
                    </a:solidFill>
                  </a:tcPr>
                </a:tc>
              </a:tr>
              <a:tr h="590554">
                <a:tc>
                  <a:txBody>
                    <a:bodyPr/>
                    <a:lstStyle/>
                    <a:p>
                      <a:pPr marL="0" algn="l" defTabSz="914400" rtl="0" eaLnBrk="1" latinLnBrk="0" hangingPunct="1">
                        <a:spcAft>
                          <a:spcPts val="0"/>
                        </a:spcAft>
                      </a:pPr>
                      <a:r>
                        <a:rPr lang="en-ZA" sz="1200" b="1" kern="1200" dirty="0" smtClean="0">
                          <a:solidFill>
                            <a:schemeClr val="tx1"/>
                          </a:solidFill>
                          <a:latin typeface="Arial" pitchFamily="34" charset="0"/>
                          <a:ea typeface="+mn-ea"/>
                          <a:cs typeface="Arial" pitchFamily="34" charset="0"/>
                        </a:rPr>
                        <a:t>Administration </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78% (29/37)</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 22% (8/37)</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(4/41)</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6061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latin typeface="Arial" pitchFamily="34" charset="0"/>
                          <a:ea typeface="+mn-ea"/>
                          <a:cs typeface="Arial" pitchFamily="34" charset="0"/>
                        </a:rPr>
                        <a:t>LACE </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60% (6/10)</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
                          <a:cs typeface=""/>
                        </a:rPr>
                        <a:t>30% (3/10)</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10% (1/10)</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(1/11)</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620902">
                <a:tc>
                  <a:txBody>
                    <a:bodyPr/>
                    <a:lstStyle/>
                    <a:p>
                      <a:pPr marL="0" algn="l" defTabSz="914400" rtl="0" eaLnBrk="1" latinLnBrk="0" hangingPunct="1">
                        <a:spcAft>
                          <a:spcPts val="0"/>
                        </a:spcAft>
                      </a:pPr>
                      <a:r>
                        <a:rPr lang="en-US" sz="1200" b="1" dirty="0" smtClean="0">
                          <a:latin typeface="Arial" pitchFamily="34" charset="0"/>
                          <a:cs typeface="Arial" pitchFamily="34" charset="0"/>
                        </a:rPr>
                        <a:t>O&amp;C</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79% (15/19)</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21% (4/19)</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
                          <a:cs typeface=""/>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
                          <a:cs typeface=""/>
                        </a:rPr>
                        <a:t>(2/21)</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529969">
                <a:tc>
                  <a:txBody>
                    <a:bodyPr/>
                    <a:lstStyle/>
                    <a:p>
                      <a:pPr marL="0" algn="l" defTabSz="914400" rtl="0" eaLnBrk="1" latinLnBrk="0" hangingPunct="1">
                        <a:spcAft>
                          <a:spcPts val="0"/>
                        </a:spcAft>
                      </a:pPr>
                      <a:r>
                        <a:rPr lang="en-ZA" sz="1200" b="1" kern="1200" dirty="0" smtClean="0">
                          <a:solidFill>
                            <a:schemeClr val="tx1"/>
                          </a:solidFill>
                          <a:latin typeface="Arial" pitchFamily="34" charset="0"/>
                          <a:ea typeface="+mn-ea"/>
                          <a:cs typeface="Arial" pitchFamily="34" charset="0"/>
                        </a:rPr>
                        <a:t>CC&amp;AQM</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84% (16/19)</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5% (1/19)</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11% (2/19)</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black"/>
                          </a:solidFill>
                          <a:effectLst/>
                          <a:uLnTx/>
                          <a:uFillTx/>
                          <a:latin typeface="Arial Narrow" pitchFamily="34" charset="0"/>
                          <a:ea typeface=""/>
                          <a:cs typeface=""/>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527229">
                <a:tc>
                  <a:txBody>
                    <a:bodyPr/>
                    <a:lstStyle/>
                    <a:p>
                      <a:pPr marL="0" algn="l" defTabSz="914400" rtl="0" eaLnBrk="1" latinLnBrk="0" hangingPunct="1">
                        <a:spcAft>
                          <a:spcPts val="0"/>
                        </a:spcAft>
                      </a:pPr>
                      <a:r>
                        <a:rPr lang="en-ZA" sz="1200" b="1" kern="1200" dirty="0" smtClean="0">
                          <a:solidFill>
                            <a:schemeClr val="tx1"/>
                          </a:solidFill>
                          <a:latin typeface="Arial" pitchFamily="34" charset="0"/>
                          <a:ea typeface="+mn-ea"/>
                          <a:cs typeface="Arial" pitchFamily="34" charset="0"/>
                        </a:rPr>
                        <a:t>B&amp;C</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86% (13/15)</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7% (1/15)</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7% (1/15)</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613779">
                <a:tc>
                  <a:txBody>
                    <a:bodyPr/>
                    <a:lstStyle/>
                    <a:p>
                      <a:pPr marL="0" indent="0" algn="l" defTabSz="914400" rtl="0" eaLnBrk="1" latinLnBrk="0" hangingPunct="1">
                        <a:spcAft>
                          <a:spcPts val="0"/>
                        </a:spcAft>
                        <a:buFontTx/>
                        <a:buNone/>
                      </a:pPr>
                      <a:r>
                        <a:rPr lang="en-US" sz="1200" b="1" kern="1200" dirty="0" smtClean="0">
                          <a:solidFill>
                            <a:schemeClr val="tx1"/>
                          </a:solidFill>
                          <a:latin typeface="Arial" pitchFamily="34" charset="0"/>
                          <a:ea typeface="+mn-ea"/>
                          <a:cs typeface="Arial" pitchFamily="34" charset="0"/>
                        </a:rPr>
                        <a:t>EP</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47% (9/19)</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42% (8/19)</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11% (2/19)</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561994">
                <a:tc>
                  <a:txBody>
                    <a:bodyPr/>
                    <a:lstStyle/>
                    <a:p>
                      <a:pPr marL="0" algn="l" defTabSz="914400" rtl="0" eaLnBrk="1" latinLnBrk="0" hangingPunct="1">
                        <a:spcAft>
                          <a:spcPts val="0"/>
                        </a:spcAft>
                      </a:pPr>
                      <a:r>
                        <a:rPr lang="en-US" sz="1200" b="1" dirty="0" smtClean="0">
                          <a:latin typeface="Arial" pitchFamily="34" charset="0"/>
                          <a:cs typeface="Arial" pitchFamily="34" charset="0"/>
                        </a:rPr>
                        <a:t>C&amp;WM</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45% (4/9)</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33% (3/9)</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22% (2/9)</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
                          <a:cs typeface=""/>
                        </a:rPr>
                        <a:t>(1/10)</a:t>
                      </a:r>
                    </a:p>
                  </a:txBody>
                  <a:tcPr marL="68582" marR="68582"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noFill/>
                  </a:tcPr>
                </a:tc>
              </a:tr>
              <a:tr h="613779">
                <a:tc>
                  <a:txBody>
                    <a:bodyPr/>
                    <a:lstStyle/>
                    <a:p>
                      <a:r>
                        <a:rPr lang="en-ZA" sz="1200" b="1" dirty="0" smtClean="0">
                          <a:latin typeface="Arial" pitchFamily="34" charset="0"/>
                          <a:cs typeface="Arial" pitchFamily="34" charset="0"/>
                        </a:rPr>
                        <a:t>DEA</a:t>
                      </a:r>
                      <a:endParaRPr lang="en-ZA" sz="1200" b="1" dirty="0">
                        <a:latin typeface="Arial" pitchFamily="34" charset="0"/>
                        <a:cs typeface="Arial" pitchFamily="34" charset="0"/>
                      </a:endParaRP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73% (92/128)</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21% (27/128)</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6% (8/128)</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(8/136)</a:t>
                      </a:r>
                    </a:p>
                  </a:txBody>
                  <a:tcPr marL="68594" marR="68594" marT="0" marB="0" anchor="ctr">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3175" cap="flat" cmpd="sng" algn="ctr">
                      <a:solidFill>
                        <a:schemeClr val="folHlink"/>
                      </a:solidFill>
                      <a:prstDash val="solid"/>
                      <a:round/>
                      <a:headEnd type="none" w="sm" len="sm"/>
                      <a:tailEnd type="none" w="sm" len="sm"/>
                    </a:lnT>
                    <a:lnB w="3175" cap="flat" cmpd="sng" algn="ctr">
                      <a:solidFill>
                        <a:schemeClr val="folHlink"/>
                      </a:solidFill>
                      <a:prstDash val="solid"/>
                      <a:round/>
                      <a:headEnd type="none" w="sm" len="sm"/>
                      <a:tailEnd type="none" w="sm" len="sm"/>
                    </a:lnB>
                    <a:lnTlToBr>
                      <a:noFill/>
                    </a:lnTlToBr>
                    <a:lnBlToTr>
                      <a:noFill/>
                    </a:lnBlToTr>
                    <a:solidFill>
                      <a:schemeClr val="accent2">
                        <a:lumMod val="40000"/>
                        <a:lumOff val="60000"/>
                      </a:schemeClr>
                    </a:solidFill>
                  </a:tcPr>
                </a:tc>
              </a:tr>
            </a:tbl>
          </a:graphicData>
        </a:graphic>
      </p:graphicFrame>
    </p:spTree>
    <p:extLst>
      <p:ext uri="{BB962C8B-B14F-4D97-AF65-F5344CB8AC3E}">
        <p14:creationId xmlns:p14="http://schemas.microsoft.com/office/powerpoint/2010/main" xmlns="" val="39793337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981200" y="274639"/>
            <a:ext cx="8229600" cy="584344"/>
          </a:xfrm>
        </p:spPr>
        <p:txBody>
          <a:bodyPr/>
          <a:lstStyle/>
          <a:p>
            <a:pPr eaLnBrk="1" hangingPunct="1"/>
            <a:r>
              <a:rPr lang="en-US" altLang="en-US" sz="2000" b="1" dirty="0">
                <a:solidFill>
                  <a:srgbClr val="00B050"/>
                </a:solidFill>
                <a:latin typeface="Arial" panose="020B0604020202020204" pitchFamily="34" charset="0"/>
              </a:rPr>
              <a:t>SUMMARY OFOVERALL 2016/17 </a:t>
            </a:r>
            <a:r>
              <a:rPr lang="en-US" altLang="en-US" sz="2000" b="1" dirty="0" smtClean="0">
                <a:solidFill>
                  <a:srgbClr val="00B050"/>
                </a:solidFill>
                <a:latin typeface="Arial" panose="020B0604020202020204" pitchFamily="34" charset="0"/>
              </a:rPr>
              <a:t>Q2 </a:t>
            </a:r>
            <a:r>
              <a:rPr lang="en-US" altLang="en-US" sz="2000" b="1" dirty="0">
                <a:solidFill>
                  <a:srgbClr val="00B050"/>
                </a:solidFill>
                <a:latin typeface="Arial" panose="020B0604020202020204" pitchFamily="34" charset="0"/>
              </a:rPr>
              <a:t>DEA PERFORMANCE</a:t>
            </a:r>
            <a:endParaRPr lang="en-US" altLang="en-US" sz="2000" b="1" dirty="0">
              <a:solidFill>
                <a:srgbClr val="00B050"/>
              </a:solidFill>
              <a:latin typeface="Arial" panose="020B0604020202020204" pitchFamily="34" charset="0"/>
              <a:ea typeface="+mn-ea"/>
              <a:cs typeface="+mn-cs"/>
            </a:endParaRPr>
          </a:p>
        </p:txBody>
      </p:sp>
      <p:graphicFrame>
        <p:nvGraphicFramePr>
          <p:cNvPr id="11" name="Group 121"/>
          <p:cNvGraphicFramePr>
            <a:graphicFrameLocks noGrp="1"/>
          </p:cNvGraphicFramePr>
          <p:nvPr>
            <p:ph idx="1"/>
            <p:extLst>
              <p:ext uri="{D42A27DB-BD31-4B8C-83A1-F6EECF244321}">
                <p14:modId xmlns:p14="http://schemas.microsoft.com/office/powerpoint/2010/main" xmlns="" val="1064641393"/>
              </p:ext>
            </p:extLst>
          </p:nvPr>
        </p:nvGraphicFramePr>
        <p:xfrm>
          <a:off x="1344706" y="990600"/>
          <a:ext cx="9897035" cy="1049338"/>
        </p:xfrm>
        <a:graphic>
          <a:graphicData uri="http://schemas.openxmlformats.org/drawingml/2006/table">
            <a:tbl>
              <a:tblPr/>
              <a:tblGrid>
                <a:gridCol w="2929651"/>
                <a:gridCol w="2515791"/>
                <a:gridCol w="2355750"/>
                <a:gridCol w="2095843"/>
              </a:tblGrid>
              <a:tr h="408471">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On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Work in progress</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FF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Off target</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FF0000"/>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normalizeH="0" baseline="0" dirty="0" smtClean="0">
                          <a:ln>
                            <a:noFill/>
                          </a:ln>
                          <a:solidFill>
                            <a:schemeClr val="tx1"/>
                          </a:solidFill>
                          <a:effectLst/>
                          <a:latin typeface="Arial Narrow" pitchFamily="34" charset="0"/>
                          <a:ea typeface="+mn-ea"/>
                          <a:cs typeface="+mn-cs"/>
                        </a:rPr>
                        <a:t>% No milestone</a:t>
                      </a:r>
                      <a:endParaRPr kumimoji="0" lang="en-ZA" sz="1400" b="1" i="0" u="none" strike="noStrike" kern="1200" cap="none" normalizeH="0" baseline="0" dirty="0" smtClean="0">
                        <a:ln>
                          <a:noFill/>
                        </a:ln>
                        <a:solidFill>
                          <a:schemeClr val="tx1"/>
                        </a:solidFill>
                        <a:effectLst/>
                        <a:latin typeface="Arial Narrow" pitchFamily="34" charset="0"/>
                        <a:ea typeface="+mn-ea"/>
                        <a:cs typeface="+mn-cs"/>
                      </a:endParaRPr>
                    </a:p>
                  </a:txBody>
                  <a:tcPr marL="68590" marR="68590" marT="0" marB="0">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solidFill>
                      <a:srgbClr val="00B0F0"/>
                    </a:solidFill>
                  </a:tcPr>
                </a:tc>
              </a:tr>
              <a:tr h="64086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73% (92/128)</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21% (27/128)</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6% (8/128)</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chemeClr val="tx1"/>
                          </a:solidFill>
                          <a:effectLst/>
                          <a:latin typeface="Arial Narrow" pitchFamily="34" charset="0"/>
                          <a:ea typeface="+mn-ea"/>
                          <a:cs typeface="+mn-cs"/>
                        </a:rPr>
                        <a:t>(8/136)</a:t>
                      </a:r>
                    </a:p>
                  </a:txBody>
                  <a:tcPr marL="68594" marR="68594" marT="0" marB="0" anchor="ctr">
                    <a:lnL w="12700" cap="flat" cmpd="sng" algn="ctr">
                      <a:solidFill>
                        <a:sysClr val="windowText" lastClr="000000"/>
                      </a:solidFill>
                      <a:prstDash val="solid"/>
                      <a:round/>
                      <a:headEnd type="none" w="sm" len="sm"/>
                      <a:tailEnd type="none" w="sm" len="sm"/>
                    </a:lnL>
                    <a:lnR w="12700" cap="flat" cmpd="sng" algn="ctr">
                      <a:solidFill>
                        <a:sysClr val="windowText" lastClr="000000"/>
                      </a:solidFill>
                      <a:prstDash val="solid"/>
                      <a:round/>
                      <a:headEnd type="none" w="sm" len="sm"/>
                      <a:tailEnd type="none" w="sm" len="sm"/>
                    </a:lnR>
                    <a:lnT w="3175" cap="flat" cmpd="sng" algn="ctr">
                      <a:solidFill>
                        <a:srgbClr val="800080"/>
                      </a:solidFill>
                      <a:prstDash val="solid"/>
                      <a:round/>
                      <a:headEnd type="none" w="sm" len="sm"/>
                      <a:tailEnd type="none" w="sm" len="sm"/>
                    </a:lnT>
                    <a:lnB w="3175" cap="flat" cmpd="sng" algn="ctr">
                      <a:solidFill>
                        <a:srgbClr val="800080"/>
                      </a:solidFill>
                      <a:prstDash val="solid"/>
                      <a:round/>
                      <a:headEnd type="none" w="sm" len="sm"/>
                      <a:tailEnd type="none" w="sm" len="sm"/>
                    </a:lnB>
                    <a:lnTlToBr>
                      <a:noFill/>
                    </a:lnTlToBr>
                    <a:lnBlToTr>
                      <a:noFill/>
                    </a:lnBlToTr>
                    <a:noFill/>
                  </a:tcPr>
                </a:tc>
              </a:tr>
            </a:tbl>
          </a:graphicData>
        </a:graphic>
      </p:graphicFrame>
      <p:graphicFrame>
        <p:nvGraphicFramePr>
          <p:cNvPr id="12" name="Chart 1"/>
          <p:cNvGraphicFramePr>
            <a:graphicFrameLocks/>
          </p:cNvGraphicFramePr>
          <p:nvPr>
            <p:extLst>
              <p:ext uri="{D42A27DB-BD31-4B8C-83A1-F6EECF244321}">
                <p14:modId xmlns:p14="http://schemas.microsoft.com/office/powerpoint/2010/main" xmlns="" val="1399641837"/>
              </p:ext>
            </p:extLst>
          </p:nvPr>
        </p:nvGraphicFramePr>
        <p:xfrm>
          <a:off x="1290917" y="2130793"/>
          <a:ext cx="9923929" cy="43372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9299695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F053C5C-E94E-4056-B424-332B4E0ABEEC}" type="slidenum">
              <a:rPr lang="en-US" altLang="en-US" smtClean="0"/>
              <a:pPr/>
              <a:t>56</a:t>
            </a:fld>
            <a:endParaRPr lang="en-US" altLang="en-US"/>
          </a:p>
        </p:txBody>
      </p:sp>
    </p:spTree>
    <p:extLst>
      <p:ext uri="{BB962C8B-B14F-4D97-AF65-F5344CB8AC3E}">
        <p14:creationId xmlns:p14="http://schemas.microsoft.com/office/powerpoint/2010/main" xmlns="" val="308201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1 : ADMINISTRATION </a:t>
            </a:r>
          </a:p>
        </p:txBody>
      </p:sp>
      <p:sp>
        <p:nvSpPr>
          <p:cNvPr id="4" name="Line 4"/>
          <p:cNvSpPr>
            <a:spLocks noChangeShapeType="1"/>
          </p:cNvSpPr>
          <p:nvPr/>
        </p:nvSpPr>
        <p:spPr bwMode="auto">
          <a:xfrm>
            <a:off x="1524000" y="542365"/>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523611081"/>
              </p:ext>
            </p:extLst>
          </p:nvPr>
        </p:nvGraphicFramePr>
        <p:xfrm>
          <a:off x="381001" y="673195"/>
          <a:ext cx="11442699" cy="5646924"/>
        </p:xfrm>
        <a:graphic>
          <a:graphicData uri="http://schemas.openxmlformats.org/drawingml/2006/table">
            <a:tbl>
              <a:tblPr/>
              <a:tblGrid>
                <a:gridCol w="2438399"/>
                <a:gridCol w="1511300"/>
                <a:gridCol w="1943100"/>
                <a:gridCol w="830580"/>
                <a:gridCol w="4719320"/>
              </a:tblGrid>
              <a:tr h="217013">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a:t>
                      </a:r>
                      <a:r>
                        <a:rPr lang="en-ZA" sz="1400" b="1" kern="1200" dirty="0" smtClean="0">
                          <a:solidFill>
                            <a:schemeClr val="bg1"/>
                          </a:solidFill>
                          <a:effectLst/>
                          <a:latin typeface="+mn-lt"/>
                          <a:ea typeface="+mn-ea"/>
                          <a:cs typeface="Arial" panose="020B0604020202020204" pitchFamily="34" charset="0"/>
                        </a:rPr>
                        <a:t>Secure, harmonious, and conducive working environment (continued)</a:t>
                      </a:r>
                      <a:endParaRPr lang="en-ZA" sz="1400" b="1" kern="1200" noProof="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651040">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390435">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Percentage</a:t>
                      </a:r>
                    </a:p>
                    <a:p>
                      <a:r>
                        <a:rPr lang="en-ZA" sz="1200" kern="1200" dirty="0" smtClean="0">
                          <a:solidFill>
                            <a:schemeClr val="tx1"/>
                          </a:solidFill>
                          <a:effectLst/>
                          <a:latin typeface="Arial" panose="020B0604020202020204" pitchFamily="34" charset="0"/>
                          <a:ea typeface="+mn-ea"/>
                          <a:cs typeface="Arial" panose="020B0604020202020204" pitchFamily="34" charset="0"/>
                        </a:rPr>
                        <a:t>implementation of security risk Assessment</a:t>
                      </a:r>
                    </a:p>
                    <a:p>
                      <a:r>
                        <a:rPr lang="en-ZA" sz="1200" kern="1200" dirty="0" smtClean="0">
                          <a:solidFill>
                            <a:schemeClr val="tx1"/>
                          </a:solidFill>
                          <a:effectLst/>
                          <a:latin typeface="Arial" panose="020B0604020202020204" pitchFamily="34" charset="0"/>
                          <a:ea typeface="+mn-ea"/>
                          <a:cs typeface="Arial" panose="020B0604020202020204" pitchFamily="34" charset="0"/>
                        </a:rPr>
                        <a:t>recommendations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Q2: 50% of security risk assessment recommendations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62% (8/13) security risk assessment recommendations implemented</a:t>
                      </a:r>
                    </a:p>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Challenges:  </a:t>
                      </a:r>
                      <a:r>
                        <a:rPr lang="en-ZA" sz="1800" kern="1200" dirty="0" smtClean="0">
                          <a:solidFill>
                            <a:schemeClr val="tx1"/>
                          </a:solidFill>
                          <a:effectLst/>
                          <a:latin typeface="+mn-lt"/>
                          <a:ea typeface="+mn-ea"/>
                          <a:cs typeface="+mn-cs"/>
                        </a:rPr>
                        <a:t>T</a:t>
                      </a:r>
                      <a:r>
                        <a:rPr lang="en-ZA" sz="1200" kern="1200" dirty="0" smtClean="0">
                          <a:solidFill>
                            <a:schemeClr val="tx1"/>
                          </a:solidFill>
                          <a:effectLst/>
                          <a:latin typeface="Arial" panose="020B0604020202020204" pitchFamily="34" charset="0"/>
                          <a:ea typeface="+mn-ea"/>
                          <a:cs typeface="Arial" panose="020B0604020202020204" pitchFamily="34" charset="0"/>
                        </a:rPr>
                        <a:t>he outstanding risk assessment findings/ recommendations are targets  are dependant on the third party. The department has since engaged the third party and its shareholders on the issues.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49456">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Efficient and Effective Information Technology systems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pPr algn="just"/>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pPr algn="just"/>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ZA"/>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ZA"/>
                    </a:p>
                  </a:txBody>
                  <a:tcPr/>
                </a:tc>
              </a:tr>
              <a:tr h="1674102">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funded Master System Plan (MSP) initiatives </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2700" algn="l" defTabSz="457200" rtl="0" eaLnBrk="1" latinLnBrk="0" hangingPunct="1">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4 Master System Plan (MSP) initiatives implemented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l" defTabSz="457200" rtl="0" eaLnBrk="1" latinLnBrk="0" hangingPunct="1"/>
                      <a:r>
                        <a:rPr lang="en-ZA" sz="1200" kern="1200" dirty="0" smtClean="0">
                          <a:solidFill>
                            <a:schemeClr val="tx1"/>
                          </a:solidFill>
                          <a:effectLst/>
                          <a:latin typeface="Arial" panose="020B0604020202020204" pitchFamily="34" charset="0"/>
                          <a:ea typeface="+mn-ea"/>
                          <a:cs typeface="Arial" panose="020B0604020202020204" pitchFamily="34" charset="0"/>
                        </a:rPr>
                        <a:t>Q1-Q4: 4 Master System Plan (MSP) initiatives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l" defTabSz="457200" rtl="0" eaLnBrk="1" latinLnBrk="0" hangingPunct="1"/>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r>
                        <a:rPr lang="en-ZA" sz="1200" b="1" kern="1200" dirty="0" smtClean="0">
                          <a:solidFill>
                            <a:schemeClr val="tx1"/>
                          </a:solidFill>
                          <a:effectLst/>
                          <a:latin typeface="Arial" panose="020B0604020202020204" pitchFamily="34" charset="0"/>
                          <a:ea typeface="+mn-ea"/>
                          <a:cs typeface="Arial" panose="020B0604020202020204" pitchFamily="34" charset="0"/>
                        </a:rPr>
                        <a:t>Progress on  4 MSP projects </a:t>
                      </a:r>
                      <a:r>
                        <a:rPr lang="en-ZA" sz="1200" kern="1200" dirty="0" smtClean="0">
                          <a:solidFill>
                            <a:schemeClr val="tx1"/>
                          </a:solidFill>
                          <a:effectLst/>
                          <a:latin typeface="Arial" panose="020B0604020202020204" pitchFamily="34" charset="0"/>
                          <a:ea typeface="+mn-ea"/>
                          <a:cs typeface="Arial" panose="020B0604020202020204" pitchFamily="34" charset="0"/>
                        </a:rPr>
                        <a:t>:  1 project is on target , 3 projects are delayed </a:t>
                      </a:r>
                    </a:p>
                    <a:p>
                      <a:pPr algn="just"/>
                      <a:r>
                        <a:rPr lang="en-ZA" sz="1200" b="1" kern="1200" dirty="0" smtClean="0">
                          <a:solidFill>
                            <a:schemeClr val="tx1"/>
                          </a:solidFill>
                          <a:effectLst/>
                          <a:latin typeface="Arial" panose="020B0604020202020204" pitchFamily="34" charset="0"/>
                          <a:ea typeface="+mn-ea"/>
                          <a:cs typeface="Arial" panose="020B0604020202020204" pitchFamily="34" charset="0"/>
                        </a:rPr>
                        <a:t>Challenges</a:t>
                      </a: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Implementation of delayed planned activities is receiving attention and the work will be fast-tracked in to achieve annual target required</a:t>
                      </a:r>
                    </a:p>
                    <a:p>
                      <a:pPr algn="just"/>
                      <a:r>
                        <a:rPr lang="en-ZA" sz="1200" b="1" kern="1200" dirty="0" smtClean="0">
                          <a:solidFill>
                            <a:schemeClr val="tx1"/>
                          </a:solidFill>
                          <a:effectLst/>
                          <a:latin typeface="Arial" panose="020B0604020202020204" pitchFamily="34" charset="0"/>
                          <a:ea typeface="+mn-ea"/>
                          <a:cs typeface="Arial" panose="020B0604020202020204" pitchFamily="34" charset="0"/>
                        </a:rPr>
                        <a:t>Corrective</a:t>
                      </a:r>
                      <a:r>
                        <a:rPr lang="en-ZA" sz="1200" b="1" kern="1200" baseline="0" dirty="0" smtClean="0">
                          <a:solidFill>
                            <a:schemeClr val="tx1"/>
                          </a:solidFill>
                          <a:effectLst/>
                          <a:latin typeface="Arial" panose="020B0604020202020204" pitchFamily="34" charset="0"/>
                          <a:ea typeface="+mn-ea"/>
                          <a:cs typeface="Arial" panose="020B0604020202020204" pitchFamily="34" charset="0"/>
                        </a:rPr>
                        <a:t> Measures</a:t>
                      </a: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Management has put a  plan in place to address projects delays and ensure achievement of planned annual targets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744046">
                <a:tc rowSpan="2">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media</a:t>
                      </a:r>
                    </a:p>
                    <a:p>
                      <a:r>
                        <a:rPr lang="en-ZA" sz="1200" kern="1200" dirty="0" smtClean="0">
                          <a:solidFill>
                            <a:schemeClr val="tx1"/>
                          </a:solidFill>
                          <a:effectLst/>
                          <a:latin typeface="Arial" panose="020B0604020202020204" pitchFamily="34" charset="0"/>
                          <a:ea typeface="+mn-ea"/>
                          <a:cs typeface="Arial" panose="020B0604020202020204" pitchFamily="34" charset="0"/>
                        </a:rPr>
                        <a:t>statements/speeches issued and opinion pieces published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140 statements /speeches </a:t>
                      </a:r>
                      <a:r>
                        <a:rPr lang="af-ZA" sz="1200" kern="1200" dirty="0" smtClean="0">
                          <a:solidFill>
                            <a:schemeClr val="tx1"/>
                          </a:solidFill>
                          <a:effectLst/>
                          <a:latin typeface="Arial" panose="020B0604020202020204" pitchFamily="34" charset="0"/>
                          <a:ea typeface="+mn-ea"/>
                          <a:cs typeface="Arial" panose="020B0604020202020204" pitchFamily="34" charset="0"/>
                        </a:rPr>
                        <a:t>issued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Q1-Q4: 35 statements / speeches issued per quarter</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•28 statements / speeches issued in quarter 2. ( 23 statements and 5 Speeches) . </a:t>
                      </a:r>
                    </a:p>
                    <a:p>
                      <a:r>
                        <a:rPr lang="en-ZA" sz="1200" kern="1200" dirty="0" smtClean="0">
                          <a:solidFill>
                            <a:schemeClr val="tx1"/>
                          </a:solidFill>
                          <a:effectLst/>
                          <a:latin typeface="Arial" panose="020B0604020202020204" pitchFamily="34" charset="0"/>
                          <a:ea typeface="+mn-ea"/>
                          <a:cs typeface="Arial" panose="020B0604020202020204" pitchFamily="34" charset="0"/>
                        </a:rPr>
                        <a:t>•A total of  70 statements / speeches were issued for the period  April to September 2016 (42 in Q1 and 28 in Q2) </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720832">
                <a:tc vMerge="1">
                  <a:txBody>
                    <a:bodyPr/>
                    <a:lstStyle/>
                    <a:p>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8  opinion pieces</a:t>
                      </a:r>
                      <a:r>
                        <a:rPr lang="af-ZA" sz="1200" kern="1200" dirty="0" smtClean="0">
                          <a:solidFill>
                            <a:schemeClr val="tx1"/>
                          </a:solidFill>
                          <a:effectLst/>
                          <a:latin typeface="Arial" panose="020B0604020202020204" pitchFamily="34" charset="0"/>
                          <a:ea typeface="+mn-ea"/>
                          <a:cs typeface="Arial" panose="020B0604020202020204" pitchFamily="34" charset="0"/>
                        </a:rPr>
                        <a:t> published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Q1 – Q4: 2 opinion pieces published per quarter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•5 opinion pieces published in quarter 2 : 8/4 (Q1=3 &amp; Q2=5 )</a:t>
                      </a:r>
                    </a:p>
                    <a:p>
                      <a:r>
                        <a:rPr lang="en-ZA" sz="1200" kern="1200" dirty="0" smtClean="0">
                          <a:solidFill>
                            <a:schemeClr val="tx1"/>
                          </a:solidFill>
                          <a:effectLst/>
                          <a:latin typeface="Arial" panose="020B0604020202020204" pitchFamily="34" charset="0"/>
                          <a:ea typeface="+mn-ea"/>
                          <a:cs typeface="Arial" panose="020B0604020202020204" pitchFamily="34" charset="0"/>
                        </a:rPr>
                        <a:t>•A total of  8 opinion pieces published for the period  April to September 2016 (3 in Q1 and 5 in Q2)</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dirty="0" smtClean="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dirty="0" smtClean="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dirty="0" smtClean="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dirty="0" smtClean="0">
                  <a:solidFill>
                    <a:srgbClr val="333399"/>
                  </a:solidFill>
                  <a:latin typeface="Arial" charset="0"/>
                </a:rPr>
                <a:t>milestone</a:t>
              </a:r>
              <a:endParaRPr lang="en-US" altLang="en-US" sz="1200" dirty="0">
                <a:solidFill>
                  <a:srgbClr val="333399"/>
                </a:solidFill>
                <a:latin typeface="Arial" charset="0"/>
              </a:endParaRPr>
            </a:p>
          </p:txBody>
        </p:sp>
      </p:grpSp>
    </p:spTree>
    <p:extLst>
      <p:ext uri="{BB962C8B-B14F-4D97-AF65-F5344CB8AC3E}">
        <p14:creationId xmlns:p14="http://schemas.microsoft.com/office/powerpoint/2010/main" xmlns="" val="3733683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1 : ADMINISTRATION </a:t>
            </a:r>
          </a:p>
        </p:txBody>
      </p:sp>
      <p:sp>
        <p:nvSpPr>
          <p:cNvPr id="4" name="Line 4"/>
          <p:cNvSpPr>
            <a:spLocks noChangeShapeType="1"/>
          </p:cNvSpPr>
          <p:nvPr/>
        </p:nvSpPr>
        <p:spPr bwMode="auto">
          <a:xfrm>
            <a:off x="1524000" y="522514"/>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129054165"/>
              </p:ext>
            </p:extLst>
          </p:nvPr>
        </p:nvGraphicFramePr>
        <p:xfrm>
          <a:off x="279400" y="655322"/>
          <a:ext cx="11569698" cy="5212077"/>
        </p:xfrm>
        <a:graphic>
          <a:graphicData uri="http://schemas.openxmlformats.org/drawingml/2006/table">
            <a:tbl>
              <a:tblPr/>
              <a:tblGrid>
                <a:gridCol w="2501210"/>
                <a:gridCol w="1675296"/>
                <a:gridCol w="1765029"/>
                <a:gridCol w="827302"/>
                <a:gridCol w="4800861"/>
              </a:tblGrid>
              <a:tr h="231256">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Efficient</a:t>
                      </a:r>
                      <a:r>
                        <a:rPr lang="en-ZA" sz="1400" b="1" kern="1200" baseline="0" noProof="0" dirty="0" smtClean="0">
                          <a:solidFill>
                            <a:schemeClr val="bg1"/>
                          </a:solidFill>
                          <a:effectLst/>
                          <a:latin typeface="+mn-lt"/>
                          <a:ea typeface="+mn-ea"/>
                          <a:cs typeface="Arial" panose="020B0604020202020204" pitchFamily="34" charset="0"/>
                        </a:rPr>
                        <a:t> and Effective Information Technology systems</a:t>
                      </a:r>
                      <a:endParaRPr lang="en-ZA" sz="1400" b="1" kern="1200" noProof="0" dirty="0" smtClean="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693769">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051575">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communication</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events including Ministerial Public Participation Programme (PPP) events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8 Events conducted hosted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Q2: 2 events hosted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7 departmental events facilitated. </a:t>
                      </a:r>
                    </a:p>
                    <a:p>
                      <a:pPr marL="171450" indent="-171450" algn="just">
                        <a:lnSpc>
                          <a:spcPct val="115000"/>
                        </a:lnSpc>
                        <a:spcAft>
                          <a:spcPts val="0"/>
                        </a:spcAf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Mandela Day Event Programme in </a:t>
                      </a:r>
                      <a:r>
                        <a:rPr lang="en-ZA" sz="1200" kern="1200" dirty="0" err="1" smtClean="0">
                          <a:solidFill>
                            <a:schemeClr val="tx1"/>
                          </a:solidFill>
                          <a:effectLst/>
                          <a:latin typeface="Arial" panose="020B0604020202020204" pitchFamily="34" charset="0"/>
                          <a:ea typeface="+mn-ea"/>
                          <a:cs typeface="Arial" panose="020B0604020202020204" pitchFamily="34" charset="0"/>
                        </a:rPr>
                        <a:t>Hartebeespoort</a:t>
                      </a:r>
                      <a:r>
                        <a:rPr lang="en-ZA" sz="1200" kern="1200" dirty="0" smtClean="0">
                          <a:solidFill>
                            <a:schemeClr val="tx1"/>
                          </a:solidFill>
                          <a:effectLst/>
                          <a:latin typeface="Arial" panose="020B0604020202020204" pitchFamily="34" charset="0"/>
                          <a:ea typeface="+mn-ea"/>
                          <a:cs typeface="Arial" panose="020B0604020202020204" pitchFamily="34" charset="0"/>
                        </a:rPr>
                        <a:t> </a:t>
                      </a:r>
                    </a:p>
                    <a:p>
                      <a:pPr marL="171450" indent="-171450" algn="just">
                        <a:lnSpc>
                          <a:spcPct val="115000"/>
                        </a:lnSpc>
                        <a:spcAft>
                          <a:spcPts val="0"/>
                        </a:spcAf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Mandela Day Celebrations in </a:t>
                      </a:r>
                      <a:r>
                        <a:rPr lang="en-ZA" sz="1200" kern="1200" dirty="0" err="1" smtClean="0">
                          <a:solidFill>
                            <a:schemeClr val="tx1"/>
                          </a:solidFill>
                          <a:effectLst/>
                          <a:latin typeface="Arial" panose="020B0604020202020204" pitchFamily="34" charset="0"/>
                          <a:ea typeface="+mn-ea"/>
                          <a:cs typeface="Arial" panose="020B0604020202020204" pitchFamily="34" charset="0"/>
                        </a:rPr>
                        <a:t>Gugulethu</a:t>
                      </a:r>
                      <a:r>
                        <a:rPr lang="en-ZA" sz="1200" kern="1200" dirty="0" smtClean="0">
                          <a:solidFill>
                            <a:schemeClr val="tx1"/>
                          </a:solidFill>
                          <a:effectLst/>
                          <a:latin typeface="Arial" panose="020B0604020202020204" pitchFamily="34" charset="0"/>
                          <a:ea typeface="+mn-ea"/>
                          <a:cs typeface="Arial" panose="020B0604020202020204" pitchFamily="34" charset="0"/>
                        </a:rPr>
                        <a:t>, Cape Town </a:t>
                      </a:r>
                    </a:p>
                    <a:p>
                      <a:pPr marL="171450" indent="-171450" algn="just">
                        <a:lnSpc>
                          <a:spcPct val="115000"/>
                        </a:lnSpc>
                        <a:spcAft>
                          <a:spcPts val="0"/>
                        </a:spcAf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Youth Jobs in Waste in Randfontein</a:t>
                      </a:r>
                    </a:p>
                    <a:p>
                      <a:pPr marL="171450" indent="-171450" algn="just">
                        <a:lnSpc>
                          <a:spcPct val="115000"/>
                        </a:lnSpc>
                        <a:spcAft>
                          <a:spcPts val="0"/>
                        </a:spcAf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Handover of Eco Desks in Ladysmith SA</a:t>
                      </a:r>
                    </a:p>
                    <a:p>
                      <a:pPr marL="171450" indent="-171450" algn="just">
                        <a:lnSpc>
                          <a:spcPct val="115000"/>
                        </a:lnSpc>
                        <a:spcAft>
                          <a:spcPts val="0"/>
                        </a:spcAf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National Parks Week in </a:t>
                      </a:r>
                      <a:r>
                        <a:rPr lang="en-ZA" sz="1200" kern="1200" dirty="0" err="1" smtClean="0">
                          <a:solidFill>
                            <a:schemeClr val="tx1"/>
                          </a:solidFill>
                          <a:effectLst/>
                          <a:latin typeface="Arial" panose="020B0604020202020204" pitchFamily="34" charset="0"/>
                          <a:ea typeface="+mn-ea"/>
                          <a:cs typeface="Arial" panose="020B0604020202020204" pitchFamily="34" charset="0"/>
                        </a:rPr>
                        <a:t>Addo</a:t>
                      </a:r>
                      <a:r>
                        <a:rPr lang="en-ZA" sz="1200" kern="1200" dirty="0" smtClean="0">
                          <a:solidFill>
                            <a:schemeClr val="tx1"/>
                          </a:solidFill>
                          <a:effectLst/>
                          <a:latin typeface="Arial" panose="020B0604020202020204" pitchFamily="34" charset="0"/>
                          <a:ea typeface="+mn-ea"/>
                          <a:cs typeface="Arial" panose="020B0604020202020204" pitchFamily="34" charset="0"/>
                        </a:rPr>
                        <a:t> Elephant</a:t>
                      </a:r>
                    </a:p>
                    <a:p>
                      <a:pPr marL="171450" indent="-171450" algn="just">
                        <a:lnSpc>
                          <a:spcPct val="115000"/>
                        </a:lnSpc>
                        <a:spcAft>
                          <a:spcPts val="0"/>
                        </a:spcAf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 National Park Sasol Solar Challenge from Pretoria to Cape Town </a:t>
                      </a:r>
                    </a:p>
                    <a:p>
                      <a:pPr marL="171450" indent="-171450" algn="just">
                        <a:lnSpc>
                          <a:spcPct val="115000"/>
                        </a:lnSpc>
                        <a:spcAft>
                          <a:spcPts val="0"/>
                        </a:spcAft>
                        <a:buFont typeface="Arial" panose="020B0604020202020204" pitchFamily="34" charset="0"/>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World Ozone Day in </a:t>
                      </a:r>
                      <a:r>
                        <a:rPr lang="en-ZA" sz="1200" kern="1200" dirty="0" err="1" smtClean="0">
                          <a:solidFill>
                            <a:schemeClr val="tx1"/>
                          </a:solidFill>
                          <a:effectLst/>
                          <a:latin typeface="Arial" panose="020B0604020202020204" pitchFamily="34" charset="0"/>
                          <a:ea typeface="+mn-ea"/>
                          <a:cs typeface="Arial" panose="020B0604020202020204" pitchFamily="34" charset="0"/>
                        </a:rPr>
                        <a:t>Upington</a:t>
                      </a:r>
                      <a:r>
                        <a:rPr lang="en-ZA" sz="1200" kern="1200" dirty="0" smtClean="0">
                          <a:solidFill>
                            <a:schemeClr val="tx1"/>
                          </a:solidFill>
                          <a:effectLst/>
                          <a:latin typeface="Arial" panose="020B0604020202020204" pitchFamily="34" charset="0"/>
                          <a:ea typeface="+mn-ea"/>
                          <a:cs typeface="Arial" panose="020B0604020202020204" pitchFamily="34" charset="0"/>
                        </a:rPr>
                        <a:t>, Northern Cape </a:t>
                      </a:r>
                    </a:p>
                    <a:p>
                      <a:pPr marL="0" indent="0" algn="just">
                        <a:lnSpc>
                          <a:spcPct val="115000"/>
                        </a:lnSpc>
                        <a:spcAft>
                          <a:spcPts val="0"/>
                        </a:spcAft>
                        <a:buFont typeface="Arial" panose="020B0604020202020204" pitchFamily="34" charset="0"/>
                        <a:buNone/>
                      </a:pPr>
                      <a:r>
                        <a:rPr lang="en-ZA" sz="1200" kern="1200" dirty="0" smtClean="0">
                          <a:solidFill>
                            <a:schemeClr val="tx1"/>
                          </a:solidFill>
                          <a:effectLst/>
                          <a:latin typeface="Arial" panose="020B0604020202020204" pitchFamily="34" charset="0"/>
                          <a:ea typeface="+mn-ea"/>
                          <a:cs typeface="Arial" panose="020B0604020202020204" pitchFamily="34" charset="0"/>
                        </a:rPr>
                        <a:t>Biannual progress: 16/8 (Q1=9 &amp; Q2=7 ).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490041">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publications produced and distributed</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4 stakeholder publications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Q1-Q4 : 1 edition of stakeholder publications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1 Stakeholder publication printed &amp; distributed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605672">
                <a:tc rowSpan="2">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environmental</a:t>
                      </a:r>
                    </a:p>
                    <a:p>
                      <a:r>
                        <a:rPr lang="en-ZA" sz="1200" kern="1200" dirty="0" smtClean="0">
                          <a:solidFill>
                            <a:schemeClr val="tx1"/>
                          </a:solidFill>
                          <a:effectLst/>
                          <a:latin typeface="Arial" panose="020B0604020202020204" pitchFamily="34" charset="0"/>
                          <a:ea typeface="+mn-ea"/>
                          <a:cs typeface="Arial" panose="020B0604020202020204" pitchFamily="34" charset="0"/>
                        </a:rPr>
                        <a:t>awareness activities</a:t>
                      </a:r>
                    </a:p>
                    <a:p>
                      <a:r>
                        <a:rPr lang="en-ZA" sz="1200" kern="1200" dirty="0" smtClean="0">
                          <a:solidFill>
                            <a:schemeClr val="tx1"/>
                          </a:solidFill>
                          <a:effectLst/>
                          <a:latin typeface="Arial" panose="020B0604020202020204" pitchFamily="34" charset="0"/>
                          <a:ea typeface="+mn-ea"/>
                          <a:cs typeface="Arial" panose="020B0604020202020204" pitchFamily="34" charset="0"/>
                        </a:rPr>
                        <a:t>conducted (</a:t>
                      </a:r>
                      <a:r>
                        <a:rPr lang="en-ZA" sz="1200" kern="1200" dirty="0" err="1" smtClean="0">
                          <a:solidFill>
                            <a:schemeClr val="tx1"/>
                          </a:solidFill>
                          <a:effectLst/>
                          <a:latin typeface="Arial" panose="020B0604020202020204" pitchFamily="34" charset="0"/>
                          <a:ea typeface="+mn-ea"/>
                          <a:cs typeface="Arial" panose="020B0604020202020204" pitchFamily="34" charset="0"/>
                        </a:rPr>
                        <a:t>Learnerships</a:t>
                      </a:r>
                      <a:r>
                        <a:rPr lang="en-ZA" sz="1200" kern="1200" dirty="0" smtClean="0">
                          <a:solidFill>
                            <a:schemeClr val="tx1"/>
                          </a:solidFill>
                          <a:effectLst/>
                          <a:latin typeface="Arial" panose="020B0604020202020204" pitchFamily="34" charset="0"/>
                          <a:ea typeface="+mn-ea"/>
                          <a:cs typeface="Arial" panose="020B0604020202020204" pitchFamily="34" charset="0"/>
                        </a:rPr>
                        <a:t>,</a:t>
                      </a:r>
                    </a:p>
                    <a:p>
                      <a:r>
                        <a:rPr lang="en-ZA" sz="1200" kern="1200" dirty="0" smtClean="0">
                          <a:solidFill>
                            <a:schemeClr val="tx1"/>
                          </a:solidFill>
                          <a:effectLst/>
                          <a:latin typeface="Arial" panose="020B0604020202020204" pitchFamily="34" charset="0"/>
                          <a:ea typeface="+mn-ea"/>
                          <a:cs typeface="Arial" panose="020B0604020202020204" pitchFamily="34" charset="0"/>
                        </a:rPr>
                        <a:t>CAPS training and</a:t>
                      </a:r>
                    </a:p>
                    <a:p>
                      <a:r>
                        <a:rPr lang="en-ZA" sz="1200" kern="1200" dirty="0" smtClean="0">
                          <a:solidFill>
                            <a:schemeClr val="tx1"/>
                          </a:solidFill>
                          <a:effectLst/>
                          <a:latin typeface="Arial" panose="020B0604020202020204" pitchFamily="34" charset="0"/>
                          <a:ea typeface="+mn-ea"/>
                          <a:cs typeface="Arial" panose="020B0604020202020204" pitchFamily="34" charset="0"/>
                        </a:rPr>
                        <a:t>campaigns)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r>
                        <a:rPr lang="en-GB" sz="1200" kern="1200" dirty="0" smtClean="0">
                          <a:solidFill>
                            <a:schemeClr val="tx1"/>
                          </a:solidFill>
                          <a:effectLst/>
                          <a:latin typeface="Arial" panose="020B0604020202020204" pitchFamily="34" charset="0"/>
                          <a:ea typeface="+mn-ea"/>
                          <a:cs typeface="Arial" panose="020B0604020202020204" pitchFamily="34" charset="0"/>
                        </a:rPr>
                        <a:t>3 interventions:</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a:r>
                        <a:rPr lang="en-GB" sz="1200" kern="1200" dirty="0" smtClean="0">
                          <a:solidFill>
                            <a:schemeClr val="tx1"/>
                          </a:solidFill>
                          <a:effectLst/>
                          <a:latin typeface="Arial" panose="020B0604020202020204" pitchFamily="34" charset="0"/>
                          <a:ea typeface="+mn-ea"/>
                          <a:cs typeface="Arial" panose="020B0604020202020204" pitchFamily="34" charset="0"/>
                        </a:rPr>
                        <a:t>100 teachers trained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ZA" sz="1200" kern="1200" smtClean="0">
                          <a:solidFill>
                            <a:schemeClr val="tx1"/>
                          </a:solidFill>
                          <a:effectLst/>
                          <a:latin typeface="Arial" panose="020B0604020202020204" pitchFamily="34" charset="0"/>
                          <a:ea typeface="+mn-ea"/>
                          <a:cs typeface="Arial" panose="020B0604020202020204" pitchFamily="34" charset="0"/>
                        </a:rPr>
                        <a:t>Q2-Q3: 50 teachers trained per quarter</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Total number of 73 Teachers trained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139764">
                <a:tc vMerge="1">
                  <a:txBody>
                    <a:bodyPr/>
                    <a:lstStyle/>
                    <a:p>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lnSpc>
                          <a:spcPct val="115000"/>
                        </a:lnSpc>
                        <a:spcAft>
                          <a:spcPts val="960"/>
                        </a:spcAft>
                      </a:pPr>
                      <a:r>
                        <a:rPr lang="en-GB" sz="1200" kern="1200" dirty="0" smtClean="0">
                          <a:solidFill>
                            <a:schemeClr val="tx1"/>
                          </a:solidFill>
                          <a:effectLst/>
                          <a:latin typeface="Arial" panose="020B0604020202020204" pitchFamily="34" charset="0"/>
                          <a:ea typeface="+mn-ea"/>
                          <a:cs typeface="Arial" panose="020B0604020202020204" pitchFamily="34" charset="0"/>
                        </a:rPr>
                        <a:t>100 unemployed youths recruited and learnership programme implemented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GB" sz="1200" kern="1200" dirty="0" smtClean="0">
                          <a:solidFill>
                            <a:schemeClr val="tx1"/>
                          </a:solidFill>
                          <a:effectLst/>
                          <a:latin typeface="Arial" panose="020B0604020202020204" pitchFamily="34" charset="0"/>
                          <a:ea typeface="+mn-ea"/>
                          <a:cs typeface="Arial" panose="020B0604020202020204" pitchFamily="34" charset="0"/>
                        </a:rPr>
                        <a:t>Q2-Q4: I</a:t>
                      </a:r>
                      <a:r>
                        <a:rPr lang="en-ZA" sz="1200" kern="1200" dirty="0" smtClean="0">
                          <a:solidFill>
                            <a:schemeClr val="tx1"/>
                          </a:solidFill>
                          <a:effectLst/>
                          <a:latin typeface="Arial" panose="020B0604020202020204" pitchFamily="34" charset="0"/>
                          <a:ea typeface="+mn-ea"/>
                          <a:cs typeface="Arial" panose="020B0604020202020204" pitchFamily="34" charset="0"/>
                        </a:rPr>
                        <a:t>implementation of the Learnership programme as</a:t>
                      </a: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per schedule</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100 learners recruited and enrolled into the Environmental Practice Learnership in quarter 1.</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target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milestone</a:t>
              </a:r>
            </a:p>
          </p:txBody>
        </p:sp>
      </p:grpSp>
    </p:spTree>
    <p:extLst>
      <p:ext uri="{BB962C8B-B14F-4D97-AF65-F5344CB8AC3E}">
        <p14:creationId xmlns:p14="http://schemas.microsoft.com/office/powerpoint/2010/main" xmlns="" val="4228304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1 : ADMINISTRATION </a:t>
            </a:r>
          </a:p>
        </p:txBody>
      </p:sp>
      <p:sp>
        <p:nvSpPr>
          <p:cNvPr id="4" name="Line 4"/>
          <p:cNvSpPr>
            <a:spLocks noChangeShapeType="1"/>
          </p:cNvSpPr>
          <p:nvPr/>
        </p:nvSpPr>
        <p:spPr bwMode="auto">
          <a:xfrm>
            <a:off x="152400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182159580"/>
              </p:ext>
            </p:extLst>
          </p:nvPr>
        </p:nvGraphicFramePr>
        <p:xfrm>
          <a:off x="279401" y="735912"/>
          <a:ext cx="11595100" cy="5436287"/>
        </p:xfrm>
        <a:graphic>
          <a:graphicData uri="http://schemas.openxmlformats.org/drawingml/2006/table">
            <a:tbl>
              <a:tblPr/>
              <a:tblGrid>
                <a:gridCol w="2603499"/>
                <a:gridCol w="1498600"/>
                <a:gridCol w="1917700"/>
                <a:gridCol w="850900"/>
                <a:gridCol w="4724401"/>
              </a:tblGrid>
              <a:tr h="263619">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kern="1200" noProof="0" dirty="0" smtClean="0">
                          <a:solidFill>
                            <a:schemeClr val="bg1"/>
                          </a:solidFill>
                          <a:effectLst/>
                          <a:latin typeface="+mn-lt"/>
                          <a:ea typeface="+mn-ea"/>
                          <a:cs typeface="Arial" panose="020B0604020202020204" pitchFamily="34" charset="0"/>
                        </a:rPr>
                        <a:t>Strategic Objective: Improved profile, support and capacity for the environment sector(continued)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790857">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142911">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Number of environmental</a:t>
                      </a:r>
                    </a:p>
                    <a:p>
                      <a:r>
                        <a:rPr lang="en-ZA" sz="1200" kern="1200" dirty="0" smtClean="0">
                          <a:solidFill>
                            <a:schemeClr val="tx1"/>
                          </a:solidFill>
                          <a:effectLst/>
                          <a:latin typeface="Arial" panose="020B0604020202020204" pitchFamily="34" charset="0"/>
                          <a:ea typeface="+mn-ea"/>
                          <a:cs typeface="Arial" panose="020B0604020202020204" pitchFamily="34" charset="0"/>
                        </a:rPr>
                        <a:t>awareness activities</a:t>
                      </a:r>
                    </a:p>
                    <a:p>
                      <a:r>
                        <a:rPr lang="en-ZA" sz="1200" kern="1200" dirty="0" smtClean="0">
                          <a:solidFill>
                            <a:schemeClr val="tx1"/>
                          </a:solidFill>
                          <a:effectLst/>
                          <a:latin typeface="Arial" panose="020B0604020202020204" pitchFamily="34" charset="0"/>
                          <a:ea typeface="+mn-ea"/>
                          <a:cs typeface="Arial" panose="020B0604020202020204" pitchFamily="34" charset="0"/>
                        </a:rPr>
                        <a:t>conducted (</a:t>
                      </a:r>
                      <a:r>
                        <a:rPr lang="en-ZA" sz="1200" kern="1200" dirty="0" err="1" smtClean="0">
                          <a:solidFill>
                            <a:schemeClr val="tx1"/>
                          </a:solidFill>
                          <a:effectLst/>
                          <a:latin typeface="Arial" panose="020B0604020202020204" pitchFamily="34" charset="0"/>
                          <a:ea typeface="+mn-ea"/>
                          <a:cs typeface="Arial" panose="020B0604020202020204" pitchFamily="34" charset="0"/>
                        </a:rPr>
                        <a:t>Learnerships</a:t>
                      </a:r>
                      <a:r>
                        <a:rPr lang="en-ZA" sz="1200" kern="1200" dirty="0" smtClean="0">
                          <a:solidFill>
                            <a:schemeClr val="tx1"/>
                          </a:solidFill>
                          <a:effectLst/>
                          <a:latin typeface="Arial" panose="020B0604020202020204" pitchFamily="34" charset="0"/>
                          <a:ea typeface="+mn-ea"/>
                          <a:cs typeface="Arial" panose="020B0604020202020204" pitchFamily="34" charset="0"/>
                        </a:rPr>
                        <a:t>,</a:t>
                      </a:r>
                    </a:p>
                    <a:p>
                      <a:r>
                        <a:rPr lang="en-ZA" sz="1200" kern="1200" dirty="0" smtClean="0">
                          <a:solidFill>
                            <a:schemeClr val="tx1"/>
                          </a:solidFill>
                          <a:effectLst/>
                          <a:latin typeface="Arial" panose="020B0604020202020204" pitchFamily="34" charset="0"/>
                          <a:ea typeface="+mn-ea"/>
                          <a:cs typeface="Arial" panose="020B0604020202020204" pitchFamily="34" charset="0"/>
                        </a:rPr>
                        <a:t>CAPS training and</a:t>
                      </a:r>
                    </a:p>
                    <a:p>
                      <a:r>
                        <a:rPr lang="en-ZA" sz="1200" kern="1200" dirty="0" smtClean="0">
                          <a:solidFill>
                            <a:schemeClr val="tx1"/>
                          </a:solidFill>
                          <a:effectLst/>
                          <a:latin typeface="Arial" panose="020B0604020202020204" pitchFamily="34" charset="0"/>
                          <a:ea typeface="+mn-ea"/>
                          <a:cs typeface="Arial" panose="020B0604020202020204" pitchFamily="34" charset="0"/>
                        </a:rPr>
                        <a:t>campaigns)</a:t>
                      </a:r>
                    </a:p>
                    <a:p>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fontAlgn="ctr" latinLnBrk="0" hangingPunct="1">
                        <a:lnSpc>
                          <a:spcPct val="115000"/>
                        </a:lnSpc>
                        <a:spcAft>
                          <a:spcPts val="960"/>
                        </a:spcAft>
                      </a:pPr>
                      <a:r>
                        <a:rPr lang="en-GB" sz="1200" kern="1200" dirty="0" smtClean="0">
                          <a:solidFill>
                            <a:schemeClr val="tx1"/>
                          </a:solidFill>
                          <a:effectLst/>
                          <a:latin typeface="Arial" panose="020B0604020202020204" pitchFamily="34" charset="0"/>
                          <a:ea typeface="+mn-ea"/>
                          <a:cs typeface="Arial" panose="020B0604020202020204" pitchFamily="34" charset="0"/>
                        </a:rPr>
                        <a:t>3 Environmental awareness campaigns implemented </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just" defTabSz="457200" rtl="0" eaLnBrk="1" latinLnBrk="0" hangingPunct="1"/>
                      <a:r>
                        <a:rPr lang="en-GB" sz="1200" kern="1200" dirty="0" smtClean="0">
                          <a:solidFill>
                            <a:schemeClr val="tx1"/>
                          </a:solidFill>
                          <a:effectLst/>
                          <a:latin typeface="Arial" panose="020B0604020202020204" pitchFamily="34" charset="0"/>
                          <a:ea typeface="+mn-ea"/>
                          <a:cs typeface="Arial" panose="020B0604020202020204" pitchFamily="34" charset="0"/>
                        </a:rPr>
                        <a:t>Q1-Q4: Waste Management Awareness </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marL="0" algn="just" defTabSz="457200" rtl="0" eaLnBrk="1" latinLnBrk="0" hangingPunct="1"/>
                      <a:r>
                        <a:rPr lang="en-GB" sz="1200" kern="1200" dirty="0" smtClean="0">
                          <a:solidFill>
                            <a:schemeClr val="tx1"/>
                          </a:solidFill>
                          <a:effectLst/>
                          <a:latin typeface="Arial" panose="020B0604020202020204" pitchFamily="34" charset="0"/>
                          <a:ea typeface="+mn-ea"/>
                          <a:cs typeface="Arial" panose="020B0604020202020204" pitchFamily="34" charset="0"/>
                        </a:rPr>
                        <a:t>Climate Change Awareness Rhino Awareness Campaign Plan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just" defTabSz="457200" rtl="0" eaLnBrk="1" latinLnBrk="0" hangingPunct="1"/>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3 awareness session conducted </a:t>
                      </a:r>
                    </a:p>
                    <a:p>
                      <a:pPr marL="171450" indent="-171450" algn="just">
                        <a:buFontTx/>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Rhino Campaign </a:t>
                      </a:r>
                    </a:p>
                    <a:p>
                      <a:pPr marL="171450" indent="-171450" algn="just">
                        <a:buFontTx/>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Climate Change </a:t>
                      </a:r>
                    </a:p>
                    <a:p>
                      <a:pPr marL="171450" indent="-171450" algn="just">
                        <a:buFontTx/>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Waste Management</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039413">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SETA</a:t>
                      </a:r>
                    </a:p>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sector skills plans with environmental focus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457200" rtl="0" eaLnBrk="1" fontAlgn="auto" latinLnBrk="0" hangingPunct="1">
                        <a:lnSpc>
                          <a:spcPct val="115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Environment priorities incorporated in 3 Sector Skill Plans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just" defTabSz="457200" rtl="0" eaLnBrk="1" latinLnBrk="0" hangingPunct="1"/>
                      <a:r>
                        <a:rPr lang="en-GB" sz="1200" kern="1200" dirty="0" smtClean="0">
                          <a:solidFill>
                            <a:schemeClr val="tx1"/>
                          </a:solidFill>
                          <a:effectLst/>
                          <a:latin typeface="Arial" panose="020B0604020202020204" pitchFamily="34" charset="0"/>
                          <a:ea typeface="+mn-ea"/>
                          <a:cs typeface="Arial" panose="020B0604020202020204" pitchFamily="34" charset="0"/>
                        </a:rPr>
                        <a:t>Q1-Q2: Consultation and engagement with the SETAs  (Sector Education and Training</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Authorities)</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just" defTabSz="457200" rtl="0" eaLnBrk="1" latinLnBrk="0" hangingPunct="1"/>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4 consultative meetings took place with the following SETAs: Transport, Mining, ETDP &amp; W&amp;R SETA</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299267">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Number of Integrated</a:t>
                      </a: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Environmental</a:t>
                      </a: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Management (IEM) training session conducted per annum</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16 IEM training sessions conducted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GB" sz="1200" kern="1200" dirty="0" smtClean="0">
                          <a:solidFill>
                            <a:schemeClr val="tx1"/>
                          </a:solidFill>
                          <a:effectLst/>
                          <a:latin typeface="Arial" panose="020B0604020202020204" pitchFamily="34" charset="0"/>
                          <a:ea typeface="+mn-ea"/>
                          <a:cs typeface="Arial" panose="020B0604020202020204" pitchFamily="34" charset="0"/>
                        </a:rPr>
                        <a:t>Q1-Q4: 4 IEM training sessions per quarter</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4 IEM Training Sessions conducted: </a:t>
                      </a:r>
                    </a:p>
                    <a:p>
                      <a:pPr marL="171450" indent="-171450" algn="just">
                        <a:lnSpc>
                          <a:spcPct val="115000"/>
                        </a:lnSpc>
                        <a:spcAft>
                          <a:spcPts val="0"/>
                        </a:spcAft>
                        <a:buFontTx/>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Induction Training Session </a:t>
                      </a:r>
                    </a:p>
                    <a:p>
                      <a:pPr marL="171450" indent="-171450" algn="just">
                        <a:lnSpc>
                          <a:spcPct val="115000"/>
                        </a:lnSpc>
                        <a:spcAft>
                          <a:spcPts val="0"/>
                        </a:spcAft>
                        <a:buFontTx/>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IEM Refresher </a:t>
                      </a:r>
                    </a:p>
                    <a:p>
                      <a:pPr marL="171450" indent="-171450" algn="just">
                        <a:lnSpc>
                          <a:spcPct val="115000"/>
                        </a:lnSpc>
                        <a:spcAft>
                          <a:spcPts val="0"/>
                        </a:spcAft>
                        <a:buFontTx/>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EAP Seminar </a:t>
                      </a:r>
                    </a:p>
                    <a:p>
                      <a:pPr marL="171450" indent="-171450" algn="just">
                        <a:lnSpc>
                          <a:spcPct val="115000"/>
                        </a:lnSpc>
                        <a:spcAft>
                          <a:spcPts val="0"/>
                        </a:spcAft>
                        <a:buFontTx/>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Advance Training conducted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900220">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Number of municipalities</a:t>
                      </a: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official/councillors trained on waste management (200)</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200</a:t>
                      </a:r>
                      <a:endParaRPr lang="it-IT"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Q2: Develop training manual</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Training manual developed</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a:t>
              </a:r>
              <a:r>
                <a:rPr lang="en-US" altLang="en-US" sz="1200" dirty="0">
                  <a:solidFill>
                    <a:prstClr val="black"/>
                  </a:solidFill>
                  <a:latin typeface="Arial" panose="020B0604020202020204" pitchFamily="34" charset="0"/>
                  <a:cs typeface="Arial" panose="020B0604020202020204" pitchFamily="34" charset="0"/>
                </a:rPr>
                <a:t>e</a:t>
              </a:r>
              <a:r>
                <a:rPr lang="en-US" altLang="en-US" sz="1200" dirty="0">
                  <a:solidFill>
                    <a:srgbClr val="333399"/>
                  </a:solidFill>
                  <a:latin typeface="Arial" charset="0"/>
                </a:rPr>
                <a:t>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dirty="0">
                <a:solidFill>
                  <a:prstClr val="black"/>
                </a:solidFill>
                <a:latin typeface="Arial" panose="020B0604020202020204" pitchFamily="34" charset="0"/>
                <a:cs typeface="Arial" panose="020B0604020202020204" pitchFamily="34" charset="0"/>
              </a:endParaRPr>
            </a:p>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milestone</a:t>
              </a:r>
            </a:p>
          </p:txBody>
        </p:sp>
      </p:grpSp>
    </p:spTree>
    <p:extLst>
      <p:ext uri="{BB962C8B-B14F-4D97-AF65-F5344CB8AC3E}">
        <p14:creationId xmlns:p14="http://schemas.microsoft.com/office/powerpoint/2010/main" xmlns="" val="2621352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8991600" cy="381001"/>
          </a:xfrm>
        </p:spPr>
        <p:txBody>
          <a:bodyPr/>
          <a:lstStyle/>
          <a:p>
            <a:r>
              <a:rPr lang="en-US" sz="2000" b="1" dirty="0">
                <a:solidFill>
                  <a:srgbClr val="00B050"/>
                </a:solidFill>
                <a:latin typeface="Arial" panose="020B0604020202020204" pitchFamily="34" charset="0"/>
                <a:ea typeface="+mn-ea"/>
                <a:cs typeface="+mn-cs"/>
              </a:rPr>
              <a:t>PROGRAMME 1 : ADMINISTRATION </a:t>
            </a:r>
          </a:p>
        </p:txBody>
      </p:sp>
      <p:sp>
        <p:nvSpPr>
          <p:cNvPr id="4" name="Line 4"/>
          <p:cNvSpPr>
            <a:spLocks noChangeShapeType="1"/>
          </p:cNvSpPr>
          <p:nvPr/>
        </p:nvSpPr>
        <p:spPr bwMode="auto">
          <a:xfrm>
            <a:off x="1524000" y="609600"/>
            <a:ext cx="9144000" cy="0"/>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ZA">
              <a:solidFill>
                <a:srgbClr val="000000"/>
              </a:solidFill>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109693578"/>
              </p:ext>
            </p:extLst>
          </p:nvPr>
        </p:nvGraphicFramePr>
        <p:xfrm>
          <a:off x="254000" y="735912"/>
          <a:ext cx="11557001" cy="5382500"/>
        </p:xfrm>
        <a:graphic>
          <a:graphicData uri="http://schemas.openxmlformats.org/drawingml/2006/table">
            <a:tbl>
              <a:tblPr/>
              <a:tblGrid>
                <a:gridCol w="2501900"/>
                <a:gridCol w="1574800"/>
                <a:gridCol w="1967105"/>
                <a:gridCol w="854157"/>
                <a:gridCol w="4659039"/>
              </a:tblGrid>
              <a:tr h="222155">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Strategic Objective: Effective partnership, cooperative Governance and Local Government support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US" sz="1300" dirty="0" smtClean="0">
                        <a:solidFill>
                          <a:schemeClr val="tx1"/>
                        </a:solidFill>
                        <a:latin typeface="Arial" panose="020B0604020202020204" pitchFamily="34" charset="0"/>
                        <a:cs typeface="Arial" panose="020B0604020202020204" pitchFamily="34" charset="0"/>
                      </a:endParaRPr>
                    </a:p>
                  </a:txBody>
                  <a:tcPr marL="65917" marR="659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66465">
                <a:tc>
                  <a:txBody>
                    <a:bodyPr/>
                    <a:lstStyle/>
                    <a:p>
                      <a:pPr algn="ctr">
                        <a:spcAft>
                          <a:spcPts val="0"/>
                        </a:spcAft>
                      </a:pPr>
                      <a:r>
                        <a:rPr lang="en-ZA" sz="1400" b="1" kern="1200" dirty="0" smtClean="0">
                          <a:solidFill>
                            <a:schemeClr val="bg1"/>
                          </a:solidFill>
                          <a:effectLst/>
                          <a:latin typeface="+mn-lt"/>
                          <a:ea typeface="+mn-ea"/>
                          <a:cs typeface="Arial" panose="020B0604020202020204" pitchFamily="34" charset="0"/>
                        </a:rPr>
                        <a:t>Performance indicator</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15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Annual target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indent="52705" algn="ctr" defTabSz="4572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bg1"/>
                          </a:solidFill>
                          <a:effectLst/>
                          <a:latin typeface="+mn-lt"/>
                          <a:ea typeface="+mn-ea"/>
                          <a:cs typeface="Arial" panose="020B0604020202020204" pitchFamily="34" charset="0"/>
                        </a:rPr>
                        <a:t>2</a:t>
                      </a:r>
                      <a:r>
                        <a:rPr lang="en-ZA" sz="1400" b="1" kern="1200" baseline="30000" dirty="0" smtClean="0">
                          <a:solidFill>
                            <a:schemeClr val="bg1"/>
                          </a:solidFill>
                          <a:effectLst/>
                          <a:latin typeface="+mn-lt"/>
                          <a:ea typeface="+mn-ea"/>
                          <a:cs typeface="Arial" panose="020B0604020202020204" pitchFamily="34" charset="0"/>
                        </a:rPr>
                        <a:t>nd</a:t>
                      </a:r>
                      <a:r>
                        <a:rPr lang="en-ZA" sz="1400" b="1" kern="1200" dirty="0" smtClean="0">
                          <a:solidFill>
                            <a:schemeClr val="bg1"/>
                          </a:solidFill>
                          <a:effectLst/>
                          <a:latin typeface="+mn-lt"/>
                          <a:ea typeface="+mn-ea"/>
                          <a:cs typeface="Arial" panose="020B0604020202020204" pitchFamily="34" charset="0"/>
                        </a:rPr>
                        <a:t> Quarter target 2016/17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lvl="0" indent="52705"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1</a:t>
                      </a:r>
                      <a:r>
                        <a:rPr kumimoji="0" lang="en-ZA" sz="1400" b="1" i="0" u="none" strike="noStrike" kern="1200" cap="none" spc="0" normalizeH="0" baseline="30000" noProof="0" dirty="0" smtClean="0">
                          <a:ln>
                            <a:noFill/>
                          </a:ln>
                          <a:solidFill>
                            <a:prstClr val="white"/>
                          </a:solidFill>
                          <a:effectLst/>
                          <a:uLnTx/>
                          <a:uFillTx/>
                          <a:latin typeface="+mn-lt"/>
                          <a:ea typeface="+mn-ea"/>
                          <a:cs typeface="Arial" panose="020B0604020202020204" pitchFamily="34" charset="0"/>
                        </a:rPr>
                        <a:t>st</a:t>
                      </a:r>
                      <a:r>
                        <a:rPr kumimoji="0" lang="en-ZA" sz="1400" b="1" i="0" u="none" strike="noStrike" kern="1200" cap="none" spc="0" normalizeH="0" baseline="0" noProof="0" dirty="0" smtClean="0">
                          <a:ln>
                            <a:noFill/>
                          </a:ln>
                          <a:solidFill>
                            <a:prstClr val="white"/>
                          </a:solidFill>
                          <a:effectLst/>
                          <a:uLnTx/>
                          <a:uFillTx/>
                          <a:latin typeface="+mn-lt"/>
                          <a:ea typeface="+mn-ea"/>
                          <a:cs typeface="Arial" panose="020B0604020202020204" pitchFamily="34" charset="0"/>
                        </a:rPr>
                        <a:t> Quarter Status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400" b="1" kern="1200" dirty="0" smtClean="0">
                          <a:solidFill>
                            <a:schemeClr val="bg1"/>
                          </a:solidFill>
                          <a:effectLst/>
                          <a:latin typeface="+mn-lt"/>
                          <a:ea typeface="+mn-ea"/>
                          <a:cs typeface="Arial" panose="020B0604020202020204" pitchFamily="34" charset="0"/>
                        </a:rPr>
                        <a:t>Programme 2</a:t>
                      </a:r>
                      <a:r>
                        <a:rPr lang="en-GB" sz="1400" b="1" kern="1200" baseline="30000" dirty="0" smtClean="0">
                          <a:solidFill>
                            <a:schemeClr val="bg1"/>
                          </a:solidFill>
                          <a:effectLst/>
                          <a:latin typeface="+mn-lt"/>
                          <a:ea typeface="+mn-ea"/>
                          <a:cs typeface="Arial" panose="020B0604020202020204" pitchFamily="34" charset="0"/>
                        </a:rPr>
                        <a:t>nd</a:t>
                      </a:r>
                      <a:r>
                        <a:rPr lang="en-GB" sz="1400" b="1" kern="1200" dirty="0" smtClean="0">
                          <a:solidFill>
                            <a:schemeClr val="bg1"/>
                          </a:solidFill>
                          <a:effectLst/>
                          <a:latin typeface="+mn-lt"/>
                          <a:ea typeface="+mn-ea"/>
                          <a:cs typeface="Arial" panose="020B0604020202020204" pitchFamily="34" charset="0"/>
                        </a:rPr>
                        <a:t> Quarter Progress and Analysis</a:t>
                      </a:r>
                      <a:endParaRPr lang="en-ZA" sz="1400" b="1" kern="1200" dirty="0">
                        <a:solidFill>
                          <a:schemeClr val="bg1"/>
                        </a:solidFill>
                        <a:effectLst/>
                        <a:latin typeface="+mn-lt"/>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066344">
                <a:tc>
                  <a:txBody>
                    <a:bodyPr/>
                    <a:lstStyle/>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Percentage</a:t>
                      </a:r>
                    </a:p>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implementation of the</a:t>
                      </a:r>
                    </a:p>
                    <a:p>
                      <a:pPr algn="just">
                        <a:lnSpc>
                          <a:spcPct val="100000"/>
                        </a:lnSpc>
                      </a:pPr>
                      <a:r>
                        <a:rPr lang="en-ZA" sz="1200" kern="1200" dirty="0" smtClean="0">
                          <a:solidFill>
                            <a:schemeClr val="tx1"/>
                          </a:solidFill>
                          <a:effectLst/>
                          <a:latin typeface="Arial" panose="020B0604020202020204" pitchFamily="34" charset="0"/>
                          <a:ea typeface="+mn-ea"/>
                          <a:cs typeface="Arial" panose="020B0604020202020204" pitchFamily="34" charset="0"/>
                        </a:rPr>
                        <a:t>Local government Support (LGS)</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smtClean="0">
                          <a:solidFill>
                            <a:schemeClr val="tx1"/>
                          </a:solidFill>
                          <a:effectLst/>
                          <a:latin typeface="Arial" panose="020B0604020202020204" pitchFamily="34" charset="0"/>
                          <a:ea typeface="+mn-ea"/>
                          <a:cs typeface="Arial" panose="020B0604020202020204" pitchFamily="34" charset="0"/>
                        </a:rPr>
                        <a:t>Strategy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r>
                        <a:rPr lang="en-GB" sz="1200" kern="1200" dirty="0" smtClean="0">
                          <a:solidFill>
                            <a:schemeClr val="tx1"/>
                          </a:solidFill>
                          <a:effectLst/>
                          <a:latin typeface="Arial" panose="020B0604020202020204" pitchFamily="34" charset="0"/>
                          <a:ea typeface="+mn-ea"/>
                          <a:cs typeface="Arial" panose="020B0604020202020204" pitchFamily="34" charset="0"/>
                        </a:rPr>
                        <a:t>100% of annual action plan implemented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r>
                        <a:rPr lang="en-GB" sz="1200" kern="1200" dirty="0" smtClean="0">
                          <a:solidFill>
                            <a:schemeClr val="tx1"/>
                          </a:solidFill>
                          <a:effectLst/>
                          <a:latin typeface="Arial" panose="020B0604020202020204" pitchFamily="34" charset="0"/>
                          <a:ea typeface="+mn-ea"/>
                          <a:cs typeface="Arial" panose="020B0604020202020204" pitchFamily="34" charset="0"/>
                        </a:rPr>
                        <a:t>Q1-Q4: 100% of planned milestone for the quarter implemented (as per annual action plan)</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lnSpc>
                          <a:spcPct val="100000"/>
                        </a:lnSpc>
                      </a:pP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lvl="0" indent="0" algn="just">
                        <a:lnSpc>
                          <a:spcPct val="100000"/>
                        </a:lnSpc>
                        <a:spcAft>
                          <a:spcPts val="0"/>
                        </a:spcAft>
                        <a:buFont typeface="Symbol" panose="05050102010706020507" pitchFamily="18" charset="2"/>
                        <a:buNone/>
                      </a:pPr>
                      <a:r>
                        <a:rPr lang="en-GB" sz="1200" kern="1200" dirty="0" smtClean="0">
                          <a:solidFill>
                            <a:schemeClr val="tx1"/>
                          </a:solidFill>
                          <a:effectLst/>
                          <a:latin typeface="Arial" panose="020B0604020202020204" pitchFamily="34" charset="0"/>
                          <a:ea typeface="+mn-ea"/>
                          <a:cs typeface="Arial" panose="020B0604020202020204" pitchFamily="34" charset="0"/>
                        </a:rPr>
                        <a:t>74% (28/38)</a:t>
                      </a:r>
                    </a:p>
                    <a:p>
                      <a:pPr algn="just" fontAlgn="ctr">
                        <a:lnSpc>
                          <a:spcPct val="115000"/>
                        </a:lnSpc>
                        <a:spcAft>
                          <a:spcPts val="0"/>
                        </a:spcAft>
                      </a:pPr>
                      <a:r>
                        <a:rPr lang="en-GB" sz="1200" b="1" kern="1200" dirty="0" smtClean="0">
                          <a:solidFill>
                            <a:schemeClr val="tx1"/>
                          </a:solidFill>
                          <a:effectLst/>
                          <a:latin typeface="Arial" panose="020B0604020202020204" pitchFamily="34" charset="0"/>
                          <a:ea typeface="+mn-ea"/>
                          <a:cs typeface="Arial" panose="020B0604020202020204" pitchFamily="34" charset="0"/>
                        </a:rPr>
                        <a:t>Challenges</a:t>
                      </a:r>
                      <a:r>
                        <a:rPr lang="en-GB" sz="1200" kern="1200" dirty="0" smtClean="0">
                          <a:solidFill>
                            <a:schemeClr val="tx1"/>
                          </a:solidFill>
                          <a:effectLst/>
                          <a:latin typeface="Arial" panose="020B0604020202020204" pitchFamily="34" charset="0"/>
                          <a:ea typeface="+mn-ea"/>
                          <a:cs typeface="Arial" panose="020B0604020202020204" pitchFamily="34" charset="0"/>
                        </a:rPr>
                        <a:t>: Implementation of delayed interventions required multiple stakeholder coordination and</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200" kern="1200" dirty="0" smtClean="0">
                          <a:solidFill>
                            <a:schemeClr val="tx1"/>
                          </a:solidFill>
                          <a:effectLst/>
                          <a:latin typeface="Arial" panose="020B0604020202020204" pitchFamily="34" charset="0"/>
                          <a:ea typeface="+mn-ea"/>
                          <a:cs typeface="Arial" panose="020B0604020202020204" pitchFamily="34" charset="0"/>
                        </a:rPr>
                        <a:t>cooperation.</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p>
                      <a:pPr algn="just" fontAlgn="ctr">
                        <a:lnSpc>
                          <a:spcPct val="115000"/>
                        </a:lnSpc>
                        <a:spcAft>
                          <a:spcPts val="0"/>
                        </a:spcAft>
                      </a:pPr>
                      <a:r>
                        <a:rPr lang="en-GB" sz="1200" b="1" kern="1200" dirty="0" smtClean="0">
                          <a:solidFill>
                            <a:schemeClr val="tx1"/>
                          </a:solidFill>
                          <a:effectLst/>
                          <a:latin typeface="Arial" panose="020B0604020202020204" pitchFamily="34" charset="0"/>
                          <a:ea typeface="+mn-ea"/>
                          <a:cs typeface="Arial" panose="020B0604020202020204" pitchFamily="34" charset="0"/>
                        </a:rPr>
                        <a:t>Corrective</a:t>
                      </a:r>
                      <a:r>
                        <a:rPr lang="en-GB" sz="1200" b="1" kern="1200" baseline="0" dirty="0" smtClean="0">
                          <a:solidFill>
                            <a:schemeClr val="tx1"/>
                          </a:solidFill>
                          <a:effectLst/>
                          <a:latin typeface="Arial" panose="020B0604020202020204" pitchFamily="34" charset="0"/>
                          <a:ea typeface="+mn-ea"/>
                          <a:cs typeface="Arial" panose="020B0604020202020204" pitchFamily="34" charset="0"/>
                        </a:rPr>
                        <a:t> measures: </a:t>
                      </a:r>
                      <a:r>
                        <a:rPr lang="en-GB" sz="1200" b="0" kern="1200" dirty="0" smtClean="0">
                          <a:solidFill>
                            <a:schemeClr val="tx1"/>
                          </a:solidFill>
                          <a:effectLst/>
                          <a:latin typeface="Arial" panose="020B0604020202020204" pitchFamily="34" charset="0"/>
                          <a:ea typeface="+mn-ea"/>
                          <a:cs typeface="Arial" panose="020B0604020202020204" pitchFamily="34" charset="0"/>
                        </a:rPr>
                        <a:t>Delayed interventions are being prioritised and implementation is ongoing</a:t>
                      </a:r>
                      <a:endParaRPr lang="en-ZA" sz="120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713768">
                <a:tc>
                  <a:txBody>
                    <a:bodyPr/>
                    <a:lstStyle/>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Environmental sector</a:t>
                      </a:r>
                    </a:p>
                    <a:p>
                      <a:pPr algn="just"/>
                      <a:r>
                        <a:rPr lang="en-ZA" sz="1200" kern="1200" dirty="0" smtClean="0">
                          <a:solidFill>
                            <a:schemeClr val="tx1"/>
                          </a:solidFill>
                          <a:effectLst/>
                          <a:latin typeface="Arial" panose="020B0604020202020204" pitchFamily="34" charset="0"/>
                          <a:ea typeface="+mn-ea"/>
                          <a:cs typeface="Arial" panose="020B0604020202020204" pitchFamily="34" charset="0"/>
                        </a:rPr>
                        <a:t>evidence- policy interface system in place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8 change strategy advocacy workshops conducted (Phase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r>
                        <a:rPr lang="en-GB" sz="1200" kern="1200" dirty="0" smtClean="0">
                          <a:solidFill>
                            <a:schemeClr val="tx1"/>
                          </a:solidFill>
                          <a:effectLst/>
                          <a:latin typeface="Arial" panose="020B0604020202020204" pitchFamily="34" charset="0"/>
                          <a:ea typeface="+mn-ea"/>
                          <a:cs typeface="Arial" panose="020B0604020202020204" pitchFamily="34" charset="0"/>
                        </a:rPr>
                        <a:t>Q1-Q4: </a:t>
                      </a:r>
                      <a:r>
                        <a:rPr lang="en-ZA" sz="1200" kern="1200" dirty="0" smtClean="0">
                          <a:solidFill>
                            <a:schemeClr val="tx1"/>
                          </a:solidFill>
                          <a:effectLst/>
                          <a:latin typeface="Arial" panose="020B0604020202020204" pitchFamily="34" charset="0"/>
                          <a:ea typeface="+mn-ea"/>
                          <a:cs typeface="Arial" panose="020B0604020202020204" pitchFamily="34" charset="0"/>
                        </a:rPr>
                        <a:t>2 Advocacy workshops on change strategy per quarter conducted (common definitions, principles, prioritisation and processes of evidence based policy making)</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just"/>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algn="just">
                        <a:lnSpc>
                          <a:spcPct val="100000"/>
                        </a:lnSpc>
                        <a:spcAft>
                          <a:spcPts val="0"/>
                        </a:spcAft>
                      </a:pPr>
                      <a:r>
                        <a:rPr lang="en-ZA" sz="1200" b="1" kern="1200" dirty="0" smtClean="0">
                          <a:solidFill>
                            <a:schemeClr val="tx1"/>
                          </a:solidFill>
                          <a:effectLst/>
                          <a:latin typeface="Arial" panose="020B0604020202020204" pitchFamily="34" charset="0"/>
                          <a:ea typeface="+mn-ea"/>
                          <a:cs typeface="Arial" panose="020B0604020202020204" pitchFamily="34" charset="0"/>
                        </a:rPr>
                        <a:t>4 Change strategy and creating common understanding context presented at: </a:t>
                      </a:r>
                    </a:p>
                    <a:p>
                      <a:pPr marL="171450" indent="-171450" algn="just">
                        <a:lnSpc>
                          <a:spcPct val="100000"/>
                        </a:lnSpc>
                        <a:spcAft>
                          <a:spcPts val="0"/>
                        </a:spcAft>
                        <a:buFontTx/>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Environmental Programme Branch management meeting </a:t>
                      </a:r>
                    </a:p>
                    <a:p>
                      <a:pPr marL="171450" indent="-171450" algn="just">
                        <a:lnSpc>
                          <a:spcPct val="100000"/>
                        </a:lnSpc>
                        <a:spcAft>
                          <a:spcPts val="0"/>
                        </a:spcAft>
                        <a:buFontTx/>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Environmental Advisory Services Branch meeting - Chemicals and Waste Branch Strategic plan meeting </a:t>
                      </a:r>
                    </a:p>
                    <a:p>
                      <a:pPr marL="171450" indent="-171450" algn="just">
                        <a:lnSpc>
                          <a:spcPct val="100000"/>
                        </a:lnSpc>
                        <a:spcAft>
                          <a:spcPts val="0"/>
                        </a:spcAft>
                        <a:buFontTx/>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Research and Evidence Indaba • An article was prepared and submitted for publishing through the DEA Lekgotla of August 2016 as part of using different platforms to creating a common understanding on change strategy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r h="1713768">
                <a:tc>
                  <a:txBody>
                    <a:bodyPr/>
                    <a:lstStyle/>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Number of environmental</a:t>
                      </a:r>
                    </a:p>
                    <a:p>
                      <a:pPr algn="l">
                        <a:lnSpc>
                          <a:spcPct val="115000"/>
                        </a:lnSpc>
                        <a:spcAft>
                          <a:spcPts val="0"/>
                        </a:spcAft>
                      </a:pPr>
                      <a:r>
                        <a:rPr lang="en-ZA" sz="1200" kern="1200" dirty="0" smtClean="0">
                          <a:solidFill>
                            <a:schemeClr val="tx1"/>
                          </a:solidFill>
                          <a:effectLst/>
                          <a:latin typeface="Arial" panose="020B0604020202020204" pitchFamily="34" charset="0"/>
                          <a:ea typeface="+mn-ea"/>
                          <a:cs typeface="Arial" panose="020B0604020202020204" pitchFamily="34" charset="0"/>
                        </a:rPr>
                        <a:t>sustainability research projects commissioned</a:t>
                      </a:r>
                      <a:r>
                        <a:rPr lang="en-ZA" sz="1200" kern="1200" baseline="0" dirty="0" smtClean="0">
                          <a:solidFill>
                            <a:schemeClr val="tx1"/>
                          </a:solidFill>
                          <a:effectLst/>
                          <a:latin typeface="Arial" panose="020B0604020202020204" pitchFamily="34" charset="0"/>
                          <a:ea typeface="+mn-ea"/>
                          <a:cs typeface="Arial" panose="020B0604020202020204" pitchFamily="34" charset="0"/>
                        </a:rPr>
                        <a:t> </a:t>
                      </a:r>
                      <a:endParaRPr lang="en-ZA" sz="120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Arial" panose="020B0604020202020204" pitchFamily="34" charset="0"/>
                          <a:ea typeface="+mn-ea"/>
                          <a:cs typeface="Arial" panose="020B0604020202020204" pitchFamily="34" charset="0"/>
                        </a:rPr>
                        <a:t>1 environmental sustainability policy research project commissioned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r>
                        <a:rPr lang="en-ZA" sz="1200" kern="1200" dirty="0" smtClean="0">
                          <a:solidFill>
                            <a:schemeClr val="tx1"/>
                          </a:solidFill>
                          <a:effectLst/>
                          <a:latin typeface="Arial" panose="020B0604020202020204" pitchFamily="34" charset="0"/>
                          <a:ea typeface="+mn-ea"/>
                          <a:cs typeface="Arial" panose="020B0604020202020204" pitchFamily="34" charset="0"/>
                        </a:rPr>
                        <a:t>Q2: Environmental sustainability policy research initiated</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c>
                  <a:txBody>
                    <a:bodyPr/>
                    <a:lstStyle/>
                    <a:p>
                      <a:pPr marL="0" indent="0" algn="just">
                        <a:lnSpc>
                          <a:spcPct val="100000"/>
                        </a:lnSpc>
                        <a:buFont typeface="Arial" panose="020B0604020202020204" pitchFamily="34" charset="0"/>
                        <a:buNone/>
                      </a:pPr>
                      <a:r>
                        <a:rPr lang="en-ZA" sz="1200" b="1" kern="1200" dirty="0" smtClean="0">
                          <a:solidFill>
                            <a:schemeClr val="tx1"/>
                          </a:solidFill>
                          <a:effectLst/>
                          <a:latin typeface="Arial" panose="020B0604020202020204" pitchFamily="34" charset="0"/>
                          <a:ea typeface="+mn-ea"/>
                          <a:cs typeface="Arial" panose="020B0604020202020204" pitchFamily="34" charset="0"/>
                        </a:rPr>
                        <a:t>Environmental sustainable policy research initiated on: </a:t>
                      </a:r>
                    </a:p>
                    <a:p>
                      <a:pPr marL="171450" indent="-171450" algn="just">
                        <a:lnSpc>
                          <a:spcPct val="100000"/>
                        </a:lnSpc>
                        <a:buFontTx/>
                        <a:buChar char="-"/>
                      </a:pPr>
                      <a:r>
                        <a:rPr lang="en-ZA" sz="1200" kern="1200" dirty="0" err="1" smtClean="0">
                          <a:solidFill>
                            <a:schemeClr val="tx1"/>
                          </a:solidFill>
                          <a:effectLst/>
                          <a:latin typeface="Arial" panose="020B0604020202020204" pitchFamily="34" charset="0"/>
                          <a:ea typeface="+mn-ea"/>
                          <a:cs typeface="Arial" panose="020B0604020202020204" pitchFamily="34" charset="0"/>
                        </a:rPr>
                        <a:t>Ebsco</a:t>
                      </a:r>
                      <a:r>
                        <a:rPr lang="en-ZA" sz="1200" kern="1200" dirty="0" smtClean="0">
                          <a:solidFill>
                            <a:schemeClr val="tx1"/>
                          </a:solidFill>
                          <a:effectLst/>
                          <a:latin typeface="Arial" panose="020B0604020202020204" pitchFamily="34" charset="0"/>
                          <a:ea typeface="+mn-ea"/>
                          <a:cs typeface="Arial" panose="020B0604020202020204" pitchFamily="34" charset="0"/>
                        </a:rPr>
                        <a:t>, </a:t>
                      </a:r>
                      <a:r>
                        <a:rPr lang="en-ZA" sz="1200" kern="1200" dirty="0" err="1" smtClean="0">
                          <a:solidFill>
                            <a:schemeClr val="tx1"/>
                          </a:solidFill>
                          <a:effectLst/>
                          <a:latin typeface="Arial" panose="020B0604020202020204" pitchFamily="34" charset="0"/>
                          <a:ea typeface="+mn-ea"/>
                          <a:cs typeface="Arial" panose="020B0604020202020204" pitchFamily="34" charset="0"/>
                        </a:rPr>
                        <a:t>Sabinet</a:t>
                      </a:r>
                      <a:r>
                        <a:rPr lang="en-ZA" sz="1200" kern="1200" dirty="0" smtClean="0">
                          <a:solidFill>
                            <a:schemeClr val="tx1"/>
                          </a:solidFill>
                          <a:effectLst/>
                          <a:latin typeface="Arial" panose="020B0604020202020204" pitchFamily="34" charset="0"/>
                          <a:ea typeface="+mn-ea"/>
                          <a:cs typeface="Arial" panose="020B0604020202020204" pitchFamily="34" charset="0"/>
                        </a:rPr>
                        <a:t> and Scopus databases</a:t>
                      </a:r>
                    </a:p>
                    <a:p>
                      <a:pPr marL="171450" indent="-171450" algn="just">
                        <a:lnSpc>
                          <a:spcPct val="100000"/>
                        </a:lnSpc>
                        <a:buFontTx/>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Policy Relevant Evidence for South African green economy and environmental sustainability transitions (PRE-SAGEEST) 2010-2016 </a:t>
                      </a:r>
                    </a:p>
                    <a:p>
                      <a:pPr marL="171450" indent="-171450" algn="just">
                        <a:lnSpc>
                          <a:spcPct val="100000"/>
                        </a:lnSpc>
                        <a:buFontTx/>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Research initiated for study on progress in transitioning to the green economy within local government. </a:t>
                      </a:r>
                    </a:p>
                    <a:p>
                      <a:pPr marL="171450" indent="-171450" algn="just">
                        <a:lnSpc>
                          <a:spcPct val="100000"/>
                        </a:lnSpc>
                        <a:buFontTx/>
                        <a:buChar char="-"/>
                      </a:pPr>
                      <a:r>
                        <a:rPr lang="en-ZA" sz="1200" kern="1200" dirty="0" smtClean="0">
                          <a:solidFill>
                            <a:schemeClr val="tx1"/>
                          </a:solidFill>
                          <a:effectLst/>
                          <a:latin typeface="Arial" panose="020B0604020202020204" pitchFamily="34" charset="0"/>
                          <a:ea typeface="+mn-ea"/>
                          <a:cs typeface="Arial" panose="020B0604020202020204" pitchFamily="34" charset="0"/>
                        </a:rPr>
                        <a:t>Research underway on state of food security and food prices in South Africa</a:t>
                      </a:r>
                      <a:endParaRPr lang="en-ZA" sz="12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DFF3B"/>
                    </a:solidFill>
                  </a:tcPr>
                </a:tc>
              </a:tr>
            </a:tbl>
          </a:graphicData>
        </a:graphic>
      </p:graphicFrame>
      <p:grpSp>
        <p:nvGrpSpPr>
          <p:cNvPr id="5" name="Group 6"/>
          <p:cNvGrpSpPr>
            <a:grpSpLocks/>
          </p:cNvGrpSpPr>
          <p:nvPr/>
        </p:nvGrpSpPr>
        <p:grpSpPr bwMode="auto">
          <a:xfrm>
            <a:off x="2590800" y="6477000"/>
            <a:ext cx="5778500" cy="215900"/>
            <a:chOff x="685800" y="6400800"/>
            <a:chExt cx="5778500" cy="215900"/>
          </a:xfrm>
        </p:grpSpPr>
        <p:sp>
          <p:nvSpPr>
            <p:cNvPr id="7" name="Rectangle 463"/>
            <p:cNvSpPr>
              <a:spLocks noChangeArrowheads="1"/>
            </p:cNvSpPr>
            <p:nvPr/>
          </p:nvSpPr>
          <p:spPr bwMode="auto">
            <a:xfrm>
              <a:off x="685800" y="6400800"/>
              <a:ext cx="215900" cy="215900"/>
            </a:xfrm>
            <a:prstGeom prst="rect">
              <a:avLst/>
            </a:prstGeom>
            <a:solidFill>
              <a:srgbClr val="66FF33"/>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On targ</a:t>
              </a:r>
              <a:r>
                <a:rPr lang="en-US" altLang="en-US" sz="1200" dirty="0">
                  <a:solidFill>
                    <a:prstClr val="black"/>
                  </a:solidFill>
                  <a:latin typeface="Arial" panose="020B0604020202020204" pitchFamily="34" charset="0"/>
                  <a:cs typeface="Arial" panose="020B0604020202020204" pitchFamily="34" charset="0"/>
                </a:rPr>
                <a:t>e</a:t>
              </a:r>
              <a:r>
                <a:rPr lang="en-US" altLang="en-US" sz="1200" dirty="0">
                  <a:solidFill>
                    <a:srgbClr val="333399"/>
                  </a:solidFill>
                  <a:latin typeface="Arial" charset="0"/>
                </a:rPr>
                <a:t>t</a:t>
              </a:r>
            </a:p>
          </p:txBody>
        </p:sp>
        <p:sp>
          <p:nvSpPr>
            <p:cNvPr id="8" name="Rectangle 464"/>
            <p:cNvSpPr>
              <a:spLocks noChangeArrowheads="1"/>
            </p:cNvSpPr>
            <p:nvPr/>
          </p:nvSpPr>
          <p:spPr bwMode="auto">
            <a:xfrm>
              <a:off x="2590800" y="6400800"/>
              <a:ext cx="215900" cy="215900"/>
            </a:xfrm>
            <a:prstGeom prst="rect">
              <a:avLst/>
            </a:prstGeom>
            <a:solidFill>
              <a:srgbClr val="FFFF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work in progress</a:t>
              </a:r>
            </a:p>
          </p:txBody>
        </p:sp>
        <p:sp>
          <p:nvSpPr>
            <p:cNvPr id="9" name="Rectangle 465"/>
            <p:cNvSpPr>
              <a:spLocks noChangeArrowheads="1"/>
            </p:cNvSpPr>
            <p:nvPr/>
          </p:nvSpPr>
          <p:spPr bwMode="auto">
            <a:xfrm>
              <a:off x="4724400" y="6400800"/>
              <a:ext cx="215900" cy="215900"/>
            </a:xfrm>
            <a:prstGeom prst="rect">
              <a:avLst/>
            </a:prstGeom>
            <a:solidFill>
              <a:srgbClr val="FF000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Off target</a:t>
              </a:r>
            </a:p>
          </p:txBody>
        </p:sp>
        <p:sp>
          <p:nvSpPr>
            <p:cNvPr id="10" name="Rectangle 465"/>
            <p:cNvSpPr>
              <a:spLocks noChangeArrowheads="1"/>
            </p:cNvSpPr>
            <p:nvPr/>
          </p:nvSpPr>
          <p:spPr bwMode="auto">
            <a:xfrm>
              <a:off x="6248400" y="6400800"/>
              <a:ext cx="215900" cy="215900"/>
            </a:xfrm>
            <a:prstGeom prst="rect">
              <a:avLst/>
            </a:prstGeom>
            <a:solidFill>
              <a:srgbClr val="00B0F0"/>
            </a:solidFill>
            <a:ln w="12700">
              <a:solidFill>
                <a:srgbClr val="000000"/>
              </a:solidFill>
              <a:miter lim="800000"/>
              <a:headEnd/>
              <a:tailEnd/>
            </a:ln>
          </p:spPr>
          <p:txBody>
            <a:bodyPr wrap="none" lIns="136525" tIns="46037" rIns="136525" bIns="46037" anchor="b"/>
            <a:lstStyle/>
            <a:p>
              <a:pPr marL="228600" lvl="2" fontAlgn="base">
                <a:lnSpc>
                  <a:spcPct val="60000"/>
                </a:lnSpc>
                <a:spcBef>
                  <a:spcPct val="0"/>
                </a:spcBef>
                <a:spcAft>
                  <a:spcPct val="0"/>
                </a:spcAft>
                <a:buClr>
                  <a:srgbClr val="000000"/>
                </a:buClr>
              </a:pPr>
              <a:endParaRPr lang="en-US" altLang="en-US" sz="1200" dirty="0">
                <a:solidFill>
                  <a:prstClr val="black"/>
                </a:solidFill>
                <a:latin typeface="Arial" panose="020B0604020202020204" pitchFamily="34" charset="0"/>
                <a:cs typeface="Arial" panose="020B0604020202020204" pitchFamily="34" charset="0"/>
              </a:endParaRPr>
            </a:p>
            <a:p>
              <a:pPr marL="228600" lvl="2" fontAlgn="base">
                <a:lnSpc>
                  <a:spcPct val="60000"/>
                </a:lnSpc>
                <a:spcBef>
                  <a:spcPct val="0"/>
                </a:spcBef>
                <a:spcAft>
                  <a:spcPct val="0"/>
                </a:spcAft>
                <a:buClr>
                  <a:srgbClr val="000000"/>
                </a:buClr>
              </a:pPr>
              <a:endParaRPr lang="en-US" altLang="en-US" sz="1200" dirty="0">
                <a:solidFill>
                  <a:srgbClr val="333399"/>
                </a:solidFill>
                <a:latin typeface="Arial" charset="0"/>
              </a:endParaRP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 No</a:t>
              </a:r>
            </a:p>
            <a:p>
              <a:pPr marL="228600" lvl="2" fontAlgn="base">
                <a:lnSpc>
                  <a:spcPct val="60000"/>
                </a:lnSpc>
                <a:spcBef>
                  <a:spcPct val="0"/>
                </a:spcBef>
                <a:spcAft>
                  <a:spcPct val="0"/>
                </a:spcAft>
                <a:buClr>
                  <a:srgbClr val="000000"/>
                </a:buClr>
              </a:pPr>
              <a:r>
                <a:rPr lang="en-US" altLang="en-US" sz="1200" dirty="0">
                  <a:solidFill>
                    <a:srgbClr val="333399"/>
                  </a:solidFill>
                  <a:latin typeface="Arial" charset="0"/>
                </a:rPr>
                <a:t>milestone</a:t>
              </a:r>
            </a:p>
          </p:txBody>
        </p:sp>
      </p:grpSp>
    </p:spTree>
    <p:extLst>
      <p:ext uri="{BB962C8B-B14F-4D97-AF65-F5344CB8AC3E}">
        <p14:creationId xmlns:p14="http://schemas.microsoft.com/office/powerpoint/2010/main" xmlns="" val="2112043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1521</TotalTime>
  <Words>9948</Words>
  <Application>Microsoft Office PowerPoint</Application>
  <PresentationFormat>Custom</PresentationFormat>
  <Paragraphs>1618</Paragraphs>
  <Slides>56</Slides>
  <Notes>39</Notes>
  <HiddenSlides>0</HiddenSlides>
  <MMClips>0</MMClips>
  <ScaleCrop>false</ScaleCrop>
  <HeadingPairs>
    <vt:vector size="4" baseType="variant">
      <vt:variant>
        <vt:lpstr>Theme</vt:lpstr>
      </vt:variant>
      <vt:variant>
        <vt:i4>10</vt:i4>
      </vt:variant>
      <vt:variant>
        <vt:lpstr>Slide Titles</vt:lpstr>
      </vt:variant>
      <vt:variant>
        <vt:i4>56</vt:i4>
      </vt:variant>
    </vt:vector>
  </HeadingPairs>
  <TitlesOfParts>
    <vt:vector size="66" baseType="lpstr">
      <vt:lpstr>3_Office Theme</vt:lpstr>
      <vt:lpstr>8_Office Theme</vt:lpstr>
      <vt:lpstr>9_Office Theme</vt:lpstr>
      <vt:lpstr>10_Office Theme</vt:lpstr>
      <vt:lpstr>4_Office Theme</vt:lpstr>
      <vt:lpstr>11_Office Theme</vt:lpstr>
      <vt:lpstr>2_Office Theme</vt:lpstr>
      <vt:lpstr>12_Office Theme</vt:lpstr>
      <vt:lpstr>6_Office Theme</vt:lpstr>
      <vt:lpstr>5_Office Theme</vt:lpstr>
      <vt:lpstr> Department of Environmental Affairs 2016/17  1st and 2nd Quarter Performance Report  </vt:lpstr>
      <vt:lpstr>Slide 2</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PROGRAMME 1 : ADMINISTRATION </vt:lpstr>
      <vt:lpstr>OVERALL SUMMARY OF 2016/17 Q2 PROGRAMME 1 PERFORMANCE </vt:lpstr>
      <vt:lpstr>Slide 15</vt:lpstr>
      <vt:lpstr>PROGRAMME 2 : LEGAL AURTHORISATIONS COMPLIANCE AND ENFORCEMENT  </vt:lpstr>
      <vt:lpstr>PROGRAMME 2 : LEGAL AURTHORISATIONS COMPLIANCE AND ENFORCEMENT  </vt:lpstr>
      <vt:lpstr>PROGRAMME 2 : LEGAL AURTHORISATIONS COMPLIANCE AND ENFORCEMENT  </vt:lpstr>
      <vt:lpstr>OVERALL SUMMARY OF 2016/17 Q2 PROGRAMME 2 PERFORMANCE </vt:lpstr>
      <vt:lpstr>Slide 20</vt:lpstr>
      <vt:lpstr>PROGRAMME 3 : OCEAN AND COASTS </vt:lpstr>
      <vt:lpstr>PROGRAMME 3 : OCEAN AND COASTS </vt:lpstr>
      <vt:lpstr>PROGRAMME 3 : OCEAN AND COASTS </vt:lpstr>
      <vt:lpstr>PROGRAMME 3 : OCEAN AND COASTS </vt:lpstr>
      <vt:lpstr>PROGRAMME 3 : OCEAN AND COASTS </vt:lpstr>
      <vt:lpstr>OVERALL SUMMARY OF 2016/17 Q2  PROGRAMME 3 PERFORMANCE </vt:lpstr>
      <vt:lpstr>Slide 27</vt:lpstr>
      <vt:lpstr>PROGRAMME 4 : CLIMATE CHANGE AND AIR QUALITY MANAGEMENT</vt:lpstr>
      <vt:lpstr>PROGRAMME 4 : CLIMATE CHANGE AND AIR QUALITY MANAGEMENT</vt:lpstr>
      <vt:lpstr>PROGRAMME 4 : CLIMATE CHANGE AND AIR QUALITY MANAGEMENT</vt:lpstr>
      <vt:lpstr>PROGRAMME 4 : CLIMATE CHANGE AND AIR QUALITY MANAGEMENT</vt:lpstr>
      <vt:lpstr>PROGRAMME 4 : CLIMATE CHANGE AND AIR QUALITY MANAGEMENT</vt:lpstr>
      <vt:lpstr>PROGRAMME 4 : CLIMATE CHANGE AND AIR QUALITY MANAGEMENT</vt:lpstr>
      <vt:lpstr>OVERALL SUMMARY OF 2016/17 Q2 PROGRAMME 4 PERFORMANCE </vt:lpstr>
      <vt:lpstr>Slide 35</vt:lpstr>
      <vt:lpstr>PROGRAMME 5 : BIODIVERSITY AND CONSERVATION </vt:lpstr>
      <vt:lpstr>PROGRAMME 5 : BIODIVERSITY AND CONSERVATION </vt:lpstr>
      <vt:lpstr>PROGRAMME 5 : BIODIVERSITY AND CONSERVATION </vt:lpstr>
      <vt:lpstr>PROGRAMME 5 : BIODIVERSITY AND CONSERVATION </vt:lpstr>
      <vt:lpstr>OVERALL SUMMARY OF 2016/17 Q2 PROGRAMME 5 PERFORMANCE </vt:lpstr>
      <vt:lpstr> PROGRAMME 6: ENVIRONMENTAL PROGRAMMES </vt:lpstr>
      <vt:lpstr>PROGRAMME 6 :ENVIRONMENTAL PROGRAMMES </vt:lpstr>
      <vt:lpstr>PROGRAMME 6 :ENVIRONMENTAL PROGRAMMES </vt:lpstr>
      <vt:lpstr>PROGRAMME 6 :ENVIRONMENTAL PROGRAMMES</vt:lpstr>
      <vt:lpstr>PROGRAMME 6 :ENVIRONMENTAL PROGRAMMES</vt:lpstr>
      <vt:lpstr>PROGRAMME 6 :ENVIRONMENTAL PROGRAMMES</vt:lpstr>
      <vt:lpstr>OVERALL SUMMARY OF 2016/17 Q2 PROGRAMME 6 PERFORMANCE </vt:lpstr>
      <vt:lpstr>Slide 48</vt:lpstr>
      <vt:lpstr>PROGRAMME 7: CHEMICALS AND WASTE MANAGEMENT </vt:lpstr>
      <vt:lpstr>PROGRAMME 7: CHEMICALS AND WASTE MANAGEMENT </vt:lpstr>
      <vt:lpstr>PROGRAMME 7: CHEMICALS AND WASTE MANAGEMENT </vt:lpstr>
      <vt:lpstr>PROGRAMME 7: CHEMICALS AND WASTE MANAGEMENT </vt:lpstr>
      <vt:lpstr>OVERALL SUMMARY OF 2016/17 Q2 PROGRAMME 7 PERFORMANCE </vt:lpstr>
      <vt:lpstr>SUMMARY OFOVERALL 2016/17 Q2 DEA PERFORMANCE</vt:lpstr>
      <vt:lpstr>SUMMARY OFOVERALL 2016/17 Q2 DEA PERFORMANCE</vt:lpstr>
      <vt:lpstr>Slide 56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Environmental Affairs 2016/17  1st and 2nd Quarter Performance Report</dc:title>
  <dc:creator>Zenzele Nhlapo</dc:creator>
  <cp:lastModifiedBy>PUMZA</cp:lastModifiedBy>
  <cp:revision>235</cp:revision>
  <dcterms:created xsi:type="dcterms:W3CDTF">2016-10-18T13:34:37Z</dcterms:created>
  <dcterms:modified xsi:type="dcterms:W3CDTF">2016-10-27T09:11:16Z</dcterms:modified>
</cp:coreProperties>
</file>