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0"/>
  </p:notesMasterIdLst>
  <p:handoutMasterIdLst>
    <p:handoutMasterId r:id="rId41"/>
  </p:handoutMasterIdLst>
  <p:sldIdLst>
    <p:sldId id="256" r:id="rId5"/>
    <p:sldId id="365" r:id="rId6"/>
    <p:sldId id="366" r:id="rId7"/>
    <p:sldId id="367" r:id="rId8"/>
    <p:sldId id="368" r:id="rId9"/>
    <p:sldId id="369" r:id="rId10"/>
    <p:sldId id="370" r:id="rId11"/>
    <p:sldId id="376" r:id="rId12"/>
    <p:sldId id="377" r:id="rId13"/>
    <p:sldId id="378" r:id="rId14"/>
    <p:sldId id="379" r:id="rId15"/>
    <p:sldId id="371" r:id="rId16"/>
    <p:sldId id="374" r:id="rId17"/>
    <p:sldId id="372" r:id="rId18"/>
    <p:sldId id="373" r:id="rId19"/>
    <p:sldId id="375" r:id="rId20"/>
    <p:sldId id="340" r:id="rId21"/>
    <p:sldId id="341" r:id="rId22"/>
    <p:sldId id="342" r:id="rId23"/>
    <p:sldId id="343" r:id="rId24"/>
    <p:sldId id="344" r:id="rId25"/>
    <p:sldId id="345" r:id="rId26"/>
    <p:sldId id="346" r:id="rId27"/>
    <p:sldId id="380" r:id="rId28"/>
    <p:sldId id="347" r:id="rId29"/>
    <p:sldId id="349" r:id="rId30"/>
    <p:sldId id="348" r:id="rId31"/>
    <p:sldId id="350" r:id="rId32"/>
    <p:sldId id="351" r:id="rId33"/>
    <p:sldId id="364" r:id="rId34"/>
    <p:sldId id="354" r:id="rId35"/>
    <p:sldId id="357" r:id="rId36"/>
    <p:sldId id="358" r:id="rId37"/>
    <p:sldId id="363" r:id="rId38"/>
    <p:sldId id="304"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A83"/>
    <a:srgbClr val="FFC191"/>
    <a:srgbClr val="A9C42F"/>
    <a:srgbClr val="F68B2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0" autoAdjust="0"/>
    <p:restoredTop sz="95954" autoAdjust="0"/>
  </p:normalViewPr>
  <p:slideViewPr>
    <p:cSldViewPr>
      <p:cViewPr varScale="1">
        <p:scale>
          <a:sx n="112" d="100"/>
          <a:sy n="112" d="100"/>
        </p:scale>
        <p:origin x="-1584" y="-72"/>
      </p:cViewPr>
      <p:guideLst>
        <p:guide orient="horz" pos="2160"/>
        <p:guide pos="2880"/>
      </p:guideLst>
    </p:cSldViewPr>
  </p:slideViewPr>
  <p:notesTextViewPr>
    <p:cViewPr>
      <p:scale>
        <a:sx n="1" d="1"/>
        <a:sy n="1" d="1"/>
      </p:scale>
      <p:origin x="0" y="0"/>
    </p:cViewPr>
  </p:notesTextViewPr>
  <p:sorterViewPr>
    <p:cViewPr>
      <p:scale>
        <a:sx n="100" d="100"/>
        <a:sy n="100" d="100"/>
      </p:scale>
      <p:origin x="0" y="-9264"/>
    </p:cViewPr>
  </p:sorterViewPr>
  <p:notesViewPr>
    <p:cSldViewPr>
      <p:cViewPr varScale="1">
        <p:scale>
          <a:sx n="38" d="100"/>
          <a:sy n="38" d="100"/>
        </p:scale>
        <p:origin x="-2362" y="-77"/>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oikokobetsoM\AppData\Local\Microsoft\Windows\Temporary%20Internet%20Files\Content.Outlook\RPK0UL1J\2015%202016%20Necsa%20Salient%20Features%20and%20Value%20Added%20Statement%20Valu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oikokobetsoM\AppData\Local\Microsoft\Windows\Temporary%20Internet%20Files\Content.Outlook\RPK0UL1J\2015%202016%20Necsa%20Salient%20Features%20and%20Value%20Added%20Statement%20Valu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boikokobetsoM\AppData\Local\Microsoft\Windows\Temporary%20Internet%20Files\Content.Outlook\RPK0UL1J\2015%202016%20Necsa%20Salient%20Features%20and%20Value%20Added%20Statement%20Valu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ororisengN\AppData\Local\Microsoft\Windows\Temporary%20Internet%20Files\Content.Outlook\6C82UQ6U\2015%202016%20Necsa%20Salient%20Features%20and%20Value%20Added%20Statement%20Valu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boikokobetsoM\AppData\Local\Microsoft\Windows\Temporary%20Internet%20Files\Content.Outlook\RPK0UL1J\2015%202016%20Necsa%20Salient%20Features%20and%20Value%20Added%20Statement%20Val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manualLayout>
          <c:layoutTarget val="inner"/>
          <c:xMode val="edge"/>
          <c:yMode val="edge"/>
          <c:x val="2.3568253272066204E-2"/>
          <c:y val="0.24572033106330374"/>
          <c:w val="0.59024774654757572"/>
          <c:h val="0.55207729283383122"/>
        </c:manualLayout>
      </c:layout>
      <c:doughnutChart>
        <c:varyColors val="1"/>
        <c:ser>
          <c:idx val="0"/>
          <c:order val="0"/>
          <c:dLbls>
            <c:dLbl>
              <c:idx val="0"/>
              <c:layout>
                <c:manualLayout>
                  <c:x val="-8.1340512135235785E-2"/>
                  <c:y val="-3.9561777236762019E-2"/>
                </c:manualLayout>
              </c:layout>
              <c:showLegendKey val="1"/>
              <c:showPercent val="1"/>
              <c:extLst>
                <c:ext xmlns:c15="http://schemas.microsoft.com/office/drawing/2012/chart" uri="{CE6537A1-D6FC-4f65-9D91-7224C49458BB}"/>
              </c:extLst>
            </c:dLbl>
            <c:dLbl>
              <c:idx val="1"/>
              <c:layout>
                <c:manualLayout>
                  <c:x val="5.1227236565824306E-2"/>
                  <c:y val="-1.1762352387556551E-2"/>
                </c:manualLayout>
              </c:layout>
              <c:showLegendKey val="1"/>
              <c:showPercent val="1"/>
              <c:extLst>
                <c:ext xmlns:c15="http://schemas.microsoft.com/office/drawing/2012/chart" uri="{CE6537A1-D6FC-4f65-9D91-7224C49458BB}"/>
              </c:extLst>
            </c:dLbl>
            <c:dLbl>
              <c:idx val="2"/>
              <c:layout>
                <c:manualLayout>
                  <c:x val="8.0964156253764547E-2"/>
                  <c:y val="-1.8259281801582476E-2"/>
                </c:manualLayout>
              </c:layout>
              <c:showLegendKey val="1"/>
              <c:showPercent val="1"/>
              <c:extLst>
                <c:ext xmlns:c15="http://schemas.microsoft.com/office/drawing/2012/chart" uri="{CE6537A1-D6FC-4f65-9D91-7224C49458BB}"/>
              </c:extLst>
            </c:dLbl>
            <c:dLbl>
              <c:idx val="3"/>
              <c:layout>
                <c:manualLayout>
                  <c:x val="-5.2968941502465582E-2"/>
                  <c:y val="-0.1095556908094948"/>
                </c:manualLayout>
              </c:layout>
              <c:showLegendKey val="1"/>
              <c:showPercent val="1"/>
              <c:extLst>
                <c:ext xmlns:c15="http://schemas.microsoft.com/office/drawing/2012/chart" uri="{CE6537A1-D6FC-4f65-9D91-7224C49458BB}"/>
              </c:extLst>
            </c:dLbl>
            <c:dLbl>
              <c:idx val="4"/>
              <c:layout>
                <c:manualLayout>
                  <c:x val="3.4695169362522323E-2"/>
                  <c:y val="8.2166768107121063E-2"/>
                </c:manualLayout>
              </c:layout>
              <c:showLegendKey val="1"/>
              <c:showPercent val="1"/>
              <c:extLst>
                <c:ext xmlns:c15="http://schemas.microsoft.com/office/drawing/2012/chart" uri="{CE6537A1-D6FC-4f65-9D91-7224C49458BB}"/>
              </c:extLst>
            </c:dLbl>
            <c:dLbl>
              <c:idx val="5"/>
              <c:layout>
                <c:manualLayout>
                  <c:x val="-3.2536204854094345E-3"/>
                  <c:y val="-0.10346926354230067"/>
                </c:manualLayout>
              </c:layout>
              <c:showLegendKey val="1"/>
              <c:showPercent val="1"/>
              <c:extLst>
                <c:ext xmlns:c15="http://schemas.microsoft.com/office/drawing/2012/chart" uri="{CE6537A1-D6FC-4f65-9D91-7224C49458BB}"/>
              </c:extLst>
            </c:dLbl>
            <c:dLbl>
              <c:idx val="6"/>
              <c:layout>
                <c:manualLayout>
                  <c:x val="6.1818789222779245E-2"/>
                  <c:y val="-0.1004260499087036"/>
                </c:manualLayout>
              </c:layout>
              <c:showLegendKey val="1"/>
              <c:showPercent val="1"/>
              <c:extLst>
                <c:ext xmlns:c15="http://schemas.microsoft.com/office/drawing/2012/chart" uri="{CE6537A1-D6FC-4f65-9D91-7224C49458BB}"/>
              </c:extLst>
            </c:dLbl>
            <c:dLbl>
              <c:idx val="7"/>
              <c:layout>
                <c:manualLayout>
                  <c:x val="1.6268102427047171E-2"/>
                  <c:y val="7.6080340839926971E-2"/>
                </c:manualLayout>
              </c:layout>
              <c:showLegendKey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pPr>
                <a:endParaRPr lang="en-US"/>
              </a:p>
            </c:txPr>
            <c:showLegendKey val="1"/>
            <c:showPercent val="1"/>
            <c:extLst>
              <c:ext xmlns:c15="http://schemas.microsoft.com/office/drawing/2012/chart" uri="{CE6537A1-D6FC-4f65-9D91-7224C49458BB}"/>
            </c:extLst>
          </c:dLbls>
          <c:cat>
            <c:strLit>
              <c:ptCount val="5"/>
              <c:pt idx="0">
                <c:v>Sales and Other Income</c:v>
              </c:pt>
              <c:pt idx="1">
                <c:v>Construction Contracts</c:v>
              </c:pt>
              <c:pt idx="2">
                <c:v>Investment Income</c:v>
              </c:pt>
              <c:pt idx="3">
                <c:v>Government grants</c:v>
              </c:pt>
              <c:pt idx="4">
                <c:v>Other grants</c:v>
              </c:pt>
            </c:strLit>
          </c:cat>
          <c:val>
            <c:numLit>
              <c:formatCode>0.0%</c:formatCode>
              <c:ptCount val="5"/>
              <c:pt idx="0">
                <c:v>0.69054846276013315</c:v>
              </c:pt>
              <c:pt idx="1">
                <c:v>-7.8340814283575488E-3</c:v>
              </c:pt>
              <c:pt idx="2">
                <c:v>0.11809797940952846</c:v>
              </c:pt>
              <c:pt idx="3">
                <c:v>0.18509260428072791</c:v>
              </c:pt>
              <c:pt idx="4">
                <c:v>1.4095034977968138E-2</c:v>
              </c:pt>
            </c:numLit>
          </c:val>
        </c:ser>
        <c:dLbls>
          <c:showPercent val="1"/>
        </c:dLbls>
        <c:firstSliceAng val="0"/>
        <c:holeSize val="70"/>
      </c:doughnutChart>
    </c:plotArea>
    <c:legend>
      <c:legendPos val="r"/>
      <c:layout>
        <c:manualLayout>
          <c:xMode val="edge"/>
          <c:yMode val="edge"/>
          <c:x val="0.63738425309170821"/>
          <c:y val="9.9129449202294689E-2"/>
          <c:w val="0.34309402399583544"/>
          <c:h val="0.84221584292225171"/>
        </c:manualLayout>
      </c:layout>
      <c:txPr>
        <a:bodyPr/>
        <a:lstStyle/>
        <a:p>
          <a:pPr>
            <a:defRPr sz="2000" b="1"/>
          </a:pPr>
          <a:endParaRPr lang="en-US"/>
        </a:p>
      </c:txPr>
    </c:legend>
    <c:plotVisOnly val="1"/>
    <c:dispBlanksAs val="zero"/>
  </c:chart>
  <c:txPr>
    <a:bodyPr/>
    <a:lstStyle/>
    <a:p>
      <a:pPr>
        <a:defRPr sz="10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2000"/>
            </a:pPr>
            <a:r>
              <a:rPr lang="en-ZA" sz="2000" dirty="0"/>
              <a:t>Company - 2016</a:t>
            </a:r>
          </a:p>
        </c:rich>
      </c:tx>
    </c:title>
    <c:plotArea>
      <c:layout>
        <c:manualLayout>
          <c:layoutTarget val="inner"/>
          <c:xMode val="edge"/>
          <c:yMode val="edge"/>
          <c:x val="7.4081425868278122E-2"/>
          <c:y val="0.22775542244336028"/>
          <c:w val="0.58132869437831902"/>
          <c:h val="0.57508743538959495"/>
        </c:manualLayout>
      </c:layout>
      <c:doughnutChart>
        <c:varyColors val="1"/>
        <c:ser>
          <c:idx val="0"/>
          <c:order val="0"/>
          <c:dLbls>
            <c:dLbl>
              <c:idx val="0"/>
              <c:layout>
                <c:manualLayout>
                  <c:x val="-9.3023255813953501E-2"/>
                  <c:y val="9.9667774086378159E-3"/>
                </c:manualLayout>
              </c:layout>
              <c:showLegendKey val="1"/>
              <c:showPercent val="1"/>
              <c:extLst>
                <c:ext xmlns:c15="http://schemas.microsoft.com/office/drawing/2012/chart" uri="{CE6537A1-D6FC-4f65-9D91-7224C49458BB}"/>
              </c:extLst>
            </c:dLbl>
            <c:dLbl>
              <c:idx val="1"/>
              <c:layout>
                <c:manualLayout>
                  <c:x val="-6.2015503875969E-3"/>
                  <c:y val="-0.10435898418966658"/>
                </c:manualLayout>
              </c:layout>
              <c:showLegendKey val="1"/>
              <c:showPercent val="1"/>
              <c:extLst>
                <c:ext xmlns:c15="http://schemas.microsoft.com/office/drawing/2012/chart" uri="{CE6537A1-D6FC-4f65-9D91-7224C49458BB}"/>
              </c:extLst>
            </c:dLbl>
            <c:dLbl>
              <c:idx val="2"/>
              <c:layout>
                <c:manualLayout>
                  <c:x val="6.2015503875969E-3"/>
                  <c:y val="9.9309885412223547E-2"/>
                </c:manualLayout>
              </c:layout>
              <c:showLegendKey val="1"/>
              <c:showPercent val="1"/>
              <c:extLst>
                <c:ext xmlns:c15="http://schemas.microsoft.com/office/drawing/2012/chart" uri="{CE6537A1-D6FC-4f65-9D91-7224C49458BB}"/>
              </c:extLst>
            </c:dLbl>
            <c:dLbl>
              <c:idx val="3"/>
              <c:layout>
                <c:manualLayout>
                  <c:x val="8.3720930232558138E-2"/>
                  <c:y val="-5.7594615189230439E-2"/>
                </c:manualLayout>
              </c:layout>
              <c:showLegendKey val="1"/>
              <c:showPercent val="1"/>
              <c:extLst>
                <c:ext xmlns:c15="http://schemas.microsoft.com/office/drawing/2012/chart" uri="{CE6537A1-D6FC-4f65-9D91-7224C49458BB}"/>
              </c:extLst>
            </c:dLbl>
            <c:dLbl>
              <c:idx val="4"/>
              <c:layout>
                <c:manualLayout>
                  <c:x val="-8.9922480620155038E-2"/>
                  <c:y val="-8.6378623700643656E-2"/>
                </c:manualLayout>
              </c:layout>
              <c:showLegendKey val="1"/>
              <c:showPercent val="1"/>
              <c:extLst>
                <c:ext xmlns:c15="http://schemas.microsoft.com/office/drawing/2012/chart" uri="{CE6537A1-D6FC-4f65-9D91-7224C49458BB}"/>
              </c:extLst>
            </c:dLbl>
            <c:dLbl>
              <c:idx val="5"/>
              <c:layout>
                <c:manualLayout>
                  <c:x val="-1.8604651162790701E-2"/>
                  <c:y val="-9.634551495016605E-2"/>
                </c:manualLayout>
              </c:layout>
              <c:showLegendKey val="1"/>
              <c:showPercent val="1"/>
              <c:extLst>
                <c:ext xmlns:c15="http://schemas.microsoft.com/office/drawing/2012/chart" uri="{CE6537A1-D6FC-4f65-9D91-7224C49458BB}"/>
              </c:extLst>
            </c:dLbl>
            <c:dLbl>
              <c:idx val="6"/>
              <c:layout>
                <c:manualLayout>
                  <c:x val="5.8914728682170486E-2"/>
                  <c:y val="-9.2186129655278184E-2"/>
                </c:manualLayout>
              </c:layout>
              <c:showLegendKey val="1"/>
              <c:showPercent val="1"/>
              <c:extLst>
                <c:ext xmlns:c15="http://schemas.microsoft.com/office/drawing/2012/chart" uri="{CE6537A1-D6FC-4f65-9D91-7224C49458BB}"/>
              </c:extLst>
            </c:dLbl>
            <c:dLbl>
              <c:idx val="7"/>
              <c:layout>
                <c:manualLayout>
                  <c:x val="1.24031007751938E-2"/>
                  <c:y val="8.8253195374315294E-2"/>
                </c:manualLayout>
              </c:layout>
              <c:showLegendKey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pPr>
                <a:endParaRPr lang="en-US"/>
              </a:p>
            </c:txPr>
            <c:showLegendKey val="1"/>
            <c:showPercent val="1"/>
            <c:extLst>
              <c:ext xmlns:c15="http://schemas.microsoft.com/office/drawing/2012/chart" uri="{CE6537A1-D6FC-4f65-9D91-7224C49458BB}">
                <c15:spPr xmlns:c15="http://schemas.microsoft.com/office/drawing/2012/chart">
                  <a:prstGeom prst="rect">
                    <a:avLst/>
                  </a:prstGeom>
                </c15:spPr>
              </c:ext>
            </c:extLst>
          </c:dLbls>
          <c:cat>
            <c:strLit>
              <c:ptCount val="5"/>
              <c:pt idx="0">
                <c:v>Sales and Other Income</c:v>
              </c:pt>
              <c:pt idx="1">
                <c:v>Construction Contracts</c:v>
              </c:pt>
              <c:pt idx="2">
                <c:v>Investment Income</c:v>
              </c:pt>
              <c:pt idx="3">
                <c:v>Government grants</c:v>
              </c:pt>
              <c:pt idx="4">
                <c:v>Other grants</c:v>
              </c:pt>
            </c:strLit>
          </c:cat>
          <c:val>
            <c:numLit>
              <c:formatCode>0.0%</c:formatCode>
              <c:ptCount val="5"/>
              <c:pt idx="0">
                <c:v>0.43894963270303361</c:v>
              </c:pt>
              <c:pt idx="1">
                <c:v>-1.5126201650569085E-2</c:v>
              </c:pt>
              <c:pt idx="2">
                <c:v>0.19158107740443478</c:v>
              </c:pt>
              <c:pt idx="3">
                <c:v>0.35738051512265923</c:v>
              </c:pt>
              <c:pt idx="4">
                <c:v>2.7214976420441669E-2</c:v>
              </c:pt>
            </c:numLit>
          </c:val>
        </c:ser>
        <c:dLbls>
          <c:showPercent val="1"/>
        </c:dLbls>
        <c:firstSliceAng val="0"/>
        <c:holeSize val="70"/>
      </c:doughnutChart>
    </c:plotArea>
    <c:legend>
      <c:legendPos val="r"/>
      <c:layout>
        <c:manualLayout>
          <c:xMode val="edge"/>
          <c:yMode val="edge"/>
          <c:x val="0.66127449185130949"/>
          <c:y val="9.5299552863256712E-2"/>
          <c:w val="0.32012085698590026"/>
          <c:h val="0.89190361399590723"/>
        </c:manualLayout>
      </c:layout>
      <c:txPr>
        <a:bodyPr/>
        <a:lstStyle/>
        <a:p>
          <a:pPr>
            <a:defRPr sz="2000" b="1"/>
          </a:pPr>
          <a:endParaRPr lang="en-US"/>
        </a:p>
      </c:txPr>
    </c:legend>
    <c:plotVisOnly val="1"/>
    <c:dispBlanksAs val="zero"/>
  </c:chart>
  <c:txPr>
    <a:bodyPr/>
    <a:lstStyle/>
    <a:p>
      <a:pPr>
        <a:defRPr sz="10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2000"/>
            </a:pPr>
            <a:r>
              <a:rPr lang="en-ZA" sz="2000" dirty="0"/>
              <a:t>Sales</a:t>
            </a:r>
            <a:r>
              <a:rPr lang="en-ZA" sz="2000" baseline="0" dirty="0"/>
              <a:t> Group - 2016</a:t>
            </a:r>
            <a:endParaRPr lang="en-ZA" sz="2000" dirty="0"/>
          </a:p>
        </c:rich>
      </c:tx>
    </c:title>
    <c:plotArea>
      <c:layout/>
      <c:doughnutChart>
        <c:varyColors val="1"/>
        <c:ser>
          <c:idx val="0"/>
          <c:order val="0"/>
          <c:dLbls>
            <c:dLbl>
              <c:idx val="0"/>
              <c:layout>
                <c:manualLayout>
                  <c:x val="5.1805083373806064E-2"/>
                  <c:y val="-0.1207076358149355"/>
                </c:manualLayout>
              </c:layout>
              <c:showLegendKey val="1"/>
              <c:showPercent val="1"/>
              <c:extLst>
                <c:ext xmlns:c15="http://schemas.microsoft.com/office/drawing/2012/chart" uri="{CE6537A1-D6FC-4f65-9D91-7224C49458BB}"/>
              </c:extLst>
            </c:dLbl>
            <c:dLbl>
              <c:idx val="1"/>
              <c:layout>
                <c:manualLayout>
                  <c:x val="-6.4756354217257575E-2"/>
                  <c:y val="9.9895974467532872E-2"/>
                </c:manualLayout>
              </c:layout>
              <c:showLegendKey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pPr>
                <a:endParaRPr lang="en-US"/>
              </a:p>
            </c:txPr>
            <c:showLegendKey val="1"/>
            <c:showPercent val="1"/>
            <c:extLst>
              <c:ext xmlns:c15="http://schemas.microsoft.com/office/drawing/2012/chart" uri="{CE6537A1-D6FC-4f65-9D91-7224C49458BB}"/>
            </c:extLst>
          </c:dLbls>
          <c:cat>
            <c:strLit>
              <c:ptCount val="2"/>
              <c:pt idx="0">
                <c:v>Sales - Foreign</c:v>
              </c:pt>
              <c:pt idx="1">
                <c:v>Sales - Local</c:v>
              </c:pt>
            </c:strLit>
          </c:cat>
          <c:val>
            <c:numLit>
              <c:formatCode>0%</c:formatCode>
              <c:ptCount val="2"/>
              <c:pt idx="0">
                <c:v>0.6613295012940329</c:v>
              </c:pt>
              <c:pt idx="1">
                <c:v>0.33867049870596733</c:v>
              </c:pt>
            </c:numLit>
          </c:val>
        </c:ser>
        <c:dLbls>
          <c:showPercent val="1"/>
        </c:dLbls>
        <c:firstSliceAng val="0"/>
        <c:holeSize val="70"/>
      </c:doughnutChart>
    </c:plotArea>
    <c:legend>
      <c:legendPos val="r"/>
      <c:layout>
        <c:manualLayout>
          <c:xMode val="edge"/>
          <c:yMode val="edge"/>
          <c:x val="0.73779426323487018"/>
          <c:y val="0.38138789119049138"/>
          <c:w val="0.2427787948319155"/>
          <c:h val="0.23124624022924498"/>
        </c:manualLayout>
      </c:layout>
      <c:txPr>
        <a:bodyPr/>
        <a:lstStyle/>
        <a:p>
          <a:pPr>
            <a:defRPr sz="2000" b="1"/>
          </a:pPr>
          <a:endParaRPr lang="en-US"/>
        </a:p>
      </c:txPr>
    </c:legend>
    <c:plotVisOnly val="1"/>
    <c:dispBlanksAs val="zero"/>
  </c:chart>
  <c:txPr>
    <a:bodyPr/>
    <a:lstStyle/>
    <a:p>
      <a:pPr>
        <a:defRPr sz="10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2000"/>
            </a:pPr>
            <a:r>
              <a:rPr lang="en-ZA" sz="2000" dirty="0"/>
              <a:t>Sales</a:t>
            </a:r>
            <a:r>
              <a:rPr lang="en-ZA" sz="2000" baseline="0" dirty="0"/>
              <a:t> Company - 2016</a:t>
            </a:r>
            <a:endParaRPr lang="en-ZA" sz="2000" dirty="0"/>
          </a:p>
        </c:rich>
      </c:tx>
    </c:title>
    <c:plotArea>
      <c:layout/>
      <c:doughnutChart>
        <c:varyColors val="1"/>
        <c:ser>
          <c:idx val="0"/>
          <c:order val="0"/>
          <c:dLbls>
            <c:dLbl>
              <c:idx val="0"/>
              <c:layout>
                <c:manualLayout>
                  <c:x val="3.2853754421673799E-2"/>
                  <c:y val="-7.097710476326391E-2"/>
                </c:manualLayout>
              </c:layout>
              <c:showLegendKey val="1"/>
              <c:showPercent val="1"/>
              <c:extLst>
                <c:ext xmlns:c15="http://schemas.microsoft.com/office/drawing/2012/chart" uri="{CE6537A1-D6FC-4f65-9D91-7224C49458BB}"/>
              </c:extLst>
            </c:dLbl>
            <c:dLbl>
              <c:idx val="1"/>
              <c:layout>
                <c:manualLayout>
                  <c:x val="-6.4756458820951643E-2"/>
                  <c:y val="7.2267795344724911E-2"/>
                </c:manualLayout>
              </c:layout>
              <c:showLegendKey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pPr>
                <a:endParaRPr lang="en-US"/>
              </a:p>
            </c:txPr>
            <c:showLegendKey val="1"/>
            <c:showPercent val="1"/>
            <c:extLst>
              <c:ext xmlns:c15="http://schemas.microsoft.com/office/drawing/2012/chart" uri="{CE6537A1-D6FC-4f65-9D91-7224C49458BB}"/>
            </c:extLst>
          </c:dLbls>
          <c:cat>
            <c:strLit>
              <c:ptCount val="2"/>
              <c:pt idx="0">
                <c:v>Sales - Foreign</c:v>
              </c:pt>
              <c:pt idx="1">
                <c:v>Sales - Local</c:v>
              </c:pt>
            </c:strLit>
          </c:cat>
          <c:val>
            <c:numLit>
              <c:formatCode>0%</c:formatCode>
              <c:ptCount val="2"/>
              <c:pt idx="0">
                <c:v>0.1652947063012494</c:v>
              </c:pt>
              <c:pt idx="1">
                <c:v>0.83470529369875091</c:v>
              </c:pt>
            </c:numLit>
          </c:val>
        </c:ser>
        <c:dLbls>
          <c:showPercent val="1"/>
        </c:dLbls>
        <c:firstSliceAng val="0"/>
        <c:holeSize val="70"/>
      </c:doughnutChart>
    </c:plotArea>
    <c:legend>
      <c:legendPos val="r"/>
      <c:layout>
        <c:manualLayout>
          <c:xMode val="edge"/>
          <c:yMode val="edge"/>
          <c:x val="0.74660944686988406"/>
          <c:y val="0.37033661071136131"/>
          <c:w val="0.21817089927496688"/>
          <c:h val="0.20361802346172223"/>
        </c:manualLayout>
      </c:layout>
      <c:txPr>
        <a:bodyPr/>
        <a:lstStyle/>
        <a:p>
          <a:pPr rtl="0">
            <a:defRPr sz="1800" b="1"/>
          </a:pPr>
          <a:endParaRPr lang="en-US"/>
        </a:p>
      </c:txPr>
    </c:legend>
    <c:plotVisOnly val="1"/>
    <c:dispBlanksAs val="zero"/>
  </c:chart>
  <c:txPr>
    <a:bodyPr/>
    <a:lstStyle/>
    <a:p>
      <a:pPr>
        <a:defRPr sz="10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ZA"/>
  <c:chart>
    <c:title>
      <c:tx>
        <c:rich>
          <a:bodyPr/>
          <a:lstStyle/>
          <a:p>
            <a:pPr>
              <a:defRPr sz="2000"/>
            </a:pPr>
            <a:r>
              <a:rPr lang="en-US" sz="2000" dirty="0"/>
              <a:t>Group - 2016</a:t>
            </a:r>
          </a:p>
        </c:rich>
      </c:tx>
    </c:title>
    <c:plotArea>
      <c:layout>
        <c:manualLayout>
          <c:layoutTarget val="inner"/>
          <c:xMode val="edge"/>
          <c:yMode val="edge"/>
          <c:x val="7.5444792701883132E-2"/>
          <c:y val="0.25756696254552341"/>
          <c:w val="0.57079326249267404"/>
          <c:h val="0.49893951374890033"/>
        </c:manualLayout>
      </c:layout>
      <c:doughnutChart>
        <c:varyColors val="1"/>
        <c:ser>
          <c:idx val="0"/>
          <c:order val="0"/>
          <c:dLbls>
            <c:dLbl>
              <c:idx val="0"/>
              <c:layout>
                <c:manualLayout>
                  <c:x val="-7.1197411003236344E-2"/>
                  <c:y val="3.1858407079646031E-2"/>
                </c:manualLayout>
              </c:layout>
              <c:showLegendKey val="1"/>
              <c:showPercent val="1"/>
              <c:extLst>
                <c:ext xmlns:c15="http://schemas.microsoft.com/office/drawing/2012/chart" uri="{CE6537A1-D6FC-4f65-9D91-7224C49458BB}"/>
              </c:extLst>
            </c:dLbl>
            <c:dLbl>
              <c:idx val="1"/>
              <c:layout>
                <c:manualLayout>
                  <c:x val="6.7961165048543742E-2"/>
                  <c:y val="-6.3716814159292076E-2"/>
                </c:manualLayout>
              </c:layout>
              <c:showLegendKey val="1"/>
              <c:showPercent val="1"/>
              <c:extLst>
                <c:ext xmlns:c15="http://schemas.microsoft.com/office/drawing/2012/chart" uri="{CE6537A1-D6FC-4f65-9D91-7224C49458BB}"/>
              </c:extLst>
            </c:dLbl>
            <c:dLbl>
              <c:idx val="2"/>
              <c:layout>
                <c:manualLayout>
                  <c:x val="-0.11388585107417128"/>
                  <c:y val="-0.13495511942091856"/>
                </c:manualLayout>
              </c:layout>
              <c:showLegendKey val="1"/>
              <c:showPercent val="1"/>
              <c:extLst>
                <c:ext xmlns:c15="http://schemas.microsoft.com/office/drawing/2012/chart" uri="{CE6537A1-D6FC-4f65-9D91-7224C49458BB}"/>
              </c:extLst>
            </c:dLbl>
            <c:dLbl>
              <c:idx val="3"/>
              <c:layout>
                <c:manualLayout>
                  <c:x val="-8.4531933508311452E-2"/>
                  <c:y val="-9.0229442476481084E-2"/>
                </c:manualLayout>
              </c:layout>
              <c:showLegendKey val="1"/>
              <c:showPercent val="1"/>
              <c:extLst>
                <c:ext xmlns:c15="http://schemas.microsoft.com/office/drawing/2012/chart" uri="{CE6537A1-D6FC-4f65-9D91-7224C49458BB}"/>
              </c:extLst>
            </c:dLbl>
            <c:dLbl>
              <c:idx val="4"/>
              <c:layout>
                <c:manualLayout>
                  <c:x val="5.5555543404299341E-3"/>
                  <c:y val="-8.1415934960760022E-2"/>
                </c:manualLayout>
              </c:layout>
              <c:showLegendKey val="1"/>
              <c:showPercent val="1"/>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2000" b="1"/>
                </a:pPr>
                <a:endParaRPr lang="en-US"/>
              </a:p>
            </c:txPr>
            <c:showLegendKey val="1"/>
            <c:showPercent val="1"/>
            <c:extLst>
              <c:ext xmlns:c15="http://schemas.microsoft.com/office/drawing/2012/chart" uri="{CE6537A1-D6FC-4f65-9D91-7224C49458BB}"/>
            </c:extLst>
          </c:dLbls>
          <c:cat>
            <c:strLit>
              <c:ptCount val="5"/>
              <c:pt idx="0">
                <c:v>Personnel</c:v>
              </c:pt>
              <c:pt idx="1">
                <c:v>Operating expenditure</c:v>
              </c:pt>
              <c:pt idx="2">
                <c:v>Other</c:v>
              </c:pt>
              <c:pt idx="3">
                <c:v>Depreciation</c:v>
              </c:pt>
              <c:pt idx="4">
                <c:v>Administrative expenditure</c:v>
              </c:pt>
            </c:strLit>
          </c:cat>
          <c:val>
            <c:numLit>
              <c:formatCode>0.0%</c:formatCode>
              <c:ptCount val="5"/>
              <c:pt idx="0">
                <c:v>0.3473370767913242</c:v>
              </c:pt>
              <c:pt idx="1">
                <c:v>2.4641285566129222E-5</c:v>
              </c:pt>
              <c:pt idx="2">
                <c:v>0.55214636404862361</c:v>
              </c:pt>
              <c:pt idx="3">
                <c:v>3.3704523318653756E-2</c:v>
              </c:pt>
              <c:pt idx="4">
                <c:v>6.67873945558322E-2</c:v>
              </c:pt>
            </c:numLit>
          </c:val>
        </c:ser>
        <c:dLbls>
          <c:showPercent val="1"/>
        </c:dLbls>
        <c:firstSliceAng val="0"/>
        <c:holeSize val="70"/>
      </c:doughnutChart>
    </c:plotArea>
    <c:legend>
      <c:legendPos val="r"/>
      <c:layout>
        <c:manualLayout>
          <c:xMode val="edge"/>
          <c:yMode val="edge"/>
          <c:x val="0.67637540453074474"/>
          <c:y val="0.18407132276782243"/>
          <c:w val="0.30420711974110026"/>
          <c:h val="0.65724643330474808"/>
        </c:manualLayout>
      </c:layout>
      <c:txPr>
        <a:bodyPr/>
        <a:lstStyle/>
        <a:p>
          <a:pPr>
            <a:defRPr sz="2000" b="1"/>
          </a:pPr>
          <a:endParaRPr lang="en-US"/>
        </a:p>
      </c:txPr>
    </c:legend>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0.74375</cdr:x>
      <cdr:y>0.43936</cdr:y>
    </cdr:from>
    <cdr:to>
      <cdr:x>0.945</cdr:x>
      <cdr:y>0.59091</cdr:y>
    </cdr:to>
    <cdr:sp macro="" textlink="">
      <cdr:nvSpPr>
        <cdr:cNvPr id="3" name="TextBox 2"/>
        <cdr:cNvSpPr txBox="1"/>
      </cdr:nvSpPr>
      <cdr:spPr>
        <a:xfrm xmlns:a="http://schemas.openxmlformats.org/drawingml/2006/main">
          <a:off x="6120804" y="2087562"/>
          <a:ext cx="1656184" cy="720080"/>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none" rtlCol="0"/>
        <a:lstStyle xmlns:a="http://schemas.openxmlformats.org/drawingml/2006/main"/>
        <a:p xmlns:a="http://schemas.openxmlformats.org/drawingml/2006/main">
          <a:r>
            <a:rPr lang="en-ZA" sz="2000" b="1" dirty="0" smtClean="0"/>
            <a:t>Operating </a:t>
          </a:r>
        </a:p>
        <a:p xmlns:a="http://schemas.openxmlformats.org/drawingml/2006/main">
          <a:r>
            <a:rPr lang="en-ZA" sz="2000" b="1" dirty="0" smtClean="0"/>
            <a:t>expenditure</a:t>
          </a:r>
          <a:endParaRPr lang="en-ZA" sz="2000" b="1" dirty="0"/>
        </a:p>
      </cdr:txBody>
    </cdr:sp>
  </cdr:relSizeAnchor>
  <cdr:relSizeAnchor xmlns:cdr="http://schemas.openxmlformats.org/drawingml/2006/chartDrawing">
    <cdr:from>
      <cdr:x>0.74375</cdr:x>
      <cdr:y>0.31812</cdr:y>
    </cdr:from>
    <cdr:to>
      <cdr:x>0.945</cdr:x>
      <cdr:y>0.45451</cdr:y>
    </cdr:to>
    <cdr:sp macro="" textlink="">
      <cdr:nvSpPr>
        <cdr:cNvPr id="4" name="TextBox 1"/>
        <cdr:cNvSpPr txBox="1"/>
      </cdr:nvSpPr>
      <cdr:spPr>
        <a:xfrm xmlns:a="http://schemas.openxmlformats.org/drawingml/2006/main">
          <a:off x="6120804" y="1511498"/>
          <a:ext cx="1656184" cy="648072"/>
        </a:xfrm>
        <a:prstGeom xmlns:a="http://schemas.openxmlformats.org/drawingml/2006/main" prst="rect">
          <a:avLst/>
        </a:prstGeom>
        <a:solidFill xmlns:a="http://schemas.openxmlformats.org/drawingml/2006/main">
          <a:schemeClr val="bg1"/>
        </a:solidFill>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ZA" sz="2000" b="1" dirty="0" smtClean="0"/>
            <a:t>Other</a:t>
          </a:r>
        </a:p>
        <a:p xmlns:a="http://schemas.openxmlformats.org/drawingml/2006/main">
          <a:endParaRPr lang="en-ZA" sz="2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7" y="1"/>
            <a:ext cx="2945659" cy="496332"/>
          </a:xfrm>
          <a:prstGeom prst="rect">
            <a:avLst/>
          </a:prstGeom>
        </p:spPr>
        <p:txBody>
          <a:bodyPr vert="horz" lIns="91440" tIns="45720" rIns="91440" bIns="45720" rtlCol="0"/>
          <a:lstStyle>
            <a:lvl1pPr algn="r">
              <a:defRPr sz="1200"/>
            </a:lvl1pPr>
          </a:lstStyle>
          <a:p>
            <a:fld id="{E1D6F0A8-E739-4971-83BD-E741C10AB220}" type="datetimeFigureOut">
              <a:rPr lang="en-ZA" smtClean="0"/>
              <a:pPr/>
              <a:t>2016/10/26</a:t>
            </a:fld>
            <a:endParaRPr lang="en-ZA"/>
          </a:p>
        </p:txBody>
      </p:sp>
      <p:sp>
        <p:nvSpPr>
          <p:cNvPr id="4" name="Footer Placeholder 3"/>
          <p:cNvSpPr>
            <a:spLocks noGrp="1"/>
          </p:cNvSpPr>
          <p:nvPr>
            <p:ph type="ftr" sz="quarter" idx="2"/>
          </p:nvPr>
        </p:nvSpPr>
        <p:spPr>
          <a:xfrm>
            <a:off x="4" y="9428584"/>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7" y="9428584"/>
            <a:ext cx="2945659" cy="496332"/>
          </a:xfrm>
          <a:prstGeom prst="rect">
            <a:avLst/>
          </a:prstGeom>
        </p:spPr>
        <p:txBody>
          <a:bodyPr vert="horz" lIns="91440" tIns="45720" rIns="91440" bIns="45720" rtlCol="0" anchor="b"/>
          <a:lstStyle>
            <a:lvl1pPr algn="r">
              <a:defRPr sz="1200"/>
            </a:lvl1pPr>
          </a:lstStyle>
          <a:p>
            <a:fld id="{5EA0E652-921A-4D51-97BA-7FEDFA127019}" type="slidenum">
              <a:rPr lang="en-ZA" smtClean="0"/>
              <a:pPr/>
              <a:t>‹#›</a:t>
            </a:fld>
            <a:endParaRPr lang="en-ZA"/>
          </a:p>
        </p:txBody>
      </p:sp>
    </p:spTree>
    <p:extLst>
      <p:ext uri="{BB962C8B-B14F-4D97-AF65-F5344CB8AC3E}">
        <p14:creationId xmlns:p14="http://schemas.microsoft.com/office/powerpoint/2010/main" xmlns="" val="3541342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7" y="1"/>
            <a:ext cx="2945659" cy="496332"/>
          </a:xfrm>
          <a:prstGeom prst="rect">
            <a:avLst/>
          </a:prstGeom>
        </p:spPr>
        <p:txBody>
          <a:bodyPr vert="horz" lIns="91440" tIns="45720" rIns="91440" bIns="45720" rtlCol="0"/>
          <a:lstStyle>
            <a:lvl1pPr algn="r">
              <a:defRPr sz="1200"/>
            </a:lvl1pPr>
          </a:lstStyle>
          <a:p>
            <a:fld id="{A59E6C29-A3C7-412D-8336-07DBAC044F4F}" type="datetimeFigureOut">
              <a:rPr lang="en-GB" smtClean="0"/>
              <a:pPr/>
              <a:t>26/10/2016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7" y="9428584"/>
            <a:ext cx="2945659" cy="496332"/>
          </a:xfrm>
          <a:prstGeom prst="rect">
            <a:avLst/>
          </a:prstGeom>
        </p:spPr>
        <p:txBody>
          <a:bodyPr vert="horz" lIns="91440" tIns="45720" rIns="91440" bIns="45720" rtlCol="0" anchor="b"/>
          <a:lstStyle>
            <a:lvl1pPr algn="r">
              <a:defRPr sz="1200"/>
            </a:lvl1pPr>
          </a:lstStyle>
          <a:p>
            <a:fld id="{B91C3E91-34E3-45C6-9102-7A9BE7016215}" type="slidenum">
              <a:rPr lang="en-GB" smtClean="0"/>
              <a:pPr/>
              <a:t>‹#›</a:t>
            </a:fld>
            <a:endParaRPr lang="en-GB"/>
          </a:p>
        </p:txBody>
      </p:sp>
    </p:spTree>
    <p:extLst>
      <p:ext uri="{BB962C8B-B14F-4D97-AF65-F5344CB8AC3E}">
        <p14:creationId xmlns:p14="http://schemas.microsoft.com/office/powerpoint/2010/main" xmlns="" val="287798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1</a:t>
            </a:fld>
            <a:endParaRPr lang="en-GB"/>
          </a:p>
        </p:txBody>
      </p:sp>
    </p:spTree>
    <p:extLst>
      <p:ext uri="{BB962C8B-B14F-4D97-AF65-F5344CB8AC3E}">
        <p14:creationId xmlns:p14="http://schemas.microsoft.com/office/powerpoint/2010/main" xmlns="" val="933786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12</a:t>
            </a:fld>
            <a:endParaRPr lang="en-GB"/>
          </a:p>
        </p:txBody>
      </p:sp>
    </p:spTree>
    <p:extLst>
      <p:ext uri="{BB962C8B-B14F-4D97-AF65-F5344CB8AC3E}">
        <p14:creationId xmlns:p14="http://schemas.microsoft.com/office/powerpoint/2010/main" xmlns="" val="197818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lnSpc>
                <a:spcPct val="120000"/>
              </a:lnSpc>
              <a:buFont typeface="Arial" panose="020B0604020202020204" pitchFamily="34" charset="0"/>
              <a:buChar char="•"/>
            </a:pPr>
            <a:r>
              <a:rPr lang="en-ZA" sz="1200" dirty="0" err="1" smtClean="0"/>
              <a:t>Necsa</a:t>
            </a:r>
            <a:r>
              <a:rPr lang="en-ZA" sz="1200" dirty="0" smtClean="0"/>
              <a:t> has developed a wet route for the recovery of uranium from U3Si2. This work will be expanded to recover uranium from all the waste streams generated in the manufacturing of U3Si2 fuel.</a:t>
            </a:r>
          </a:p>
          <a:p>
            <a:pPr marL="0" lvl="0" indent="0" algn="just">
              <a:lnSpc>
                <a:spcPct val="120000"/>
              </a:lnSpc>
              <a:buNone/>
            </a:pPr>
            <a:endParaRPr lang="en-ZA" sz="1200" dirty="0" smtClean="0"/>
          </a:p>
          <a:p>
            <a:pPr marL="171450" lvl="0" indent="-171450" algn="just">
              <a:lnSpc>
                <a:spcPct val="120000"/>
              </a:lnSpc>
              <a:buFont typeface="Arial" panose="020B0604020202020204" pitchFamily="34" charset="0"/>
              <a:buChar char="•"/>
            </a:pPr>
            <a:r>
              <a:rPr lang="en-ZA" sz="1200" dirty="0" smtClean="0"/>
              <a:t>A number of contracts for the manufacturing of demonstration plasma systems used in the development of Waste-to-Energy systems were placed on R&amp;D. The execution of these contracts strengthens our experience in using plasma processes for nuclear applications as well as the commercial application of plasma gasification technology.</a:t>
            </a:r>
          </a:p>
          <a:p>
            <a:pPr marL="0" lvl="0" indent="0">
              <a:lnSpc>
                <a:spcPct val="150000"/>
              </a:lnSpc>
              <a:spcAft>
                <a:spcPts val="0"/>
              </a:spcAft>
              <a:buFont typeface="Wingdings"/>
              <a:buNone/>
            </a:pPr>
            <a:endParaRPr lang="en-GB" dirty="0" smtClean="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dirty="0" smtClean="0"/>
              <a:t>TIA approved a R6.75m application from Radiochemistry to conduct clinical trials on the use of 195mPt-cisplatin to optimise and individualise the dose of patients that will require chemotherapeutic treatment with cisplatin.</a:t>
            </a:r>
          </a:p>
          <a:p>
            <a:pPr marL="0" lvl="0" indent="0">
              <a:lnSpc>
                <a:spcPct val="150000"/>
              </a:lnSpc>
              <a:spcAft>
                <a:spcPts val="0"/>
              </a:spcAft>
              <a:buFont typeface="Wingdings"/>
              <a:buNone/>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3</a:t>
            </a:fld>
            <a:endParaRPr lang="en-GB"/>
          </a:p>
        </p:txBody>
      </p:sp>
    </p:spTree>
    <p:extLst>
      <p:ext uri="{BB962C8B-B14F-4D97-AF65-F5344CB8AC3E}">
        <p14:creationId xmlns:p14="http://schemas.microsoft.com/office/powerpoint/2010/main" xmlns="" val="1381733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smtClean="0"/>
              <a:t>F-18 </a:t>
            </a:r>
            <a:r>
              <a:rPr lang="en-GB" sz="1200" dirty="0" err="1" smtClean="0"/>
              <a:t>Fallypride</a:t>
            </a:r>
            <a:r>
              <a:rPr lang="en-GB" sz="1200" dirty="0" smtClean="0"/>
              <a:t> was successfully synthesised making use of F-18 provided by </a:t>
            </a:r>
            <a:r>
              <a:rPr lang="en-GB" sz="1200" dirty="0" err="1" smtClean="0"/>
              <a:t>iThemba</a:t>
            </a:r>
            <a:r>
              <a:rPr lang="en-GB" sz="1200" dirty="0" smtClean="0"/>
              <a:t> LABS. This radiopharmaceutical is a selective D-2 receptor brain imaging agent and will be used in the </a:t>
            </a:r>
            <a:r>
              <a:rPr lang="en-GB" sz="1200" dirty="0" err="1" smtClean="0"/>
              <a:t>NTeMBI</a:t>
            </a:r>
            <a:r>
              <a:rPr lang="en-GB" sz="1200" dirty="0" smtClean="0"/>
              <a:t> funded study to understand substance abuse.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200" dirty="0" smtClean="0"/>
          </a:p>
          <a:p>
            <a:pPr marL="171450" indent="-171450" algn="just">
              <a:lnSpc>
                <a:spcPct val="140000"/>
              </a:lnSpc>
              <a:buFont typeface="Arial" panose="020B0604020202020204" pitchFamily="34" charset="0"/>
              <a:buChar char="•"/>
            </a:pPr>
            <a:r>
              <a:rPr lang="en-GB" sz="1200" dirty="0" smtClean="0"/>
              <a:t>A new 6-year AMI contract has been awarded to </a:t>
            </a:r>
            <a:r>
              <a:rPr lang="en-GB" sz="1200" dirty="0" err="1" smtClean="0"/>
              <a:t>Necsa</a:t>
            </a:r>
            <a:r>
              <a:rPr lang="en-GB" sz="1200" dirty="0" smtClean="0"/>
              <a:t> by DST. </a:t>
            </a:r>
          </a:p>
          <a:p>
            <a:pPr marL="0" indent="0" algn="just">
              <a:lnSpc>
                <a:spcPct val="140000"/>
              </a:lnSpc>
              <a:buNone/>
            </a:pPr>
            <a:endParaRPr lang="en-ZA" sz="1200" dirty="0" smtClean="0"/>
          </a:p>
          <a:p>
            <a:pPr algn="just">
              <a:lnSpc>
                <a:spcPct val="140000"/>
              </a:lnSpc>
            </a:pPr>
            <a:r>
              <a:rPr lang="en-GB" sz="1200" dirty="0" smtClean="0"/>
              <a:t>Radiation and Reactor Theory continued to render excellent calculation services to NTP, and progressed well with OSCAR-4 developments that will make the code system more applicable also to power reactors.</a:t>
            </a:r>
          </a:p>
          <a:p>
            <a:pPr algn="just">
              <a:lnSpc>
                <a:spcPct val="140000"/>
              </a:lnSpc>
            </a:pPr>
            <a:endParaRPr lang="en-ZA" sz="1200" dirty="0" smtClean="0"/>
          </a:p>
          <a:p>
            <a:pPr algn="just">
              <a:lnSpc>
                <a:spcPct val="140000"/>
              </a:lnSpc>
            </a:pPr>
            <a:r>
              <a:rPr lang="en-GB" sz="1200" dirty="0" smtClean="0"/>
              <a:t>Highly efficient utilization of the micro focus X-ray based micro tomography system was maintained with the aid of </a:t>
            </a:r>
            <a:r>
              <a:rPr lang="en-GB" sz="1200" dirty="0" err="1" smtClean="0"/>
              <a:t>Necsa</a:t>
            </a:r>
            <a:r>
              <a:rPr lang="en-GB" sz="1200" dirty="0" smtClean="0"/>
              <a:t> instrument scientists. </a:t>
            </a:r>
            <a:endParaRPr lang="en-ZA" sz="1200" dirty="0" smtClean="0"/>
          </a:p>
          <a:p>
            <a:endParaRPr lang="en-ZA"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4</a:t>
            </a:fld>
            <a:endParaRPr lang="en-GB"/>
          </a:p>
        </p:txBody>
      </p:sp>
    </p:spTree>
    <p:extLst>
      <p:ext uri="{BB962C8B-B14F-4D97-AF65-F5344CB8AC3E}">
        <p14:creationId xmlns:p14="http://schemas.microsoft.com/office/powerpoint/2010/main" xmlns="" val="242126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buFont typeface="Arial" panose="020B0604020202020204" pitchFamily="34" charset="0"/>
              <a:buChar char="•"/>
            </a:pPr>
            <a:r>
              <a:rPr lang="en-ZA" sz="2000" dirty="0" err="1" smtClean="0"/>
              <a:t>Necsa</a:t>
            </a:r>
            <a:r>
              <a:rPr lang="en-ZA" sz="2000" dirty="0" smtClean="0"/>
              <a:t> continued to play an integral role in South Africa’s National System of Innovation (NSI) in the following areas:</a:t>
            </a:r>
          </a:p>
          <a:p>
            <a:pPr marL="0" lvl="0" indent="0" algn="just">
              <a:lnSpc>
                <a:spcPct val="120000"/>
              </a:lnSpc>
              <a:buNone/>
            </a:pPr>
            <a:endParaRPr lang="en-ZA" sz="2000" dirty="0" smtClean="0"/>
          </a:p>
          <a:p>
            <a:pPr marL="714375" lvl="1" indent="-357188" algn="just">
              <a:lnSpc>
                <a:spcPct val="120000"/>
              </a:lnSpc>
              <a:buFont typeface="Wingdings" panose="05000000000000000000" pitchFamily="2" charset="2"/>
              <a:buChar char="Ø"/>
            </a:pPr>
            <a:r>
              <a:rPr lang="en-ZA" sz="2000" dirty="0" smtClean="0"/>
              <a:t>The Advanced Metals Initiative (AMI) through the Nuclear Materials Development Network (NMDN);</a:t>
            </a:r>
          </a:p>
          <a:p>
            <a:pPr marL="714375" lvl="1" indent="-357188" algn="just">
              <a:lnSpc>
                <a:spcPct val="120000"/>
              </a:lnSpc>
              <a:buFont typeface="Wingdings" panose="05000000000000000000" pitchFamily="2" charset="2"/>
              <a:buChar char="Ø"/>
            </a:pPr>
            <a:r>
              <a:rPr lang="en-ZA" sz="2000" dirty="0" err="1" smtClean="0"/>
              <a:t>Fluorochemical</a:t>
            </a:r>
            <a:r>
              <a:rPr lang="en-ZA" sz="2000" dirty="0" smtClean="0"/>
              <a:t> Expansion Initiative (FEI);</a:t>
            </a:r>
          </a:p>
          <a:p>
            <a:pPr marL="714375" lvl="1" indent="-357188" algn="just">
              <a:lnSpc>
                <a:spcPct val="120000"/>
              </a:lnSpc>
              <a:buFont typeface="Wingdings" panose="05000000000000000000" pitchFamily="2" charset="2"/>
              <a:buChar char="Ø"/>
            </a:pPr>
            <a:r>
              <a:rPr lang="en-ZA" sz="2000" dirty="0" smtClean="0"/>
              <a:t>Nuclear Technologies in Medicine and the Biosciences Initiative (</a:t>
            </a:r>
            <a:r>
              <a:rPr lang="en-ZA" sz="2000" dirty="0" err="1" smtClean="0"/>
              <a:t>NTeMBI</a:t>
            </a:r>
            <a:r>
              <a:rPr lang="en-ZA" sz="2000" dirty="0" smtClean="0"/>
              <a:t>);</a:t>
            </a:r>
          </a:p>
          <a:p>
            <a:pPr marL="714375" lvl="1" indent="-357188" algn="just">
              <a:lnSpc>
                <a:spcPct val="120000"/>
              </a:lnSpc>
              <a:buFont typeface="Wingdings" panose="05000000000000000000" pitchFamily="2" charset="2"/>
              <a:buChar char="Ø"/>
            </a:pPr>
            <a:r>
              <a:rPr lang="en-ZA" sz="2000" dirty="0" smtClean="0"/>
              <a:t>Nuclear materials and in core components (including nuclear fuel); and</a:t>
            </a:r>
          </a:p>
          <a:p>
            <a:pPr marL="714375" lvl="1" indent="-357188" algn="just">
              <a:lnSpc>
                <a:spcPct val="120000"/>
              </a:lnSpc>
              <a:buFont typeface="Wingdings" panose="05000000000000000000" pitchFamily="2" charset="2"/>
              <a:buChar char="Ø"/>
            </a:pPr>
            <a:r>
              <a:rPr lang="en-ZA" sz="2000" dirty="0" smtClean="0"/>
              <a:t>Instrument scientist support on neutron and complementary X-ray beam line facilities to users from within the NSI.</a:t>
            </a:r>
          </a:p>
          <a:p>
            <a:pPr marL="0" lvl="0" indent="0">
              <a:lnSpc>
                <a:spcPct val="150000"/>
              </a:lnSpc>
              <a:spcAft>
                <a:spcPts val="0"/>
              </a:spcAft>
              <a:buFont typeface="Wingdings"/>
              <a:buNone/>
            </a:pPr>
            <a:endParaRPr lang="en-GB" dirty="0" smtClean="0"/>
          </a:p>
          <a:p>
            <a:pPr marL="171450" lvl="0" indent="-171450" algn="just">
              <a:buFont typeface="Arial" panose="020B0604020202020204" pitchFamily="34" charset="0"/>
              <a:buChar char="•"/>
            </a:pPr>
            <a:r>
              <a:rPr lang="en-ZA" sz="1200" dirty="0" smtClean="0"/>
              <a:t>The phase I/II clinical trials on the use of 195mPt-cisplatin as a companion diagnostic to optimise and individualize the dose for patients was thoroughly planned and the contract research organisation that will handle the data collection and regulatory aspects of the trial was appointed.</a:t>
            </a:r>
          </a:p>
          <a:p>
            <a:pPr lvl="0" algn="just"/>
            <a:endParaRPr lang="en-ZA" sz="1200" dirty="0" smtClean="0"/>
          </a:p>
          <a:p>
            <a:pPr marL="171450" indent="-171450" algn="just">
              <a:buFont typeface="Arial" panose="020B0604020202020204" pitchFamily="34" charset="0"/>
              <a:buChar char="•"/>
            </a:pPr>
            <a:r>
              <a:rPr lang="en-ZA" sz="1200" dirty="0" smtClean="0"/>
              <a:t>Important milestones have been reached in the area of reactor physics method and code development include the testing of the newly implemented sparse-grid based generalized cross-section parameterization module in OSCAR-4, which represents an important milestone within the Nuclear Power Plant readiness development plan. User testing was also performed for beta version of the SAFARI-1 core design and the Fuel Inventory replacement tool is now ready for release to SAFARI-1 personnel.</a:t>
            </a:r>
          </a:p>
          <a:p>
            <a:pPr marL="171450" lvl="0" indent="-171450">
              <a:lnSpc>
                <a:spcPct val="150000"/>
              </a:lnSpc>
              <a:spcAft>
                <a:spcPts val="0"/>
              </a:spcAft>
              <a:buFont typeface="Arial" panose="020B0604020202020204" pitchFamily="34" charset="0"/>
              <a:buChar char="•"/>
            </a:pPr>
            <a:endParaRPr lang="en-GB" dirty="0" smtClean="0"/>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dirty="0" smtClean="0"/>
              <a:t>The neutron diffraction project team was selected as finalists for the 2015/2016 National Science and Technology Forum (NSTF) Awards in the category “Research leading to innovation by teams or individuals in organisations”. The nomination is based on the two world class neutron diffraction instruments and the host of local innovations incorporated into certain design features thereof.</a:t>
            </a:r>
          </a:p>
          <a:p>
            <a:pPr marL="171450" lvl="0" indent="-171450">
              <a:lnSpc>
                <a:spcPct val="150000"/>
              </a:lnSpc>
              <a:spcAft>
                <a:spcPts val="0"/>
              </a:spcAft>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5</a:t>
            </a:fld>
            <a:endParaRPr lang="en-GB"/>
          </a:p>
        </p:txBody>
      </p:sp>
    </p:spTree>
    <p:extLst>
      <p:ext uri="{BB962C8B-B14F-4D97-AF65-F5344CB8AC3E}">
        <p14:creationId xmlns:p14="http://schemas.microsoft.com/office/powerpoint/2010/main" xmlns="" val="2213217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200" dirty="0" smtClean="0"/>
              <a:t>First results were achieved from irradiation of detector material for the ATLAS detector of the Large Hadron Collider of the European Organisation for Nuclear Research in SAFARI-1. This is part of collaboration where </a:t>
            </a:r>
            <a:r>
              <a:rPr lang="en-ZA" sz="1200" dirty="0" err="1" smtClean="0"/>
              <a:t>Necsa’s</a:t>
            </a:r>
            <a:r>
              <a:rPr lang="en-ZA" sz="1200" dirty="0" smtClean="0"/>
              <a:t> expertise in irradiation damage studies can make a small contribution to a giant international science and technology project. </a:t>
            </a:r>
          </a:p>
          <a:p>
            <a:pPr marL="171450" lvl="0" indent="-171450">
              <a:lnSpc>
                <a:spcPct val="150000"/>
              </a:lnSpc>
              <a:spcAft>
                <a:spcPts val="0"/>
              </a:spcAft>
              <a:buFont typeface="Arial" panose="020B0604020202020204" pitchFamily="34" charset="0"/>
              <a:buChar char="•"/>
            </a:pPr>
            <a:endParaRPr lang="en-GB" dirty="0" smtClean="0"/>
          </a:p>
          <a:p>
            <a:pPr marL="171450" lvl="0" indent="-171450" algn="just">
              <a:buFont typeface="Arial" panose="020B0604020202020204" pitchFamily="34" charset="0"/>
              <a:buChar char="•"/>
            </a:pPr>
            <a:r>
              <a:rPr lang="en-ZA" sz="1200" dirty="0" smtClean="0"/>
              <a:t>The Micro focus X-ray based micro tomography system was operated highly efficiently.</a:t>
            </a:r>
          </a:p>
          <a:p>
            <a:pPr marL="0" lvl="0" indent="0" algn="just">
              <a:buNone/>
            </a:pPr>
            <a:endParaRPr lang="en-ZA" sz="1200" dirty="0" smtClean="0"/>
          </a:p>
          <a:p>
            <a:pPr marL="171450" lvl="0" indent="-171450" algn="just">
              <a:buFont typeface="Arial" panose="020B0604020202020204" pitchFamily="34" charset="0"/>
              <a:buChar char="•"/>
            </a:pPr>
            <a:r>
              <a:rPr lang="en-ZA" sz="1200" dirty="0" smtClean="0"/>
              <a:t>A patent application was filed for a new synthesis route for the production of PF</a:t>
            </a:r>
            <a:r>
              <a:rPr lang="en-ZA" sz="1200" baseline="-25000" dirty="0" smtClean="0"/>
              <a:t>5</a:t>
            </a:r>
            <a:r>
              <a:rPr lang="en-ZA" sz="1200" dirty="0" smtClean="0"/>
              <a:t>. This product is used for the synthesis of LiPF</a:t>
            </a:r>
            <a:r>
              <a:rPr lang="en-ZA" sz="1200" baseline="-25000" dirty="0" smtClean="0"/>
              <a:t>6</a:t>
            </a:r>
            <a:r>
              <a:rPr lang="en-ZA" sz="1200" dirty="0" smtClean="0"/>
              <a:t>, a component used in Li-ion batteries.</a:t>
            </a:r>
          </a:p>
          <a:p>
            <a:pPr marL="0" lvl="0" indent="0" algn="just">
              <a:buNone/>
            </a:pPr>
            <a:endParaRPr lang="en-ZA" sz="1200" dirty="0" smtClean="0"/>
          </a:p>
          <a:p>
            <a:pPr marL="171450" lvl="0" indent="-171450" algn="just">
              <a:buFont typeface="Arial" panose="020B0604020202020204" pitchFamily="34" charset="0"/>
              <a:buChar char="•"/>
            </a:pPr>
            <a:r>
              <a:rPr lang="en-ZA" sz="1200" dirty="0" err="1" smtClean="0"/>
              <a:t>Necsa</a:t>
            </a:r>
            <a:r>
              <a:rPr lang="en-ZA" sz="1200" dirty="0" smtClean="0"/>
              <a:t> undertook the training of interns funded and supported by CHIETA (Chemical Industries Education and Training Authority), DST (Department of Science and Technology), AIDC (Automotive Industry Development Centre), DOL (Department of Labour); DOE (Department of Energy); SAASTA (South African Agency of Science and Technology Achievement) as part of our contribution towards the National Human Capital Development Strategy.   </a:t>
            </a:r>
          </a:p>
          <a:p>
            <a:pPr marL="171450" lvl="0" indent="-171450">
              <a:lnSpc>
                <a:spcPct val="150000"/>
              </a:lnSpc>
              <a:spcAft>
                <a:spcPts val="0"/>
              </a:spcAft>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6</a:t>
            </a:fld>
            <a:endParaRPr lang="en-GB"/>
          </a:p>
        </p:txBody>
      </p:sp>
    </p:spTree>
    <p:extLst>
      <p:ext uri="{BB962C8B-B14F-4D97-AF65-F5344CB8AC3E}">
        <p14:creationId xmlns:p14="http://schemas.microsoft.com/office/powerpoint/2010/main" xmlns="" val="3874269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n-ZA" sz="1200" dirty="0" smtClean="0"/>
              <a:t>In a difficult local and global economic climate </a:t>
            </a:r>
            <a:r>
              <a:rPr lang="en-ZA" sz="1200" dirty="0" err="1" smtClean="0"/>
              <a:t>Pelchem</a:t>
            </a:r>
            <a:r>
              <a:rPr lang="en-ZA" sz="1200" dirty="0" smtClean="0"/>
              <a:t> managed to undertake significant refurbishment of its hydrofluoric acid (HF) and nitrogen </a:t>
            </a:r>
            <a:r>
              <a:rPr lang="en-ZA" sz="1200" dirty="0" err="1" smtClean="0"/>
              <a:t>trifluoride</a:t>
            </a:r>
            <a:r>
              <a:rPr lang="en-ZA" sz="1200" dirty="0" smtClean="0"/>
              <a:t> (NF</a:t>
            </a:r>
            <a:r>
              <a:rPr lang="en-ZA" sz="1200" baseline="-25000" dirty="0" smtClean="0"/>
              <a:t>3</a:t>
            </a:r>
            <a:r>
              <a:rPr lang="en-ZA" sz="1200" dirty="0" smtClean="0"/>
              <a:t>) production plants. This is sure to yield improved plant reliability and augurs well for its future growth strategy.</a:t>
            </a:r>
          </a:p>
          <a:p>
            <a:pPr marL="0" lvl="0" indent="0" algn="just">
              <a:buNone/>
            </a:pPr>
            <a:endParaRPr lang="en-ZA" sz="1200" dirty="0" smtClean="0"/>
          </a:p>
          <a:p>
            <a:pPr marL="171450" lvl="0" indent="-171450" algn="just">
              <a:buFont typeface="Arial" panose="020B0604020202020204" pitchFamily="34" charset="0"/>
              <a:buChar char="•"/>
            </a:pPr>
            <a:r>
              <a:rPr lang="en-ZA" sz="1200" dirty="0" smtClean="0"/>
              <a:t>NTP has made good progress on projects aimed at removing current production capacity bottlenecks.</a:t>
            </a:r>
          </a:p>
          <a:p>
            <a:pPr marL="0" lvl="0" indent="0">
              <a:lnSpc>
                <a:spcPct val="150000"/>
              </a:lnSpc>
              <a:spcAft>
                <a:spcPts val="0"/>
              </a:spcAft>
              <a:buFont typeface="Wingdings"/>
              <a:buNone/>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7</a:t>
            </a:fld>
            <a:endParaRPr lang="en-GB"/>
          </a:p>
        </p:txBody>
      </p:sp>
    </p:spTree>
    <p:extLst>
      <p:ext uri="{BB962C8B-B14F-4D97-AF65-F5344CB8AC3E}">
        <p14:creationId xmlns:p14="http://schemas.microsoft.com/office/powerpoint/2010/main" xmlns="" val="25525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8</a:t>
            </a:fld>
            <a:endParaRPr lang="en-GB"/>
          </a:p>
        </p:txBody>
      </p:sp>
    </p:spTree>
    <p:extLst>
      <p:ext uri="{BB962C8B-B14F-4D97-AF65-F5344CB8AC3E}">
        <p14:creationId xmlns:p14="http://schemas.microsoft.com/office/powerpoint/2010/main" xmlns="" val="197818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n-ZA" sz="1200" dirty="0" smtClean="0"/>
              <a:t>In a difficult local and global economic climate </a:t>
            </a:r>
            <a:r>
              <a:rPr lang="en-ZA" sz="1200" dirty="0" err="1" smtClean="0"/>
              <a:t>Pelchem</a:t>
            </a:r>
            <a:r>
              <a:rPr lang="en-ZA" sz="1200" dirty="0" smtClean="0"/>
              <a:t> managed to undertake significant refurbishment of its hydrofluoric acid (HF) and nitrogen </a:t>
            </a:r>
            <a:r>
              <a:rPr lang="en-ZA" sz="1200" dirty="0" err="1" smtClean="0"/>
              <a:t>trifluoride</a:t>
            </a:r>
            <a:r>
              <a:rPr lang="en-ZA" sz="1200" dirty="0" smtClean="0"/>
              <a:t> (NF</a:t>
            </a:r>
            <a:r>
              <a:rPr lang="en-ZA" sz="1200" baseline="-25000" dirty="0" smtClean="0"/>
              <a:t>3</a:t>
            </a:r>
            <a:r>
              <a:rPr lang="en-ZA" sz="1200" dirty="0" smtClean="0"/>
              <a:t>) production plants. This is sure to yield improved plant reliability and augurs well for its future growth strategy.</a:t>
            </a:r>
          </a:p>
          <a:p>
            <a:pPr marL="0" lvl="0" indent="0" algn="just">
              <a:buNone/>
            </a:pPr>
            <a:endParaRPr lang="en-ZA" sz="1200" dirty="0" smtClean="0"/>
          </a:p>
          <a:p>
            <a:pPr marL="171450" lvl="0" indent="-171450" algn="just">
              <a:buFont typeface="Arial" panose="020B0604020202020204" pitchFamily="34" charset="0"/>
              <a:buChar char="•"/>
            </a:pPr>
            <a:r>
              <a:rPr lang="en-ZA" sz="1200" dirty="0" smtClean="0"/>
              <a:t>NTP has made good progress on projects aimed at removing current production capacity bottlenecks.</a:t>
            </a:r>
          </a:p>
          <a:p>
            <a:pPr marL="0" lvl="0" indent="0">
              <a:lnSpc>
                <a:spcPct val="150000"/>
              </a:lnSpc>
              <a:spcAft>
                <a:spcPts val="0"/>
              </a:spcAft>
              <a:buFont typeface="Wingdings"/>
              <a:buNone/>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9</a:t>
            </a:fld>
            <a:endParaRPr lang="en-GB"/>
          </a:p>
        </p:txBody>
      </p:sp>
    </p:spTree>
    <p:extLst>
      <p:ext uri="{BB962C8B-B14F-4D97-AF65-F5344CB8AC3E}">
        <p14:creationId xmlns:p14="http://schemas.microsoft.com/office/powerpoint/2010/main" xmlns="" val="25525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Arial" panose="020B0604020202020204" pitchFamily="34" charset="0"/>
              <a:buChar char="•"/>
            </a:pPr>
            <a:r>
              <a:rPr lang="en-ZA" sz="1200" dirty="0" smtClean="0"/>
              <a:t>In a difficult local and global economic climate </a:t>
            </a:r>
            <a:r>
              <a:rPr lang="en-ZA" sz="1200" dirty="0" err="1" smtClean="0"/>
              <a:t>Pelchem</a:t>
            </a:r>
            <a:r>
              <a:rPr lang="en-ZA" sz="1200" dirty="0" smtClean="0"/>
              <a:t> managed to undertake significant refurbishment of its hydrofluoric acid (HF) and nitrogen </a:t>
            </a:r>
            <a:r>
              <a:rPr lang="en-ZA" sz="1200" dirty="0" err="1" smtClean="0"/>
              <a:t>trifluoride</a:t>
            </a:r>
            <a:r>
              <a:rPr lang="en-ZA" sz="1200" dirty="0" smtClean="0"/>
              <a:t> (NF</a:t>
            </a:r>
            <a:r>
              <a:rPr lang="en-ZA" sz="1200" baseline="-25000" dirty="0" smtClean="0"/>
              <a:t>3</a:t>
            </a:r>
            <a:r>
              <a:rPr lang="en-ZA" sz="1200" dirty="0" smtClean="0"/>
              <a:t>) production plants. This is sure to yield improved plant reliability and augurs well for its future growth strategy.</a:t>
            </a:r>
          </a:p>
          <a:p>
            <a:pPr marL="0" lvl="0" indent="0" algn="just">
              <a:buNone/>
            </a:pPr>
            <a:endParaRPr lang="en-ZA" sz="1200" dirty="0" smtClean="0"/>
          </a:p>
          <a:p>
            <a:pPr marL="171450" lvl="0" indent="-171450" algn="just">
              <a:buFont typeface="Arial" panose="020B0604020202020204" pitchFamily="34" charset="0"/>
              <a:buChar char="•"/>
            </a:pPr>
            <a:r>
              <a:rPr lang="en-ZA" sz="1200" dirty="0" smtClean="0"/>
              <a:t>NTP has made good progress on projects aimed at removing current production capacity bottlenecks.</a:t>
            </a:r>
          </a:p>
          <a:p>
            <a:pPr marL="0" lvl="0" indent="0">
              <a:lnSpc>
                <a:spcPct val="150000"/>
              </a:lnSpc>
              <a:spcAft>
                <a:spcPts val="0"/>
              </a:spcAft>
              <a:buFont typeface="Wingdings"/>
              <a:buNone/>
            </a:pPr>
            <a:endParaRPr lang="en-GB" dirty="0"/>
          </a:p>
        </p:txBody>
      </p:sp>
      <p:sp>
        <p:nvSpPr>
          <p:cNvPr id="4" name="Slide Number Placeholder 3"/>
          <p:cNvSpPr>
            <a:spLocks noGrp="1"/>
          </p:cNvSpPr>
          <p:nvPr>
            <p:ph type="sldNum" sz="quarter" idx="10"/>
          </p:nvPr>
        </p:nvSpPr>
        <p:spPr/>
        <p:txBody>
          <a:bodyPr/>
          <a:lstStyle/>
          <a:p>
            <a:fld id="{B91C3E91-34E3-45C6-9102-7A9BE7016215}" type="slidenum">
              <a:rPr lang="en-GB" smtClean="0"/>
              <a:pPr/>
              <a:t>10</a:t>
            </a:fld>
            <a:endParaRPr lang="en-GB"/>
          </a:p>
        </p:txBody>
      </p:sp>
    </p:spTree>
    <p:extLst>
      <p:ext uri="{BB962C8B-B14F-4D97-AF65-F5344CB8AC3E}">
        <p14:creationId xmlns:p14="http://schemas.microsoft.com/office/powerpoint/2010/main" xmlns="" val="255259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LIN-SERV\companies\Necsa\Jobs\K-11322 Necsa Annual Report PowerPoint template\Concepts\Necsa PowerPoint AR 2013 template.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605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323528" y="1124744"/>
            <a:ext cx="3312368" cy="1872208"/>
          </a:xfrm>
        </p:spPr>
        <p:txBody>
          <a:bodyPr anchor="t">
            <a:normAutofit/>
          </a:bodyPr>
          <a:lstStyle>
            <a:lvl1pPr algn="l">
              <a:defRPr sz="3200" b="1">
                <a:solidFill>
                  <a:srgbClr val="F68B22"/>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323528" y="3212976"/>
            <a:ext cx="3312368" cy="936104"/>
          </a:xfrm>
        </p:spPr>
        <p:txBody>
          <a:bodyPr>
            <a:normAutofit/>
          </a:bodyPr>
          <a:lstStyle>
            <a:lvl1pPr marL="0" indent="0" algn="l">
              <a:buNone/>
              <a:defRPr sz="2400" b="0">
                <a:solidFill>
                  <a:srgbClr val="A9C42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xmlns="" val="27295822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descr="\\LIN-SERV\companies\Necsa\Jobs\K-11322 Necsa Annual Report PowerPoint template\Concepts\Necsa PowerPoint AR 2013 template2.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605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51520" y="274638"/>
            <a:ext cx="6840760" cy="706090"/>
          </a:xfrm>
        </p:spPr>
        <p:txBody>
          <a:bodyPr>
            <a:normAutofit/>
          </a:bodyPr>
          <a:lstStyle>
            <a:lvl1pPr algn="l">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a:t>
            </a:fld>
            <a:endParaRPr lang="en-GB"/>
          </a:p>
        </p:txBody>
      </p:sp>
    </p:spTree>
    <p:extLst>
      <p:ext uri="{BB962C8B-B14F-4D97-AF65-F5344CB8AC3E}">
        <p14:creationId xmlns:p14="http://schemas.microsoft.com/office/powerpoint/2010/main" xmlns="" val="35655672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098" name="Picture 2" descr="\\LIN-SERV\companies\Necsa\Jobs\K-11322 Necsa Annual Report PowerPoint template\Concepts\Necsa PowerPoint AR 2013 template2.jp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0" y="-27384"/>
            <a:ext cx="9144000" cy="685645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251520" y="274638"/>
            <a:ext cx="6912768" cy="634082"/>
          </a:xfrm>
          <a:prstGeom prst="rect">
            <a:avLst/>
          </a:prstGeom>
        </p:spPr>
        <p:txBody>
          <a:bodyPr vert="horz" lIns="91440" tIns="45720" rIns="91440" bIns="45720" rtlCol="0" anchor="t">
            <a:normAutofit/>
          </a:bodyPr>
          <a:lstStyle/>
          <a:p>
            <a:r>
              <a:rPr lang="en-US" smtClean="0"/>
              <a:t>Click to edit Master title style</a:t>
            </a:r>
            <a:endParaRPr lang="en-GB"/>
          </a:p>
        </p:txBody>
      </p:sp>
      <p:sp>
        <p:nvSpPr>
          <p:cNvPr id="3" name="Text Placeholder 2"/>
          <p:cNvSpPr>
            <a:spLocks noGrp="1"/>
          </p:cNvSpPr>
          <p:nvPr>
            <p:ph type="body" idx="1"/>
          </p:nvPr>
        </p:nvSpPr>
        <p:spPr>
          <a:xfrm>
            <a:off x="179512" y="1340768"/>
            <a:ext cx="8229600" cy="47525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CEE14-0A76-4EDE-8409-98814675F7AF}" type="slidenum">
              <a:rPr lang="en-GB" smtClean="0"/>
              <a:pPr/>
              <a:t>‹#›</a:t>
            </a:fld>
            <a:endParaRPr lang="en-GB"/>
          </a:p>
        </p:txBody>
      </p:sp>
    </p:spTree>
    <p:extLst>
      <p:ext uri="{BB962C8B-B14F-4D97-AF65-F5344CB8AC3E}">
        <p14:creationId xmlns:p14="http://schemas.microsoft.com/office/powerpoint/2010/main" xmlns="" val="2233247962"/>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ftr="0" dt="0"/>
  <p:txStyles>
    <p:titleStyle>
      <a:lvl1pPr algn="l" defTabSz="914400" rtl="0" eaLnBrk="1" latinLnBrk="0" hangingPunct="1">
        <a:spcBef>
          <a:spcPct val="0"/>
        </a:spcBef>
        <a:buNone/>
        <a:defRPr sz="3200"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980728"/>
            <a:ext cx="3816424" cy="2016224"/>
          </a:xfrm>
        </p:spPr>
        <p:txBody>
          <a:bodyPr>
            <a:normAutofit fontScale="90000"/>
          </a:bodyPr>
          <a:lstStyle/>
          <a:p>
            <a:pPr algn="ctr"/>
            <a:r>
              <a:rPr lang="en-ZA" dirty="0" smtClean="0"/>
              <a:t>NECSA</a:t>
            </a:r>
            <a:br>
              <a:rPr lang="en-ZA" dirty="0" smtClean="0"/>
            </a:br>
            <a:r>
              <a:rPr lang="en-ZA" dirty="0" smtClean="0"/>
              <a:t>2014/15 </a:t>
            </a:r>
            <a:r>
              <a:rPr lang="en-ZA" sz="2700" dirty="0" smtClean="0"/>
              <a:t>AND</a:t>
            </a:r>
            <a:r>
              <a:rPr lang="en-ZA" dirty="0" smtClean="0"/>
              <a:t> 2015/16</a:t>
            </a:r>
            <a:br>
              <a:rPr lang="en-ZA" dirty="0" smtClean="0"/>
            </a:br>
            <a:r>
              <a:rPr lang="en-ZA" dirty="0" smtClean="0"/>
              <a:t>ANNUAL REPORTS</a:t>
            </a:r>
            <a:endParaRPr lang="en-GB" dirty="0"/>
          </a:p>
        </p:txBody>
      </p:sp>
      <p:sp>
        <p:nvSpPr>
          <p:cNvPr id="3" name="Subtitle 2"/>
          <p:cNvSpPr>
            <a:spLocks noGrp="1"/>
          </p:cNvSpPr>
          <p:nvPr>
            <p:ph type="subTitle" idx="1"/>
          </p:nvPr>
        </p:nvSpPr>
        <p:spPr>
          <a:xfrm>
            <a:off x="323528" y="3212976"/>
            <a:ext cx="3528392" cy="1152128"/>
          </a:xfrm>
        </p:spPr>
        <p:txBody>
          <a:bodyPr>
            <a:normAutofit fontScale="92500" lnSpcReduction="10000"/>
          </a:bodyPr>
          <a:lstStyle/>
          <a:p>
            <a:pPr algn="ctr"/>
            <a:r>
              <a:rPr lang="en-ZA" b="1" dirty="0" smtClean="0"/>
              <a:t>PHUMZILE TSHELANE</a:t>
            </a:r>
          </a:p>
          <a:p>
            <a:pPr algn="ctr"/>
            <a:r>
              <a:rPr lang="en-ZA" b="1" dirty="0" smtClean="0"/>
              <a:t>CEO</a:t>
            </a:r>
            <a:endParaRPr lang="en-ZA" b="1" dirty="0"/>
          </a:p>
          <a:p>
            <a:pPr algn="ctr"/>
            <a:r>
              <a:rPr lang="en-ZA" b="1" dirty="0" smtClean="0"/>
              <a:t>25 OCTOBER 2016</a:t>
            </a:r>
            <a:endParaRPr lang="en-GB" b="1" dirty="0"/>
          </a:p>
        </p:txBody>
      </p:sp>
    </p:spTree>
    <p:extLst>
      <p:ext uri="{BB962C8B-B14F-4D97-AF65-F5344CB8AC3E}">
        <p14:creationId xmlns:p14="http://schemas.microsoft.com/office/powerpoint/2010/main" xmlns="" val="4107654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fontScale="90000"/>
          </a:bodyPr>
          <a:lstStyle/>
          <a:p>
            <a:r>
              <a:rPr lang="en-ZA" b="1" dirty="0" smtClean="0"/>
              <a:t>ALIGNMENT WITH THE NDP (cont.)</a:t>
            </a:r>
            <a:endParaRPr lang="en-GB" b="1" dirty="0"/>
          </a:p>
        </p:txBody>
      </p:sp>
      <p:sp>
        <p:nvSpPr>
          <p:cNvPr id="3" name="Slide Number Placeholder 2"/>
          <p:cNvSpPr>
            <a:spLocks noGrp="1"/>
          </p:cNvSpPr>
          <p:nvPr>
            <p:ph type="sldNum" sz="quarter" idx="10"/>
          </p:nvPr>
        </p:nvSpPr>
        <p:spPr/>
        <p:txBody>
          <a:bodyPr/>
          <a:lstStyle/>
          <a:p>
            <a:fld id="{48BDBE50-CC64-4035-A659-2A5203048589}" type="slidenum">
              <a:rPr lang="en-GB" smtClean="0"/>
              <a:pPr/>
              <a:t>10</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xmlns="" val="434284041"/>
              </p:ext>
            </p:extLst>
          </p:nvPr>
        </p:nvGraphicFramePr>
        <p:xfrm>
          <a:off x="285720" y="1285860"/>
          <a:ext cx="8072494" cy="4303379"/>
        </p:xfrm>
        <a:graphic>
          <a:graphicData uri="http://schemas.openxmlformats.org/drawingml/2006/table">
            <a:tbl>
              <a:tblPr firstRow="1" firstCol="1" bandRow="1">
                <a:tableStyleId>{5940675A-B579-460E-94D1-54222C63F5DA}</a:tableStyleId>
              </a:tblPr>
              <a:tblGrid>
                <a:gridCol w="2130835"/>
                <a:gridCol w="5941659"/>
              </a:tblGrid>
              <a:tr h="279082">
                <a:tc>
                  <a:txBody>
                    <a:bodyPr/>
                    <a:lstStyle/>
                    <a:p>
                      <a:pPr marL="457200" algn="ctr">
                        <a:lnSpc>
                          <a:spcPct val="115000"/>
                        </a:lnSpc>
                        <a:spcAft>
                          <a:spcPts val="0"/>
                        </a:spcAft>
                      </a:pPr>
                      <a:r>
                        <a:rPr lang="en-US" sz="1400" dirty="0">
                          <a:effectLst/>
                          <a:latin typeface="Arial" pitchFamily="34" charset="0"/>
                          <a:cs typeface="Arial" pitchFamily="34" charset="0"/>
                        </a:rPr>
                        <a:t>NDP Priority Area</a:t>
                      </a:r>
                      <a:endParaRPr lang="en-ZA" sz="1400" dirty="0">
                        <a:effectLst/>
                        <a:latin typeface="Arial" pitchFamily="34" charset="0"/>
                        <a:ea typeface="Times"/>
                        <a:cs typeface="Arial" pitchFamily="34" charset="0"/>
                      </a:endParaRPr>
                    </a:p>
                  </a:txBody>
                  <a:tcPr marL="68580" marR="68580" marT="0" marB="0"/>
                </a:tc>
                <a:tc>
                  <a:txBody>
                    <a:bodyPr/>
                    <a:lstStyle/>
                    <a:p>
                      <a:pPr marL="457200" algn="ctr">
                        <a:lnSpc>
                          <a:spcPct val="115000"/>
                        </a:lnSpc>
                        <a:spcAft>
                          <a:spcPts val="0"/>
                        </a:spcAft>
                      </a:pPr>
                      <a:r>
                        <a:rPr lang="en-US" sz="1400">
                          <a:effectLst/>
                          <a:latin typeface="Arial" pitchFamily="34" charset="0"/>
                          <a:cs typeface="Arial" pitchFamily="34" charset="0"/>
                        </a:rPr>
                        <a:t>Necsa Group Alignment</a:t>
                      </a:r>
                      <a:endParaRPr lang="en-ZA" sz="1400">
                        <a:effectLst/>
                        <a:latin typeface="Arial" pitchFamily="34" charset="0"/>
                        <a:ea typeface="Times"/>
                        <a:cs typeface="Arial" pitchFamily="34" charset="0"/>
                      </a:endParaRPr>
                    </a:p>
                  </a:txBody>
                  <a:tcPr marL="68580" marR="68580" marT="0" marB="0"/>
                </a:tc>
              </a:tr>
              <a:tr h="1876465">
                <a:tc>
                  <a:txBody>
                    <a:bodyPr/>
                    <a:lstStyle/>
                    <a:p>
                      <a:pPr>
                        <a:lnSpc>
                          <a:spcPct val="115000"/>
                        </a:lnSpc>
                        <a:spcAft>
                          <a:spcPts val="0"/>
                        </a:spcAft>
                      </a:pPr>
                      <a:r>
                        <a:rPr lang="en-US" sz="1400" dirty="0">
                          <a:effectLst/>
                          <a:latin typeface="Arial" pitchFamily="34" charset="0"/>
                          <a:cs typeface="Arial" pitchFamily="34" charset="0"/>
                        </a:rPr>
                        <a:t>Transitioning to a Low-Carbon Economy</a:t>
                      </a:r>
                      <a:endParaRPr lang="en-ZA" sz="1400" dirty="0">
                        <a:effectLst/>
                        <a:latin typeface="Arial" pitchFamily="34" charset="0"/>
                        <a:ea typeface="Times"/>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US" sz="1400" dirty="0" err="1">
                          <a:effectLst/>
                          <a:latin typeface="Arial" pitchFamily="34" charset="0"/>
                          <a:cs typeface="Arial" pitchFamily="34" charset="0"/>
                        </a:rPr>
                        <a:t>Recognising</a:t>
                      </a:r>
                      <a:r>
                        <a:rPr lang="en-US" sz="1400" dirty="0">
                          <a:effectLst/>
                          <a:latin typeface="Arial" pitchFamily="34" charset="0"/>
                          <a:cs typeface="Arial" pitchFamily="34" charset="0"/>
                        </a:rPr>
                        <a:t> the role nuclear energy can play in reducing SA’s greenhouse gas emissions as well as the importance of raw material beneficiation for the SA economy and based on the requirements of the NEP </a:t>
                      </a:r>
                      <a:r>
                        <a:rPr lang="en-US" sz="1400" dirty="0" err="1">
                          <a:effectLst/>
                          <a:latin typeface="Arial" pitchFamily="34" charset="0"/>
                          <a:cs typeface="Arial" pitchFamily="34" charset="0"/>
                        </a:rPr>
                        <a:t>Necsa</a:t>
                      </a:r>
                      <a:r>
                        <a:rPr lang="en-US" sz="1400" dirty="0">
                          <a:effectLst/>
                          <a:latin typeface="Arial" pitchFamily="34" charset="0"/>
                          <a:cs typeface="Arial" pitchFamily="34" charset="0"/>
                        </a:rPr>
                        <a:t> has drafted a report showing the status of local uranium reserves and how these resources can be locally beneficiated through the production of nuclear fuel which is especially pertinent to SA’s nuclear energy expansion </a:t>
                      </a:r>
                      <a:r>
                        <a:rPr lang="en-US" sz="1400" dirty="0" err="1">
                          <a:effectLst/>
                          <a:latin typeface="Arial" pitchFamily="34" charset="0"/>
                          <a:cs typeface="Arial" pitchFamily="34" charset="0"/>
                        </a:rPr>
                        <a:t>programme</a:t>
                      </a:r>
                      <a:r>
                        <a:rPr lang="en-US" sz="1400" dirty="0">
                          <a:effectLst/>
                          <a:latin typeface="Arial" pitchFamily="34" charset="0"/>
                          <a:cs typeface="Arial" pitchFamily="34" charset="0"/>
                        </a:rPr>
                        <a:t>.</a:t>
                      </a:r>
                      <a:endParaRPr lang="en-ZA" sz="1400" dirty="0">
                        <a:effectLst/>
                        <a:latin typeface="Arial" pitchFamily="34" charset="0"/>
                        <a:ea typeface="Times"/>
                        <a:cs typeface="Arial" pitchFamily="34" charset="0"/>
                      </a:endParaRPr>
                    </a:p>
                  </a:txBody>
                  <a:tcPr marL="68580" marR="68580" marT="0" marB="0"/>
                </a:tc>
              </a:tr>
              <a:tr h="2147832">
                <a:tc>
                  <a:txBody>
                    <a:bodyPr/>
                    <a:lstStyle/>
                    <a:p>
                      <a:pPr marL="29210">
                        <a:lnSpc>
                          <a:spcPct val="115000"/>
                        </a:lnSpc>
                        <a:spcAft>
                          <a:spcPts val="0"/>
                        </a:spcAft>
                      </a:pPr>
                      <a:r>
                        <a:rPr lang="en-US" sz="1400" dirty="0">
                          <a:effectLst/>
                          <a:latin typeface="Arial" pitchFamily="34" charset="0"/>
                          <a:cs typeface="Arial" pitchFamily="34" charset="0"/>
                        </a:rPr>
                        <a:t>South Africa in the Region and the World</a:t>
                      </a:r>
                      <a:endParaRPr lang="en-ZA" sz="1400" dirty="0">
                        <a:effectLst/>
                        <a:latin typeface="Arial" pitchFamily="34" charset="0"/>
                        <a:ea typeface="Times"/>
                        <a:cs typeface="Arial" pitchFamily="34" charset="0"/>
                      </a:endParaRPr>
                    </a:p>
                  </a:txBody>
                  <a:tcPr marL="68580" marR="68580" marT="0" marB="0"/>
                </a:tc>
                <a:tc>
                  <a:txBody>
                    <a:bodyPr/>
                    <a:lstStyle/>
                    <a:p>
                      <a:pPr marL="342900" lvl="0" indent="-342900" algn="just">
                        <a:lnSpc>
                          <a:spcPct val="115000"/>
                        </a:lnSpc>
                        <a:spcAft>
                          <a:spcPts val="0"/>
                        </a:spcAft>
                        <a:buFont typeface="Symbol"/>
                        <a:buChar char=""/>
                      </a:pPr>
                      <a:r>
                        <a:rPr lang="en-US" sz="1400" dirty="0" err="1" smtClean="0">
                          <a:effectLst/>
                          <a:latin typeface="Arial" pitchFamily="34" charset="0"/>
                          <a:cs typeface="Arial" pitchFamily="34" charset="0"/>
                        </a:rPr>
                        <a:t>Necsa</a:t>
                      </a:r>
                      <a:r>
                        <a:rPr lang="en-US" sz="1400" dirty="0" smtClean="0">
                          <a:effectLst/>
                          <a:latin typeface="Arial" pitchFamily="34" charset="0"/>
                          <a:cs typeface="Arial" pitchFamily="34" charset="0"/>
                        </a:rPr>
                        <a:t> </a:t>
                      </a:r>
                      <a:r>
                        <a:rPr lang="en-US" sz="1400" dirty="0">
                          <a:effectLst/>
                          <a:latin typeface="Arial" pitchFamily="34" charset="0"/>
                          <a:cs typeface="Arial" pitchFamily="34" charset="0"/>
                        </a:rPr>
                        <a:t>continues to </a:t>
                      </a:r>
                      <a:r>
                        <a:rPr lang="en-US" sz="1400" dirty="0" smtClean="0">
                          <a:effectLst/>
                          <a:latin typeface="Arial" pitchFamily="34" charset="0"/>
                          <a:cs typeface="Arial" pitchFamily="34" charset="0"/>
                        </a:rPr>
                        <a:t>be extensively involved in technical cooperation projects</a:t>
                      </a:r>
                      <a:r>
                        <a:rPr lang="en-US" sz="1400" baseline="0" dirty="0" smtClean="0">
                          <a:effectLst/>
                          <a:latin typeface="Arial" pitchFamily="34" charset="0"/>
                          <a:cs typeface="Arial" pitchFamily="34" charset="0"/>
                        </a:rPr>
                        <a:t> of the IAEA’s </a:t>
                      </a:r>
                      <a:r>
                        <a:rPr lang="en-US" sz="1400" dirty="0" smtClean="0">
                          <a:effectLst/>
                          <a:latin typeface="Arial" pitchFamily="34" charset="0"/>
                          <a:cs typeface="Arial" pitchFamily="34" charset="0"/>
                        </a:rPr>
                        <a:t>African </a:t>
                      </a:r>
                      <a:r>
                        <a:rPr lang="en-US" sz="1400" dirty="0">
                          <a:effectLst/>
                          <a:latin typeface="Arial" pitchFamily="34" charset="0"/>
                          <a:cs typeface="Arial" pitchFamily="34" charset="0"/>
                        </a:rPr>
                        <a:t>Regional Cooperative Agreement for Research, Development and Training related to </a:t>
                      </a:r>
                      <a:r>
                        <a:rPr lang="en-US" sz="1400" dirty="0" smtClean="0">
                          <a:effectLst/>
                          <a:latin typeface="Arial" pitchFamily="34" charset="0"/>
                          <a:cs typeface="Arial" pitchFamily="34" charset="0"/>
                        </a:rPr>
                        <a:t>Nuclear Science and Technology </a:t>
                      </a:r>
                      <a:r>
                        <a:rPr lang="en-US" sz="1400" dirty="0" err="1" smtClean="0">
                          <a:effectLst/>
                          <a:latin typeface="Arial" pitchFamily="34" charset="0"/>
                          <a:cs typeface="Arial" pitchFamily="34" charset="0"/>
                        </a:rPr>
                        <a:t>Programme</a:t>
                      </a:r>
                      <a:r>
                        <a:rPr lang="en-US" sz="1400" dirty="0" smtClean="0">
                          <a:effectLst/>
                          <a:latin typeface="Arial" pitchFamily="34" charset="0"/>
                          <a:cs typeface="Arial" pitchFamily="34" charset="0"/>
                        </a:rPr>
                        <a:t>.</a:t>
                      </a:r>
                      <a:r>
                        <a:rPr lang="en-US" sz="1400" baseline="0" dirty="0" smtClean="0">
                          <a:effectLst/>
                          <a:latin typeface="Arial" pitchFamily="34" charset="0"/>
                          <a:cs typeface="Arial" pitchFamily="34" charset="0"/>
                        </a:rPr>
                        <a:t> </a:t>
                      </a:r>
                    </a:p>
                    <a:p>
                      <a:pPr marL="342900" lvl="0" indent="-342900" algn="just">
                        <a:lnSpc>
                          <a:spcPct val="115000"/>
                        </a:lnSpc>
                        <a:spcAft>
                          <a:spcPts val="0"/>
                        </a:spcAft>
                        <a:buFont typeface="Symbol"/>
                        <a:buChar char=""/>
                      </a:pPr>
                      <a:r>
                        <a:rPr lang="en-US" sz="1400" dirty="0" smtClean="0">
                          <a:effectLst/>
                          <a:latin typeface="Arial" pitchFamily="34" charset="0"/>
                          <a:cs typeface="Arial" pitchFamily="34" charset="0"/>
                        </a:rPr>
                        <a:t>Will be undertaking a mission to Brazil for conditioning and safe disposal of sealed </a:t>
                      </a:r>
                      <a:r>
                        <a:rPr lang="en-US" sz="1400" dirty="0">
                          <a:effectLst/>
                          <a:latin typeface="Arial" pitchFamily="34" charset="0"/>
                          <a:cs typeface="Arial" pitchFamily="34" charset="0"/>
                        </a:rPr>
                        <a:t>high activity radioactive sources (SHARS), a world first </a:t>
                      </a:r>
                      <a:r>
                        <a:rPr lang="en-US" sz="1400" dirty="0" err="1">
                          <a:effectLst/>
                          <a:latin typeface="Arial" pitchFamily="34" charset="0"/>
                          <a:cs typeface="Arial" pitchFamily="34" charset="0"/>
                        </a:rPr>
                        <a:t>Necsa</a:t>
                      </a:r>
                      <a:r>
                        <a:rPr lang="en-US" sz="1400" dirty="0">
                          <a:effectLst/>
                          <a:latin typeface="Arial" pitchFamily="34" charset="0"/>
                          <a:cs typeface="Arial" pitchFamily="34" charset="0"/>
                        </a:rPr>
                        <a:t> </a:t>
                      </a:r>
                      <a:r>
                        <a:rPr lang="en-US" sz="1400" dirty="0" smtClean="0">
                          <a:effectLst/>
                          <a:latin typeface="Arial" pitchFamily="34" charset="0"/>
                          <a:cs typeface="Arial" pitchFamily="34" charset="0"/>
                        </a:rPr>
                        <a:t>developed and designed technology.</a:t>
                      </a:r>
                      <a:endParaRPr lang="en-ZA" sz="1400" dirty="0">
                        <a:effectLst/>
                        <a:latin typeface="Arial" pitchFamily="34" charset="0"/>
                        <a:ea typeface="Times"/>
                        <a:cs typeface="Arial" pitchFamily="34" charset="0"/>
                      </a:endParaRPr>
                    </a:p>
                  </a:txBody>
                  <a:tcPr marL="68580" marR="68580" marT="0" marB="0"/>
                </a:tc>
              </a:tr>
            </a:tbl>
          </a:graphicData>
        </a:graphic>
      </p:graphicFrame>
    </p:spTree>
    <p:extLst>
      <p:ext uri="{BB962C8B-B14F-4D97-AF65-F5344CB8AC3E}">
        <p14:creationId xmlns:p14="http://schemas.microsoft.com/office/powerpoint/2010/main" xmlns="" val="4152143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51520" y="1268760"/>
            <a:ext cx="7992888" cy="4824536"/>
          </a:xfrm>
        </p:spPr>
        <p:txBody>
          <a:bodyPr>
            <a:normAutofit/>
          </a:bodyPr>
          <a:lstStyle/>
          <a:p>
            <a:pPr>
              <a:spcBef>
                <a:spcPts val="250"/>
              </a:spcBef>
            </a:pPr>
            <a:r>
              <a:rPr lang="en-GB" sz="2200" dirty="0" smtClean="0"/>
              <a:t>Commercial Production Reactor</a:t>
            </a:r>
          </a:p>
          <a:p>
            <a:pPr>
              <a:spcBef>
                <a:spcPts val="250"/>
              </a:spcBef>
            </a:pPr>
            <a:endParaRPr lang="en-GB" sz="2200" dirty="0"/>
          </a:p>
          <a:p>
            <a:pPr>
              <a:spcBef>
                <a:spcPts val="250"/>
              </a:spcBef>
            </a:pPr>
            <a:r>
              <a:rPr lang="en-GB" sz="2200" dirty="0" smtClean="0"/>
              <a:t>Nuclear Fuel Cycle (Front-End)</a:t>
            </a:r>
          </a:p>
          <a:p>
            <a:pPr>
              <a:spcBef>
                <a:spcPts val="250"/>
              </a:spcBef>
            </a:pPr>
            <a:endParaRPr lang="en-GB" sz="2200" dirty="0" smtClean="0"/>
          </a:p>
          <a:p>
            <a:pPr>
              <a:spcBef>
                <a:spcPts val="250"/>
              </a:spcBef>
            </a:pPr>
            <a:r>
              <a:rPr lang="en-GB" sz="2200" dirty="0" smtClean="0"/>
              <a:t>Manufacturing</a:t>
            </a:r>
          </a:p>
          <a:p>
            <a:pPr>
              <a:spcBef>
                <a:spcPts val="250"/>
              </a:spcBef>
            </a:pPr>
            <a:endParaRPr lang="en-GB" sz="2200" dirty="0"/>
          </a:p>
          <a:p>
            <a:pPr>
              <a:spcBef>
                <a:spcPts val="250"/>
              </a:spcBef>
            </a:pPr>
            <a:r>
              <a:rPr lang="en-GB" sz="2200" dirty="0" smtClean="0"/>
              <a:t>Localisation</a:t>
            </a:r>
            <a:endParaRPr lang="en-GB" sz="2200" dirty="0"/>
          </a:p>
          <a:p>
            <a:pPr>
              <a:spcBef>
                <a:spcPts val="250"/>
              </a:spcBef>
            </a:pPr>
            <a:endParaRPr lang="en-GB" sz="2200" dirty="0" smtClean="0"/>
          </a:p>
          <a:p>
            <a:pPr>
              <a:spcBef>
                <a:spcPts val="250"/>
              </a:spcBef>
            </a:pPr>
            <a:r>
              <a:rPr lang="en-GB" sz="2200" dirty="0" smtClean="0"/>
              <a:t>Skills development</a:t>
            </a:r>
            <a:endParaRPr lang="en-GB" sz="2200" dirty="0"/>
          </a:p>
          <a:p>
            <a:pPr indent="-285750">
              <a:spcBef>
                <a:spcPts val="250"/>
              </a:spcBef>
            </a:pPr>
            <a:endParaRPr lang="en-GB" sz="2200" dirty="0" smtClean="0"/>
          </a:p>
        </p:txBody>
      </p:sp>
      <p:sp>
        <p:nvSpPr>
          <p:cNvPr id="5" name="Rectangle 4"/>
          <p:cNvSpPr>
            <a:spLocks noChangeArrowheads="1"/>
          </p:cNvSpPr>
          <p:nvPr/>
        </p:nvSpPr>
        <p:spPr bwMode="auto">
          <a:xfrm>
            <a:off x="251520" y="5805264"/>
            <a:ext cx="2375471" cy="288032"/>
          </a:xfrm>
          <a:prstGeom prst="rect">
            <a:avLst/>
          </a:prstGeom>
          <a:noFill/>
          <a:ln w="9525">
            <a:noFill/>
            <a:miter lim="800000"/>
            <a:headEnd/>
            <a:tailEnd/>
          </a:ln>
        </p:spPr>
        <p:txBody>
          <a:bodyPr lIns="91392" tIns="45696" rIns="91392" bIns="45696"/>
          <a:lstStyle/>
          <a:p>
            <a:pPr>
              <a:spcBef>
                <a:spcPct val="20000"/>
              </a:spcBef>
            </a:pPr>
            <a:endParaRPr lang="en-US" sz="1700" b="1" dirty="0">
              <a:solidFill>
                <a:srgbClr val="E25B00"/>
              </a:solidFill>
            </a:endParaRPr>
          </a:p>
        </p:txBody>
      </p:sp>
      <p:sp>
        <p:nvSpPr>
          <p:cNvPr id="6" name="Title 1"/>
          <p:cNvSpPr>
            <a:spLocks noGrp="1"/>
          </p:cNvSpPr>
          <p:nvPr>
            <p:ph type="title"/>
          </p:nvPr>
        </p:nvSpPr>
        <p:spPr>
          <a:xfrm>
            <a:off x="0" y="332656"/>
            <a:ext cx="8035826" cy="562074"/>
          </a:xfrm>
        </p:spPr>
        <p:txBody>
          <a:bodyPr>
            <a:noAutofit/>
          </a:bodyPr>
          <a:lstStyle/>
          <a:p>
            <a:r>
              <a:rPr lang="en-ZA" sz="2000" b="1" dirty="0" smtClean="0"/>
              <a:t>DIRECTIVES FROM SONA 2016 – NECSA’S ROLE IN THE NUCLEAR NEWBUILD PROGRAMME</a:t>
            </a:r>
            <a:endParaRPr lang="en-ZA" sz="2000" b="1" dirty="0">
              <a:solidFill>
                <a:srgbClr val="E20000"/>
              </a:solidFill>
            </a:endParaRPr>
          </a:p>
        </p:txBody>
      </p:sp>
      <p:sp>
        <p:nvSpPr>
          <p:cNvPr id="7" name="Slide Number Placeholder 6"/>
          <p:cNvSpPr txBox="1">
            <a:spLocks/>
          </p:cNvSpPr>
          <p:nvPr/>
        </p:nvSpPr>
        <p:spPr>
          <a:xfrm>
            <a:off x="8604448" y="6309320"/>
            <a:ext cx="539552" cy="3600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3F30E4-CB77-4C02-B254-358FC221FA15}" type="slidenum">
              <a:rPr kumimoji="0" lang="en-GB"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70927358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88840"/>
            <a:ext cx="3629077" cy="1872208"/>
          </a:xfrm>
        </p:spPr>
        <p:txBody>
          <a:bodyPr>
            <a:normAutofit/>
          </a:bodyPr>
          <a:lstStyle/>
          <a:p>
            <a:pPr lvl="0" algn="ctr"/>
            <a:r>
              <a:rPr lang="en-ZA" dirty="0" smtClean="0"/>
              <a:t>PERFORMANCE</a:t>
            </a:r>
            <a:endParaRPr lang="en-GB" dirty="0"/>
          </a:p>
        </p:txBody>
      </p:sp>
    </p:spTree>
    <p:extLst>
      <p:ext uri="{BB962C8B-B14F-4D97-AF65-F5344CB8AC3E}">
        <p14:creationId xmlns:p14="http://schemas.microsoft.com/office/powerpoint/2010/main" xmlns="" val="2784580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740352" cy="706090"/>
          </a:xfrm>
        </p:spPr>
        <p:txBody>
          <a:bodyPr anchor="ctr">
            <a:noAutofit/>
          </a:bodyPr>
          <a:lstStyle/>
          <a:p>
            <a:pPr lvl="1" algn="l" rtl="0">
              <a:spcBef>
                <a:spcPct val="0"/>
              </a:spcBef>
            </a:pPr>
            <a:r>
              <a:rPr lang="en-ZA" sz="2400" b="1" dirty="0" smtClean="0">
                <a:solidFill>
                  <a:schemeClr val="bg1"/>
                </a:solidFill>
              </a:rPr>
              <a:t>2014/15 PERFORMANCE</a:t>
            </a:r>
            <a:endParaRPr lang="en-GB" sz="2000" b="1" dirty="0">
              <a:solidFill>
                <a:schemeClr val="bg1"/>
              </a:solidFill>
            </a:endParaRPr>
          </a:p>
        </p:txBody>
      </p:sp>
      <p:sp>
        <p:nvSpPr>
          <p:cNvPr id="4" name="Slide Number Placeholder 3"/>
          <p:cNvSpPr>
            <a:spLocks noGrp="1"/>
          </p:cNvSpPr>
          <p:nvPr>
            <p:ph type="sldNum" sz="quarter" idx="10"/>
          </p:nvPr>
        </p:nvSpPr>
        <p:spPr/>
        <p:txBody>
          <a:bodyPr/>
          <a:lstStyle/>
          <a:p>
            <a:fld id="{48BDBE50-CC64-4035-A659-2A5203048589}" type="slidenum">
              <a:rPr lang="en-GB" smtClean="0"/>
              <a:pPr/>
              <a:t>13</a:t>
            </a:fld>
            <a:endParaRPr lang="en-GB"/>
          </a:p>
        </p:txBody>
      </p:sp>
      <p:sp>
        <p:nvSpPr>
          <p:cNvPr id="6" name="Content Placeholder 4"/>
          <p:cNvSpPr>
            <a:spLocks noGrp="1"/>
          </p:cNvSpPr>
          <p:nvPr>
            <p:ph idx="1"/>
          </p:nvPr>
        </p:nvSpPr>
        <p:spPr>
          <a:xfrm>
            <a:off x="107503" y="1196752"/>
            <a:ext cx="8421641" cy="4824536"/>
          </a:xfrm>
        </p:spPr>
        <p:txBody>
          <a:bodyPr vert="horz" lIns="91440" tIns="45720" rIns="91440" bIns="45720" rtlCol="0">
            <a:noAutofit/>
          </a:bodyPr>
          <a:lstStyle/>
          <a:p>
            <a:pPr lvl="0" algn="just"/>
            <a:r>
              <a:rPr lang="en-ZA" sz="2000" dirty="0" smtClean="0"/>
              <a:t>Performance on the SAFARI-1 operational availability PDO exceeded its target.</a:t>
            </a:r>
          </a:p>
          <a:p>
            <a:pPr lvl="0" algn="just"/>
            <a:endParaRPr lang="en-ZA" sz="2000" dirty="0"/>
          </a:p>
          <a:p>
            <a:pPr lvl="0" algn="just"/>
            <a:r>
              <a:rPr lang="en-ZA" sz="2000" dirty="0" err="1" smtClean="0"/>
              <a:t>Pelchem</a:t>
            </a:r>
            <a:r>
              <a:rPr lang="en-ZA" sz="2000" dirty="0" smtClean="0"/>
              <a:t> net profit after tax PDO was not achieved. </a:t>
            </a:r>
          </a:p>
          <a:p>
            <a:pPr lvl="0" algn="just"/>
            <a:endParaRPr lang="en-ZA" sz="2000" dirty="0"/>
          </a:p>
          <a:p>
            <a:pPr algn="just"/>
            <a:r>
              <a:rPr lang="en-ZA" sz="2000" dirty="0" smtClean="0"/>
              <a:t>NTP </a:t>
            </a:r>
            <a:r>
              <a:rPr lang="en-ZA" sz="2000" dirty="0"/>
              <a:t>net profit after tax PDO was not achieved. </a:t>
            </a:r>
          </a:p>
          <a:p>
            <a:pPr lvl="0" algn="just"/>
            <a:endParaRPr lang="en-ZA" sz="2000" dirty="0" smtClean="0"/>
          </a:p>
          <a:p>
            <a:pPr algn="just"/>
            <a:r>
              <a:rPr lang="en-ZA" sz="2000" dirty="0"/>
              <a:t>Performance on the </a:t>
            </a:r>
            <a:r>
              <a:rPr lang="en-ZA" sz="2000" dirty="0" smtClean="0"/>
              <a:t>Establish sustainable supply </a:t>
            </a:r>
            <a:r>
              <a:rPr lang="en-ZA" sz="2000" dirty="0"/>
              <a:t>of </a:t>
            </a:r>
            <a:r>
              <a:rPr lang="en-ZA" sz="2000" dirty="0" smtClean="0"/>
              <a:t>LEU fuel </a:t>
            </a:r>
            <a:r>
              <a:rPr lang="en-ZA" sz="2000" dirty="0"/>
              <a:t>and </a:t>
            </a:r>
            <a:r>
              <a:rPr lang="en-ZA" sz="2000" dirty="0" smtClean="0"/>
              <a:t>target plates PDO was met. </a:t>
            </a:r>
          </a:p>
          <a:p>
            <a:pPr algn="just"/>
            <a:endParaRPr lang="en-ZA" sz="2000" dirty="0" smtClean="0"/>
          </a:p>
          <a:p>
            <a:pPr lvl="0" algn="just"/>
            <a:r>
              <a:rPr lang="en-ZA" sz="2000" dirty="0"/>
              <a:t>Performance on the </a:t>
            </a:r>
            <a:r>
              <a:rPr lang="en-ZA" sz="2000" dirty="0" smtClean="0"/>
              <a:t>Stage 1 Decontamination and Decommissioning (D&amp;D) Programme Execution PDO </a:t>
            </a:r>
            <a:r>
              <a:rPr lang="en-ZA" sz="2000" dirty="0"/>
              <a:t>exceeded its target.</a:t>
            </a:r>
          </a:p>
          <a:p>
            <a:pPr algn="just"/>
            <a:endParaRPr lang="en-ZA" sz="2000" dirty="0"/>
          </a:p>
          <a:p>
            <a:pPr lvl="0" algn="just"/>
            <a:r>
              <a:rPr lang="en-ZA" sz="2000" dirty="0"/>
              <a:t>Performance on the </a:t>
            </a:r>
            <a:r>
              <a:rPr lang="en-ZA" sz="2000" dirty="0" smtClean="0"/>
              <a:t>Public Dose Impact PDO </a:t>
            </a:r>
            <a:r>
              <a:rPr lang="en-ZA" sz="2000" dirty="0"/>
              <a:t>exceeded its target</a:t>
            </a:r>
            <a:r>
              <a:rPr lang="en-ZA" sz="2000" dirty="0" smtClean="0"/>
              <a:t>.</a:t>
            </a:r>
            <a:endParaRPr lang="en-ZA" sz="2000" dirty="0"/>
          </a:p>
        </p:txBody>
      </p:sp>
      <p:sp>
        <p:nvSpPr>
          <p:cNvPr id="8" name="Rectangle 1"/>
          <p:cNvSpPr>
            <a:spLocks noChangeArrowheads="1"/>
          </p:cNvSpPr>
          <p:nvPr/>
        </p:nvSpPr>
        <p:spPr bwMode="auto">
          <a:xfrm>
            <a:off x="2198688" y="34877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25937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7740352" cy="706090"/>
          </a:xfrm>
        </p:spPr>
        <p:txBody>
          <a:bodyPr anchor="ctr">
            <a:noAutofit/>
          </a:bodyPr>
          <a:lstStyle/>
          <a:p>
            <a:pPr lvl="1" algn="l" rtl="0">
              <a:spcBef>
                <a:spcPct val="0"/>
              </a:spcBef>
            </a:pPr>
            <a:r>
              <a:rPr lang="en-ZA" sz="2400" b="1" dirty="0" smtClean="0">
                <a:solidFill>
                  <a:schemeClr val="bg1"/>
                </a:solidFill>
              </a:rPr>
              <a:t>2014/15 PERFORMANCE (CONT.)</a:t>
            </a:r>
            <a:endParaRPr lang="en-GB" sz="2000" b="1" dirty="0">
              <a:solidFill>
                <a:schemeClr val="bg1"/>
              </a:solidFill>
            </a:endParaRPr>
          </a:p>
        </p:txBody>
      </p:sp>
      <p:sp>
        <p:nvSpPr>
          <p:cNvPr id="4" name="Slide Number Placeholder 3"/>
          <p:cNvSpPr>
            <a:spLocks noGrp="1"/>
          </p:cNvSpPr>
          <p:nvPr>
            <p:ph type="sldNum" sz="quarter" idx="10"/>
          </p:nvPr>
        </p:nvSpPr>
        <p:spPr/>
        <p:txBody>
          <a:bodyPr/>
          <a:lstStyle/>
          <a:p>
            <a:fld id="{48BDBE50-CC64-4035-A659-2A5203048589}" type="slidenum">
              <a:rPr lang="en-GB" smtClean="0"/>
              <a:pPr/>
              <a:t>14</a:t>
            </a:fld>
            <a:endParaRPr lang="en-GB"/>
          </a:p>
        </p:txBody>
      </p:sp>
      <p:sp>
        <p:nvSpPr>
          <p:cNvPr id="6" name="Content Placeholder 4"/>
          <p:cNvSpPr>
            <a:spLocks noGrp="1"/>
          </p:cNvSpPr>
          <p:nvPr>
            <p:ph idx="1"/>
          </p:nvPr>
        </p:nvSpPr>
        <p:spPr>
          <a:xfrm>
            <a:off x="107503" y="1196752"/>
            <a:ext cx="8421641" cy="4824536"/>
          </a:xfrm>
        </p:spPr>
        <p:txBody>
          <a:bodyPr vert="horz" lIns="91440" tIns="45720" rIns="91440" bIns="45720" rtlCol="0">
            <a:noAutofit/>
          </a:bodyPr>
          <a:lstStyle/>
          <a:p>
            <a:pPr algn="just"/>
            <a:r>
              <a:rPr lang="en-ZA" sz="1900" dirty="0"/>
              <a:t>Disabling Injury Incidence Rate (DIIR) PDO not achieved</a:t>
            </a:r>
            <a:r>
              <a:rPr lang="en-ZA" sz="1900" dirty="0" smtClean="0"/>
              <a:t>.</a:t>
            </a:r>
          </a:p>
          <a:p>
            <a:pPr algn="just"/>
            <a:endParaRPr lang="en-ZA" sz="1900" dirty="0"/>
          </a:p>
          <a:p>
            <a:pPr algn="just"/>
            <a:r>
              <a:rPr lang="en-ZA" sz="1900" dirty="0" err="1"/>
              <a:t>Necsa</a:t>
            </a:r>
            <a:r>
              <a:rPr lang="en-ZA" sz="1900" dirty="0"/>
              <a:t> external sales PDO not achieved</a:t>
            </a:r>
            <a:r>
              <a:rPr lang="en-ZA" sz="1900" dirty="0" smtClean="0"/>
              <a:t>.</a:t>
            </a:r>
          </a:p>
          <a:p>
            <a:pPr algn="just"/>
            <a:endParaRPr lang="en-ZA" sz="1900" dirty="0"/>
          </a:p>
          <a:p>
            <a:pPr algn="just"/>
            <a:r>
              <a:rPr lang="en-ZA" sz="1900" dirty="0"/>
              <a:t>Performance on the </a:t>
            </a:r>
            <a:r>
              <a:rPr lang="en-ZA" sz="1900" dirty="0" smtClean="0"/>
              <a:t>Innovation Disclosures PDO </a:t>
            </a:r>
            <a:r>
              <a:rPr lang="en-ZA" sz="1900" dirty="0"/>
              <a:t>exceeded its target.</a:t>
            </a:r>
          </a:p>
          <a:p>
            <a:pPr lvl="0" algn="just"/>
            <a:endParaRPr lang="en-ZA" sz="1900" dirty="0" smtClean="0"/>
          </a:p>
          <a:p>
            <a:pPr algn="just"/>
            <a:r>
              <a:rPr lang="en-ZA" sz="1900" dirty="0"/>
              <a:t>Performance on the </a:t>
            </a:r>
            <a:r>
              <a:rPr lang="en-ZA" sz="1900" dirty="0" smtClean="0"/>
              <a:t>Number of Refereed Research Publications PDO </a:t>
            </a:r>
            <a:r>
              <a:rPr lang="en-ZA" sz="1900" dirty="0"/>
              <a:t>exceeded its target.</a:t>
            </a:r>
          </a:p>
          <a:p>
            <a:pPr lvl="0" algn="just"/>
            <a:endParaRPr lang="en-ZA" sz="1900" dirty="0" smtClean="0"/>
          </a:p>
          <a:p>
            <a:pPr lvl="0" algn="just"/>
            <a:r>
              <a:rPr lang="en-ZA" sz="1900" dirty="0" smtClean="0"/>
              <a:t>Technical staff as a % Total Staff PDO was not achieved. </a:t>
            </a:r>
          </a:p>
          <a:p>
            <a:pPr lvl="0" algn="just"/>
            <a:endParaRPr lang="en-ZA" sz="1900" dirty="0"/>
          </a:p>
          <a:p>
            <a:pPr algn="just"/>
            <a:r>
              <a:rPr lang="en-ZA" sz="1900" dirty="0"/>
              <a:t>Performance on the </a:t>
            </a:r>
            <a:r>
              <a:rPr lang="en-ZA" sz="1900" dirty="0" smtClean="0"/>
              <a:t>Black technical Staff as a % of All Technical Staff PDO </a:t>
            </a:r>
            <a:r>
              <a:rPr lang="en-ZA" sz="1900" dirty="0"/>
              <a:t>exceeded its target.</a:t>
            </a:r>
          </a:p>
          <a:p>
            <a:pPr marL="0" indent="0" algn="just">
              <a:buNone/>
            </a:pPr>
            <a:r>
              <a:rPr lang="en-ZA" sz="1900" dirty="0" smtClean="0"/>
              <a:t> </a:t>
            </a:r>
          </a:p>
          <a:p>
            <a:pPr marL="0" indent="0" algn="just">
              <a:buNone/>
            </a:pPr>
            <a:r>
              <a:rPr lang="en-ZA" sz="1900" dirty="0" smtClean="0"/>
              <a:t>For </a:t>
            </a:r>
            <a:r>
              <a:rPr lang="en-ZA" sz="1900" dirty="0"/>
              <a:t>2014/15 </a:t>
            </a:r>
            <a:r>
              <a:rPr lang="en-ZA" sz="1900" dirty="0" err="1"/>
              <a:t>Necsa</a:t>
            </a:r>
            <a:r>
              <a:rPr lang="en-ZA" sz="1900" dirty="0"/>
              <a:t> achieved 9 of its 13 predetermined objectives which were included in its Shareholder’s Compact with the Minister of Energy.</a:t>
            </a:r>
          </a:p>
          <a:p>
            <a:pPr lvl="0" algn="just"/>
            <a:endParaRPr lang="en-ZA" sz="1900" dirty="0" smtClean="0"/>
          </a:p>
        </p:txBody>
      </p:sp>
      <p:sp>
        <p:nvSpPr>
          <p:cNvPr id="8" name="Rectangle 1"/>
          <p:cNvSpPr>
            <a:spLocks noChangeArrowheads="1"/>
          </p:cNvSpPr>
          <p:nvPr/>
        </p:nvSpPr>
        <p:spPr bwMode="auto">
          <a:xfrm>
            <a:off x="2198688" y="34877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794547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0" y="260648"/>
            <a:ext cx="7740352" cy="706090"/>
          </a:xfrm>
        </p:spPr>
        <p:txBody>
          <a:bodyPr anchor="ctr">
            <a:noAutofit/>
          </a:bodyPr>
          <a:lstStyle/>
          <a:p>
            <a:pPr lvl="1" algn="l" rtl="0">
              <a:spcBef>
                <a:spcPct val="0"/>
              </a:spcBef>
            </a:pPr>
            <a:r>
              <a:rPr lang="en-ZA" sz="2400" b="1" dirty="0" smtClean="0">
                <a:solidFill>
                  <a:schemeClr val="bg1"/>
                </a:solidFill>
              </a:rPr>
              <a:t>2015/16 PERFORMANCE</a:t>
            </a:r>
            <a:endParaRPr lang="en-GB" sz="2000" b="1" dirty="0">
              <a:solidFill>
                <a:schemeClr val="bg1"/>
              </a:solidFill>
            </a:endParaRPr>
          </a:p>
        </p:txBody>
      </p:sp>
      <p:sp>
        <p:nvSpPr>
          <p:cNvPr id="4" name="Slide Number Placeholder 3"/>
          <p:cNvSpPr>
            <a:spLocks noGrp="1"/>
          </p:cNvSpPr>
          <p:nvPr>
            <p:ph type="sldNum" sz="quarter" idx="10"/>
          </p:nvPr>
        </p:nvSpPr>
        <p:spPr/>
        <p:txBody>
          <a:bodyPr/>
          <a:lstStyle/>
          <a:p>
            <a:fld id="{48BDBE50-CC64-4035-A659-2A5203048589}" type="slidenum">
              <a:rPr lang="en-GB" smtClean="0"/>
              <a:pPr/>
              <a:t>15</a:t>
            </a:fld>
            <a:endParaRPr lang="en-GB"/>
          </a:p>
        </p:txBody>
      </p:sp>
      <p:sp>
        <p:nvSpPr>
          <p:cNvPr id="6" name="Content Placeholder 4"/>
          <p:cNvSpPr>
            <a:spLocks noGrp="1"/>
          </p:cNvSpPr>
          <p:nvPr>
            <p:ph idx="1"/>
          </p:nvPr>
        </p:nvSpPr>
        <p:spPr>
          <a:xfrm>
            <a:off x="107503" y="1196752"/>
            <a:ext cx="8421641" cy="4824536"/>
          </a:xfrm>
        </p:spPr>
        <p:txBody>
          <a:bodyPr vert="horz" lIns="91440" tIns="45720" rIns="91440" bIns="45720" rtlCol="0">
            <a:noAutofit/>
          </a:bodyPr>
          <a:lstStyle/>
          <a:p>
            <a:pPr lvl="0" algn="just"/>
            <a:r>
              <a:rPr lang="en-ZA" sz="2000" dirty="0"/>
              <a:t>Performance on the SAFARI-1 operational availability PDO exceeded its target.</a:t>
            </a:r>
          </a:p>
          <a:p>
            <a:pPr lvl="0" algn="just"/>
            <a:endParaRPr lang="en-ZA" sz="2000" dirty="0"/>
          </a:p>
          <a:p>
            <a:pPr algn="just"/>
            <a:r>
              <a:rPr lang="en-ZA" sz="2000" dirty="0"/>
              <a:t>Performance on the </a:t>
            </a:r>
            <a:r>
              <a:rPr lang="en-ZA" sz="2000" dirty="0" err="1"/>
              <a:t>Pelchem</a:t>
            </a:r>
            <a:r>
              <a:rPr lang="en-ZA" sz="2000" dirty="0"/>
              <a:t> net profit after tax </a:t>
            </a:r>
            <a:r>
              <a:rPr lang="en-ZA" sz="2000" dirty="0" smtClean="0"/>
              <a:t>PDO </a:t>
            </a:r>
            <a:r>
              <a:rPr lang="en-ZA" sz="2000" dirty="0"/>
              <a:t>exceeded its target.</a:t>
            </a:r>
          </a:p>
          <a:p>
            <a:pPr lvl="0" algn="just"/>
            <a:endParaRPr lang="en-ZA" sz="2000" dirty="0"/>
          </a:p>
          <a:p>
            <a:pPr algn="just"/>
            <a:r>
              <a:rPr lang="en-ZA" sz="2000" dirty="0"/>
              <a:t>Performance on the NTP net profit after tax </a:t>
            </a:r>
            <a:r>
              <a:rPr lang="en-ZA" sz="2000" dirty="0" smtClean="0"/>
              <a:t>PDO </a:t>
            </a:r>
            <a:r>
              <a:rPr lang="en-ZA" sz="2000" dirty="0"/>
              <a:t>exceeded its target.</a:t>
            </a:r>
          </a:p>
          <a:p>
            <a:pPr lvl="0" algn="just"/>
            <a:endParaRPr lang="en-ZA" sz="2000" dirty="0"/>
          </a:p>
          <a:p>
            <a:pPr algn="just"/>
            <a:r>
              <a:rPr lang="en-ZA" sz="2000" dirty="0"/>
              <a:t>Performance on the Establish sustainable supply of LEU fuel and target plates PDO was met. </a:t>
            </a:r>
          </a:p>
          <a:p>
            <a:pPr algn="just"/>
            <a:endParaRPr lang="en-ZA" sz="2000" dirty="0"/>
          </a:p>
          <a:p>
            <a:pPr algn="just"/>
            <a:r>
              <a:rPr lang="en-ZA" sz="2000" dirty="0" smtClean="0"/>
              <a:t>Stage 1 D&amp;D </a:t>
            </a:r>
            <a:r>
              <a:rPr lang="en-ZA" sz="2000" dirty="0"/>
              <a:t>programme execution PDO was not achieved. </a:t>
            </a:r>
          </a:p>
          <a:p>
            <a:pPr lvl="0" algn="just"/>
            <a:endParaRPr lang="en-ZA" sz="2000" dirty="0" smtClean="0"/>
          </a:p>
          <a:p>
            <a:pPr lvl="0" algn="just"/>
            <a:r>
              <a:rPr lang="en-ZA" sz="2000" dirty="0" smtClean="0"/>
              <a:t>Performance </a:t>
            </a:r>
            <a:r>
              <a:rPr lang="en-ZA" sz="2000" dirty="0"/>
              <a:t>on the Public Dose Impact PDO exceeded its target.</a:t>
            </a:r>
          </a:p>
        </p:txBody>
      </p:sp>
      <p:sp>
        <p:nvSpPr>
          <p:cNvPr id="8" name="Rectangle 1"/>
          <p:cNvSpPr>
            <a:spLocks noChangeArrowheads="1"/>
          </p:cNvSpPr>
          <p:nvPr/>
        </p:nvSpPr>
        <p:spPr bwMode="auto">
          <a:xfrm>
            <a:off x="2198688" y="34877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61578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0" y="260648"/>
            <a:ext cx="7740352" cy="706090"/>
          </a:xfrm>
        </p:spPr>
        <p:txBody>
          <a:bodyPr anchor="ctr">
            <a:noAutofit/>
          </a:bodyPr>
          <a:lstStyle/>
          <a:p>
            <a:pPr lvl="1" algn="l" rtl="0">
              <a:spcBef>
                <a:spcPct val="0"/>
              </a:spcBef>
            </a:pPr>
            <a:r>
              <a:rPr lang="en-ZA" sz="2400" b="1" dirty="0" smtClean="0">
                <a:solidFill>
                  <a:schemeClr val="bg1"/>
                </a:solidFill>
              </a:rPr>
              <a:t>2015/16 PERFORMANCE (CONT.)</a:t>
            </a:r>
            <a:endParaRPr lang="en-GB" sz="2000" b="1" dirty="0">
              <a:solidFill>
                <a:schemeClr val="bg1"/>
              </a:solidFill>
            </a:endParaRPr>
          </a:p>
        </p:txBody>
      </p:sp>
      <p:sp>
        <p:nvSpPr>
          <p:cNvPr id="4" name="Slide Number Placeholder 3"/>
          <p:cNvSpPr>
            <a:spLocks noGrp="1"/>
          </p:cNvSpPr>
          <p:nvPr>
            <p:ph type="sldNum" sz="quarter" idx="10"/>
          </p:nvPr>
        </p:nvSpPr>
        <p:spPr/>
        <p:txBody>
          <a:bodyPr/>
          <a:lstStyle/>
          <a:p>
            <a:fld id="{48BDBE50-CC64-4035-A659-2A5203048589}" type="slidenum">
              <a:rPr lang="en-GB" smtClean="0"/>
              <a:pPr/>
              <a:t>16</a:t>
            </a:fld>
            <a:endParaRPr lang="en-GB"/>
          </a:p>
        </p:txBody>
      </p:sp>
      <p:sp>
        <p:nvSpPr>
          <p:cNvPr id="6" name="Content Placeholder 4"/>
          <p:cNvSpPr>
            <a:spLocks noGrp="1"/>
          </p:cNvSpPr>
          <p:nvPr>
            <p:ph idx="1"/>
          </p:nvPr>
        </p:nvSpPr>
        <p:spPr>
          <a:xfrm>
            <a:off x="107503" y="1196752"/>
            <a:ext cx="8421641" cy="4824536"/>
          </a:xfrm>
        </p:spPr>
        <p:txBody>
          <a:bodyPr vert="horz" lIns="91440" tIns="45720" rIns="91440" bIns="45720" rtlCol="0">
            <a:noAutofit/>
          </a:bodyPr>
          <a:lstStyle/>
          <a:p>
            <a:pPr algn="just"/>
            <a:r>
              <a:rPr lang="en-ZA" sz="1900" dirty="0" smtClean="0"/>
              <a:t>Disabling Injury Incidence Rate (</a:t>
            </a:r>
            <a:r>
              <a:rPr lang="en-ZA" sz="1900" dirty="0"/>
              <a:t>DIIR</a:t>
            </a:r>
            <a:r>
              <a:rPr lang="en-ZA" sz="1900" dirty="0" smtClean="0"/>
              <a:t>) PDO not achieved.</a:t>
            </a:r>
          </a:p>
          <a:p>
            <a:pPr algn="just"/>
            <a:endParaRPr lang="en-ZA" sz="1900" dirty="0"/>
          </a:p>
          <a:p>
            <a:pPr algn="just"/>
            <a:r>
              <a:rPr lang="en-ZA" sz="1900" dirty="0" err="1" smtClean="0"/>
              <a:t>Necsa</a:t>
            </a:r>
            <a:r>
              <a:rPr lang="en-ZA" sz="1900" dirty="0" smtClean="0"/>
              <a:t> external sales PDO not achieved.</a:t>
            </a:r>
          </a:p>
          <a:p>
            <a:pPr algn="just"/>
            <a:endParaRPr lang="en-ZA" sz="1900" dirty="0"/>
          </a:p>
          <a:p>
            <a:pPr algn="just"/>
            <a:r>
              <a:rPr lang="en-ZA" sz="1900" dirty="0"/>
              <a:t>Performance on the Innovation Disclosures PDO exceeded its target.</a:t>
            </a:r>
          </a:p>
          <a:p>
            <a:pPr lvl="0" algn="just"/>
            <a:endParaRPr lang="en-ZA" sz="1900" dirty="0"/>
          </a:p>
          <a:p>
            <a:pPr algn="just"/>
            <a:r>
              <a:rPr lang="en-ZA" sz="1900" dirty="0"/>
              <a:t>Performance on the Number of Refereed Research Publications PDO exceeded its target.</a:t>
            </a:r>
          </a:p>
          <a:p>
            <a:pPr lvl="0" algn="just"/>
            <a:endParaRPr lang="en-ZA" sz="1900" dirty="0"/>
          </a:p>
          <a:p>
            <a:pPr lvl="0" algn="just"/>
            <a:r>
              <a:rPr lang="en-ZA" sz="1900" dirty="0"/>
              <a:t>Technical staff as a % Total Staff PDO was </a:t>
            </a:r>
            <a:r>
              <a:rPr lang="en-ZA" sz="1900" dirty="0" smtClean="0"/>
              <a:t>met. </a:t>
            </a:r>
            <a:endParaRPr lang="en-ZA" sz="1900" dirty="0"/>
          </a:p>
          <a:p>
            <a:pPr lvl="0" algn="just"/>
            <a:endParaRPr lang="en-ZA" sz="1900" dirty="0"/>
          </a:p>
          <a:p>
            <a:pPr algn="just"/>
            <a:r>
              <a:rPr lang="en-ZA" sz="1900" dirty="0"/>
              <a:t>Performance on the Black technical Staff as a % of All Technical Staff PDO exceeded its target.</a:t>
            </a:r>
          </a:p>
          <a:p>
            <a:pPr algn="just"/>
            <a:endParaRPr lang="en-ZA" sz="1900" dirty="0"/>
          </a:p>
          <a:p>
            <a:pPr marL="0" lvl="0" indent="0" algn="just">
              <a:buNone/>
            </a:pPr>
            <a:r>
              <a:rPr lang="en-ZA" sz="1900" dirty="0"/>
              <a:t>For 2015/16 </a:t>
            </a:r>
            <a:r>
              <a:rPr lang="en-ZA" sz="1900" dirty="0" err="1"/>
              <a:t>Necsa</a:t>
            </a:r>
            <a:r>
              <a:rPr lang="en-ZA" sz="1900" dirty="0"/>
              <a:t> achieved 10 of its 13 predetermined objectives which were included in its Shareholder’s Compact with the Minister of Energy.</a:t>
            </a:r>
          </a:p>
          <a:p>
            <a:pPr lvl="0" algn="just"/>
            <a:endParaRPr lang="en-ZA" sz="1900" dirty="0" smtClean="0"/>
          </a:p>
        </p:txBody>
      </p:sp>
      <p:sp>
        <p:nvSpPr>
          <p:cNvPr id="8" name="Rectangle 1"/>
          <p:cNvSpPr>
            <a:spLocks noChangeArrowheads="1"/>
          </p:cNvSpPr>
          <p:nvPr/>
        </p:nvSpPr>
        <p:spPr bwMode="auto">
          <a:xfrm>
            <a:off x="2198688" y="348773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806297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496" y="1124744"/>
            <a:ext cx="3888432" cy="1872208"/>
          </a:xfrm>
        </p:spPr>
        <p:txBody>
          <a:bodyPr>
            <a:normAutofit fontScale="90000"/>
          </a:bodyPr>
          <a:lstStyle/>
          <a:p>
            <a:pPr algn="ctr"/>
            <a:r>
              <a:rPr lang="en-ZA" sz="3100" dirty="0" smtClean="0"/>
              <a:t>NECSA SOC LTD</a:t>
            </a:r>
            <a:r>
              <a:rPr lang="en-ZA" sz="3100" dirty="0"/>
              <a:t>  </a:t>
            </a:r>
            <a:br>
              <a:rPr lang="en-ZA" sz="3100" dirty="0"/>
            </a:br>
            <a:r>
              <a:rPr lang="en-ZA" sz="3100" dirty="0" smtClean="0"/>
              <a:t>And</a:t>
            </a:r>
            <a:br>
              <a:rPr lang="en-ZA" sz="3100" dirty="0" smtClean="0"/>
            </a:br>
            <a:r>
              <a:rPr lang="en-ZA" sz="3100" dirty="0" smtClean="0"/>
              <a:t>GROUP COMPANIES</a:t>
            </a:r>
            <a:r>
              <a:rPr lang="en-US" sz="3100" cap="all" dirty="0"/>
              <a:t/>
            </a:r>
            <a:br>
              <a:rPr lang="en-US" sz="3100" cap="all" dirty="0"/>
            </a:br>
            <a:r>
              <a:rPr lang="en-US" sz="2200" cap="all" dirty="0" smtClean="0"/>
              <a:t>(</a:t>
            </a:r>
            <a:r>
              <a:rPr lang="en-US" sz="1800" cap="all" dirty="0" smtClean="0"/>
              <a:t>AUDITED AFS - 31 MARCH 2016)</a:t>
            </a:r>
            <a:endParaRPr lang="en-GB" sz="1800" dirty="0"/>
          </a:p>
        </p:txBody>
      </p:sp>
      <p:sp>
        <p:nvSpPr>
          <p:cNvPr id="3" name="Subtitle 2"/>
          <p:cNvSpPr>
            <a:spLocks noGrp="1"/>
          </p:cNvSpPr>
          <p:nvPr>
            <p:ph type="subTitle" idx="1"/>
          </p:nvPr>
        </p:nvSpPr>
        <p:spPr>
          <a:xfrm>
            <a:off x="323528" y="3212976"/>
            <a:ext cx="3312368" cy="936104"/>
          </a:xfrm>
        </p:spPr>
        <p:txBody>
          <a:bodyPr>
            <a:normAutofit fontScale="92500"/>
          </a:bodyPr>
          <a:lstStyle/>
          <a:p>
            <a:pPr algn="ctr" eaLnBrk="0" hangingPunct="0">
              <a:defRPr/>
            </a:pPr>
            <a:r>
              <a:rPr lang="en-ZA" sz="2000" b="1" kern="0" dirty="0" smtClean="0"/>
              <a:t>ZAKES MYEZA</a:t>
            </a:r>
          </a:p>
          <a:p>
            <a:pPr algn="ctr" eaLnBrk="0" hangingPunct="0">
              <a:defRPr/>
            </a:pPr>
            <a:r>
              <a:rPr lang="en-ZA" sz="2000" b="1" kern="0" dirty="0" smtClean="0"/>
              <a:t>Group Executive: Finance</a:t>
            </a:r>
          </a:p>
          <a:p>
            <a:endParaRPr lang="en-GB" dirty="0"/>
          </a:p>
        </p:txBody>
      </p:sp>
    </p:spTree>
    <p:extLst>
      <p:ext uri="{BB962C8B-B14F-4D97-AF65-F5344CB8AC3E}">
        <p14:creationId xmlns:p14="http://schemas.microsoft.com/office/powerpoint/2010/main" xmlns="" val="868887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ZA" sz="2800" b="1" dirty="0" smtClean="0"/>
              <a:t>INTRODUCTION</a:t>
            </a:r>
            <a:endParaRPr lang="en-ZA" sz="2800" b="1" dirty="0"/>
          </a:p>
        </p:txBody>
      </p:sp>
      <p:sp>
        <p:nvSpPr>
          <p:cNvPr id="4" name="Slide Number Placeholder 3"/>
          <p:cNvSpPr>
            <a:spLocks noGrp="1"/>
          </p:cNvSpPr>
          <p:nvPr>
            <p:ph type="sldNum" sz="quarter" idx="4294967295"/>
          </p:nvPr>
        </p:nvSpPr>
        <p:spPr>
          <a:xfrm>
            <a:off x="7164288" y="6265118"/>
            <a:ext cx="1810072" cy="404242"/>
          </a:xfrm>
          <a:prstGeom prst="rect">
            <a:avLst/>
          </a:prstGeom>
        </p:spPr>
        <p:txBody>
          <a:bodyPr/>
          <a:lstStyle/>
          <a:p>
            <a:pPr algn="r"/>
            <a:fld id="{D03F30E4-CB77-4C02-B254-358FC221FA15}" type="slidenum">
              <a:rPr lang="en-GB" smtClean="0"/>
              <a:pPr algn="r"/>
              <a:t>18</a:t>
            </a:fld>
            <a:endParaRPr lang="en-GB" dirty="0"/>
          </a:p>
        </p:txBody>
      </p:sp>
      <p:pic>
        <p:nvPicPr>
          <p:cNvPr id="2253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2176" y="1390882"/>
            <a:ext cx="5652112" cy="46304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931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anim calcmode="lin" valueType="num">
                                      <p:cBhvr>
                                        <p:cTn id="8" dur="2000" fill="hold"/>
                                        <p:tgtEl>
                                          <p:spTgt spid="22531"/>
                                        </p:tgtEl>
                                        <p:attrNameLst>
                                          <p:attrName>ppt_w</p:attrName>
                                        </p:attrNameLst>
                                      </p:cBhvr>
                                      <p:tavLst>
                                        <p:tav tm="0" fmla="#ppt_w*sin(2.5*pi*$)">
                                          <p:val>
                                            <p:fltVal val="0"/>
                                          </p:val>
                                        </p:tav>
                                        <p:tav tm="100000">
                                          <p:val>
                                            <p:fltVal val="1"/>
                                          </p:val>
                                        </p:tav>
                                      </p:tavLst>
                                    </p:anim>
                                    <p:anim calcmode="lin" valueType="num">
                                      <p:cBhvr>
                                        <p:cTn id="9" dur="2000" fill="hold"/>
                                        <p:tgtEl>
                                          <p:spTgt spid="225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ZA" sz="2800" b="1" dirty="0" smtClean="0"/>
              <a:t>UNQUALIFIED AUDIT OPINIONS</a:t>
            </a:r>
            <a:endParaRPr lang="en-ZA" sz="2800" b="1" dirty="0"/>
          </a:p>
        </p:txBody>
      </p:sp>
      <p:sp>
        <p:nvSpPr>
          <p:cNvPr id="3" name="Content Placeholder 2"/>
          <p:cNvSpPr>
            <a:spLocks noGrp="1"/>
          </p:cNvSpPr>
          <p:nvPr>
            <p:ph idx="1"/>
          </p:nvPr>
        </p:nvSpPr>
        <p:spPr/>
        <p:txBody>
          <a:bodyPr>
            <a:normAutofit/>
          </a:bodyPr>
          <a:lstStyle/>
          <a:p>
            <a:pPr algn="just"/>
            <a:r>
              <a:rPr lang="en-ZA" sz="2400" dirty="0" smtClean="0"/>
              <a:t>Necsa SOC Limited and its group companies have obtained unqualified audit opinions for both 2015 and 2016 financial years.</a:t>
            </a:r>
          </a:p>
          <a:p>
            <a:pPr marL="0" indent="0" algn="just">
              <a:buNone/>
            </a:pPr>
            <a:endParaRPr lang="en-ZA" sz="2400" dirty="0" smtClean="0"/>
          </a:p>
          <a:p>
            <a:pPr algn="just"/>
            <a:r>
              <a:rPr lang="en-ZA" sz="2400" dirty="0" smtClean="0"/>
              <a:t>The AGSA have drawn attention to matter of emphasis on Irregular Expenditure and Going Concern for Necsa SOC Limited.</a:t>
            </a:r>
          </a:p>
          <a:p>
            <a:pPr marL="0" indent="0" algn="just">
              <a:buNone/>
            </a:pPr>
            <a:endParaRPr lang="en-ZA" sz="2400" dirty="0" smtClean="0"/>
          </a:p>
          <a:p>
            <a:pPr algn="just"/>
            <a:r>
              <a:rPr lang="en-ZA" sz="2400" dirty="0" smtClean="0"/>
              <a:t>Details on the matter of emphasis are included in the next few slides.</a:t>
            </a:r>
            <a:endParaRPr lang="en-ZA" sz="2400"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19</a:t>
            </a:fld>
            <a:endParaRPr lang="en-GB" dirty="0"/>
          </a:p>
        </p:txBody>
      </p:sp>
    </p:spTree>
    <p:extLst>
      <p:ext uri="{BB962C8B-B14F-4D97-AF65-F5344CB8AC3E}">
        <p14:creationId xmlns:p14="http://schemas.microsoft.com/office/powerpoint/2010/main" xmlns="" val="211256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3312368" cy="1872208"/>
          </a:xfrm>
        </p:spPr>
        <p:txBody>
          <a:bodyPr>
            <a:normAutofit/>
          </a:bodyPr>
          <a:lstStyle/>
          <a:p>
            <a:pPr lvl="0" algn="ctr"/>
            <a:r>
              <a:rPr lang="en-ZA" dirty="0" smtClean="0"/>
              <a:t>HIGHLIGHTS</a:t>
            </a:r>
            <a:endParaRPr lang="en-GB" dirty="0"/>
          </a:p>
        </p:txBody>
      </p:sp>
    </p:spTree>
    <p:extLst>
      <p:ext uri="{BB962C8B-B14F-4D97-AF65-F5344CB8AC3E}">
        <p14:creationId xmlns:p14="http://schemas.microsoft.com/office/powerpoint/2010/main" xmlns="" val="41077325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344816" cy="706090"/>
          </a:xfrm>
        </p:spPr>
        <p:txBody>
          <a:bodyPr anchor="ctr">
            <a:normAutofit fontScale="90000"/>
          </a:bodyPr>
          <a:lstStyle/>
          <a:p>
            <a:r>
              <a:rPr lang="en-ZA" b="1" dirty="0" smtClean="0"/>
              <a:t>MATERIAL DISCLOSURES IN THE AFS </a:t>
            </a:r>
            <a:endParaRPr lang="en-ZA" b="1" dirty="0"/>
          </a:p>
        </p:txBody>
      </p:sp>
      <p:sp>
        <p:nvSpPr>
          <p:cNvPr id="3" name="Content Placeholder 2"/>
          <p:cNvSpPr>
            <a:spLocks noGrp="1"/>
          </p:cNvSpPr>
          <p:nvPr>
            <p:ph idx="1"/>
          </p:nvPr>
        </p:nvSpPr>
        <p:spPr>
          <a:xfrm>
            <a:off x="9178" y="1124744"/>
            <a:ext cx="8496944" cy="4752528"/>
          </a:xfrm>
        </p:spPr>
        <p:txBody>
          <a:bodyPr>
            <a:normAutofit/>
          </a:bodyPr>
          <a:lstStyle/>
          <a:p>
            <a:pPr marL="457200" lvl="1" indent="0" algn="just">
              <a:lnSpc>
                <a:spcPct val="90000"/>
              </a:lnSpc>
              <a:buNone/>
            </a:pPr>
            <a:endParaRPr lang="en-ZA" sz="2200" dirty="0"/>
          </a:p>
          <a:p>
            <a:pPr marL="357188" lvl="1" indent="-271463" algn="just">
              <a:lnSpc>
                <a:spcPct val="90000"/>
              </a:lnSpc>
              <a:buFont typeface="Wingdings" panose="05000000000000000000" pitchFamily="2" charset="2"/>
              <a:buChar char="q"/>
            </a:pPr>
            <a:r>
              <a:rPr lang="en-ZA" sz="2000" dirty="0" smtClean="0"/>
              <a:t>Irregular expenditure (AFS Note 45)</a:t>
            </a:r>
          </a:p>
          <a:p>
            <a:pPr marL="714375" lvl="1" indent="-357188" algn="just">
              <a:lnSpc>
                <a:spcPct val="90000"/>
              </a:lnSpc>
              <a:buNone/>
            </a:pPr>
            <a:endParaRPr lang="en-ZA" sz="2200" dirty="0" smtClean="0"/>
          </a:p>
          <a:p>
            <a:pPr marL="714375" lvl="1" indent="-357188" algn="just">
              <a:lnSpc>
                <a:spcPct val="90000"/>
              </a:lnSpc>
              <a:buFont typeface="Arial" panose="020B0604020202020204" pitchFamily="34" charset="0"/>
              <a:buChar char="•"/>
            </a:pPr>
            <a:r>
              <a:rPr lang="en-ZA" sz="1800" dirty="0"/>
              <a:t>The irregular expenditure arose mainly from the AGSA’s assessment of the invitations to bidders where the functionality criteria specified on the Request for tender template was in his opinion "not clear and specific" as required by section 4(3)(c) of the Preferential Procurement regulations. The same template had been used consistently by the organisation over the previous periods which were audited and not found to be irregular</a:t>
            </a:r>
            <a:r>
              <a:rPr lang="en-ZA" sz="1800" dirty="0" smtClean="0"/>
              <a:t>.</a:t>
            </a:r>
          </a:p>
          <a:p>
            <a:pPr marL="714375" lvl="1" indent="-357188" algn="just">
              <a:lnSpc>
                <a:spcPct val="90000"/>
              </a:lnSpc>
              <a:buNone/>
            </a:pPr>
            <a:endParaRPr lang="en-ZA" sz="1800" dirty="0"/>
          </a:p>
          <a:p>
            <a:pPr marL="714375" lvl="1" indent="-357188" algn="just">
              <a:lnSpc>
                <a:spcPct val="90000"/>
              </a:lnSpc>
              <a:buFont typeface="Arial" panose="020B0604020202020204" pitchFamily="34" charset="0"/>
              <a:buChar char="•"/>
            </a:pPr>
            <a:r>
              <a:rPr lang="en-ZA" sz="1800" dirty="0"/>
              <a:t>To test the differences in interpretation Management obtained an opinion from the National Treasury regarding the Auditors view. In their response, the National Treasury, inter alia, indicated that the section 4(3)(c) of the Preferential Procurement Regulations (PPR) was ambiguous. As a result, in the revised draft, the National Treasury has removed section 4 (3)(c) of the evaluation criteria from the PPR.</a:t>
            </a:r>
          </a:p>
          <a:p>
            <a:pPr lvl="1" algn="just">
              <a:lnSpc>
                <a:spcPct val="90000"/>
              </a:lnSpc>
              <a:buFont typeface="Wingdings" panose="05000000000000000000" pitchFamily="2" charset="2"/>
              <a:buChar char="q"/>
            </a:pPr>
            <a:endParaRPr lang="en-ZA" sz="1800" dirty="0" smtClean="0"/>
          </a:p>
          <a:p>
            <a:pPr lvl="2" algn="just">
              <a:lnSpc>
                <a:spcPct val="110000"/>
              </a:lnSpc>
            </a:pPr>
            <a:endParaRPr lang="en-ZA" sz="2100" dirty="0"/>
          </a:p>
          <a:p>
            <a:pPr marL="914400" lvl="2" indent="0" algn="just">
              <a:lnSpc>
                <a:spcPct val="110000"/>
              </a:lnSpc>
              <a:buNone/>
            </a:pPr>
            <a:endParaRPr lang="en-ZA" sz="2100" dirty="0" smtClean="0"/>
          </a:p>
          <a:p>
            <a:pPr marL="914400" lvl="2" indent="0" algn="just">
              <a:lnSpc>
                <a:spcPct val="110000"/>
              </a:lnSpc>
              <a:buNone/>
            </a:pPr>
            <a:endParaRPr lang="en-ZA" sz="1900" dirty="0" smtClean="0"/>
          </a:p>
          <a:p>
            <a:pPr marL="1371600" lvl="2" indent="0" algn="just">
              <a:lnSpc>
                <a:spcPct val="90000"/>
              </a:lnSpc>
              <a:buFont typeface="Arial" panose="020B0604020202020204" pitchFamily="34" charset="0"/>
              <a:buNone/>
            </a:pPr>
            <a:endParaRPr lang="en-ZA" sz="1900" dirty="0"/>
          </a:p>
          <a:p>
            <a:pPr lvl="2" algn="just">
              <a:lnSpc>
                <a:spcPct val="90000"/>
              </a:lnSpc>
            </a:pPr>
            <a:endParaRPr lang="en-ZA" sz="1800" dirty="0"/>
          </a:p>
          <a:p>
            <a:pPr lvl="2" algn="just"/>
            <a:endParaRPr lang="en-ZA" sz="2600"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20</a:t>
            </a:fld>
            <a:endParaRPr lang="en-GB" dirty="0"/>
          </a:p>
        </p:txBody>
      </p:sp>
    </p:spTree>
    <p:extLst>
      <p:ext uri="{BB962C8B-B14F-4D97-AF65-F5344CB8AC3E}">
        <p14:creationId xmlns:p14="http://schemas.microsoft.com/office/powerpoint/2010/main" xmlns="" val="3926591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344816" cy="706090"/>
          </a:xfrm>
        </p:spPr>
        <p:txBody>
          <a:bodyPr anchor="ctr">
            <a:normAutofit/>
          </a:bodyPr>
          <a:lstStyle/>
          <a:p>
            <a:pPr algn="just"/>
            <a:r>
              <a:rPr lang="en-ZA" sz="2800" b="1" dirty="0" smtClean="0"/>
              <a:t>MATERIAL DISCLOSURES IN THE AFS </a:t>
            </a:r>
            <a:endParaRPr lang="en-ZA" sz="2800" b="1" dirty="0"/>
          </a:p>
        </p:txBody>
      </p:sp>
      <p:sp>
        <p:nvSpPr>
          <p:cNvPr id="3" name="Content Placeholder 2"/>
          <p:cNvSpPr>
            <a:spLocks noGrp="1"/>
          </p:cNvSpPr>
          <p:nvPr>
            <p:ph idx="1"/>
          </p:nvPr>
        </p:nvSpPr>
        <p:spPr>
          <a:xfrm>
            <a:off x="179512" y="1196752"/>
            <a:ext cx="8496944" cy="5159598"/>
          </a:xfrm>
        </p:spPr>
        <p:txBody>
          <a:bodyPr>
            <a:noAutofit/>
          </a:bodyPr>
          <a:lstStyle/>
          <a:p>
            <a:pPr marL="357188" lvl="1" indent="-271463">
              <a:lnSpc>
                <a:spcPct val="90000"/>
              </a:lnSpc>
              <a:buFont typeface="Wingdings" panose="05000000000000000000" pitchFamily="2" charset="2"/>
              <a:buChar char="q"/>
            </a:pPr>
            <a:r>
              <a:rPr lang="en-ZA" sz="2200" dirty="0" smtClean="0"/>
              <a:t>Irregular expenditure (AFS Note 45)</a:t>
            </a:r>
          </a:p>
          <a:p>
            <a:pPr marL="714375" lvl="1" indent="-357188" algn="just">
              <a:lnSpc>
                <a:spcPct val="90000"/>
              </a:lnSpc>
              <a:buFont typeface="Arial" panose="020B0604020202020204" pitchFamily="34" charset="0"/>
              <a:buChar char="•"/>
            </a:pPr>
            <a:r>
              <a:rPr lang="en-ZA" sz="1800" dirty="0" smtClean="0"/>
              <a:t>Despite </a:t>
            </a:r>
            <a:r>
              <a:rPr lang="en-ZA" sz="1800" dirty="0"/>
              <a:t>the differences in interpretation that resulted in the irregular expenditure, all suppliers were treated consistently using the same template such that no bidder was prejudiced by using this template. With emphasis on the consistent and equal application of the template to all bids, it is concluded that the tender process was fair, equitable, transparent and consistent in line with s217 of the South African </a:t>
            </a:r>
            <a:r>
              <a:rPr lang="en-ZA" sz="1800" dirty="0" smtClean="0"/>
              <a:t>Constitution.</a:t>
            </a:r>
          </a:p>
          <a:p>
            <a:pPr marL="714375" lvl="1" indent="-357188" algn="just">
              <a:lnSpc>
                <a:spcPct val="90000"/>
              </a:lnSpc>
              <a:buNone/>
            </a:pPr>
            <a:endParaRPr lang="en-ZA" sz="1800" dirty="0"/>
          </a:p>
          <a:p>
            <a:pPr marL="714375" lvl="1" indent="-357188" algn="just">
              <a:buFont typeface="Arial" panose="020B0604020202020204" pitchFamily="34" charset="0"/>
              <a:buChar char="•"/>
            </a:pPr>
            <a:r>
              <a:rPr lang="en-ZA" sz="1800" dirty="0" smtClean="0"/>
              <a:t>Although </a:t>
            </a:r>
            <a:r>
              <a:rPr lang="en-ZA" sz="1800" dirty="0"/>
              <a:t>the purchases constitute irregular expenditure in terms of the Preferential Procurement Regulations’ interpretation by the AGSA, there was no financial misconduct and no losses were incurred as a result of such expenditures for which Necsa benefited full value for money</a:t>
            </a:r>
            <a:r>
              <a:rPr lang="en-ZA" sz="1800" dirty="0" smtClean="0"/>
              <a:t>.</a:t>
            </a:r>
          </a:p>
          <a:p>
            <a:pPr marL="714375" lvl="1" indent="-357188" algn="just">
              <a:buNone/>
            </a:pPr>
            <a:endParaRPr lang="en-ZA" sz="1800" dirty="0"/>
          </a:p>
          <a:p>
            <a:pPr marL="714375" lvl="1" indent="-357188" algn="just">
              <a:buFont typeface="Arial" panose="020B0604020202020204" pitchFamily="34" charset="0"/>
              <a:buChar char="•"/>
            </a:pPr>
            <a:r>
              <a:rPr lang="en-ZA" sz="1800" b="1" dirty="0"/>
              <a:t>In </a:t>
            </a:r>
            <a:r>
              <a:rPr lang="en-ZA" sz="1800" b="1" dirty="0" smtClean="0"/>
              <a:t>conclusion</a:t>
            </a:r>
            <a:r>
              <a:rPr lang="en-ZA" sz="1800" dirty="0" smtClean="0"/>
              <a:t>: </a:t>
            </a:r>
            <a:r>
              <a:rPr lang="en-ZA" sz="1800" dirty="0" err="1" smtClean="0"/>
              <a:t>Necsa</a:t>
            </a:r>
            <a:r>
              <a:rPr lang="en-ZA" sz="1800" dirty="0" smtClean="0"/>
              <a:t> </a:t>
            </a:r>
            <a:r>
              <a:rPr lang="en-ZA" sz="1800" dirty="0"/>
              <a:t>Management has adapted its functionality evaluation criteria template as per AGSA’s advice to ensure that it is clearer. Effective steps were thus taken to prevent recurrence of such irregular expenditure</a:t>
            </a:r>
            <a:r>
              <a:rPr lang="en-ZA" sz="1800" dirty="0" smtClean="0"/>
              <a:t>. Whilst the full 2014/15 FY was affected, only 4 months of 2015/16 was affected by the above main irregular expenditure.</a:t>
            </a:r>
            <a:endParaRPr lang="en-ZA" sz="1800" dirty="0"/>
          </a:p>
          <a:p>
            <a:pPr lvl="1">
              <a:buFont typeface="Arial" panose="020B0604020202020204" pitchFamily="34" charset="0"/>
              <a:buChar char="•"/>
            </a:pPr>
            <a:endParaRPr lang="en-ZA" sz="2000" dirty="0"/>
          </a:p>
          <a:p>
            <a:pPr lvl="1">
              <a:lnSpc>
                <a:spcPct val="90000"/>
              </a:lnSpc>
              <a:buFont typeface="Wingdings" panose="05000000000000000000" pitchFamily="2" charset="2"/>
              <a:buChar char="q"/>
            </a:pPr>
            <a:endParaRPr lang="en-ZA" sz="2000" dirty="0" smtClean="0"/>
          </a:p>
          <a:p>
            <a:pPr lvl="2">
              <a:lnSpc>
                <a:spcPct val="110000"/>
              </a:lnSpc>
            </a:pPr>
            <a:endParaRPr lang="en-ZA" dirty="0"/>
          </a:p>
          <a:p>
            <a:pPr marL="914400" lvl="2" indent="0">
              <a:lnSpc>
                <a:spcPct val="110000"/>
              </a:lnSpc>
              <a:buNone/>
            </a:pPr>
            <a:endParaRPr lang="en-ZA" dirty="0" smtClean="0"/>
          </a:p>
          <a:p>
            <a:pPr marL="914400" lvl="2" indent="0">
              <a:lnSpc>
                <a:spcPct val="110000"/>
              </a:lnSpc>
              <a:buNone/>
            </a:pPr>
            <a:endParaRPr lang="en-ZA" dirty="0" smtClean="0"/>
          </a:p>
          <a:p>
            <a:pPr marL="1371600" lvl="2" indent="0">
              <a:lnSpc>
                <a:spcPct val="90000"/>
              </a:lnSpc>
              <a:buFont typeface="Arial" panose="020B0604020202020204" pitchFamily="34" charset="0"/>
              <a:buNone/>
            </a:pPr>
            <a:endParaRPr lang="en-ZA" dirty="0"/>
          </a:p>
          <a:p>
            <a:pPr lvl="2">
              <a:lnSpc>
                <a:spcPct val="90000"/>
              </a:lnSpc>
            </a:pPr>
            <a:endParaRPr lang="en-ZA" dirty="0"/>
          </a:p>
          <a:p>
            <a:pPr lvl="2"/>
            <a:endParaRPr lang="en-ZA"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21</a:t>
            </a:fld>
            <a:endParaRPr lang="en-GB" dirty="0"/>
          </a:p>
        </p:txBody>
      </p:sp>
    </p:spTree>
    <p:extLst>
      <p:ext uri="{BB962C8B-B14F-4D97-AF65-F5344CB8AC3E}">
        <p14:creationId xmlns:p14="http://schemas.microsoft.com/office/powerpoint/2010/main" xmlns="" val="1523667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344816" cy="706090"/>
          </a:xfrm>
        </p:spPr>
        <p:txBody>
          <a:bodyPr anchor="ctr">
            <a:normAutofit/>
          </a:bodyPr>
          <a:lstStyle/>
          <a:p>
            <a:r>
              <a:rPr lang="en-ZA" sz="2800" b="1" dirty="0" smtClean="0"/>
              <a:t>MATERIAL DISCLOSURES IN THE AFS </a:t>
            </a:r>
            <a:endParaRPr lang="en-ZA" sz="2800" b="1" dirty="0"/>
          </a:p>
        </p:txBody>
      </p:sp>
      <p:sp>
        <p:nvSpPr>
          <p:cNvPr id="3" name="Content Placeholder 2"/>
          <p:cNvSpPr>
            <a:spLocks noGrp="1"/>
          </p:cNvSpPr>
          <p:nvPr>
            <p:ph idx="1"/>
          </p:nvPr>
        </p:nvSpPr>
        <p:spPr>
          <a:xfrm>
            <a:off x="32618" y="1124744"/>
            <a:ext cx="8496944" cy="5400600"/>
          </a:xfrm>
        </p:spPr>
        <p:txBody>
          <a:bodyPr>
            <a:noAutofit/>
          </a:bodyPr>
          <a:lstStyle/>
          <a:p>
            <a:pPr marL="357188" lvl="1" indent="-271463" algn="just">
              <a:lnSpc>
                <a:spcPct val="90000"/>
              </a:lnSpc>
              <a:buFont typeface="Wingdings" panose="05000000000000000000" pitchFamily="2" charset="2"/>
              <a:buChar char="q"/>
            </a:pPr>
            <a:r>
              <a:rPr lang="en-ZA" sz="2200" dirty="0" smtClean="0"/>
              <a:t>Going concern (AFS Note 44)</a:t>
            </a:r>
          </a:p>
          <a:p>
            <a:pPr marL="85725" lvl="1" indent="0" algn="just">
              <a:lnSpc>
                <a:spcPct val="90000"/>
              </a:lnSpc>
              <a:buNone/>
            </a:pPr>
            <a:endParaRPr lang="en-ZA" sz="2200" dirty="0" smtClean="0"/>
          </a:p>
          <a:p>
            <a:pPr lvl="1" algn="just">
              <a:buFont typeface="Arial" panose="020B0604020202020204" pitchFamily="34" charset="0"/>
              <a:buChar char="•"/>
            </a:pPr>
            <a:r>
              <a:rPr lang="en-ZA" sz="1800" dirty="0"/>
              <a:t>Necsa SOC Limited </a:t>
            </a:r>
            <a:r>
              <a:rPr lang="en-ZA" sz="1800" dirty="0" smtClean="0"/>
              <a:t>incurred </a:t>
            </a:r>
            <a:r>
              <a:rPr lang="en-ZA" sz="1800" dirty="0"/>
              <a:t>a net operating loss which prompted AGSA to emphasize the existence of financial sustainability challenges (going concern uncertainty</a:t>
            </a:r>
            <a:r>
              <a:rPr lang="en-ZA" sz="1800" dirty="0" smtClean="0"/>
              <a:t>).</a:t>
            </a:r>
          </a:p>
          <a:p>
            <a:pPr marL="457200" lvl="1" indent="0" algn="just">
              <a:buNone/>
            </a:pPr>
            <a:endParaRPr lang="en-ZA" sz="1800" dirty="0" smtClean="0"/>
          </a:p>
          <a:p>
            <a:pPr lvl="1" algn="just">
              <a:buFont typeface="Arial" panose="020B0604020202020204" pitchFamily="34" charset="0"/>
              <a:buChar char="•"/>
            </a:pPr>
            <a:r>
              <a:rPr lang="en-ZA" sz="1800" dirty="0"/>
              <a:t>Necsa is a creation of a Statute (the Nuclear Energy Act) to carry out the nuclear mandate of the State. The Act prescribes that Necsa will be funded by both government grants and external commercial revenue it generates. Government grants have been diminishing in real terms and now constitute only 35% of total income. Necsa is thus exposed to the inherent commercial risk and global economic realities. Necsa’s intellectual property and its main operations are considered strategic to the Republic, hence the Government’s direct involvement in ensuring its continued existence.</a:t>
            </a:r>
          </a:p>
          <a:p>
            <a:pPr lvl="1" algn="just">
              <a:buFont typeface="Arial" panose="020B0604020202020204" pitchFamily="34" charset="0"/>
              <a:buChar char="•"/>
            </a:pPr>
            <a:endParaRPr lang="en-ZA" sz="1800" dirty="0"/>
          </a:p>
          <a:p>
            <a:pPr marL="457200" lvl="1" indent="0" algn="just">
              <a:buNone/>
            </a:pPr>
            <a:endParaRPr lang="en-ZA" sz="1800" dirty="0"/>
          </a:p>
          <a:p>
            <a:pPr lvl="1" algn="just">
              <a:buFont typeface="Arial" panose="020B0604020202020204" pitchFamily="34" charset="0"/>
              <a:buChar char="•"/>
            </a:pPr>
            <a:endParaRPr lang="en-ZA" sz="2000" dirty="0"/>
          </a:p>
          <a:p>
            <a:pPr lvl="1" algn="just">
              <a:lnSpc>
                <a:spcPct val="90000"/>
              </a:lnSpc>
              <a:buFont typeface="Wingdings" panose="05000000000000000000" pitchFamily="2" charset="2"/>
              <a:buChar char="q"/>
            </a:pPr>
            <a:endParaRPr lang="en-ZA" sz="2000" dirty="0" smtClean="0"/>
          </a:p>
          <a:p>
            <a:pPr lvl="2" algn="just">
              <a:lnSpc>
                <a:spcPct val="110000"/>
              </a:lnSpc>
            </a:pPr>
            <a:endParaRPr lang="en-ZA" dirty="0"/>
          </a:p>
          <a:p>
            <a:pPr marL="914400" lvl="2" indent="0" algn="just">
              <a:lnSpc>
                <a:spcPct val="110000"/>
              </a:lnSpc>
              <a:buNone/>
            </a:pPr>
            <a:endParaRPr lang="en-ZA" dirty="0" smtClean="0"/>
          </a:p>
          <a:p>
            <a:pPr marL="914400" lvl="2" indent="0" algn="just">
              <a:lnSpc>
                <a:spcPct val="110000"/>
              </a:lnSpc>
              <a:buNone/>
            </a:pPr>
            <a:endParaRPr lang="en-ZA" dirty="0" smtClean="0"/>
          </a:p>
          <a:p>
            <a:pPr marL="1371600" lvl="2" indent="0" algn="just">
              <a:lnSpc>
                <a:spcPct val="90000"/>
              </a:lnSpc>
              <a:buFont typeface="Arial" panose="020B0604020202020204" pitchFamily="34" charset="0"/>
              <a:buNone/>
            </a:pPr>
            <a:endParaRPr lang="en-ZA" dirty="0"/>
          </a:p>
          <a:p>
            <a:pPr lvl="2" algn="just">
              <a:lnSpc>
                <a:spcPct val="90000"/>
              </a:lnSpc>
            </a:pPr>
            <a:endParaRPr lang="en-ZA" dirty="0"/>
          </a:p>
          <a:p>
            <a:pPr lvl="2" algn="just"/>
            <a:endParaRPr lang="en-ZA"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22</a:t>
            </a:fld>
            <a:endParaRPr lang="en-GB" dirty="0"/>
          </a:p>
        </p:txBody>
      </p:sp>
    </p:spTree>
    <p:extLst>
      <p:ext uri="{BB962C8B-B14F-4D97-AF65-F5344CB8AC3E}">
        <p14:creationId xmlns:p14="http://schemas.microsoft.com/office/powerpoint/2010/main" xmlns="" val="2541436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344816" cy="706090"/>
          </a:xfrm>
        </p:spPr>
        <p:txBody>
          <a:bodyPr anchor="ctr">
            <a:normAutofit/>
          </a:bodyPr>
          <a:lstStyle/>
          <a:p>
            <a:r>
              <a:rPr lang="en-ZA" sz="2800" b="1" dirty="0" smtClean="0"/>
              <a:t>MATERIAL DISCLOSURES IN THE AFS </a:t>
            </a:r>
            <a:endParaRPr lang="en-ZA" sz="2800" b="1" dirty="0"/>
          </a:p>
        </p:txBody>
      </p:sp>
      <p:sp>
        <p:nvSpPr>
          <p:cNvPr id="3" name="Content Placeholder 2"/>
          <p:cNvSpPr>
            <a:spLocks noGrp="1"/>
          </p:cNvSpPr>
          <p:nvPr>
            <p:ph idx="1"/>
          </p:nvPr>
        </p:nvSpPr>
        <p:spPr>
          <a:xfrm>
            <a:off x="0" y="1124744"/>
            <a:ext cx="8496944" cy="4032448"/>
          </a:xfrm>
        </p:spPr>
        <p:txBody>
          <a:bodyPr>
            <a:noAutofit/>
          </a:bodyPr>
          <a:lstStyle/>
          <a:p>
            <a:pPr marL="357188" lvl="1" indent="-271463">
              <a:lnSpc>
                <a:spcPct val="90000"/>
              </a:lnSpc>
              <a:buFont typeface="Wingdings" panose="05000000000000000000" pitchFamily="2" charset="2"/>
              <a:buChar char="q"/>
            </a:pPr>
            <a:r>
              <a:rPr lang="en-ZA" sz="2200" dirty="0" smtClean="0"/>
              <a:t>Going concern (AFS Note 44)</a:t>
            </a:r>
          </a:p>
          <a:p>
            <a:pPr marL="85725" lvl="1" indent="0">
              <a:lnSpc>
                <a:spcPct val="90000"/>
              </a:lnSpc>
              <a:buNone/>
            </a:pPr>
            <a:endParaRPr lang="en-ZA" sz="2200" dirty="0" smtClean="0"/>
          </a:p>
          <a:p>
            <a:pPr marL="714375" lvl="1" indent="-357188" algn="just">
              <a:buFont typeface="Arial" panose="020B0604020202020204" pitchFamily="34" charset="0"/>
              <a:buChar char="•"/>
            </a:pPr>
            <a:r>
              <a:rPr lang="en-ZA" sz="1800" dirty="0" smtClean="0"/>
              <a:t>No </a:t>
            </a:r>
            <a:r>
              <a:rPr lang="en-ZA" sz="1800" dirty="0"/>
              <a:t>evidence exists to suggest Government intends discontinuing Necsa’s operations. Whilst operating in a complex environment, growing external revenue is a strategic direction Necsa is vigorously pursuing, however the results cannot be immediate. </a:t>
            </a:r>
            <a:endParaRPr lang="en-ZA" sz="1800" dirty="0" smtClean="0"/>
          </a:p>
          <a:p>
            <a:pPr marL="357187" lvl="1" indent="0" algn="just">
              <a:buNone/>
            </a:pPr>
            <a:endParaRPr lang="en-ZA" sz="1800" dirty="0" smtClean="0"/>
          </a:p>
          <a:p>
            <a:pPr marL="714375" lvl="1" indent="-357188" algn="just">
              <a:buFont typeface="Arial" panose="020B0604020202020204" pitchFamily="34" charset="0"/>
              <a:buChar char="•"/>
            </a:pPr>
            <a:r>
              <a:rPr lang="en-ZA" sz="1800" dirty="0" smtClean="0"/>
              <a:t>Capitalising </a:t>
            </a:r>
            <a:r>
              <a:rPr lang="en-ZA" sz="1800" dirty="0"/>
              <a:t>Necsa could accelerate the growth trajectory</a:t>
            </a:r>
            <a:r>
              <a:rPr lang="en-ZA" sz="1800" dirty="0" smtClean="0"/>
              <a:t>.</a:t>
            </a:r>
          </a:p>
          <a:p>
            <a:pPr marL="357187" lvl="1" indent="0" algn="just">
              <a:buNone/>
            </a:pPr>
            <a:endParaRPr lang="en-ZA" sz="1800" dirty="0" smtClean="0"/>
          </a:p>
          <a:p>
            <a:pPr marL="714375" lvl="1" indent="-357188" algn="just">
              <a:buFont typeface="Arial" panose="020B0604020202020204" pitchFamily="34" charset="0"/>
              <a:buChar char="•"/>
            </a:pPr>
            <a:r>
              <a:rPr lang="en-ZA" sz="1800" dirty="0" smtClean="0"/>
              <a:t>Necsa pursuing product development &amp; commercialisation with a structured approach to reaping benefits from intellectual property transactions</a:t>
            </a:r>
            <a:endParaRPr lang="en-ZA" sz="1800" dirty="0"/>
          </a:p>
          <a:p>
            <a:pPr lvl="1">
              <a:buFont typeface="Arial" panose="020B0604020202020204" pitchFamily="34" charset="0"/>
              <a:buChar char="•"/>
            </a:pPr>
            <a:endParaRPr lang="en-ZA" sz="1800" dirty="0"/>
          </a:p>
          <a:p>
            <a:pPr marL="457200" lvl="1" indent="0">
              <a:buNone/>
            </a:pPr>
            <a:endParaRPr lang="en-ZA" sz="1800" dirty="0"/>
          </a:p>
          <a:p>
            <a:pPr lvl="1">
              <a:buFont typeface="Arial" panose="020B0604020202020204" pitchFamily="34" charset="0"/>
              <a:buChar char="•"/>
            </a:pPr>
            <a:endParaRPr lang="en-ZA" sz="2000" dirty="0"/>
          </a:p>
          <a:p>
            <a:pPr lvl="1">
              <a:lnSpc>
                <a:spcPct val="90000"/>
              </a:lnSpc>
              <a:buFont typeface="Wingdings" panose="05000000000000000000" pitchFamily="2" charset="2"/>
              <a:buChar char="q"/>
            </a:pPr>
            <a:endParaRPr lang="en-ZA" sz="2000" dirty="0" smtClean="0"/>
          </a:p>
          <a:p>
            <a:pPr lvl="2">
              <a:lnSpc>
                <a:spcPct val="110000"/>
              </a:lnSpc>
            </a:pPr>
            <a:endParaRPr lang="en-ZA" dirty="0"/>
          </a:p>
          <a:p>
            <a:pPr marL="914400" lvl="2" indent="0">
              <a:lnSpc>
                <a:spcPct val="110000"/>
              </a:lnSpc>
              <a:buNone/>
            </a:pPr>
            <a:endParaRPr lang="en-ZA" dirty="0" smtClean="0"/>
          </a:p>
          <a:p>
            <a:pPr marL="914400" lvl="2" indent="0">
              <a:lnSpc>
                <a:spcPct val="110000"/>
              </a:lnSpc>
              <a:buNone/>
            </a:pPr>
            <a:endParaRPr lang="en-ZA" dirty="0" smtClean="0"/>
          </a:p>
          <a:p>
            <a:pPr marL="1371600" lvl="2" indent="0">
              <a:lnSpc>
                <a:spcPct val="90000"/>
              </a:lnSpc>
              <a:buFont typeface="Arial" panose="020B0604020202020204" pitchFamily="34" charset="0"/>
              <a:buNone/>
            </a:pPr>
            <a:endParaRPr lang="en-ZA" dirty="0"/>
          </a:p>
          <a:p>
            <a:pPr lvl="2">
              <a:lnSpc>
                <a:spcPct val="90000"/>
              </a:lnSpc>
            </a:pPr>
            <a:endParaRPr lang="en-ZA" dirty="0"/>
          </a:p>
          <a:p>
            <a:pPr lvl="2"/>
            <a:endParaRPr lang="en-ZA"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23</a:t>
            </a:fld>
            <a:endParaRPr lang="en-GB" dirty="0"/>
          </a:p>
        </p:txBody>
      </p:sp>
    </p:spTree>
    <p:extLst>
      <p:ext uri="{BB962C8B-B14F-4D97-AF65-F5344CB8AC3E}">
        <p14:creationId xmlns:p14="http://schemas.microsoft.com/office/powerpoint/2010/main" xmlns="" val="9653270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7344816" cy="706090"/>
          </a:xfrm>
        </p:spPr>
        <p:txBody>
          <a:bodyPr anchor="ctr">
            <a:normAutofit/>
          </a:bodyPr>
          <a:lstStyle/>
          <a:p>
            <a:r>
              <a:rPr lang="en-ZA" sz="2800" b="1" dirty="0" smtClean="0"/>
              <a:t>MATERIAL DISCLOSURES IN THE AFS </a:t>
            </a:r>
            <a:endParaRPr lang="en-ZA" sz="2800" b="1" dirty="0"/>
          </a:p>
        </p:txBody>
      </p:sp>
      <p:sp>
        <p:nvSpPr>
          <p:cNvPr id="3" name="Content Placeholder 2"/>
          <p:cNvSpPr>
            <a:spLocks noGrp="1"/>
          </p:cNvSpPr>
          <p:nvPr>
            <p:ph idx="1"/>
          </p:nvPr>
        </p:nvSpPr>
        <p:spPr>
          <a:xfrm>
            <a:off x="9178" y="1196752"/>
            <a:ext cx="8496944" cy="4968552"/>
          </a:xfrm>
        </p:spPr>
        <p:txBody>
          <a:bodyPr>
            <a:normAutofit fontScale="92500" lnSpcReduction="20000"/>
          </a:bodyPr>
          <a:lstStyle/>
          <a:p>
            <a:pPr marL="357188" lvl="1" indent="-271463" algn="just">
              <a:lnSpc>
                <a:spcPct val="90000"/>
              </a:lnSpc>
              <a:buFont typeface="Wingdings" panose="05000000000000000000" pitchFamily="2" charset="2"/>
              <a:buChar char="q"/>
            </a:pPr>
            <a:r>
              <a:rPr lang="en-ZA" dirty="0"/>
              <a:t>Fruitless &amp; Wasteful expenditure </a:t>
            </a:r>
            <a:r>
              <a:rPr lang="en-ZA" dirty="0" smtClean="0"/>
              <a:t>(AFS Note 45)</a:t>
            </a:r>
            <a:endParaRPr lang="en-ZA" dirty="0"/>
          </a:p>
          <a:p>
            <a:pPr marL="357188" lvl="2" indent="-271463" algn="just">
              <a:lnSpc>
                <a:spcPct val="90000"/>
              </a:lnSpc>
            </a:pPr>
            <a:endParaRPr lang="en-ZA" dirty="0" smtClean="0"/>
          </a:p>
          <a:p>
            <a:pPr marL="714375" lvl="2" indent="-357188" algn="just">
              <a:lnSpc>
                <a:spcPct val="90000"/>
              </a:lnSpc>
            </a:pPr>
            <a:r>
              <a:rPr lang="en-ZA" sz="1900" dirty="0" smtClean="0"/>
              <a:t>Company expenditure relates to overpayments of salaries on termination of services and penalties on Medupi and Kusile Projects as a result of late delivery.</a:t>
            </a:r>
          </a:p>
          <a:p>
            <a:pPr marL="714375" lvl="2" indent="-357188" algn="just">
              <a:lnSpc>
                <a:spcPct val="90000"/>
              </a:lnSpc>
              <a:buNone/>
            </a:pPr>
            <a:endParaRPr lang="en-ZA" sz="1900" dirty="0" smtClean="0"/>
          </a:p>
          <a:p>
            <a:pPr marL="714375" lvl="2" indent="-357188" algn="just">
              <a:lnSpc>
                <a:spcPct val="90000"/>
              </a:lnSpc>
            </a:pPr>
            <a:r>
              <a:rPr lang="en-ZA" sz="1900" dirty="0" smtClean="0"/>
              <a:t>Group expenditure mainly due to </a:t>
            </a:r>
            <a:r>
              <a:rPr lang="en-ZA" sz="1900" dirty="0"/>
              <a:t>o</a:t>
            </a:r>
            <a:r>
              <a:rPr lang="en-ZA" sz="1900" dirty="0" smtClean="0"/>
              <a:t>ver-purchase </a:t>
            </a:r>
            <a:r>
              <a:rPr lang="en-ZA" sz="1900" dirty="0"/>
              <a:t>and under-use of irradiated Iridium pellets which has led to unused materials and </a:t>
            </a:r>
            <a:r>
              <a:rPr lang="en-ZA" sz="1900" dirty="0" smtClean="0"/>
              <a:t>waste in NTP group - disregarding </a:t>
            </a:r>
            <a:r>
              <a:rPr lang="en-ZA" sz="1900" dirty="0"/>
              <a:t>SCM procedure regarding product </a:t>
            </a:r>
            <a:r>
              <a:rPr lang="en-ZA" sz="1900" dirty="0" smtClean="0"/>
              <a:t>specification.</a:t>
            </a:r>
          </a:p>
          <a:p>
            <a:pPr marL="0" indent="0" algn="just">
              <a:buNone/>
            </a:pPr>
            <a:endParaRPr lang="en-ZA" sz="2400" b="1" dirty="0"/>
          </a:p>
          <a:p>
            <a:pPr marL="428625" lvl="1" indent="-342900">
              <a:lnSpc>
                <a:spcPct val="150000"/>
              </a:lnSpc>
              <a:spcBef>
                <a:spcPts val="0"/>
              </a:spcBef>
              <a:buFont typeface="Wingdings" panose="05000000000000000000" pitchFamily="2" charset="2"/>
              <a:buChar char="q"/>
            </a:pPr>
            <a:r>
              <a:rPr lang="en-ZA" sz="2200" dirty="0"/>
              <a:t>Decommissioning and decontamination (D&amp;D) liability:    (AFS note 47)</a:t>
            </a:r>
          </a:p>
          <a:p>
            <a:pPr marL="714375" lvl="2" indent="-357188">
              <a:lnSpc>
                <a:spcPct val="150000"/>
              </a:lnSpc>
              <a:spcBef>
                <a:spcPts val="0"/>
              </a:spcBef>
            </a:pPr>
            <a:r>
              <a:rPr lang="en-ZA" sz="1800" dirty="0"/>
              <a:t>The narrative relating to Stage 1 and Stage 2 of the D&amp;D detail.</a:t>
            </a:r>
          </a:p>
          <a:p>
            <a:pPr lvl="2">
              <a:lnSpc>
                <a:spcPct val="150000"/>
              </a:lnSpc>
              <a:spcBef>
                <a:spcPts val="0"/>
              </a:spcBef>
            </a:pPr>
            <a:endParaRPr lang="en-ZA" sz="1800" dirty="0"/>
          </a:p>
          <a:p>
            <a:pPr marL="428625" lvl="1" indent="-342900" algn="just">
              <a:lnSpc>
                <a:spcPct val="150000"/>
              </a:lnSpc>
              <a:spcBef>
                <a:spcPts val="0"/>
              </a:spcBef>
              <a:buFont typeface="Wingdings" panose="05000000000000000000" pitchFamily="2" charset="2"/>
              <a:buChar char="q"/>
            </a:pPr>
            <a:r>
              <a:rPr lang="en-ZA" sz="2200" dirty="0"/>
              <a:t>Vaalputs After Care: (AFS note 48)</a:t>
            </a:r>
          </a:p>
          <a:p>
            <a:pPr marL="357187" lvl="2" indent="0" algn="just">
              <a:lnSpc>
                <a:spcPct val="150000"/>
              </a:lnSpc>
              <a:spcBef>
                <a:spcPts val="0"/>
              </a:spcBef>
              <a:buNone/>
            </a:pPr>
            <a:r>
              <a:rPr lang="en-ZA" sz="1900" dirty="0"/>
              <a:t> </a:t>
            </a:r>
            <a:r>
              <a:rPr lang="en-ZA" sz="1800" dirty="0"/>
              <a:t>The narrative relating to Vaalputs After Care detail.</a:t>
            </a:r>
          </a:p>
          <a:p>
            <a:pPr marL="714375" lvl="2" indent="-357188" algn="just">
              <a:lnSpc>
                <a:spcPct val="90000"/>
              </a:lnSpc>
            </a:pPr>
            <a:endParaRPr lang="en-ZA" sz="1900" dirty="0"/>
          </a:p>
          <a:p>
            <a:pPr marL="714375" lvl="1" indent="-357188">
              <a:lnSpc>
                <a:spcPct val="90000"/>
              </a:lnSpc>
              <a:buNone/>
            </a:pPr>
            <a:endParaRPr lang="en-ZA" sz="2200" dirty="0"/>
          </a:p>
          <a:p>
            <a:pPr marL="457200" lvl="1" indent="0">
              <a:lnSpc>
                <a:spcPct val="90000"/>
              </a:lnSpc>
              <a:buNone/>
            </a:pPr>
            <a:endParaRPr lang="en-ZA" sz="2200" dirty="0" smtClean="0"/>
          </a:p>
          <a:p>
            <a:pPr lvl="2">
              <a:lnSpc>
                <a:spcPct val="110000"/>
              </a:lnSpc>
            </a:pPr>
            <a:endParaRPr lang="en-ZA" sz="2100" dirty="0"/>
          </a:p>
          <a:p>
            <a:pPr marL="914400" lvl="2" indent="0">
              <a:lnSpc>
                <a:spcPct val="110000"/>
              </a:lnSpc>
              <a:buNone/>
            </a:pPr>
            <a:endParaRPr lang="en-ZA" sz="2100" dirty="0" smtClean="0"/>
          </a:p>
          <a:p>
            <a:pPr marL="914400" lvl="2" indent="0">
              <a:lnSpc>
                <a:spcPct val="110000"/>
              </a:lnSpc>
              <a:buNone/>
            </a:pPr>
            <a:endParaRPr lang="en-ZA" sz="1900" dirty="0" smtClean="0"/>
          </a:p>
          <a:p>
            <a:pPr marL="1371600" lvl="2" indent="0">
              <a:lnSpc>
                <a:spcPct val="90000"/>
              </a:lnSpc>
              <a:buFont typeface="Arial" panose="020B0604020202020204" pitchFamily="34" charset="0"/>
              <a:buNone/>
            </a:pPr>
            <a:endParaRPr lang="en-ZA" sz="1900" dirty="0"/>
          </a:p>
          <a:p>
            <a:pPr lvl="2">
              <a:lnSpc>
                <a:spcPct val="90000"/>
              </a:lnSpc>
            </a:pPr>
            <a:endParaRPr lang="en-ZA" sz="1800" dirty="0"/>
          </a:p>
          <a:p>
            <a:pPr lvl="2"/>
            <a:endParaRPr lang="en-ZA" sz="2600"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24</a:t>
            </a:fld>
            <a:endParaRPr lang="en-GB" dirty="0"/>
          </a:p>
        </p:txBody>
      </p:sp>
    </p:spTree>
    <p:extLst>
      <p:ext uri="{BB962C8B-B14F-4D97-AF65-F5344CB8AC3E}">
        <p14:creationId xmlns:p14="http://schemas.microsoft.com/office/powerpoint/2010/main" xmlns="" val="2738844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092280" cy="706090"/>
          </a:xfrm>
        </p:spPr>
        <p:txBody>
          <a:bodyPr anchor="ctr">
            <a:noAutofit/>
          </a:bodyPr>
          <a:lstStyle/>
          <a:p>
            <a:r>
              <a:rPr lang="en-ZA" sz="2400" b="1" dirty="0" smtClean="0"/>
              <a:t>SALIENT FEATURES - GROUP TOTAL INCOME</a:t>
            </a:r>
            <a:endParaRPr lang="en-ZA" sz="24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25</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8559533"/>
              </p:ext>
            </p:extLst>
          </p:nvPr>
        </p:nvGraphicFramePr>
        <p:xfrm>
          <a:off x="220688" y="1268760"/>
          <a:ext cx="8281044" cy="48238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12129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ZA" sz="2800" b="1" dirty="0" smtClean="0"/>
              <a:t>SALIENT FEATURES - COMPANY INCOME</a:t>
            </a:r>
            <a:endParaRPr lang="en-ZA" sz="28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26</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23504268"/>
              </p:ext>
            </p:extLst>
          </p:nvPr>
        </p:nvGraphicFramePr>
        <p:xfrm>
          <a:off x="107504" y="1196752"/>
          <a:ext cx="8137028" cy="48238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04961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ZA" sz="2800" b="1" dirty="0" smtClean="0"/>
              <a:t>SALIENT FEATURES - GROUP SALES</a:t>
            </a:r>
            <a:endParaRPr lang="en-ZA" sz="28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27</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99390425"/>
              </p:ext>
            </p:extLst>
          </p:nvPr>
        </p:nvGraphicFramePr>
        <p:xfrm>
          <a:off x="242987" y="1196752"/>
          <a:ext cx="8278812" cy="4967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56574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just"/>
            <a:r>
              <a:rPr lang="en-ZA" sz="2800" b="1" dirty="0" smtClean="0"/>
              <a:t>SALIENT FEATURES - COMPANY SALES</a:t>
            </a:r>
            <a:endParaRPr lang="en-ZA" sz="28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28</a:t>
            </a:fld>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63333115"/>
              </p:ext>
            </p:extLst>
          </p:nvPr>
        </p:nvGraphicFramePr>
        <p:xfrm>
          <a:off x="0" y="1196752"/>
          <a:ext cx="8229600" cy="4751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401208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ZA" sz="2400" b="1" dirty="0" smtClean="0"/>
              <a:t>SALIENT FEATURES- GROUP EXPENDITURE</a:t>
            </a:r>
            <a:endParaRPr lang="en-ZA" sz="24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29</a:t>
            </a:fld>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209263777"/>
              </p:ext>
            </p:extLst>
          </p:nvPr>
        </p:nvGraphicFramePr>
        <p:xfrm>
          <a:off x="179388" y="1341438"/>
          <a:ext cx="8229600" cy="47513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284393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a:bodyPr>
          <a:lstStyle/>
          <a:p>
            <a:r>
              <a:rPr lang="en-ZA" b="1" dirty="0" smtClean="0"/>
              <a:t>2014/15 HIGHLIGHTS</a:t>
            </a:r>
            <a:endParaRPr lang="en-GB" b="1" dirty="0"/>
          </a:p>
        </p:txBody>
      </p:sp>
      <p:sp>
        <p:nvSpPr>
          <p:cNvPr id="5" name="Content Placeholder 4"/>
          <p:cNvSpPr>
            <a:spLocks noGrp="1"/>
          </p:cNvSpPr>
          <p:nvPr>
            <p:ph idx="1"/>
          </p:nvPr>
        </p:nvSpPr>
        <p:spPr>
          <a:xfrm>
            <a:off x="107503" y="1196752"/>
            <a:ext cx="8421641" cy="4896544"/>
          </a:xfrm>
        </p:spPr>
        <p:txBody>
          <a:bodyPr>
            <a:noAutofit/>
          </a:bodyPr>
          <a:lstStyle/>
          <a:p>
            <a:pPr lvl="0" algn="just">
              <a:lnSpc>
                <a:spcPct val="120000"/>
              </a:lnSpc>
            </a:pPr>
            <a:r>
              <a:rPr lang="en-ZA" sz="1800" dirty="0"/>
              <a:t>The project to recover enriched uranium (EU) from decayed </a:t>
            </a:r>
            <a:r>
              <a:rPr lang="en-ZA" sz="1800" dirty="0" smtClean="0"/>
              <a:t>Mo-99 (Molybdenum </a:t>
            </a:r>
            <a:r>
              <a:rPr lang="en-ZA" sz="1800" dirty="0" err="1" smtClean="0"/>
              <a:t>radioisstope</a:t>
            </a:r>
            <a:r>
              <a:rPr lang="en-ZA" sz="1800" dirty="0" smtClean="0"/>
              <a:t> </a:t>
            </a:r>
            <a:r>
              <a:rPr lang="en-ZA" sz="1800" dirty="0"/>
              <a:t>used in detection and treatment of </a:t>
            </a:r>
            <a:r>
              <a:rPr lang="en-ZA" sz="1800" dirty="0" smtClean="0"/>
              <a:t>cancer) </a:t>
            </a:r>
            <a:r>
              <a:rPr lang="en-ZA" sz="1800" dirty="0"/>
              <a:t>process residue, continued to produce promising results.</a:t>
            </a:r>
          </a:p>
          <a:p>
            <a:pPr marL="0" lvl="0" indent="0" algn="just">
              <a:lnSpc>
                <a:spcPct val="120000"/>
              </a:lnSpc>
              <a:buNone/>
            </a:pPr>
            <a:endParaRPr lang="en-ZA" sz="1800" dirty="0"/>
          </a:p>
          <a:p>
            <a:pPr lvl="0" algn="just">
              <a:lnSpc>
                <a:spcPct val="120000"/>
              </a:lnSpc>
            </a:pPr>
            <a:r>
              <a:rPr lang="en-ZA" sz="1800" dirty="0" err="1"/>
              <a:t>Necsa</a:t>
            </a:r>
            <a:r>
              <a:rPr lang="en-ZA" sz="1800" dirty="0"/>
              <a:t> has developed a wet route for the recovery of uranium from U3Si2 (uranium silicide fuel used in the research reactor). </a:t>
            </a:r>
            <a:endParaRPr lang="en-ZA" sz="1800" dirty="0" smtClean="0"/>
          </a:p>
          <a:p>
            <a:pPr marL="0" lvl="0" indent="0" algn="just">
              <a:lnSpc>
                <a:spcPct val="120000"/>
              </a:lnSpc>
              <a:buNone/>
            </a:pPr>
            <a:endParaRPr lang="en-ZA" sz="1800" dirty="0"/>
          </a:p>
          <a:p>
            <a:pPr lvl="0" algn="just">
              <a:lnSpc>
                <a:spcPct val="120000"/>
              </a:lnSpc>
            </a:pPr>
            <a:r>
              <a:rPr lang="en-ZA" sz="1800" dirty="0"/>
              <a:t>A number of contracts for the manufacturing of demonstration plasma systems used in the development of Waste-to-Energy systems were placed on </a:t>
            </a:r>
            <a:r>
              <a:rPr lang="en-ZA" sz="1800" dirty="0" smtClean="0"/>
              <a:t>R&amp;D (Research and Development division).</a:t>
            </a:r>
          </a:p>
          <a:p>
            <a:pPr lvl="0" algn="just">
              <a:lnSpc>
                <a:spcPct val="120000"/>
              </a:lnSpc>
            </a:pPr>
            <a:endParaRPr lang="en-ZA" sz="1800" dirty="0"/>
          </a:p>
          <a:p>
            <a:pPr lvl="0" algn="just">
              <a:lnSpc>
                <a:spcPct val="120000"/>
              </a:lnSpc>
            </a:pPr>
            <a:r>
              <a:rPr lang="en-ZA" sz="1800" dirty="0"/>
              <a:t>TIA </a:t>
            </a:r>
            <a:r>
              <a:rPr lang="en-ZA" sz="1800" dirty="0" smtClean="0"/>
              <a:t>(Technology Innovation Agency of the Department of Science and Technology) approved </a:t>
            </a:r>
            <a:r>
              <a:rPr lang="en-ZA" sz="1800" dirty="0"/>
              <a:t>a R6.75m application from Radiochemistry to conduct clinical trials on the use of </a:t>
            </a:r>
            <a:r>
              <a:rPr lang="en-ZA" sz="1800" dirty="0" smtClean="0"/>
              <a:t>195mPt-cisplatin (used in diagnosis and treatment of cancers).</a:t>
            </a:r>
            <a:endParaRPr lang="en-ZA" sz="1800" dirty="0"/>
          </a:p>
        </p:txBody>
      </p:sp>
      <p:sp>
        <p:nvSpPr>
          <p:cNvPr id="3" name="Slide Number Placeholder 2"/>
          <p:cNvSpPr>
            <a:spLocks noGrp="1"/>
          </p:cNvSpPr>
          <p:nvPr>
            <p:ph type="sldNum" sz="quarter" idx="10"/>
          </p:nvPr>
        </p:nvSpPr>
        <p:spPr/>
        <p:txBody>
          <a:bodyPr/>
          <a:lstStyle/>
          <a:p>
            <a:fld id="{48BDBE50-CC64-4035-A659-2A5203048589}" type="slidenum">
              <a:rPr lang="en-GB" smtClean="0"/>
              <a:pPr/>
              <a:t>3</a:t>
            </a:fld>
            <a:endParaRPr lang="en-GB"/>
          </a:p>
        </p:txBody>
      </p:sp>
    </p:spTree>
    <p:extLst>
      <p:ext uri="{BB962C8B-B14F-4D97-AF65-F5344CB8AC3E}">
        <p14:creationId xmlns:p14="http://schemas.microsoft.com/office/powerpoint/2010/main" xmlns="" val="15475744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200800" cy="706090"/>
          </a:xfrm>
        </p:spPr>
        <p:txBody>
          <a:bodyPr anchor="ctr">
            <a:noAutofit/>
          </a:bodyPr>
          <a:lstStyle/>
          <a:p>
            <a:r>
              <a:rPr lang="en-ZA" sz="2400" b="1" dirty="0"/>
              <a:t>NECSA COMPANY &amp; GROUP - </a:t>
            </a:r>
            <a:r>
              <a:rPr lang="en-ZA" sz="2400" b="1" dirty="0" smtClean="0"/>
              <a:t>PERFORMANCE</a:t>
            </a:r>
            <a:endParaRPr lang="en-ZA"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93018113"/>
              </p:ext>
            </p:extLst>
          </p:nvPr>
        </p:nvGraphicFramePr>
        <p:xfrm>
          <a:off x="108670" y="1196752"/>
          <a:ext cx="8496949" cy="4924034"/>
        </p:xfrm>
        <a:graphic>
          <a:graphicData uri="http://schemas.openxmlformats.org/drawingml/2006/table">
            <a:tbl>
              <a:tblPr firstRow="1" bandRow="1">
                <a:tableStyleId>{5C22544A-7EE6-4342-B048-85BDC9FD1C3A}</a:tableStyleId>
              </a:tblPr>
              <a:tblGrid>
                <a:gridCol w="1438994"/>
                <a:gridCol w="1296144"/>
                <a:gridCol w="1296144"/>
                <a:gridCol w="1176527"/>
                <a:gridCol w="1096380"/>
                <a:gridCol w="1096380"/>
                <a:gridCol w="1096380"/>
              </a:tblGrid>
              <a:tr h="404617">
                <a:tc>
                  <a:txBody>
                    <a:bodyPr/>
                    <a:lstStyle/>
                    <a:p>
                      <a:endParaRPr lang="en-ZA" dirty="0">
                        <a:latin typeface="Arial" panose="020B0604020202020204" pitchFamily="34" charset="0"/>
                        <a:cs typeface="Arial" panose="020B0604020202020204" pitchFamily="34" charset="0"/>
                      </a:endParaRPr>
                    </a:p>
                  </a:txBody>
                  <a:tcPr/>
                </a:tc>
                <a:tc gridSpan="3">
                  <a:txBody>
                    <a:bodyPr/>
                    <a:lstStyle/>
                    <a:p>
                      <a:pPr algn="ctr"/>
                      <a:r>
                        <a:rPr lang="en-ZA" dirty="0" smtClean="0">
                          <a:latin typeface="Arial" panose="020B0604020202020204" pitchFamily="34" charset="0"/>
                          <a:cs typeface="Arial" panose="020B0604020202020204" pitchFamily="34" charset="0"/>
                        </a:rPr>
                        <a:t>GROUP</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gridSpan="3">
                  <a:txBody>
                    <a:bodyPr/>
                    <a:lstStyle/>
                    <a:p>
                      <a:r>
                        <a:rPr lang="en-ZA" dirty="0" smtClean="0">
                          <a:latin typeface="Arial" panose="020B0604020202020204" pitchFamily="34" charset="0"/>
                          <a:cs typeface="Arial" panose="020B0604020202020204" pitchFamily="34" charset="0"/>
                        </a:rPr>
                        <a:t>                     COMPANY</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r>
              <a:tr h="404617">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Description</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2016</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2015</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Var.</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2016</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2015</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Var.</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r>
              <a:tr h="343923">
                <a:tc>
                  <a:txBody>
                    <a:bodyPr/>
                    <a:lstStyle/>
                    <a:p>
                      <a:r>
                        <a:rPr lang="en-ZA" dirty="0" smtClean="0">
                          <a:latin typeface="Arial" panose="020B0604020202020204" pitchFamily="34" charset="0"/>
                          <a:cs typeface="Arial" panose="020B0604020202020204" pitchFamily="34" charset="0"/>
                        </a:rPr>
                        <a:t>Revenue</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R2,065m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R1,855m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R210m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R924m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R885m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R39m </a:t>
                      </a:r>
                      <a:endParaRPr lang="en-ZA" dirty="0">
                        <a:latin typeface="Arial" panose="020B0604020202020204" pitchFamily="34" charset="0"/>
                        <a:cs typeface="Arial" panose="020B0604020202020204" pitchFamily="34" charset="0"/>
                      </a:endParaRPr>
                    </a:p>
                  </a:txBody>
                  <a:tcPr/>
                </a:tc>
              </a:tr>
              <a:tr h="849695">
                <a:tc>
                  <a:txBody>
                    <a:bodyPr/>
                    <a:lstStyle/>
                    <a:p>
                      <a:r>
                        <a:rPr lang="en-ZA" dirty="0" smtClean="0">
                          <a:solidFill>
                            <a:schemeClr val="tx1"/>
                          </a:solidFill>
                          <a:latin typeface="Arial" panose="020B0604020202020204" pitchFamily="34" charset="0"/>
                          <a:cs typeface="Arial" panose="020B0604020202020204" pitchFamily="34" charset="0"/>
                        </a:rPr>
                        <a:t>External Sales </a:t>
                      </a:r>
                      <a:r>
                        <a:rPr lang="en-ZA" sz="1800" kern="1200" dirty="0" smtClean="0">
                          <a:solidFill>
                            <a:schemeClr val="tx1"/>
                          </a:solidFill>
                          <a:effectLst/>
                          <a:latin typeface="Arial" panose="020B0604020202020204" pitchFamily="34" charset="0"/>
                          <a:ea typeface="+mn-ea"/>
                          <a:cs typeface="Arial" panose="020B0604020202020204" pitchFamily="34" charset="0"/>
                        </a:rPr>
                        <a:t>(incl. Intra Group Sales)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dirty="0" smtClean="0">
                        <a:latin typeface="Arial" panose="020B0604020202020204" pitchFamily="34" charset="0"/>
                        <a:cs typeface="Arial" panose="020B0604020202020204" pitchFamily="34" charset="0"/>
                      </a:endParaRPr>
                    </a:p>
                    <a:p>
                      <a:pPr algn="r"/>
                      <a:r>
                        <a:rPr lang="en-ZA" dirty="0" smtClean="0">
                          <a:latin typeface="Arial" panose="020B0604020202020204" pitchFamily="34" charset="0"/>
                          <a:cs typeface="Arial" panose="020B0604020202020204" pitchFamily="34" charset="0"/>
                        </a:rPr>
                        <a:t>R1,510m</a:t>
                      </a:r>
                      <a:endParaRPr lang="en-ZA" dirty="0">
                        <a:latin typeface="Arial" panose="020B0604020202020204" pitchFamily="34" charset="0"/>
                        <a:cs typeface="Arial" panose="020B0604020202020204" pitchFamily="34" charset="0"/>
                      </a:endParaRPr>
                    </a:p>
                  </a:txBody>
                  <a:tcPr/>
                </a:tc>
                <a:tc>
                  <a:txBody>
                    <a:bodyPr/>
                    <a:lstStyle/>
                    <a:p>
                      <a:pPr algn="r"/>
                      <a:endParaRPr lang="en-ZA" dirty="0" smtClean="0">
                        <a:latin typeface="Arial" panose="020B0604020202020204" pitchFamily="34" charset="0"/>
                        <a:cs typeface="Arial" panose="020B0604020202020204" pitchFamily="34" charset="0"/>
                      </a:endParaRPr>
                    </a:p>
                    <a:p>
                      <a:pPr algn="r"/>
                      <a:r>
                        <a:rPr lang="en-ZA" dirty="0" smtClean="0">
                          <a:latin typeface="Arial" panose="020B0604020202020204" pitchFamily="34" charset="0"/>
                          <a:cs typeface="Arial" panose="020B0604020202020204" pitchFamily="34" charset="0"/>
                        </a:rPr>
                        <a:t>R1,309m</a:t>
                      </a:r>
                      <a:endParaRPr lang="en-ZA" dirty="0">
                        <a:latin typeface="Arial" panose="020B0604020202020204" pitchFamily="34" charset="0"/>
                        <a:cs typeface="Arial" panose="020B0604020202020204" pitchFamily="34" charset="0"/>
                      </a:endParaRPr>
                    </a:p>
                  </a:txBody>
                  <a:tcPr/>
                </a:tc>
                <a:tc>
                  <a:txBody>
                    <a:bodyPr/>
                    <a:lstStyle/>
                    <a:p>
                      <a:pPr algn="r"/>
                      <a:endParaRPr lang="en-ZA" dirty="0" smtClean="0">
                        <a:solidFill>
                          <a:schemeClr val="tx1"/>
                        </a:solidFill>
                        <a:latin typeface="Arial" panose="020B0604020202020204" pitchFamily="34" charset="0"/>
                        <a:cs typeface="Arial" panose="020B0604020202020204" pitchFamily="34" charset="0"/>
                      </a:endParaRPr>
                    </a:p>
                    <a:p>
                      <a:pPr algn="r"/>
                      <a:r>
                        <a:rPr lang="en-ZA" dirty="0" smtClean="0">
                          <a:solidFill>
                            <a:schemeClr val="tx1"/>
                          </a:solidFill>
                          <a:latin typeface="Arial" panose="020B0604020202020204" pitchFamily="34" charset="0"/>
                          <a:cs typeface="Arial" panose="020B0604020202020204" pitchFamily="34" charset="0"/>
                        </a:rPr>
                        <a:t>R201m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endParaRPr lang="en-ZA" dirty="0" smtClean="0">
                        <a:latin typeface="Arial" panose="020B0604020202020204" pitchFamily="34" charset="0"/>
                        <a:cs typeface="Arial" panose="020B0604020202020204" pitchFamily="34" charset="0"/>
                      </a:endParaRPr>
                    </a:p>
                    <a:p>
                      <a:pPr algn="r"/>
                      <a:r>
                        <a:rPr lang="en-ZA" dirty="0" smtClean="0">
                          <a:latin typeface="Arial" panose="020B0604020202020204" pitchFamily="34" charset="0"/>
                          <a:cs typeface="Arial" panose="020B0604020202020204" pitchFamily="34" charset="0"/>
                        </a:rPr>
                        <a:t>R382m</a:t>
                      </a:r>
                      <a:endParaRPr lang="en-ZA" dirty="0">
                        <a:latin typeface="Arial" panose="020B0604020202020204" pitchFamily="34" charset="0"/>
                        <a:cs typeface="Arial" panose="020B0604020202020204" pitchFamily="34" charset="0"/>
                      </a:endParaRPr>
                    </a:p>
                  </a:txBody>
                  <a:tcPr/>
                </a:tc>
                <a:tc>
                  <a:txBody>
                    <a:bodyPr/>
                    <a:lstStyle/>
                    <a:p>
                      <a:pPr algn="r"/>
                      <a:endParaRPr lang="en-ZA" dirty="0" smtClean="0">
                        <a:latin typeface="Arial" panose="020B0604020202020204" pitchFamily="34" charset="0"/>
                        <a:cs typeface="Arial" panose="020B0604020202020204" pitchFamily="34" charset="0"/>
                      </a:endParaRPr>
                    </a:p>
                    <a:p>
                      <a:pPr algn="r"/>
                      <a:r>
                        <a:rPr lang="en-ZA" dirty="0" smtClean="0">
                          <a:latin typeface="Arial" panose="020B0604020202020204" pitchFamily="34" charset="0"/>
                          <a:cs typeface="Arial" panose="020B0604020202020204" pitchFamily="34" charset="0"/>
                        </a:rPr>
                        <a:t>R352m</a:t>
                      </a:r>
                      <a:endParaRPr lang="en-ZA" dirty="0">
                        <a:latin typeface="Arial" panose="020B0604020202020204" pitchFamily="34" charset="0"/>
                        <a:cs typeface="Arial" panose="020B0604020202020204" pitchFamily="34" charset="0"/>
                      </a:endParaRPr>
                    </a:p>
                  </a:txBody>
                  <a:tcPr/>
                </a:tc>
                <a:tc>
                  <a:txBody>
                    <a:bodyPr/>
                    <a:lstStyle/>
                    <a:p>
                      <a:pPr algn="r"/>
                      <a:endParaRPr lang="en-ZA" dirty="0" smtClean="0">
                        <a:solidFill>
                          <a:schemeClr val="tx1"/>
                        </a:solidFill>
                        <a:latin typeface="Arial" panose="020B0604020202020204" pitchFamily="34" charset="0"/>
                        <a:cs typeface="Arial" panose="020B0604020202020204" pitchFamily="34" charset="0"/>
                      </a:endParaRPr>
                    </a:p>
                    <a:p>
                      <a:pPr algn="r"/>
                      <a:r>
                        <a:rPr lang="en-ZA" dirty="0" smtClean="0">
                          <a:solidFill>
                            <a:schemeClr val="tx1"/>
                          </a:solidFill>
                          <a:latin typeface="Arial" panose="020B0604020202020204" pitchFamily="34" charset="0"/>
                          <a:cs typeface="Arial" panose="020B0604020202020204" pitchFamily="34" charset="0"/>
                        </a:rPr>
                        <a:t>R30m</a:t>
                      </a:r>
                      <a:endParaRPr lang="en-ZA" dirty="0">
                        <a:solidFill>
                          <a:schemeClr val="tx1"/>
                        </a:solidFill>
                        <a:latin typeface="Arial" panose="020B0604020202020204" pitchFamily="34" charset="0"/>
                        <a:cs typeface="Arial" panose="020B0604020202020204" pitchFamily="34" charset="0"/>
                      </a:endParaRPr>
                    </a:p>
                  </a:txBody>
                  <a:tcPr/>
                </a:tc>
              </a:tr>
              <a:tr h="606925">
                <a:tc>
                  <a:txBody>
                    <a:bodyPr/>
                    <a:lstStyle/>
                    <a:p>
                      <a:r>
                        <a:rPr lang="en-ZA" dirty="0" smtClean="0">
                          <a:solidFill>
                            <a:schemeClr val="tx1"/>
                          </a:solidFill>
                          <a:latin typeface="Arial" panose="020B0604020202020204" pitchFamily="34" charset="0"/>
                          <a:cs typeface="Arial" panose="020B0604020202020204" pitchFamily="34" charset="0"/>
                        </a:rPr>
                        <a:t>Investment revenue</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R322m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R75m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R247m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R270m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R72m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R198m</a:t>
                      </a:r>
                      <a:endParaRPr lang="en-ZA" dirty="0">
                        <a:solidFill>
                          <a:schemeClr val="tx1"/>
                        </a:solidFill>
                        <a:latin typeface="Arial" panose="020B0604020202020204" pitchFamily="34" charset="0"/>
                        <a:cs typeface="Arial" panose="020B0604020202020204" pitchFamily="34" charset="0"/>
                      </a:endParaRPr>
                    </a:p>
                  </a:txBody>
                  <a:tcPr/>
                </a:tc>
              </a:tr>
              <a:tr h="424847">
                <a:tc>
                  <a:txBody>
                    <a:bodyPr/>
                    <a:lstStyle/>
                    <a:p>
                      <a:r>
                        <a:rPr lang="en-ZA" dirty="0" smtClean="0">
                          <a:latin typeface="Arial" panose="020B0604020202020204" pitchFamily="34" charset="0"/>
                          <a:cs typeface="Arial" panose="020B0604020202020204" pitchFamily="34" charset="0"/>
                        </a:rPr>
                        <a:t>Finance</a:t>
                      </a:r>
                      <a:r>
                        <a:rPr lang="en-ZA" baseline="0" dirty="0" smtClean="0">
                          <a:latin typeface="Arial" panose="020B0604020202020204" pitchFamily="34" charset="0"/>
                          <a:cs typeface="Arial" panose="020B0604020202020204" pitchFamily="34" charset="0"/>
                        </a:rPr>
                        <a:t> costs</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R(293)m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R(65)m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R(228)m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R(267)m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R(40)m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R(227)m</a:t>
                      </a:r>
                      <a:endParaRPr lang="en-ZA" dirty="0">
                        <a:solidFill>
                          <a:srgbClr val="FF0000"/>
                        </a:solidFill>
                        <a:latin typeface="Arial" panose="020B0604020202020204" pitchFamily="34" charset="0"/>
                        <a:cs typeface="Arial" panose="020B0604020202020204" pitchFamily="34" charset="0"/>
                      </a:endParaRPr>
                    </a:p>
                  </a:txBody>
                  <a:tcPr/>
                </a:tc>
              </a:tr>
              <a:tr h="606925">
                <a:tc>
                  <a:txBody>
                    <a:bodyPr/>
                    <a:lstStyle/>
                    <a:p>
                      <a:r>
                        <a:rPr lang="en-ZA" dirty="0" smtClean="0">
                          <a:latin typeface="Arial" panose="020B0604020202020204" pitchFamily="34" charset="0"/>
                          <a:cs typeface="Arial" panose="020B0604020202020204" pitchFamily="34" charset="0"/>
                        </a:rPr>
                        <a:t>Operating Expenditure</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R(1,143)m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R(1,010)m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R(133)m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R(796)m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(R769m)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(R27m)</a:t>
                      </a:r>
                      <a:endParaRPr lang="en-ZA" dirty="0">
                        <a:solidFill>
                          <a:srgbClr val="FF0000"/>
                        </a:solidFill>
                        <a:latin typeface="Arial" panose="020B0604020202020204" pitchFamily="34" charset="0"/>
                        <a:cs typeface="Arial" panose="020B0604020202020204" pitchFamily="34" charset="0"/>
                      </a:endParaRPr>
                    </a:p>
                  </a:txBody>
                  <a:tcPr/>
                </a:tc>
              </a:tr>
              <a:tr h="606925">
                <a:tc>
                  <a:txBody>
                    <a:bodyPr/>
                    <a:lstStyle/>
                    <a:p>
                      <a:r>
                        <a:rPr lang="en-ZA" dirty="0" smtClean="0">
                          <a:latin typeface="Arial" panose="020B0604020202020204" pitchFamily="34" charset="0"/>
                          <a:cs typeface="Arial" panose="020B0604020202020204" pitchFamily="34" charset="0"/>
                        </a:rPr>
                        <a:t>Net Profit (Loss)</a:t>
                      </a:r>
                      <a:endParaRPr lang="en-ZA" dirty="0">
                        <a:latin typeface="Arial" panose="020B0604020202020204" pitchFamily="34" charset="0"/>
                        <a:cs typeface="Arial" panose="020B0604020202020204" pitchFamily="34" charset="0"/>
                      </a:endParaRPr>
                    </a:p>
                  </a:txBody>
                  <a:tcPr/>
                </a:tc>
                <a:tc>
                  <a:txBody>
                    <a:bodyPr/>
                    <a:lstStyle/>
                    <a:p>
                      <a:pPr algn="r"/>
                      <a:r>
                        <a:rPr lang="en-ZA" b="0" dirty="0" smtClean="0">
                          <a:solidFill>
                            <a:schemeClr val="tx1"/>
                          </a:solidFill>
                          <a:latin typeface="Arial" panose="020B0604020202020204" pitchFamily="34" charset="0"/>
                          <a:cs typeface="Arial" panose="020B0604020202020204" pitchFamily="34" charset="0"/>
                        </a:rPr>
                        <a:t>R 327m</a:t>
                      </a:r>
                      <a:endParaRPr lang="en-ZA" b="0"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(R43m)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R370m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R80m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R(83)m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R163m</a:t>
                      </a:r>
                      <a:endParaRPr lang="en-ZA" dirty="0">
                        <a:solidFill>
                          <a:schemeClr val="tx1"/>
                        </a:solidFill>
                        <a:latin typeface="Arial" panose="020B0604020202020204" pitchFamily="34" charset="0"/>
                        <a:cs typeface="Arial" panose="020B0604020202020204" pitchFamily="34" charset="0"/>
                      </a:endParaRPr>
                    </a:p>
                  </a:txBody>
                  <a:tcPr/>
                </a:tc>
              </a:tr>
            </a:tbl>
          </a:graphicData>
        </a:graphic>
      </p:graphicFrame>
      <p:sp>
        <p:nvSpPr>
          <p:cNvPr id="4" name="Slide Number Placeholder 3"/>
          <p:cNvSpPr>
            <a:spLocks noGrp="1"/>
          </p:cNvSpPr>
          <p:nvPr>
            <p:ph type="sldNum" sz="quarter" idx="10"/>
          </p:nvPr>
        </p:nvSpPr>
        <p:spPr/>
        <p:txBody>
          <a:bodyPr/>
          <a:lstStyle/>
          <a:p>
            <a:fld id="{48BDBE50-CC64-4035-A659-2A5203048589}" type="slidenum">
              <a:rPr lang="en-GB" smtClean="0"/>
              <a:pPr/>
              <a:t>30</a:t>
            </a:fld>
            <a:endParaRPr lang="en-GB" dirty="0"/>
          </a:p>
        </p:txBody>
      </p:sp>
    </p:spTree>
    <p:extLst>
      <p:ext uri="{BB962C8B-B14F-4D97-AF65-F5344CB8AC3E}">
        <p14:creationId xmlns:p14="http://schemas.microsoft.com/office/powerpoint/2010/main" xmlns="" val="1014581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596336" cy="706090"/>
          </a:xfrm>
        </p:spPr>
        <p:txBody>
          <a:bodyPr anchor="ctr">
            <a:noAutofit/>
          </a:bodyPr>
          <a:lstStyle/>
          <a:p>
            <a:r>
              <a:rPr lang="en-ZA" b="1" dirty="0" smtClean="0"/>
              <a:t> </a:t>
            </a:r>
            <a:r>
              <a:rPr lang="en-ZA" sz="2800" b="1" dirty="0" smtClean="0"/>
              <a:t>PERFORMANCE - 2016 HIGHLIGHTS</a:t>
            </a:r>
            <a:endParaRPr lang="en-ZA" b="1" dirty="0"/>
          </a:p>
        </p:txBody>
      </p:sp>
      <p:sp>
        <p:nvSpPr>
          <p:cNvPr id="4" name="Slide Number Placeholder 3"/>
          <p:cNvSpPr>
            <a:spLocks noGrp="1"/>
          </p:cNvSpPr>
          <p:nvPr>
            <p:ph type="sldNum" sz="quarter" idx="4294967295"/>
          </p:nvPr>
        </p:nvSpPr>
        <p:spPr>
          <a:xfrm>
            <a:off x="7164288" y="6265118"/>
            <a:ext cx="1810072" cy="404242"/>
          </a:xfrm>
          <a:prstGeom prst="rect">
            <a:avLst/>
          </a:prstGeom>
        </p:spPr>
        <p:txBody>
          <a:bodyPr/>
          <a:lstStyle/>
          <a:p>
            <a:pPr algn="r"/>
            <a:fld id="{D03F30E4-CB77-4C02-B254-358FC221FA15}" type="slidenum">
              <a:rPr lang="en-GB" smtClean="0"/>
              <a:pPr algn="r"/>
              <a:t>31</a:t>
            </a:fld>
            <a:endParaRPr lang="en-GB" dirty="0"/>
          </a:p>
        </p:txBody>
      </p:sp>
      <p:sp>
        <p:nvSpPr>
          <p:cNvPr id="3" name="Rectangle 2"/>
          <p:cNvSpPr/>
          <p:nvPr/>
        </p:nvSpPr>
        <p:spPr>
          <a:xfrm>
            <a:off x="251520" y="1196752"/>
            <a:ext cx="8424936" cy="6001643"/>
          </a:xfrm>
          <a:prstGeom prst="rect">
            <a:avLst/>
          </a:prstGeom>
        </p:spPr>
        <p:txBody>
          <a:bodyPr wrap="square">
            <a:spAutoFit/>
          </a:bodyPr>
          <a:lstStyle/>
          <a:p>
            <a:pPr marL="342900" indent="-342900" algn="just">
              <a:spcBef>
                <a:spcPct val="20000"/>
              </a:spcBef>
              <a:buFont typeface="Arial" panose="020B0604020202020204" pitchFamily="34" charset="0"/>
              <a:buChar char="•"/>
            </a:pPr>
            <a:r>
              <a:rPr lang="en-ZA" sz="2000" dirty="0" smtClean="0">
                <a:latin typeface="Arial" panose="020B0604020202020204" pitchFamily="34" charset="0"/>
                <a:cs typeface="Arial" panose="020B0604020202020204" pitchFamily="34" charset="0"/>
              </a:rPr>
              <a:t>Revenue Group  increased from PY mainly due to:</a:t>
            </a:r>
          </a:p>
          <a:p>
            <a:pPr marL="800100" lvl="1" indent="-342900" algn="just">
              <a:spcBef>
                <a:spcPct val="20000"/>
              </a:spcBef>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Increased </a:t>
            </a:r>
            <a:r>
              <a:rPr lang="en-ZA" sz="2000" dirty="0">
                <a:latin typeface="Arial" panose="020B0604020202020204" pitchFamily="34" charset="0"/>
                <a:cs typeface="Arial" panose="020B0604020202020204" pitchFamily="34" charset="0"/>
              </a:rPr>
              <a:t>foreign sales revenue in the </a:t>
            </a:r>
            <a:r>
              <a:rPr lang="en-ZA" sz="2000" dirty="0" smtClean="0">
                <a:latin typeface="Arial" panose="020B0604020202020204" pitchFamily="34" charset="0"/>
                <a:cs typeface="Arial" panose="020B0604020202020204" pitchFamily="34" charset="0"/>
              </a:rPr>
              <a:t>NTP group, with contribution from the weak </a:t>
            </a:r>
            <a:r>
              <a:rPr lang="en-ZA" sz="2000" dirty="0">
                <a:latin typeface="Arial" panose="020B0604020202020204" pitchFamily="34" charset="0"/>
                <a:cs typeface="Arial" panose="020B0604020202020204" pitchFamily="34" charset="0"/>
              </a:rPr>
              <a:t>rand</a:t>
            </a:r>
            <a:r>
              <a:rPr lang="en-ZA" sz="2000" dirty="0" smtClean="0">
                <a:latin typeface="Arial" panose="020B0604020202020204" pitchFamily="34" charset="0"/>
                <a:cs typeface="Arial" panose="020B0604020202020204" pitchFamily="34" charset="0"/>
              </a:rPr>
              <a:t>.</a:t>
            </a:r>
          </a:p>
          <a:p>
            <a:pPr marL="800100" lvl="1" indent="-342900" algn="just">
              <a:spcBef>
                <a:spcPct val="20000"/>
              </a:spcBef>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lvl="1" indent="-342900" algn="just">
              <a:spcBef>
                <a:spcPct val="20000"/>
              </a:spcBef>
              <a:buFont typeface="Arial" panose="020B0604020202020204" pitchFamily="34" charset="0"/>
              <a:buChar char="•"/>
            </a:pPr>
            <a:r>
              <a:rPr lang="en-ZA" sz="2000" dirty="0" smtClean="0">
                <a:latin typeface="Arial" panose="020B0604020202020204" pitchFamily="34" charset="0"/>
                <a:cs typeface="Arial" panose="020B0604020202020204" pitchFamily="34" charset="0"/>
              </a:rPr>
              <a:t>Investment Revenue/ Finance costs</a:t>
            </a:r>
          </a:p>
          <a:p>
            <a:pPr marL="800100" lvl="2" indent="-342900" algn="just">
              <a:spcBef>
                <a:spcPct val="20000"/>
              </a:spcBef>
              <a:buFont typeface="Wingdings" panose="05000000000000000000" pitchFamily="2" charset="2"/>
              <a:buChar char="Ø"/>
            </a:pPr>
            <a:r>
              <a:rPr lang="en-ZA" sz="2000" dirty="0" smtClean="0">
                <a:latin typeface="Arial" panose="020B0604020202020204" pitchFamily="34" charset="0"/>
                <a:cs typeface="Arial" panose="020B0604020202020204" pitchFamily="34" charset="0"/>
              </a:rPr>
              <a:t>Increased both in company and group mainly due to Finance income from Stage 1 D&amp;D liability accounting – this is however offset by the Finance charges also relating to Stage 2 D&amp;D.</a:t>
            </a:r>
          </a:p>
          <a:p>
            <a:pPr marL="800100" lvl="2" indent="-342900" algn="just">
              <a:spcBef>
                <a:spcPct val="20000"/>
              </a:spcBef>
              <a:buFont typeface="Arial" panose="020B0604020202020204" pitchFamily="34" charset="0"/>
              <a:buChar char="•"/>
            </a:pPr>
            <a:endParaRPr lang="en-ZA" sz="2000" dirty="0">
              <a:latin typeface="Arial" panose="020B0604020202020204" pitchFamily="34" charset="0"/>
              <a:cs typeface="Arial" panose="020B0604020202020204" pitchFamily="34" charset="0"/>
            </a:endParaRPr>
          </a:p>
          <a:p>
            <a:pPr marL="342900" lvl="1" indent="-342900" algn="just">
              <a:spcBef>
                <a:spcPct val="20000"/>
              </a:spcBef>
              <a:buFont typeface="Arial" panose="020B0604020202020204" pitchFamily="34" charset="0"/>
              <a:buChar char="•"/>
            </a:pPr>
            <a:r>
              <a:rPr lang="en-ZA" sz="2000" dirty="0" smtClean="0">
                <a:latin typeface="Arial" panose="020B0604020202020204" pitchFamily="34" charset="0"/>
                <a:cs typeface="Arial" panose="020B0604020202020204" pitchFamily="34" charset="0"/>
              </a:rPr>
              <a:t>Operating expenses for company increased mainly due to higher legal costs, audit fees relating to D&amp;D disputes and audit overruns. The NNR license costs that are usually more than CPI also contributed.</a:t>
            </a:r>
            <a:endParaRPr lang="en-ZA" sz="2000" dirty="0">
              <a:latin typeface="Arial" panose="020B0604020202020204" pitchFamily="34" charset="0"/>
              <a:cs typeface="Arial" panose="020B0604020202020204" pitchFamily="34" charset="0"/>
            </a:endParaRPr>
          </a:p>
          <a:p>
            <a:pPr marL="800100" lvl="1" indent="-342900" algn="just">
              <a:spcBef>
                <a:spcPct val="20000"/>
              </a:spcBef>
              <a:buFont typeface="Arial" panose="020B0604020202020204" pitchFamily="34" charset="0"/>
              <a:buChar char="•"/>
            </a:pPr>
            <a:endParaRPr lang="en-ZA" sz="2000" dirty="0" smtClean="0">
              <a:latin typeface="Arial" panose="020B0604020202020204" pitchFamily="34" charset="0"/>
              <a:cs typeface="Arial" panose="020B0604020202020204" pitchFamily="34" charset="0"/>
            </a:endParaRPr>
          </a:p>
          <a:p>
            <a:pPr marL="800100" lvl="1" indent="-342900" algn="just">
              <a:spcBef>
                <a:spcPct val="20000"/>
              </a:spcBef>
              <a:buFont typeface="Arial" panose="020B0604020202020204" pitchFamily="34" charset="0"/>
              <a:buChar char="•"/>
            </a:pPr>
            <a:endParaRPr lang="en-ZA" sz="2000" dirty="0" smtClean="0">
              <a:latin typeface="Arial" panose="020B0604020202020204" pitchFamily="34" charset="0"/>
              <a:cs typeface="Arial" panose="020B0604020202020204" pitchFamily="34" charset="0"/>
            </a:endParaRPr>
          </a:p>
          <a:p>
            <a:pPr marL="800100" lvl="1" indent="-342900" algn="just">
              <a:spcBef>
                <a:spcPct val="20000"/>
              </a:spcBef>
              <a:buFont typeface="Arial" panose="020B0604020202020204" pitchFamily="34" charset="0"/>
              <a:buChar char="•"/>
            </a:pPr>
            <a:endParaRPr lang="en-ZA" sz="2000" dirty="0" smtClean="0">
              <a:solidFill>
                <a:srgbClr val="FF0000"/>
              </a:solidFill>
              <a:latin typeface="Arial" panose="020B0604020202020204" pitchFamily="34" charset="0"/>
              <a:cs typeface="Arial" panose="020B0604020202020204" pitchFamily="34" charset="0"/>
            </a:endParaRPr>
          </a:p>
          <a:p>
            <a:pPr marL="800100" lvl="1" indent="-342900" algn="just">
              <a:spcBef>
                <a:spcPct val="20000"/>
              </a:spcBef>
              <a:buFont typeface="Arial" panose="020B0604020202020204" pitchFamily="34" charset="0"/>
              <a:buChar char="•"/>
            </a:pPr>
            <a:endParaRPr lang="en-ZA" sz="2000" dirty="0" smtClean="0">
              <a:solidFill>
                <a:srgbClr val="FF0000"/>
              </a:solidFill>
              <a:latin typeface="Arial" panose="020B0604020202020204" pitchFamily="34" charset="0"/>
              <a:cs typeface="Arial" panose="020B0604020202020204" pitchFamily="34" charset="0"/>
            </a:endParaRPr>
          </a:p>
          <a:p>
            <a:pPr algn="just">
              <a:spcBef>
                <a:spcPct val="20000"/>
              </a:spcBef>
            </a:pPr>
            <a:endParaRPr lang="en-ZA"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03440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6840760" cy="706090"/>
          </a:xfrm>
        </p:spPr>
        <p:txBody>
          <a:bodyPr anchor="ctr">
            <a:noAutofit/>
          </a:bodyPr>
          <a:lstStyle/>
          <a:p>
            <a:r>
              <a:rPr lang="en-ZA" sz="2400" b="1" dirty="0" smtClean="0"/>
              <a:t>NECSA COMPANY AND GROUP - POSITION</a:t>
            </a:r>
            <a:endParaRPr lang="en-ZA"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12931094"/>
              </p:ext>
            </p:extLst>
          </p:nvPr>
        </p:nvGraphicFramePr>
        <p:xfrm>
          <a:off x="146473" y="1268760"/>
          <a:ext cx="8540327" cy="3603234"/>
        </p:xfrm>
        <a:graphic>
          <a:graphicData uri="http://schemas.openxmlformats.org/drawingml/2006/table">
            <a:tbl>
              <a:tblPr firstRow="1" bandRow="1">
                <a:tableStyleId>{5C22544A-7EE6-4342-B048-85BDC9FD1C3A}</a:tableStyleId>
              </a:tblPr>
              <a:tblGrid>
                <a:gridCol w="1746048"/>
                <a:gridCol w="1144419"/>
                <a:gridCol w="1238194"/>
                <a:gridCol w="1042323"/>
                <a:gridCol w="1141645"/>
                <a:gridCol w="1188821"/>
                <a:gridCol w="1038877"/>
              </a:tblGrid>
              <a:tr h="364343">
                <a:tc>
                  <a:txBody>
                    <a:bodyPr/>
                    <a:lstStyle/>
                    <a:p>
                      <a:endParaRPr lang="en-ZA" dirty="0">
                        <a:latin typeface="Arial" panose="020B0604020202020204" pitchFamily="34" charset="0"/>
                        <a:cs typeface="Arial" panose="020B0604020202020204" pitchFamily="34" charset="0"/>
                      </a:endParaRPr>
                    </a:p>
                  </a:txBody>
                  <a:tcPr/>
                </a:tc>
                <a:tc gridSpan="3">
                  <a:txBody>
                    <a:bodyPr/>
                    <a:lstStyle/>
                    <a:p>
                      <a:pPr algn="ctr"/>
                      <a:r>
                        <a:rPr lang="en-ZA" dirty="0" smtClean="0">
                          <a:latin typeface="Arial" panose="020B0604020202020204" pitchFamily="34" charset="0"/>
                          <a:cs typeface="Arial" panose="020B0604020202020204" pitchFamily="34" charset="0"/>
                        </a:rPr>
                        <a:t>GROUP</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gridSpan="3">
                  <a:txBody>
                    <a:bodyPr/>
                    <a:lstStyle/>
                    <a:p>
                      <a:r>
                        <a:rPr lang="en-ZA" dirty="0" smtClean="0">
                          <a:latin typeface="Arial" panose="020B0604020202020204" pitchFamily="34" charset="0"/>
                          <a:cs typeface="Arial" panose="020B0604020202020204" pitchFamily="34" charset="0"/>
                        </a:rPr>
                        <a:t>                     COMPANY</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a:p>
                  </a:txBody>
                  <a:tcPr/>
                </a:tc>
              </a:tr>
              <a:tr h="364343">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Description</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2016</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2015</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Var.</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2016</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2015</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c>
                  <a:txBody>
                    <a:bodyPr/>
                    <a:lstStyle/>
                    <a:p>
                      <a:r>
                        <a:rPr lang="en-ZA" dirty="0" smtClean="0">
                          <a:solidFill>
                            <a:schemeClr val="bg1">
                              <a:lumMod val="95000"/>
                            </a:schemeClr>
                          </a:solidFill>
                          <a:latin typeface="Arial" panose="020B0604020202020204" pitchFamily="34" charset="0"/>
                          <a:cs typeface="Arial" panose="020B0604020202020204" pitchFamily="34" charset="0"/>
                        </a:rPr>
                        <a:t>Var.</a:t>
                      </a:r>
                      <a:endParaRPr lang="en-ZA" dirty="0">
                        <a:solidFill>
                          <a:schemeClr val="bg1">
                            <a:lumMod val="95000"/>
                          </a:schemeClr>
                        </a:solidFill>
                        <a:latin typeface="Arial" panose="020B0604020202020204" pitchFamily="34" charset="0"/>
                        <a:cs typeface="Arial" panose="020B0604020202020204" pitchFamily="34" charset="0"/>
                      </a:endParaRPr>
                    </a:p>
                  </a:txBody>
                  <a:tcPr>
                    <a:solidFill>
                      <a:srgbClr val="F68B22"/>
                    </a:solidFill>
                  </a:tcPr>
                </a:tc>
              </a:tr>
              <a:tr h="393426">
                <a:tc gridSpan="7">
                  <a:txBody>
                    <a:bodyPr/>
                    <a:lstStyle/>
                    <a:p>
                      <a:r>
                        <a:rPr lang="en-ZA" dirty="0" smtClean="0">
                          <a:latin typeface="Arial" panose="020B0604020202020204" pitchFamily="34" charset="0"/>
                          <a:cs typeface="Arial" panose="020B0604020202020204" pitchFamily="34" charset="0"/>
                        </a:rPr>
                        <a:t>CURRENT ASSETS</a:t>
                      </a:r>
                      <a:endParaRPr lang="en-ZA" dirty="0">
                        <a:latin typeface="Arial" panose="020B0604020202020204" pitchFamily="34" charset="0"/>
                        <a:cs typeface="Arial" panose="020B0604020202020204" pitchFamily="34" charset="0"/>
                      </a:endParaRPr>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dirty="0"/>
                    </a:p>
                  </a:txBody>
                  <a:tcPr/>
                </a:tc>
                <a:tc hMerge="1">
                  <a:txBody>
                    <a:bodyPr/>
                    <a:lstStyle/>
                    <a:p>
                      <a:endParaRPr lang="en-ZA"/>
                    </a:p>
                  </a:txBody>
                  <a:tcPr/>
                </a:tc>
              </a:tr>
              <a:tr h="456527">
                <a:tc>
                  <a:txBody>
                    <a:bodyPr/>
                    <a:lstStyle/>
                    <a:p>
                      <a:r>
                        <a:rPr lang="en-ZA" dirty="0" smtClean="0">
                          <a:latin typeface="Arial" panose="020B0604020202020204" pitchFamily="34" charset="0"/>
                          <a:cs typeface="Arial" panose="020B0604020202020204" pitchFamily="34" charset="0"/>
                        </a:rPr>
                        <a:t>Inventories</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R232m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R264m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(R32m)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R39m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R60m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(R21m)</a:t>
                      </a:r>
                      <a:endParaRPr lang="en-ZA" dirty="0">
                        <a:solidFill>
                          <a:srgbClr val="FF0000"/>
                        </a:solidFill>
                        <a:latin typeface="Arial" panose="020B0604020202020204" pitchFamily="34" charset="0"/>
                        <a:cs typeface="Arial" panose="020B0604020202020204" pitchFamily="34" charset="0"/>
                      </a:endParaRPr>
                    </a:p>
                  </a:txBody>
                  <a:tcPr/>
                </a:tc>
              </a:tr>
              <a:tr h="652180">
                <a:tc>
                  <a:txBody>
                    <a:bodyPr/>
                    <a:lstStyle/>
                    <a:p>
                      <a:r>
                        <a:rPr lang="en-ZA" dirty="0" smtClean="0">
                          <a:latin typeface="Arial" panose="020B0604020202020204" pitchFamily="34" charset="0"/>
                          <a:cs typeface="Arial" panose="020B0604020202020204" pitchFamily="34" charset="0"/>
                        </a:rPr>
                        <a:t>Cash &amp;</a:t>
                      </a:r>
                      <a:r>
                        <a:rPr lang="en-ZA" baseline="0" dirty="0" smtClean="0">
                          <a:latin typeface="Arial" panose="020B0604020202020204" pitchFamily="34" charset="0"/>
                          <a:cs typeface="Arial" panose="020B0604020202020204" pitchFamily="34" charset="0"/>
                        </a:rPr>
                        <a:t> Cash equivalents</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R782m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R672m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R110m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R263m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latin typeface="Arial" panose="020B0604020202020204" pitchFamily="34" charset="0"/>
                          <a:cs typeface="Arial" panose="020B0604020202020204" pitchFamily="34" charset="0"/>
                        </a:rPr>
                        <a:t>R248m</a:t>
                      </a:r>
                      <a:endParaRPr lang="en-ZA" dirty="0">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R15m</a:t>
                      </a:r>
                      <a:endParaRPr lang="en-ZA" dirty="0">
                        <a:solidFill>
                          <a:schemeClr val="tx1"/>
                        </a:solidFill>
                        <a:latin typeface="Arial" panose="020B0604020202020204" pitchFamily="34" charset="0"/>
                        <a:cs typeface="Arial" panose="020B0604020202020204" pitchFamily="34" charset="0"/>
                      </a:endParaRPr>
                    </a:p>
                  </a:txBody>
                  <a:tcPr/>
                </a:tc>
              </a:tr>
              <a:tr h="456527">
                <a:tc>
                  <a:txBody>
                    <a:bodyPr/>
                    <a:lstStyle/>
                    <a:p>
                      <a:r>
                        <a:rPr lang="en-ZA" dirty="0" smtClean="0">
                          <a:solidFill>
                            <a:srgbClr val="FF0000"/>
                          </a:solidFill>
                          <a:latin typeface="Arial" panose="020B0604020202020204" pitchFamily="34" charset="0"/>
                          <a:cs typeface="Arial" panose="020B0604020202020204" pitchFamily="34" charset="0"/>
                        </a:rPr>
                        <a:t>Overdraft</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(R83m)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(R66m)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(R17m)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(R60m)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(R40m)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(R20m)</a:t>
                      </a:r>
                      <a:endParaRPr lang="en-ZA" dirty="0">
                        <a:solidFill>
                          <a:srgbClr val="FF0000"/>
                        </a:solidFill>
                        <a:latin typeface="Arial" panose="020B0604020202020204" pitchFamily="34" charset="0"/>
                        <a:cs typeface="Arial" panose="020B0604020202020204" pitchFamily="34" charset="0"/>
                      </a:endParaRPr>
                    </a:p>
                  </a:txBody>
                  <a:tcPr/>
                </a:tc>
              </a:tr>
              <a:tr h="456527">
                <a:tc>
                  <a:txBody>
                    <a:bodyPr/>
                    <a:lstStyle/>
                    <a:p>
                      <a:r>
                        <a:rPr lang="en-ZA" dirty="0" smtClean="0">
                          <a:solidFill>
                            <a:schemeClr val="tx1"/>
                          </a:solidFill>
                          <a:latin typeface="Arial" panose="020B0604020202020204" pitchFamily="34" charset="0"/>
                          <a:cs typeface="Arial" panose="020B0604020202020204" pitchFamily="34" charset="0"/>
                        </a:rPr>
                        <a:t>Prepayments</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R121m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R24m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R97m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R56m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R11m</a:t>
                      </a:r>
                      <a:endParaRPr lang="en-ZA" dirty="0">
                        <a:solidFill>
                          <a:schemeClr val="tx1"/>
                        </a:solidFill>
                        <a:latin typeface="Arial" panose="020B0604020202020204" pitchFamily="34" charset="0"/>
                        <a:cs typeface="Arial" panose="020B0604020202020204" pitchFamily="34" charset="0"/>
                      </a:endParaRPr>
                    </a:p>
                  </a:txBody>
                  <a:tcPr/>
                </a:tc>
                <a:tc>
                  <a:txBody>
                    <a:bodyPr/>
                    <a:lstStyle/>
                    <a:p>
                      <a:pPr algn="r"/>
                      <a:r>
                        <a:rPr lang="en-ZA" dirty="0" smtClean="0">
                          <a:solidFill>
                            <a:schemeClr val="tx1"/>
                          </a:solidFill>
                          <a:latin typeface="Arial" panose="020B0604020202020204" pitchFamily="34" charset="0"/>
                          <a:cs typeface="Arial" panose="020B0604020202020204" pitchFamily="34" charset="0"/>
                        </a:rPr>
                        <a:t>R45m</a:t>
                      </a:r>
                      <a:endParaRPr lang="en-ZA" dirty="0">
                        <a:solidFill>
                          <a:schemeClr val="tx1"/>
                        </a:solidFill>
                        <a:latin typeface="Arial" panose="020B0604020202020204" pitchFamily="34" charset="0"/>
                        <a:cs typeface="Arial" panose="020B0604020202020204" pitchFamily="34" charset="0"/>
                      </a:endParaRPr>
                    </a:p>
                  </a:txBody>
                  <a:tcPr/>
                </a:tc>
              </a:tr>
              <a:tr h="456527">
                <a:tc>
                  <a:txBody>
                    <a:bodyPr/>
                    <a:lstStyle/>
                    <a:p>
                      <a:r>
                        <a:rPr lang="en-ZA" dirty="0" smtClean="0">
                          <a:solidFill>
                            <a:srgbClr val="FF0000"/>
                          </a:solidFill>
                          <a:latin typeface="Arial" panose="020B0604020202020204" pitchFamily="34" charset="0"/>
                          <a:cs typeface="Arial" panose="020B0604020202020204" pitchFamily="34" charset="0"/>
                        </a:rPr>
                        <a:t>Provisions</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(R304m)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(R213m)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(R91m)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(R358m)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(R312m)</a:t>
                      </a:r>
                      <a:endParaRPr lang="en-ZA" dirty="0">
                        <a:solidFill>
                          <a:srgbClr val="FF0000"/>
                        </a:solidFill>
                        <a:latin typeface="Arial" panose="020B0604020202020204" pitchFamily="34" charset="0"/>
                        <a:cs typeface="Arial" panose="020B0604020202020204" pitchFamily="34" charset="0"/>
                      </a:endParaRPr>
                    </a:p>
                  </a:txBody>
                  <a:tcPr/>
                </a:tc>
                <a:tc>
                  <a:txBody>
                    <a:bodyPr/>
                    <a:lstStyle/>
                    <a:p>
                      <a:pPr algn="r"/>
                      <a:r>
                        <a:rPr lang="en-ZA" dirty="0" smtClean="0">
                          <a:solidFill>
                            <a:srgbClr val="FF0000"/>
                          </a:solidFill>
                          <a:latin typeface="Arial" panose="020B0604020202020204" pitchFamily="34" charset="0"/>
                          <a:cs typeface="Arial" panose="020B0604020202020204" pitchFamily="34" charset="0"/>
                        </a:rPr>
                        <a:t>(R46m)</a:t>
                      </a:r>
                      <a:endParaRPr lang="en-ZA" dirty="0">
                        <a:solidFill>
                          <a:srgbClr val="FF0000"/>
                        </a:solidFill>
                        <a:latin typeface="Arial" panose="020B0604020202020204" pitchFamily="34" charset="0"/>
                        <a:cs typeface="Arial" panose="020B0604020202020204" pitchFamily="34" charset="0"/>
                      </a:endParaRPr>
                    </a:p>
                  </a:txBody>
                  <a:tcPr/>
                </a:tc>
              </a:tr>
            </a:tbl>
          </a:graphicData>
        </a:graphic>
      </p:graphicFrame>
      <p:sp>
        <p:nvSpPr>
          <p:cNvPr id="4" name="Slide Number Placeholder 3"/>
          <p:cNvSpPr>
            <a:spLocks noGrp="1"/>
          </p:cNvSpPr>
          <p:nvPr>
            <p:ph type="sldNum" sz="quarter" idx="10"/>
          </p:nvPr>
        </p:nvSpPr>
        <p:spPr/>
        <p:txBody>
          <a:bodyPr/>
          <a:lstStyle/>
          <a:p>
            <a:fld id="{48BDBE50-CC64-4035-A659-2A5203048589}" type="slidenum">
              <a:rPr lang="en-GB" smtClean="0"/>
              <a:pPr/>
              <a:t>32</a:t>
            </a:fld>
            <a:endParaRPr lang="en-GB" dirty="0"/>
          </a:p>
        </p:txBody>
      </p:sp>
    </p:spTree>
    <p:extLst>
      <p:ext uri="{BB962C8B-B14F-4D97-AF65-F5344CB8AC3E}">
        <p14:creationId xmlns:p14="http://schemas.microsoft.com/office/powerpoint/2010/main" xmlns="" val="29735690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ZA" sz="2800" b="1" dirty="0" smtClean="0"/>
              <a:t>NECSA COMPANY AND GROUP - POSITION</a:t>
            </a:r>
            <a:endParaRPr lang="en-ZA" sz="2800" b="1"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33</a:t>
            </a:fld>
            <a:endParaRPr lang="en-GB" dirty="0"/>
          </a:p>
        </p:txBody>
      </p:sp>
      <p:sp>
        <p:nvSpPr>
          <p:cNvPr id="3" name="Content Placeholder 2"/>
          <p:cNvSpPr>
            <a:spLocks noGrp="1"/>
          </p:cNvSpPr>
          <p:nvPr>
            <p:ph idx="1"/>
          </p:nvPr>
        </p:nvSpPr>
        <p:spPr>
          <a:xfrm>
            <a:off x="228700" y="1412776"/>
            <a:ext cx="8229600" cy="4752528"/>
          </a:xfrm>
        </p:spPr>
        <p:txBody>
          <a:bodyPr>
            <a:noAutofit/>
          </a:bodyPr>
          <a:lstStyle/>
          <a:p>
            <a:pPr algn="just"/>
            <a:r>
              <a:rPr lang="en-ZA" sz="2000" b="1" dirty="0" smtClean="0"/>
              <a:t>Cash &amp; Cash equivalents – </a:t>
            </a:r>
            <a:r>
              <a:rPr lang="en-ZA" sz="2000" dirty="0" smtClean="0"/>
              <a:t>Of the R263m cash in Necsa as per 2016, R17m = General Necsa activities, R228m = ring-fenced activities &amp; R8m = third parties’ cash.</a:t>
            </a:r>
            <a:r>
              <a:rPr lang="en-ZA" sz="2000" b="1" dirty="0" smtClean="0"/>
              <a:t> </a:t>
            </a:r>
            <a:r>
              <a:rPr lang="en-ZA" sz="2000" dirty="0" smtClean="0"/>
              <a:t>Group cash balance is mainly from NTP group.</a:t>
            </a:r>
          </a:p>
          <a:p>
            <a:pPr algn="just"/>
            <a:endParaRPr lang="en-ZA" sz="2000" dirty="0"/>
          </a:p>
          <a:p>
            <a:pPr algn="just"/>
            <a:r>
              <a:rPr lang="en-ZA" sz="2000" dirty="0" smtClean="0"/>
              <a:t>Overdraft taken to cover cash-flow shortfalls was fully paid back in April 2016</a:t>
            </a:r>
          </a:p>
          <a:p>
            <a:pPr marL="457200" lvl="1" indent="0" algn="just">
              <a:buNone/>
            </a:pPr>
            <a:endParaRPr lang="en-ZA" sz="1600" dirty="0" smtClean="0"/>
          </a:p>
        </p:txBody>
      </p:sp>
    </p:spTree>
    <p:extLst>
      <p:ext uri="{BB962C8B-B14F-4D97-AF65-F5344CB8AC3E}">
        <p14:creationId xmlns:p14="http://schemas.microsoft.com/office/powerpoint/2010/main" xmlns="" val="731637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7452320" cy="706090"/>
          </a:xfrm>
        </p:spPr>
        <p:txBody>
          <a:bodyPr anchor="ctr">
            <a:noAutofit/>
          </a:bodyPr>
          <a:lstStyle/>
          <a:p>
            <a:r>
              <a:rPr lang="en-ZA" sz="2400" b="1" dirty="0" smtClean="0"/>
              <a:t>CONCLUSION</a:t>
            </a:r>
            <a:endParaRPr lang="en-ZA" sz="2400" b="1" dirty="0"/>
          </a:p>
        </p:txBody>
      </p:sp>
      <p:sp>
        <p:nvSpPr>
          <p:cNvPr id="3" name="Content Placeholder 2"/>
          <p:cNvSpPr>
            <a:spLocks noGrp="1"/>
          </p:cNvSpPr>
          <p:nvPr>
            <p:ph idx="1"/>
          </p:nvPr>
        </p:nvSpPr>
        <p:spPr>
          <a:xfrm>
            <a:off x="107504" y="1196752"/>
            <a:ext cx="8229600" cy="4968552"/>
          </a:xfrm>
        </p:spPr>
        <p:txBody>
          <a:bodyPr>
            <a:normAutofit/>
          </a:bodyPr>
          <a:lstStyle/>
          <a:p>
            <a:pPr algn="just"/>
            <a:r>
              <a:rPr lang="en-ZA" sz="2400" dirty="0" smtClean="0"/>
              <a:t>Comparative performance between the 2 financial years under consideration clearly shows a marked improvement, even with the severe financial constraints facing </a:t>
            </a:r>
            <a:r>
              <a:rPr lang="en-ZA" sz="2400" dirty="0" err="1" smtClean="0"/>
              <a:t>Necsa</a:t>
            </a:r>
            <a:r>
              <a:rPr lang="en-ZA" sz="2400" dirty="0" smtClean="0"/>
              <a:t>.</a:t>
            </a:r>
          </a:p>
          <a:p>
            <a:pPr algn="just"/>
            <a:endParaRPr lang="en-ZA" sz="2400" dirty="0" smtClean="0"/>
          </a:p>
          <a:p>
            <a:pPr algn="just"/>
            <a:r>
              <a:rPr lang="en-ZA" sz="2400" dirty="0" err="1" smtClean="0"/>
              <a:t>Necsa</a:t>
            </a:r>
            <a:r>
              <a:rPr lang="en-ZA" sz="2400" dirty="0" smtClean="0"/>
              <a:t> has played, and continues to play, an integral role in South Africa’s Nuclear New Build Programme.</a:t>
            </a:r>
          </a:p>
          <a:p>
            <a:pPr algn="just"/>
            <a:endParaRPr lang="en-ZA" sz="2400" dirty="0"/>
          </a:p>
          <a:p>
            <a:pPr algn="just"/>
            <a:r>
              <a:rPr lang="en-ZA" sz="2400" dirty="0" err="1" smtClean="0"/>
              <a:t>Necsa</a:t>
            </a:r>
            <a:r>
              <a:rPr lang="en-ZA" sz="2400" dirty="0" smtClean="0"/>
              <a:t> SOC Limited and its group companies have obtained unqualified audit opinions for both 2015 and 2016 financial years.</a:t>
            </a:r>
          </a:p>
        </p:txBody>
      </p:sp>
      <p:sp>
        <p:nvSpPr>
          <p:cNvPr id="4" name="Slide Number Placeholder 3"/>
          <p:cNvSpPr>
            <a:spLocks noGrp="1"/>
          </p:cNvSpPr>
          <p:nvPr>
            <p:ph type="sldNum" sz="quarter" idx="10"/>
          </p:nvPr>
        </p:nvSpPr>
        <p:spPr/>
        <p:txBody>
          <a:bodyPr/>
          <a:lstStyle/>
          <a:p>
            <a:fld id="{48BDBE50-CC64-4035-A659-2A5203048589}" type="slidenum">
              <a:rPr lang="en-GB" smtClean="0"/>
              <a:pPr/>
              <a:t>34</a:t>
            </a:fld>
            <a:endParaRPr lang="en-GB" dirty="0"/>
          </a:p>
        </p:txBody>
      </p:sp>
    </p:spTree>
    <p:extLst>
      <p:ext uri="{BB962C8B-B14F-4D97-AF65-F5344CB8AC3E}">
        <p14:creationId xmlns:p14="http://schemas.microsoft.com/office/powerpoint/2010/main" xmlns="" val="9365302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THANK YOU</a:t>
            </a:r>
            <a:endParaRPr lang="en-GB" b="1"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48BDBE50-CC64-4035-A659-2A5203048589}" type="slidenum">
              <a:rPr lang="en-GB" smtClean="0">
                <a:solidFill>
                  <a:prstClr val="black"/>
                </a:solidFill>
              </a:rPr>
              <a:pPr/>
              <a:t>35</a:t>
            </a:fld>
            <a:endParaRPr lang="en-GB">
              <a:solidFill>
                <a:prstClr val="black"/>
              </a:solidFill>
            </a:endParaRPr>
          </a:p>
        </p:txBody>
      </p:sp>
      <p:pic>
        <p:nvPicPr>
          <p:cNvPr id="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24744"/>
            <a:ext cx="8676455" cy="51845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45750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ZA" b="1" dirty="0" smtClean="0"/>
              <a:t>2014/15 HIGHLIGHTS (CONT.)</a:t>
            </a:r>
            <a:endParaRPr lang="en-ZA" dirty="0"/>
          </a:p>
        </p:txBody>
      </p:sp>
      <p:sp>
        <p:nvSpPr>
          <p:cNvPr id="3" name="Content Placeholder 2"/>
          <p:cNvSpPr>
            <a:spLocks noGrp="1"/>
          </p:cNvSpPr>
          <p:nvPr>
            <p:ph idx="1"/>
          </p:nvPr>
        </p:nvSpPr>
        <p:spPr>
          <a:xfrm>
            <a:off x="107504" y="1196752"/>
            <a:ext cx="8352928" cy="4896544"/>
          </a:xfrm>
        </p:spPr>
        <p:txBody>
          <a:bodyPr>
            <a:noAutofit/>
          </a:bodyPr>
          <a:lstStyle/>
          <a:p>
            <a:pPr algn="just">
              <a:lnSpc>
                <a:spcPct val="140000"/>
              </a:lnSpc>
            </a:pPr>
            <a:r>
              <a:rPr lang="en-GB" sz="1400" dirty="0"/>
              <a:t>F-18 </a:t>
            </a:r>
            <a:r>
              <a:rPr lang="en-GB" sz="1400" dirty="0" err="1"/>
              <a:t>Fallypride</a:t>
            </a:r>
            <a:r>
              <a:rPr lang="en-GB" sz="1400" dirty="0"/>
              <a:t> (used in medical research related to effect of drugs on brain activity) was successfully synthesised making use of F-18 provided by </a:t>
            </a:r>
            <a:r>
              <a:rPr lang="en-GB" sz="1400" dirty="0" err="1"/>
              <a:t>iThemba</a:t>
            </a:r>
            <a:r>
              <a:rPr lang="en-GB" sz="1400" dirty="0"/>
              <a:t> LABS. </a:t>
            </a:r>
          </a:p>
          <a:p>
            <a:pPr algn="just">
              <a:lnSpc>
                <a:spcPct val="140000"/>
              </a:lnSpc>
            </a:pPr>
            <a:endParaRPr lang="en-GB" sz="1400" dirty="0"/>
          </a:p>
          <a:p>
            <a:pPr algn="just">
              <a:lnSpc>
                <a:spcPct val="140000"/>
              </a:lnSpc>
            </a:pPr>
            <a:r>
              <a:rPr lang="en-GB" sz="1400" dirty="0"/>
              <a:t>A new 6-year AMI (Advanced Metals Initiative- DST programme) contract has been awarded to </a:t>
            </a:r>
            <a:r>
              <a:rPr lang="en-GB" sz="1400" dirty="0" err="1"/>
              <a:t>Necsa</a:t>
            </a:r>
            <a:r>
              <a:rPr lang="en-GB" sz="1400" dirty="0"/>
              <a:t> by DST. </a:t>
            </a:r>
          </a:p>
          <a:p>
            <a:pPr algn="just">
              <a:lnSpc>
                <a:spcPct val="140000"/>
              </a:lnSpc>
            </a:pPr>
            <a:endParaRPr lang="en-ZA" sz="1400" dirty="0"/>
          </a:p>
          <a:p>
            <a:pPr algn="just">
              <a:lnSpc>
                <a:spcPct val="140000"/>
              </a:lnSpc>
            </a:pPr>
            <a:r>
              <a:rPr lang="en-GB" sz="1400" dirty="0"/>
              <a:t>Radiation and Reactor Theory progressed well with OSCAR-4 (computer system used to model reactor functioning) developments that will make the code system more applicable also to power reactors.</a:t>
            </a:r>
          </a:p>
          <a:p>
            <a:pPr algn="just">
              <a:lnSpc>
                <a:spcPct val="140000"/>
              </a:lnSpc>
            </a:pPr>
            <a:endParaRPr lang="en-ZA" sz="1400" dirty="0"/>
          </a:p>
          <a:p>
            <a:pPr algn="just">
              <a:lnSpc>
                <a:spcPct val="140000"/>
              </a:lnSpc>
            </a:pPr>
            <a:r>
              <a:rPr lang="en-GB" sz="1400" dirty="0"/>
              <a:t>Highly efficient utilization of the micro focus X-ray based micro tomography system was maintained. </a:t>
            </a:r>
          </a:p>
          <a:p>
            <a:pPr algn="just">
              <a:lnSpc>
                <a:spcPct val="140000"/>
              </a:lnSpc>
            </a:pPr>
            <a:endParaRPr lang="en-GB" sz="1400" dirty="0"/>
          </a:p>
          <a:p>
            <a:pPr algn="just">
              <a:lnSpc>
                <a:spcPct val="140000"/>
              </a:lnSpc>
            </a:pPr>
            <a:r>
              <a:rPr lang="en-GB" sz="1400" dirty="0" err="1"/>
              <a:t>Necsa</a:t>
            </a:r>
            <a:r>
              <a:rPr lang="en-GB" sz="1400" dirty="0"/>
              <a:t> undertook the training of 108 interns as part of our contribution towards the National Human Capital Development Strategy. These interns were placed within different departments at </a:t>
            </a:r>
            <a:r>
              <a:rPr lang="en-GB" sz="1400" dirty="0" err="1"/>
              <a:t>Necsa</a:t>
            </a:r>
            <a:r>
              <a:rPr lang="en-GB" sz="1400" dirty="0"/>
              <a:t>.</a:t>
            </a:r>
            <a:endParaRPr lang="en-ZA" sz="1400" dirty="0"/>
          </a:p>
        </p:txBody>
      </p:sp>
      <p:sp>
        <p:nvSpPr>
          <p:cNvPr id="4" name="Slide Number Placeholder 3"/>
          <p:cNvSpPr>
            <a:spLocks noGrp="1"/>
          </p:cNvSpPr>
          <p:nvPr>
            <p:ph type="sldNum" sz="quarter" idx="10"/>
          </p:nvPr>
        </p:nvSpPr>
        <p:spPr/>
        <p:txBody>
          <a:bodyPr/>
          <a:lstStyle/>
          <a:p>
            <a:fld id="{48BDBE50-CC64-4035-A659-2A5203048589}" type="slidenum">
              <a:rPr lang="en-GB" smtClean="0"/>
              <a:pPr/>
              <a:t>4</a:t>
            </a:fld>
            <a:endParaRPr lang="en-GB"/>
          </a:p>
        </p:txBody>
      </p:sp>
    </p:spTree>
    <p:extLst>
      <p:ext uri="{BB962C8B-B14F-4D97-AF65-F5344CB8AC3E}">
        <p14:creationId xmlns:p14="http://schemas.microsoft.com/office/powerpoint/2010/main" xmlns="" val="121897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a:bodyPr>
          <a:lstStyle/>
          <a:p>
            <a:r>
              <a:rPr lang="en-ZA" b="1" dirty="0" smtClean="0"/>
              <a:t>2015/16 HIGHLIGHTS</a:t>
            </a:r>
            <a:endParaRPr lang="en-GB" b="1" dirty="0"/>
          </a:p>
        </p:txBody>
      </p:sp>
      <p:sp>
        <p:nvSpPr>
          <p:cNvPr id="5" name="Content Placeholder 4"/>
          <p:cNvSpPr>
            <a:spLocks noGrp="1"/>
          </p:cNvSpPr>
          <p:nvPr>
            <p:ph idx="1"/>
          </p:nvPr>
        </p:nvSpPr>
        <p:spPr>
          <a:xfrm>
            <a:off x="107503" y="1196752"/>
            <a:ext cx="8421641" cy="5159598"/>
          </a:xfrm>
        </p:spPr>
        <p:txBody>
          <a:bodyPr>
            <a:normAutofit fontScale="92500" lnSpcReduction="20000"/>
          </a:bodyPr>
          <a:lstStyle/>
          <a:p>
            <a:pPr lvl="0" algn="just">
              <a:lnSpc>
                <a:spcPct val="120000"/>
              </a:lnSpc>
            </a:pPr>
            <a:r>
              <a:rPr lang="en-ZA" sz="2000" dirty="0" err="1"/>
              <a:t>Necsa</a:t>
            </a:r>
            <a:r>
              <a:rPr lang="en-ZA" sz="2000" dirty="0"/>
              <a:t> continued to play an integral role in South Africa’s National System of Innovation (NSI) in the </a:t>
            </a:r>
            <a:r>
              <a:rPr lang="en-ZA" sz="2000" dirty="0" smtClean="0"/>
              <a:t>AMI; FEI </a:t>
            </a:r>
            <a:r>
              <a:rPr lang="en-GB" sz="2000" dirty="0" smtClean="0"/>
              <a:t>(Fluorine Expansion Initiative- </a:t>
            </a:r>
            <a:r>
              <a:rPr lang="en-GB" sz="2000" dirty="0"/>
              <a:t>DST programme) </a:t>
            </a:r>
            <a:r>
              <a:rPr lang="en-ZA" sz="2000" dirty="0" smtClean="0"/>
              <a:t>; </a:t>
            </a:r>
            <a:r>
              <a:rPr lang="en-ZA" sz="2000" dirty="0" err="1" smtClean="0"/>
              <a:t>NTeMBI</a:t>
            </a:r>
            <a:r>
              <a:rPr lang="en-ZA" sz="2000" dirty="0" smtClean="0"/>
              <a:t> </a:t>
            </a:r>
            <a:r>
              <a:rPr lang="en-GB" sz="2000" dirty="0" smtClean="0"/>
              <a:t>(Nuclear Technology and Medical Biosciences Initiative- </a:t>
            </a:r>
            <a:r>
              <a:rPr lang="en-GB" sz="2000" dirty="0"/>
              <a:t>DST programme) </a:t>
            </a:r>
            <a:r>
              <a:rPr lang="en-ZA" sz="2000" dirty="0" smtClean="0"/>
              <a:t>programmes.</a:t>
            </a:r>
          </a:p>
          <a:p>
            <a:pPr lvl="0" algn="just">
              <a:lnSpc>
                <a:spcPct val="120000"/>
              </a:lnSpc>
            </a:pPr>
            <a:endParaRPr lang="en-ZA" sz="2000" dirty="0"/>
          </a:p>
          <a:p>
            <a:pPr lvl="0" algn="just"/>
            <a:r>
              <a:rPr lang="en-ZA" sz="2000" dirty="0" smtClean="0"/>
              <a:t>A contract </a:t>
            </a:r>
            <a:r>
              <a:rPr lang="en-ZA" sz="2000" dirty="0"/>
              <a:t>research organisation </a:t>
            </a:r>
            <a:r>
              <a:rPr lang="en-ZA" sz="2000" dirty="0" smtClean="0"/>
              <a:t>was appointed to undertake </a:t>
            </a:r>
            <a:r>
              <a:rPr lang="en-ZA" sz="2000" dirty="0"/>
              <a:t>phase I/II clinical trials on the use of </a:t>
            </a:r>
            <a:r>
              <a:rPr lang="en-ZA" sz="2000" dirty="0" smtClean="0"/>
              <a:t>195mPt-cisplatin. For pre-clinical trials ethical approval was obtained from The North West University who provide the animals. In addition to this approval is also obtained from the Directorate: Radiation Control only when radioactive materials are used.</a:t>
            </a:r>
            <a:endParaRPr lang="en-ZA" sz="2000" dirty="0"/>
          </a:p>
          <a:p>
            <a:pPr lvl="0" algn="just"/>
            <a:endParaRPr lang="en-ZA" sz="2000" dirty="0"/>
          </a:p>
          <a:p>
            <a:pPr algn="just"/>
            <a:r>
              <a:rPr lang="en-ZA" sz="2000" dirty="0" smtClean="0"/>
              <a:t>Further development of the </a:t>
            </a:r>
            <a:r>
              <a:rPr lang="en-ZA" sz="2000" dirty="0"/>
              <a:t>OSCAR-4 </a:t>
            </a:r>
            <a:r>
              <a:rPr lang="en-ZA" sz="2000" dirty="0" smtClean="0"/>
              <a:t>system now includes </a:t>
            </a:r>
            <a:r>
              <a:rPr lang="en-ZA" sz="2000" dirty="0"/>
              <a:t>SAFARI-1 core design and the Fuel Inventory replacement </a:t>
            </a:r>
            <a:r>
              <a:rPr lang="en-ZA" sz="2000" dirty="0" smtClean="0"/>
              <a:t>tool.</a:t>
            </a:r>
          </a:p>
          <a:p>
            <a:pPr algn="just"/>
            <a:endParaRPr lang="en-ZA" sz="2000" dirty="0"/>
          </a:p>
          <a:p>
            <a:pPr algn="just">
              <a:lnSpc>
                <a:spcPct val="120000"/>
              </a:lnSpc>
            </a:pPr>
            <a:r>
              <a:rPr lang="en-ZA" sz="2000" dirty="0"/>
              <a:t>The neutron diffraction project team </a:t>
            </a:r>
            <a:r>
              <a:rPr lang="en-ZA" sz="2000" dirty="0" smtClean="0"/>
              <a:t>was selected </a:t>
            </a:r>
            <a:r>
              <a:rPr lang="en-ZA" sz="2000" dirty="0"/>
              <a:t>as finalists for the 2015/2016 National Science and Technology Forum (NSTF) Awards in the category “Research leading to innovation by teams or individuals in organisations”. </a:t>
            </a:r>
          </a:p>
          <a:p>
            <a:pPr algn="just"/>
            <a:endParaRPr lang="en-ZA" sz="2000" dirty="0" smtClean="0"/>
          </a:p>
        </p:txBody>
      </p:sp>
      <p:sp>
        <p:nvSpPr>
          <p:cNvPr id="3" name="Slide Number Placeholder 2"/>
          <p:cNvSpPr>
            <a:spLocks noGrp="1"/>
          </p:cNvSpPr>
          <p:nvPr>
            <p:ph type="sldNum" sz="quarter" idx="10"/>
          </p:nvPr>
        </p:nvSpPr>
        <p:spPr/>
        <p:txBody>
          <a:bodyPr/>
          <a:lstStyle/>
          <a:p>
            <a:fld id="{48BDBE50-CC64-4035-A659-2A5203048589}" type="slidenum">
              <a:rPr lang="en-GB" smtClean="0"/>
              <a:pPr/>
              <a:t>5</a:t>
            </a:fld>
            <a:endParaRPr lang="en-GB"/>
          </a:p>
        </p:txBody>
      </p:sp>
    </p:spTree>
    <p:extLst>
      <p:ext uri="{BB962C8B-B14F-4D97-AF65-F5344CB8AC3E}">
        <p14:creationId xmlns:p14="http://schemas.microsoft.com/office/powerpoint/2010/main" xmlns="" val="4114320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a:bodyPr>
          <a:lstStyle/>
          <a:p>
            <a:r>
              <a:rPr lang="en-ZA" b="1" dirty="0" smtClean="0"/>
              <a:t>2015/16 HIGHLIGHTS (CONT.)</a:t>
            </a:r>
            <a:endParaRPr lang="en-GB" b="1" dirty="0"/>
          </a:p>
        </p:txBody>
      </p:sp>
      <p:sp>
        <p:nvSpPr>
          <p:cNvPr id="5" name="Content Placeholder 4"/>
          <p:cNvSpPr>
            <a:spLocks noGrp="1"/>
          </p:cNvSpPr>
          <p:nvPr>
            <p:ph idx="1"/>
          </p:nvPr>
        </p:nvSpPr>
        <p:spPr>
          <a:xfrm>
            <a:off x="107503" y="1196752"/>
            <a:ext cx="8421641" cy="5159598"/>
          </a:xfrm>
        </p:spPr>
        <p:txBody>
          <a:bodyPr vert="horz" lIns="91440" tIns="45720" rIns="91440" bIns="45720" rtlCol="0">
            <a:noAutofit/>
          </a:bodyPr>
          <a:lstStyle/>
          <a:p>
            <a:pPr lvl="0" algn="just">
              <a:lnSpc>
                <a:spcPct val="120000"/>
              </a:lnSpc>
            </a:pPr>
            <a:r>
              <a:rPr lang="en-ZA" sz="2000" dirty="0" smtClean="0"/>
              <a:t>First </a:t>
            </a:r>
            <a:r>
              <a:rPr lang="en-ZA" sz="2000" dirty="0"/>
              <a:t>results were achieved from irradiation of detector material for the ATLAS detector of the Large Hadron Collider of the European Organisation for Nuclear Research in SAFARI-1. </a:t>
            </a:r>
            <a:endParaRPr lang="en-ZA" sz="2000" dirty="0" smtClean="0"/>
          </a:p>
          <a:p>
            <a:pPr lvl="0" algn="just">
              <a:lnSpc>
                <a:spcPct val="120000"/>
              </a:lnSpc>
            </a:pPr>
            <a:endParaRPr lang="en-ZA" sz="2000" dirty="0"/>
          </a:p>
          <a:p>
            <a:pPr lvl="0" algn="just"/>
            <a:r>
              <a:rPr lang="en-ZA" sz="2000" dirty="0"/>
              <a:t>The Micro focus X-ray based micro tomography system was operated highly efficiently.</a:t>
            </a:r>
          </a:p>
          <a:p>
            <a:pPr marL="0" lvl="0" indent="0" algn="just">
              <a:buNone/>
            </a:pPr>
            <a:endParaRPr lang="en-ZA" sz="2000" dirty="0"/>
          </a:p>
          <a:p>
            <a:pPr lvl="0" algn="just"/>
            <a:r>
              <a:rPr lang="en-ZA" sz="2000" dirty="0"/>
              <a:t>A patent application was filed for a new synthesis route for the production of PF</a:t>
            </a:r>
            <a:r>
              <a:rPr lang="en-ZA" sz="2000" baseline="-25000" dirty="0"/>
              <a:t>5</a:t>
            </a:r>
            <a:r>
              <a:rPr lang="en-ZA" sz="2000" dirty="0"/>
              <a:t>. This product is used for the synthesis of LiPF</a:t>
            </a:r>
            <a:r>
              <a:rPr lang="en-ZA" sz="2000" baseline="-25000" dirty="0"/>
              <a:t>6</a:t>
            </a:r>
            <a:r>
              <a:rPr lang="en-ZA" sz="2000" dirty="0"/>
              <a:t>, a component used in Li-ion batteries.</a:t>
            </a:r>
          </a:p>
          <a:p>
            <a:pPr marL="0" lvl="0" indent="0" algn="just">
              <a:buNone/>
            </a:pPr>
            <a:endParaRPr lang="en-ZA" sz="2000" dirty="0"/>
          </a:p>
          <a:p>
            <a:pPr algn="just">
              <a:lnSpc>
                <a:spcPct val="140000"/>
              </a:lnSpc>
            </a:pPr>
            <a:r>
              <a:rPr lang="en-ZA" sz="2000" dirty="0" err="1"/>
              <a:t>Necsa</a:t>
            </a:r>
            <a:r>
              <a:rPr lang="en-ZA" sz="2000" dirty="0"/>
              <a:t> undertook the training of </a:t>
            </a:r>
            <a:r>
              <a:rPr lang="en-ZA" sz="2000" dirty="0" smtClean="0"/>
              <a:t>90 </a:t>
            </a:r>
            <a:r>
              <a:rPr lang="en-ZA" sz="2000" dirty="0"/>
              <a:t>interns as part of our contribution towards the National Human Capital Development Strategy. These interns were placed within different departments at </a:t>
            </a:r>
            <a:r>
              <a:rPr lang="en-ZA" sz="2000" dirty="0" err="1"/>
              <a:t>Necsa</a:t>
            </a:r>
            <a:r>
              <a:rPr lang="en-ZA" sz="2000" dirty="0"/>
              <a:t>.</a:t>
            </a:r>
          </a:p>
        </p:txBody>
      </p:sp>
      <p:sp>
        <p:nvSpPr>
          <p:cNvPr id="3" name="Slide Number Placeholder 2"/>
          <p:cNvSpPr>
            <a:spLocks noGrp="1"/>
          </p:cNvSpPr>
          <p:nvPr>
            <p:ph type="sldNum" sz="quarter" idx="10"/>
          </p:nvPr>
        </p:nvSpPr>
        <p:spPr/>
        <p:txBody>
          <a:bodyPr/>
          <a:lstStyle/>
          <a:p>
            <a:fld id="{48BDBE50-CC64-4035-A659-2A5203048589}" type="slidenum">
              <a:rPr lang="en-GB" smtClean="0"/>
              <a:pPr/>
              <a:t>6</a:t>
            </a:fld>
            <a:endParaRPr lang="en-GB"/>
          </a:p>
        </p:txBody>
      </p:sp>
    </p:spTree>
    <p:extLst>
      <p:ext uri="{BB962C8B-B14F-4D97-AF65-F5344CB8AC3E}">
        <p14:creationId xmlns:p14="http://schemas.microsoft.com/office/powerpoint/2010/main" xmlns="" val="2691883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a:bodyPr>
          <a:lstStyle/>
          <a:p>
            <a:r>
              <a:rPr lang="en-ZA" b="1" dirty="0" smtClean="0"/>
              <a:t>2015/16 HIGHLIGHTS (CONT.)</a:t>
            </a:r>
            <a:endParaRPr lang="en-GB" b="1" dirty="0"/>
          </a:p>
        </p:txBody>
      </p:sp>
      <p:sp>
        <p:nvSpPr>
          <p:cNvPr id="5" name="Content Placeholder 4"/>
          <p:cNvSpPr>
            <a:spLocks noGrp="1"/>
          </p:cNvSpPr>
          <p:nvPr>
            <p:ph idx="1"/>
          </p:nvPr>
        </p:nvSpPr>
        <p:spPr>
          <a:xfrm>
            <a:off x="107503" y="1196752"/>
            <a:ext cx="8421641" cy="4824536"/>
          </a:xfrm>
        </p:spPr>
        <p:txBody>
          <a:bodyPr vert="horz" lIns="91440" tIns="45720" rIns="91440" bIns="45720" rtlCol="0">
            <a:noAutofit/>
          </a:bodyPr>
          <a:lstStyle/>
          <a:p>
            <a:pPr lvl="0" algn="just"/>
            <a:r>
              <a:rPr lang="en-ZA" sz="2000" dirty="0" smtClean="0"/>
              <a:t>In </a:t>
            </a:r>
            <a:r>
              <a:rPr lang="en-ZA" sz="2000" dirty="0"/>
              <a:t>a difficult local and global economic climate </a:t>
            </a:r>
            <a:r>
              <a:rPr lang="en-ZA" sz="2000" dirty="0" err="1"/>
              <a:t>Pelchem</a:t>
            </a:r>
            <a:r>
              <a:rPr lang="en-ZA" sz="2000" dirty="0"/>
              <a:t> managed to undertake significant refurbishment of its hydrofluoric acid (HF) and nitrogen </a:t>
            </a:r>
            <a:r>
              <a:rPr lang="en-ZA" sz="2000" dirty="0" err="1"/>
              <a:t>trifluoride</a:t>
            </a:r>
            <a:r>
              <a:rPr lang="en-ZA" sz="2000" dirty="0"/>
              <a:t> (NF</a:t>
            </a:r>
            <a:r>
              <a:rPr lang="en-ZA" sz="2000" baseline="-25000" dirty="0"/>
              <a:t>3</a:t>
            </a:r>
            <a:r>
              <a:rPr lang="en-ZA" sz="2000" dirty="0"/>
              <a:t>) production plants. </a:t>
            </a:r>
            <a:endParaRPr lang="en-ZA" sz="2000" dirty="0" smtClean="0"/>
          </a:p>
          <a:p>
            <a:pPr lvl="0" algn="just"/>
            <a:endParaRPr lang="en-ZA" sz="2000" dirty="0" smtClean="0"/>
          </a:p>
          <a:p>
            <a:pPr lvl="0" algn="just"/>
            <a:r>
              <a:rPr lang="en-ZA" sz="2000" dirty="0" smtClean="0"/>
              <a:t>NTP </a:t>
            </a:r>
            <a:r>
              <a:rPr lang="en-ZA" sz="2000" dirty="0"/>
              <a:t>has made good progress on projects aimed at removing current production capacity bottlenecks.</a:t>
            </a:r>
          </a:p>
        </p:txBody>
      </p:sp>
      <p:sp>
        <p:nvSpPr>
          <p:cNvPr id="3" name="Slide Number Placeholder 2"/>
          <p:cNvSpPr>
            <a:spLocks noGrp="1"/>
          </p:cNvSpPr>
          <p:nvPr>
            <p:ph type="sldNum" sz="quarter" idx="10"/>
          </p:nvPr>
        </p:nvSpPr>
        <p:spPr/>
        <p:txBody>
          <a:bodyPr/>
          <a:lstStyle/>
          <a:p>
            <a:fld id="{48BDBE50-CC64-4035-A659-2A5203048589}" type="slidenum">
              <a:rPr lang="en-GB" smtClean="0"/>
              <a:pPr/>
              <a:t>7</a:t>
            </a:fld>
            <a:endParaRPr lang="en-GB"/>
          </a:p>
        </p:txBody>
      </p:sp>
    </p:spTree>
    <p:extLst>
      <p:ext uri="{BB962C8B-B14F-4D97-AF65-F5344CB8AC3E}">
        <p14:creationId xmlns:p14="http://schemas.microsoft.com/office/powerpoint/2010/main" xmlns="" val="2209392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988840"/>
            <a:ext cx="3629077" cy="1872208"/>
          </a:xfrm>
        </p:spPr>
        <p:txBody>
          <a:bodyPr>
            <a:normAutofit fontScale="90000"/>
          </a:bodyPr>
          <a:lstStyle/>
          <a:p>
            <a:pPr lvl="0" algn="ctr"/>
            <a:r>
              <a:rPr lang="en-ZA" dirty="0" smtClean="0"/>
              <a:t>ALIGNMENT WITH THE NDP &amp; DIRECTIVES FROM 2016 SONA</a:t>
            </a:r>
            <a:endParaRPr lang="en-GB" dirty="0"/>
          </a:p>
        </p:txBody>
      </p:sp>
    </p:spTree>
    <p:extLst>
      <p:ext uri="{BB962C8B-B14F-4D97-AF65-F5344CB8AC3E}">
        <p14:creationId xmlns:p14="http://schemas.microsoft.com/office/powerpoint/2010/main" xmlns="" val="30876362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 y="260648"/>
            <a:ext cx="6840760" cy="706090"/>
          </a:xfrm>
        </p:spPr>
        <p:txBody>
          <a:bodyPr anchor="ctr">
            <a:normAutofit/>
          </a:bodyPr>
          <a:lstStyle/>
          <a:p>
            <a:r>
              <a:rPr lang="en-ZA" b="1" dirty="0" smtClean="0"/>
              <a:t>ALIGNMENT WITH THE NDP</a:t>
            </a:r>
            <a:endParaRPr lang="en-GB" b="1" dirty="0"/>
          </a:p>
        </p:txBody>
      </p:sp>
      <p:sp>
        <p:nvSpPr>
          <p:cNvPr id="3" name="Slide Number Placeholder 2"/>
          <p:cNvSpPr>
            <a:spLocks noGrp="1"/>
          </p:cNvSpPr>
          <p:nvPr>
            <p:ph type="sldNum" sz="quarter" idx="10"/>
          </p:nvPr>
        </p:nvSpPr>
        <p:spPr/>
        <p:txBody>
          <a:bodyPr/>
          <a:lstStyle/>
          <a:p>
            <a:fld id="{48BDBE50-CC64-4035-A659-2A5203048589}" type="slidenum">
              <a:rPr lang="en-GB" smtClean="0"/>
              <a:pPr/>
              <a:t>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xmlns="" val="699024875"/>
              </p:ext>
            </p:extLst>
          </p:nvPr>
        </p:nvGraphicFramePr>
        <p:xfrm>
          <a:off x="224730" y="1285860"/>
          <a:ext cx="8062046" cy="5262233"/>
        </p:xfrm>
        <a:graphic>
          <a:graphicData uri="http://schemas.openxmlformats.org/drawingml/2006/table">
            <a:tbl>
              <a:tblPr firstRow="1" firstCol="1" bandRow="1">
                <a:tableStyleId>{5940675A-B579-460E-94D1-54222C63F5DA}</a:tableStyleId>
              </a:tblPr>
              <a:tblGrid>
                <a:gridCol w="2128077"/>
                <a:gridCol w="5933969"/>
              </a:tblGrid>
              <a:tr h="203114">
                <a:tc>
                  <a:txBody>
                    <a:bodyPr/>
                    <a:lstStyle/>
                    <a:p>
                      <a:pPr marL="457200" algn="ctr">
                        <a:lnSpc>
                          <a:spcPct val="115000"/>
                        </a:lnSpc>
                        <a:spcAft>
                          <a:spcPts val="0"/>
                        </a:spcAft>
                      </a:pPr>
                      <a:r>
                        <a:rPr lang="en-US" sz="1200" dirty="0">
                          <a:effectLst/>
                          <a:latin typeface="Arial" pitchFamily="34" charset="0"/>
                          <a:cs typeface="Arial" pitchFamily="34" charset="0"/>
                        </a:rPr>
                        <a:t>NDP Priority Area</a:t>
                      </a:r>
                      <a:endParaRPr lang="en-ZA" sz="1200" dirty="0">
                        <a:effectLst/>
                        <a:latin typeface="Arial" pitchFamily="34" charset="0"/>
                        <a:ea typeface="Times"/>
                        <a:cs typeface="Arial" pitchFamily="34" charset="0"/>
                      </a:endParaRPr>
                    </a:p>
                  </a:txBody>
                  <a:tcPr marL="65065" marR="65065" marT="0" marB="0"/>
                </a:tc>
                <a:tc>
                  <a:txBody>
                    <a:bodyPr/>
                    <a:lstStyle/>
                    <a:p>
                      <a:pPr marL="457200" algn="ctr">
                        <a:lnSpc>
                          <a:spcPct val="115000"/>
                        </a:lnSpc>
                        <a:spcAft>
                          <a:spcPts val="0"/>
                        </a:spcAft>
                      </a:pPr>
                      <a:r>
                        <a:rPr lang="en-US" sz="1200" dirty="0">
                          <a:effectLst/>
                          <a:latin typeface="Arial" pitchFamily="34" charset="0"/>
                          <a:cs typeface="Arial" pitchFamily="34" charset="0"/>
                        </a:rPr>
                        <a:t>Necsa Group Alignment</a:t>
                      </a:r>
                      <a:endParaRPr lang="en-ZA" sz="1200" dirty="0">
                        <a:effectLst/>
                        <a:latin typeface="Arial" pitchFamily="34" charset="0"/>
                        <a:ea typeface="Times"/>
                        <a:cs typeface="Arial" pitchFamily="34" charset="0"/>
                      </a:endParaRPr>
                    </a:p>
                  </a:txBody>
                  <a:tcPr marL="65065" marR="65065" marT="0" marB="0"/>
                </a:tc>
              </a:tr>
              <a:tr h="425057">
                <a:tc>
                  <a:txBody>
                    <a:bodyPr/>
                    <a:lstStyle/>
                    <a:p>
                      <a:pPr marL="29210">
                        <a:lnSpc>
                          <a:spcPct val="115000"/>
                        </a:lnSpc>
                        <a:spcAft>
                          <a:spcPts val="0"/>
                        </a:spcAft>
                      </a:pPr>
                      <a:r>
                        <a:rPr lang="en-US" sz="1200" dirty="0">
                          <a:effectLst/>
                          <a:latin typeface="Arial" pitchFamily="34" charset="0"/>
                          <a:cs typeface="Arial" pitchFamily="34" charset="0"/>
                        </a:rPr>
                        <a:t>Providing Quality Health Care</a:t>
                      </a:r>
                      <a:endParaRPr lang="en-ZA" sz="1200" dirty="0">
                        <a:effectLst/>
                        <a:latin typeface="Arial" pitchFamily="34" charset="0"/>
                        <a:ea typeface="Times"/>
                        <a:cs typeface="Arial" pitchFamily="34" charset="0"/>
                      </a:endParaRPr>
                    </a:p>
                  </a:txBody>
                  <a:tcPr marL="65065" marR="65065" marT="0" marB="0"/>
                </a:tc>
                <a:tc>
                  <a:txBody>
                    <a:bodyPr/>
                    <a:lstStyle/>
                    <a:p>
                      <a:pPr marL="342900" lvl="0" indent="-342900" algn="just">
                        <a:lnSpc>
                          <a:spcPct val="115000"/>
                        </a:lnSpc>
                        <a:spcAft>
                          <a:spcPts val="0"/>
                        </a:spcAft>
                        <a:buFont typeface="Symbol"/>
                        <a:buChar char=""/>
                      </a:pPr>
                      <a:r>
                        <a:rPr lang="en-US" sz="1200" dirty="0">
                          <a:effectLst/>
                          <a:latin typeface="Arial" pitchFamily="34" charset="0"/>
                          <a:cs typeface="Arial" pitchFamily="34" charset="0"/>
                        </a:rPr>
                        <a:t>NTP Radioisotopes produces medical radioisotopes, some of which are </a:t>
                      </a:r>
                      <a:r>
                        <a:rPr lang="en-US" sz="1200" dirty="0" err="1">
                          <a:effectLst/>
                          <a:latin typeface="Arial" pitchFamily="34" charset="0"/>
                          <a:cs typeface="Arial" pitchFamily="34" charset="0"/>
                        </a:rPr>
                        <a:t>utilised</a:t>
                      </a:r>
                      <a:r>
                        <a:rPr lang="en-US" sz="1200" dirty="0">
                          <a:effectLst/>
                          <a:latin typeface="Arial" pitchFamily="34" charset="0"/>
                          <a:cs typeface="Arial" pitchFamily="34" charset="0"/>
                        </a:rPr>
                        <a:t> in the South African health system for diagnostic studies and cancer treatments.</a:t>
                      </a:r>
                      <a:endParaRPr lang="en-ZA" sz="1200" dirty="0">
                        <a:effectLst/>
                        <a:latin typeface="Arial" pitchFamily="34" charset="0"/>
                        <a:ea typeface="Times"/>
                        <a:cs typeface="Arial" pitchFamily="34" charset="0"/>
                      </a:endParaRPr>
                    </a:p>
                  </a:txBody>
                  <a:tcPr marL="65065" marR="65065" marT="0" marB="0"/>
                </a:tc>
              </a:tr>
              <a:tr h="1978661">
                <a:tc>
                  <a:txBody>
                    <a:bodyPr/>
                    <a:lstStyle/>
                    <a:p>
                      <a:pPr marL="29210">
                        <a:lnSpc>
                          <a:spcPct val="115000"/>
                        </a:lnSpc>
                        <a:spcAft>
                          <a:spcPts val="0"/>
                        </a:spcAft>
                      </a:pPr>
                      <a:r>
                        <a:rPr lang="en-US" sz="1200" dirty="0">
                          <a:effectLst/>
                          <a:latin typeface="Arial" pitchFamily="34" charset="0"/>
                          <a:cs typeface="Arial" pitchFamily="34" charset="0"/>
                        </a:rPr>
                        <a:t>An Economy that will Create More Jobs &amp; Improving the Quality of Education, Training and Innovation</a:t>
                      </a:r>
                      <a:endParaRPr lang="en-ZA" sz="1200" dirty="0">
                        <a:effectLst/>
                        <a:latin typeface="Arial" pitchFamily="34" charset="0"/>
                        <a:ea typeface="Times"/>
                        <a:cs typeface="Arial" pitchFamily="34" charset="0"/>
                      </a:endParaRPr>
                    </a:p>
                  </a:txBody>
                  <a:tcPr marL="65065" marR="65065" marT="0" marB="0"/>
                </a:tc>
                <a:tc>
                  <a:txBody>
                    <a:bodyPr/>
                    <a:lstStyle/>
                    <a:p>
                      <a:pPr marL="342900" lvl="0" indent="-342900" algn="just">
                        <a:lnSpc>
                          <a:spcPct val="115000"/>
                        </a:lnSpc>
                        <a:spcAft>
                          <a:spcPts val="0"/>
                        </a:spcAft>
                        <a:buFont typeface="Symbol"/>
                        <a:buChar char=""/>
                      </a:pPr>
                      <a:r>
                        <a:rPr lang="en-US" sz="1200" dirty="0">
                          <a:effectLst/>
                          <a:latin typeface="Arial" pitchFamily="34" charset="0"/>
                          <a:cs typeface="Arial" pitchFamily="34" charset="0"/>
                        </a:rPr>
                        <a:t>NTP and </a:t>
                      </a:r>
                      <a:r>
                        <a:rPr lang="en-US" sz="1200" dirty="0" err="1">
                          <a:effectLst/>
                          <a:latin typeface="Arial" pitchFamily="34" charset="0"/>
                          <a:cs typeface="Arial" pitchFamily="34" charset="0"/>
                        </a:rPr>
                        <a:t>Pelchem</a:t>
                      </a:r>
                      <a:r>
                        <a:rPr lang="en-US" sz="1200" dirty="0">
                          <a:effectLst/>
                          <a:latin typeface="Arial" pitchFamily="34" charset="0"/>
                          <a:cs typeface="Arial" pitchFamily="34" charset="0"/>
                        </a:rPr>
                        <a:t> product sales on world markets contributes to SA balance of payments</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a:effectLst/>
                          <a:latin typeface="Arial" pitchFamily="34" charset="0"/>
                          <a:cs typeface="Arial" pitchFamily="34" charset="0"/>
                        </a:rPr>
                        <a:t>Apprenticeship training offered by Necsa Skills Development Centre </a:t>
                      </a:r>
                      <a:r>
                        <a:rPr lang="en-US" sz="1200" dirty="0" smtClean="0">
                          <a:effectLst/>
                          <a:latin typeface="Arial" pitchFamily="34" charset="0"/>
                          <a:cs typeface="Arial" pitchFamily="34" charset="0"/>
                        </a:rPr>
                        <a:t>(As at end-June 2016 150 full-time students enrolled at NSD); DTTC - 77 apprentices</a:t>
                      </a:r>
                      <a:r>
                        <a:rPr lang="en-US" sz="1200" baseline="0" dirty="0" smtClean="0">
                          <a:effectLst/>
                          <a:latin typeface="Arial" pitchFamily="34" charset="0"/>
                          <a:cs typeface="Arial" pitchFamily="34" charset="0"/>
                        </a:rPr>
                        <a:t> undergoing </a:t>
                      </a:r>
                      <a:r>
                        <a:rPr lang="en-US" sz="1200" dirty="0" smtClean="0">
                          <a:effectLst/>
                          <a:latin typeface="Arial" pitchFamily="34" charset="0"/>
                          <a:cs typeface="Arial" pitchFamily="34" charset="0"/>
                        </a:rPr>
                        <a:t>trade </a:t>
                      </a:r>
                      <a:r>
                        <a:rPr lang="en-US" sz="1200" dirty="0">
                          <a:effectLst/>
                          <a:latin typeface="Arial" pitchFamily="34" charset="0"/>
                          <a:cs typeface="Arial" pitchFamily="34" charset="0"/>
                        </a:rPr>
                        <a:t>test preparation and </a:t>
                      </a:r>
                      <a:r>
                        <a:rPr lang="en-US" sz="1200" dirty="0" smtClean="0">
                          <a:effectLst/>
                          <a:latin typeface="Arial" pitchFamily="34" charset="0"/>
                          <a:cs typeface="Arial" pitchFamily="34" charset="0"/>
                        </a:rPr>
                        <a:t>66 undergoing </a:t>
                      </a:r>
                      <a:r>
                        <a:rPr lang="en-US" sz="1200" dirty="0">
                          <a:effectLst/>
                          <a:latin typeface="Arial" pitchFamily="34" charset="0"/>
                          <a:cs typeface="Arial" pitchFamily="34" charset="0"/>
                        </a:rPr>
                        <a:t>artisans trade </a:t>
                      </a:r>
                      <a:r>
                        <a:rPr lang="en-US" sz="1200" dirty="0" smtClean="0">
                          <a:effectLst/>
                          <a:latin typeface="Arial" pitchFamily="34" charset="0"/>
                          <a:cs typeface="Arial" pitchFamily="34" charset="0"/>
                        </a:rPr>
                        <a:t>test; 40 students enrolled at Radiation Protection Training Centre</a:t>
                      </a:r>
                      <a:endParaRPr lang="en-ZA" sz="1200" strike="sngStrike" dirty="0">
                        <a:solidFill>
                          <a:srgbClr val="FF0000"/>
                        </a:solidFill>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smtClean="0">
                          <a:effectLst/>
                          <a:latin typeface="Arial" pitchFamily="34" charset="0"/>
                          <a:cs typeface="Arial" pitchFamily="34" charset="0"/>
                        </a:rPr>
                        <a:t>As at end-June</a:t>
                      </a:r>
                      <a:r>
                        <a:rPr lang="en-US" sz="1200" baseline="0" dirty="0" smtClean="0">
                          <a:effectLst/>
                          <a:latin typeface="Arial" pitchFamily="34" charset="0"/>
                          <a:cs typeface="Arial" pitchFamily="34" charset="0"/>
                        </a:rPr>
                        <a:t> 2016: </a:t>
                      </a:r>
                      <a:r>
                        <a:rPr lang="en-US" sz="1200" dirty="0" smtClean="0">
                          <a:effectLst/>
                          <a:latin typeface="Arial" pitchFamily="34" charset="0"/>
                          <a:cs typeface="Arial" pitchFamily="34" charset="0"/>
                        </a:rPr>
                        <a:t>Graduate-in-training </a:t>
                      </a:r>
                      <a:r>
                        <a:rPr lang="en-US" sz="1200" dirty="0" err="1">
                          <a:effectLst/>
                          <a:latin typeface="Arial" pitchFamily="34" charset="0"/>
                          <a:cs typeface="Arial" pitchFamily="34" charset="0"/>
                        </a:rPr>
                        <a:t>programme</a:t>
                      </a:r>
                      <a:r>
                        <a:rPr lang="en-US" sz="1200" dirty="0">
                          <a:effectLst/>
                          <a:latin typeface="Arial" pitchFamily="34" charset="0"/>
                          <a:cs typeface="Arial" pitchFamily="34" charset="0"/>
                        </a:rPr>
                        <a:t> </a:t>
                      </a:r>
                      <a:r>
                        <a:rPr lang="en-US" sz="1200" dirty="0" smtClean="0">
                          <a:effectLst/>
                          <a:latin typeface="Arial" pitchFamily="34" charset="0"/>
                          <a:cs typeface="Arial" pitchFamily="34" charset="0"/>
                        </a:rPr>
                        <a:t>5 </a:t>
                      </a:r>
                      <a:r>
                        <a:rPr lang="en-US" sz="1200" dirty="0">
                          <a:effectLst/>
                          <a:latin typeface="Arial" pitchFamily="34" charset="0"/>
                          <a:cs typeface="Arial" pitchFamily="34" charset="0"/>
                        </a:rPr>
                        <a:t>students, </a:t>
                      </a:r>
                      <a:r>
                        <a:rPr lang="en-US" sz="1200" dirty="0" smtClean="0">
                          <a:effectLst/>
                          <a:latin typeface="Arial" pitchFamily="34" charset="0"/>
                          <a:cs typeface="Arial" pitchFamily="34" charset="0"/>
                        </a:rPr>
                        <a:t>78 Interns employed as part of </a:t>
                      </a:r>
                      <a:r>
                        <a:rPr lang="en-US" sz="1200" dirty="0" err="1" smtClean="0">
                          <a:effectLst/>
                          <a:latin typeface="Arial" pitchFamily="34" charset="0"/>
                          <a:cs typeface="Arial" pitchFamily="34" charset="0"/>
                        </a:rPr>
                        <a:t>Necsa’s</a:t>
                      </a:r>
                      <a:r>
                        <a:rPr lang="en-US" sz="1200" dirty="0" smtClean="0">
                          <a:effectLst/>
                          <a:latin typeface="Arial" pitchFamily="34" charset="0"/>
                          <a:cs typeface="Arial" pitchFamily="34" charset="0"/>
                        </a:rPr>
                        <a:t> Internship </a:t>
                      </a:r>
                      <a:r>
                        <a:rPr lang="en-US" sz="1200" dirty="0" err="1" smtClean="0">
                          <a:effectLst/>
                          <a:latin typeface="Arial" pitchFamily="34" charset="0"/>
                          <a:cs typeface="Arial" pitchFamily="34" charset="0"/>
                        </a:rPr>
                        <a:t>programme</a:t>
                      </a:r>
                      <a:r>
                        <a:rPr lang="en-US" sz="1200" dirty="0" smtClean="0">
                          <a:effectLst/>
                          <a:latin typeface="Arial" pitchFamily="34" charset="0"/>
                          <a:cs typeface="Arial" pitchFamily="34" charset="0"/>
                        </a:rPr>
                        <a:t>; </a:t>
                      </a:r>
                      <a:r>
                        <a:rPr lang="en-ZA" sz="1200" dirty="0" smtClean="0">
                          <a:effectLst/>
                          <a:latin typeface="Arial" pitchFamily="34" charset="0"/>
                          <a:cs typeface="Arial" pitchFamily="34" charset="0"/>
                        </a:rPr>
                        <a:t>post graduate research project support to twenty six students (sixteen PhD and ten MSc) on part time basis; Eleven own staff members (nine PhD and two MSc) are enrolled for post-graduate studies</a:t>
                      </a:r>
                      <a:endParaRPr lang="en-ZA" sz="1200" dirty="0">
                        <a:effectLst/>
                        <a:latin typeface="Arial" pitchFamily="34" charset="0"/>
                        <a:ea typeface="Times"/>
                        <a:cs typeface="Arial" pitchFamily="34" charset="0"/>
                      </a:endParaRPr>
                    </a:p>
                  </a:txBody>
                  <a:tcPr marL="65065" marR="65065" marT="0" marB="0"/>
                </a:tc>
              </a:tr>
              <a:tr h="2200604">
                <a:tc>
                  <a:txBody>
                    <a:bodyPr/>
                    <a:lstStyle/>
                    <a:p>
                      <a:pPr>
                        <a:lnSpc>
                          <a:spcPct val="115000"/>
                        </a:lnSpc>
                        <a:spcAft>
                          <a:spcPts val="0"/>
                        </a:spcAft>
                      </a:pPr>
                      <a:r>
                        <a:rPr lang="en-US" sz="1200">
                          <a:effectLst/>
                          <a:latin typeface="Arial" pitchFamily="34" charset="0"/>
                          <a:cs typeface="Arial" pitchFamily="34" charset="0"/>
                        </a:rPr>
                        <a:t>Expanding Infrastructure</a:t>
                      </a:r>
                      <a:endParaRPr lang="en-ZA" sz="1200">
                        <a:effectLst/>
                        <a:latin typeface="Arial" pitchFamily="34" charset="0"/>
                        <a:ea typeface="Times"/>
                        <a:cs typeface="Arial" pitchFamily="34" charset="0"/>
                      </a:endParaRPr>
                    </a:p>
                  </a:txBody>
                  <a:tcPr marL="65065" marR="65065" marT="0" marB="0"/>
                </a:tc>
                <a:tc>
                  <a:txBody>
                    <a:bodyPr/>
                    <a:lstStyle/>
                    <a:p>
                      <a:pPr algn="just">
                        <a:lnSpc>
                          <a:spcPct val="115000"/>
                        </a:lnSpc>
                        <a:spcAft>
                          <a:spcPts val="0"/>
                        </a:spcAft>
                      </a:pPr>
                      <a:r>
                        <a:rPr lang="en-US" sz="1200" dirty="0" err="1">
                          <a:effectLst/>
                          <a:latin typeface="Arial" pitchFamily="34" charset="0"/>
                          <a:cs typeface="Arial" pitchFamily="34" charset="0"/>
                        </a:rPr>
                        <a:t>Necsa</a:t>
                      </a:r>
                      <a:r>
                        <a:rPr lang="en-US" sz="1200" dirty="0">
                          <a:effectLst/>
                          <a:latin typeface="Arial" pitchFamily="34" charset="0"/>
                          <a:cs typeface="Arial" pitchFamily="34" charset="0"/>
                        </a:rPr>
                        <a:t> has embarked on several key infrastructure projects, including:                                                                                                                                                      </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smtClean="0">
                          <a:effectLst/>
                          <a:latin typeface="Arial" pitchFamily="34" charset="0"/>
                          <a:cs typeface="Arial" pitchFamily="34" charset="0"/>
                        </a:rPr>
                        <a:t>Security of supply of LEU, LEU fuel and target plates;</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smtClean="0">
                          <a:effectLst/>
                          <a:latin typeface="Arial" pitchFamily="34" charset="0"/>
                          <a:cs typeface="Arial" pitchFamily="34" charset="0"/>
                        </a:rPr>
                        <a:t>The </a:t>
                      </a:r>
                      <a:r>
                        <a:rPr lang="en-US" sz="1200" dirty="0">
                          <a:effectLst/>
                          <a:latin typeface="Arial" pitchFamily="34" charset="0"/>
                          <a:cs typeface="Arial" pitchFamily="34" charset="0"/>
                        </a:rPr>
                        <a:t>SAFARI-2 </a:t>
                      </a:r>
                      <a:r>
                        <a:rPr lang="en-US" sz="1200" dirty="0" smtClean="0">
                          <a:effectLst/>
                          <a:latin typeface="Arial" pitchFamily="34" charset="0"/>
                          <a:cs typeface="Arial" pitchFamily="34" charset="0"/>
                        </a:rPr>
                        <a:t>multi-purpose </a:t>
                      </a:r>
                      <a:r>
                        <a:rPr lang="en-US" sz="1200" dirty="0">
                          <a:effectLst/>
                          <a:latin typeface="Arial" pitchFamily="34" charset="0"/>
                          <a:cs typeface="Arial" pitchFamily="34" charset="0"/>
                        </a:rPr>
                        <a:t>reactor project</a:t>
                      </a:r>
                      <a:r>
                        <a:rPr lang="en-US" sz="1200" dirty="0" smtClean="0">
                          <a:effectLst/>
                          <a:latin typeface="Arial" pitchFamily="34" charset="0"/>
                          <a:cs typeface="Arial" pitchFamily="34" charset="0"/>
                        </a:rPr>
                        <a:t>;</a:t>
                      </a:r>
                    </a:p>
                    <a:p>
                      <a:pPr marL="342900" lvl="0" indent="-342900" algn="just">
                        <a:lnSpc>
                          <a:spcPct val="115000"/>
                        </a:lnSpc>
                        <a:spcAft>
                          <a:spcPts val="0"/>
                        </a:spcAft>
                        <a:buFont typeface="Symbol"/>
                        <a:buChar char=""/>
                      </a:pPr>
                      <a:r>
                        <a:rPr lang="en-US" sz="1200" dirty="0" smtClean="0">
                          <a:effectLst/>
                          <a:latin typeface="Arial" pitchFamily="34" charset="0"/>
                          <a:cs typeface="Arial" pitchFamily="34" charset="0"/>
                        </a:rPr>
                        <a:t>Nuclear Fuel Cycle project;</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ZA" sz="1200" dirty="0" smtClean="0">
                          <a:effectLst/>
                          <a:latin typeface="Arial" pitchFamily="34" charset="0"/>
                          <a:cs typeface="Arial" pitchFamily="34" charset="0"/>
                        </a:rPr>
                        <a:t>Achieved ASME III and ASME VIII U Stamp certification for its nuclear manufacturing centre (NMC) so that South Africa may procure localisation benefits arising out of its nuclear energy expansion programme</a:t>
                      </a:r>
                      <a:r>
                        <a:rPr lang="en-US" sz="1200" dirty="0" smtClean="0">
                          <a:effectLst/>
                          <a:latin typeface="Arial" pitchFamily="34" charset="0"/>
                          <a:cs typeface="Arial" pitchFamily="34" charset="0"/>
                        </a:rPr>
                        <a:t>;    </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smtClean="0">
                          <a:effectLst/>
                          <a:latin typeface="Arial" pitchFamily="34" charset="0"/>
                          <a:cs typeface="Arial" pitchFamily="34" charset="0"/>
                        </a:rPr>
                        <a:t>Preparations </a:t>
                      </a:r>
                      <a:r>
                        <a:rPr lang="en-US" sz="1200" dirty="0">
                          <a:effectLst/>
                          <a:latin typeface="Arial" pitchFamily="34" charset="0"/>
                          <a:cs typeface="Arial" pitchFamily="34" charset="0"/>
                        </a:rPr>
                        <a:t>for a </a:t>
                      </a:r>
                      <a:r>
                        <a:rPr lang="en-US" sz="1200" dirty="0" err="1">
                          <a:effectLst/>
                          <a:latin typeface="Arial" pitchFamily="34" charset="0"/>
                          <a:cs typeface="Arial" pitchFamily="34" charset="0"/>
                        </a:rPr>
                        <a:t>pressurised</a:t>
                      </a:r>
                      <a:r>
                        <a:rPr lang="en-US" sz="1200" dirty="0">
                          <a:effectLst/>
                          <a:latin typeface="Arial" pitchFamily="34" charset="0"/>
                          <a:cs typeface="Arial" pitchFamily="34" charset="0"/>
                        </a:rPr>
                        <a:t> water reactor (PWR) fuel component manufacturing facility; and                                                                                              </a:t>
                      </a:r>
                      <a:endParaRPr lang="en-ZA" sz="1200" dirty="0">
                        <a:effectLst/>
                        <a:latin typeface="Arial" pitchFamily="34" charset="0"/>
                        <a:cs typeface="Arial" pitchFamily="34" charset="0"/>
                      </a:endParaRPr>
                    </a:p>
                    <a:p>
                      <a:pPr marL="342900" lvl="0" indent="-342900" algn="just">
                        <a:lnSpc>
                          <a:spcPct val="115000"/>
                        </a:lnSpc>
                        <a:spcAft>
                          <a:spcPts val="0"/>
                        </a:spcAft>
                        <a:buFont typeface="Symbol"/>
                        <a:buChar char=""/>
                      </a:pPr>
                      <a:r>
                        <a:rPr lang="en-US" sz="1200" dirty="0">
                          <a:effectLst/>
                          <a:latin typeface="Arial" pitchFamily="34" charset="0"/>
                          <a:cs typeface="Arial" pitchFamily="34" charset="0"/>
                        </a:rPr>
                        <a:t>The Minister of Energy officially launched the </a:t>
                      </a:r>
                      <a:r>
                        <a:rPr lang="en-US" sz="1200" dirty="0" err="1">
                          <a:effectLst/>
                          <a:latin typeface="Arial" pitchFamily="34" charset="0"/>
                          <a:cs typeface="Arial" pitchFamily="34" charset="0"/>
                        </a:rPr>
                        <a:t>Necsa</a:t>
                      </a:r>
                      <a:r>
                        <a:rPr lang="en-US" sz="1200" dirty="0">
                          <a:effectLst/>
                          <a:latin typeface="Arial" pitchFamily="34" charset="0"/>
                          <a:cs typeface="Arial" pitchFamily="34" charset="0"/>
                        </a:rPr>
                        <a:t> Visitor’s Centre in February 2011 to assist in improving public understanding of nuclear technologies.</a:t>
                      </a:r>
                      <a:endParaRPr lang="en-ZA" sz="1200" dirty="0">
                        <a:effectLst/>
                        <a:latin typeface="Arial" pitchFamily="34" charset="0"/>
                        <a:ea typeface="Times"/>
                        <a:cs typeface="Arial" pitchFamily="34" charset="0"/>
                      </a:endParaRPr>
                    </a:p>
                  </a:txBody>
                  <a:tcPr marL="65065" marR="65065" marT="0" marB="0"/>
                </a:tc>
              </a:tr>
            </a:tbl>
          </a:graphicData>
        </a:graphic>
      </p:graphicFrame>
    </p:spTree>
    <p:extLst>
      <p:ext uri="{BB962C8B-B14F-4D97-AF65-F5344CB8AC3E}">
        <p14:creationId xmlns:p14="http://schemas.microsoft.com/office/powerpoint/2010/main" xmlns="" val="2532803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csa AR master">
  <a:themeElements>
    <a:clrScheme name="Necsa">
      <a:dk1>
        <a:sysClr val="windowText" lastClr="000000"/>
      </a:dk1>
      <a:lt1>
        <a:sysClr val="window" lastClr="FFFFFF"/>
      </a:lt1>
      <a:dk2>
        <a:srgbClr val="F68B22"/>
      </a:dk2>
      <a:lt2>
        <a:srgbClr val="A9C42F"/>
      </a:lt2>
      <a:accent1>
        <a:srgbClr val="F68B22"/>
      </a:accent1>
      <a:accent2>
        <a:srgbClr val="A9C42F"/>
      </a:accent2>
      <a:accent3>
        <a:srgbClr val="21409A"/>
      </a:accent3>
      <a:accent4>
        <a:srgbClr val="00ABBD"/>
      </a:accent4>
      <a:accent5>
        <a:srgbClr val="EF3E33"/>
      </a:accent5>
      <a:accent6>
        <a:srgbClr val="3F2073"/>
      </a:accent6>
      <a:hlink>
        <a:srgbClr val="84D2E1"/>
      </a:hlink>
      <a:folHlink>
        <a:srgbClr val="C7D7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CEO-IMS-FRM-0002 rev 1 - PowerPoint presentation.potx [Read-Only]" id="{499330D1-F619-4DB8-96E8-B35C0B690AE7}" vid="{2DA59C89-BA30-48E2-99E8-6468C54DDF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F014CD090D1A4DB91666E27E0DF6F2" ma:contentTypeVersion="0" ma:contentTypeDescription="Create a new document." ma:contentTypeScope="" ma:versionID="fb64ebed1dc44165ac1492c81b0e295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14768D-1613-4036-8B36-1EF928AAB54A}">
  <ds:schemaRefs>
    <ds:schemaRef ds:uri="http://schemas.microsoft.com/sharepoint/v3/contenttype/forms"/>
  </ds:schemaRefs>
</ds:datastoreItem>
</file>

<file path=customXml/itemProps2.xml><?xml version="1.0" encoding="utf-8"?>
<ds:datastoreItem xmlns:ds="http://schemas.openxmlformats.org/officeDocument/2006/customXml" ds:itemID="{0AC8845A-F630-40DC-9F11-4D8C68D9CE0C}">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10DD59A9-7097-4E9A-B04C-6A59AA1DDA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CEO-IMS-FRM-0002 rev 1 - PowerPoint presentation</Template>
  <TotalTime>1840</TotalTime>
  <Words>3458</Words>
  <Application>Microsoft Office PowerPoint</Application>
  <PresentationFormat>On-screen Show (4:3)</PresentationFormat>
  <Paragraphs>439</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Necsa AR master</vt:lpstr>
      <vt:lpstr>NECSA 2014/15 AND 2015/16 ANNUAL REPORTS</vt:lpstr>
      <vt:lpstr>HIGHLIGHTS</vt:lpstr>
      <vt:lpstr>2014/15 HIGHLIGHTS</vt:lpstr>
      <vt:lpstr>2014/15 HIGHLIGHTS (CONT.)</vt:lpstr>
      <vt:lpstr>2015/16 HIGHLIGHTS</vt:lpstr>
      <vt:lpstr>2015/16 HIGHLIGHTS (CONT.)</vt:lpstr>
      <vt:lpstr>2015/16 HIGHLIGHTS (CONT.)</vt:lpstr>
      <vt:lpstr>ALIGNMENT WITH THE NDP &amp; DIRECTIVES FROM 2016 SONA</vt:lpstr>
      <vt:lpstr>ALIGNMENT WITH THE NDP</vt:lpstr>
      <vt:lpstr>ALIGNMENT WITH THE NDP (cont.)</vt:lpstr>
      <vt:lpstr>DIRECTIVES FROM SONA 2016 – NECSA’S ROLE IN THE NUCLEAR NEWBUILD PROGRAMME</vt:lpstr>
      <vt:lpstr>PERFORMANCE</vt:lpstr>
      <vt:lpstr>2014/15 PERFORMANCE</vt:lpstr>
      <vt:lpstr>2014/15 PERFORMANCE (CONT.)</vt:lpstr>
      <vt:lpstr>2015/16 PERFORMANCE</vt:lpstr>
      <vt:lpstr>2015/16 PERFORMANCE (CONT.)</vt:lpstr>
      <vt:lpstr>NECSA SOC LTD   And GROUP COMPANIES (AUDITED AFS - 31 MARCH 2016)</vt:lpstr>
      <vt:lpstr>INTRODUCTION</vt:lpstr>
      <vt:lpstr>UNQUALIFIED AUDIT OPINIONS</vt:lpstr>
      <vt:lpstr>MATERIAL DISCLOSURES IN THE AFS </vt:lpstr>
      <vt:lpstr>MATERIAL DISCLOSURES IN THE AFS </vt:lpstr>
      <vt:lpstr>MATERIAL DISCLOSURES IN THE AFS </vt:lpstr>
      <vt:lpstr>MATERIAL DISCLOSURES IN THE AFS </vt:lpstr>
      <vt:lpstr>MATERIAL DISCLOSURES IN THE AFS </vt:lpstr>
      <vt:lpstr>SALIENT FEATURES - GROUP TOTAL INCOME</vt:lpstr>
      <vt:lpstr>SALIENT FEATURES - COMPANY INCOME</vt:lpstr>
      <vt:lpstr>SALIENT FEATURES - GROUP SALES</vt:lpstr>
      <vt:lpstr>SALIENT FEATURES - COMPANY SALES</vt:lpstr>
      <vt:lpstr>SALIENT FEATURES- GROUP EXPENDITURE</vt:lpstr>
      <vt:lpstr>NECSA COMPANY &amp; GROUP - PERFORMANCE</vt:lpstr>
      <vt:lpstr> PERFORMANCE - 2016 HIGHLIGHTS</vt:lpstr>
      <vt:lpstr>NECSA COMPANY AND GROUP - POSITION</vt:lpstr>
      <vt:lpstr>NECSA COMPANY AND GROUP - POSITION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Dillen Ramjee</dc:creator>
  <cp:lastModifiedBy>PUMZA</cp:lastModifiedBy>
  <cp:revision>97</cp:revision>
  <cp:lastPrinted>2016-10-24T05:58:24Z</cp:lastPrinted>
  <dcterms:created xsi:type="dcterms:W3CDTF">2015-05-27T07:15:50Z</dcterms:created>
  <dcterms:modified xsi:type="dcterms:W3CDTF">2016-10-26T10:18:32Z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0x01010057F014CD090D1A4DB91666E27E0DF6F2</vt:lpwstr>
  </property>
</Properties>
</file>