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diagrams/drawing2.xml" ContentType="application/vnd.ms-office.drawingml.diagramDrawing+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theme/themeOverride5.xml" ContentType="application/vnd.openxmlformats-officedocument.themeOverr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charts/chart17.xml" ContentType="application/vnd.openxmlformats-officedocument.drawingml.char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charts/chart13.xml" ContentType="application/vnd.openxmlformats-officedocument.drawingml.char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charts/chart7.xml" ContentType="application/vnd.openxmlformats-officedocument.drawingml.chart+xml"/>
  <Override PartName="/ppt/charts/chart20.xml" ContentType="application/vnd.openxmlformats-officedocument.drawingml.chart+xml"/>
  <Override PartName="/ppt/diagrams/layout1.xml" ContentType="application/vnd.openxmlformats-officedocument.drawingml.diagramLayout+xml"/>
  <Override PartName="/ppt/diagrams/data2.xml" ContentType="application/vnd.openxmlformats-officedocument.drawingml.diagramData+xml"/>
  <Default Extension="xlsx" ContentType="application/vnd.openxmlformats-officedocument.spreadsheetml.sheet"/>
  <Override PartName="/ppt/charts/chart3.xml" ContentType="application/vnd.openxmlformats-officedocument.drawingml.chart+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heme/themeOverride6.xml" ContentType="application/vnd.openxmlformats-officedocument.themeOverride+xml"/>
  <Override PartName="/ppt/charts/chart18.xml" ContentType="application/vnd.openxmlformats-officedocument.drawingml.char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ppt/charts/chart14.xml" ContentType="application/vnd.openxmlformats-officedocument.drawingml.char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charts/chart8.xml" ContentType="application/vnd.openxmlformats-officedocument.drawingml.chart+xml"/>
  <Override PartName="/ppt/charts/chart12.xml" ContentType="application/vnd.openxmlformats-officedocument.drawingml.chart+xml"/>
  <Override PartName="/ppt/charts/chart21.xml" ContentType="application/vnd.openxmlformats-officedocument.drawingml.chart+xml"/>
  <Override PartName="/ppt/ink/ink1.xml" ContentType="application/inkml+xml"/>
  <Override PartName="/ppt/slideLayouts/slideLayout10.xml" ContentType="application/vnd.openxmlformats-officedocument.presentationml.slideLayout+xml"/>
  <Override PartName="/ppt/diagrams/layout2.xml" ContentType="application/vnd.openxmlformats-officedocument.drawingml.diagramLayout+xml"/>
  <Default Extension="vml" ContentType="application/vnd.openxmlformats-officedocument.vmlDrawing"/>
  <Override PartName="/ppt/charts/chart6.xml" ContentType="application/vnd.openxmlformats-officedocument.drawingml.chart+xml"/>
  <Override PartName="/ppt/charts/chart10.xml" ContentType="application/vnd.openxmlformats-officedocument.drawingml.chart+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ppt/charts/chart2.xml" ContentType="application/vnd.openxmlformats-officedocument.drawingml.chart+xml"/>
  <Override PartName="/ppt/theme/themeOverride9.xml" ContentType="application/vnd.openxmlformats-officedocument.themeOverr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theme/themeOverride7.xml" ContentType="application/vnd.openxmlformats-officedocument.themeOverr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charts/chart19.xml" ContentType="application/vnd.openxmlformats-officedocument.drawingml.chart+xml"/>
  <Override PartName="/ppt/theme/themeOverride10.xml" ContentType="application/vnd.openxmlformats-officedocument.themeOverr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theme/themeOverride3.xml" ContentType="application/vnd.openxmlformats-officedocument.themeOverr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charts/chart15.xml" ContentType="application/vnd.openxmlformats-officedocument.drawingml.char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slides/slide79.xml" ContentType="application/vnd.openxmlformats-officedocument.presentationml.slide+xml"/>
  <Override PartName="/ppt/charts/chart5.xml" ContentType="application/vnd.openxmlformats-officedocument.drawingml.chart+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diagrams/colors2.xml" ContentType="application/vnd.openxmlformats-officedocument.drawingml.diagramColors+xml"/>
  <Override PartName="/ppt/notesSlides/notesSlide1.xml" ContentType="application/vnd.openxmlformats-officedocument.presentationml.notesSlide+xml"/>
  <Override PartName="/ppt/theme/themeOverride8.xml" ContentType="application/vnd.openxmlformats-officedocument.themeOverr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drawings/drawing1.xml" ContentType="application/vnd.openxmlformats-officedocument.drawingml.chartshapes+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diagrams/quickStyle1.xml" ContentType="application/vnd.openxmlformats-officedocument.drawingml.diagramStyle+xml"/>
  <Override PartName="/ppt/theme/themeOverride4.xml" ContentType="application/vnd.openxmlformats-officedocument.themeOverride+xml"/>
  <Override PartName="/ppt/charts/chart16.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86"/>
  </p:notesMasterIdLst>
  <p:sldIdLst>
    <p:sldId id="300" r:id="rId2"/>
    <p:sldId id="258" r:id="rId3"/>
    <p:sldId id="299" r:id="rId4"/>
    <p:sldId id="259" r:id="rId5"/>
    <p:sldId id="260" r:id="rId6"/>
    <p:sldId id="307" r:id="rId7"/>
    <p:sldId id="261" r:id="rId8"/>
    <p:sldId id="309" r:id="rId9"/>
    <p:sldId id="262" r:id="rId10"/>
    <p:sldId id="263" r:id="rId11"/>
    <p:sldId id="264" r:id="rId12"/>
    <p:sldId id="265" r:id="rId13"/>
    <p:sldId id="310" r:id="rId14"/>
    <p:sldId id="266" r:id="rId15"/>
    <p:sldId id="269" r:id="rId16"/>
    <p:sldId id="332" r:id="rId17"/>
    <p:sldId id="267" r:id="rId18"/>
    <p:sldId id="270" r:id="rId19"/>
    <p:sldId id="271" r:id="rId20"/>
    <p:sldId id="272" r:id="rId21"/>
    <p:sldId id="273" r:id="rId22"/>
    <p:sldId id="274" r:id="rId23"/>
    <p:sldId id="311" r:id="rId24"/>
    <p:sldId id="275" r:id="rId25"/>
    <p:sldId id="277" r:id="rId26"/>
    <p:sldId id="312" r:id="rId27"/>
    <p:sldId id="278" r:id="rId28"/>
    <p:sldId id="276" r:id="rId29"/>
    <p:sldId id="279" r:id="rId30"/>
    <p:sldId id="280" r:id="rId31"/>
    <p:sldId id="281" r:id="rId32"/>
    <p:sldId id="282" r:id="rId33"/>
    <p:sldId id="283" r:id="rId34"/>
    <p:sldId id="313" r:id="rId35"/>
    <p:sldId id="314" r:id="rId36"/>
    <p:sldId id="284" r:id="rId37"/>
    <p:sldId id="285" r:id="rId38"/>
    <p:sldId id="286" r:id="rId39"/>
    <p:sldId id="287" r:id="rId40"/>
    <p:sldId id="330" r:id="rId41"/>
    <p:sldId id="291" r:id="rId42"/>
    <p:sldId id="290" r:id="rId43"/>
    <p:sldId id="331" r:id="rId44"/>
    <p:sldId id="292" r:id="rId45"/>
    <p:sldId id="293" r:id="rId46"/>
    <p:sldId id="294" r:id="rId47"/>
    <p:sldId id="298" r:id="rId48"/>
    <p:sldId id="295" r:id="rId49"/>
    <p:sldId id="296" r:id="rId50"/>
    <p:sldId id="297" r:id="rId51"/>
    <p:sldId id="288" r:id="rId52"/>
    <p:sldId id="316" r:id="rId53"/>
    <p:sldId id="317" r:id="rId54"/>
    <p:sldId id="318" r:id="rId55"/>
    <p:sldId id="315" r:id="rId56"/>
    <p:sldId id="289" r:id="rId57"/>
    <p:sldId id="319" r:id="rId58"/>
    <p:sldId id="320" r:id="rId59"/>
    <p:sldId id="324" r:id="rId60"/>
    <p:sldId id="326" r:id="rId61"/>
    <p:sldId id="321" r:id="rId62"/>
    <p:sldId id="327" r:id="rId63"/>
    <p:sldId id="328" r:id="rId64"/>
    <p:sldId id="325" r:id="rId65"/>
    <p:sldId id="322" r:id="rId66"/>
    <p:sldId id="323" r:id="rId67"/>
    <p:sldId id="336" r:id="rId68"/>
    <p:sldId id="341" r:id="rId69"/>
    <p:sldId id="342" r:id="rId70"/>
    <p:sldId id="343" r:id="rId71"/>
    <p:sldId id="355" r:id="rId72"/>
    <p:sldId id="344" r:id="rId73"/>
    <p:sldId id="345" r:id="rId74"/>
    <p:sldId id="346" r:id="rId75"/>
    <p:sldId id="347" r:id="rId76"/>
    <p:sldId id="348" r:id="rId77"/>
    <p:sldId id="349" r:id="rId78"/>
    <p:sldId id="350" r:id="rId79"/>
    <p:sldId id="351" r:id="rId80"/>
    <p:sldId id="356" r:id="rId81"/>
    <p:sldId id="352" r:id="rId82"/>
    <p:sldId id="353" r:id="rId83"/>
    <p:sldId id="354" r:id="rId84"/>
    <p:sldId id="329" r:id="rId8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D5D185"/>
    <a:srgbClr val="CC6600"/>
    <a:srgbClr val="EFEED1"/>
    <a:srgbClr val="266678"/>
    <a:srgbClr val="4AABC6"/>
    <a:srgbClr val="76C0D4"/>
    <a:srgbClr val="2F7F95"/>
    <a:srgbClr val="18414C"/>
    <a:srgbClr val="1F5463"/>
    <a:srgbClr val="E0E9F4"/>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542" autoAdjust="0"/>
  </p:normalViewPr>
  <p:slideViewPr>
    <p:cSldViewPr>
      <p:cViewPr varScale="1">
        <p:scale>
          <a:sx n="93" d="100"/>
          <a:sy n="93" d="100"/>
        </p:scale>
        <p:origin x="-2154" y="-96"/>
      </p:cViewPr>
      <p:guideLst>
        <p:guide orient="horz" pos="2160"/>
        <p:guide pos="2880"/>
      </p:guideLst>
    </p:cSldViewPr>
  </p:slideViewPr>
  <p:notesTextViewPr>
    <p:cViewPr>
      <p:scale>
        <a:sx n="1" d="1"/>
        <a:sy n="1" d="1"/>
      </p:scale>
      <p:origin x="0" y="0"/>
    </p:cViewPr>
  </p:notesTextViewPr>
  <p:notesViewPr>
    <p:cSldViewPr>
      <p:cViewPr varScale="1">
        <p:scale>
          <a:sx n="39" d="100"/>
          <a:sy n="39" d="100"/>
        </p:scale>
        <p:origin x="-2304" y="2105"/>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ableStyles" Target="tableStyle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Office_Excel_Worksheet1.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Office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Office_Excel_Worksheet10.xlsx"/></Relationships>
</file>

<file path=ppt/charts/_rels/chart12.xml.rels><?xml version="1.0" encoding="UTF-8" standalone="yes"?>
<Relationships xmlns="http://schemas.openxmlformats.org/package/2006/relationships"><Relationship Id="rId1" Type="http://schemas.openxmlformats.org/officeDocument/2006/relationships/oleObject" Target="file:///\\EAABTERMINAL\S%20Mmotong\BOARD\2016\Annual%20Report\Final%2002082016\Final\New%20Microsoft%20Excel%20Worksheet.xlsx" TargetMode="Externa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Office_Excel_Worksheet11.xlsx"/><Relationship Id="rId1" Type="http://schemas.openxmlformats.org/officeDocument/2006/relationships/themeOverride" Target="../theme/themeOverride6.xml"/></Relationships>
</file>

<file path=ppt/charts/_rels/chart14.xml.rels><?xml version="1.0" encoding="UTF-8" standalone="yes"?>
<Relationships xmlns="http://schemas.openxmlformats.org/package/2006/relationships"><Relationship Id="rId1" Type="http://schemas.openxmlformats.org/officeDocument/2006/relationships/oleObject" Target="file:///C:\Users\MargieC.EAAB\Desktop\Book1.xlsx" TargetMode="Externa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Office_Excel_Worksheet12.xlsx"/><Relationship Id="rId1" Type="http://schemas.openxmlformats.org/officeDocument/2006/relationships/themeOverride" Target="../theme/themeOverride7.xml"/></Relationships>
</file>

<file path=ppt/charts/_rels/chart16.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17.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Office_Excel_Worksheet13.xlsx"/><Relationship Id="rId1" Type="http://schemas.openxmlformats.org/officeDocument/2006/relationships/themeOverride" Target="../theme/themeOverride8.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Office_Excel_Worksheet14.xlsx"/><Relationship Id="rId1" Type="http://schemas.openxmlformats.org/officeDocument/2006/relationships/themeOverride" Target="../theme/themeOverride9.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Office_Excel_Worksheet15.xlsx"/><Relationship Id="rId1" Type="http://schemas.openxmlformats.org/officeDocument/2006/relationships/themeOverride" Target="../theme/themeOverride10.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Office_Excel_Worksheet2.xlsx"/><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Office_Excel_Worksheet3.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Office_Excel_Worksheet4.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Office_Excel_Worksheet5.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Office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Office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Office_Excel_Worksheet8.xlsx"/></Relationships>
</file>

<file path=ppt/charts/_rels/chart9.xml.rels><?xml version="1.0" encoding="UTF-8" standalone="yes"?>
<Relationships xmlns="http://schemas.openxmlformats.org/package/2006/relationships"><Relationship Id="rId1" Type="http://schemas.openxmlformats.org/officeDocument/2006/relationships/oleObject" Target="file:///\\EAABTERMINAL\S%20Mmotong\BOARD\2016\Annual%20Report\Final%2002082016\Final\New%20Microsoft%20Excel%20Workshee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ZA"/>
  <c:style val="26"/>
  <c:clrMapOvr bg1="lt1" tx1="dk1" bg2="lt2" tx2="dk2" accent1="accent1" accent2="accent2" accent3="accent3" accent4="accent4" accent5="accent5" accent6="accent6" hlink="hlink" folHlink="folHlink"/>
  <c:chart>
    <c:title>
      <c:tx>
        <c:rich>
          <a:bodyPr/>
          <a:lstStyle/>
          <a:p>
            <a:pPr>
              <a:defRPr sz="2000"/>
            </a:pPr>
            <a:r>
              <a:rPr lang="en-ZA" sz="2000"/>
              <a:t>Fidelity</a:t>
            </a:r>
            <a:r>
              <a:rPr lang="en-ZA" sz="2000" baseline="0"/>
              <a:t> Fund Certificates Issued</a:t>
            </a:r>
            <a:endParaRPr lang="en-ZA" sz="2000"/>
          </a:p>
        </c:rich>
      </c:tx>
    </c:title>
    <c:plotArea>
      <c:layout/>
      <c:barChart>
        <c:barDir val="col"/>
        <c:grouping val="clustered"/>
        <c:ser>
          <c:idx val="0"/>
          <c:order val="0"/>
          <c:tx>
            <c:strRef>
              <c:f>'Analysis R'!$B$2</c:f>
              <c:strCache>
                <c:ptCount val="1"/>
                <c:pt idx="0">
                  <c:v>2015/2016</c:v>
                </c:pt>
              </c:strCache>
            </c:strRef>
          </c:tx>
          <c:spPr>
            <a:solidFill>
              <a:srgbClr val="00B050"/>
            </a:solidFill>
          </c:spPr>
          <c:dPt>
            <c:idx val="1"/>
          </c:dPt>
          <c:dPt>
            <c:idx val="2"/>
          </c:dPt>
          <c:dPt>
            <c:idx val="3"/>
          </c:dPt>
          <c:dLbls>
            <c:dLbl>
              <c:idx val="1"/>
              <c:layout>
                <c:manualLayout>
                  <c:x val="-1.4260249554367201E-2"/>
                  <c:y val="0"/>
                </c:manualLayout>
              </c:layout>
              <c:showVal val="1"/>
              <c:extLst>
                <c:ext xmlns:c15="http://schemas.microsoft.com/office/drawing/2012/chart" uri="{CE6537A1-D6FC-4f65-9D91-7224C49458BB}"/>
              </c:extLst>
            </c:dLbl>
            <c:dLbl>
              <c:idx val="4"/>
              <c:layout>
                <c:manualLayout>
                  <c:x val="-9.5068330362447183E-3"/>
                  <c:y val="0"/>
                </c:manualLayout>
              </c:layout>
              <c:showVal val="1"/>
              <c:extLst>
                <c:ext xmlns:c15="http://schemas.microsoft.com/office/drawing/2012/chart" uri="{CE6537A1-D6FC-4f65-9D91-7224C49458BB}"/>
              </c:extLst>
            </c:dLbl>
            <c:spPr>
              <a:noFill/>
              <a:ln>
                <a:noFill/>
              </a:ln>
              <a:effectLst/>
            </c:spPr>
            <c:txPr>
              <a:bodyPr/>
              <a:lstStyle/>
              <a:p>
                <a:pPr>
                  <a:defRPr sz="1600" b="1"/>
                </a:pPr>
                <a:endParaRPr lang="en-US"/>
              </a:p>
            </c:txPr>
            <c:showVal val="1"/>
            <c:extLst>
              <c:ext xmlns:c15="http://schemas.microsoft.com/office/drawing/2012/chart" uri="{CE6537A1-D6FC-4f65-9D91-7224C49458BB}">
                <c15:showLeaderLines val="0"/>
              </c:ext>
            </c:extLst>
          </c:dLbls>
          <c:cat>
            <c:strRef>
              <c:f>'Analysis R'!$A$3:$A$8</c:f>
              <c:strCache>
                <c:ptCount val="6"/>
                <c:pt idx="0">
                  <c:v>Total</c:v>
                </c:pt>
                <c:pt idx="1">
                  <c:v>Principal estate agents</c:v>
                </c:pt>
                <c:pt idx="2">
                  <c:v>Non-principal estate agents</c:v>
                </c:pt>
                <c:pt idx="3">
                  <c:v>Intern estate agents</c:v>
                </c:pt>
                <c:pt idx="4">
                  <c:v>Firms</c:v>
                </c:pt>
                <c:pt idx="5">
                  <c:v>Attorneys</c:v>
                </c:pt>
              </c:strCache>
            </c:strRef>
          </c:cat>
          <c:val>
            <c:numRef>
              <c:f>'Analysis R'!$B$3:$B$8</c:f>
              <c:numCache>
                <c:formatCode>_ * #,##0_ ;_ * \-#,##0_ ;_ * "-"??_ ;_ @_ </c:formatCode>
                <c:ptCount val="6"/>
                <c:pt idx="0">
                  <c:v>43729</c:v>
                </c:pt>
                <c:pt idx="1">
                  <c:v>8163</c:v>
                </c:pt>
                <c:pt idx="2">
                  <c:v>11261</c:v>
                </c:pt>
                <c:pt idx="3">
                  <c:v>18892</c:v>
                </c:pt>
                <c:pt idx="4">
                  <c:v>5226</c:v>
                </c:pt>
                <c:pt idx="5">
                  <c:v>187</c:v>
                </c:pt>
              </c:numCache>
            </c:numRef>
          </c:val>
        </c:ser>
        <c:ser>
          <c:idx val="1"/>
          <c:order val="1"/>
          <c:tx>
            <c:strRef>
              <c:f>'Analysis R'!$C$2</c:f>
              <c:strCache>
                <c:ptCount val="1"/>
                <c:pt idx="0">
                  <c:v>2014/2015</c:v>
                </c:pt>
              </c:strCache>
            </c:strRef>
          </c:tx>
          <c:spPr>
            <a:solidFill>
              <a:srgbClr val="FF0000"/>
            </a:solidFill>
          </c:spPr>
          <c:dLbls>
            <c:dLbl>
              <c:idx val="0"/>
              <c:layout>
                <c:manualLayout>
                  <c:x val="2.1390374331550797E-2"/>
                  <c:y val="4.7961630695443668E-3"/>
                </c:manualLayout>
              </c:layout>
              <c:showVal val="1"/>
              <c:extLst>
                <c:ext xmlns:c15="http://schemas.microsoft.com/office/drawing/2012/chart" uri="{CE6537A1-D6FC-4f65-9D91-7224C49458BB}"/>
              </c:extLst>
            </c:dLbl>
            <c:dLbl>
              <c:idx val="1"/>
              <c:layout>
                <c:manualLayout>
                  <c:x val="1.4260249554367201E-2"/>
                  <c:y val="1.4388489208633099E-2"/>
                </c:manualLayout>
              </c:layout>
              <c:showVal val="1"/>
              <c:extLst>
                <c:ext xmlns:c15="http://schemas.microsoft.com/office/drawing/2012/chart" uri="{CE6537A1-D6FC-4f65-9D91-7224C49458BB}"/>
              </c:extLst>
            </c:dLbl>
            <c:dLbl>
              <c:idx val="2"/>
              <c:layout>
                <c:manualLayout>
                  <c:x val="2.3767082590611995E-2"/>
                  <c:y val="1.918465227817746E-2"/>
                </c:manualLayout>
              </c:layout>
              <c:showVal val="1"/>
              <c:extLst>
                <c:ext xmlns:c15="http://schemas.microsoft.com/office/drawing/2012/chart" uri="{CE6537A1-D6FC-4f65-9D91-7224C49458BB}"/>
              </c:extLst>
            </c:dLbl>
            <c:dLbl>
              <c:idx val="3"/>
              <c:layout>
                <c:manualLayout>
                  <c:x val="3.0897207367795606E-2"/>
                  <c:y val="1.918465227817746E-2"/>
                </c:manualLayout>
              </c:layout>
              <c:showVal val="1"/>
              <c:extLst>
                <c:ext xmlns:c15="http://schemas.microsoft.com/office/drawing/2012/chart" uri="{CE6537A1-D6FC-4f65-9D91-7224C49458BB}"/>
              </c:extLst>
            </c:dLbl>
            <c:dLbl>
              <c:idx val="4"/>
              <c:layout>
                <c:manualLayout>
                  <c:x val="1.4260249554367201E-2"/>
                  <c:y val="0"/>
                </c:manualLayout>
              </c:layout>
              <c:showVal val="1"/>
              <c:extLst>
                <c:ext xmlns:c15="http://schemas.microsoft.com/office/drawing/2012/chart" uri="{CE6537A1-D6FC-4f65-9D91-7224C49458BB}"/>
              </c:extLst>
            </c:dLbl>
            <c:spPr>
              <a:noFill/>
              <a:ln>
                <a:noFill/>
              </a:ln>
              <a:effectLst/>
            </c:spPr>
            <c:txPr>
              <a:bodyPr/>
              <a:lstStyle/>
              <a:p>
                <a:pPr>
                  <a:defRPr sz="1600" b="1">
                    <a:solidFill>
                      <a:srgbClr val="FF0000"/>
                    </a:solidFill>
                  </a:defRPr>
                </a:pPr>
                <a:endParaRPr lang="en-US"/>
              </a:p>
            </c:txPr>
            <c:showVal val="1"/>
            <c:extLst>
              <c:ext xmlns:c15="http://schemas.microsoft.com/office/drawing/2012/chart" uri="{CE6537A1-D6FC-4f65-9D91-7224C49458BB}">
                <c15:showLeaderLines val="0"/>
              </c:ext>
            </c:extLst>
          </c:dLbls>
          <c:cat>
            <c:strRef>
              <c:f>'Analysis R'!$A$3:$A$8</c:f>
              <c:strCache>
                <c:ptCount val="6"/>
                <c:pt idx="0">
                  <c:v>Total</c:v>
                </c:pt>
                <c:pt idx="1">
                  <c:v>Principal estate agents</c:v>
                </c:pt>
                <c:pt idx="2">
                  <c:v>Non-principal estate agents</c:v>
                </c:pt>
                <c:pt idx="3">
                  <c:v>Intern estate agents</c:v>
                </c:pt>
                <c:pt idx="4">
                  <c:v>Firms</c:v>
                </c:pt>
                <c:pt idx="5">
                  <c:v>Attorneys</c:v>
                </c:pt>
              </c:strCache>
            </c:strRef>
          </c:cat>
          <c:val>
            <c:numRef>
              <c:f>'Analysis R'!$C$3:$C$8</c:f>
              <c:numCache>
                <c:formatCode>_ * #,##0_ ;_ * \-#,##0_ ;_ * "-"??_ ;_ @_ </c:formatCode>
                <c:ptCount val="6"/>
                <c:pt idx="0">
                  <c:v>38753</c:v>
                </c:pt>
                <c:pt idx="1">
                  <c:v>7094</c:v>
                </c:pt>
                <c:pt idx="2">
                  <c:v>10274</c:v>
                </c:pt>
                <c:pt idx="3">
                  <c:v>16224</c:v>
                </c:pt>
                <c:pt idx="4">
                  <c:v>5057</c:v>
                </c:pt>
                <c:pt idx="5">
                  <c:v>104</c:v>
                </c:pt>
              </c:numCache>
            </c:numRef>
          </c:val>
        </c:ser>
        <c:dLbls/>
        <c:axId val="110441984"/>
        <c:axId val="110443520"/>
      </c:barChart>
      <c:catAx>
        <c:axId val="110441984"/>
        <c:scaling>
          <c:orientation val="minMax"/>
        </c:scaling>
        <c:axPos val="b"/>
        <c:numFmt formatCode="General" sourceLinked="0"/>
        <c:tickLblPos val="nextTo"/>
        <c:txPr>
          <a:bodyPr/>
          <a:lstStyle/>
          <a:p>
            <a:pPr>
              <a:defRPr sz="1600" b="1"/>
            </a:pPr>
            <a:endParaRPr lang="en-US"/>
          </a:p>
        </c:txPr>
        <c:crossAx val="110443520"/>
        <c:crosses val="autoZero"/>
        <c:auto val="1"/>
        <c:lblAlgn val="ctr"/>
        <c:lblOffset val="100"/>
      </c:catAx>
      <c:valAx>
        <c:axId val="110443520"/>
        <c:scaling>
          <c:orientation val="minMax"/>
        </c:scaling>
        <c:delete val="1"/>
        <c:axPos val="l"/>
        <c:numFmt formatCode="_ * #,##0_ ;_ * \-#,##0_ ;_ * &quot;-&quot;??_ ;_ @_ " sourceLinked="1"/>
        <c:tickLblPos val="none"/>
        <c:crossAx val="110441984"/>
        <c:crosses val="autoZero"/>
        <c:crossBetween val="between"/>
      </c:valAx>
    </c:plotArea>
    <c:legend>
      <c:legendPos val="b"/>
      <c:txPr>
        <a:bodyPr/>
        <a:lstStyle/>
        <a:p>
          <a:pPr>
            <a:defRPr sz="1600"/>
          </a:pPr>
          <a:endParaRPr lang="en-US"/>
        </a:p>
      </c:txPr>
    </c:legend>
    <c:plotVisOnly val="1"/>
    <c:dispBlanksAs val="gap"/>
  </c:chart>
  <c:externalData r:id="rId2"/>
</c:chartSpace>
</file>

<file path=ppt/charts/chart10.xml><?xml version="1.0" encoding="utf-8"?>
<c:chartSpace xmlns:c="http://schemas.openxmlformats.org/drawingml/2006/chart" xmlns:a="http://schemas.openxmlformats.org/drawingml/2006/main" xmlns:r="http://schemas.openxmlformats.org/officeDocument/2006/relationships">
  <c:lang val="en-ZA"/>
  <c:style val="34"/>
  <c:chart>
    <c:title>
      <c:tx>
        <c:rich>
          <a:bodyPr/>
          <a:lstStyle/>
          <a:p>
            <a:pPr>
              <a:defRPr sz="1600">
                <a:latin typeface="Arial" panose="020B0604020202020204" pitchFamily="34" charset="0"/>
                <a:cs typeface="Arial" panose="020B0604020202020204" pitchFamily="34" charset="0"/>
              </a:defRPr>
            </a:pPr>
            <a:r>
              <a:rPr lang="en-ZA" sz="1600">
                <a:latin typeface="Arial" panose="020B0604020202020204" pitchFamily="34" charset="0"/>
                <a:cs typeface="Arial" panose="020B0604020202020204" pitchFamily="34" charset="0"/>
              </a:rPr>
              <a:t>Statutory</a:t>
            </a:r>
            <a:r>
              <a:rPr lang="en-ZA" sz="1600" baseline="0">
                <a:latin typeface="Arial" panose="020B0604020202020204" pitchFamily="34" charset="0"/>
                <a:cs typeface="Arial" panose="020B0604020202020204" pitchFamily="34" charset="0"/>
              </a:rPr>
              <a:t> PDE Exemptions granted</a:t>
            </a:r>
            <a:endParaRPr lang="en-ZA" sz="1600">
              <a:latin typeface="Arial" panose="020B0604020202020204" pitchFamily="34" charset="0"/>
              <a:cs typeface="Arial" panose="020B0604020202020204" pitchFamily="34" charset="0"/>
            </a:endParaRPr>
          </a:p>
        </c:rich>
      </c:tx>
    </c:title>
    <c:view3D>
      <c:rAngAx val="1"/>
    </c:view3D>
    <c:plotArea>
      <c:layout>
        <c:manualLayout>
          <c:layoutTarget val="inner"/>
          <c:xMode val="edge"/>
          <c:yMode val="edge"/>
          <c:x val="2.3595023595023596E-2"/>
          <c:y val="0.26963348331458575"/>
          <c:w val="0.95280995280995284"/>
          <c:h val="0.56435601799775026"/>
        </c:manualLayout>
      </c:layout>
      <c:bar3DChart>
        <c:barDir val="col"/>
        <c:grouping val="clustered"/>
        <c:ser>
          <c:idx val="0"/>
          <c:order val="0"/>
          <c:tx>
            <c:strRef>
              <c:f>Sheet1!$C$3:$C$4</c:f>
              <c:strCache>
                <c:ptCount val="1"/>
                <c:pt idx="0">
                  <c:v>31-Mar-16</c:v>
                </c:pt>
              </c:strCache>
            </c:strRef>
          </c:tx>
          <c:spPr>
            <a:solidFill>
              <a:srgbClr val="99CC00"/>
            </a:solidFill>
          </c:spPr>
          <c:dLbls>
            <c:dLbl>
              <c:idx val="0"/>
              <c:layout>
                <c:manualLayout>
                  <c:x val="-2.1450021450021453E-3"/>
                  <c:y val="9.1185410334346503E-2"/>
                </c:manualLayout>
              </c:layout>
              <c:showVal val="1"/>
              <c:extLst>
                <c:ext xmlns:c15="http://schemas.microsoft.com/office/drawing/2012/chart" uri="{CE6537A1-D6FC-4f65-9D91-7224C49458BB}"/>
              </c:extLst>
            </c:dLbl>
            <c:dLbl>
              <c:idx val="1"/>
              <c:layout>
                <c:manualLayout>
                  <c:x val="2.1450021450021453E-3"/>
                  <c:y val="0.10131712259371824"/>
                </c:manualLayout>
              </c:layout>
              <c:showVal val="1"/>
              <c:extLst>
                <c:ext xmlns:c15="http://schemas.microsoft.com/office/drawing/2012/chart" uri="{CE6537A1-D6FC-4f65-9D91-7224C49458BB}"/>
              </c:extLst>
            </c:dLbl>
            <c:dLbl>
              <c:idx val="2"/>
              <c:layout>
                <c:manualLayout>
                  <c:x val="2.1450021450021453E-3"/>
                  <c:y val="0.11144883485309016"/>
                </c:manualLayout>
              </c:layout>
              <c:showVal val="1"/>
              <c:extLst>
                <c:ext xmlns:c15="http://schemas.microsoft.com/office/drawing/2012/chart" uri="{CE6537A1-D6FC-4f65-9D91-7224C49458BB}"/>
              </c:extLst>
            </c:dLbl>
            <c:spPr>
              <a:noFill/>
              <a:ln>
                <a:noFill/>
              </a:ln>
              <a:effectLst/>
            </c:spPr>
            <c:txPr>
              <a:bodyPr/>
              <a:lstStyle/>
              <a:p>
                <a:pPr>
                  <a:defRPr sz="1600" b="1"/>
                </a:pPr>
                <a:endParaRPr lang="en-US"/>
              </a:p>
            </c:txPr>
            <c:showVal val="1"/>
            <c:extLst>
              <c:ext xmlns:c15="http://schemas.microsoft.com/office/drawing/2012/chart" uri="{CE6537A1-D6FC-4f65-9D91-7224C49458BB}">
                <c15:showLeaderLines val="0"/>
              </c:ext>
            </c:extLst>
          </c:dLbls>
          <c:cat>
            <c:strRef>
              <c:f>Sheet1!$B$5:$B$7</c:f>
              <c:strCache>
                <c:ptCount val="3"/>
                <c:pt idx="0">
                  <c:v>Principal Estate Agent</c:v>
                </c:pt>
                <c:pt idx="1">
                  <c:v>Non- Principal Estate Agent</c:v>
                </c:pt>
                <c:pt idx="2">
                  <c:v>TOTAL</c:v>
                </c:pt>
              </c:strCache>
            </c:strRef>
          </c:cat>
          <c:val>
            <c:numRef>
              <c:f>Sheet1!$C$5:$C$7</c:f>
              <c:numCache>
                <c:formatCode>General</c:formatCode>
                <c:ptCount val="3"/>
                <c:pt idx="0">
                  <c:v>128</c:v>
                </c:pt>
                <c:pt idx="1">
                  <c:v>175</c:v>
                </c:pt>
                <c:pt idx="2">
                  <c:v>303</c:v>
                </c:pt>
              </c:numCache>
            </c:numRef>
          </c:val>
        </c:ser>
        <c:ser>
          <c:idx val="1"/>
          <c:order val="1"/>
          <c:tx>
            <c:strRef>
              <c:f>Sheet1!$D$3:$D$4</c:f>
              <c:strCache>
                <c:ptCount val="1"/>
                <c:pt idx="0">
                  <c:v>31-Mar-15</c:v>
                </c:pt>
              </c:strCache>
            </c:strRef>
          </c:tx>
          <c:spPr>
            <a:solidFill>
              <a:srgbClr val="00CDC8"/>
            </a:solidFill>
          </c:spPr>
          <c:dLbls>
            <c:dLbl>
              <c:idx val="0"/>
              <c:layout>
                <c:manualLayout>
                  <c:x val="0"/>
                  <c:y val="0.12664640324214793"/>
                </c:manualLayout>
              </c:layout>
              <c:showVal val="1"/>
              <c:extLst>
                <c:ext xmlns:c15="http://schemas.microsoft.com/office/drawing/2012/chart" uri="{CE6537A1-D6FC-4f65-9D91-7224C49458BB}"/>
              </c:extLst>
            </c:dLbl>
            <c:dLbl>
              <c:idx val="1"/>
              <c:layout>
                <c:manualLayout>
                  <c:x val="0"/>
                  <c:y val="0.11144883485309016"/>
                </c:manualLayout>
              </c:layout>
              <c:showVal val="1"/>
              <c:extLst>
                <c:ext xmlns:c15="http://schemas.microsoft.com/office/drawing/2012/chart" uri="{CE6537A1-D6FC-4f65-9D91-7224C49458BB}"/>
              </c:extLst>
            </c:dLbl>
            <c:dLbl>
              <c:idx val="2"/>
              <c:layout>
                <c:manualLayout>
                  <c:x val="4.2900042900042906E-3"/>
                  <c:y val="0.15704154002026346"/>
                </c:manualLayout>
              </c:layout>
              <c:showVal val="1"/>
              <c:extLst>
                <c:ext xmlns:c15="http://schemas.microsoft.com/office/drawing/2012/chart" uri="{CE6537A1-D6FC-4f65-9D91-7224C49458BB}"/>
              </c:extLst>
            </c:dLbl>
            <c:spPr>
              <a:noFill/>
              <a:ln>
                <a:noFill/>
              </a:ln>
              <a:effectLst/>
            </c:spPr>
            <c:txPr>
              <a:bodyPr/>
              <a:lstStyle/>
              <a:p>
                <a:pPr>
                  <a:defRPr sz="1600" b="1"/>
                </a:pPr>
                <a:endParaRPr lang="en-US"/>
              </a:p>
            </c:txPr>
            <c:showVal val="1"/>
            <c:extLst>
              <c:ext xmlns:c15="http://schemas.microsoft.com/office/drawing/2012/chart" uri="{CE6537A1-D6FC-4f65-9D91-7224C49458BB}">
                <c15:showLeaderLines val="0"/>
              </c:ext>
            </c:extLst>
          </c:dLbls>
          <c:cat>
            <c:strRef>
              <c:f>Sheet1!$B$5:$B$7</c:f>
              <c:strCache>
                <c:ptCount val="3"/>
                <c:pt idx="0">
                  <c:v>Principal Estate Agent</c:v>
                </c:pt>
                <c:pt idx="1">
                  <c:v>Non- Principal Estate Agent</c:v>
                </c:pt>
                <c:pt idx="2">
                  <c:v>TOTAL</c:v>
                </c:pt>
              </c:strCache>
            </c:strRef>
          </c:cat>
          <c:val>
            <c:numRef>
              <c:f>Sheet1!$D$5:$D$7</c:f>
              <c:numCache>
                <c:formatCode>General</c:formatCode>
                <c:ptCount val="3"/>
                <c:pt idx="0">
                  <c:v>370</c:v>
                </c:pt>
                <c:pt idx="1">
                  <c:v>350</c:v>
                </c:pt>
                <c:pt idx="2">
                  <c:v>720</c:v>
                </c:pt>
              </c:numCache>
            </c:numRef>
          </c:val>
        </c:ser>
        <c:dLbls>
          <c:showVal val="1"/>
        </c:dLbls>
        <c:shape val="box"/>
        <c:axId val="113145728"/>
        <c:axId val="113147264"/>
        <c:axId val="0"/>
      </c:bar3DChart>
      <c:catAx>
        <c:axId val="113145728"/>
        <c:scaling>
          <c:orientation val="minMax"/>
        </c:scaling>
        <c:axPos val="b"/>
        <c:numFmt formatCode="General" sourceLinked="0"/>
        <c:majorTickMark val="none"/>
        <c:tickLblPos val="nextTo"/>
        <c:txPr>
          <a:bodyPr/>
          <a:lstStyle/>
          <a:p>
            <a:pPr>
              <a:defRPr sz="1600" b="1"/>
            </a:pPr>
            <a:endParaRPr lang="en-US"/>
          </a:p>
        </c:txPr>
        <c:crossAx val="113147264"/>
        <c:crosses val="autoZero"/>
        <c:auto val="1"/>
        <c:lblAlgn val="ctr"/>
        <c:lblOffset val="100"/>
      </c:catAx>
      <c:valAx>
        <c:axId val="113147264"/>
        <c:scaling>
          <c:orientation val="minMax"/>
        </c:scaling>
        <c:delete val="1"/>
        <c:axPos val="l"/>
        <c:numFmt formatCode="General" sourceLinked="1"/>
        <c:tickLblPos val="none"/>
        <c:crossAx val="113145728"/>
        <c:crosses val="autoZero"/>
        <c:crossBetween val="between"/>
      </c:valAx>
    </c:plotArea>
    <c:legend>
      <c:legendPos val="t"/>
      <c:txPr>
        <a:bodyPr/>
        <a:lstStyle/>
        <a:p>
          <a:pPr>
            <a:defRPr sz="1600" b="1"/>
          </a:pPr>
          <a:endParaRPr lang="en-US"/>
        </a:p>
      </c:txPr>
    </c:legend>
    <c:plotVisOnly val="1"/>
    <c:dispBlanksAs val="gap"/>
  </c:chart>
  <c:externalData r:id="rId1"/>
</c:chartSpace>
</file>

<file path=ppt/charts/chart11.xml><?xml version="1.0" encoding="utf-8"?>
<c:chartSpace xmlns:c="http://schemas.openxmlformats.org/drawingml/2006/chart" xmlns:a="http://schemas.openxmlformats.org/drawingml/2006/main" xmlns:r="http://schemas.openxmlformats.org/officeDocument/2006/relationships">
  <c:lang val="en-ZA"/>
  <c:style val="40"/>
  <c:chart>
    <c:title>
      <c:tx>
        <c:rich>
          <a:bodyPr/>
          <a:lstStyle/>
          <a:p>
            <a:pPr>
              <a:defRPr sz="1600"/>
            </a:pPr>
            <a:r>
              <a:rPr lang="en-ZA" sz="1600"/>
              <a:t>Status Ugrades granted</a:t>
            </a:r>
          </a:p>
        </c:rich>
      </c:tx>
    </c:title>
    <c:view3D>
      <c:rAngAx val="1"/>
    </c:view3D>
    <c:sideWall>
      <c:spPr>
        <a:solidFill>
          <a:schemeClr val="bg1">
            <a:lumMod val="85000"/>
          </a:schemeClr>
        </a:solidFill>
      </c:spPr>
    </c:sideWall>
    <c:backWall>
      <c:spPr>
        <a:solidFill>
          <a:schemeClr val="bg1">
            <a:lumMod val="85000"/>
          </a:schemeClr>
        </a:solidFill>
      </c:spPr>
    </c:backWall>
    <c:plotArea>
      <c:layout/>
      <c:bar3DChart>
        <c:barDir val="col"/>
        <c:grouping val="clustered"/>
        <c:ser>
          <c:idx val="0"/>
          <c:order val="0"/>
          <c:tx>
            <c:strRef>
              <c:f>'Status Upgrade'!$A$3</c:f>
              <c:strCache>
                <c:ptCount val="1"/>
                <c:pt idx="0">
                  <c:v>From Intern to Full Status Agent</c:v>
                </c:pt>
              </c:strCache>
            </c:strRef>
          </c:tx>
          <c:spPr>
            <a:solidFill>
              <a:srgbClr val="99CC00"/>
            </a:solidFill>
          </c:spPr>
          <c:dLbls>
            <c:dLbl>
              <c:idx val="0"/>
              <c:layout>
                <c:manualLayout>
                  <c:x val="-2.2799817601459201E-3"/>
                  <c:y val="0.25462962962962971"/>
                </c:manualLayout>
              </c:layout>
              <c:showVal val="1"/>
              <c:extLst>
                <c:ext xmlns:c15="http://schemas.microsoft.com/office/drawing/2012/chart" uri="{CE6537A1-D6FC-4f65-9D91-7224C49458BB}"/>
              </c:extLst>
            </c:dLbl>
            <c:dLbl>
              <c:idx val="1"/>
              <c:layout>
                <c:manualLayout>
                  <c:x val="-1.3679890560875513E-2"/>
                  <c:y val="0.15740740740740747"/>
                </c:manualLayout>
              </c:layout>
              <c:showVal val="1"/>
              <c:extLst>
                <c:ext xmlns:c15="http://schemas.microsoft.com/office/drawing/2012/chart" uri="{CE6537A1-D6FC-4f65-9D91-7224C49458BB}"/>
              </c:extLst>
            </c:dLbl>
            <c:spPr>
              <a:noFill/>
              <a:ln>
                <a:noFill/>
              </a:ln>
              <a:effectLst/>
            </c:spPr>
            <c:txPr>
              <a:bodyPr/>
              <a:lstStyle/>
              <a:p>
                <a:pPr>
                  <a:defRPr sz="1600"/>
                </a:pPr>
                <a:endParaRPr lang="en-US"/>
              </a:p>
            </c:txPr>
            <c:showVal val="1"/>
            <c:extLst>
              <c:ext xmlns:c15="http://schemas.microsoft.com/office/drawing/2012/chart" uri="{CE6537A1-D6FC-4f65-9D91-7224C49458BB}">
                <c15:showLeaderLines val="0"/>
              </c:ext>
            </c:extLst>
          </c:dLbls>
          <c:cat>
            <c:strRef>
              <c:f>'Status Upgrade'!$B$2:$C$2</c:f>
              <c:strCache>
                <c:ptCount val="2"/>
                <c:pt idx="0">
                  <c:v> 31 March 2016</c:v>
                </c:pt>
                <c:pt idx="1">
                  <c:v> 31 March 2015</c:v>
                </c:pt>
              </c:strCache>
            </c:strRef>
          </c:cat>
          <c:val>
            <c:numRef>
              <c:f>'Status Upgrade'!$B$3:$C$3</c:f>
              <c:numCache>
                <c:formatCode>General</c:formatCode>
                <c:ptCount val="2"/>
                <c:pt idx="0">
                  <c:v>182</c:v>
                </c:pt>
                <c:pt idx="1">
                  <c:v>116</c:v>
                </c:pt>
              </c:numCache>
            </c:numRef>
          </c:val>
        </c:ser>
        <c:ser>
          <c:idx val="1"/>
          <c:order val="1"/>
          <c:tx>
            <c:strRef>
              <c:f>'Status Upgrade'!$A$4</c:f>
              <c:strCache>
                <c:ptCount val="1"/>
                <c:pt idx="0">
                  <c:v>From Full Status to Principal Estate Agent</c:v>
                </c:pt>
              </c:strCache>
            </c:strRef>
          </c:tx>
          <c:spPr>
            <a:solidFill>
              <a:srgbClr val="00CDC8"/>
            </a:solidFill>
          </c:spPr>
          <c:dLbls>
            <c:dLbl>
              <c:idx val="0"/>
              <c:layout>
                <c:manualLayout>
                  <c:x val="-2.2799817601459613E-3"/>
                  <c:y val="0.17129629629629636"/>
                </c:manualLayout>
              </c:layout>
              <c:showVal val="1"/>
              <c:extLst>
                <c:ext xmlns:c15="http://schemas.microsoft.com/office/drawing/2012/chart" uri="{CE6537A1-D6FC-4f65-9D91-7224C49458BB}"/>
              </c:extLst>
            </c:dLbl>
            <c:dLbl>
              <c:idx val="1"/>
              <c:layout>
                <c:manualLayout>
                  <c:x val="0"/>
                  <c:y val="0.10648148148148151"/>
                </c:manualLayout>
              </c:layout>
              <c:showVal val="1"/>
              <c:extLst>
                <c:ext xmlns:c15="http://schemas.microsoft.com/office/drawing/2012/chart" uri="{CE6537A1-D6FC-4f65-9D91-7224C49458BB}"/>
              </c:extLst>
            </c:dLbl>
            <c:spPr>
              <a:noFill/>
              <a:ln>
                <a:noFill/>
              </a:ln>
              <a:effectLst/>
            </c:spPr>
            <c:txPr>
              <a:bodyPr/>
              <a:lstStyle/>
              <a:p>
                <a:pPr>
                  <a:defRPr sz="1600"/>
                </a:pPr>
                <a:endParaRPr lang="en-US"/>
              </a:p>
            </c:txPr>
            <c:showVal val="1"/>
            <c:extLst>
              <c:ext xmlns:c15="http://schemas.microsoft.com/office/drawing/2012/chart" uri="{CE6537A1-D6FC-4f65-9D91-7224C49458BB}">
                <c15:showLeaderLines val="0"/>
              </c:ext>
            </c:extLst>
          </c:dLbls>
          <c:cat>
            <c:strRef>
              <c:f>'Status Upgrade'!$B$2:$C$2</c:f>
              <c:strCache>
                <c:ptCount val="2"/>
                <c:pt idx="0">
                  <c:v> 31 March 2016</c:v>
                </c:pt>
                <c:pt idx="1">
                  <c:v> 31 March 2015</c:v>
                </c:pt>
              </c:strCache>
            </c:strRef>
          </c:cat>
          <c:val>
            <c:numRef>
              <c:f>'Status Upgrade'!$B$4:$C$4</c:f>
              <c:numCache>
                <c:formatCode>General</c:formatCode>
                <c:ptCount val="2"/>
                <c:pt idx="0">
                  <c:v>103</c:v>
                </c:pt>
                <c:pt idx="1">
                  <c:v>64</c:v>
                </c:pt>
              </c:numCache>
            </c:numRef>
          </c:val>
        </c:ser>
        <c:dLbls>
          <c:showVal val="1"/>
        </c:dLbls>
        <c:shape val="box"/>
        <c:axId val="113425408"/>
        <c:axId val="113427200"/>
        <c:axId val="0"/>
      </c:bar3DChart>
      <c:catAx>
        <c:axId val="113425408"/>
        <c:scaling>
          <c:orientation val="minMax"/>
        </c:scaling>
        <c:axPos val="b"/>
        <c:numFmt formatCode="General" sourceLinked="0"/>
        <c:majorTickMark val="none"/>
        <c:tickLblPos val="nextTo"/>
        <c:txPr>
          <a:bodyPr/>
          <a:lstStyle/>
          <a:p>
            <a:pPr>
              <a:defRPr sz="1600"/>
            </a:pPr>
            <a:endParaRPr lang="en-US"/>
          </a:p>
        </c:txPr>
        <c:crossAx val="113427200"/>
        <c:crosses val="autoZero"/>
        <c:auto val="1"/>
        <c:lblAlgn val="ctr"/>
        <c:lblOffset val="100"/>
      </c:catAx>
      <c:valAx>
        <c:axId val="113427200"/>
        <c:scaling>
          <c:orientation val="minMax"/>
        </c:scaling>
        <c:delete val="1"/>
        <c:axPos val="l"/>
        <c:numFmt formatCode="General" sourceLinked="1"/>
        <c:tickLblPos val="none"/>
        <c:crossAx val="113425408"/>
        <c:crosses val="autoZero"/>
        <c:crossBetween val="between"/>
      </c:valAx>
    </c:plotArea>
    <c:legend>
      <c:legendPos val="t"/>
      <c:txPr>
        <a:bodyPr/>
        <a:lstStyle/>
        <a:p>
          <a:pPr>
            <a:defRPr sz="1600"/>
          </a:pPr>
          <a:endParaRPr lang="en-US"/>
        </a:p>
      </c:txPr>
    </c:legend>
    <c:plotVisOnly val="1"/>
    <c:dispBlanksAs val="gap"/>
  </c:chart>
  <c:txPr>
    <a:bodyPr/>
    <a:lstStyle/>
    <a:p>
      <a:pPr>
        <a:defRPr sz="900" b="1"/>
      </a:pPr>
      <a:endParaRPr lang="en-US"/>
    </a:p>
  </c:txPr>
  <c:externalData r:id="rId1"/>
</c:chartSpace>
</file>

<file path=ppt/charts/chart12.xml><?xml version="1.0" encoding="utf-8"?>
<c:chartSpace xmlns:c="http://schemas.openxmlformats.org/drawingml/2006/chart" xmlns:a="http://schemas.openxmlformats.org/drawingml/2006/main" xmlns:r="http://schemas.openxmlformats.org/officeDocument/2006/relationships">
  <c:lang val="en-ZA"/>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ZA"/>
              <a:t>Complaints</a:t>
            </a:r>
            <a:r>
              <a:rPr lang="en-ZA" baseline="0"/>
              <a:t> Statistics</a:t>
            </a:r>
            <a:endParaRPr lang="en-ZA"/>
          </a:p>
        </c:rich>
      </c:tx>
      <c:spPr>
        <a:noFill/>
        <a:ln>
          <a:noFill/>
        </a:ln>
        <a:effectLst/>
      </c:spPr>
    </c:title>
    <c:plotArea>
      <c:layout/>
      <c:barChart>
        <c:barDir val="col"/>
        <c:grouping val="clustered"/>
        <c:ser>
          <c:idx val="0"/>
          <c:order val="0"/>
          <c:tx>
            <c:strRef>
              <c:f>Complaints!$B$2</c:f>
              <c:strCache>
                <c:ptCount val="1"/>
                <c:pt idx="0">
                  <c:v>31-Mar-16</c:v>
                </c:pt>
              </c:strCache>
            </c:strRef>
          </c:tx>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cat>
            <c:strRef>
              <c:f>Complaints!$A$3:$A$6</c:f>
              <c:strCache>
                <c:ptCount val="4"/>
                <c:pt idx="0">
                  <c:v>Complaints received</c:v>
                </c:pt>
                <c:pt idx="1">
                  <c:v>Complaints investigated &amp; finalized</c:v>
                </c:pt>
                <c:pt idx="2">
                  <c:v>No jurisdiction</c:v>
                </c:pt>
                <c:pt idx="3">
                  <c:v>Pending finalization</c:v>
                </c:pt>
              </c:strCache>
            </c:strRef>
          </c:cat>
          <c:val>
            <c:numRef>
              <c:f>Complaints!$B$3:$B$6</c:f>
              <c:numCache>
                <c:formatCode>#,##0</c:formatCode>
                <c:ptCount val="4"/>
                <c:pt idx="0">
                  <c:v>4821</c:v>
                </c:pt>
                <c:pt idx="1">
                  <c:v>3131</c:v>
                </c:pt>
                <c:pt idx="2">
                  <c:v>1031</c:v>
                </c:pt>
                <c:pt idx="3" formatCode="General">
                  <c:v>659</c:v>
                </c:pt>
              </c:numCache>
            </c:numRef>
          </c:val>
        </c:ser>
        <c:ser>
          <c:idx val="1"/>
          <c:order val="1"/>
          <c:tx>
            <c:strRef>
              <c:f>Complaints!$C$2</c:f>
              <c:strCache>
                <c:ptCount val="1"/>
                <c:pt idx="0">
                  <c:v>31-Mar-15</c:v>
                </c:pt>
              </c:strCache>
            </c:strRef>
          </c:tx>
          <c:spPr>
            <a:solidFill>
              <a:schemeClr val="accent3">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cat>
            <c:strRef>
              <c:f>Complaints!$A$3:$A$6</c:f>
              <c:strCache>
                <c:ptCount val="4"/>
                <c:pt idx="0">
                  <c:v>Complaints received</c:v>
                </c:pt>
                <c:pt idx="1">
                  <c:v>Complaints investigated &amp; finalized</c:v>
                </c:pt>
                <c:pt idx="2">
                  <c:v>No jurisdiction</c:v>
                </c:pt>
                <c:pt idx="3">
                  <c:v>Pending finalization</c:v>
                </c:pt>
              </c:strCache>
            </c:strRef>
          </c:cat>
          <c:val>
            <c:numRef>
              <c:f>Complaints!$C$3:$C$6</c:f>
              <c:numCache>
                <c:formatCode>#,##0</c:formatCode>
                <c:ptCount val="4"/>
                <c:pt idx="0">
                  <c:v>2888</c:v>
                </c:pt>
                <c:pt idx="1">
                  <c:v>1076</c:v>
                </c:pt>
                <c:pt idx="2">
                  <c:v>1812</c:v>
                </c:pt>
                <c:pt idx="3" formatCode="General">
                  <c:v>736</c:v>
                </c:pt>
              </c:numCache>
            </c:numRef>
          </c:val>
        </c:ser>
        <c:dLbls/>
        <c:axId val="62499072"/>
        <c:axId val="70119424"/>
      </c:barChart>
      <c:catAx>
        <c:axId val="62499072"/>
        <c:scaling>
          <c:orientation val="minMax"/>
        </c:scaling>
        <c:axPos val="b"/>
        <c:numFmt formatCode="General" sourceLinked="1"/>
        <c:maj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0119424"/>
        <c:crosses val="autoZero"/>
        <c:auto val="1"/>
        <c:lblAlgn val="ctr"/>
        <c:lblOffset val="100"/>
      </c:catAx>
      <c:valAx>
        <c:axId val="70119424"/>
        <c:scaling>
          <c:orientation val="minMax"/>
        </c:scaling>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sz="1600" b="1"/>
                  <a:t>No of complaints</a:t>
                </a:r>
              </a:p>
            </c:rich>
          </c:tx>
          <c:spPr>
            <a:noFill/>
            <a:ln>
              <a:noFill/>
            </a:ln>
            <a:effectLst/>
          </c:spPr>
        </c:title>
        <c:numFmt formatCode="#,##0" sourceLinked="1"/>
        <c:maj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6249907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600" b="1"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chartSpace>
</file>

<file path=ppt/charts/chart13.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a:lstStyle/>
          <a:p>
            <a:pPr>
              <a:defRPr sz="1600"/>
            </a:pPr>
            <a:r>
              <a:rPr lang="en-US" sz="1600"/>
              <a:t>Disciplinary hearing statistics</a:t>
            </a:r>
          </a:p>
        </c:rich>
      </c:tx>
      <c:layout>
        <c:manualLayout>
          <c:xMode val="edge"/>
          <c:yMode val="edge"/>
          <c:x val="0.35552423313498044"/>
          <c:y val="5.7188642786558157E-2"/>
        </c:manualLayout>
      </c:layout>
    </c:title>
    <c:view3D>
      <c:rAngAx val="1"/>
    </c:view3D>
    <c:sideWall>
      <c:spPr>
        <a:solidFill>
          <a:sysClr val="window" lastClr="FFFFFF">
            <a:lumMod val="95000"/>
          </a:sysClr>
        </a:solidFill>
      </c:spPr>
    </c:sideWall>
    <c:backWall>
      <c:spPr>
        <a:solidFill>
          <a:sysClr val="window" lastClr="FFFFFF">
            <a:lumMod val="95000"/>
          </a:sysClr>
        </a:solidFill>
      </c:spPr>
    </c:backWall>
    <c:plotArea>
      <c:layout>
        <c:manualLayout>
          <c:layoutTarget val="inner"/>
          <c:xMode val="edge"/>
          <c:yMode val="edge"/>
          <c:x val="6.5044514435695533E-2"/>
          <c:y val="0.18015596971241904"/>
          <c:w val="0.93495548556430452"/>
          <c:h val="0.52082353015225602"/>
        </c:manualLayout>
      </c:layout>
      <c:bar3DChart>
        <c:barDir val="col"/>
        <c:grouping val="clustered"/>
        <c:ser>
          <c:idx val="0"/>
          <c:order val="0"/>
          <c:tx>
            <c:strRef>
              <c:f>data!$C$6</c:f>
              <c:strCache>
                <c:ptCount val="1"/>
                <c:pt idx="0">
                  <c:v>2016</c:v>
                </c:pt>
              </c:strCache>
            </c:strRef>
          </c:tx>
          <c:spPr>
            <a:solidFill>
              <a:sysClr val="window" lastClr="FFFFFF">
                <a:lumMod val="65000"/>
              </a:sysClr>
            </a:solidFill>
          </c:spPr>
          <c:dLbls>
            <c:delete val="1"/>
          </c:dLbls>
          <c:cat>
            <c:strRef>
              <c:f>data!$B$7:$B$11</c:f>
              <c:strCache>
                <c:ptCount val="5"/>
                <c:pt idx="0">
                  <c:v>Cases enrolled</c:v>
                </c:pt>
                <c:pt idx="1">
                  <c:v>convictions</c:v>
                </c:pt>
                <c:pt idx="2">
                  <c:v>acquittals</c:v>
                </c:pt>
                <c:pt idx="3">
                  <c:v>postponments/ withdrawals</c:v>
                </c:pt>
                <c:pt idx="4">
                  <c:v>appeals</c:v>
                </c:pt>
              </c:strCache>
            </c:strRef>
          </c:cat>
          <c:val>
            <c:numRef>
              <c:f>data!$C$7:$C$11</c:f>
              <c:numCache>
                <c:formatCode>General</c:formatCode>
                <c:ptCount val="5"/>
                <c:pt idx="0">
                  <c:v>167</c:v>
                </c:pt>
                <c:pt idx="1">
                  <c:v>67</c:v>
                </c:pt>
                <c:pt idx="2">
                  <c:v>23</c:v>
                </c:pt>
                <c:pt idx="3">
                  <c:v>32</c:v>
                </c:pt>
                <c:pt idx="4">
                  <c:v>1</c:v>
                </c:pt>
              </c:numCache>
            </c:numRef>
          </c:val>
        </c:ser>
        <c:ser>
          <c:idx val="1"/>
          <c:order val="1"/>
          <c:tx>
            <c:strRef>
              <c:f>data!$D$6</c:f>
              <c:strCache>
                <c:ptCount val="1"/>
                <c:pt idx="0">
                  <c:v>2015</c:v>
                </c:pt>
              </c:strCache>
            </c:strRef>
          </c:tx>
          <c:spPr>
            <a:solidFill>
              <a:srgbClr val="99CC00"/>
            </a:solidFill>
          </c:spPr>
          <c:dLbls>
            <c:delete val="1"/>
          </c:dLbls>
          <c:cat>
            <c:strRef>
              <c:f>data!$B$7:$B$11</c:f>
              <c:strCache>
                <c:ptCount val="5"/>
                <c:pt idx="0">
                  <c:v>Cases enrolled</c:v>
                </c:pt>
                <c:pt idx="1">
                  <c:v>convictions</c:v>
                </c:pt>
                <c:pt idx="2">
                  <c:v>acquittals</c:v>
                </c:pt>
                <c:pt idx="3">
                  <c:v>postponments/ withdrawals</c:v>
                </c:pt>
                <c:pt idx="4">
                  <c:v>appeals</c:v>
                </c:pt>
              </c:strCache>
            </c:strRef>
          </c:cat>
          <c:val>
            <c:numRef>
              <c:f>data!$D$7:$D$11</c:f>
              <c:numCache>
                <c:formatCode>General</c:formatCode>
                <c:ptCount val="5"/>
                <c:pt idx="0">
                  <c:v>1076</c:v>
                </c:pt>
                <c:pt idx="1">
                  <c:v>1072</c:v>
                </c:pt>
                <c:pt idx="2">
                  <c:v>4</c:v>
                </c:pt>
                <c:pt idx="3">
                  <c:v>0</c:v>
                </c:pt>
                <c:pt idx="4">
                  <c:v>0</c:v>
                </c:pt>
              </c:numCache>
            </c:numRef>
          </c:val>
        </c:ser>
        <c:dLbls>
          <c:showVal val="1"/>
        </c:dLbls>
        <c:gapWidth val="75"/>
        <c:shape val="box"/>
        <c:axId val="116141056"/>
        <c:axId val="116142848"/>
        <c:axId val="0"/>
      </c:bar3DChart>
      <c:catAx>
        <c:axId val="116141056"/>
        <c:scaling>
          <c:orientation val="minMax"/>
        </c:scaling>
        <c:axPos val="b"/>
        <c:numFmt formatCode="General" sourceLinked="0"/>
        <c:majorTickMark val="none"/>
        <c:tickLblPos val="nextTo"/>
        <c:txPr>
          <a:bodyPr/>
          <a:lstStyle/>
          <a:p>
            <a:pPr>
              <a:defRPr sz="1600" b="1"/>
            </a:pPr>
            <a:endParaRPr lang="en-US"/>
          </a:p>
        </c:txPr>
        <c:crossAx val="116142848"/>
        <c:crosses val="autoZero"/>
        <c:auto val="1"/>
        <c:lblAlgn val="ctr"/>
        <c:lblOffset val="100"/>
      </c:catAx>
      <c:valAx>
        <c:axId val="116142848"/>
        <c:scaling>
          <c:orientation val="minMax"/>
        </c:scaling>
        <c:axPos val="l"/>
        <c:numFmt formatCode="General" sourceLinked="1"/>
        <c:majorTickMark val="none"/>
        <c:tickLblPos val="nextTo"/>
        <c:txPr>
          <a:bodyPr/>
          <a:lstStyle/>
          <a:p>
            <a:pPr>
              <a:defRPr sz="1600" b="1"/>
            </a:pPr>
            <a:endParaRPr lang="en-US"/>
          </a:p>
        </c:txPr>
        <c:crossAx val="116141056"/>
        <c:crosses val="autoZero"/>
        <c:crossBetween val="between"/>
      </c:valAx>
    </c:plotArea>
    <c:legend>
      <c:legendPos val="b"/>
      <c:txPr>
        <a:bodyPr/>
        <a:lstStyle/>
        <a:p>
          <a:pPr>
            <a:defRPr sz="1600" b="1"/>
          </a:pPr>
          <a:endParaRPr lang="en-US"/>
        </a:p>
      </c:txPr>
    </c:legend>
    <c:plotVisOnly val="1"/>
    <c:dispBlanksAs val="gap"/>
  </c:chart>
  <c:externalData r:id="rId2"/>
</c:chartSpace>
</file>

<file path=ppt/charts/chart14.xml><?xml version="1.0" encoding="utf-8"?>
<c:chartSpace xmlns:c="http://schemas.openxmlformats.org/drawingml/2006/chart" xmlns:a="http://schemas.openxmlformats.org/drawingml/2006/main" xmlns:r="http://schemas.openxmlformats.org/officeDocument/2006/relationships">
  <c:lang val="en-ZA"/>
  <c:chart>
    <c:view3D>
      <c:rAngAx val="1"/>
    </c:view3D>
    <c:plotArea>
      <c:layout>
        <c:manualLayout>
          <c:layoutTarget val="inner"/>
          <c:xMode val="edge"/>
          <c:yMode val="edge"/>
          <c:x val="0.17456922987112444"/>
          <c:y val="6.9908606701035353E-2"/>
          <c:w val="0.83257184034863307"/>
          <c:h val="0.57142446795960133"/>
        </c:manualLayout>
      </c:layout>
      <c:bar3DChart>
        <c:barDir val="col"/>
        <c:grouping val="clustered"/>
        <c:ser>
          <c:idx val="0"/>
          <c:order val="0"/>
          <c:tx>
            <c:strRef>
              <c:f>Sheet2!$D$3:$D$4</c:f>
              <c:strCache>
                <c:ptCount val="1"/>
                <c:pt idx="0">
                  <c:v>31-Mar-16 Total</c:v>
                </c:pt>
              </c:strCache>
            </c:strRef>
          </c:tx>
          <c:cat>
            <c:strRef>
              <c:f>Sheet2!$C$5:$C$13</c:f>
              <c:strCache>
                <c:ptCount val="9"/>
                <c:pt idx="0">
                  <c:v>Eastern Cape</c:v>
                </c:pt>
                <c:pt idx="1">
                  <c:v>Free State</c:v>
                </c:pt>
                <c:pt idx="2">
                  <c:v>Gauteng</c:v>
                </c:pt>
                <c:pt idx="3">
                  <c:v>KwaZulu Natal</c:v>
                </c:pt>
                <c:pt idx="4">
                  <c:v>Limpopo</c:v>
                </c:pt>
                <c:pt idx="5">
                  <c:v>Mpumalanga</c:v>
                </c:pt>
                <c:pt idx="6">
                  <c:v>North West</c:v>
                </c:pt>
                <c:pt idx="7">
                  <c:v>Northern Cape</c:v>
                </c:pt>
                <c:pt idx="8">
                  <c:v>Western Cape </c:v>
                </c:pt>
              </c:strCache>
            </c:strRef>
          </c:cat>
          <c:val>
            <c:numRef>
              <c:f>Sheet2!$D$5:$D$13</c:f>
              <c:numCache>
                <c:formatCode>General</c:formatCode>
                <c:ptCount val="9"/>
                <c:pt idx="0">
                  <c:v>39</c:v>
                </c:pt>
                <c:pt idx="1">
                  <c:v>22</c:v>
                </c:pt>
                <c:pt idx="2">
                  <c:v>253</c:v>
                </c:pt>
                <c:pt idx="3">
                  <c:v>77</c:v>
                </c:pt>
                <c:pt idx="4">
                  <c:v>33</c:v>
                </c:pt>
                <c:pt idx="5">
                  <c:v>18</c:v>
                </c:pt>
                <c:pt idx="6">
                  <c:v>22</c:v>
                </c:pt>
                <c:pt idx="7">
                  <c:v>5</c:v>
                </c:pt>
                <c:pt idx="8">
                  <c:v>151</c:v>
                </c:pt>
              </c:numCache>
            </c:numRef>
          </c:val>
        </c:ser>
        <c:ser>
          <c:idx val="1"/>
          <c:order val="1"/>
          <c:tx>
            <c:strRef>
              <c:f>Sheet2!$E$3:$E$4</c:f>
              <c:strCache>
                <c:ptCount val="1"/>
                <c:pt idx="0">
                  <c:v>31-Mar-16 Coverage</c:v>
                </c:pt>
              </c:strCache>
            </c:strRef>
          </c:tx>
          <c:cat>
            <c:strRef>
              <c:f>Sheet2!$C$5:$C$13</c:f>
              <c:strCache>
                <c:ptCount val="9"/>
                <c:pt idx="0">
                  <c:v>Eastern Cape</c:v>
                </c:pt>
                <c:pt idx="1">
                  <c:v>Free State</c:v>
                </c:pt>
                <c:pt idx="2">
                  <c:v>Gauteng</c:v>
                </c:pt>
                <c:pt idx="3">
                  <c:v>KwaZulu Natal</c:v>
                </c:pt>
                <c:pt idx="4">
                  <c:v>Limpopo</c:v>
                </c:pt>
                <c:pt idx="5">
                  <c:v>Mpumalanga</c:v>
                </c:pt>
                <c:pt idx="6">
                  <c:v>North West</c:v>
                </c:pt>
                <c:pt idx="7">
                  <c:v>Northern Cape</c:v>
                </c:pt>
                <c:pt idx="8">
                  <c:v>Western Cape </c:v>
                </c:pt>
              </c:strCache>
            </c:strRef>
          </c:cat>
          <c:val>
            <c:numRef>
              <c:f>Sheet2!$E$5:$E$13</c:f>
              <c:numCache>
                <c:formatCode>0%</c:formatCode>
                <c:ptCount val="9"/>
                <c:pt idx="0">
                  <c:v>6.0000000000000005E-2</c:v>
                </c:pt>
                <c:pt idx="1">
                  <c:v>4.0000000000000008E-2</c:v>
                </c:pt>
                <c:pt idx="2">
                  <c:v>0.41000000000000003</c:v>
                </c:pt>
                <c:pt idx="3">
                  <c:v>0.12000000000000001</c:v>
                </c:pt>
                <c:pt idx="4">
                  <c:v>0.05</c:v>
                </c:pt>
                <c:pt idx="5">
                  <c:v>3.0000000000000002E-2</c:v>
                </c:pt>
                <c:pt idx="6">
                  <c:v>4.0000000000000008E-2</c:v>
                </c:pt>
                <c:pt idx="7">
                  <c:v>1.0000000000000002E-2</c:v>
                </c:pt>
                <c:pt idx="8">
                  <c:v>0.24000000000000002</c:v>
                </c:pt>
              </c:numCache>
            </c:numRef>
          </c:val>
        </c:ser>
        <c:ser>
          <c:idx val="2"/>
          <c:order val="2"/>
          <c:tx>
            <c:strRef>
              <c:f>Sheet2!$F$3:$F$4</c:f>
              <c:strCache>
                <c:ptCount val="1"/>
                <c:pt idx="0">
                  <c:v>31-Mar-15 Total </c:v>
                </c:pt>
              </c:strCache>
            </c:strRef>
          </c:tx>
          <c:cat>
            <c:strRef>
              <c:f>Sheet2!$C$5:$C$13</c:f>
              <c:strCache>
                <c:ptCount val="9"/>
                <c:pt idx="0">
                  <c:v>Eastern Cape</c:v>
                </c:pt>
                <c:pt idx="1">
                  <c:v>Free State</c:v>
                </c:pt>
                <c:pt idx="2">
                  <c:v>Gauteng</c:v>
                </c:pt>
                <c:pt idx="3">
                  <c:v>KwaZulu Natal</c:v>
                </c:pt>
                <c:pt idx="4">
                  <c:v>Limpopo</c:v>
                </c:pt>
                <c:pt idx="5">
                  <c:v>Mpumalanga</c:v>
                </c:pt>
                <c:pt idx="6">
                  <c:v>North West</c:v>
                </c:pt>
                <c:pt idx="7">
                  <c:v>Northern Cape</c:v>
                </c:pt>
                <c:pt idx="8">
                  <c:v>Western Cape </c:v>
                </c:pt>
              </c:strCache>
            </c:strRef>
          </c:cat>
          <c:val>
            <c:numRef>
              <c:f>Sheet2!$F$5:$F$13</c:f>
              <c:numCache>
                <c:formatCode>General</c:formatCode>
                <c:ptCount val="9"/>
                <c:pt idx="0">
                  <c:v>24</c:v>
                </c:pt>
                <c:pt idx="1">
                  <c:v>10</c:v>
                </c:pt>
                <c:pt idx="2">
                  <c:v>365</c:v>
                </c:pt>
                <c:pt idx="3">
                  <c:v>81</c:v>
                </c:pt>
                <c:pt idx="4">
                  <c:v>66</c:v>
                </c:pt>
                <c:pt idx="5">
                  <c:v>149</c:v>
                </c:pt>
                <c:pt idx="6">
                  <c:v>84</c:v>
                </c:pt>
                <c:pt idx="7">
                  <c:v>32</c:v>
                </c:pt>
                <c:pt idx="8">
                  <c:v>214</c:v>
                </c:pt>
              </c:numCache>
            </c:numRef>
          </c:val>
        </c:ser>
        <c:ser>
          <c:idx val="3"/>
          <c:order val="3"/>
          <c:tx>
            <c:strRef>
              <c:f>Sheet2!$G$3:$G$4</c:f>
              <c:strCache>
                <c:ptCount val="1"/>
                <c:pt idx="0">
                  <c:v>31-Mar-15 Coverage</c:v>
                </c:pt>
              </c:strCache>
            </c:strRef>
          </c:tx>
          <c:cat>
            <c:strRef>
              <c:f>Sheet2!$C$5:$C$13</c:f>
              <c:strCache>
                <c:ptCount val="9"/>
                <c:pt idx="0">
                  <c:v>Eastern Cape</c:v>
                </c:pt>
                <c:pt idx="1">
                  <c:v>Free State</c:v>
                </c:pt>
                <c:pt idx="2">
                  <c:v>Gauteng</c:v>
                </c:pt>
                <c:pt idx="3">
                  <c:v>KwaZulu Natal</c:v>
                </c:pt>
                <c:pt idx="4">
                  <c:v>Limpopo</c:v>
                </c:pt>
                <c:pt idx="5">
                  <c:v>Mpumalanga</c:v>
                </c:pt>
                <c:pt idx="6">
                  <c:v>North West</c:v>
                </c:pt>
                <c:pt idx="7">
                  <c:v>Northern Cape</c:v>
                </c:pt>
                <c:pt idx="8">
                  <c:v>Western Cape </c:v>
                </c:pt>
              </c:strCache>
            </c:strRef>
          </c:cat>
          <c:val>
            <c:numRef>
              <c:f>Sheet2!$G$5:$G$13</c:f>
              <c:numCache>
                <c:formatCode>0%</c:formatCode>
                <c:ptCount val="9"/>
                <c:pt idx="0">
                  <c:v>2.0000000000000004E-2</c:v>
                </c:pt>
                <c:pt idx="1">
                  <c:v>1.0000000000000002E-2</c:v>
                </c:pt>
                <c:pt idx="2">
                  <c:v>0.36000000000000004</c:v>
                </c:pt>
                <c:pt idx="3">
                  <c:v>8.0000000000000016E-2</c:v>
                </c:pt>
                <c:pt idx="4">
                  <c:v>6.0000000000000005E-2</c:v>
                </c:pt>
                <c:pt idx="5">
                  <c:v>0.15000000000000002</c:v>
                </c:pt>
                <c:pt idx="6">
                  <c:v>8.0000000000000016E-2</c:v>
                </c:pt>
                <c:pt idx="7">
                  <c:v>3.0000000000000002E-2</c:v>
                </c:pt>
                <c:pt idx="8">
                  <c:v>0.21000000000000002</c:v>
                </c:pt>
              </c:numCache>
            </c:numRef>
          </c:val>
        </c:ser>
        <c:dLbls/>
        <c:shape val="box"/>
        <c:axId val="62999552"/>
        <c:axId val="63009536"/>
        <c:axId val="0"/>
      </c:bar3DChart>
      <c:catAx>
        <c:axId val="62999552"/>
        <c:scaling>
          <c:orientation val="minMax"/>
        </c:scaling>
        <c:axPos val="b"/>
        <c:numFmt formatCode="General" sourceLinked="0"/>
        <c:tickLblPos val="nextTo"/>
        <c:crossAx val="63009536"/>
        <c:crosses val="autoZero"/>
        <c:auto val="1"/>
        <c:lblAlgn val="ctr"/>
        <c:lblOffset val="100"/>
      </c:catAx>
      <c:valAx>
        <c:axId val="63009536"/>
        <c:scaling>
          <c:orientation val="minMax"/>
        </c:scaling>
        <c:axPos val="l"/>
        <c:majorGridlines/>
        <c:numFmt formatCode="General" sourceLinked="1"/>
        <c:tickLblPos val="nextTo"/>
        <c:txPr>
          <a:bodyPr/>
          <a:lstStyle/>
          <a:p>
            <a:pPr>
              <a:defRPr sz="1200"/>
            </a:pPr>
            <a:endParaRPr lang="en-US"/>
          </a:p>
        </c:txPr>
        <c:crossAx val="62999552"/>
        <c:crosses val="autoZero"/>
        <c:crossBetween val="between"/>
      </c:valAx>
      <c:dTable>
        <c:showHorzBorder val="1"/>
        <c:showVertBorder val="1"/>
        <c:showOutline val="1"/>
        <c:showKeys val="1"/>
        <c:txPr>
          <a:bodyPr/>
          <a:lstStyle/>
          <a:p>
            <a:pPr rtl="0">
              <a:defRPr sz="1400"/>
            </a:pPr>
            <a:endParaRPr lang="en-US"/>
          </a:p>
        </c:txPr>
      </c:dTable>
    </c:plotArea>
    <c:plotVisOnly val="1"/>
    <c:dispBlanksAs val="gap"/>
  </c:chart>
  <c:externalData r:id="rId1"/>
</c:chartSpace>
</file>

<file path=ppt/charts/chart15.xml><?xml version="1.0" encoding="utf-8"?>
<c:chartSpace xmlns:c="http://schemas.openxmlformats.org/drawingml/2006/chart" xmlns:a="http://schemas.openxmlformats.org/drawingml/2006/main" xmlns:r="http://schemas.openxmlformats.org/officeDocument/2006/relationships">
  <c:lang val="en-ZA"/>
  <c:style val="26"/>
  <c:clrMapOvr bg1="lt1" tx1="dk1" bg2="lt2" tx2="dk2" accent1="accent1" accent2="accent2" accent3="accent3" accent4="accent4" accent5="accent5" accent6="accent6" hlink="hlink" folHlink="folHlink"/>
  <c:chart>
    <c:title>
      <c:tx>
        <c:rich>
          <a:bodyPr/>
          <a:lstStyle/>
          <a:p>
            <a:pPr>
              <a:defRPr sz="1600"/>
            </a:pPr>
            <a:r>
              <a:rPr lang="en-ZA" sz="1600"/>
              <a:t>Audit</a:t>
            </a:r>
            <a:r>
              <a:rPr lang="en-ZA" sz="1600" baseline="0"/>
              <a:t> reports received within the prescribed timeframe versus outside prescribed timeframe</a:t>
            </a:r>
            <a:endParaRPr lang="en-ZA" sz="1600"/>
          </a:p>
        </c:rich>
      </c:tx>
    </c:title>
    <c:plotArea>
      <c:layout>
        <c:manualLayout>
          <c:layoutTarget val="inner"/>
          <c:xMode val="edge"/>
          <c:yMode val="edge"/>
          <c:x val="2.3504298201256948E-2"/>
          <c:y val="0.16963504561929763"/>
          <c:w val="0.95299145299145305"/>
          <c:h val="0.573450818647669"/>
        </c:manualLayout>
      </c:layout>
      <c:barChart>
        <c:barDir val="col"/>
        <c:grouping val="stacked"/>
        <c:ser>
          <c:idx val="0"/>
          <c:order val="0"/>
          <c:tx>
            <c:strRef>
              <c:f>'Analysis A'!$A$5</c:f>
              <c:strCache>
                <c:ptCount val="1"/>
                <c:pt idx="0">
                  <c:v>Received within prescribed four months</c:v>
                </c:pt>
              </c:strCache>
            </c:strRef>
          </c:tx>
          <c:spPr>
            <a:solidFill>
              <a:srgbClr val="00B050"/>
            </a:solidFill>
          </c:spPr>
          <c:dLbls>
            <c:spPr>
              <a:noFill/>
              <a:ln>
                <a:noFill/>
              </a:ln>
              <a:effectLst/>
            </c:spPr>
            <c:txPr>
              <a:bodyPr/>
              <a:lstStyle/>
              <a:p>
                <a:pPr>
                  <a:defRPr sz="1600" b="1"/>
                </a:pPr>
                <a:endParaRPr lang="en-US"/>
              </a:p>
            </c:txPr>
            <c:showVal val="1"/>
            <c:extLst>
              <c:ext xmlns:c15="http://schemas.microsoft.com/office/drawing/2012/chart" uri="{CE6537A1-D6FC-4f65-9D91-7224C49458BB}">
                <c15:showLeaderLines val="0"/>
              </c:ext>
            </c:extLst>
          </c:dLbls>
          <c:cat>
            <c:strRef>
              <c:f>'Analysis A'!$B$3:$E$3</c:f>
              <c:strCache>
                <c:ptCount val="4"/>
                <c:pt idx="0">
                  <c:v>2012/2013</c:v>
                </c:pt>
                <c:pt idx="1">
                  <c:v>2013/2014</c:v>
                </c:pt>
                <c:pt idx="2">
                  <c:v>2014/2015</c:v>
                </c:pt>
                <c:pt idx="3">
                  <c:v>2015/2016</c:v>
                </c:pt>
              </c:strCache>
            </c:strRef>
          </c:cat>
          <c:val>
            <c:numRef>
              <c:f>'Analysis A'!$B$5:$E$5</c:f>
              <c:numCache>
                <c:formatCode>0%</c:formatCode>
                <c:ptCount val="4"/>
                <c:pt idx="0">
                  <c:v>0.29000000000000004</c:v>
                </c:pt>
                <c:pt idx="1">
                  <c:v>0.51</c:v>
                </c:pt>
                <c:pt idx="2">
                  <c:v>0.9</c:v>
                </c:pt>
                <c:pt idx="3">
                  <c:v>0.85000000000000009</c:v>
                </c:pt>
              </c:numCache>
            </c:numRef>
          </c:val>
        </c:ser>
        <c:ser>
          <c:idx val="1"/>
          <c:order val="1"/>
          <c:tx>
            <c:strRef>
              <c:f>'Analysis A'!$A$4</c:f>
              <c:strCache>
                <c:ptCount val="1"/>
                <c:pt idx="0">
                  <c:v>Received outside prescribed four months</c:v>
                </c:pt>
              </c:strCache>
            </c:strRef>
          </c:tx>
          <c:spPr>
            <a:solidFill>
              <a:srgbClr val="FF0000"/>
            </a:solidFill>
          </c:spPr>
          <c:dLbls>
            <c:spPr>
              <a:noFill/>
              <a:ln>
                <a:noFill/>
              </a:ln>
              <a:effectLst/>
            </c:spPr>
            <c:txPr>
              <a:bodyPr/>
              <a:lstStyle/>
              <a:p>
                <a:pPr>
                  <a:defRPr sz="1600" b="1"/>
                </a:pPr>
                <a:endParaRPr lang="en-US"/>
              </a:p>
            </c:txPr>
            <c:showVal val="1"/>
            <c:extLst>
              <c:ext xmlns:c15="http://schemas.microsoft.com/office/drawing/2012/chart" uri="{CE6537A1-D6FC-4f65-9D91-7224C49458BB}">
                <c15:showLeaderLines val="0"/>
              </c:ext>
            </c:extLst>
          </c:dLbls>
          <c:cat>
            <c:strRef>
              <c:f>'Analysis A'!$B$3:$E$3</c:f>
              <c:strCache>
                <c:ptCount val="4"/>
                <c:pt idx="0">
                  <c:v>2012/2013</c:v>
                </c:pt>
                <c:pt idx="1">
                  <c:v>2013/2014</c:v>
                </c:pt>
                <c:pt idx="2">
                  <c:v>2014/2015</c:v>
                </c:pt>
                <c:pt idx="3">
                  <c:v>2015/2016</c:v>
                </c:pt>
              </c:strCache>
            </c:strRef>
          </c:cat>
          <c:val>
            <c:numRef>
              <c:f>'Analysis A'!$B$4:$E$4</c:f>
              <c:numCache>
                <c:formatCode>0%</c:formatCode>
                <c:ptCount val="4"/>
                <c:pt idx="0">
                  <c:v>0.71000000000000008</c:v>
                </c:pt>
                <c:pt idx="1">
                  <c:v>0.49000000000000005</c:v>
                </c:pt>
                <c:pt idx="2">
                  <c:v>0.1</c:v>
                </c:pt>
                <c:pt idx="3">
                  <c:v>0.15000000000000002</c:v>
                </c:pt>
              </c:numCache>
            </c:numRef>
          </c:val>
        </c:ser>
        <c:dLbls/>
        <c:overlap val="100"/>
        <c:axId val="118450432"/>
        <c:axId val="118910976"/>
      </c:barChart>
      <c:catAx>
        <c:axId val="118450432"/>
        <c:scaling>
          <c:orientation val="minMax"/>
        </c:scaling>
        <c:axPos val="b"/>
        <c:numFmt formatCode="General" sourceLinked="0"/>
        <c:tickLblPos val="nextTo"/>
        <c:txPr>
          <a:bodyPr/>
          <a:lstStyle/>
          <a:p>
            <a:pPr>
              <a:defRPr sz="1600" b="1"/>
            </a:pPr>
            <a:endParaRPr lang="en-US"/>
          </a:p>
        </c:txPr>
        <c:crossAx val="118910976"/>
        <c:crosses val="autoZero"/>
        <c:auto val="1"/>
        <c:lblAlgn val="ctr"/>
        <c:lblOffset val="100"/>
      </c:catAx>
      <c:valAx>
        <c:axId val="118910976"/>
        <c:scaling>
          <c:orientation val="minMax"/>
        </c:scaling>
        <c:delete val="1"/>
        <c:axPos val="l"/>
        <c:numFmt formatCode="0%" sourceLinked="1"/>
        <c:tickLblPos val="none"/>
        <c:crossAx val="118450432"/>
        <c:crosses val="autoZero"/>
        <c:crossBetween val="between"/>
      </c:valAx>
    </c:plotArea>
    <c:legend>
      <c:legendPos val="b"/>
      <c:txPr>
        <a:bodyPr/>
        <a:lstStyle/>
        <a:p>
          <a:pPr>
            <a:defRPr sz="1600" b="1"/>
          </a:pPr>
          <a:endParaRPr lang="en-US"/>
        </a:p>
      </c:txPr>
    </c:legend>
    <c:plotVisOnly val="1"/>
    <c:dispBlanksAs val="gap"/>
  </c:chart>
  <c:externalData r:id="rId2"/>
</c:chartSpace>
</file>

<file path=ppt/charts/chart16.xml><?xml version="1.0" encoding="utf-8"?>
<c:chartSpace xmlns:c="http://schemas.openxmlformats.org/drawingml/2006/chart" xmlns:a="http://schemas.openxmlformats.org/drawingml/2006/main" xmlns:r="http://schemas.openxmlformats.org/officeDocument/2006/relationships">
  <c:lang val="en-ZA"/>
  <c:chart>
    <c:title>
      <c:tx>
        <c:rich>
          <a:bodyPr/>
          <a:lstStyle/>
          <a:p>
            <a:pPr>
              <a:defRPr sz="1600"/>
            </a:pPr>
            <a:r>
              <a:rPr lang="en-US" sz="1600"/>
              <a:t>Audit</a:t>
            </a:r>
            <a:r>
              <a:rPr lang="en-US" sz="1600" baseline="0"/>
              <a:t> Reports in the 2015/16 financial year</a:t>
            </a:r>
            <a:endParaRPr lang="en-US" sz="1600"/>
          </a:p>
        </c:rich>
      </c:tx>
    </c:title>
    <c:view3D>
      <c:rAngAx val="1"/>
    </c:view3D>
    <c:plotArea>
      <c:layout/>
      <c:bar3DChart>
        <c:barDir val="col"/>
        <c:grouping val="clustered"/>
        <c:ser>
          <c:idx val="0"/>
          <c:order val="0"/>
          <c:spPr>
            <a:solidFill>
              <a:srgbClr val="92D050"/>
            </a:solidFill>
          </c:spPr>
          <c:dLbls>
            <c:dLbl>
              <c:idx val="0"/>
              <c:layout>
                <c:manualLayout>
                  <c:x val="1.4285714285714285E-2"/>
                  <c:y val="-1.7730496453900711E-2"/>
                </c:manualLayout>
              </c:layout>
              <c:showVal val="1"/>
              <c:extLst>
                <c:ext xmlns:c15="http://schemas.microsoft.com/office/drawing/2012/chart" uri="{CE6537A1-D6FC-4f65-9D91-7224C49458BB}"/>
              </c:extLst>
            </c:dLbl>
            <c:dLbl>
              <c:idx val="1"/>
              <c:layout>
                <c:manualLayout>
                  <c:x val="1.1111111111111115E-2"/>
                  <c:y val="-3.1914893617021281E-2"/>
                </c:manualLayout>
              </c:layout>
              <c:showVal val="1"/>
              <c:extLst>
                <c:ext xmlns:c15="http://schemas.microsoft.com/office/drawing/2012/chart" uri="{CE6537A1-D6FC-4f65-9D91-7224C49458BB}"/>
              </c:extLst>
            </c:dLbl>
            <c:dLbl>
              <c:idx val="2"/>
              <c:layout>
                <c:manualLayout>
                  <c:x val="2.6984126984126989E-2"/>
                  <c:y val="-2.4822695035460994E-2"/>
                </c:manualLayout>
              </c:layout>
              <c:showVal val="1"/>
              <c:extLst>
                <c:ext xmlns:c15="http://schemas.microsoft.com/office/drawing/2012/chart" uri="{CE6537A1-D6FC-4f65-9D91-7224C49458BB}"/>
              </c:extLst>
            </c:dLbl>
            <c:dLbl>
              <c:idx val="3"/>
              <c:layout>
                <c:manualLayout>
                  <c:x val="1.9047619047619053E-2"/>
                  <c:y val="-2.8368794326241131E-2"/>
                </c:manualLayout>
              </c:layout>
              <c:showVal val="1"/>
              <c:extLst>
                <c:ext xmlns:c15="http://schemas.microsoft.com/office/drawing/2012/chart" uri="{CE6537A1-D6FC-4f65-9D91-7224C49458BB}"/>
              </c:extLst>
            </c:dLbl>
            <c:dLbl>
              <c:idx val="4"/>
              <c:layout>
                <c:manualLayout>
                  <c:x val="1.2698412698412702E-2"/>
                  <c:y val="-4.2553191489361708E-2"/>
                </c:manualLayout>
              </c:layout>
              <c:showVal val="1"/>
              <c:extLst>
                <c:ext xmlns:c15="http://schemas.microsoft.com/office/drawing/2012/chart" uri="{CE6537A1-D6FC-4f65-9D91-7224C49458BB}"/>
              </c:extLst>
            </c:dLbl>
            <c:spPr>
              <a:noFill/>
              <a:ln>
                <a:noFill/>
              </a:ln>
              <a:effectLst/>
            </c:spPr>
            <c:txPr>
              <a:bodyPr/>
              <a:lstStyle/>
              <a:p>
                <a:pPr>
                  <a:defRPr sz="1600" b="1"/>
                </a:pPr>
                <a:endParaRPr lang="en-US"/>
              </a:p>
            </c:txPr>
            <c:showVal val="1"/>
            <c:extLst>
              <c:ext xmlns:c15="http://schemas.microsoft.com/office/drawing/2012/chart" uri="{CE6537A1-D6FC-4f65-9D91-7224C49458BB}">
                <c15:showLeaderLines val="0"/>
              </c:ext>
            </c:extLst>
          </c:dLbls>
          <c:cat>
            <c:strRef>
              <c:f>Sheet1!$C$55:$G$55</c:f>
              <c:strCache>
                <c:ptCount val="5"/>
                <c:pt idx="0">
                  <c:v>2016</c:v>
                </c:pt>
                <c:pt idx="1">
                  <c:v>2015</c:v>
                </c:pt>
                <c:pt idx="2">
                  <c:v>2014</c:v>
                </c:pt>
                <c:pt idx="3">
                  <c:v>2013 and prior</c:v>
                </c:pt>
                <c:pt idx="4">
                  <c:v>Total</c:v>
                </c:pt>
              </c:strCache>
            </c:strRef>
          </c:cat>
          <c:val>
            <c:numRef>
              <c:f>Sheet1!$C$56:$G$56</c:f>
              <c:numCache>
                <c:formatCode>General</c:formatCode>
                <c:ptCount val="5"/>
                <c:pt idx="0">
                  <c:v>41</c:v>
                </c:pt>
                <c:pt idx="1">
                  <c:v>6396</c:v>
                </c:pt>
                <c:pt idx="2">
                  <c:v>674</c:v>
                </c:pt>
                <c:pt idx="3">
                  <c:v>1403</c:v>
                </c:pt>
                <c:pt idx="4">
                  <c:v>8514</c:v>
                </c:pt>
              </c:numCache>
            </c:numRef>
          </c:val>
        </c:ser>
        <c:dLbls/>
        <c:shape val="box"/>
        <c:axId val="63055744"/>
        <c:axId val="63057280"/>
        <c:axId val="0"/>
      </c:bar3DChart>
      <c:catAx>
        <c:axId val="63055744"/>
        <c:scaling>
          <c:orientation val="minMax"/>
        </c:scaling>
        <c:axPos val="b"/>
        <c:numFmt formatCode="General" sourceLinked="0"/>
        <c:tickLblPos val="nextTo"/>
        <c:txPr>
          <a:bodyPr/>
          <a:lstStyle/>
          <a:p>
            <a:pPr>
              <a:defRPr sz="1600" b="1"/>
            </a:pPr>
            <a:endParaRPr lang="en-US"/>
          </a:p>
        </c:txPr>
        <c:crossAx val="63057280"/>
        <c:crosses val="autoZero"/>
        <c:auto val="1"/>
        <c:lblAlgn val="ctr"/>
        <c:lblOffset val="100"/>
      </c:catAx>
      <c:valAx>
        <c:axId val="63057280"/>
        <c:scaling>
          <c:orientation val="minMax"/>
        </c:scaling>
        <c:axPos val="l"/>
        <c:majorGridlines/>
        <c:numFmt formatCode="General" sourceLinked="1"/>
        <c:tickLblPos val="nextTo"/>
        <c:txPr>
          <a:bodyPr/>
          <a:lstStyle/>
          <a:p>
            <a:pPr>
              <a:defRPr sz="1600" b="1"/>
            </a:pPr>
            <a:endParaRPr lang="en-US"/>
          </a:p>
        </c:txPr>
        <c:crossAx val="63055744"/>
        <c:crosses val="autoZero"/>
        <c:crossBetween val="between"/>
      </c:valAx>
    </c:plotArea>
    <c:plotVisOnly val="1"/>
    <c:dispBlanksAs val="gap"/>
  </c:chart>
  <c:externalData r:id="rId1"/>
</c:chartSpace>
</file>

<file path=ppt/charts/chart17.xml><?xml version="1.0" encoding="utf-8"?>
<c:chartSpace xmlns:c="http://schemas.openxmlformats.org/drawingml/2006/chart" xmlns:a="http://schemas.openxmlformats.org/drawingml/2006/main" xmlns:r="http://schemas.openxmlformats.org/officeDocument/2006/relationships">
  <c:lang val="en-ZA"/>
  <c:style val="26"/>
  <c:clrMapOvr bg1="lt1" tx1="dk1" bg2="lt2" tx2="dk2" accent1="accent1" accent2="accent2" accent3="accent3" accent4="accent4" accent5="accent5" accent6="accent6" hlink="hlink" folHlink="folHlink"/>
  <c:chart>
    <c:title>
      <c:tx>
        <c:rich>
          <a:bodyPr/>
          <a:lstStyle/>
          <a:p>
            <a:pPr>
              <a:defRPr sz="1600"/>
            </a:pPr>
            <a:r>
              <a:rPr lang="en-ZA" sz="1600"/>
              <a:t>CLAIMS</a:t>
            </a:r>
            <a:r>
              <a:rPr lang="en-ZA" sz="1600" baseline="0"/>
              <a:t> AGAINST THE FUND </a:t>
            </a:r>
            <a:endParaRPr lang="en-ZA" sz="1600"/>
          </a:p>
        </c:rich>
      </c:tx>
      <c:overlay val="1"/>
    </c:title>
    <c:plotArea>
      <c:layout>
        <c:manualLayout>
          <c:layoutTarget val="inner"/>
          <c:xMode val="edge"/>
          <c:yMode val="edge"/>
          <c:x val="0.18218800918663255"/>
          <c:y val="0.12869526611741322"/>
          <c:w val="0.79445162442646733"/>
          <c:h val="0.60518131662113672"/>
        </c:manualLayout>
      </c:layout>
      <c:barChart>
        <c:barDir val="col"/>
        <c:grouping val="clustered"/>
        <c:ser>
          <c:idx val="0"/>
          <c:order val="0"/>
          <c:tx>
            <c:strRef>
              <c:f>Sheet1!#REF!</c:f>
              <c:strCache>
                <c:ptCount val="1"/>
                <c:pt idx="0">
                  <c:v>#REF!</c:v>
                </c:pt>
              </c:strCache>
            </c:strRef>
          </c:tx>
          <c:dLbls>
            <c:delete val="1"/>
          </c:dLbls>
          <c:val>
            <c:numRef>
              <c:f>Sheet1!#REF!</c:f>
              <c:numCache>
                <c:formatCode>General</c:formatCode>
                <c:ptCount val="1"/>
                <c:pt idx="0">
                  <c:v>1</c:v>
                </c:pt>
              </c:numCache>
            </c:numRef>
          </c:val>
        </c:ser>
        <c:ser>
          <c:idx val="1"/>
          <c:order val="1"/>
          <c:tx>
            <c:strRef>
              <c:f>Sheet1!$A$2</c:f>
              <c:strCache>
                <c:ptCount val="1"/>
                <c:pt idx="0">
                  <c:v>NO:</c:v>
                </c:pt>
              </c:strCache>
            </c:strRef>
          </c:tx>
          <c:spPr>
            <a:solidFill>
              <a:srgbClr val="99CC00"/>
            </a:solidFill>
          </c:spPr>
          <c:dLbls>
            <c:spPr>
              <a:noFill/>
              <a:ln>
                <a:noFill/>
              </a:ln>
              <a:effectLst/>
            </c:spPr>
            <c:txPr>
              <a:bodyPr/>
              <a:lstStyle/>
              <a:p>
                <a:pPr>
                  <a:defRPr sz="1600" b="1"/>
                </a:pPr>
                <a:endParaRPr lang="en-US"/>
              </a:p>
            </c:txPr>
            <c:showVal val="1"/>
            <c:extLst>
              <c:ext xmlns:c15="http://schemas.microsoft.com/office/drawing/2012/chart" uri="{CE6537A1-D6FC-4f65-9D91-7224C49458BB}">
                <c15:showLeaderLines val="0"/>
              </c:ext>
            </c:extLst>
          </c:dLbls>
          <c:val>
            <c:numRef>
              <c:f>Sheet1!$A$3:$A$7</c:f>
              <c:numCache>
                <c:formatCode>General</c:formatCode>
                <c:ptCount val="5"/>
                <c:pt idx="0">
                  <c:v>225</c:v>
                </c:pt>
                <c:pt idx="1">
                  <c:v>67</c:v>
                </c:pt>
                <c:pt idx="2">
                  <c:v>60</c:v>
                </c:pt>
                <c:pt idx="3">
                  <c:v>53</c:v>
                </c:pt>
                <c:pt idx="4">
                  <c:v>282</c:v>
                </c:pt>
              </c:numCache>
            </c:numRef>
          </c:val>
        </c:ser>
        <c:dLbls>
          <c:showVal val="1"/>
        </c:dLbls>
        <c:gapWidth val="75"/>
        <c:axId val="118528640"/>
        <c:axId val="118547200"/>
      </c:barChart>
      <c:catAx>
        <c:axId val="118528640"/>
        <c:scaling>
          <c:orientation val="minMax"/>
        </c:scaling>
        <c:axPos val="b"/>
        <c:title>
          <c:tx>
            <c:rich>
              <a:bodyPr/>
              <a:lstStyle/>
              <a:p>
                <a:pPr>
                  <a:defRPr sz="1600"/>
                </a:pPr>
                <a:r>
                  <a:rPr lang="en-ZA" sz="1600"/>
                  <a:t>FINANCIAL YEARS</a:t>
                </a:r>
                <a:r>
                  <a:rPr lang="en-ZA" sz="1600" baseline="0"/>
                  <a:t> ENDING 31 MARCH </a:t>
                </a:r>
                <a:endParaRPr lang="en-ZA" sz="1600"/>
              </a:p>
            </c:rich>
          </c:tx>
          <c:layout>
            <c:manualLayout>
              <c:xMode val="edge"/>
              <c:yMode val="edge"/>
              <c:x val="0.37057369548989871"/>
              <c:y val="0.77552332744121266"/>
            </c:manualLayout>
          </c:layout>
        </c:title>
        <c:majorTickMark val="none"/>
        <c:tickLblPos val="none"/>
        <c:crossAx val="118547200"/>
        <c:crosses val="autoZero"/>
        <c:auto val="1"/>
        <c:lblAlgn val="ctr"/>
        <c:lblOffset val="100"/>
      </c:catAx>
      <c:valAx>
        <c:axId val="118547200"/>
        <c:scaling>
          <c:orientation val="minMax"/>
        </c:scaling>
        <c:axPos val="l"/>
        <c:title>
          <c:tx>
            <c:rich>
              <a:bodyPr rot="-5400000" vert="horz"/>
              <a:lstStyle/>
              <a:p>
                <a:pPr>
                  <a:defRPr/>
                </a:pPr>
                <a:r>
                  <a:rPr lang="en-US" sz="1200"/>
                  <a:t>CLAIMS IN NUMBERS </a:t>
                </a:r>
              </a:p>
            </c:rich>
          </c:tx>
          <c:layout>
            <c:manualLayout>
              <c:xMode val="edge"/>
              <c:yMode val="edge"/>
              <c:x val="4.3876519088373429E-2"/>
              <c:y val="0.18257798626235552"/>
            </c:manualLayout>
          </c:layout>
        </c:title>
        <c:numFmt formatCode="General" sourceLinked="1"/>
        <c:majorTickMark val="none"/>
        <c:tickLblPos val="nextTo"/>
        <c:txPr>
          <a:bodyPr/>
          <a:lstStyle/>
          <a:p>
            <a:pPr>
              <a:defRPr sz="1600" b="1"/>
            </a:pPr>
            <a:endParaRPr lang="en-US"/>
          </a:p>
        </c:txPr>
        <c:crossAx val="118528640"/>
        <c:crosses val="autoZero"/>
        <c:crossBetween val="between"/>
      </c:valAx>
    </c:plotArea>
    <c:plotVisOnly val="1"/>
    <c:dispBlanksAs val="gap"/>
  </c:chart>
  <c:spPr>
    <a:effectLst/>
  </c:spPr>
  <c:externalData r:id="rId2"/>
  <c:userShapes r:id="rId3"/>
</c:chartSpace>
</file>

<file path=ppt/charts/chart18.xml><?xml version="1.0" encoding="utf-8"?>
<c:chartSpace xmlns:c="http://schemas.openxmlformats.org/drawingml/2006/chart" xmlns:a="http://schemas.openxmlformats.org/drawingml/2006/main" xmlns:r="http://schemas.openxmlformats.org/officeDocument/2006/relationships">
  <c:lang val="en-ZA"/>
  <c:style val="26"/>
  <c:clrMapOvr bg1="lt1" tx1="dk1" bg2="lt2" tx2="dk2" accent1="accent1" accent2="accent2" accent3="accent3" accent4="accent4" accent5="accent5" accent6="accent6" hlink="hlink" folHlink="folHlink"/>
  <c:chart>
    <c:title>
      <c:tx>
        <c:rich>
          <a:bodyPr/>
          <a:lstStyle/>
          <a:p>
            <a:pPr>
              <a:defRPr sz="1600"/>
            </a:pPr>
            <a:r>
              <a:rPr lang="en-ZA" sz="1600"/>
              <a:t>CLAIMS AT RAND VALUE</a:t>
            </a:r>
          </a:p>
        </c:rich>
      </c:tx>
      <c:overlay val="1"/>
    </c:title>
    <c:plotArea>
      <c:layout>
        <c:manualLayout>
          <c:layoutTarget val="inner"/>
          <c:xMode val="edge"/>
          <c:yMode val="edge"/>
          <c:x val="0.14637823098967753"/>
          <c:y val="0.15003154017512521"/>
          <c:w val="0.6724770090761556"/>
          <c:h val="0.69281633913407881"/>
        </c:manualLayout>
      </c:layout>
      <c:barChart>
        <c:barDir val="col"/>
        <c:grouping val="clustered"/>
        <c:ser>
          <c:idx val="0"/>
          <c:order val="0"/>
          <c:tx>
            <c:strRef>
              <c:f>Sheet3!$A$15</c:f>
              <c:strCache>
                <c:ptCount val="1"/>
                <c:pt idx="0">
                  <c:v>claims lodged</c:v>
                </c:pt>
              </c:strCache>
            </c:strRef>
          </c:tx>
          <c:cat>
            <c:strRef>
              <c:f>Sheet3!$B$14:$F$14</c:f>
              <c:strCache>
                <c:ptCount val="5"/>
                <c:pt idx="0">
                  <c:v>FYE 2016</c:v>
                </c:pt>
                <c:pt idx="1">
                  <c:v>FYE 2015</c:v>
                </c:pt>
                <c:pt idx="2">
                  <c:v>FYE 2014</c:v>
                </c:pt>
                <c:pt idx="3">
                  <c:v>FYE 2013</c:v>
                </c:pt>
                <c:pt idx="4">
                  <c:v>FYE 2012</c:v>
                </c:pt>
              </c:strCache>
            </c:strRef>
          </c:cat>
          <c:val>
            <c:numRef>
              <c:f>Sheet3!$B$15:$F$15</c:f>
              <c:numCache>
                <c:formatCode>General</c:formatCode>
                <c:ptCount val="5"/>
                <c:pt idx="0">
                  <c:v>20564502</c:v>
                </c:pt>
                <c:pt idx="1">
                  <c:v>5947783</c:v>
                </c:pt>
                <c:pt idx="2">
                  <c:v>10447320</c:v>
                </c:pt>
                <c:pt idx="3">
                  <c:v>2352209</c:v>
                </c:pt>
                <c:pt idx="4">
                  <c:v>10461075</c:v>
                </c:pt>
              </c:numCache>
            </c:numRef>
          </c:val>
        </c:ser>
        <c:ser>
          <c:idx val="1"/>
          <c:order val="1"/>
          <c:tx>
            <c:strRef>
              <c:f>Sheet3!$A$16</c:f>
              <c:strCache>
                <c:ptCount val="1"/>
                <c:pt idx="0">
                  <c:v>claims approved</c:v>
                </c:pt>
              </c:strCache>
            </c:strRef>
          </c:tx>
          <c:spPr>
            <a:solidFill>
              <a:srgbClr val="FF0000"/>
            </a:solidFill>
          </c:spPr>
          <c:cat>
            <c:strRef>
              <c:f>Sheet3!$B$14:$F$14</c:f>
              <c:strCache>
                <c:ptCount val="5"/>
                <c:pt idx="0">
                  <c:v>FYE 2016</c:v>
                </c:pt>
                <c:pt idx="1">
                  <c:v>FYE 2015</c:v>
                </c:pt>
                <c:pt idx="2">
                  <c:v>FYE 2014</c:v>
                </c:pt>
                <c:pt idx="3">
                  <c:v>FYE 2013</c:v>
                </c:pt>
                <c:pt idx="4">
                  <c:v>FYE 2012</c:v>
                </c:pt>
              </c:strCache>
            </c:strRef>
          </c:cat>
          <c:val>
            <c:numRef>
              <c:f>Sheet3!$B$16:$F$16</c:f>
              <c:numCache>
                <c:formatCode>General</c:formatCode>
                <c:ptCount val="5"/>
                <c:pt idx="0">
                  <c:v>7249818</c:v>
                </c:pt>
                <c:pt idx="1">
                  <c:v>3516964</c:v>
                </c:pt>
                <c:pt idx="2">
                  <c:v>4866526</c:v>
                </c:pt>
                <c:pt idx="3">
                  <c:v>288600</c:v>
                </c:pt>
                <c:pt idx="4">
                  <c:v>3849910</c:v>
                </c:pt>
              </c:numCache>
            </c:numRef>
          </c:val>
        </c:ser>
        <c:ser>
          <c:idx val="2"/>
          <c:order val="2"/>
          <c:tx>
            <c:strRef>
              <c:f>Sheet3!$A$17</c:f>
              <c:strCache>
                <c:ptCount val="1"/>
                <c:pt idx="0">
                  <c:v>claims rejected</c:v>
                </c:pt>
              </c:strCache>
            </c:strRef>
          </c:tx>
          <c:spPr>
            <a:solidFill>
              <a:srgbClr val="00B050"/>
            </a:solidFill>
          </c:spPr>
          <c:cat>
            <c:strRef>
              <c:f>Sheet3!$B$14:$F$14</c:f>
              <c:strCache>
                <c:ptCount val="5"/>
                <c:pt idx="0">
                  <c:v>FYE 2016</c:v>
                </c:pt>
                <c:pt idx="1">
                  <c:v>FYE 2015</c:v>
                </c:pt>
                <c:pt idx="2">
                  <c:v>FYE 2014</c:v>
                </c:pt>
                <c:pt idx="3">
                  <c:v>FYE 2013</c:v>
                </c:pt>
                <c:pt idx="4">
                  <c:v>FYE 2012</c:v>
                </c:pt>
              </c:strCache>
            </c:strRef>
          </c:cat>
          <c:val>
            <c:numRef>
              <c:f>Sheet3!$B$17:$F$17</c:f>
              <c:numCache>
                <c:formatCode>General</c:formatCode>
                <c:ptCount val="5"/>
                <c:pt idx="0">
                  <c:v>197349</c:v>
                </c:pt>
                <c:pt idx="1">
                  <c:v>2151043</c:v>
                </c:pt>
                <c:pt idx="2">
                  <c:v>4077829</c:v>
                </c:pt>
                <c:pt idx="3">
                  <c:v>289004</c:v>
                </c:pt>
                <c:pt idx="4">
                  <c:v>2588299</c:v>
                </c:pt>
              </c:numCache>
            </c:numRef>
          </c:val>
        </c:ser>
        <c:dLbls/>
        <c:axId val="123274368"/>
        <c:axId val="123275904"/>
      </c:barChart>
      <c:catAx>
        <c:axId val="123274368"/>
        <c:scaling>
          <c:orientation val="minMax"/>
        </c:scaling>
        <c:axPos val="b"/>
        <c:numFmt formatCode="General" sourceLinked="1"/>
        <c:tickLblPos val="nextTo"/>
        <c:txPr>
          <a:bodyPr/>
          <a:lstStyle/>
          <a:p>
            <a:pPr>
              <a:defRPr sz="1600" b="1"/>
            </a:pPr>
            <a:endParaRPr lang="en-US"/>
          </a:p>
        </c:txPr>
        <c:crossAx val="123275904"/>
        <c:crosses val="autoZero"/>
        <c:auto val="1"/>
        <c:lblAlgn val="ctr"/>
        <c:lblOffset val="100"/>
      </c:catAx>
      <c:valAx>
        <c:axId val="123275904"/>
        <c:scaling>
          <c:orientation val="minMax"/>
        </c:scaling>
        <c:axPos val="l"/>
        <c:numFmt formatCode="General" sourceLinked="1"/>
        <c:tickLblPos val="nextTo"/>
        <c:txPr>
          <a:bodyPr/>
          <a:lstStyle/>
          <a:p>
            <a:pPr>
              <a:defRPr sz="1600" b="1"/>
            </a:pPr>
            <a:endParaRPr lang="en-US"/>
          </a:p>
        </c:txPr>
        <c:crossAx val="123274368"/>
        <c:crosses val="autoZero"/>
        <c:crossBetween val="between"/>
      </c:valAx>
    </c:plotArea>
    <c:legend>
      <c:legendPos val="r"/>
      <c:txPr>
        <a:bodyPr/>
        <a:lstStyle/>
        <a:p>
          <a:pPr>
            <a:defRPr sz="1600" b="1"/>
          </a:pPr>
          <a:endParaRPr lang="en-US"/>
        </a:p>
      </c:txPr>
    </c:legend>
    <c:plotVisOnly val="1"/>
    <c:dispBlanksAs val="gap"/>
  </c:chart>
  <c:externalData r:id="rId2"/>
</c:chartSpace>
</file>

<file path=ppt/charts/chart19.xml><?xml version="1.0" encoding="utf-8"?>
<c:chartSpace xmlns:c="http://schemas.openxmlformats.org/drawingml/2006/chart" xmlns:a="http://schemas.openxmlformats.org/drawingml/2006/main" xmlns:r="http://schemas.openxmlformats.org/officeDocument/2006/relationships">
  <c:lang val="en-ZA"/>
  <c:style val="26"/>
  <c:clrMapOvr bg1="lt1" tx1="dk1" bg2="lt2" tx2="dk2" accent1="accent1" accent2="accent2" accent3="accent3" accent4="accent4" accent5="accent5" accent6="accent6" hlink="hlink" folHlink="folHlink"/>
  <c:chart>
    <c:title>
      <c:tx>
        <c:rich>
          <a:bodyPr/>
          <a:lstStyle/>
          <a:p>
            <a:pPr>
              <a:defRPr sz="1600"/>
            </a:pPr>
            <a:r>
              <a:rPr lang="en-US" sz="1600" dirty="0" smtClean="0"/>
              <a:t>APPLICATIONS</a:t>
            </a:r>
            <a:r>
              <a:rPr lang="en-US" sz="1600" baseline="0" dirty="0" smtClean="0"/>
              <a:t> BY PERSONS IN TERMS OF SECTION 27</a:t>
            </a:r>
            <a:endParaRPr lang="en-US" sz="1600" dirty="0"/>
          </a:p>
        </c:rich>
      </c:tx>
      <c:layout>
        <c:manualLayout>
          <c:xMode val="edge"/>
          <c:yMode val="edge"/>
          <c:x val="0.18378909168589674"/>
          <c:y val="5.4072357360637521E-2"/>
        </c:manualLayout>
      </c:layout>
      <c:overlay val="1"/>
    </c:title>
    <c:plotArea>
      <c:layout>
        <c:manualLayout>
          <c:layoutTarget val="inner"/>
          <c:xMode val="edge"/>
          <c:yMode val="edge"/>
          <c:x val="0.15213679441902225"/>
          <c:y val="0.15051782320313409"/>
          <c:w val="0.6582001485188379"/>
          <c:h val="0.71385171681126081"/>
        </c:manualLayout>
      </c:layout>
      <c:barChart>
        <c:barDir val="col"/>
        <c:grouping val="clustered"/>
        <c:ser>
          <c:idx val="0"/>
          <c:order val="0"/>
          <c:tx>
            <c:strRef>
              <c:f>Sheet6!$A$2</c:f>
              <c:strCache>
                <c:ptCount val="1"/>
                <c:pt idx="0">
                  <c:v>APPROVED</c:v>
                </c:pt>
              </c:strCache>
            </c:strRef>
          </c:tx>
          <c:cat>
            <c:numRef>
              <c:f>Sheet6!$B$1:$F$1</c:f>
              <c:numCache>
                <c:formatCode>General</c:formatCode>
                <c:ptCount val="5"/>
                <c:pt idx="0">
                  <c:v>2012</c:v>
                </c:pt>
                <c:pt idx="1">
                  <c:v>2013</c:v>
                </c:pt>
                <c:pt idx="2">
                  <c:v>2014</c:v>
                </c:pt>
                <c:pt idx="3">
                  <c:v>2015</c:v>
                </c:pt>
                <c:pt idx="4">
                  <c:v>2016</c:v>
                </c:pt>
              </c:numCache>
            </c:numRef>
          </c:cat>
          <c:val>
            <c:numRef>
              <c:f>Sheet6!$B$2:$F$2</c:f>
              <c:numCache>
                <c:formatCode>General</c:formatCode>
                <c:ptCount val="5"/>
                <c:pt idx="0">
                  <c:v>20</c:v>
                </c:pt>
                <c:pt idx="1">
                  <c:v>22</c:v>
                </c:pt>
                <c:pt idx="2">
                  <c:v>10</c:v>
                </c:pt>
                <c:pt idx="3">
                  <c:v>11</c:v>
                </c:pt>
                <c:pt idx="4">
                  <c:v>29</c:v>
                </c:pt>
              </c:numCache>
            </c:numRef>
          </c:val>
        </c:ser>
        <c:ser>
          <c:idx val="1"/>
          <c:order val="1"/>
          <c:tx>
            <c:strRef>
              <c:f>Sheet6!$A$3</c:f>
              <c:strCache>
                <c:ptCount val="1"/>
                <c:pt idx="0">
                  <c:v>REJECTED</c:v>
                </c:pt>
              </c:strCache>
            </c:strRef>
          </c:tx>
          <c:spPr>
            <a:solidFill>
              <a:srgbClr val="FF0000"/>
            </a:solidFill>
          </c:spPr>
          <c:cat>
            <c:numRef>
              <c:f>Sheet6!$B$1:$F$1</c:f>
              <c:numCache>
                <c:formatCode>General</c:formatCode>
                <c:ptCount val="5"/>
                <c:pt idx="0">
                  <c:v>2012</c:v>
                </c:pt>
                <c:pt idx="1">
                  <c:v>2013</c:v>
                </c:pt>
                <c:pt idx="2">
                  <c:v>2014</c:v>
                </c:pt>
                <c:pt idx="3">
                  <c:v>2015</c:v>
                </c:pt>
                <c:pt idx="4">
                  <c:v>2016</c:v>
                </c:pt>
              </c:numCache>
            </c:numRef>
          </c:cat>
          <c:val>
            <c:numRef>
              <c:f>Sheet6!$B$3:$F$3</c:f>
              <c:numCache>
                <c:formatCode>General</c:formatCode>
                <c:ptCount val="5"/>
                <c:pt idx="0">
                  <c:v>1</c:v>
                </c:pt>
                <c:pt idx="1">
                  <c:v>0</c:v>
                </c:pt>
                <c:pt idx="2">
                  <c:v>0</c:v>
                </c:pt>
                <c:pt idx="3">
                  <c:v>0</c:v>
                </c:pt>
                <c:pt idx="4">
                  <c:v>3</c:v>
                </c:pt>
              </c:numCache>
            </c:numRef>
          </c:val>
        </c:ser>
        <c:ser>
          <c:idx val="2"/>
          <c:order val="2"/>
          <c:tx>
            <c:strRef>
              <c:f>Sheet6!$A$4</c:f>
              <c:strCache>
                <c:ptCount val="1"/>
                <c:pt idx="0">
                  <c:v>TOTAL</c:v>
                </c:pt>
              </c:strCache>
            </c:strRef>
          </c:tx>
          <c:spPr>
            <a:solidFill>
              <a:srgbClr val="00B050"/>
            </a:solidFill>
          </c:spPr>
          <c:cat>
            <c:numRef>
              <c:f>Sheet6!$B$1:$F$1</c:f>
              <c:numCache>
                <c:formatCode>General</c:formatCode>
                <c:ptCount val="5"/>
                <c:pt idx="0">
                  <c:v>2012</c:v>
                </c:pt>
                <c:pt idx="1">
                  <c:v>2013</c:v>
                </c:pt>
                <c:pt idx="2">
                  <c:v>2014</c:v>
                </c:pt>
                <c:pt idx="3">
                  <c:v>2015</c:v>
                </c:pt>
                <c:pt idx="4">
                  <c:v>2016</c:v>
                </c:pt>
              </c:numCache>
            </c:numRef>
          </c:cat>
          <c:val>
            <c:numRef>
              <c:f>Sheet6!$B$4:$F$4</c:f>
              <c:numCache>
                <c:formatCode>General</c:formatCode>
                <c:ptCount val="5"/>
                <c:pt idx="0">
                  <c:v>21</c:v>
                </c:pt>
                <c:pt idx="1">
                  <c:v>10</c:v>
                </c:pt>
                <c:pt idx="2">
                  <c:v>10</c:v>
                </c:pt>
                <c:pt idx="3">
                  <c:v>11</c:v>
                </c:pt>
                <c:pt idx="4">
                  <c:v>32</c:v>
                </c:pt>
              </c:numCache>
            </c:numRef>
          </c:val>
        </c:ser>
        <c:dLbls/>
        <c:axId val="123612544"/>
        <c:axId val="123618432"/>
      </c:barChart>
      <c:catAx>
        <c:axId val="123612544"/>
        <c:scaling>
          <c:orientation val="minMax"/>
        </c:scaling>
        <c:axPos val="b"/>
        <c:numFmt formatCode="General" sourceLinked="1"/>
        <c:tickLblPos val="nextTo"/>
        <c:txPr>
          <a:bodyPr/>
          <a:lstStyle/>
          <a:p>
            <a:pPr>
              <a:defRPr sz="1600" b="1"/>
            </a:pPr>
            <a:endParaRPr lang="en-US"/>
          </a:p>
        </c:txPr>
        <c:crossAx val="123618432"/>
        <c:crosses val="autoZero"/>
        <c:auto val="1"/>
        <c:lblAlgn val="ctr"/>
        <c:lblOffset val="100"/>
      </c:catAx>
      <c:valAx>
        <c:axId val="123618432"/>
        <c:scaling>
          <c:orientation val="minMax"/>
        </c:scaling>
        <c:axPos val="l"/>
        <c:numFmt formatCode="General" sourceLinked="1"/>
        <c:tickLblPos val="nextTo"/>
        <c:txPr>
          <a:bodyPr/>
          <a:lstStyle/>
          <a:p>
            <a:pPr>
              <a:defRPr sz="1600" b="1"/>
            </a:pPr>
            <a:endParaRPr lang="en-US"/>
          </a:p>
        </c:txPr>
        <c:crossAx val="123612544"/>
        <c:crosses val="autoZero"/>
        <c:crossBetween val="between"/>
      </c:valAx>
    </c:plotArea>
    <c:legend>
      <c:legendPos val="r"/>
      <c:txPr>
        <a:bodyPr/>
        <a:lstStyle/>
        <a:p>
          <a:pPr>
            <a:defRPr sz="1600"/>
          </a:pPr>
          <a:endParaRPr lang="en-US"/>
        </a:p>
      </c:txPr>
    </c:legend>
    <c:plotVisOnly val="1"/>
    <c:dispBlanksAs val="gap"/>
  </c:chart>
  <c:externalData r:id="rId2"/>
</c:chartSpace>
</file>

<file path=ppt/charts/chart2.xml><?xml version="1.0" encoding="utf-8"?>
<c:chartSpace xmlns:c="http://schemas.openxmlformats.org/drawingml/2006/chart" xmlns:a="http://schemas.openxmlformats.org/drawingml/2006/main" xmlns:r="http://schemas.openxmlformats.org/officeDocument/2006/relationships">
  <c:lang val="en-ZA"/>
  <c:style val="26"/>
  <c:clrMapOvr bg1="lt1" tx1="dk1" bg2="lt2" tx2="dk2" accent1="accent1" accent2="accent2" accent3="accent3" accent4="accent4" accent5="accent5" accent6="accent6" hlink="hlink" folHlink="folHlink"/>
  <c:chart>
    <c:title>
      <c:tx>
        <c:rich>
          <a:bodyPr/>
          <a:lstStyle/>
          <a:p>
            <a:pPr>
              <a:defRPr sz="1600"/>
            </a:pPr>
            <a:r>
              <a:rPr lang="en-ZA" sz="1600" baseline="0"/>
              <a:t>Registered estate agents by gender</a:t>
            </a:r>
            <a:endParaRPr lang="en-ZA" sz="1600"/>
          </a:p>
        </c:rich>
      </c:tx>
    </c:title>
    <c:plotArea>
      <c:layout/>
      <c:barChart>
        <c:barDir val="col"/>
        <c:grouping val="clustered"/>
        <c:ser>
          <c:idx val="0"/>
          <c:order val="0"/>
          <c:tx>
            <c:strRef>
              <c:f>'Analysis R'!$B$10</c:f>
              <c:strCache>
                <c:ptCount val="1"/>
                <c:pt idx="0">
                  <c:v>2015/2016</c:v>
                </c:pt>
              </c:strCache>
            </c:strRef>
          </c:tx>
          <c:spPr>
            <a:solidFill>
              <a:srgbClr val="00B050"/>
            </a:solidFill>
          </c:spPr>
          <c:dPt>
            <c:idx val="1"/>
          </c:dPt>
          <c:dLbls>
            <c:spPr>
              <a:noFill/>
              <a:ln>
                <a:noFill/>
              </a:ln>
              <a:effectLst/>
            </c:spPr>
            <c:txPr>
              <a:bodyPr/>
              <a:lstStyle/>
              <a:p>
                <a:pPr>
                  <a:defRPr sz="1600" b="1"/>
                </a:pPr>
                <a:endParaRPr lang="en-US"/>
              </a:p>
            </c:txPr>
            <c:showVal val="1"/>
            <c:extLst>
              <c:ext xmlns:c15="http://schemas.microsoft.com/office/drawing/2012/chart" uri="{CE6537A1-D6FC-4f65-9D91-7224C49458BB}">
                <c15:showLeaderLines val="0"/>
              </c:ext>
            </c:extLst>
          </c:dLbls>
          <c:cat>
            <c:strRef>
              <c:f>'Analysis R'!$A$11:$A$12</c:f>
              <c:strCache>
                <c:ptCount val="2"/>
                <c:pt idx="0">
                  <c:v>Male</c:v>
                </c:pt>
                <c:pt idx="1">
                  <c:v>Female</c:v>
                </c:pt>
              </c:strCache>
            </c:strRef>
          </c:cat>
          <c:val>
            <c:numRef>
              <c:f>'Analysis R'!$B$11:$B$12</c:f>
              <c:numCache>
                <c:formatCode>_ * #,##0_ ;_ * \-#,##0_ ;_ * "-"??_ ;_ @_ </c:formatCode>
                <c:ptCount val="2"/>
                <c:pt idx="0">
                  <c:v>16675</c:v>
                </c:pt>
                <c:pt idx="1">
                  <c:v>21828</c:v>
                </c:pt>
              </c:numCache>
            </c:numRef>
          </c:val>
        </c:ser>
        <c:ser>
          <c:idx val="1"/>
          <c:order val="1"/>
          <c:tx>
            <c:strRef>
              <c:f>'Analysis R'!$C$10</c:f>
              <c:strCache>
                <c:ptCount val="1"/>
                <c:pt idx="0">
                  <c:v>2014/2015</c:v>
                </c:pt>
              </c:strCache>
            </c:strRef>
          </c:tx>
          <c:spPr>
            <a:solidFill>
              <a:srgbClr val="FF0000"/>
            </a:solidFill>
          </c:spPr>
          <c:dLbls>
            <c:spPr>
              <a:noFill/>
              <a:ln>
                <a:noFill/>
              </a:ln>
              <a:effectLst/>
            </c:spPr>
            <c:txPr>
              <a:bodyPr/>
              <a:lstStyle/>
              <a:p>
                <a:pPr>
                  <a:defRPr sz="1600" b="1">
                    <a:solidFill>
                      <a:srgbClr val="FF0000"/>
                    </a:solidFill>
                  </a:defRPr>
                </a:pPr>
                <a:endParaRPr lang="en-US"/>
              </a:p>
            </c:txPr>
            <c:showVal val="1"/>
            <c:extLst>
              <c:ext xmlns:c15="http://schemas.microsoft.com/office/drawing/2012/chart" uri="{CE6537A1-D6FC-4f65-9D91-7224C49458BB}">
                <c15:showLeaderLines val="0"/>
              </c:ext>
            </c:extLst>
          </c:dLbls>
          <c:cat>
            <c:strRef>
              <c:f>'Analysis R'!$A$11:$A$12</c:f>
              <c:strCache>
                <c:ptCount val="2"/>
                <c:pt idx="0">
                  <c:v>Male</c:v>
                </c:pt>
                <c:pt idx="1">
                  <c:v>Female</c:v>
                </c:pt>
              </c:strCache>
            </c:strRef>
          </c:cat>
          <c:val>
            <c:numRef>
              <c:f>'Analysis R'!$C$11:$C$12</c:f>
              <c:numCache>
                <c:formatCode>_ * #,##0_ ;_ * \-#,##0_ ;_ * "-"??_ ;_ @_ </c:formatCode>
                <c:ptCount val="2"/>
                <c:pt idx="0">
                  <c:v>13986</c:v>
                </c:pt>
                <c:pt idx="1">
                  <c:v>19710</c:v>
                </c:pt>
              </c:numCache>
            </c:numRef>
          </c:val>
        </c:ser>
        <c:dLbls/>
        <c:axId val="110658304"/>
        <c:axId val="110659840"/>
      </c:barChart>
      <c:catAx>
        <c:axId val="110658304"/>
        <c:scaling>
          <c:orientation val="minMax"/>
        </c:scaling>
        <c:axPos val="b"/>
        <c:numFmt formatCode="General" sourceLinked="0"/>
        <c:tickLblPos val="nextTo"/>
        <c:txPr>
          <a:bodyPr/>
          <a:lstStyle/>
          <a:p>
            <a:pPr>
              <a:defRPr sz="1600" b="1"/>
            </a:pPr>
            <a:endParaRPr lang="en-US"/>
          </a:p>
        </c:txPr>
        <c:crossAx val="110659840"/>
        <c:crosses val="autoZero"/>
        <c:auto val="1"/>
        <c:lblAlgn val="ctr"/>
        <c:lblOffset val="100"/>
      </c:catAx>
      <c:valAx>
        <c:axId val="110659840"/>
        <c:scaling>
          <c:orientation val="minMax"/>
        </c:scaling>
        <c:delete val="1"/>
        <c:axPos val="l"/>
        <c:numFmt formatCode="_ * #,##0_ ;_ * \-#,##0_ ;_ * &quot;-&quot;??_ ;_ @_ " sourceLinked="1"/>
        <c:tickLblPos val="none"/>
        <c:crossAx val="110658304"/>
        <c:crosses val="autoZero"/>
        <c:crossBetween val="between"/>
      </c:valAx>
    </c:plotArea>
    <c:legend>
      <c:legendPos val="b"/>
      <c:txPr>
        <a:bodyPr/>
        <a:lstStyle/>
        <a:p>
          <a:pPr>
            <a:defRPr sz="1600"/>
          </a:pPr>
          <a:endParaRPr lang="en-US"/>
        </a:p>
      </c:txPr>
    </c:legend>
    <c:plotVisOnly val="1"/>
    <c:dispBlanksAs val="gap"/>
  </c:chart>
  <c:externalData r:id="rId2"/>
</c:chartSpace>
</file>

<file path=ppt/charts/chart20.xml><?xml version="1.0" encoding="utf-8"?>
<c:chartSpace xmlns:c="http://schemas.openxmlformats.org/drawingml/2006/chart" xmlns:a="http://schemas.openxmlformats.org/drawingml/2006/main" xmlns:r="http://schemas.openxmlformats.org/officeDocument/2006/relationships">
  <c:lang val="en-ZA"/>
  <c:chart>
    <c:title>
      <c:tx>
        <c:rich>
          <a:bodyPr/>
          <a:lstStyle/>
          <a:p>
            <a:pPr>
              <a:defRPr/>
            </a:pPr>
            <a:r>
              <a:rPr lang="en-US" dirty="0" smtClean="0"/>
              <a:t>Applications</a:t>
            </a:r>
            <a:r>
              <a:rPr lang="en-US" baseline="0" dirty="0" smtClean="0"/>
              <a:t> by persons disqualified in terms of section 27 for late submission of audit reports</a:t>
            </a:r>
            <a:endParaRPr lang="en-US" dirty="0"/>
          </a:p>
        </c:rich>
      </c:tx>
    </c:title>
    <c:view3D>
      <c:rAngAx val="1"/>
    </c:view3D>
    <c:plotArea>
      <c:layout/>
      <c:bar3DChart>
        <c:barDir val="col"/>
        <c:grouping val="clustered"/>
        <c:ser>
          <c:idx val="0"/>
          <c:order val="0"/>
          <c:tx>
            <c:strRef>
              <c:f>Sheet1!$B$2</c:f>
              <c:strCache>
                <c:ptCount val="1"/>
                <c:pt idx="0">
                  <c:v>Applications Received</c:v>
                </c:pt>
              </c:strCache>
            </c:strRef>
          </c:tx>
          <c:spPr>
            <a:solidFill>
              <a:srgbClr val="002060"/>
            </a:solidFill>
          </c:spPr>
          <c:dLbls>
            <c:dLbl>
              <c:idx val="0"/>
              <c:layout>
                <c:manualLayout>
                  <c:x val="2.2815898012748413E-3"/>
                  <c:y val="-2.5641025641025647E-2"/>
                </c:manualLayout>
              </c:layout>
              <c:showVal val="1"/>
              <c:extLst>
                <c:ext xmlns:c15="http://schemas.microsoft.com/office/drawing/2012/chart" uri="{CE6537A1-D6FC-4f65-9D91-7224C49458BB}"/>
              </c:extLst>
            </c:dLbl>
            <c:dLbl>
              <c:idx val="1"/>
              <c:layout>
                <c:manualLayout>
                  <c:x val="2.9761904761904769E-3"/>
                  <c:y val="-2.8846153846153848E-2"/>
                </c:manualLayout>
              </c:layout>
              <c:showVal val="1"/>
              <c:extLst>
                <c:ext xmlns:c15="http://schemas.microsoft.com/office/drawing/2012/chart" uri="{CE6537A1-D6FC-4f65-9D91-7224C49458BB}"/>
              </c:extLst>
            </c:dLbl>
            <c:dLbl>
              <c:idx val="2"/>
              <c:layout>
                <c:manualLayout>
                  <c:x val="2.2321428571428575E-2"/>
                  <c:y val="-2.5641025641025647E-2"/>
                </c:manualLayout>
              </c:layout>
              <c:showVal val="1"/>
              <c:extLst>
                <c:ext xmlns:c15="http://schemas.microsoft.com/office/drawing/2012/chart" uri="{CE6537A1-D6FC-4f65-9D91-7224C49458BB}"/>
              </c:extLst>
            </c:dLbl>
            <c:spPr>
              <a:noFill/>
              <a:ln>
                <a:noFill/>
              </a:ln>
              <a:effectLst/>
            </c:spPr>
            <c:txPr>
              <a:bodyPr/>
              <a:lstStyle/>
              <a:p>
                <a:pPr>
                  <a:defRPr sz="1600"/>
                </a:pPr>
                <a:endParaRPr lang="en-US"/>
              </a:p>
            </c:txPr>
            <c:showVal val="1"/>
            <c:extLst>
              <c:ext xmlns:c15="http://schemas.microsoft.com/office/drawing/2012/chart" uri="{CE6537A1-D6FC-4f65-9D91-7224C49458BB}">
                <c15:showLeaderLines val="0"/>
              </c:ext>
            </c:extLst>
          </c:dLbls>
          <c:cat>
            <c:strRef>
              <c:f>Sheet1!$C$1:$E$1</c:f>
              <c:strCache>
                <c:ptCount val="3"/>
                <c:pt idx="0">
                  <c:v>31 March 2014</c:v>
                </c:pt>
                <c:pt idx="1">
                  <c:v>31 March 2015</c:v>
                </c:pt>
                <c:pt idx="2">
                  <c:v>31 March 2016</c:v>
                </c:pt>
              </c:strCache>
            </c:strRef>
          </c:cat>
          <c:val>
            <c:numRef>
              <c:f>Sheet1!$C$2:$E$2</c:f>
              <c:numCache>
                <c:formatCode>General</c:formatCode>
                <c:ptCount val="3"/>
                <c:pt idx="0">
                  <c:v>1718</c:v>
                </c:pt>
                <c:pt idx="1">
                  <c:v>11200</c:v>
                </c:pt>
                <c:pt idx="2">
                  <c:v>5463</c:v>
                </c:pt>
              </c:numCache>
            </c:numRef>
          </c:val>
        </c:ser>
        <c:ser>
          <c:idx val="1"/>
          <c:order val="1"/>
          <c:tx>
            <c:strRef>
              <c:f>Sheet1!$B$3</c:f>
              <c:strCache>
                <c:ptCount val="1"/>
                <c:pt idx="0">
                  <c:v>Applications Approved</c:v>
                </c:pt>
              </c:strCache>
            </c:strRef>
          </c:tx>
          <c:spPr>
            <a:solidFill>
              <a:srgbClr val="92D050"/>
            </a:solidFill>
          </c:spPr>
          <c:dLbls>
            <c:dLbl>
              <c:idx val="0"/>
              <c:layout>
                <c:manualLayout>
                  <c:x val="1.2400754593175857E-2"/>
                  <c:y val="-4.4872047244094493E-2"/>
                </c:manualLayout>
              </c:layout>
              <c:showVal val="1"/>
              <c:extLst>
                <c:ext xmlns:c15="http://schemas.microsoft.com/office/drawing/2012/chart" uri="{CE6537A1-D6FC-4f65-9D91-7224C49458BB}"/>
              </c:extLst>
            </c:dLbl>
            <c:dLbl>
              <c:idx val="1"/>
              <c:layout>
                <c:manualLayout>
                  <c:x val="2.9265912073490816E-2"/>
                  <c:y val="-4.4871794871794879E-2"/>
                </c:manualLayout>
              </c:layout>
              <c:showVal val="1"/>
              <c:extLst>
                <c:ext xmlns:c15="http://schemas.microsoft.com/office/drawing/2012/chart" uri="{CE6537A1-D6FC-4f65-9D91-7224C49458BB}"/>
              </c:extLst>
            </c:dLbl>
            <c:dLbl>
              <c:idx val="2"/>
              <c:layout>
                <c:manualLayout>
                  <c:x val="1.8650754593175858E-2"/>
                  <c:y val="-3.7393246517262273E-2"/>
                </c:manualLayout>
              </c:layout>
              <c:showVal val="1"/>
              <c:extLst>
                <c:ext xmlns:c15="http://schemas.microsoft.com/office/drawing/2012/chart" uri="{CE6537A1-D6FC-4f65-9D91-7224C49458BB}"/>
              </c:extLst>
            </c:dLbl>
            <c:spPr>
              <a:noFill/>
              <a:ln>
                <a:noFill/>
              </a:ln>
              <a:effectLst/>
            </c:spPr>
            <c:txPr>
              <a:bodyPr/>
              <a:lstStyle/>
              <a:p>
                <a:pPr>
                  <a:defRPr sz="1600"/>
                </a:pPr>
                <a:endParaRPr lang="en-US"/>
              </a:p>
            </c:txPr>
            <c:showVal val="1"/>
            <c:extLst>
              <c:ext xmlns:c15="http://schemas.microsoft.com/office/drawing/2012/chart" uri="{CE6537A1-D6FC-4f65-9D91-7224C49458BB}">
                <c15:showLeaderLines val="0"/>
              </c:ext>
            </c:extLst>
          </c:dLbls>
          <c:cat>
            <c:strRef>
              <c:f>Sheet1!$C$1:$E$1</c:f>
              <c:strCache>
                <c:ptCount val="3"/>
                <c:pt idx="0">
                  <c:v>31 March 2014</c:v>
                </c:pt>
                <c:pt idx="1">
                  <c:v>31 March 2015</c:v>
                </c:pt>
                <c:pt idx="2">
                  <c:v>31 March 2016</c:v>
                </c:pt>
              </c:strCache>
            </c:strRef>
          </c:cat>
          <c:val>
            <c:numRef>
              <c:f>Sheet1!$C$3:$E$3</c:f>
              <c:numCache>
                <c:formatCode>General</c:formatCode>
                <c:ptCount val="3"/>
                <c:pt idx="0">
                  <c:v>570</c:v>
                </c:pt>
                <c:pt idx="1">
                  <c:v>8974</c:v>
                </c:pt>
                <c:pt idx="2">
                  <c:v>3000</c:v>
                </c:pt>
              </c:numCache>
            </c:numRef>
          </c:val>
        </c:ser>
        <c:ser>
          <c:idx val="2"/>
          <c:order val="2"/>
          <c:tx>
            <c:strRef>
              <c:f>Sheet1!$B$4</c:f>
              <c:strCache>
                <c:ptCount val="1"/>
                <c:pt idx="0">
                  <c:v>Applications Rejected</c:v>
                </c:pt>
              </c:strCache>
            </c:strRef>
          </c:tx>
          <c:spPr>
            <a:solidFill>
              <a:srgbClr val="00B0F0"/>
            </a:solidFill>
          </c:spPr>
          <c:dLbls>
            <c:dLbl>
              <c:idx val="0"/>
              <c:layout>
                <c:manualLayout>
                  <c:x val="2.8472183164604429E-2"/>
                  <c:y val="-3.8461538461538464E-2"/>
                </c:manualLayout>
              </c:layout>
              <c:showVal val="1"/>
              <c:extLst>
                <c:ext xmlns:c15="http://schemas.microsoft.com/office/drawing/2012/chart" uri="{CE6537A1-D6FC-4f65-9D91-7224C49458BB}"/>
              </c:extLst>
            </c:dLbl>
            <c:dLbl>
              <c:idx val="1"/>
              <c:layout>
                <c:manualLayout>
                  <c:x val="2.4999765654293217E-2"/>
                  <c:y val="-3.2051282051282055E-2"/>
                </c:manualLayout>
              </c:layout>
              <c:showVal val="1"/>
              <c:extLst>
                <c:ext xmlns:c15="http://schemas.microsoft.com/office/drawing/2012/chart" uri="{CE6537A1-D6FC-4f65-9D91-7224C49458BB}"/>
              </c:extLst>
            </c:dLbl>
            <c:dLbl>
              <c:idx val="2"/>
              <c:layout>
                <c:manualLayout>
                  <c:x val="3.0555516497937758E-2"/>
                  <c:y val="-1.6025641025641024E-2"/>
                </c:manualLayout>
              </c:layout>
              <c:showVal val="1"/>
              <c:extLst>
                <c:ext xmlns:c15="http://schemas.microsoft.com/office/drawing/2012/chart" uri="{CE6537A1-D6FC-4f65-9D91-7224C49458BB}"/>
              </c:extLst>
            </c:dLbl>
            <c:spPr>
              <a:noFill/>
              <a:ln>
                <a:noFill/>
              </a:ln>
              <a:effectLst/>
            </c:spPr>
            <c:txPr>
              <a:bodyPr/>
              <a:lstStyle/>
              <a:p>
                <a:pPr>
                  <a:defRPr sz="1800"/>
                </a:pPr>
                <a:endParaRPr lang="en-US"/>
              </a:p>
            </c:txPr>
            <c:showVal val="1"/>
            <c:extLst>
              <c:ext xmlns:c15="http://schemas.microsoft.com/office/drawing/2012/chart" uri="{CE6537A1-D6FC-4f65-9D91-7224C49458BB}">
                <c15:showLeaderLines val="0"/>
              </c:ext>
            </c:extLst>
          </c:dLbls>
          <c:cat>
            <c:strRef>
              <c:f>Sheet1!$C$1:$E$1</c:f>
              <c:strCache>
                <c:ptCount val="3"/>
                <c:pt idx="0">
                  <c:v>31 March 2014</c:v>
                </c:pt>
                <c:pt idx="1">
                  <c:v>31 March 2015</c:v>
                </c:pt>
                <c:pt idx="2">
                  <c:v>31 March 2016</c:v>
                </c:pt>
              </c:strCache>
            </c:strRef>
          </c:cat>
          <c:val>
            <c:numRef>
              <c:f>Sheet1!$C$4:$E$4</c:f>
              <c:numCache>
                <c:formatCode>General</c:formatCode>
                <c:ptCount val="3"/>
                <c:pt idx="0">
                  <c:v>1512</c:v>
                </c:pt>
                <c:pt idx="1">
                  <c:v>2226</c:v>
                </c:pt>
                <c:pt idx="2">
                  <c:v>2463</c:v>
                </c:pt>
              </c:numCache>
            </c:numRef>
          </c:val>
        </c:ser>
        <c:dLbls/>
        <c:shape val="box"/>
        <c:axId val="62965632"/>
        <c:axId val="62967168"/>
        <c:axId val="0"/>
      </c:bar3DChart>
      <c:catAx>
        <c:axId val="62965632"/>
        <c:scaling>
          <c:orientation val="minMax"/>
        </c:scaling>
        <c:axPos val="b"/>
        <c:numFmt formatCode="General" sourceLinked="0"/>
        <c:tickLblPos val="nextTo"/>
        <c:txPr>
          <a:bodyPr/>
          <a:lstStyle/>
          <a:p>
            <a:pPr>
              <a:defRPr sz="1600"/>
            </a:pPr>
            <a:endParaRPr lang="en-US"/>
          </a:p>
        </c:txPr>
        <c:crossAx val="62967168"/>
        <c:crosses val="autoZero"/>
        <c:auto val="1"/>
        <c:lblAlgn val="ctr"/>
        <c:lblOffset val="100"/>
      </c:catAx>
      <c:valAx>
        <c:axId val="62967168"/>
        <c:scaling>
          <c:orientation val="minMax"/>
        </c:scaling>
        <c:axPos val="l"/>
        <c:majorGridlines/>
        <c:numFmt formatCode="General" sourceLinked="1"/>
        <c:tickLblPos val="nextTo"/>
        <c:txPr>
          <a:bodyPr/>
          <a:lstStyle/>
          <a:p>
            <a:pPr>
              <a:defRPr sz="1600"/>
            </a:pPr>
            <a:endParaRPr lang="en-US"/>
          </a:p>
        </c:txPr>
        <c:crossAx val="62965632"/>
        <c:crosses val="autoZero"/>
        <c:crossBetween val="between"/>
      </c:valAx>
    </c:plotArea>
    <c:legend>
      <c:legendPos val="r"/>
      <c:txPr>
        <a:bodyPr/>
        <a:lstStyle/>
        <a:p>
          <a:pPr>
            <a:defRPr sz="1600"/>
          </a:pPr>
          <a:endParaRPr lang="en-US"/>
        </a:p>
      </c:txPr>
    </c:legend>
    <c:plotVisOnly val="1"/>
    <c:dispBlanksAs val="gap"/>
  </c:chart>
  <c:externalData r:id="rId1"/>
</c:chartSpace>
</file>

<file path=ppt/charts/chart21.xml><?xml version="1.0" encoding="utf-8"?>
<c:chartSpace xmlns:c="http://schemas.openxmlformats.org/drawingml/2006/chart" xmlns:a="http://schemas.openxmlformats.org/drawingml/2006/main" xmlns:r="http://schemas.openxmlformats.org/officeDocument/2006/relationships">
  <c:lang val="en-ZA"/>
  <c:chart>
    <c:plotArea>
      <c:layout>
        <c:manualLayout>
          <c:layoutTarget val="inner"/>
          <c:xMode val="edge"/>
          <c:yMode val="edge"/>
          <c:x val="0.113618886644405"/>
          <c:y val="0.17570742336453229"/>
          <c:w val="0.44720781630044937"/>
          <c:h val="0.80581785767345127"/>
        </c:manualLayout>
      </c:layout>
      <c:pieChart>
        <c:varyColors val="1"/>
        <c:ser>
          <c:idx val="0"/>
          <c:order val="0"/>
          <c:spPr>
            <a:solidFill>
              <a:srgbClr val="92D050"/>
            </a:solidFill>
          </c:spPr>
          <c:dPt>
            <c:idx val="0"/>
            <c:spPr>
              <a:solidFill>
                <a:schemeClr val="accent1">
                  <a:lumMod val="75000"/>
                </a:schemeClr>
              </a:solidFill>
            </c:spPr>
          </c:dPt>
          <c:dLbls>
            <c:spPr>
              <a:noFill/>
              <a:ln>
                <a:noFill/>
              </a:ln>
              <a:effectLst/>
            </c:spPr>
            <c:txPr>
              <a:bodyPr/>
              <a:lstStyle/>
              <a:p>
                <a:pPr>
                  <a:defRPr sz="1600" b="1">
                    <a:solidFill>
                      <a:schemeClr val="bg1"/>
                    </a:solidFill>
                  </a:defRPr>
                </a:pPr>
                <a:endParaRPr lang="en-US"/>
              </a:p>
            </c:txPr>
            <c:showVal val="1"/>
            <c:showLeaderLines val="1"/>
            <c:extLst>
              <c:ext xmlns:c15="http://schemas.microsoft.com/office/drawing/2012/chart" uri="{CE6537A1-D6FC-4f65-9D91-7224C49458BB}"/>
            </c:extLst>
          </c:dLbls>
          <c:cat>
            <c:strRef>
              <c:f>Sheet1!$B$22:$B$23</c:f>
              <c:strCache>
                <c:ptCount val="2"/>
                <c:pt idx="0">
                  <c:v>Outstanding transfers</c:v>
                </c:pt>
                <c:pt idx="1">
                  <c:v>Title Dees Issued</c:v>
                </c:pt>
              </c:strCache>
            </c:strRef>
          </c:cat>
          <c:val>
            <c:numRef>
              <c:f>Sheet1!$C$22:$C$23</c:f>
              <c:numCache>
                <c:formatCode>0%</c:formatCode>
                <c:ptCount val="2"/>
                <c:pt idx="0">
                  <c:v>0.8600000000000001</c:v>
                </c:pt>
                <c:pt idx="1">
                  <c:v>0.14000000000000001</c:v>
                </c:pt>
              </c:numCache>
            </c:numRef>
          </c:val>
        </c:ser>
        <c:dLbls/>
        <c:firstSliceAng val="0"/>
      </c:pieChart>
    </c:plotArea>
    <c:legend>
      <c:legendPos val="r"/>
      <c:layout>
        <c:manualLayout>
          <c:xMode val="edge"/>
          <c:yMode val="edge"/>
          <c:x val="0.62907050885655003"/>
          <c:y val="0.36687218342990152"/>
          <c:w val="0.29414066042791776"/>
          <c:h val="0.15933739414648646"/>
        </c:manualLayout>
      </c:layout>
      <c:txPr>
        <a:bodyPr/>
        <a:lstStyle/>
        <a:p>
          <a:pPr>
            <a:defRPr sz="1600" b="1"/>
          </a:pPr>
          <a:endParaRPr lang="en-US"/>
        </a:p>
      </c:txPr>
    </c:legend>
    <c:plotVisOnly val="1"/>
    <c:dispBlanksAs val="zero"/>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ZA"/>
  <c:style val="26"/>
  <c:clrMapOvr bg1="lt1" tx1="dk1" bg2="lt2" tx2="dk2" accent1="accent1" accent2="accent2" accent3="accent3" accent4="accent4" accent5="accent5" accent6="accent6" hlink="hlink" folHlink="folHlink"/>
  <c:chart>
    <c:title>
      <c:tx>
        <c:rich>
          <a:bodyPr/>
          <a:lstStyle/>
          <a:p>
            <a:pPr>
              <a:defRPr sz="1600"/>
            </a:pPr>
            <a:r>
              <a:rPr lang="en-ZA" sz="1600"/>
              <a:t>Registered</a:t>
            </a:r>
            <a:r>
              <a:rPr lang="en-ZA" sz="1600" baseline="0"/>
              <a:t> estate agents by race</a:t>
            </a:r>
            <a:endParaRPr lang="en-ZA" sz="1600"/>
          </a:p>
        </c:rich>
      </c:tx>
    </c:title>
    <c:plotArea>
      <c:layout/>
      <c:barChart>
        <c:barDir val="col"/>
        <c:grouping val="clustered"/>
        <c:ser>
          <c:idx val="0"/>
          <c:order val="0"/>
          <c:tx>
            <c:strRef>
              <c:f>'Analysis R'!$B$14</c:f>
              <c:strCache>
                <c:ptCount val="1"/>
                <c:pt idx="0">
                  <c:v>2015/2016</c:v>
                </c:pt>
              </c:strCache>
            </c:strRef>
          </c:tx>
          <c:spPr>
            <a:solidFill>
              <a:srgbClr val="00B050"/>
            </a:solidFill>
          </c:spPr>
          <c:dPt>
            <c:idx val="1"/>
          </c:dPt>
          <c:dPt>
            <c:idx val="2"/>
          </c:dPt>
          <c:dPt>
            <c:idx val="3"/>
          </c:dPt>
          <c:dLbls>
            <c:spPr>
              <a:noFill/>
              <a:ln>
                <a:noFill/>
              </a:ln>
              <a:effectLst/>
            </c:spPr>
            <c:txPr>
              <a:bodyPr/>
              <a:lstStyle/>
              <a:p>
                <a:pPr>
                  <a:defRPr sz="1600" b="1"/>
                </a:pPr>
                <a:endParaRPr lang="en-US"/>
              </a:p>
            </c:txPr>
            <c:showVal val="1"/>
            <c:extLst>
              <c:ext xmlns:c15="http://schemas.microsoft.com/office/drawing/2012/chart" uri="{CE6537A1-D6FC-4f65-9D91-7224C49458BB}">
                <c15:showLeaderLines val="0"/>
              </c:ext>
            </c:extLst>
          </c:dLbls>
          <c:cat>
            <c:strRef>
              <c:f>'Analysis R'!$A$15:$A$18</c:f>
              <c:strCache>
                <c:ptCount val="4"/>
                <c:pt idx="0">
                  <c:v>White</c:v>
                </c:pt>
                <c:pt idx="1">
                  <c:v>African</c:v>
                </c:pt>
                <c:pt idx="2">
                  <c:v>Coloured</c:v>
                </c:pt>
                <c:pt idx="3">
                  <c:v>Indian</c:v>
                </c:pt>
              </c:strCache>
            </c:strRef>
          </c:cat>
          <c:val>
            <c:numRef>
              <c:f>'Analysis R'!$B$15:$B$18</c:f>
              <c:numCache>
                <c:formatCode>_ * #,##0_ ;_ * \-#,##0_ ;_ * "-"??_ ;_ @_ </c:formatCode>
                <c:ptCount val="4"/>
                <c:pt idx="0">
                  <c:v>31794</c:v>
                </c:pt>
                <c:pt idx="1">
                  <c:v>3944</c:v>
                </c:pt>
                <c:pt idx="2">
                  <c:v>781</c:v>
                </c:pt>
                <c:pt idx="3">
                  <c:v>1984</c:v>
                </c:pt>
              </c:numCache>
            </c:numRef>
          </c:val>
        </c:ser>
        <c:ser>
          <c:idx val="1"/>
          <c:order val="1"/>
          <c:tx>
            <c:strRef>
              <c:f>'Analysis R'!$C$14</c:f>
              <c:strCache>
                <c:ptCount val="1"/>
                <c:pt idx="0">
                  <c:v>2014/2015</c:v>
                </c:pt>
              </c:strCache>
            </c:strRef>
          </c:tx>
          <c:spPr>
            <a:solidFill>
              <a:srgbClr val="FF0000"/>
            </a:solidFill>
          </c:spPr>
          <c:dLbls>
            <c:spPr>
              <a:noFill/>
              <a:ln>
                <a:noFill/>
              </a:ln>
              <a:effectLst/>
            </c:spPr>
            <c:txPr>
              <a:bodyPr/>
              <a:lstStyle/>
              <a:p>
                <a:pPr>
                  <a:defRPr sz="1600" b="1"/>
                </a:pPr>
                <a:endParaRPr lang="en-US"/>
              </a:p>
            </c:txPr>
            <c:showVal val="1"/>
            <c:extLst>
              <c:ext xmlns:c15="http://schemas.microsoft.com/office/drawing/2012/chart" uri="{CE6537A1-D6FC-4f65-9D91-7224C49458BB}">
                <c15:showLeaderLines val="0"/>
              </c:ext>
            </c:extLst>
          </c:dLbls>
          <c:cat>
            <c:strRef>
              <c:f>'Analysis R'!$A$15:$A$18</c:f>
              <c:strCache>
                <c:ptCount val="4"/>
                <c:pt idx="0">
                  <c:v>White</c:v>
                </c:pt>
                <c:pt idx="1">
                  <c:v>African</c:v>
                </c:pt>
                <c:pt idx="2">
                  <c:v>Coloured</c:v>
                </c:pt>
                <c:pt idx="3">
                  <c:v>Indian</c:v>
                </c:pt>
              </c:strCache>
            </c:strRef>
          </c:cat>
          <c:val>
            <c:numRef>
              <c:f>'Analysis R'!$C$15:$C$18</c:f>
              <c:numCache>
                <c:formatCode>_ * #,##0_ ;_ * \-#,##0_ ;_ * "-"??_ ;_ @_ </c:formatCode>
                <c:ptCount val="4"/>
                <c:pt idx="0">
                  <c:v>28689</c:v>
                </c:pt>
                <c:pt idx="1">
                  <c:v>2955</c:v>
                </c:pt>
                <c:pt idx="2">
                  <c:v>600</c:v>
                </c:pt>
                <c:pt idx="3">
                  <c:v>1452</c:v>
                </c:pt>
              </c:numCache>
            </c:numRef>
          </c:val>
        </c:ser>
        <c:dLbls/>
        <c:axId val="111084288"/>
        <c:axId val="111085824"/>
      </c:barChart>
      <c:catAx>
        <c:axId val="111084288"/>
        <c:scaling>
          <c:orientation val="minMax"/>
        </c:scaling>
        <c:axPos val="b"/>
        <c:numFmt formatCode="General" sourceLinked="0"/>
        <c:tickLblPos val="nextTo"/>
        <c:txPr>
          <a:bodyPr/>
          <a:lstStyle/>
          <a:p>
            <a:pPr>
              <a:defRPr sz="1600" b="1"/>
            </a:pPr>
            <a:endParaRPr lang="en-US"/>
          </a:p>
        </c:txPr>
        <c:crossAx val="111085824"/>
        <c:crosses val="autoZero"/>
        <c:auto val="1"/>
        <c:lblAlgn val="ctr"/>
        <c:lblOffset val="100"/>
      </c:catAx>
      <c:valAx>
        <c:axId val="111085824"/>
        <c:scaling>
          <c:orientation val="minMax"/>
        </c:scaling>
        <c:delete val="1"/>
        <c:axPos val="l"/>
        <c:numFmt formatCode="_ * #,##0_ ;_ * \-#,##0_ ;_ * &quot;-&quot;??_ ;_ @_ " sourceLinked="1"/>
        <c:tickLblPos val="none"/>
        <c:crossAx val="111084288"/>
        <c:crosses val="autoZero"/>
        <c:crossBetween val="between"/>
      </c:valAx>
    </c:plotArea>
    <c:legend>
      <c:legendPos val="b"/>
      <c:txPr>
        <a:bodyPr/>
        <a:lstStyle/>
        <a:p>
          <a:pPr>
            <a:defRPr sz="1600"/>
          </a:pPr>
          <a:endParaRPr lang="en-US"/>
        </a:p>
      </c:txPr>
    </c:legend>
    <c:plotVisOnly val="1"/>
    <c:dispBlanksAs val="gap"/>
  </c:chart>
  <c:externalData r:id="rId2"/>
</c:chartSpace>
</file>

<file path=ppt/charts/chart4.xml><?xml version="1.0" encoding="utf-8"?>
<c:chartSpace xmlns:c="http://schemas.openxmlformats.org/drawingml/2006/chart" xmlns:a="http://schemas.openxmlformats.org/drawingml/2006/main" xmlns:r="http://schemas.openxmlformats.org/officeDocument/2006/relationships">
  <c:lang val="en-ZA"/>
  <c:style val="26"/>
  <c:clrMapOvr bg1="lt1" tx1="dk1" bg2="lt2" tx2="dk2" accent1="accent1" accent2="accent2" accent3="accent3" accent4="accent4" accent5="accent5" accent6="accent6" hlink="hlink" folHlink="folHlink"/>
  <c:chart>
    <c:title>
      <c:tx>
        <c:rich>
          <a:bodyPr/>
          <a:lstStyle/>
          <a:p>
            <a:pPr>
              <a:defRPr sz="1800"/>
            </a:pPr>
            <a:r>
              <a:rPr lang="en-ZA" sz="1800"/>
              <a:t>Registered</a:t>
            </a:r>
            <a:r>
              <a:rPr lang="en-ZA" sz="1800" baseline="0"/>
              <a:t> estate agents by province</a:t>
            </a:r>
            <a:endParaRPr lang="en-ZA" sz="1800"/>
          </a:p>
        </c:rich>
      </c:tx>
    </c:title>
    <c:plotArea>
      <c:layout/>
      <c:barChart>
        <c:barDir val="bar"/>
        <c:grouping val="clustered"/>
        <c:ser>
          <c:idx val="0"/>
          <c:order val="0"/>
          <c:tx>
            <c:strRef>
              <c:f>'Analysis R'!$B$32</c:f>
              <c:strCache>
                <c:ptCount val="1"/>
                <c:pt idx="0">
                  <c:v>2015/2016</c:v>
                </c:pt>
              </c:strCache>
            </c:strRef>
          </c:tx>
          <c:spPr>
            <a:solidFill>
              <a:srgbClr val="00B050"/>
            </a:solidFill>
          </c:spPr>
          <c:dPt>
            <c:idx val="1"/>
          </c:dPt>
          <c:dPt>
            <c:idx val="2"/>
          </c:dPt>
          <c:dPt>
            <c:idx val="3"/>
          </c:dPt>
          <c:dPt>
            <c:idx val="4"/>
          </c:dPt>
          <c:dPt>
            <c:idx val="5"/>
          </c:dPt>
          <c:dPt>
            <c:idx val="6"/>
          </c:dPt>
          <c:dPt>
            <c:idx val="7"/>
          </c:dPt>
          <c:dPt>
            <c:idx val="8"/>
          </c:dPt>
          <c:dLbls>
            <c:spPr>
              <a:noFill/>
              <a:ln>
                <a:noFill/>
              </a:ln>
              <a:effectLst/>
            </c:spPr>
            <c:txPr>
              <a:bodyPr/>
              <a:lstStyle/>
              <a:p>
                <a:pPr>
                  <a:defRPr sz="1400" b="1"/>
                </a:pPr>
                <a:endParaRPr lang="en-US"/>
              </a:p>
            </c:txPr>
            <c:showVal val="1"/>
            <c:extLst>
              <c:ext xmlns:c15="http://schemas.microsoft.com/office/drawing/2012/chart" uri="{CE6537A1-D6FC-4f65-9D91-7224C49458BB}">
                <c15:showLeaderLines val="0"/>
              </c:ext>
            </c:extLst>
          </c:dLbls>
          <c:cat>
            <c:strRef>
              <c:f>'Analysis R'!$A$33:$A$41</c:f>
              <c:strCache>
                <c:ptCount val="9"/>
                <c:pt idx="0">
                  <c:v>Gauteng</c:v>
                </c:pt>
                <c:pt idx="1">
                  <c:v>Western Cape</c:v>
                </c:pt>
                <c:pt idx="2">
                  <c:v>Eastern Cape</c:v>
                </c:pt>
                <c:pt idx="3">
                  <c:v>Northern Cape</c:v>
                </c:pt>
                <c:pt idx="4">
                  <c:v>Free State</c:v>
                </c:pt>
                <c:pt idx="5">
                  <c:v>North West</c:v>
                </c:pt>
                <c:pt idx="6">
                  <c:v>Limpopo</c:v>
                </c:pt>
                <c:pt idx="7">
                  <c:v>Mpumalanga</c:v>
                </c:pt>
                <c:pt idx="8">
                  <c:v>Kwazulu-Natal</c:v>
                </c:pt>
              </c:strCache>
            </c:strRef>
          </c:cat>
          <c:val>
            <c:numRef>
              <c:f>'Analysis R'!$B$33:$B$41</c:f>
              <c:numCache>
                <c:formatCode>_ * #,##0_ ;_ * \-#,##0_ ;_ * "-"??_ ;_ @_ </c:formatCode>
                <c:ptCount val="9"/>
                <c:pt idx="0">
                  <c:v>17687</c:v>
                </c:pt>
                <c:pt idx="1">
                  <c:v>9082</c:v>
                </c:pt>
                <c:pt idx="2">
                  <c:v>1986</c:v>
                </c:pt>
                <c:pt idx="3">
                  <c:v>336</c:v>
                </c:pt>
                <c:pt idx="4">
                  <c:v>1120</c:v>
                </c:pt>
                <c:pt idx="5">
                  <c:v>1198</c:v>
                </c:pt>
                <c:pt idx="6">
                  <c:v>587</c:v>
                </c:pt>
                <c:pt idx="7">
                  <c:v>1378</c:v>
                </c:pt>
                <c:pt idx="8">
                  <c:v>5129</c:v>
                </c:pt>
              </c:numCache>
            </c:numRef>
          </c:val>
        </c:ser>
        <c:ser>
          <c:idx val="1"/>
          <c:order val="1"/>
          <c:tx>
            <c:strRef>
              <c:f>'Analysis R'!$C$32</c:f>
              <c:strCache>
                <c:ptCount val="1"/>
                <c:pt idx="0">
                  <c:v>2014/2015</c:v>
                </c:pt>
              </c:strCache>
            </c:strRef>
          </c:tx>
          <c:spPr>
            <a:solidFill>
              <a:srgbClr val="FF0000"/>
            </a:solidFill>
          </c:spPr>
          <c:dLbls>
            <c:spPr>
              <a:noFill/>
              <a:ln>
                <a:noFill/>
              </a:ln>
              <a:effectLst/>
            </c:spPr>
            <c:txPr>
              <a:bodyPr/>
              <a:lstStyle/>
              <a:p>
                <a:pPr>
                  <a:defRPr sz="1400" b="1"/>
                </a:pPr>
                <a:endParaRPr lang="en-US"/>
              </a:p>
            </c:txPr>
            <c:showVal val="1"/>
            <c:extLst>
              <c:ext xmlns:c15="http://schemas.microsoft.com/office/drawing/2012/chart" uri="{CE6537A1-D6FC-4f65-9D91-7224C49458BB}">
                <c15:showLeaderLines val="0"/>
              </c:ext>
            </c:extLst>
          </c:dLbls>
          <c:cat>
            <c:strRef>
              <c:f>'Analysis R'!$A$33:$A$41</c:f>
              <c:strCache>
                <c:ptCount val="9"/>
                <c:pt idx="0">
                  <c:v>Gauteng</c:v>
                </c:pt>
                <c:pt idx="1">
                  <c:v>Western Cape</c:v>
                </c:pt>
                <c:pt idx="2">
                  <c:v>Eastern Cape</c:v>
                </c:pt>
                <c:pt idx="3">
                  <c:v>Northern Cape</c:v>
                </c:pt>
                <c:pt idx="4">
                  <c:v>Free State</c:v>
                </c:pt>
                <c:pt idx="5">
                  <c:v>North West</c:v>
                </c:pt>
                <c:pt idx="6">
                  <c:v>Limpopo</c:v>
                </c:pt>
                <c:pt idx="7">
                  <c:v>Mpumalanga</c:v>
                </c:pt>
                <c:pt idx="8">
                  <c:v>Kwazulu-Natal</c:v>
                </c:pt>
              </c:strCache>
            </c:strRef>
          </c:cat>
          <c:val>
            <c:numRef>
              <c:f>'Analysis R'!$C$33:$C$41</c:f>
              <c:numCache>
                <c:formatCode>_ * #,##0_ ;_ * \-#,##0_ ;_ * "-"??_ ;_ @_ </c:formatCode>
                <c:ptCount val="9"/>
                <c:pt idx="0">
                  <c:v>16193</c:v>
                </c:pt>
                <c:pt idx="1">
                  <c:v>7629</c:v>
                </c:pt>
                <c:pt idx="2">
                  <c:v>1699</c:v>
                </c:pt>
                <c:pt idx="3">
                  <c:v>304</c:v>
                </c:pt>
                <c:pt idx="4">
                  <c:v>939</c:v>
                </c:pt>
                <c:pt idx="5">
                  <c:v>925</c:v>
                </c:pt>
                <c:pt idx="6">
                  <c:v>634</c:v>
                </c:pt>
                <c:pt idx="7">
                  <c:v>1116</c:v>
                </c:pt>
                <c:pt idx="8">
                  <c:v>4257</c:v>
                </c:pt>
              </c:numCache>
            </c:numRef>
          </c:val>
        </c:ser>
        <c:dLbls/>
        <c:axId val="111028864"/>
        <c:axId val="111137152"/>
      </c:barChart>
      <c:catAx>
        <c:axId val="111028864"/>
        <c:scaling>
          <c:orientation val="minMax"/>
        </c:scaling>
        <c:axPos val="l"/>
        <c:numFmt formatCode="General" sourceLinked="0"/>
        <c:tickLblPos val="nextTo"/>
        <c:txPr>
          <a:bodyPr/>
          <a:lstStyle/>
          <a:p>
            <a:pPr>
              <a:defRPr sz="1600" b="1"/>
            </a:pPr>
            <a:endParaRPr lang="en-US"/>
          </a:p>
        </c:txPr>
        <c:crossAx val="111137152"/>
        <c:crosses val="autoZero"/>
        <c:auto val="1"/>
        <c:lblAlgn val="ctr"/>
        <c:lblOffset val="100"/>
      </c:catAx>
      <c:valAx>
        <c:axId val="111137152"/>
        <c:scaling>
          <c:orientation val="minMax"/>
        </c:scaling>
        <c:delete val="1"/>
        <c:axPos val="b"/>
        <c:numFmt formatCode="_ * #,##0_ ;_ * \-#,##0_ ;_ * &quot;-&quot;??_ ;_ @_ " sourceLinked="1"/>
        <c:tickLblPos val="none"/>
        <c:crossAx val="111028864"/>
        <c:crosses val="autoZero"/>
        <c:crossBetween val="between"/>
      </c:valAx>
    </c:plotArea>
    <c:legend>
      <c:legendPos val="b"/>
      <c:txPr>
        <a:bodyPr/>
        <a:lstStyle/>
        <a:p>
          <a:pPr>
            <a:defRPr sz="1800" b="1"/>
          </a:pPr>
          <a:endParaRPr lang="en-US"/>
        </a:p>
      </c:txPr>
    </c:legend>
    <c:plotVisOnly val="1"/>
    <c:dispBlanksAs val="gap"/>
  </c:chart>
  <c:externalData r:id="rId2"/>
</c:chartSpace>
</file>

<file path=ppt/charts/chart5.xml><?xml version="1.0" encoding="utf-8"?>
<c:chartSpace xmlns:c="http://schemas.openxmlformats.org/drawingml/2006/chart" xmlns:a="http://schemas.openxmlformats.org/drawingml/2006/main" xmlns:r="http://schemas.openxmlformats.org/officeDocument/2006/relationships">
  <c:lang val="en-ZA"/>
  <c:style val="26"/>
  <c:clrMapOvr bg1="lt1" tx1="dk1" bg2="lt2" tx2="dk2" accent1="accent1" accent2="accent2" accent3="accent3" accent4="accent4" accent5="accent5" accent6="accent6" hlink="hlink" folHlink="folHlink"/>
  <c:chart>
    <c:title>
      <c:tx>
        <c:rich>
          <a:bodyPr/>
          <a:lstStyle/>
          <a:p>
            <a:pPr>
              <a:defRPr sz="1600"/>
            </a:pPr>
            <a:r>
              <a:rPr lang="en-ZA" sz="1600"/>
              <a:t>New</a:t>
            </a:r>
            <a:r>
              <a:rPr lang="en-ZA" sz="1600" baseline="0"/>
              <a:t> registrations</a:t>
            </a:r>
            <a:endParaRPr lang="en-ZA" sz="1600"/>
          </a:p>
        </c:rich>
      </c:tx>
    </c:title>
    <c:plotArea>
      <c:layout/>
      <c:barChart>
        <c:barDir val="col"/>
        <c:grouping val="clustered"/>
        <c:ser>
          <c:idx val="0"/>
          <c:order val="0"/>
          <c:tx>
            <c:strRef>
              <c:f>'Analysis R'!$I$44</c:f>
              <c:strCache>
                <c:ptCount val="1"/>
                <c:pt idx="0">
                  <c:v>2015/2016</c:v>
                </c:pt>
              </c:strCache>
            </c:strRef>
          </c:tx>
          <c:spPr>
            <a:solidFill>
              <a:srgbClr val="00B050"/>
            </a:solidFill>
          </c:spPr>
          <c:dPt>
            <c:idx val="1"/>
          </c:dPt>
          <c:dPt>
            <c:idx val="2"/>
          </c:dPt>
          <c:dPt>
            <c:idx val="3"/>
          </c:dPt>
          <c:dLbls>
            <c:dLbl>
              <c:idx val="5"/>
              <c:layout>
                <c:manualLayout>
                  <c:x val="-1.7699115044247787E-2"/>
                  <c:y val="-1.1142061281337051E-2"/>
                </c:manualLayout>
              </c:layout>
              <c:showVal val="1"/>
              <c:extLst>
                <c:ext xmlns:c15="http://schemas.microsoft.com/office/drawing/2012/chart" uri="{CE6537A1-D6FC-4f65-9D91-7224C49458BB}"/>
              </c:extLst>
            </c:dLbl>
            <c:spPr>
              <a:noFill/>
              <a:ln>
                <a:noFill/>
              </a:ln>
              <a:effectLst/>
            </c:spPr>
            <c:txPr>
              <a:bodyPr/>
              <a:lstStyle/>
              <a:p>
                <a:pPr>
                  <a:defRPr sz="1600" b="1"/>
                </a:pPr>
                <a:endParaRPr lang="en-US"/>
              </a:p>
            </c:txPr>
            <c:showVal val="1"/>
            <c:extLst>
              <c:ext xmlns:c15="http://schemas.microsoft.com/office/drawing/2012/chart" uri="{CE6537A1-D6FC-4f65-9D91-7224C49458BB}">
                <c15:showLeaderLines val="0"/>
              </c:ext>
            </c:extLst>
          </c:dLbls>
          <c:cat>
            <c:strRef>
              <c:f>'Analysis R'!$H$45:$H$51</c:f>
              <c:strCache>
                <c:ptCount val="7"/>
                <c:pt idx="0">
                  <c:v>Attorneys</c:v>
                </c:pt>
                <c:pt idx="1">
                  <c:v>Close Corporations</c:v>
                </c:pt>
                <c:pt idx="2">
                  <c:v>Partnerships</c:v>
                </c:pt>
                <c:pt idx="3">
                  <c:v>Companies</c:v>
                </c:pt>
                <c:pt idx="4">
                  <c:v>Non-principal agents</c:v>
                </c:pt>
                <c:pt idx="5">
                  <c:v>Intern agents</c:v>
                </c:pt>
                <c:pt idx="6">
                  <c:v>Principal agents</c:v>
                </c:pt>
              </c:strCache>
            </c:strRef>
          </c:cat>
          <c:val>
            <c:numRef>
              <c:f>'Analysis R'!$I$45:$I$51</c:f>
              <c:numCache>
                <c:formatCode>_ * #,##0_ ;_ * \-#,##0_ ;_ * "-"??_ ;_ @_ </c:formatCode>
                <c:ptCount val="7"/>
                <c:pt idx="0">
                  <c:v>76</c:v>
                </c:pt>
                <c:pt idx="1">
                  <c:v>69</c:v>
                </c:pt>
                <c:pt idx="2">
                  <c:v>1</c:v>
                </c:pt>
                <c:pt idx="3">
                  <c:v>357</c:v>
                </c:pt>
                <c:pt idx="4">
                  <c:v>30</c:v>
                </c:pt>
                <c:pt idx="5">
                  <c:v>6614</c:v>
                </c:pt>
                <c:pt idx="6">
                  <c:v>21</c:v>
                </c:pt>
              </c:numCache>
            </c:numRef>
          </c:val>
        </c:ser>
        <c:ser>
          <c:idx val="1"/>
          <c:order val="1"/>
          <c:tx>
            <c:strRef>
              <c:f>'Analysis R'!$J$44</c:f>
              <c:strCache>
                <c:ptCount val="1"/>
                <c:pt idx="0">
                  <c:v>2014/2015</c:v>
                </c:pt>
              </c:strCache>
            </c:strRef>
          </c:tx>
          <c:spPr>
            <a:solidFill>
              <a:srgbClr val="FF0000"/>
            </a:solidFill>
          </c:spPr>
          <c:dLbls>
            <c:dLbl>
              <c:idx val="3"/>
              <c:layout>
                <c:manualLayout>
                  <c:x val="1.3274336283185841E-2"/>
                  <c:y val="-3.7140204271124181E-3"/>
                </c:manualLayout>
              </c:layout>
              <c:showVal val="1"/>
              <c:extLst>
                <c:ext xmlns:c15="http://schemas.microsoft.com/office/drawing/2012/chart" uri="{CE6537A1-D6FC-4f65-9D91-7224C49458BB}"/>
              </c:extLst>
            </c:dLbl>
            <c:dLbl>
              <c:idx val="5"/>
              <c:layout>
                <c:manualLayout>
                  <c:x val="1.1799410029498523E-2"/>
                  <c:y val="-7.4280408542246991E-3"/>
                </c:manualLayout>
              </c:layout>
              <c:showVal val="1"/>
              <c:extLst>
                <c:ext xmlns:c15="http://schemas.microsoft.com/office/drawing/2012/chart" uri="{CE6537A1-D6FC-4f65-9D91-7224C49458BB}"/>
              </c:extLst>
            </c:dLbl>
            <c:spPr>
              <a:noFill/>
              <a:ln>
                <a:noFill/>
              </a:ln>
              <a:effectLst/>
            </c:spPr>
            <c:txPr>
              <a:bodyPr/>
              <a:lstStyle/>
              <a:p>
                <a:pPr>
                  <a:defRPr sz="1600" b="1"/>
                </a:pPr>
                <a:endParaRPr lang="en-US"/>
              </a:p>
            </c:txPr>
            <c:showVal val="1"/>
            <c:extLst>
              <c:ext xmlns:c15="http://schemas.microsoft.com/office/drawing/2012/chart" uri="{CE6537A1-D6FC-4f65-9D91-7224C49458BB}">
                <c15:showLeaderLines val="0"/>
              </c:ext>
            </c:extLst>
          </c:dLbls>
          <c:cat>
            <c:strRef>
              <c:f>'Analysis R'!$H$45:$H$51</c:f>
              <c:strCache>
                <c:ptCount val="7"/>
                <c:pt idx="0">
                  <c:v>Attorneys</c:v>
                </c:pt>
                <c:pt idx="1">
                  <c:v>Close Corporations</c:v>
                </c:pt>
                <c:pt idx="2">
                  <c:v>Partnerships</c:v>
                </c:pt>
                <c:pt idx="3">
                  <c:v>Companies</c:v>
                </c:pt>
                <c:pt idx="4">
                  <c:v>Non-principal agents</c:v>
                </c:pt>
                <c:pt idx="5">
                  <c:v>Intern agents</c:v>
                </c:pt>
                <c:pt idx="6">
                  <c:v>Principal agents</c:v>
                </c:pt>
              </c:strCache>
            </c:strRef>
          </c:cat>
          <c:val>
            <c:numRef>
              <c:f>'Analysis R'!$J$45:$J$51</c:f>
              <c:numCache>
                <c:formatCode>_ * #,##0_ ;_ * \-#,##0_ ;_ * "-"??_ ;_ @_ </c:formatCode>
                <c:ptCount val="7"/>
                <c:pt idx="0">
                  <c:v>34</c:v>
                </c:pt>
                <c:pt idx="1">
                  <c:v>66</c:v>
                </c:pt>
                <c:pt idx="2">
                  <c:v>18</c:v>
                </c:pt>
                <c:pt idx="3">
                  <c:v>240</c:v>
                </c:pt>
                <c:pt idx="4">
                  <c:v>1</c:v>
                </c:pt>
                <c:pt idx="5">
                  <c:v>6074</c:v>
                </c:pt>
                <c:pt idx="6">
                  <c:v>7</c:v>
                </c:pt>
              </c:numCache>
            </c:numRef>
          </c:val>
        </c:ser>
        <c:dLbls/>
        <c:axId val="111264512"/>
        <c:axId val="111266048"/>
      </c:barChart>
      <c:catAx>
        <c:axId val="111264512"/>
        <c:scaling>
          <c:orientation val="minMax"/>
        </c:scaling>
        <c:axPos val="b"/>
        <c:numFmt formatCode="General" sourceLinked="0"/>
        <c:tickLblPos val="nextTo"/>
        <c:txPr>
          <a:bodyPr/>
          <a:lstStyle/>
          <a:p>
            <a:pPr>
              <a:defRPr sz="1600" b="1"/>
            </a:pPr>
            <a:endParaRPr lang="en-US"/>
          </a:p>
        </c:txPr>
        <c:crossAx val="111266048"/>
        <c:crosses val="autoZero"/>
        <c:auto val="1"/>
        <c:lblAlgn val="ctr"/>
        <c:lblOffset val="100"/>
      </c:catAx>
      <c:valAx>
        <c:axId val="111266048"/>
        <c:scaling>
          <c:orientation val="minMax"/>
        </c:scaling>
        <c:delete val="1"/>
        <c:axPos val="l"/>
        <c:numFmt formatCode="_ * #,##0_ ;_ * \-#,##0_ ;_ * &quot;-&quot;??_ ;_ @_ " sourceLinked="1"/>
        <c:tickLblPos val="none"/>
        <c:crossAx val="111264512"/>
        <c:crosses val="autoZero"/>
        <c:crossBetween val="between"/>
      </c:valAx>
    </c:plotArea>
    <c:legend>
      <c:legendPos val="b"/>
      <c:txPr>
        <a:bodyPr/>
        <a:lstStyle/>
        <a:p>
          <a:pPr>
            <a:defRPr sz="1600"/>
          </a:pPr>
          <a:endParaRPr lang="en-US"/>
        </a:p>
      </c:txPr>
    </c:legend>
    <c:plotVisOnly val="1"/>
    <c:dispBlanksAs val="gap"/>
  </c:chart>
  <c:externalData r:id="rId2"/>
</c:chartSpace>
</file>

<file path=ppt/charts/chart6.xml><?xml version="1.0" encoding="utf-8"?>
<c:chartSpace xmlns:c="http://schemas.openxmlformats.org/drawingml/2006/chart" xmlns:a="http://schemas.openxmlformats.org/drawingml/2006/main" xmlns:r="http://schemas.openxmlformats.org/officeDocument/2006/relationships">
  <c:lang val="en-ZA"/>
  <c:style val="37"/>
  <c:chart>
    <c:title>
      <c:tx>
        <c:rich>
          <a:bodyPr/>
          <a:lstStyle/>
          <a:p>
            <a:pPr>
              <a:defRPr sz="1600"/>
            </a:pPr>
            <a:r>
              <a:rPr lang="en-ZA" sz="1600"/>
              <a:t>Compliance with prescribed educational qualifications</a:t>
            </a:r>
          </a:p>
        </c:rich>
      </c:tx>
      <c:layout>
        <c:manualLayout>
          <c:xMode val="edge"/>
          <c:yMode val="edge"/>
          <c:x val="0.21086111111111114"/>
          <c:y val="2.777777777777779E-2"/>
        </c:manualLayout>
      </c:layout>
    </c:title>
    <c:view3D>
      <c:rAngAx val="1"/>
    </c:view3D>
    <c:plotArea>
      <c:layout/>
      <c:bar3DChart>
        <c:barDir val="col"/>
        <c:grouping val="clustered"/>
        <c:ser>
          <c:idx val="0"/>
          <c:order val="0"/>
          <c:tx>
            <c:strRef>
              <c:f>'compliance with education +EQEX'!$A$2</c:f>
              <c:strCache>
                <c:ptCount val="1"/>
                <c:pt idx="0">
                  <c:v>Estate agents who qualified at NQF 4 (FETC: Real Estate)</c:v>
                </c:pt>
              </c:strCache>
            </c:strRef>
          </c:tx>
          <c:dLbls>
            <c:dLbl>
              <c:idx val="0"/>
              <c:layout>
                <c:manualLayout>
                  <c:x val="1.2755102040816327E-2"/>
                  <c:y val="0.125"/>
                </c:manualLayout>
              </c:layout>
              <c:showVal val="1"/>
              <c:extLst>
                <c:ext xmlns:c15="http://schemas.microsoft.com/office/drawing/2012/chart" uri="{CE6537A1-D6FC-4f65-9D91-7224C49458BB}"/>
              </c:extLst>
            </c:dLbl>
            <c:dLbl>
              <c:idx val="1"/>
              <c:layout>
                <c:manualLayout>
                  <c:x val="6.3775510204081634E-3"/>
                  <c:y val="3.2407407407407413E-2"/>
                </c:manualLayout>
              </c:layout>
              <c:showVal val="1"/>
              <c:extLst>
                <c:ext xmlns:c15="http://schemas.microsoft.com/office/drawing/2012/chart" uri="{CE6537A1-D6FC-4f65-9D91-7224C49458BB}"/>
              </c:extLst>
            </c:dLbl>
            <c:spPr>
              <a:noFill/>
              <a:ln>
                <a:noFill/>
              </a:ln>
              <a:effectLst/>
            </c:spPr>
            <c:txPr>
              <a:bodyPr/>
              <a:lstStyle/>
              <a:p>
                <a:pPr>
                  <a:defRPr sz="1600"/>
                </a:pPr>
                <a:endParaRPr lang="en-US"/>
              </a:p>
            </c:txPr>
            <c:showVal val="1"/>
            <c:extLst>
              <c:ext xmlns:c15="http://schemas.microsoft.com/office/drawing/2012/chart" uri="{CE6537A1-D6FC-4f65-9D91-7224C49458BB}">
                <c15:showLeaderLines val="0"/>
              </c:ext>
            </c:extLst>
          </c:dLbls>
          <c:cat>
            <c:strRef>
              <c:f>'compliance with education +EQEX'!$B$1:$D$1</c:f>
              <c:strCache>
                <c:ptCount val="2"/>
                <c:pt idx="0">
                  <c:v>31/03/2016</c:v>
                </c:pt>
                <c:pt idx="1">
                  <c:v>31/03/2015</c:v>
                </c:pt>
              </c:strCache>
            </c:strRef>
          </c:cat>
          <c:val>
            <c:numRef>
              <c:f>'compliance with education +EQEX'!$B$2:$D$2</c:f>
              <c:numCache>
                <c:formatCode>General</c:formatCode>
                <c:ptCount val="2"/>
                <c:pt idx="0">
                  <c:v>16371</c:v>
                </c:pt>
                <c:pt idx="1">
                  <c:v>1297</c:v>
                </c:pt>
              </c:numCache>
            </c:numRef>
          </c:val>
        </c:ser>
        <c:ser>
          <c:idx val="1"/>
          <c:order val="1"/>
          <c:tx>
            <c:strRef>
              <c:f>'compliance with education +EQEX'!$A$3</c:f>
              <c:strCache>
                <c:ptCount val="1"/>
                <c:pt idx="0">
                  <c:v>Estate agents who qualified at NQF 5 (National Certificate:Real Estate)</c:v>
                </c:pt>
              </c:strCache>
            </c:strRef>
          </c:tx>
          <c:dLbls>
            <c:dLbl>
              <c:idx val="0"/>
              <c:layout>
                <c:manualLayout>
                  <c:x val="1.2755102040816327E-2"/>
                  <c:y val="0.10185185185185186"/>
                </c:manualLayout>
              </c:layout>
              <c:showVal val="1"/>
              <c:extLst>
                <c:ext xmlns:c15="http://schemas.microsoft.com/office/drawing/2012/chart" uri="{CE6537A1-D6FC-4f65-9D91-7224C49458BB}"/>
              </c:extLst>
            </c:dLbl>
            <c:dLbl>
              <c:idx val="1"/>
              <c:layout>
                <c:manualLayout>
                  <c:x val="1.2755102040816327E-2"/>
                  <c:y val="2.777777777777779E-2"/>
                </c:manualLayout>
              </c:layout>
              <c:showVal val="1"/>
              <c:extLst>
                <c:ext xmlns:c15="http://schemas.microsoft.com/office/drawing/2012/chart" uri="{CE6537A1-D6FC-4f65-9D91-7224C49458BB}"/>
              </c:extLst>
            </c:dLbl>
            <c:spPr>
              <a:noFill/>
              <a:ln>
                <a:noFill/>
              </a:ln>
              <a:effectLst/>
            </c:spPr>
            <c:txPr>
              <a:bodyPr/>
              <a:lstStyle/>
              <a:p>
                <a:pPr>
                  <a:defRPr sz="1600"/>
                </a:pPr>
                <a:endParaRPr lang="en-US"/>
              </a:p>
            </c:txPr>
            <c:showVal val="1"/>
            <c:extLst>
              <c:ext xmlns:c15="http://schemas.microsoft.com/office/drawing/2012/chart" uri="{CE6537A1-D6FC-4f65-9D91-7224C49458BB}">
                <c15:showLeaderLines val="0"/>
              </c:ext>
            </c:extLst>
          </c:dLbls>
          <c:cat>
            <c:strRef>
              <c:f>'compliance with education +EQEX'!$B$1:$D$1</c:f>
              <c:strCache>
                <c:ptCount val="2"/>
                <c:pt idx="0">
                  <c:v>31/03/2016</c:v>
                </c:pt>
                <c:pt idx="1">
                  <c:v>31/03/2015</c:v>
                </c:pt>
              </c:strCache>
            </c:strRef>
          </c:cat>
          <c:val>
            <c:numRef>
              <c:f>'compliance with education +EQEX'!$B$3:$D$3</c:f>
              <c:numCache>
                <c:formatCode>General</c:formatCode>
                <c:ptCount val="2"/>
                <c:pt idx="0">
                  <c:v>6464</c:v>
                </c:pt>
                <c:pt idx="1">
                  <c:v>600</c:v>
                </c:pt>
              </c:numCache>
            </c:numRef>
          </c:val>
        </c:ser>
        <c:dLbls>
          <c:showVal val="1"/>
        </c:dLbls>
        <c:shape val="cylinder"/>
        <c:axId val="111784704"/>
        <c:axId val="111786240"/>
        <c:axId val="0"/>
      </c:bar3DChart>
      <c:catAx>
        <c:axId val="111784704"/>
        <c:scaling>
          <c:orientation val="minMax"/>
        </c:scaling>
        <c:axPos val="b"/>
        <c:numFmt formatCode="General" sourceLinked="0"/>
        <c:majorTickMark val="none"/>
        <c:tickLblPos val="nextTo"/>
        <c:txPr>
          <a:bodyPr/>
          <a:lstStyle/>
          <a:p>
            <a:pPr>
              <a:defRPr sz="1600"/>
            </a:pPr>
            <a:endParaRPr lang="en-US"/>
          </a:p>
        </c:txPr>
        <c:crossAx val="111786240"/>
        <c:crosses val="autoZero"/>
        <c:auto val="1"/>
        <c:lblAlgn val="ctr"/>
        <c:lblOffset val="100"/>
      </c:catAx>
      <c:valAx>
        <c:axId val="111786240"/>
        <c:scaling>
          <c:orientation val="minMax"/>
        </c:scaling>
        <c:delete val="1"/>
        <c:axPos val="l"/>
        <c:numFmt formatCode="General" sourceLinked="1"/>
        <c:tickLblPos val="none"/>
        <c:crossAx val="111784704"/>
        <c:crosses val="autoZero"/>
        <c:crossBetween val="between"/>
      </c:valAx>
    </c:plotArea>
    <c:legend>
      <c:legendPos val="t"/>
      <c:txPr>
        <a:bodyPr/>
        <a:lstStyle/>
        <a:p>
          <a:pPr>
            <a:defRPr sz="1600"/>
          </a:pPr>
          <a:endParaRPr lang="en-US"/>
        </a:p>
      </c:txPr>
    </c:legend>
    <c:plotVisOnly val="1"/>
    <c:dispBlanksAs val="gap"/>
  </c:chart>
  <c:txPr>
    <a:bodyPr/>
    <a:lstStyle/>
    <a:p>
      <a:pPr>
        <a:defRPr sz="1000" b="1"/>
      </a:pPr>
      <a:endParaRPr lang="en-U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en-ZA"/>
  <c:chart>
    <c:title>
      <c:tx>
        <c:rich>
          <a:bodyPr/>
          <a:lstStyle/>
          <a:p>
            <a:pPr>
              <a:defRPr sz="1600"/>
            </a:pPr>
            <a:r>
              <a:rPr lang="en-ZA" sz="1600"/>
              <a:t>Equivalency Exemptions from prescribed qualifications</a:t>
            </a:r>
          </a:p>
        </c:rich>
      </c:tx>
    </c:title>
    <c:view3D>
      <c:rAngAx val="1"/>
    </c:view3D>
    <c:plotArea>
      <c:layout/>
      <c:bar3DChart>
        <c:barDir val="col"/>
        <c:grouping val="clustered"/>
        <c:ser>
          <c:idx val="0"/>
          <c:order val="0"/>
          <c:tx>
            <c:strRef>
              <c:f>'Equivalency Exemptions only'!$G$12</c:f>
              <c:strCache>
                <c:ptCount val="1"/>
                <c:pt idx="0">
                  <c:v>31-Mar-16</c:v>
                </c:pt>
              </c:strCache>
            </c:strRef>
          </c:tx>
          <c:spPr>
            <a:solidFill>
              <a:srgbClr val="99CC00"/>
            </a:solidFill>
          </c:spPr>
          <c:dLbls>
            <c:spPr>
              <a:noFill/>
              <a:ln>
                <a:noFill/>
              </a:ln>
              <a:effectLst/>
            </c:spPr>
            <c:txPr>
              <a:bodyPr/>
              <a:lstStyle/>
              <a:p>
                <a:pPr>
                  <a:defRPr sz="1600"/>
                </a:pPr>
                <a:endParaRPr lang="en-US"/>
              </a:p>
            </c:txPr>
            <c:showVal val="1"/>
            <c:extLst>
              <c:ext xmlns:c15="http://schemas.microsoft.com/office/drawing/2012/chart" uri="{CE6537A1-D6FC-4f65-9D91-7224C49458BB}">
                <c15:showLeaderLines val="0"/>
              </c:ext>
            </c:extLst>
          </c:dLbls>
          <c:cat>
            <c:strRef>
              <c:f>'Equivalency Exemptions only'!$F$13:$F$16</c:f>
              <c:strCache>
                <c:ptCount val="4"/>
                <c:pt idx="0">
                  <c:v>Equivalency exemptions: NQF Level 4  (FETC: Real Estate) only</c:v>
                </c:pt>
                <c:pt idx="1">
                  <c:v>Equivalency exemptions: NQF Level 5 (NC: Real Estate) only</c:v>
                </c:pt>
                <c:pt idx="2">
                  <c:v>Equivalency exemptions: both NQF Levels 4  &amp; NQF Level 5  </c:v>
                </c:pt>
                <c:pt idx="3">
                  <c:v>TOTAL</c:v>
                </c:pt>
              </c:strCache>
            </c:strRef>
          </c:cat>
          <c:val>
            <c:numRef>
              <c:f>'Equivalency Exemptions only'!$G$13:$G$16</c:f>
              <c:numCache>
                <c:formatCode>General</c:formatCode>
                <c:ptCount val="4"/>
                <c:pt idx="0">
                  <c:v>34</c:v>
                </c:pt>
                <c:pt idx="1">
                  <c:v>14</c:v>
                </c:pt>
                <c:pt idx="2">
                  <c:v>464</c:v>
                </c:pt>
                <c:pt idx="3">
                  <c:v>512</c:v>
                </c:pt>
              </c:numCache>
            </c:numRef>
          </c:val>
        </c:ser>
        <c:ser>
          <c:idx val="1"/>
          <c:order val="1"/>
          <c:tx>
            <c:strRef>
              <c:f>'Equivalency Exemptions only'!$H$12</c:f>
              <c:strCache>
                <c:ptCount val="1"/>
                <c:pt idx="0">
                  <c:v>31-Mar-15</c:v>
                </c:pt>
              </c:strCache>
            </c:strRef>
          </c:tx>
          <c:spPr>
            <a:solidFill>
              <a:srgbClr val="00CDC8"/>
            </a:solidFill>
          </c:spPr>
          <c:dLbls>
            <c:dLbl>
              <c:idx val="0"/>
              <c:layout>
                <c:manualLayout>
                  <c:x val="1.0703363914373088E-2"/>
                  <c:y val="-3.4722222222222858E-3"/>
                </c:manualLayout>
              </c:layout>
              <c:showVal val="1"/>
              <c:extLst>
                <c:ext xmlns:c15="http://schemas.microsoft.com/office/drawing/2012/chart" uri="{CE6537A1-D6FC-4f65-9D91-7224C49458BB}"/>
              </c:extLst>
            </c:dLbl>
            <c:dLbl>
              <c:idx val="1"/>
              <c:layout>
                <c:manualLayout>
                  <c:x val="1.5290519877675841E-2"/>
                  <c:y val="-3.4722222222222858E-3"/>
                </c:manualLayout>
              </c:layout>
              <c:showVal val="1"/>
              <c:extLst>
                <c:ext xmlns:c15="http://schemas.microsoft.com/office/drawing/2012/chart" uri="{CE6537A1-D6FC-4f65-9D91-7224C49458BB}"/>
              </c:extLst>
            </c:dLbl>
            <c:dLbl>
              <c:idx val="2"/>
              <c:layout>
                <c:manualLayout>
                  <c:x val="1.6819571865443427E-2"/>
                  <c:y val="-6.9444444444444458E-3"/>
                </c:manualLayout>
              </c:layout>
              <c:showVal val="1"/>
              <c:extLst>
                <c:ext xmlns:c15="http://schemas.microsoft.com/office/drawing/2012/chart" uri="{CE6537A1-D6FC-4f65-9D91-7224C49458BB}"/>
              </c:extLst>
            </c:dLbl>
            <c:dLbl>
              <c:idx val="3"/>
              <c:layout>
                <c:manualLayout>
                  <c:x val="2.1406727828746183E-2"/>
                  <c:y val="-1.3888888888888892E-2"/>
                </c:manualLayout>
              </c:layout>
              <c:showVal val="1"/>
              <c:extLst>
                <c:ext xmlns:c15="http://schemas.microsoft.com/office/drawing/2012/chart" uri="{CE6537A1-D6FC-4f65-9D91-7224C49458BB}"/>
              </c:extLst>
            </c:dLbl>
            <c:spPr>
              <a:noFill/>
              <a:ln>
                <a:noFill/>
              </a:ln>
              <a:effectLst/>
            </c:spPr>
            <c:txPr>
              <a:bodyPr/>
              <a:lstStyle/>
              <a:p>
                <a:pPr>
                  <a:defRPr sz="1600"/>
                </a:pPr>
                <a:endParaRPr lang="en-US"/>
              </a:p>
            </c:txPr>
            <c:showVal val="1"/>
            <c:extLst>
              <c:ext xmlns:c15="http://schemas.microsoft.com/office/drawing/2012/chart" uri="{CE6537A1-D6FC-4f65-9D91-7224C49458BB}">
                <c15:showLeaderLines val="0"/>
              </c:ext>
            </c:extLst>
          </c:dLbls>
          <c:cat>
            <c:strRef>
              <c:f>'Equivalency Exemptions only'!$F$13:$F$16</c:f>
              <c:strCache>
                <c:ptCount val="4"/>
                <c:pt idx="0">
                  <c:v>Equivalency exemptions: NQF Level 4  (FETC: Real Estate) only</c:v>
                </c:pt>
                <c:pt idx="1">
                  <c:v>Equivalency exemptions: NQF Level 5 (NC: Real Estate) only</c:v>
                </c:pt>
                <c:pt idx="2">
                  <c:v>Equivalency exemptions: both NQF Levels 4  &amp; NQF Level 5  </c:v>
                </c:pt>
                <c:pt idx="3">
                  <c:v>TOTAL</c:v>
                </c:pt>
              </c:strCache>
            </c:strRef>
          </c:cat>
          <c:val>
            <c:numRef>
              <c:f>'Equivalency Exemptions only'!$H$13:$H$16</c:f>
              <c:numCache>
                <c:formatCode>General</c:formatCode>
                <c:ptCount val="4"/>
                <c:pt idx="0">
                  <c:v>51</c:v>
                </c:pt>
                <c:pt idx="1">
                  <c:v>13</c:v>
                </c:pt>
                <c:pt idx="2">
                  <c:v>381</c:v>
                </c:pt>
                <c:pt idx="3">
                  <c:v>445</c:v>
                </c:pt>
              </c:numCache>
            </c:numRef>
          </c:val>
        </c:ser>
        <c:dLbls>
          <c:showVal val="1"/>
        </c:dLbls>
        <c:shape val="cylinder"/>
        <c:axId val="112908160"/>
        <c:axId val="112909696"/>
        <c:axId val="0"/>
      </c:bar3DChart>
      <c:catAx>
        <c:axId val="112908160"/>
        <c:scaling>
          <c:orientation val="minMax"/>
        </c:scaling>
        <c:axPos val="b"/>
        <c:numFmt formatCode="General" sourceLinked="0"/>
        <c:majorTickMark val="none"/>
        <c:tickLblPos val="nextTo"/>
        <c:txPr>
          <a:bodyPr/>
          <a:lstStyle/>
          <a:p>
            <a:pPr>
              <a:defRPr sz="1600"/>
            </a:pPr>
            <a:endParaRPr lang="en-US"/>
          </a:p>
        </c:txPr>
        <c:crossAx val="112909696"/>
        <c:crosses val="autoZero"/>
        <c:auto val="1"/>
        <c:lblAlgn val="ctr"/>
        <c:lblOffset val="100"/>
      </c:catAx>
      <c:valAx>
        <c:axId val="112909696"/>
        <c:scaling>
          <c:orientation val="minMax"/>
        </c:scaling>
        <c:delete val="1"/>
        <c:axPos val="l"/>
        <c:numFmt formatCode="General" sourceLinked="1"/>
        <c:tickLblPos val="none"/>
        <c:crossAx val="112908160"/>
        <c:crosses val="autoZero"/>
        <c:crossBetween val="between"/>
      </c:valAx>
    </c:plotArea>
    <c:legend>
      <c:legendPos val="t"/>
      <c:txPr>
        <a:bodyPr/>
        <a:lstStyle/>
        <a:p>
          <a:pPr>
            <a:defRPr sz="1600"/>
          </a:pPr>
          <a:endParaRPr lang="en-US"/>
        </a:p>
      </c:txPr>
    </c:legend>
    <c:plotVisOnly val="1"/>
    <c:dispBlanksAs val="gap"/>
  </c:chart>
  <c:txPr>
    <a:bodyPr/>
    <a:lstStyle/>
    <a:p>
      <a:pPr>
        <a:defRPr sz="900" b="1"/>
      </a:pPr>
      <a:endParaRPr lang="en-US"/>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en-ZA"/>
  <c:chart>
    <c:title>
      <c:tx>
        <c:rich>
          <a:bodyPr/>
          <a:lstStyle/>
          <a:p>
            <a:pPr>
              <a:defRPr sz="1600"/>
            </a:pPr>
            <a:r>
              <a:rPr lang="en-ZA" sz="1600"/>
              <a:t>Study Guides issued to Stakeholders</a:t>
            </a:r>
          </a:p>
        </c:rich>
      </c:tx>
    </c:title>
    <c:view3D>
      <c:rAngAx val="1"/>
    </c:view3D>
    <c:plotArea>
      <c:layout/>
      <c:bar3DChart>
        <c:barDir val="col"/>
        <c:grouping val="clustered"/>
        <c:ser>
          <c:idx val="0"/>
          <c:order val="0"/>
          <c:tx>
            <c:strRef>
              <c:f>'Study Guides'!$B$12</c:f>
              <c:strCache>
                <c:ptCount val="1"/>
                <c:pt idx="0">
                  <c:v>31/03/2016</c:v>
                </c:pt>
              </c:strCache>
            </c:strRef>
          </c:tx>
          <c:spPr>
            <a:solidFill>
              <a:srgbClr val="00CDC8"/>
            </a:solidFill>
          </c:spPr>
          <c:dLbls>
            <c:dLbl>
              <c:idx val="0"/>
              <c:layout>
                <c:manualLayout>
                  <c:x val="7.7160493827160516E-3"/>
                  <c:y val="-3.4722222222222168E-2"/>
                </c:manualLayout>
              </c:layout>
              <c:showVal val="1"/>
              <c:extLst>
                <c:ext xmlns:c15="http://schemas.microsoft.com/office/drawing/2012/chart" uri="{CE6537A1-D6FC-4f65-9D91-7224C49458BB}"/>
              </c:extLst>
            </c:dLbl>
            <c:dLbl>
              <c:idx val="1"/>
              <c:layout>
                <c:manualLayout>
                  <c:x val="9.2592592592592622E-3"/>
                  <c:y val="-3.4722222222222224E-2"/>
                </c:manualLayout>
              </c:layout>
              <c:showVal val="1"/>
              <c:extLst>
                <c:ext xmlns:c15="http://schemas.microsoft.com/office/drawing/2012/chart" uri="{CE6537A1-D6FC-4f65-9D91-7224C49458BB}"/>
              </c:extLst>
            </c:dLbl>
            <c:dLbl>
              <c:idx val="2"/>
              <c:layout>
                <c:manualLayout>
                  <c:x val="9.2592592592592622E-3"/>
                  <c:y val="-3.4722222222222224E-2"/>
                </c:manualLayout>
              </c:layout>
              <c:showVal val="1"/>
              <c:extLst>
                <c:ext xmlns:c15="http://schemas.microsoft.com/office/drawing/2012/chart" uri="{CE6537A1-D6FC-4f65-9D91-7224C49458BB}"/>
              </c:extLst>
            </c:dLbl>
            <c:spPr>
              <a:noFill/>
              <a:ln>
                <a:noFill/>
              </a:ln>
              <a:effectLst/>
            </c:spPr>
            <c:txPr>
              <a:bodyPr/>
              <a:lstStyle/>
              <a:p>
                <a:pPr>
                  <a:defRPr sz="1600" b="1"/>
                </a:pPr>
                <a:endParaRPr lang="en-US"/>
              </a:p>
            </c:txPr>
            <c:showVal val="1"/>
            <c:extLst>
              <c:ext xmlns:c15="http://schemas.microsoft.com/office/drawing/2012/chart" uri="{CE6537A1-D6FC-4f65-9D91-7224C49458BB}">
                <c15:showLeaderLines val="0"/>
              </c:ext>
            </c:extLst>
          </c:dLbls>
          <c:cat>
            <c:strRef>
              <c:f>'Study Guides'!$A$13:$A$15</c:f>
              <c:strCache>
                <c:ptCount val="3"/>
                <c:pt idx="0">
                  <c:v>PDE 4 Study Guides</c:v>
                </c:pt>
                <c:pt idx="1">
                  <c:v>PDE 5 Study Guides</c:v>
                </c:pt>
                <c:pt idx="2">
                  <c:v>TOTAL</c:v>
                </c:pt>
              </c:strCache>
            </c:strRef>
          </c:cat>
          <c:val>
            <c:numRef>
              <c:f>'Study Guides'!$B$13:$B$15</c:f>
              <c:numCache>
                <c:formatCode>General</c:formatCode>
                <c:ptCount val="3"/>
                <c:pt idx="0">
                  <c:v>647</c:v>
                </c:pt>
                <c:pt idx="1">
                  <c:v>300</c:v>
                </c:pt>
                <c:pt idx="2">
                  <c:v>947</c:v>
                </c:pt>
              </c:numCache>
            </c:numRef>
          </c:val>
        </c:ser>
        <c:ser>
          <c:idx val="1"/>
          <c:order val="1"/>
          <c:tx>
            <c:strRef>
              <c:f>'Study Guides'!$C$12</c:f>
              <c:strCache>
                <c:ptCount val="1"/>
                <c:pt idx="0">
                  <c:v>31/03/2015</c:v>
                </c:pt>
              </c:strCache>
            </c:strRef>
          </c:tx>
          <c:spPr>
            <a:solidFill>
              <a:srgbClr val="99CC00"/>
            </a:solidFill>
          </c:spPr>
          <c:dLbls>
            <c:dLbl>
              <c:idx val="0"/>
              <c:layout>
                <c:manualLayout>
                  <c:x val="1.6975308641975311E-2"/>
                  <c:y val="-3.8194717847769032E-2"/>
                </c:manualLayout>
              </c:layout>
              <c:spPr>
                <a:noFill/>
                <a:ln>
                  <a:noFill/>
                </a:ln>
                <a:effectLst/>
              </c:spPr>
              <c:txPr>
                <a:bodyPr/>
                <a:lstStyle/>
                <a:p>
                  <a:pPr>
                    <a:defRPr sz="1600" b="1"/>
                  </a:pPr>
                  <a:endParaRPr lang="en-US"/>
                </a:p>
              </c:txPr>
              <c:showVal val="1"/>
              <c:extLst>
                <c:ext xmlns:c15="http://schemas.microsoft.com/office/drawing/2012/chart" uri="{CE6537A1-D6FC-4f65-9D91-7224C49458BB}"/>
              </c:extLst>
            </c:dLbl>
            <c:dLbl>
              <c:idx val="1"/>
              <c:layout>
                <c:manualLayout>
                  <c:x val="2.777777777777779E-2"/>
                  <c:y val="-2.4305555555555618E-2"/>
                </c:manualLayout>
              </c:layout>
              <c:spPr>
                <a:noFill/>
                <a:ln>
                  <a:noFill/>
                </a:ln>
                <a:effectLst/>
              </c:spPr>
              <c:txPr>
                <a:bodyPr/>
                <a:lstStyle/>
                <a:p>
                  <a:pPr>
                    <a:defRPr sz="1600" b="1"/>
                  </a:pPr>
                  <a:endParaRPr lang="en-US"/>
                </a:p>
              </c:txPr>
              <c:showVal val="1"/>
              <c:extLst>
                <c:ext xmlns:c15="http://schemas.microsoft.com/office/drawing/2012/chart" uri="{CE6537A1-D6FC-4f65-9D91-7224C49458BB}"/>
              </c:extLst>
            </c:dLbl>
            <c:dLbl>
              <c:idx val="2"/>
              <c:layout>
                <c:manualLayout>
                  <c:x val="2.4691358024691364E-2"/>
                  <c:y val="-4.1666666666666637E-2"/>
                </c:manualLayout>
              </c:layout>
              <c:spPr>
                <a:noFill/>
                <a:ln>
                  <a:noFill/>
                </a:ln>
                <a:effectLst/>
              </c:spPr>
              <c:txPr>
                <a:bodyPr/>
                <a:lstStyle/>
                <a:p>
                  <a:pPr>
                    <a:defRPr sz="1600" b="1"/>
                  </a:pPr>
                  <a:endParaRPr lang="en-US"/>
                </a:p>
              </c:txPr>
              <c:showVal val="1"/>
              <c:extLst>
                <c:ext xmlns:c15="http://schemas.microsoft.com/office/drawing/2012/chart" uri="{CE6537A1-D6FC-4f65-9D91-7224C49458BB}"/>
              </c:extLst>
            </c:dLbl>
            <c:spPr>
              <a:noFill/>
              <a:ln>
                <a:noFill/>
              </a:ln>
              <a:effectLst/>
            </c:spPr>
            <c:txPr>
              <a:bodyPr/>
              <a:lstStyle/>
              <a:p>
                <a:pPr>
                  <a:defRPr b="1"/>
                </a:pPr>
                <a:endParaRPr lang="en-US"/>
              </a:p>
            </c:txPr>
            <c:showVal val="1"/>
            <c:extLst>
              <c:ext xmlns:c15="http://schemas.microsoft.com/office/drawing/2012/chart" uri="{CE6537A1-D6FC-4f65-9D91-7224C49458BB}">
                <c15:showLeaderLines val="0"/>
              </c:ext>
            </c:extLst>
          </c:dLbls>
          <c:cat>
            <c:strRef>
              <c:f>'Study Guides'!$A$13:$A$15</c:f>
              <c:strCache>
                <c:ptCount val="3"/>
                <c:pt idx="0">
                  <c:v>PDE 4 Study Guides</c:v>
                </c:pt>
                <c:pt idx="1">
                  <c:v>PDE 5 Study Guides</c:v>
                </c:pt>
                <c:pt idx="2">
                  <c:v>TOTAL</c:v>
                </c:pt>
              </c:strCache>
            </c:strRef>
          </c:cat>
          <c:val>
            <c:numRef>
              <c:f>'Study Guides'!$C$13:$C$15</c:f>
              <c:numCache>
                <c:formatCode>General</c:formatCode>
                <c:ptCount val="3"/>
                <c:pt idx="0">
                  <c:v>646</c:v>
                </c:pt>
                <c:pt idx="1">
                  <c:v>430</c:v>
                </c:pt>
                <c:pt idx="2">
                  <c:v>1076</c:v>
                </c:pt>
              </c:numCache>
            </c:numRef>
          </c:val>
        </c:ser>
        <c:dLbls>
          <c:showVal val="1"/>
        </c:dLbls>
        <c:shape val="box"/>
        <c:axId val="113084288"/>
        <c:axId val="113085824"/>
        <c:axId val="0"/>
      </c:bar3DChart>
      <c:catAx>
        <c:axId val="113084288"/>
        <c:scaling>
          <c:orientation val="minMax"/>
        </c:scaling>
        <c:axPos val="b"/>
        <c:numFmt formatCode="General" sourceLinked="0"/>
        <c:majorTickMark val="none"/>
        <c:tickLblPos val="nextTo"/>
        <c:txPr>
          <a:bodyPr/>
          <a:lstStyle/>
          <a:p>
            <a:pPr>
              <a:defRPr sz="1600" b="1"/>
            </a:pPr>
            <a:endParaRPr lang="en-US"/>
          </a:p>
        </c:txPr>
        <c:crossAx val="113085824"/>
        <c:crosses val="autoZero"/>
        <c:auto val="1"/>
        <c:lblAlgn val="ctr"/>
        <c:lblOffset val="100"/>
      </c:catAx>
      <c:valAx>
        <c:axId val="113085824"/>
        <c:scaling>
          <c:orientation val="minMax"/>
        </c:scaling>
        <c:delete val="1"/>
        <c:axPos val="l"/>
        <c:numFmt formatCode="General" sourceLinked="1"/>
        <c:tickLblPos val="none"/>
        <c:crossAx val="113084288"/>
        <c:crosses val="autoZero"/>
        <c:crossBetween val="between"/>
      </c:valAx>
    </c:plotArea>
    <c:legend>
      <c:legendPos val="t"/>
      <c:txPr>
        <a:bodyPr/>
        <a:lstStyle/>
        <a:p>
          <a:pPr>
            <a:defRPr sz="1600" b="1"/>
          </a:pPr>
          <a:endParaRPr lang="en-US"/>
        </a:p>
      </c:txPr>
    </c:legend>
    <c:plotVisOnly val="1"/>
    <c:dispBlanksAs val="gap"/>
  </c:chart>
  <c:externalData r:id="rId1"/>
</c:chartSpace>
</file>

<file path=ppt/charts/chart9.xml><?xml version="1.0" encoding="utf-8"?>
<c:chartSpace xmlns:c="http://schemas.openxmlformats.org/drawingml/2006/chart" xmlns:a="http://schemas.openxmlformats.org/drawingml/2006/main" xmlns:r="http://schemas.openxmlformats.org/officeDocument/2006/relationships">
  <c:lang val="en-ZA"/>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ZA"/>
              <a:t>Professional Designation Examinations</a:t>
            </a:r>
          </a:p>
        </c:rich>
      </c:tx>
      <c:spPr>
        <a:noFill/>
        <a:ln>
          <a:noFill/>
        </a:ln>
        <a:effectLst/>
      </c:spPr>
    </c:title>
    <c:plotArea>
      <c:layout>
        <c:manualLayout>
          <c:layoutTarget val="inner"/>
          <c:xMode val="edge"/>
          <c:yMode val="edge"/>
          <c:x val="0.18405477275866833"/>
          <c:y val="0.12522309711286092"/>
          <c:w val="0.79986335589630242"/>
          <c:h val="0.64294197600299974"/>
        </c:manualLayout>
      </c:layout>
      <c:barChart>
        <c:barDir val="col"/>
        <c:grouping val="clustered"/>
        <c:ser>
          <c:idx val="0"/>
          <c:order val="0"/>
          <c:tx>
            <c:strRef>
              <c:f>Sheet1!$A$3</c:f>
              <c:strCache>
                <c:ptCount val="1"/>
                <c:pt idx="0">
                  <c:v>Candidates who wrote the examination</c:v>
                </c:pt>
              </c:strCache>
            </c:strRef>
          </c:tx>
          <c:spPr>
            <a:solidFill>
              <a:srgbClr val="000046"/>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cat>
            <c:multiLvlStrRef>
              <c:f>Sheet1!$B$1:$E$2</c:f>
              <c:multiLvlStrCache>
                <c:ptCount val="4"/>
                <c:lvl>
                  <c:pt idx="0">
                    <c:v>PDE 4</c:v>
                  </c:pt>
                  <c:pt idx="1">
                    <c:v>PDE 5</c:v>
                  </c:pt>
                  <c:pt idx="2">
                    <c:v>PDE 4</c:v>
                  </c:pt>
                  <c:pt idx="3">
                    <c:v>PDE 5</c:v>
                  </c:pt>
                </c:lvl>
                <c:lvl>
                  <c:pt idx="0">
                    <c:v>31-Mar-16</c:v>
                  </c:pt>
                  <c:pt idx="2">
                    <c:v>31-Mar-15</c:v>
                  </c:pt>
                </c:lvl>
              </c:multiLvlStrCache>
            </c:multiLvlStrRef>
          </c:cat>
          <c:val>
            <c:numRef>
              <c:f>Sheet1!$B$3:$E$3</c:f>
              <c:numCache>
                <c:formatCode>General</c:formatCode>
                <c:ptCount val="4"/>
                <c:pt idx="0" formatCode="#,##0">
                  <c:v>1526</c:v>
                </c:pt>
                <c:pt idx="1">
                  <c:v>324</c:v>
                </c:pt>
                <c:pt idx="2">
                  <c:v>614</c:v>
                </c:pt>
                <c:pt idx="3">
                  <c:v>463</c:v>
                </c:pt>
              </c:numCache>
            </c:numRef>
          </c:val>
        </c:ser>
        <c:ser>
          <c:idx val="1"/>
          <c:order val="1"/>
          <c:tx>
            <c:strRef>
              <c:f>Sheet1!$A$4</c:f>
              <c:strCache>
                <c:ptCount val="1"/>
                <c:pt idx="0">
                  <c:v>Candidates who passed the examination</c:v>
                </c:pt>
              </c:strCache>
            </c:strRef>
          </c:tx>
          <c:spPr>
            <a:solidFill>
              <a:srgbClr val="00CDC8"/>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cat>
            <c:multiLvlStrRef>
              <c:f>Sheet1!$B$1:$E$2</c:f>
              <c:multiLvlStrCache>
                <c:ptCount val="4"/>
                <c:lvl>
                  <c:pt idx="0">
                    <c:v>PDE 4</c:v>
                  </c:pt>
                  <c:pt idx="1">
                    <c:v>PDE 5</c:v>
                  </c:pt>
                  <c:pt idx="2">
                    <c:v>PDE 4</c:v>
                  </c:pt>
                  <c:pt idx="3">
                    <c:v>PDE 5</c:v>
                  </c:pt>
                </c:lvl>
                <c:lvl>
                  <c:pt idx="0">
                    <c:v>31-Mar-16</c:v>
                  </c:pt>
                  <c:pt idx="2">
                    <c:v>31-Mar-15</c:v>
                  </c:pt>
                </c:lvl>
              </c:multiLvlStrCache>
            </c:multiLvlStrRef>
          </c:cat>
          <c:val>
            <c:numRef>
              <c:f>Sheet1!$B$4:$E$4</c:f>
              <c:numCache>
                <c:formatCode>General</c:formatCode>
                <c:ptCount val="4"/>
                <c:pt idx="0" formatCode="#,##0">
                  <c:v>1121</c:v>
                </c:pt>
                <c:pt idx="1">
                  <c:v>235</c:v>
                </c:pt>
                <c:pt idx="2">
                  <c:v>467</c:v>
                </c:pt>
                <c:pt idx="3">
                  <c:v>352</c:v>
                </c:pt>
              </c:numCache>
            </c:numRef>
          </c:val>
        </c:ser>
        <c:ser>
          <c:idx val="2"/>
          <c:order val="2"/>
          <c:tx>
            <c:strRef>
              <c:f>Sheet1!$A$5</c:f>
              <c:strCache>
                <c:ptCount val="1"/>
                <c:pt idx="0">
                  <c:v>Candidates who failed the examination</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cat>
            <c:multiLvlStrRef>
              <c:f>Sheet1!$B$1:$E$2</c:f>
              <c:multiLvlStrCache>
                <c:ptCount val="4"/>
                <c:lvl>
                  <c:pt idx="0">
                    <c:v>PDE 4</c:v>
                  </c:pt>
                  <c:pt idx="1">
                    <c:v>PDE 5</c:v>
                  </c:pt>
                  <c:pt idx="2">
                    <c:v>PDE 4</c:v>
                  </c:pt>
                  <c:pt idx="3">
                    <c:v>PDE 5</c:v>
                  </c:pt>
                </c:lvl>
                <c:lvl>
                  <c:pt idx="0">
                    <c:v>31-Mar-16</c:v>
                  </c:pt>
                  <c:pt idx="2">
                    <c:v>31-Mar-15</c:v>
                  </c:pt>
                </c:lvl>
              </c:multiLvlStrCache>
            </c:multiLvlStrRef>
          </c:cat>
          <c:val>
            <c:numRef>
              <c:f>Sheet1!$B$5:$E$5</c:f>
              <c:numCache>
                <c:formatCode>General</c:formatCode>
                <c:ptCount val="4"/>
                <c:pt idx="0">
                  <c:v>405</c:v>
                </c:pt>
                <c:pt idx="1">
                  <c:v>89</c:v>
                </c:pt>
                <c:pt idx="2">
                  <c:v>147</c:v>
                </c:pt>
                <c:pt idx="3">
                  <c:v>100</c:v>
                </c:pt>
              </c:numCache>
            </c:numRef>
          </c:val>
        </c:ser>
        <c:ser>
          <c:idx val="3"/>
          <c:order val="3"/>
          <c:tx>
            <c:strRef>
              <c:f>Sheet1!$A$6</c:f>
              <c:strCache>
                <c:ptCount val="1"/>
                <c:pt idx="0">
                  <c:v>Pass rate</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cat>
            <c:multiLvlStrRef>
              <c:f>Sheet1!$B$1:$E$2</c:f>
              <c:multiLvlStrCache>
                <c:ptCount val="4"/>
                <c:lvl>
                  <c:pt idx="0">
                    <c:v>PDE 4</c:v>
                  </c:pt>
                  <c:pt idx="1">
                    <c:v>PDE 5</c:v>
                  </c:pt>
                  <c:pt idx="2">
                    <c:v>PDE 4</c:v>
                  </c:pt>
                  <c:pt idx="3">
                    <c:v>PDE 5</c:v>
                  </c:pt>
                </c:lvl>
                <c:lvl>
                  <c:pt idx="0">
                    <c:v>31-Mar-16</c:v>
                  </c:pt>
                  <c:pt idx="2">
                    <c:v>31-Mar-15</c:v>
                  </c:pt>
                </c:lvl>
              </c:multiLvlStrCache>
            </c:multiLvlStrRef>
          </c:cat>
          <c:val>
            <c:numRef>
              <c:f>Sheet1!$B$6:$E$6</c:f>
              <c:numCache>
                <c:formatCode>0%</c:formatCode>
                <c:ptCount val="4"/>
                <c:pt idx="0">
                  <c:v>0.73000000000000009</c:v>
                </c:pt>
                <c:pt idx="1">
                  <c:v>0.73000000000000009</c:v>
                </c:pt>
                <c:pt idx="2">
                  <c:v>0.76000000000000012</c:v>
                </c:pt>
                <c:pt idx="3">
                  <c:v>0.76000000000000012</c:v>
                </c:pt>
              </c:numCache>
            </c:numRef>
          </c:val>
        </c:ser>
        <c:dLbls/>
        <c:axId val="62574592"/>
        <c:axId val="62576128"/>
      </c:barChart>
      <c:catAx>
        <c:axId val="62574592"/>
        <c:scaling>
          <c:orientation val="minMax"/>
        </c:scaling>
        <c:axPos val="b"/>
        <c:numFmt formatCode="General" sourceLinked="1"/>
        <c:maj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62576128"/>
        <c:crosses val="autoZero"/>
        <c:auto val="1"/>
        <c:lblAlgn val="ctr"/>
        <c:lblOffset val="100"/>
      </c:catAx>
      <c:valAx>
        <c:axId val="62576128"/>
        <c:scaling>
          <c:orientation val="minMax"/>
        </c:scaling>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sz="1600" b="1"/>
                  <a:t>No of candidates</a:t>
                </a:r>
              </a:p>
            </c:rich>
          </c:tx>
          <c:layout>
            <c:manualLayout>
              <c:xMode val="edge"/>
              <c:yMode val="edge"/>
              <c:x val="3.3625730994152045E-2"/>
              <c:y val="0.27492313460817391"/>
            </c:manualLayout>
          </c:layout>
          <c:spPr>
            <a:noFill/>
            <a:ln>
              <a:noFill/>
            </a:ln>
            <a:effectLst/>
          </c:spPr>
        </c:title>
        <c:numFmt formatCode="#,##0" sourceLinked="1"/>
        <c:maj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62574592"/>
        <c:crosses val="autoZero"/>
        <c:crossBetween val="between"/>
      </c:valAx>
      <c:spPr>
        <a:noFill/>
        <a:ln>
          <a:noFill/>
        </a:ln>
        <a:effectLst/>
      </c:spPr>
    </c:plotArea>
    <c:plotVisOnly val="1"/>
    <c:dispBlanksAs val="gap"/>
  </c:chart>
  <c:spPr>
    <a:solidFill>
      <a:schemeClr val="bg1"/>
    </a:solidFill>
    <a:ln w="12700" cap="flat" cmpd="sng" algn="ctr">
      <a:solidFill>
        <a:schemeClr val="tx1">
          <a:lumMod val="15000"/>
          <a:lumOff val="85000"/>
        </a:schemeClr>
      </a:solidFill>
      <a:round/>
    </a:ln>
    <a:effectLst/>
  </c:spPr>
  <c:txPr>
    <a:bodyPr/>
    <a:lstStyle/>
    <a:p>
      <a:pPr>
        <a:defRPr/>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56C193-1B64-4512-9A87-199B14E75DD2}" type="doc">
      <dgm:prSet loTypeId="urn:microsoft.com/office/officeart/2005/8/layout/pyramid2" loCatId="list" qsTypeId="urn:microsoft.com/office/officeart/2005/8/quickstyle/simple1" qsCatId="simple" csTypeId="urn:microsoft.com/office/officeart/2005/8/colors/accent1_2" csCatId="accent1" phldr="1"/>
      <dgm:spPr/>
    </dgm:pt>
    <dgm:pt modelId="{CD5AF116-7567-4B7A-9FD2-33671BD48D42}">
      <dgm:prSet phldrT="[Text]" custT="1"/>
      <dgm:spPr>
        <a:solidFill>
          <a:srgbClr val="A1DA00">
            <a:alpha val="89804"/>
          </a:srgbClr>
        </a:solidFill>
        <a:ln>
          <a:noFill/>
        </a:ln>
      </dgm:spPr>
      <dgm:t>
        <a:bodyPr/>
        <a:lstStyle/>
        <a:p>
          <a:pPr algn="ctr"/>
          <a:r>
            <a:rPr lang="en-ZA" sz="2200" b="1" dirty="0" smtClean="0"/>
            <a:t>VISION</a:t>
          </a:r>
          <a:endParaRPr lang="en-US" sz="2200" dirty="0" smtClean="0"/>
        </a:p>
        <a:p>
          <a:pPr algn="ctr"/>
          <a:endParaRPr lang="en-US" sz="1000" dirty="0" smtClean="0"/>
        </a:p>
        <a:p>
          <a:pPr algn="just"/>
          <a:r>
            <a:rPr lang="en-ZA" sz="2000" dirty="0" smtClean="0"/>
            <a:t>To be a sound and trusted world class regulator that is responsive to and surpasses its stakeholder expectations.</a:t>
          </a:r>
          <a:endParaRPr lang="en-US" sz="2000" dirty="0"/>
        </a:p>
      </dgm:t>
    </dgm:pt>
    <dgm:pt modelId="{C17FF112-1D41-40A9-88AB-B823DD974E2F}" type="parTrans" cxnId="{036F506D-2C3C-4343-8319-529C3D29AD55}">
      <dgm:prSet/>
      <dgm:spPr/>
      <dgm:t>
        <a:bodyPr/>
        <a:lstStyle/>
        <a:p>
          <a:endParaRPr lang="en-US"/>
        </a:p>
      </dgm:t>
    </dgm:pt>
    <dgm:pt modelId="{37CAF974-053D-4510-AD1A-0BE5DB9F15F6}" type="sibTrans" cxnId="{036F506D-2C3C-4343-8319-529C3D29AD55}">
      <dgm:prSet/>
      <dgm:spPr/>
      <dgm:t>
        <a:bodyPr/>
        <a:lstStyle/>
        <a:p>
          <a:endParaRPr lang="en-US"/>
        </a:p>
      </dgm:t>
    </dgm:pt>
    <dgm:pt modelId="{48BA0CCC-960D-47C5-A58C-6107926460BB}">
      <dgm:prSet phldrT="[Text]" custT="1"/>
      <dgm:spPr>
        <a:solidFill>
          <a:srgbClr val="A1DA00">
            <a:alpha val="90000"/>
          </a:srgbClr>
        </a:solidFill>
        <a:ln>
          <a:solidFill>
            <a:srgbClr val="D3C373"/>
          </a:solidFill>
        </a:ln>
      </dgm:spPr>
      <dgm:t>
        <a:bodyPr/>
        <a:lstStyle/>
        <a:p>
          <a:pPr algn="ctr"/>
          <a:r>
            <a:rPr lang="en-ZA" sz="2200" b="1" dirty="0" smtClean="0"/>
            <a:t>MISSION</a:t>
          </a:r>
          <a:endParaRPr lang="en-US" sz="2200" dirty="0" smtClean="0"/>
        </a:p>
        <a:p>
          <a:pPr algn="ctr"/>
          <a:endParaRPr lang="en-US" sz="1000" dirty="0" smtClean="0"/>
        </a:p>
        <a:p>
          <a:pPr algn="just"/>
          <a:r>
            <a:rPr lang="en-ZA" sz="2000" dirty="0" smtClean="0"/>
            <a:t>Our mission is to ensure that the integrity of the transaction between the estate agent and consumer is of a high standard by regulating, protecting, guiding and enhancing the conduct of the real estate agents’ profession in South Africa.</a:t>
          </a:r>
          <a:endParaRPr lang="en-US" sz="2000" dirty="0"/>
        </a:p>
      </dgm:t>
    </dgm:pt>
    <dgm:pt modelId="{B1E25088-AC83-4F0E-9CBF-834470F40E70}" type="parTrans" cxnId="{94005E36-E224-4A0B-AFF3-2AF691E127D3}">
      <dgm:prSet/>
      <dgm:spPr/>
      <dgm:t>
        <a:bodyPr/>
        <a:lstStyle/>
        <a:p>
          <a:endParaRPr lang="en-US"/>
        </a:p>
      </dgm:t>
    </dgm:pt>
    <dgm:pt modelId="{F4ACBA64-0CBB-4F46-B8B5-D43F091A3CBC}" type="sibTrans" cxnId="{94005E36-E224-4A0B-AFF3-2AF691E127D3}">
      <dgm:prSet/>
      <dgm:spPr/>
      <dgm:t>
        <a:bodyPr/>
        <a:lstStyle/>
        <a:p>
          <a:endParaRPr lang="en-US"/>
        </a:p>
      </dgm:t>
    </dgm:pt>
    <dgm:pt modelId="{6CAD0FC2-784B-4FB0-BBE9-EE7E9BAA4B4A}" type="pres">
      <dgm:prSet presAssocID="{9056C193-1B64-4512-9A87-199B14E75DD2}" presName="compositeShape" presStyleCnt="0">
        <dgm:presLayoutVars>
          <dgm:dir/>
          <dgm:resizeHandles/>
        </dgm:presLayoutVars>
      </dgm:prSet>
      <dgm:spPr/>
    </dgm:pt>
    <dgm:pt modelId="{4A13B6EC-271C-4802-8864-012B3B31D85E}" type="pres">
      <dgm:prSet presAssocID="{9056C193-1B64-4512-9A87-199B14E75DD2}" presName="pyramid" presStyleLbl="node1" presStyleIdx="0" presStyleCnt="1"/>
      <dgm:spPr>
        <a:solidFill>
          <a:srgbClr val="000046"/>
        </a:solidFill>
      </dgm:spPr>
      <dgm:t>
        <a:bodyPr/>
        <a:lstStyle/>
        <a:p>
          <a:endParaRPr lang="en-US"/>
        </a:p>
      </dgm:t>
    </dgm:pt>
    <dgm:pt modelId="{453B5964-8C78-43A0-B275-A07E3FFA7DF6}" type="pres">
      <dgm:prSet presAssocID="{9056C193-1B64-4512-9A87-199B14E75DD2}" presName="theList" presStyleCnt="0"/>
      <dgm:spPr/>
    </dgm:pt>
    <dgm:pt modelId="{86BC6B56-277E-44B0-9A77-12168D254F25}" type="pres">
      <dgm:prSet presAssocID="{CD5AF116-7567-4B7A-9FD2-33671BD48D42}" presName="aNode" presStyleLbl="fgAcc1" presStyleIdx="0" presStyleCnt="2" custScaleX="177942" custScaleY="59983" custLinFactNeighborX="-6464" custLinFactNeighborY="83473">
        <dgm:presLayoutVars>
          <dgm:bulletEnabled val="1"/>
        </dgm:presLayoutVars>
      </dgm:prSet>
      <dgm:spPr/>
      <dgm:t>
        <a:bodyPr/>
        <a:lstStyle/>
        <a:p>
          <a:endParaRPr lang="en-US"/>
        </a:p>
      </dgm:t>
    </dgm:pt>
    <dgm:pt modelId="{27F7BF50-B0E1-4F68-955B-A059904E59A6}" type="pres">
      <dgm:prSet presAssocID="{CD5AF116-7567-4B7A-9FD2-33671BD48D42}" presName="aSpace" presStyleCnt="0"/>
      <dgm:spPr/>
    </dgm:pt>
    <dgm:pt modelId="{8A59C9DC-01CC-454D-B491-420D8FB81207}" type="pres">
      <dgm:prSet presAssocID="{48BA0CCC-960D-47C5-A58C-6107926460BB}" presName="aNode" presStyleLbl="fgAcc1" presStyleIdx="1" presStyleCnt="2" custScaleX="179796" custScaleY="82038" custLinFactY="2301" custLinFactNeighborX="-6464" custLinFactNeighborY="100000">
        <dgm:presLayoutVars>
          <dgm:bulletEnabled val="1"/>
        </dgm:presLayoutVars>
      </dgm:prSet>
      <dgm:spPr/>
      <dgm:t>
        <a:bodyPr/>
        <a:lstStyle/>
        <a:p>
          <a:endParaRPr lang="en-US"/>
        </a:p>
      </dgm:t>
    </dgm:pt>
    <dgm:pt modelId="{D832C5E5-4A4F-42B7-AC12-35E858071173}" type="pres">
      <dgm:prSet presAssocID="{48BA0CCC-960D-47C5-A58C-6107926460BB}" presName="aSpace" presStyleCnt="0"/>
      <dgm:spPr/>
    </dgm:pt>
  </dgm:ptLst>
  <dgm:cxnLst>
    <dgm:cxn modelId="{641DDDC2-FB21-4D8D-A047-32E99390B091}" type="presOf" srcId="{48BA0CCC-960D-47C5-A58C-6107926460BB}" destId="{8A59C9DC-01CC-454D-B491-420D8FB81207}" srcOrd="0" destOrd="0" presId="urn:microsoft.com/office/officeart/2005/8/layout/pyramid2"/>
    <dgm:cxn modelId="{036F506D-2C3C-4343-8319-529C3D29AD55}" srcId="{9056C193-1B64-4512-9A87-199B14E75DD2}" destId="{CD5AF116-7567-4B7A-9FD2-33671BD48D42}" srcOrd="0" destOrd="0" parTransId="{C17FF112-1D41-40A9-88AB-B823DD974E2F}" sibTransId="{37CAF974-053D-4510-AD1A-0BE5DB9F15F6}"/>
    <dgm:cxn modelId="{94005E36-E224-4A0B-AFF3-2AF691E127D3}" srcId="{9056C193-1B64-4512-9A87-199B14E75DD2}" destId="{48BA0CCC-960D-47C5-A58C-6107926460BB}" srcOrd="1" destOrd="0" parTransId="{B1E25088-AC83-4F0E-9CBF-834470F40E70}" sibTransId="{F4ACBA64-0CBB-4F46-B8B5-D43F091A3CBC}"/>
    <dgm:cxn modelId="{B607D0A3-FC79-4CF6-A340-63A7E3DA14C2}" type="presOf" srcId="{9056C193-1B64-4512-9A87-199B14E75DD2}" destId="{6CAD0FC2-784B-4FB0-BBE9-EE7E9BAA4B4A}" srcOrd="0" destOrd="0" presId="urn:microsoft.com/office/officeart/2005/8/layout/pyramid2"/>
    <dgm:cxn modelId="{D5D3EC50-358A-4304-A25D-9F1913BFB8C2}" type="presOf" srcId="{CD5AF116-7567-4B7A-9FD2-33671BD48D42}" destId="{86BC6B56-277E-44B0-9A77-12168D254F25}" srcOrd="0" destOrd="0" presId="urn:microsoft.com/office/officeart/2005/8/layout/pyramid2"/>
    <dgm:cxn modelId="{0175E660-92FB-4B2D-8FDB-81D391A573BB}" type="presParOf" srcId="{6CAD0FC2-784B-4FB0-BBE9-EE7E9BAA4B4A}" destId="{4A13B6EC-271C-4802-8864-012B3B31D85E}" srcOrd="0" destOrd="0" presId="urn:microsoft.com/office/officeart/2005/8/layout/pyramid2"/>
    <dgm:cxn modelId="{A0061DC4-65A2-46F5-A235-3D3A34AD80B0}" type="presParOf" srcId="{6CAD0FC2-784B-4FB0-BBE9-EE7E9BAA4B4A}" destId="{453B5964-8C78-43A0-B275-A07E3FFA7DF6}" srcOrd="1" destOrd="0" presId="urn:microsoft.com/office/officeart/2005/8/layout/pyramid2"/>
    <dgm:cxn modelId="{EAA6D448-D1AC-45CB-B508-04CCEB1FB86B}" type="presParOf" srcId="{453B5964-8C78-43A0-B275-A07E3FFA7DF6}" destId="{86BC6B56-277E-44B0-9A77-12168D254F25}" srcOrd="0" destOrd="0" presId="urn:microsoft.com/office/officeart/2005/8/layout/pyramid2"/>
    <dgm:cxn modelId="{5AC1484D-A7FD-4265-A4CB-03FFE408EA28}" type="presParOf" srcId="{453B5964-8C78-43A0-B275-A07E3FFA7DF6}" destId="{27F7BF50-B0E1-4F68-955B-A059904E59A6}" srcOrd="1" destOrd="0" presId="urn:microsoft.com/office/officeart/2005/8/layout/pyramid2"/>
    <dgm:cxn modelId="{BB7D2EB2-D5BB-4773-9FB4-268744D014EF}" type="presParOf" srcId="{453B5964-8C78-43A0-B275-A07E3FFA7DF6}" destId="{8A59C9DC-01CC-454D-B491-420D8FB81207}" srcOrd="2" destOrd="0" presId="urn:microsoft.com/office/officeart/2005/8/layout/pyramid2"/>
    <dgm:cxn modelId="{523A127E-5FA1-47F7-B29C-D8732F47FA1A}" type="presParOf" srcId="{453B5964-8C78-43A0-B275-A07E3FFA7DF6}" destId="{D832C5E5-4A4F-42B7-AC12-35E858071173}" srcOrd="3" destOrd="0" presId="urn:microsoft.com/office/officeart/2005/8/layout/pyramid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056C193-1B64-4512-9A87-199B14E75DD2}" type="doc">
      <dgm:prSet loTypeId="urn:microsoft.com/office/officeart/2005/8/layout/pyramid2" loCatId="list" qsTypeId="urn:microsoft.com/office/officeart/2005/8/quickstyle/simple1" qsCatId="simple" csTypeId="urn:microsoft.com/office/officeart/2005/8/colors/accent1_2" csCatId="accent1" phldr="1"/>
      <dgm:spPr/>
    </dgm:pt>
    <dgm:pt modelId="{48BA0CCC-960D-47C5-A58C-6107926460BB}">
      <dgm:prSet phldrT="[Text]" custT="1"/>
      <dgm:spPr>
        <a:solidFill>
          <a:srgbClr val="7CA800">
            <a:alpha val="90000"/>
          </a:srgbClr>
        </a:solidFill>
        <a:ln>
          <a:noFill/>
        </a:ln>
      </dgm:spPr>
      <dgm:t>
        <a:bodyPr/>
        <a:lstStyle/>
        <a:p>
          <a:endParaRPr lang="en-US" sz="2400" dirty="0"/>
        </a:p>
      </dgm:t>
    </dgm:pt>
    <dgm:pt modelId="{B1E25088-AC83-4F0E-9CBF-834470F40E70}" type="parTrans" cxnId="{94005E36-E224-4A0B-AFF3-2AF691E127D3}">
      <dgm:prSet/>
      <dgm:spPr/>
      <dgm:t>
        <a:bodyPr/>
        <a:lstStyle/>
        <a:p>
          <a:endParaRPr lang="en-US"/>
        </a:p>
      </dgm:t>
    </dgm:pt>
    <dgm:pt modelId="{F4ACBA64-0CBB-4F46-B8B5-D43F091A3CBC}" type="sibTrans" cxnId="{94005E36-E224-4A0B-AFF3-2AF691E127D3}">
      <dgm:prSet/>
      <dgm:spPr/>
      <dgm:t>
        <a:bodyPr/>
        <a:lstStyle/>
        <a:p>
          <a:endParaRPr lang="en-US"/>
        </a:p>
      </dgm:t>
    </dgm:pt>
    <dgm:pt modelId="{6CAD0FC2-784B-4FB0-BBE9-EE7E9BAA4B4A}" type="pres">
      <dgm:prSet presAssocID="{9056C193-1B64-4512-9A87-199B14E75DD2}" presName="compositeShape" presStyleCnt="0">
        <dgm:presLayoutVars>
          <dgm:dir/>
          <dgm:resizeHandles/>
        </dgm:presLayoutVars>
      </dgm:prSet>
      <dgm:spPr/>
    </dgm:pt>
    <dgm:pt modelId="{4A13B6EC-271C-4802-8864-012B3B31D85E}" type="pres">
      <dgm:prSet presAssocID="{9056C193-1B64-4512-9A87-199B14E75DD2}" presName="pyramid" presStyleLbl="node1" presStyleIdx="0" presStyleCnt="1" custScaleX="104185" custScaleY="85617" custLinFactNeighborX="11995" custLinFactNeighborY="-1826"/>
      <dgm:spPr>
        <a:solidFill>
          <a:srgbClr val="19334F"/>
        </a:solidFill>
      </dgm:spPr>
    </dgm:pt>
    <dgm:pt modelId="{453B5964-8C78-43A0-B275-A07E3FFA7DF6}" type="pres">
      <dgm:prSet presAssocID="{9056C193-1B64-4512-9A87-199B14E75DD2}" presName="theList" presStyleCnt="0"/>
      <dgm:spPr/>
    </dgm:pt>
    <dgm:pt modelId="{8A59C9DC-01CC-454D-B491-420D8FB81207}" type="pres">
      <dgm:prSet presAssocID="{48BA0CCC-960D-47C5-A58C-6107926460BB}" presName="aNode" presStyleLbl="fgAcc1" presStyleIdx="0" presStyleCnt="1" custScaleX="251662" custScaleY="606199" custLinFactNeighborX="-8032" custLinFactNeighborY="-44778">
        <dgm:presLayoutVars>
          <dgm:bulletEnabled val="1"/>
        </dgm:presLayoutVars>
      </dgm:prSet>
      <dgm:spPr/>
      <dgm:t>
        <a:bodyPr/>
        <a:lstStyle/>
        <a:p>
          <a:endParaRPr lang="en-US"/>
        </a:p>
      </dgm:t>
    </dgm:pt>
    <dgm:pt modelId="{D832C5E5-4A4F-42B7-AC12-35E858071173}" type="pres">
      <dgm:prSet presAssocID="{48BA0CCC-960D-47C5-A58C-6107926460BB}" presName="aSpace" presStyleCnt="0"/>
      <dgm:spPr/>
    </dgm:pt>
  </dgm:ptLst>
  <dgm:cxnLst>
    <dgm:cxn modelId="{94005E36-E224-4A0B-AFF3-2AF691E127D3}" srcId="{9056C193-1B64-4512-9A87-199B14E75DD2}" destId="{48BA0CCC-960D-47C5-A58C-6107926460BB}" srcOrd="0" destOrd="0" parTransId="{B1E25088-AC83-4F0E-9CBF-834470F40E70}" sibTransId="{F4ACBA64-0CBB-4F46-B8B5-D43F091A3CBC}"/>
    <dgm:cxn modelId="{0D34D60D-35C3-4D70-AAA2-605E662703E3}" type="presOf" srcId="{9056C193-1B64-4512-9A87-199B14E75DD2}" destId="{6CAD0FC2-784B-4FB0-BBE9-EE7E9BAA4B4A}" srcOrd="0" destOrd="0" presId="urn:microsoft.com/office/officeart/2005/8/layout/pyramid2"/>
    <dgm:cxn modelId="{C25C941E-6E21-4518-9E7B-235F122DCA3A}" type="presOf" srcId="{48BA0CCC-960D-47C5-A58C-6107926460BB}" destId="{8A59C9DC-01CC-454D-B491-420D8FB81207}" srcOrd="0" destOrd="0" presId="urn:microsoft.com/office/officeart/2005/8/layout/pyramid2"/>
    <dgm:cxn modelId="{E5AC2C7F-CE27-43BE-A296-AEFED62B4DF9}" type="presParOf" srcId="{6CAD0FC2-784B-4FB0-BBE9-EE7E9BAA4B4A}" destId="{4A13B6EC-271C-4802-8864-012B3B31D85E}" srcOrd="0" destOrd="0" presId="urn:microsoft.com/office/officeart/2005/8/layout/pyramid2"/>
    <dgm:cxn modelId="{A023D66D-24CD-41AB-BBED-C0595ED667B8}" type="presParOf" srcId="{6CAD0FC2-784B-4FB0-BBE9-EE7E9BAA4B4A}" destId="{453B5964-8C78-43A0-B275-A07E3FFA7DF6}" srcOrd="1" destOrd="0" presId="urn:microsoft.com/office/officeart/2005/8/layout/pyramid2"/>
    <dgm:cxn modelId="{E2CEC413-5AC6-49C9-90A0-0FC03D73896B}" type="presParOf" srcId="{453B5964-8C78-43A0-B275-A07E3FFA7DF6}" destId="{8A59C9DC-01CC-454D-B491-420D8FB81207}" srcOrd="0" destOrd="0" presId="urn:microsoft.com/office/officeart/2005/8/layout/pyramid2"/>
    <dgm:cxn modelId="{CED6CF04-9586-41A7-B771-C509BE1070AC}" type="presParOf" srcId="{453B5964-8C78-43A0-B275-A07E3FFA7DF6}" destId="{D832C5E5-4A4F-42B7-AC12-35E858071173}" srcOrd="1" destOrd="0" presId="urn:microsoft.com/office/officeart/2005/8/layout/pyramid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A13B6EC-271C-4802-8864-012B3B31D85E}">
      <dsp:nvSpPr>
        <dsp:cNvPr id="0" name=""/>
        <dsp:cNvSpPr/>
      </dsp:nvSpPr>
      <dsp:spPr>
        <a:xfrm>
          <a:off x="-265746" y="0"/>
          <a:ext cx="6324600" cy="6324600"/>
        </a:xfrm>
        <a:prstGeom prst="triangle">
          <a:avLst/>
        </a:prstGeom>
        <a:solidFill>
          <a:srgbClr val="00004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6BC6B56-277E-44B0-9A77-12168D254F25}">
      <dsp:nvSpPr>
        <dsp:cNvPr id="0" name=""/>
        <dsp:cNvSpPr/>
      </dsp:nvSpPr>
      <dsp:spPr>
        <a:xfrm>
          <a:off x="1028725" y="948896"/>
          <a:ext cx="7315177" cy="1816819"/>
        </a:xfrm>
        <a:prstGeom prst="roundRect">
          <a:avLst/>
        </a:prstGeom>
        <a:solidFill>
          <a:srgbClr val="A1DA00">
            <a:alpha val="89804"/>
          </a:srgb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ZA" sz="2200" b="1" kern="1200" dirty="0" smtClean="0"/>
            <a:t>VISION</a:t>
          </a:r>
          <a:endParaRPr lang="en-US" sz="2200" kern="1200" dirty="0" smtClean="0"/>
        </a:p>
        <a:p>
          <a:pPr lvl="0" algn="ctr" defTabSz="977900">
            <a:lnSpc>
              <a:spcPct val="90000"/>
            </a:lnSpc>
            <a:spcBef>
              <a:spcPct val="0"/>
            </a:spcBef>
            <a:spcAft>
              <a:spcPct val="35000"/>
            </a:spcAft>
          </a:pPr>
          <a:endParaRPr lang="en-US" sz="1000" kern="1200" dirty="0" smtClean="0"/>
        </a:p>
        <a:p>
          <a:pPr lvl="0" algn="just" defTabSz="977900">
            <a:lnSpc>
              <a:spcPct val="90000"/>
            </a:lnSpc>
            <a:spcBef>
              <a:spcPct val="0"/>
            </a:spcBef>
            <a:spcAft>
              <a:spcPct val="35000"/>
            </a:spcAft>
          </a:pPr>
          <a:r>
            <a:rPr lang="en-ZA" sz="2000" kern="1200" dirty="0" smtClean="0"/>
            <a:t>To be a sound and trusted world class regulator that is responsive to and surpasses its stakeholder expectations.</a:t>
          </a:r>
          <a:endParaRPr lang="en-US" sz="2000" kern="1200" dirty="0"/>
        </a:p>
      </dsp:txBody>
      <dsp:txXfrm>
        <a:off x="1028725" y="948896"/>
        <a:ext cx="7315177" cy="1816819"/>
      </dsp:txXfrm>
    </dsp:sp>
    <dsp:sp modelId="{8A59C9DC-01CC-454D-B491-420D8FB81207}">
      <dsp:nvSpPr>
        <dsp:cNvPr id="0" name=""/>
        <dsp:cNvSpPr/>
      </dsp:nvSpPr>
      <dsp:spPr>
        <a:xfrm>
          <a:off x="990616" y="3276595"/>
          <a:ext cx="7391395" cy="2484841"/>
        </a:xfrm>
        <a:prstGeom prst="roundRect">
          <a:avLst/>
        </a:prstGeom>
        <a:solidFill>
          <a:srgbClr val="A1DA00">
            <a:alpha val="90000"/>
          </a:srgbClr>
        </a:solidFill>
        <a:ln w="25400" cap="flat" cmpd="sng" algn="ctr">
          <a:solidFill>
            <a:srgbClr val="D3C373"/>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ZA" sz="2200" b="1" kern="1200" dirty="0" smtClean="0"/>
            <a:t>MISSION</a:t>
          </a:r>
          <a:endParaRPr lang="en-US" sz="2200" kern="1200" dirty="0" smtClean="0"/>
        </a:p>
        <a:p>
          <a:pPr lvl="0" algn="ctr" defTabSz="977900">
            <a:lnSpc>
              <a:spcPct val="90000"/>
            </a:lnSpc>
            <a:spcBef>
              <a:spcPct val="0"/>
            </a:spcBef>
            <a:spcAft>
              <a:spcPct val="35000"/>
            </a:spcAft>
          </a:pPr>
          <a:endParaRPr lang="en-US" sz="1000" kern="1200" dirty="0" smtClean="0"/>
        </a:p>
        <a:p>
          <a:pPr lvl="0" algn="just" defTabSz="977900">
            <a:lnSpc>
              <a:spcPct val="90000"/>
            </a:lnSpc>
            <a:spcBef>
              <a:spcPct val="0"/>
            </a:spcBef>
            <a:spcAft>
              <a:spcPct val="35000"/>
            </a:spcAft>
          </a:pPr>
          <a:r>
            <a:rPr lang="en-ZA" sz="2000" kern="1200" dirty="0" smtClean="0"/>
            <a:t>Our mission is to ensure that the integrity of the transaction between the estate agent and consumer is of a high standard by regulating, protecting, guiding and enhancing the conduct of the real estate agents’ profession in South Africa.</a:t>
          </a:r>
          <a:endParaRPr lang="en-US" sz="2000" kern="1200" dirty="0"/>
        </a:p>
      </dsp:txBody>
      <dsp:txXfrm>
        <a:off x="990616" y="3276595"/>
        <a:ext cx="7391395" cy="2484841"/>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A13B6EC-271C-4802-8864-012B3B31D85E}">
      <dsp:nvSpPr>
        <dsp:cNvPr id="0" name=""/>
        <dsp:cNvSpPr/>
      </dsp:nvSpPr>
      <dsp:spPr>
        <a:xfrm>
          <a:off x="457210" y="396585"/>
          <a:ext cx="5632942" cy="6328294"/>
        </a:xfrm>
        <a:prstGeom prst="triangle">
          <a:avLst/>
        </a:prstGeom>
        <a:solidFill>
          <a:srgbClr val="19334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A59C9DC-01CC-454D-B491-420D8FB81207}">
      <dsp:nvSpPr>
        <dsp:cNvPr id="0" name=""/>
        <dsp:cNvSpPr/>
      </dsp:nvSpPr>
      <dsp:spPr>
        <a:xfrm>
          <a:off x="0" y="685801"/>
          <a:ext cx="8382000" cy="5793352"/>
        </a:xfrm>
        <a:prstGeom prst="roundRect">
          <a:avLst/>
        </a:prstGeom>
        <a:solidFill>
          <a:srgbClr val="7CA800">
            <a:alpha val="90000"/>
          </a:srgb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endParaRPr lang="en-US" sz="2400" kern="1200" dirty="0"/>
        </a:p>
      </dsp:txBody>
      <dsp:txXfrm>
        <a:off x="0" y="685801"/>
        <a:ext cx="8382000" cy="5793352"/>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drawing1.xml><?xml version="1.0" encoding="utf-8"?>
<c:userShapes xmlns:c="http://schemas.openxmlformats.org/drawingml/2006/chart">
  <cdr:relSizeAnchor xmlns:cdr="http://schemas.openxmlformats.org/drawingml/2006/chartDrawing">
    <cdr:from>
      <cdr:x>0.16712</cdr:x>
      <cdr:y>0.91634</cdr:y>
    </cdr:from>
    <cdr:to>
      <cdr:x>0.26146</cdr:x>
      <cdr:y>1</cdr:y>
    </cdr:to>
    <cdr:sp macro="" textlink="">
      <cdr:nvSpPr>
        <cdr:cNvPr id="2" name="TextBox 1"/>
        <cdr:cNvSpPr txBox="1"/>
      </cdr:nvSpPr>
      <cdr:spPr>
        <a:xfrm xmlns:a="http://schemas.openxmlformats.org/drawingml/2006/main">
          <a:off x="1181101" y="3338514"/>
          <a:ext cx="666750" cy="30479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ZA" sz="1100"/>
        </a:p>
      </cdr:txBody>
    </cdr:sp>
  </cdr:relSizeAnchor>
  <cdr:relSizeAnchor xmlns:cdr="http://schemas.openxmlformats.org/drawingml/2006/chartDrawing">
    <cdr:from>
      <cdr:x>0.19272</cdr:x>
      <cdr:y>0.91111</cdr:y>
    </cdr:from>
    <cdr:to>
      <cdr:x>0.3221</cdr:x>
      <cdr:y>1</cdr:y>
    </cdr:to>
    <cdr:sp macro="" textlink="">
      <cdr:nvSpPr>
        <cdr:cNvPr id="3" name="TextBox 2"/>
        <cdr:cNvSpPr txBox="1"/>
      </cdr:nvSpPr>
      <cdr:spPr>
        <a:xfrm xmlns:a="http://schemas.openxmlformats.org/drawingml/2006/main">
          <a:off x="1362076" y="3319463"/>
          <a:ext cx="914400" cy="32384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ZA" sz="1100"/>
        </a:p>
      </cdr:txBody>
    </cdr:sp>
  </cdr:relSizeAnchor>
  <cdr:relSizeAnchor xmlns:cdr="http://schemas.openxmlformats.org/drawingml/2006/chartDrawing">
    <cdr:from>
      <cdr:x>0.20485</cdr:x>
      <cdr:y>0.74902</cdr:y>
    </cdr:from>
    <cdr:to>
      <cdr:x>0.33423</cdr:x>
      <cdr:y>1</cdr:y>
    </cdr:to>
    <cdr:sp macro="" textlink="">
      <cdr:nvSpPr>
        <cdr:cNvPr id="4" name="TextBox 3"/>
        <cdr:cNvSpPr txBox="1"/>
      </cdr:nvSpPr>
      <cdr:spPr>
        <a:xfrm xmlns:a="http://schemas.openxmlformats.org/drawingml/2006/main">
          <a:off x="1447801" y="3452814"/>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ZA" sz="1100"/>
        </a:p>
      </cdr:txBody>
    </cdr:sp>
  </cdr:relSizeAnchor>
  <cdr:relSizeAnchor xmlns:cdr="http://schemas.openxmlformats.org/drawingml/2006/chartDrawing">
    <cdr:from>
      <cdr:x>0.34917</cdr:x>
      <cdr:y>0.88206</cdr:y>
    </cdr:from>
    <cdr:to>
      <cdr:x>0.42619</cdr:x>
      <cdr:y>0.95734</cdr:y>
    </cdr:to>
    <cdr:sp macro="" textlink="">
      <cdr:nvSpPr>
        <cdr:cNvPr id="6" name="TextBox 5"/>
        <cdr:cNvSpPr txBox="1"/>
      </cdr:nvSpPr>
      <cdr:spPr>
        <a:xfrm xmlns:a="http://schemas.openxmlformats.org/drawingml/2006/main">
          <a:off x="2590802" y="3348038"/>
          <a:ext cx="571500" cy="28575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ZA" sz="1100"/>
        </a:p>
      </cdr:txBody>
    </cdr:sp>
  </cdr:relSizeAnchor>
  <cdr:relSizeAnchor xmlns:cdr="http://schemas.openxmlformats.org/drawingml/2006/chartDrawing">
    <cdr:from>
      <cdr:x>0.37356</cdr:x>
      <cdr:y>0.87896</cdr:y>
    </cdr:from>
    <cdr:to>
      <cdr:x>0.42105</cdr:x>
      <cdr:y>0.93476</cdr:y>
    </cdr:to>
    <cdr:sp macro="" textlink="">
      <cdr:nvSpPr>
        <cdr:cNvPr id="8" name="TextBox 7"/>
        <cdr:cNvSpPr txBox="1"/>
      </cdr:nvSpPr>
      <cdr:spPr>
        <a:xfrm xmlns:a="http://schemas.openxmlformats.org/drawingml/2006/main">
          <a:off x="1964104" y="2905125"/>
          <a:ext cx="249693" cy="18442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ZA" sz="1100"/>
        </a:p>
      </cdr:txBody>
    </cdr:sp>
  </cdr:relSizeAnchor>
  <cdr:relSizeAnchor xmlns:cdr="http://schemas.openxmlformats.org/drawingml/2006/chartDrawing">
    <cdr:from>
      <cdr:x>0.1724</cdr:x>
      <cdr:y>0.896</cdr:y>
    </cdr:from>
    <cdr:to>
      <cdr:x>0.24892</cdr:x>
      <cdr:y>1</cdr:y>
    </cdr:to>
    <cdr:sp macro="" textlink="">
      <cdr:nvSpPr>
        <cdr:cNvPr id="5" name="TextBox 4"/>
        <cdr:cNvSpPr txBox="1"/>
      </cdr:nvSpPr>
      <cdr:spPr>
        <a:xfrm xmlns:a="http://schemas.openxmlformats.org/drawingml/2006/main">
          <a:off x="1431920" y="3550310"/>
          <a:ext cx="635560" cy="41209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ZA" sz="1600" b="1" dirty="0"/>
            <a:t>2012</a:t>
          </a:r>
        </a:p>
      </cdr:txBody>
    </cdr:sp>
  </cdr:relSizeAnchor>
  <cdr:relSizeAnchor xmlns:cdr="http://schemas.openxmlformats.org/drawingml/2006/chartDrawing">
    <cdr:from>
      <cdr:x>0.34275</cdr:x>
      <cdr:y>0.89786</cdr:y>
    </cdr:from>
    <cdr:to>
      <cdr:x>0.44288</cdr:x>
      <cdr:y>1</cdr:y>
    </cdr:to>
    <cdr:sp macro="" textlink="">
      <cdr:nvSpPr>
        <cdr:cNvPr id="9" name="TextBox 8"/>
        <cdr:cNvSpPr txBox="1"/>
      </cdr:nvSpPr>
      <cdr:spPr>
        <a:xfrm xmlns:a="http://schemas.openxmlformats.org/drawingml/2006/main">
          <a:off x="2846813" y="3557680"/>
          <a:ext cx="831660" cy="40472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ZA" sz="1600" b="1" dirty="0"/>
            <a:t>2013</a:t>
          </a:r>
        </a:p>
      </cdr:txBody>
    </cdr:sp>
  </cdr:relSizeAnchor>
  <cdr:relSizeAnchor xmlns:cdr="http://schemas.openxmlformats.org/drawingml/2006/chartDrawing">
    <cdr:from>
      <cdr:x>0.52503</cdr:x>
      <cdr:y>0.8946</cdr:y>
    </cdr:from>
    <cdr:to>
      <cdr:x>0.60976</cdr:x>
      <cdr:y>0.98077</cdr:y>
    </cdr:to>
    <cdr:sp macro="" textlink="">
      <cdr:nvSpPr>
        <cdr:cNvPr id="12" name="TextBox 11"/>
        <cdr:cNvSpPr txBox="1"/>
      </cdr:nvSpPr>
      <cdr:spPr>
        <a:xfrm xmlns:a="http://schemas.openxmlformats.org/drawingml/2006/main">
          <a:off x="4360794" y="3544763"/>
          <a:ext cx="703751" cy="34143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ZA" sz="1600" b="1" dirty="0"/>
            <a:t>2014</a:t>
          </a:r>
        </a:p>
      </cdr:txBody>
    </cdr:sp>
  </cdr:relSizeAnchor>
  <cdr:relSizeAnchor xmlns:cdr="http://schemas.openxmlformats.org/drawingml/2006/chartDrawing">
    <cdr:from>
      <cdr:x>0.70501</cdr:x>
      <cdr:y>0.89433</cdr:y>
    </cdr:from>
    <cdr:to>
      <cdr:x>0.78339</cdr:x>
      <cdr:y>0.98077</cdr:y>
    </cdr:to>
    <cdr:sp macro="" textlink="">
      <cdr:nvSpPr>
        <cdr:cNvPr id="13" name="TextBox 12"/>
        <cdr:cNvSpPr txBox="1"/>
      </cdr:nvSpPr>
      <cdr:spPr>
        <a:xfrm xmlns:a="http://schemas.openxmlformats.org/drawingml/2006/main">
          <a:off x="5855672" y="3543692"/>
          <a:ext cx="651009" cy="34250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ZA" sz="1600" b="1" dirty="0"/>
            <a:t>2015</a:t>
          </a:r>
        </a:p>
      </cdr:txBody>
    </cdr:sp>
  </cdr:relSizeAnchor>
  <cdr:relSizeAnchor xmlns:cdr="http://schemas.openxmlformats.org/drawingml/2006/chartDrawing">
    <cdr:from>
      <cdr:x>0.87581</cdr:x>
      <cdr:y>0.89001</cdr:y>
    </cdr:from>
    <cdr:to>
      <cdr:x>0.94856</cdr:x>
      <cdr:y>0.98077</cdr:y>
    </cdr:to>
    <cdr:sp macro="" textlink="">
      <cdr:nvSpPr>
        <cdr:cNvPr id="14" name="TextBox 13"/>
        <cdr:cNvSpPr txBox="1"/>
      </cdr:nvSpPr>
      <cdr:spPr>
        <a:xfrm xmlns:a="http://schemas.openxmlformats.org/drawingml/2006/main">
          <a:off x="7274303" y="3526576"/>
          <a:ext cx="604247" cy="35962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ZA" sz="1600" b="1" dirty="0"/>
            <a:t>2016</a:t>
          </a:r>
        </a:p>
      </cdr:txBody>
    </cdr:sp>
  </cdr:relSizeAnchor>
</c:userShapes>
</file>

<file path=ppt/ink/ink1.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5.52901" units="1/cm"/>
          <inkml:channelProperty channel="Y" name="resolution" value="65.45454" units="1/cm"/>
        </inkml:channelProperties>
      </inkml:inkSource>
      <inkml:timestamp xml:id="ts0" timeString="2016-09-12T11:40:54.221"/>
    </inkml:context>
    <inkml:brush xml:id="br0">
      <inkml:brushProperty name="width" value="0.11667" units="cm"/>
      <inkml:brushProperty name="height" value="0.11667" units="cm"/>
      <inkml:brushProperty name="fitToCurve" value="1"/>
    </inkml:brush>
  </inkml:definitions>
  <inkml:traceGroup>
    <inkml:annotationXML>
      <emma:emma xmlns:emma="http://www.w3.org/2003/04/emma" version="1.0">
        <emma:interpretation id="{0A798190-0B7E-47AD-BA13-F52E8C10442F}" emma:medium="tactile" emma:mode="ink">
          <msink:context xmlns:msink="http://schemas.microsoft.com/ink/2010/main" type="writingRegion" rotatedBoundingBox="-10191,3190 -10176,3190 -10176,3205 -10191,3205"/>
        </emma:interpretation>
      </emma:emma>
    </inkml:annotationXML>
    <inkml:traceGroup>
      <inkml:annotationXML>
        <emma:emma xmlns:emma="http://www.w3.org/2003/04/emma" version="1.0">
          <emma:interpretation id="{40B2ECB6-73A6-49DC-8C24-3A6945DC37EB}" emma:medium="tactile" emma:mode="ink">
            <msink:context xmlns:msink="http://schemas.microsoft.com/ink/2010/main" type="paragraph" rotatedBoundingBox="-10191,3190 -10176,3190 -10176,3205 -10191,3205" alignmentLevel="1"/>
          </emma:interpretation>
        </emma:emma>
      </inkml:annotationXML>
      <inkml:traceGroup>
        <inkml:annotationXML>
          <emma:emma xmlns:emma="http://www.w3.org/2003/04/emma" version="1.0">
            <emma:interpretation id="{04468134-FE1F-418A-8BAF-C3BCC1AFF72A}" emma:medium="tactile" emma:mode="ink">
              <msink:context xmlns:msink="http://schemas.microsoft.com/ink/2010/main" type="line" rotatedBoundingBox="-10191,3190 -10176,3190 -10176,3205 -10191,3205"/>
            </emma:interpretation>
          </emma:emma>
        </inkml:annotationXML>
        <inkml:traceGroup>
          <inkml:annotationXML>
            <emma:emma xmlns:emma="http://www.w3.org/2003/04/emma" version="1.0">
              <emma:interpretation id="{38FAFF1A-8076-4320-BBFC-E25F534BA289}" emma:medium="tactile" emma:mode="ink">
                <msink:context xmlns:msink="http://schemas.microsoft.com/ink/2010/main" type="inkWord" rotatedBoundingBox="-10191,3190 -10176,3190 -10176,3205 -10191,3205"/>
              </emma:interpretation>
              <emma:one-of disjunction-type="recognition" id="oneOf0">
                <emma:interpretation id="interp0" emma:lang="en-US" emma:confidence="0">
                  <emma:literal>.</emma:literal>
                </emma:interpretation>
                <emma:interpretation id="interp1" emma:lang="en-US" emma:confidence="0">
                  <emma:literal>v</emma:literal>
                </emma:interpretation>
                <emma:interpretation id="interp2" emma:lang="en-US" emma:confidence="0">
                  <emma:literal>}</emma:literal>
                </emma:interpretation>
                <emma:interpretation id="interp3" emma:lang="en-US" emma:confidence="0">
                  <emma:literal>w</emma:literal>
                </emma:interpretation>
                <emma:interpretation id="interp4" emma:lang="en-US" emma:confidence="0">
                  <emma:literal>3</emma:literal>
                </emma:interpretation>
              </emma:one-of>
            </emma:emma>
          </inkml:annotationXML>
          <inkml:trace contextRef="#ctx0" brushRef="#br0">0 0</inkml:trace>
        </inkml:traceGroup>
      </inkml:traceGroup>
    </inkml:traceGroup>
  </inkml:traceGroup>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09C461-2736-421B-ACA3-5A4265E74FA6}" type="datetimeFigureOut">
              <a:rPr lang="en-US" smtClean="0"/>
              <a:pPr/>
              <a:t>10/26/2016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53031E-3AD5-4C7E-8F60-BD05E17BC841}" type="slidenum">
              <a:rPr lang="en-US" smtClean="0"/>
              <a:pPr/>
              <a:t>‹#›</a:t>
            </a:fld>
            <a:endParaRPr lang="en-US"/>
          </a:p>
        </p:txBody>
      </p:sp>
    </p:spTree>
    <p:extLst>
      <p:ext uri="{BB962C8B-B14F-4D97-AF65-F5344CB8AC3E}">
        <p14:creationId xmlns:p14="http://schemas.microsoft.com/office/powerpoint/2010/main" xmlns="" val="9342961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43400"/>
            <a:ext cx="6019800" cy="7086600"/>
          </a:xfrm>
        </p:spPr>
        <p:txBody>
          <a:bodyPr/>
          <a:lstStyle/>
          <a:p>
            <a:pPr algn="just"/>
            <a:r>
              <a:rPr lang="en-US" sz="1000" b="1" dirty="0"/>
              <a:t>The term of office of the Board members of the EAAB</a:t>
            </a:r>
            <a:endParaRPr lang="en-US" sz="1000" dirty="0"/>
          </a:p>
          <a:p>
            <a:pPr algn="just"/>
            <a:r>
              <a:rPr lang="en-US" sz="1000" dirty="0"/>
              <a:t> </a:t>
            </a:r>
          </a:p>
          <a:p>
            <a:pPr algn="just"/>
            <a:r>
              <a:rPr lang="en-US" sz="1000" dirty="0"/>
              <a:t>Sight should, moreover, not be lost of the substantial contribution made to the EAAB as an </a:t>
            </a:r>
            <a:r>
              <a:rPr lang="en-US" sz="1000" dirty="0" err="1"/>
              <a:t>organisation</a:t>
            </a:r>
            <a:r>
              <a:rPr lang="en-US" sz="1000" dirty="0"/>
              <a:t> by its erudite and knowledgeable Board members during the period 1 April to 31 December 2015, when their three-year term of office expired. I would record, in this respect, that the Minister of Human Settlements had duly commenced the process of appointing new Board members, as required by section 3(2) of the Estate Agency Affairs Act, 112 of 1976, as early as April 2015. This necessarily comprehensive and multifaceted process had, however, not yet been </a:t>
            </a:r>
            <a:r>
              <a:rPr lang="en-US" sz="1000" dirty="0" err="1"/>
              <a:t>finalised</a:t>
            </a:r>
            <a:r>
              <a:rPr lang="en-US" sz="1000" dirty="0"/>
              <a:t> by 31 December 2015. The new Board was subsequently appointed by the Minister of Human Settlements on 6 July 2016 in compliance with the provisions of the Estate Agency Affairs </a:t>
            </a:r>
            <a:r>
              <a:rPr lang="en-US" sz="1000" dirty="0" smtClean="0"/>
              <a:t>Act</a:t>
            </a:r>
          </a:p>
          <a:p>
            <a:pPr algn="just"/>
            <a:endParaRPr lang="en-US" sz="1000" dirty="0"/>
          </a:p>
          <a:p>
            <a:pPr algn="just"/>
            <a:r>
              <a:rPr lang="en-US" sz="1000" b="1" dirty="0"/>
              <a:t>Ensuring that the EAAB becomes a sound and trusted world class regulator</a:t>
            </a:r>
            <a:endParaRPr lang="en-US" sz="1000" dirty="0"/>
          </a:p>
          <a:p>
            <a:pPr algn="just"/>
            <a:r>
              <a:rPr lang="en-US" sz="1000" dirty="0"/>
              <a:t> </a:t>
            </a:r>
          </a:p>
          <a:p>
            <a:pPr algn="just"/>
            <a:r>
              <a:rPr lang="en-US" sz="1000" dirty="0"/>
              <a:t>It is to be underscored that Board members had collectively focused significant effort on ensuring that the EAAB consistently remained on track to reach its ultimate target of becoming a sound and trusted world class regulator. I wish to extend my sincere gratitude and appreciation to the EAAB Board members for having so willingly and generously provided the necessary leadership, competencies and skills not only to the activities of the EAAB Board but also to the various sub-committees upon which they served. Board members, in so doing, undoubtedly made a vital contribution to enabling the EAAB better to serve its stakeholders, property consumers in general and the property profession in particular. I am especially appreciative of the valuable contributions consistently made to the functions and work of the EAAB by Professor </a:t>
            </a:r>
            <a:r>
              <a:rPr lang="en-US" sz="1000" dirty="0" err="1"/>
              <a:t>Kwandiwe</a:t>
            </a:r>
            <a:r>
              <a:rPr lang="en-US" sz="1000" dirty="0"/>
              <a:t> </a:t>
            </a:r>
            <a:r>
              <a:rPr lang="en-US" sz="1000" dirty="0" err="1"/>
              <a:t>Kondlo</a:t>
            </a:r>
            <a:r>
              <a:rPr lang="en-US" sz="1000" dirty="0"/>
              <a:t>, the Board Chairman, and Ms. </a:t>
            </a:r>
            <a:r>
              <a:rPr lang="en-US" sz="1000" dirty="0" err="1"/>
              <a:t>Maletsatsi</a:t>
            </a:r>
            <a:r>
              <a:rPr lang="en-US" sz="1000" dirty="0"/>
              <a:t> </a:t>
            </a:r>
            <a:r>
              <a:rPr lang="en-US" sz="1000" dirty="0" err="1"/>
              <a:t>Wotini</a:t>
            </a:r>
            <a:r>
              <a:rPr lang="en-US" sz="1000" dirty="0"/>
              <a:t>, the Deputy Chairman, both of whom were re-elected to these respective positions</a:t>
            </a:r>
            <a:r>
              <a:rPr lang="en-US" sz="1000" dirty="0" smtClean="0"/>
              <a:t>.</a:t>
            </a:r>
          </a:p>
          <a:p>
            <a:pPr algn="just"/>
            <a:endParaRPr lang="en-US" sz="1000" dirty="0"/>
          </a:p>
          <a:p>
            <a:pPr algn="just"/>
            <a:r>
              <a:rPr lang="en-US" sz="900" b="1" dirty="0"/>
              <a:t>The evolution and expansion of the property sector</a:t>
            </a:r>
            <a:endParaRPr lang="en-US" sz="900" dirty="0"/>
          </a:p>
          <a:p>
            <a:pPr algn="just"/>
            <a:r>
              <a:rPr lang="en-US" sz="900" dirty="0"/>
              <a:t> </a:t>
            </a:r>
          </a:p>
          <a:p>
            <a:pPr algn="just"/>
            <a:r>
              <a:rPr lang="en-US" sz="900" dirty="0"/>
              <a:t>It seems trite, yet true, to state that the property sector in general, and the estate agency environment in particular, continued both to evolve and to expand during the period under review as it sought to identify and accommodate the on-going demands of a rapidly changing socio-political-economic environment and property landscape. </a:t>
            </a:r>
            <a:endParaRPr lang="en-US" sz="900" dirty="0" smtClean="0"/>
          </a:p>
          <a:p>
            <a:pPr algn="just"/>
            <a:endParaRPr lang="en-US" sz="900" dirty="0"/>
          </a:p>
          <a:p>
            <a:pPr algn="just"/>
            <a:r>
              <a:rPr lang="en-US" sz="900" b="1" dirty="0"/>
              <a:t>South African residential property stock</a:t>
            </a:r>
            <a:endParaRPr lang="en-US" sz="900" dirty="0"/>
          </a:p>
          <a:p>
            <a:pPr algn="just"/>
            <a:r>
              <a:rPr lang="en-US" sz="900" dirty="0"/>
              <a:t> </a:t>
            </a:r>
          </a:p>
          <a:p>
            <a:pPr algn="just"/>
            <a:r>
              <a:rPr lang="en-US" sz="900" dirty="0"/>
              <a:t>While it should never be overlooked that the residential property stock constitutes but one aspect of the entire multi-differentiated South African property environment, all of which falls under the regulatory purview of the EAAB, I believe that it nevertheless of significance, at this juncture, to have regard to the composition of the South African residential property stock as it pertained during the 2015/16 financial year. Doing so provides a powerful reference point for purposes of future research, investigation and development. Such an analysis, indeed, also suffices to provide a more meaningful insight into the regulated estate agency sector, which contributes so significantly to the South African Gross Domestic Product, especially when it is considered that the total value of residential property stock was R4,5 trillion.  </a:t>
            </a:r>
            <a:endParaRPr lang="en-US" sz="900" dirty="0" smtClean="0"/>
          </a:p>
          <a:p>
            <a:pPr algn="just"/>
            <a:endParaRPr lang="en-US" sz="900" dirty="0"/>
          </a:p>
          <a:p>
            <a:pPr algn="just"/>
            <a:r>
              <a:rPr lang="en-US" sz="900" b="1" dirty="0" err="1"/>
              <a:t>Utilisation</a:t>
            </a:r>
            <a:r>
              <a:rPr lang="en-US" sz="900" b="1" dirty="0"/>
              <a:t> of immovable property as an economic enabler</a:t>
            </a:r>
            <a:endParaRPr lang="en-US" sz="900" dirty="0"/>
          </a:p>
          <a:p>
            <a:pPr algn="just"/>
            <a:r>
              <a:rPr lang="en-US" sz="900" dirty="0"/>
              <a:t> </a:t>
            </a:r>
          </a:p>
          <a:p>
            <a:pPr algn="just"/>
            <a:r>
              <a:rPr lang="en-US" sz="900" dirty="0"/>
              <a:t>It is self-evident that as South Africans become increasingly more aware of the inherent value of property as an economic enabler they will progressively begin to focus more on property ownership as a key investment goal and opportunity rather than simply viewing property as only a means of shelter as was previously the position. This will have substantial ramifications for the regulated sector as secondary immovable property markets are created in areas where they hitherto did not exist.</a:t>
            </a:r>
          </a:p>
          <a:p>
            <a:pPr algn="just"/>
            <a:endParaRPr lang="en-US" sz="900" dirty="0"/>
          </a:p>
          <a:p>
            <a:pPr algn="just"/>
            <a:endParaRPr lang="en-US" sz="900" dirty="0"/>
          </a:p>
          <a:p>
            <a:pPr algn="just"/>
            <a:endParaRPr lang="en-US" sz="1000" dirty="0"/>
          </a:p>
          <a:p>
            <a:pPr algn="just"/>
            <a:endParaRPr lang="en-US" sz="1000" dirty="0"/>
          </a:p>
          <a:p>
            <a:endParaRPr lang="en-US" dirty="0"/>
          </a:p>
        </p:txBody>
      </p:sp>
      <p:sp>
        <p:nvSpPr>
          <p:cNvPr id="4" name="Slide Number Placeholder 3"/>
          <p:cNvSpPr>
            <a:spLocks noGrp="1"/>
          </p:cNvSpPr>
          <p:nvPr>
            <p:ph type="sldNum" sz="quarter" idx="10"/>
          </p:nvPr>
        </p:nvSpPr>
        <p:spPr/>
        <p:txBody>
          <a:bodyPr/>
          <a:lstStyle/>
          <a:p>
            <a:fld id="{EE53031E-3AD5-4C7E-8F60-BD05E17BC841}" type="slidenum">
              <a:rPr lang="en-US" smtClean="0"/>
              <a:pPr/>
              <a:t>12</a:t>
            </a:fld>
            <a:endParaRPr lang="en-US"/>
          </a:p>
        </p:txBody>
      </p:sp>
    </p:spTree>
    <p:extLst>
      <p:ext uri="{BB962C8B-B14F-4D97-AF65-F5344CB8AC3E}">
        <p14:creationId xmlns:p14="http://schemas.microsoft.com/office/powerpoint/2010/main" xmlns="" val="17621358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13792200"/>
          </a:xfrm>
        </p:spPr>
        <p:txBody>
          <a:bodyPr/>
          <a:lstStyle/>
          <a:p>
            <a:pPr algn="just"/>
            <a:r>
              <a:rPr lang="en-US" sz="900" b="1" dirty="0"/>
              <a:t>Issues which received the attention of the EAAB during the period under review</a:t>
            </a:r>
            <a:endParaRPr lang="en-US" sz="900" dirty="0"/>
          </a:p>
          <a:p>
            <a:pPr algn="just"/>
            <a:r>
              <a:rPr lang="en-US" sz="900" dirty="0"/>
              <a:t> </a:t>
            </a:r>
          </a:p>
          <a:p>
            <a:pPr algn="just"/>
            <a:r>
              <a:rPr lang="en-US" sz="900" dirty="0"/>
              <a:t>It can be more fully appreciated, therefore, that it was necessary for the EAAB during the period under review to have regard, amongst others, to such pertinent issues as: </a:t>
            </a:r>
          </a:p>
          <a:p>
            <a:pPr algn="just"/>
            <a:r>
              <a:rPr lang="en-US" sz="900" dirty="0"/>
              <a:t> </a:t>
            </a:r>
          </a:p>
          <a:p>
            <a:pPr marL="171450" lvl="0" indent="-171450" algn="just">
              <a:buFont typeface="Arial" pitchFamily="34" charset="0"/>
              <a:buChar char="•"/>
            </a:pPr>
            <a:r>
              <a:rPr lang="en-ZA" sz="900" dirty="0"/>
              <a:t>the imperative of transforming the property and estate agency sectors to ensure that they speedily conformed to the demographic realities of a democratic South Africa;</a:t>
            </a:r>
            <a:endParaRPr lang="en-US" sz="900" dirty="0"/>
          </a:p>
          <a:p>
            <a:pPr marL="171450" lvl="0" indent="-171450" algn="just">
              <a:buFont typeface="Arial" pitchFamily="34" charset="0"/>
              <a:buChar char="•"/>
            </a:pPr>
            <a:r>
              <a:rPr lang="en-ZA" sz="900" dirty="0"/>
              <a:t>the continuing </a:t>
            </a:r>
            <a:r>
              <a:rPr lang="en-ZA" sz="900" dirty="0" err="1"/>
              <a:t>professionalisation</a:t>
            </a:r>
            <a:r>
              <a:rPr lang="en-ZA" sz="900" dirty="0"/>
              <a:t> of estate agency as a career of choice with all that this broad objective necessarily entailed; </a:t>
            </a:r>
            <a:endParaRPr lang="en-US" sz="900" dirty="0"/>
          </a:p>
          <a:p>
            <a:pPr marL="171450" lvl="0" indent="-171450" algn="just">
              <a:buFont typeface="Arial" pitchFamily="34" charset="0"/>
              <a:buChar char="•"/>
            </a:pPr>
            <a:r>
              <a:rPr lang="en-ZA" sz="900" dirty="0"/>
              <a:t>the development and implementation of enhanced and ‘fit for purpose’ query management systems to provide better and more efficient customer relations services to stakeholders;</a:t>
            </a:r>
            <a:endParaRPr lang="en-US" sz="900" dirty="0"/>
          </a:p>
          <a:p>
            <a:pPr marL="171450" lvl="0" indent="-171450" algn="just">
              <a:buFont typeface="Arial" pitchFamily="34" charset="0"/>
              <a:buChar char="•"/>
            </a:pPr>
            <a:r>
              <a:rPr lang="en-ZA" sz="900" dirty="0"/>
              <a:t>a substantial investment in modern IT systems;</a:t>
            </a:r>
            <a:endParaRPr lang="en-US" sz="900" dirty="0"/>
          </a:p>
          <a:p>
            <a:pPr marL="171450" lvl="0" indent="-171450" algn="just">
              <a:buFont typeface="Arial" pitchFamily="34" charset="0"/>
              <a:buChar char="•"/>
            </a:pPr>
            <a:r>
              <a:rPr lang="en-ZA" sz="900" dirty="0"/>
              <a:t>the implementation of appropriate and goal-directed consumer awareness campaigns;</a:t>
            </a:r>
            <a:endParaRPr lang="en-US" sz="900" dirty="0"/>
          </a:p>
          <a:p>
            <a:pPr marL="171450" lvl="0" indent="-171450" algn="just">
              <a:buFont typeface="Arial" pitchFamily="34" charset="0"/>
              <a:buChar char="•"/>
            </a:pPr>
            <a:r>
              <a:rPr lang="en-ZA" sz="900" dirty="0"/>
              <a:t>the establishment of regional offices to enable the EAAB more fully to meet the needs of all estate agency practitioners;  </a:t>
            </a:r>
            <a:endParaRPr lang="en-US" sz="900" dirty="0"/>
          </a:p>
          <a:p>
            <a:pPr marL="171450" lvl="0" indent="-171450" algn="just">
              <a:buFont typeface="Arial" pitchFamily="34" charset="0"/>
              <a:buChar char="•"/>
            </a:pPr>
            <a:r>
              <a:rPr lang="en-ZA" sz="900" dirty="0"/>
              <a:t>making Information Technology and other resources available to estate agency practitioners from previously disadvantaged communities to ensure that they were able to achieve reputational and financial success in a relatively new sector where they are concerned; and</a:t>
            </a:r>
            <a:endParaRPr lang="en-US" sz="900" dirty="0"/>
          </a:p>
          <a:p>
            <a:pPr marL="171450" lvl="0" indent="-171450" algn="just">
              <a:buFont typeface="Arial" pitchFamily="34" charset="0"/>
              <a:buChar char="•"/>
            </a:pPr>
            <a:r>
              <a:rPr lang="en-ZA" sz="900" dirty="0"/>
              <a:t>encouraging an awareness of, and the introduction of appropriate steps and measures to eliminate, any residue aspects of racism, discrimination or acts of intolerance, of whatsoever nature, that might occur within the sector. </a:t>
            </a:r>
            <a:endParaRPr lang="en-US" sz="900" dirty="0"/>
          </a:p>
          <a:p>
            <a:pPr marL="171450" indent="-171450" algn="just">
              <a:buFont typeface="Arial" pitchFamily="34" charset="0"/>
              <a:buChar char="•"/>
            </a:pPr>
            <a:r>
              <a:rPr lang="en-US" sz="900" dirty="0"/>
              <a:t>It may be stated that the effective and successful implementation of these specific </a:t>
            </a:r>
            <a:r>
              <a:rPr lang="en-US" sz="900" dirty="0" err="1"/>
              <a:t>programmes</a:t>
            </a:r>
            <a:r>
              <a:rPr lang="en-US" sz="900" dirty="0"/>
              <a:t>, which are more fully dealt with elsewhere in this Annual Report, inevitably required significantly enhanced resources, both financial and human, where the EAAB was concerned. The acknowledged success of these </a:t>
            </a:r>
            <a:r>
              <a:rPr lang="en-US" sz="900" dirty="0" err="1"/>
              <a:t>programmes</a:t>
            </a:r>
            <a:r>
              <a:rPr lang="en-US" sz="900" dirty="0"/>
              <a:t>, moreover, clearly redounded to the benefit of all sector stakeholders, specifically including estate agency professionals and the consumers with whom they daily interact. </a:t>
            </a:r>
            <a:endParaRPr lang="en-US" sz="900" dirty="0" smtClean="0"/>
          </a:p>
          <a:p>
            <a:pPr marL="171450" indent="-171450" algn="just">
              <a:buFont typeface="Arial" pitchFamily="34" charset="0"/>
              <a:buChar char="•"/>
            </a:pPr>
            <a:endParaRPr lang="en-US" sz="900" dirty="0"/>
          </a:p>
          <a:p>
            <a:pPr algn="just"/>
            <a:r>
              <a:rPr lang="en-US" sz="900" b="1" dirty="0"/>
              <a:t>Playing a more responsive role in the South African economic landscape</a:t>
            </a:r>
            <a:endParaRPr lang="en-US" sz="900" dirty="0"/>
          </a:p>
          <a:p>
            <a:pPr algn="just"/>
            <a:r>
              <a:rPr lang="en-US" sz="900" dirty="0"/>
              <a:t> </a:t>
            </a:r>
          </a:p>
          <a:p>
            <a:pPr algn="just"/>
            <a:r>
              <a:rPr lang="en-US" sz="900" dirty="0"/>
              <a:t>The EAAB also continued to dedicate itself not only to playing a more responsive role in the South African economic landscape but also in positively impacting the property sector for the benefit of both the consumers and property practitioners. During the period under review, for instance, the EAAB steadfastly focused on improving its operational environment through the more effective use of technology and technological innovations in its service offering to estate agents and stakeholders. Additional services were, thus, provided through the increased use of online solutions notwithstanding that the EAAB yet remained flexible in the adjustment of these solutions as it proceeded to navigate the usual introduction and implementation challenges that inevitably arise. </a:t>
            </a:r>
            <a:r>
              <a:rPr lang="en-US" sz="900" dirty="0" smtClean="0"/>
              <a:t/>
            </a:r>
            <a:br>
              <a:rPr lang="en-US" sz="900" dirty="0" smtClean="0"/>
            </a:br>
            <a:r>
              <a:rPr lang="en-US" sz="900" dirty="0" smtClean="0"/>
              <a:t/>
            </a:r>
            <a:br>
              <a:rPr lang="en-US" sz="900" dirty="0" smtClean="0"/>
            </a:br>
            <a:r>
              <a:rPr lang="en-US" sz="900" b="1" dirty="0"/>
              <a:t>Making more effective use of available technology</a:t>
            </a:r>
            <a:endParaRPr lang="en-US" sz="900" dirty="0"/>
          </a:p>
          <a:p>
            <a:pPr algn="just"/>
            <a:r>
              <a:rPr lang="en-US" sz="900" dirty="0"/>
              <a:t> </a:t>
            </a:r>
          </a:p>
          <a:p>
            <a:pPr algn="just"/>
            <a:r>
              <a:rPr lang="en-US" sz="900" dirty="0"/>
              <a:t>The EAAB has, over the years, resolutely </a:t>
            </a:r>
            <a:r>
              <a:rPr lang="en-US" sz="900" dirty="0" err="1"/>
              <a:t>endeavoured</a:t>
            </a:r>
            <a:r>
              <a:rPr lang="en-US" sz="900" dirty="0"/>
              <a:t> to make the submission of the mandatory annual auditor’s reports in respect of estate agency enterprises as user-friendly as possible. In pursuance of its stated </a:t>
            </a:r>
            <a:r>
              <a:rPr lang="en-US" sz="900" dirty="0" err="1"/>
              <a:t>modernisation</a:t>
            </a:r>
            <a:r>
              <a:rPr lang="en-US" sz="900" dirty="0"/>
              <a:t> and </a:t>
            </a:r>
            <a:r>
              <a:rPr lang="en-US" sz="900" dirty="0" err="1"/>
              <a:t>optimisation</a:t>
            </a:r>
            <a:r>
              <a:rPr lang="en-US" sz="900" dirty="0"/>
              <a:t> </a:t>
            </a:r>
            <a:r>
              <a:rPr lang="en-US" sz="900" dirty="0" err="1"/>
              <a:t>programme</a:t>
            </a:r>
            <a:r>
              <a:rPr lang="en-US" sz="900" dirty="0"/>
              <a:t> it became mandatory, during the period under review, for such reports to be submitted by auditors to the EAAB online. The ever-increasing levels of co-operation and support that the EAAB received from estate agency principals and their auditors in this respect are to be greatly commended. This innovation also had the positive effect of significantly expediting the assessment and updating of such reports by the EAAB. It was, furthermore, noted that the number of non-compliant estate agencies who had failed timeously to submit auditor’s reports had, conversely, showed a marked decline. It is apparent that the impressive improvement in auditor’s report processes and procedures adopted by the EAAB was keenly appreciated by stakeholders and, moreover, that this bodes extremely well for the future of the sustainability of the sector as a whole.</a:t>
            </a:r>
          </a:p>
          <a:p>
            <a:pPr algn="just"/>
            <a:endParaRPr lang="en-US" sz="900" dirty="0" smtClean="0"/>
          </a:p>
          <a:p>
            <a:pPr algn="just"/>
            <a:r>
              <a:rPr lang="en-US" sz="900" b="1" dirty="0" err="1"/>
              <a:t>Professionalising</a:t>
            </a:r>
            <a:r>
              <a:rPr lang="en-US" sz="900" b="1" dirty="0"/>
              <a:t> the real estate sector – Continuing Professional Development</a:t>
            </a:r>
            <a:endParaRPr lang="en-US" sz="900" dirty="0"/>
          </a:p>
          <a:p>
            <a:pPr algn="just"/>
            <a:r>
              <a:rPr lang="en-US" sz="900" dirty="0"/>
              <a:t> </a:t>
            </a:r>
          </a:p>
          <a:p>
            <a:pPr algn="just"/>
            <a:r>
              <a:rPr lang="en-US" sz="900" dirty="0"/>
              <a:t>The EAAB continued, in addition, to focus on </a:t>
            </a:r>
            <a:r>
              <a:rPr lang="en-US" sz="900" dirty="0" err="1"/>
              <a:t>professionalising</a:t>
            </a:r>
            <a:r>
              <a:rPr lang="en-US" sz="900" dirty="0"/>
              <a:t> the real estate sector. In its joint capacity as statutory regulator and, also, as the SA Qualifications Authority </a:t>
            </a:r>
            <a:r>
              <a:rPr lang="en-US" sz="900" dirty="0" err="1"/>
              <a:t>recognised</a:t>
            </a:r>
            <a:r>
              <a:rPr lang="en-US" sz="900" dirty="0"/>
              <a:t> professional body of the estate agency sector, the EAAB successfully launched a Continuing Professional Development </a:t>
            </a:r>
            <a:r>
              <a:rPr lang="en-US" sz="900" dirty="0" err="1"/>
              <a:t>Programme</a:t>
            </a:r>
            <a:r>
              <a:rPr lang="en-US" sz="900" dirty="0"/>
              <a:t> (“CPD”) for practicing professional estate agents during the year under review. Only intern estate agents were exempted from compliance with peremptory CPD requirements. </a:t>
            </a:r>
          </a:p>
          <a:p>
            <a:pPr algn="just"/>
            <a:r>
              <a:rPr lang="en-US" sz="900" dirty="0"/>
              <a:t> </a:t>
            </a:r>
          </a:p>
          <a:p>
            <a:pPr algn="just"/>
            <a:r>
              <a:rPr lang="en-US" sz="900" dirty="0"/>
              <a:t>It is gratifying to record that during the 2015 calendar year the EAAB delivered over 176 CPD contact sessions nationally. It is also pleasing to note that well over 13 000 qualifying estate agents enrolled for, and completed, the first year of the three-year CPD rolling cycle. To facilitate participation in the mandatory CPD </a:t>
            </a:r>
            <a:r>
              <a:rPr lang="en-US" sz="900" dirty="0" err="1"/>
              <a:t>programme</a:t>
            </a:r>
            <a:r>
              <a:rPr lang="en-US" sz="900" dirty="0"/>
              <a:t> the EAAB also introduced an e-learning CPD intervention to supplement the one-on-one contact sessions. Empirical data indicates that in excess of 1 500 estate agents completed the first year of the CPD </a:t>
            </a:r>
            <a:r>
              <a:rPr lang="en-US" sz="900" dirty="0" err="1"/>
              <a:t>programme</a:t>
            </a:r>
            <a:r>
              <a:rPr lang="en-US" sz="900" dirty="0"/>
              <a:t> through e-learning. It does seem that significantly more estate agents will seek to complete the mandatory CPD requirement through the e-learning process in future years and the EAAB will ensure that they are able to do so.  </a:t>
            </a:r>
          </a:p>
          <a:p>
            <a:pPr algn="just"/>
            <a:r>
              <a:rPr lang="en-US" sz="900" dirty="0"/>
              <a:t> </a:t>
            </a:r>
          </a:p>
          <a:p>
            <a:pPr algn="just"/>
            <a:r>
              <a:rPr lang="en-US" sz="900" dirty="0"/>
              <a:t>The annual seminars previously presented countrywide by the EAAB were incorporated into the CPD </a:t>
            </a:r>
            <a:r>
              <a:rPr lang="en-US" sz="900" dirty="0" err="1"/>
              <a:t>programme</a:t>
            </a:r>
            <a:r>
              <a:rPr lang="en-US" sz="900" dirty="0"/>
              <a:t> under the rubric of ‘Integrated Real Estate Dialogues’. Estate agents are, thus, now able to accrue verifiable CPD points through attendance at these popular events. As the feedback received from persons attending these events was overwhelmingly positive it may be accepted that this innovation has been well received by the general body of professional estate agents. </a:t>
            </a:r>
          </a:p>
          <a:p>
            <a:pPr algn="just"/>
            <a:r>
              <a:rPr lang="en-US" sz="900" dirty="0"/>
              <a:t> </a:t>
            </a:r>
          </a:p>
          <a:p>
            <a:pPr algn="just"/>
            <a:r>
              <a:rPr lang="en-US" sz="900" dirty="0"/>
              <a:t>With the successful introduction and implementation of the CPD </a:t>
            </a:r>
            <a:r>
              <a:rPr lang="en-US" sz="900" dirty="0" err="1"/>
              <a:t>programme</a:t>
            </a:r>
            <a:r>
              <a:rPr lang="en-US" sz="900" dirty="0"/>
              <a:t> property consumers, for their part, are able to rest assured that registered estate agents who comply with the CPD requirements will be in a far better position consistently to provide professional estate agency services of the highest </a:t>
            </a:r>
            <a:r>
              <a:rPr lang="en-US" sz="900" dirty="0" err="1"/>
              <a:t>calibre</a:t>
            </a:r>
            <a:r>
              <a:rPr lang="en-US" sz="900" dirty="0"/>
              <a:t>. Property practitioners who have complied with EAAB educational requirements can, indeed, be accepted as persons who are knowledgeable, and keep abreast of, relevant property-related issues, legalities and processes</a:t>
            </a:r>
            <a:r>
              <a:rPr lang="en-US" sz="900" dirty="0" smtClean="0"/>
              <a:t>.</a:t>
            </a:r>
          </a:p>
          <a:p>
            <a:pPr algn="just"/>
            <a:endParaRPr lang="en-US" sz="900" dirty="0"/>
          </a:p>
          <a:p>
            <a:pPr algn="just"/>
            <a:r>
              <a:rPr lang="en-US" sz="900" b="1" dirty="0"/>
              <a:t>Countering acts of racism, discrimination and intolerance</a:t>
            </a:r>
            <a:endParaRPr lang="en-US" sz="900" dirty="0"/>
          </a:p>
          <a:p>
            <a:pPr algn="just"/>
            <a:r>
              <a:rPr lang="en-US" sz="900" dirty="0"/>
              <a:t> </a:t>
            </a:r>
          </a:p>
          <a:p>
            <a:pPr algn="just"/>
            <a:r>
              <a:rPr lang="en-US" sz="900" dirty="0"/>
              <a:t>Acts of racism, discrimination and intolerance committed by estate agents were, unfortunately, not only prevalent during the period under review but also received significant press and public attention. Such reprehensible acts are not only contrary to the integrity of estate agents in general but also bring the estate agency profession as a whole into disrepute. The EAAB, therefore, unequivocally distanced itself from any instances of discrimination on the grounds of race, gender, religion, nationality, or any other factors. The EAAB, furthermore, acted resolutely within its regulatory and authoritative powers to remove all vestiges of racism and discrimination wherever they may occur within the estate agency sector. The EAAB is determined not to tolerate the manifestation of any form racism, discrimination or acts of intolerance and it will certainly not permit odious acts of this nature to take place within the regulated sector. </a:t>
            </a:r>
          </a:p>
          <a:p>
            <a:pPr algn="just"/>
            <a:endParaRPr lang="en-US" sz="900" dirty="0" smtClean="0"/>
          </a:p>
          <a:p>
            <a:r>
              <a:rPr lang="en-US" sz="900" b="1" dirty="0"/>
              <a:t>The Equity Pledge</a:t>
            </a:r>
            <a:endParaRPr lang="en-US" sz="900" dirty="0"/>
          </a:p>
          <a:p>
            <a:pPr algn="just"/>
            <a:r>
              <a:rPr lang="en-US" sz="900" dirty="0"/>
              <a:t> </a:t>
            </a:r>
          </a:p>
          <a:p>
            <a:pPr algn="just"/>
            <a:r>
              <a:rPr lang="en-US" sz="900" dirty="0"/>
              <a:t>The EAAB, acting in concert with the estate agency sector, created and circulated an Equity Pledge form pursuant to which all estate agents are required to pledge their commitment to non-racism and absolute equality in the rendering of estate agency services to property consumers. The response from the estate agency sector has, thus far, been quite encouraging while the position will continue to be monitored during the ensuing financial year. </a:t>
            </a:r>
          </a:p>
          <a:p>
            <a:pPr algn="just"/>
            <a:endParaRPr lang="en-US" sz="900" dirty="0"/>
          </a:p>
          <a:p>
            <a:pPr algn="just"/>
            <a:endParaRPr lang="en-US" sz="900" dirty="0"/>
          </a:p>
          <a:p>
            <a:pPr marL="171450" indent="-171450" algn="just">
              <a:buFont typeface="Arial" pitchFamily="34" charset="0"/>
              <a:buChar char="•"/>
            </a:pPr>
            <a:endParaRPr lang="en-US" sz="900" dirty="0"/>
          </a:p>
          <a:p>
            <a:pPr algn="just"/>
            <a:endParaRPr lang="en-US" sz="900" dirty="0"/>
          </a:p>
        </p:txBody>
      </p:sp>
      <p:sp>
        <p:nvSpPr>
          <p:cNvPr id="4" name="Slide Number Placeholder 3"/>
          <p:cNvSpPr>
            <a:spLocks noGrp="1"/>
          </p:cNvSpPr>
          <p:nvPr>
            <p:ph type="sldNum" sz="quarter" idx="10"/>
          </p:nvPr>
        </p:nvSpPr>
        <p:spPr/>
        <p:txBody>
          <a:bodyPr/>
          <a:lstStyle/>
          <a:p>
            <a:fld id="{EE53031E-3AD5-4C7E-8F60-BD05E17BC841}" type="slidenum">
              <a:rPr lang="en-US" smtClean="0"/>
              <a:pPr/>
              <a:t>13</a:t>
            </a:fld>
            <a:endParaRPr lang="en-US"/>
          </a:p>
        </p:txBody>
      </p:sp>
    </p:spTree>
    <p:extLst>
      <p:ext uri="{BB962C8B-B14F-4D97-AF65-F5344CB8AC3E}">
        <p14:creationId xmlns:p14="http://schemas.microsoft.com/office/powerpoint/2010/main" xmlns="" val="17621358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16611600"/>
          </a:xfrm>
        </p:spPr>
        <p:txBody>
          <a:bodyPr/>
          <a:lstStyle/>
          <a:p>
            <a:pPr algn="just"/>
            <a:r>
              <a:rPr lang="en-US" sz="900" b="1" kern="1200" dirty="0" smtClean="0">
                <a:solidFill>
                  <a:schemeClr val="tx1"/>
                </a:solidFill>
                <a:effectLst/>
                <a:latin typeface="+mn-lt"/>
                <a:ea typeface="+mn-ea"/>
                <a:cs typeface="+mn-cs"/>
              </a:rPr>
              <a:t>Establishment of the Multi-Stakeholder Group</a:t>
            </a:r>
            <a:endParaRPr lang="en-US" sz="900" kern="1200" dirty="0" smtClean="0">
              <a:solidFill>
                <a:schemeClr val="tx1"/>
              </a:solidFill>
              <a:effectLst/>
              <a:latin typeface="+mn-lt"/>
              <a:ea typeface="+mn-ea"/>
              <a:cs typeface="+mn-cs"/>
            </a:endParaRPr>
          </a:p>
          <a:p>
            <a:pPr algn="just"/>
            <a:r>
              <a:rPr lang="en-US" sz="900" kern="1200" dirty="0" smtClean="0">
                <a:solidFill>
                  <a:schemeClr val="tx1"/>
                </a:solidFill>
                <a:effectLst/>
                <a:latin typeface="+mn-lt"/>
                <a:ea typeface="+mn-ea"/>
                <a:cs typeface="+mn-cs"/>
              </a:rPr>
              <a:t> </a:t>
            </a:r>
          </a:p>
          <a:p>
            <a:pPr algn="just"/>
            <a:r>
              <a:rPr lang="en-US" sz="900" kern="1200" dirty="0" smtClean="0">
                <a:solidFill>
                  <a:schemeClr val="tx1"/>
                </a:solidFill>
                <a:effectLst/>
                <a:latin typeface="+mn-lt"/>
                <a:ea typeface="+mn-ea"/>
                <a:cs typeface="+mn-cs"/>
              </a:rPr>
              <a:t>I am pleased to report that my concerted efforts to establish a formally structured Multi-Stakeholder Group, comprising both the EAAB and estate agency sector representative </a:t>
            </a:r>
            <a:r>
              <a:rPr lang="en-US" sz="900" kern="1200" dirty="0" err="1" smtClean="0">
                <a:solidFill>
                  <a:schemeClr val="tx1"/>
                </a:solidFill>
                <a:effectLst/>
                <a:latin typeface="+mn-lt"/>
                <a:ea typeface="+mn-ea"/>
                <a:cs typeface="+mn-cs"/>
              </a:rPr>
              <a:t>organisations</a:t>
            </a:r>
            <a:r>
              <a:rPr lang="en-US" sz="900" kern="1200" dirty="0" smtClean="0">
                <a:solidFill>
                  <a:schemeClr val="tx1"/>
                </a:solidFill>
                <a:effectLst/>
                <a:latin typeface="+mn-lt"/>
                <a:ea typeface="+mn-ea"/>
                <a:cs typeface="+mn-cs"/>
              </a:rPr>
              <a:t>, finally came to fruition during the period under review. The underlying objective of creating the Multi-Stakeholder Group, which met on a monthly basis, was to identify, discuss and, of course, hopefully resolve the many pertinent concerns, issues and challenges which members of the estate agency profession, in its many differentiated spheres, generally encountered. The MSG meetings have created the much needed forum for the discussion and ventilation of pertinent matters affecting the interests of the real estate sector and for ensuring that such matters are suitably addressed. Due to the activities of the Multi-Stakeholder Group significant successes in this respect have already been achieved.</a:t>
            </a:r>
          </a:p>
          <a:p>
            <a:pPr algn="just"/>
            <a:r>
              <a:rPr lang="en-US" sz="900" kern="1200" dirty="0" smtClean="0">
                <a:solidFill>
                  <a:schemeClr val="tx1"/>
                </a:solidFill>
                <a:effectLst/>
                <a:latin typeface="+mn-lt"/>
                <a:ea typeface="+mn-ea"/>
                <a:cs typeface="+mn-cs"/>
              </a:rPr>
              <a:t> </a:t>
            </a:r>
          </a:p>
          <a:p>
            <a:pPr algn="just"/>
            <a:r>
              <a:rPr lang="en-US" sz="900" kern="1200" dirty="0" smtClean="0">
                <a:solidFill>
                  <a:schemeClr val="tx1"/>
                </a:solidFill>
                <a:effectLst/>
                <a:latin typeface="+mn-lt"/>
                <a:ea typeface="+mn-ea"/>
                <a:cs typeface="+mn-cs"/>
              </a:rPr>
              <a:t>During the period under review the Multi-Stakeholder Group comprised representatives at the highest level of:</a:t>
            </a:r>
          </a:p>
          <a:p>
            <a:pPr algn="just"/>
            <a:r>
              <a:rPr lang="en-US" sz="900" kern="1200" dirty="0" smtClean="0">
                <a:solidFill>
                  <a:schemeClr val="tx1"/>
                </a:solidFill>
                <a:effectLst/>
                <a:latin typeface="+mn-lt"/>
                <a:ea typeface="+mn-ea"/>
                <a:cs typeface="+mn-cs"/>
              </a:rPr>
              <a:t> </a:t>
            </a:r>
          </a:p>
          <a:p>
            <a:pPr marL="171450" lvl="0" indent="-171450" algn="just">
              <a:buFont typeface="Arial" pitchFamily="34" charset="0"/>
              <a:buChar char="•"/>
            </a:pPr>
            <a:r>
              <a:rPr lang="en-ZA" sz="900" kern="1200" dirty="0" smtClean="0">
                <a:solidFill>
                  <a:schemeClr val="tx1"/>
                </a:solidFill>
                <a:effectLst/>
                <a:latin typeface="+mn-lt"/>
                <a:ea typeface="+mn-ea"/>
                <a:cs typeface="+mn-cs"/>
              </a:rPr>
              <a:t>the EAAB; </a:t>
            </a:r>
            <a:endParaRPr lang="en-US" sz="900" kern="1200" dirty="0" smtClean="0">
              <a:solidFill>
                <a:schemeClr val="tx1"/>
              </a:solidFill>
              <a:effectLst/>
              <a:latin typeface="+mn-lt"/>
              <a:ea typeface="+mn-ea"/>
              <a:cs typeface="+mn-cs"/>
            </a:endParaRPr>
          </a:p>
          <a:p>
            <a:pPr marL="171450" lvl="0" indent="-171450" algn="just">
              <a:buFont typeface="Arial" pitchFamily="34" charset="0"/>
              <a:buChar char="•"/>
            </a:pPr>
            <a:r>
              <a:rPr lang="en-ZA" sz="900" kern="1200" dirty="0" smtClean="0">
                <a:solidFill>
                  <a:schemeClr val="tx1"/>
                </a:solidFill>
                <a:effectLst/>
                <a:latin typeface="+mn-lt"/>
                <a:ea typeface="+mn-ea"/>
                <a:cs typeface="+mn-cs"/>
              </a:rPr>
              <a:t>the Institute of Estate Agents of South Africa (IEASA);</a:t>
            </a:r>
            <a:endParaRPr lang="en-US" sz="900" kern="1200" dirty="0" smtClean="0">
              <a:solidFill>
                <a:schemeClr val="tx1"/>
              </a:solidFill>
              <a:effectLst/>
              <a:latin typeface="+mn-lt"/>
              <a:ea typeface="+mn-ea"/>
              <a:cs typeface="+mn-cs"/>
            </a:endParaRPr>
          </a:p>
          <a:p>
            <a:pPr marL="171450" lvl="0" indent="-171450" algn="just">
              <a:buFont typeface="Arial" pitchFamily="34" charset="0"/>
              <a:buChar char="•"/>
            </a:pPr>
            <a:r>
              <a:rPr lang="en-ZA" sz="900" kern="1200" dirty="0" smtClean="0">
                <a:solidFill>
                  <a:schemeClr val="tx1"/>
                </a:solidFill>
                <a:effectLst/>
                <a:latin typeface="+mn-lt"/>
                <a:ea typeface="+mn-ea"/>
                <a:cs typeface="+mn-cs"/>
              </a:rPr>
              <a:t>the National Association of Managing Agents (NAMA); </a:t>
            </a:r>
            <a:endParaRPr lang="en-US" sz="900" kern="1200" dirty="0" smtClean="0">
              <a:solidFill>
                <a:schemeClr val="tx1"/>
              </a:solidFill>
              <a:effectLst/>
              <a:latin typeface="+mn-lt"/>
              <a:ea typeface="+mn-ea"/>
              <a:cs typeface="+mn-cs"/>
            </a:endParaRPr>
          </a:p>
          <a:p>
            <a:pPr marL="171450" lvl="0" indent="-171450" algn="just">
              <a:buFont typeface="Arial" pitchFamily="34" charset="0"/>
              <a:buChar char="•"/>
            </a:pPr>
            <a:r>
              <a:rPr lang="en-ZA" sz="900" kern="1200" dirty="0" smtClean="0">
                <a:solidFill>
                  <a:schemeClr val="tx1"/>
                </a:solidFill>
                <a:effectLst/>
                <a:latin typeface="+mn-lt"/>
                <a:ea typeface="+mn-ea"/>
                <a:cs typeface="+mn-cs"/>
              </a:rPr>
              <a:t>the National Property Forum (NPF); </a:t>
            </a:r>
            <a:endParaRPr lang="en-US" sz="900" kern="1200" dirty="0" smtClean="0">
              <a:solidFill>
                <a:schemeClr val="tx1"/>
              </a:solidFill>
              <a:effectLst/>
              <a:latin typeface="+mn-lt"/>
              <a:ea typeface="+mn-ea"/>
              <a:cs typeface="+mn-cs"/>
            </a:endParaRPr>
          </a:p>
          <a:p>
            <a:pPr marL="171450" lvl="0" indent="-171450" algn="just">
              <a:buFont typeface="Arial" pitchFamily="34" charset="0"/>
              <a:buChar char="•"/>
            </a:pPr>
            <a:r>
              <a:rPr lang="en-ZA" sz="900" kern="1200" dirty="0" smtClean="0">
                <a:solidFill>
                  <a:schemeClr val="tx1"/>
                </a:solidFill>
                <a:effectLst/>
                <a:latin typeface="+mn-lt"/>
                <a:ea typeface="+mn-ea"/>
                <a:cs typeface="+mn-cs"/>
              </a:rPr>
              <a:t>the   Real   Estate   Business   Owners   of   South   Africa (REBOSA); </a:t>
            </a:r>
            <a:endParaRPr lang="en-US" sz="900" kern="1200" dirty="0" smtClean="0">
              <a:solidFill>
                <a:schemeClr val="tx1"/>
              </a:solidFill>
              <a:effectLst/>
              <a:latin typeface="+mn-lt"/>
              <a:ea typeface="+mn-ea"/>
              <a:cs typeface="+mn-cs"/>
            </a:endParaRPr>
          </a:p>
          <a:p>
            <a:pPr marL="171450" lvl="0" indent="-171450" algn="just">
              <a:buFont typeface="Arial" pitchFamily="34" charset="0"/>
              <a:buChar char="•"/>
            </a:pPr>
            <a:r>
              <a:rPr lang="en-ZA" sz="900" kern="1200" dirty="0" smtClean="0">
                <a:solidFill>
                  <a:schemeClr val="tx1"/>
                </a:solidFill>
                <a:effectLst/>
                <a:latin typeface="+mn-lt"/>
                <a:ea typeface="+mn-ea"/>
                <a:cs typeface="+mn-cs"/>
              </a:rPr>
              <a:t>the South African Property Owners Association (SAPOA); </a:t>
            </a:r>
            <a:endParaRPr lang="en-US" sz="900" kern="1200" dirty="0" smtClean="0">
              <a:solidFill>
                <a:schemeClr val="tx1"/>
              </a:solidFill>
              <a:effectLst/>
              <a:latin typeface="+mn-lt"/>
              <a:ea typeface="+mn-ea"/>
              <a:cs typeface="+mn-cs"/>
            </a:endParaRPr>
          </a:p>
          <a:p>
            <a:pPr marL="171450" lvl="0" indent="-171450" algn="just">
              <a:buFont typeface="Arial" pitchFamily="34" charset="0"/>
              <a:buChar char="•"/>
            </a:pPr>
            <a:r>
              <a:rPr lang="en-ZA" sz="900" kern="1200" dirty="0" smtClean="0">
                <a:solidFill>
                  <a:schemeClr val="tx1"/>
                </a:solidFill>
                <a:effectLst/>
                <a:latin typeface="+mn-lt"/>
                <a:ea typeface="+mn-ea"/>
                <a:cs typeface="+mn-cs"/>
              </a:rPr>
              <a:t>the South African Institute of Auctioneers (SAIA); and </a:t>
            </a:r>
            <a:endParaRPr lang="en-US" sz="900" kern="1200" dirty="0" smtClean="0">
              <a:solidFill>
                <a:schemeClr val="tx1"/>
              </a:solidFill>
              <a:effectLst/>
              <a:latin typeface="+mn-lt"/>
              <a:ea typeface="+mn-ea"/>
              <a:cs typeface="+mn-cs"/>
            </a:endParaRPr>
          </a:p>
          <a:p>
            <a:pPr marL="171450" lvl="0" indent="-171450" algn="just">
              <a:buFont typeface="Arial" pitchFamily="34" charset="0"/>
              <a:buChar char="•"/>
            </a:pPr>
            <a:r>
              <a:rPr lang="en-ZA" sz="900" kern="1200" dirty="0" smtClean="0">
                <a:solidFill>
                  <a:schemeClr val="tx1"/>
                </a:solidFill>
                <a:effectLst/>
                <a:latin typeface="+mn-lt"/>
                <a:ea typeface="+mn-ea"/>
                <a:cs typeface="+mn-cs"/>
              </a:rPr>
              <a:t>the South African Business Brokers Association (SABBA). </a:t>
            </a:r>
          </a:p>
          <a:p>
            <a:pPr marL="0" lvl="0" indent="0" algn="just">
              <a:buFont typeface="Arial" pitchFamily="34" charset="0"/>
              <a:buNone/>
            </a:pPr>
            <a:endParaRPr lang="en-ZA" sz="900" kern="1200" dirty="0" smtClean="0">
              <a:solidFill>
                <a:schemeClr val="tx1"/>
              </a:solidFill>
              <a:effectLst/>
              <a:latin typeface="+mn-lt"/>
              <a:ea typeface="+mn-ea"/>
              <a:cs typeface="+mn-cs"/>
            </a:endParaRPr>
          </a:p>
          <a:p>
            <a:pPr algn="just"/>
            <a:r>
              <a:rPr lang="en-US" sz="900" b="1" kern="1200" dirty="0" smtClean="0">
                <a:solidFill>
                  <a:schemeClr val="tx1"/>
                </a:solidFill>
                <a:effectLst/>
                <a:latin typeface="+mn-lt"/>
                <a:ea typeface="+mn-ea"/>
                <a:cs typeface="+mn-cs"/>
              </a:rPr>
              <a:t>Transformation of the estate agency sector - the “One Learner - One Estate Agency Youth Brigade Empowerment” </a:t>
            </a:r>
            <a:r>
              <a:rPr lang="en-US" sz="900" b="1" kern="1200" dirty="0" err="1" smtClean="0">
                <a:solidFill>
                  <a:schemeClr val="tx1"/>
                </a:solidFill>
                <a:effectLst/>
                <a:latin typeface="+mn-lt"/>
                <a:ea typeface="+mn-ea"/>
                <a:cs typeface="+mn-cs"/>
              </a:rPr>
              <a:t>programme</a:t>
            </a:r>
            <a:r>
              <a:rPr lang="en-US" sz="900" b="1" kern="1200" dirty="0" smtClean="0">
                <a:solidFill>
                  <a:schemeClr val="tx1"/>
                </a:solidFill>
                <a:effectLst/>
                <a:latin typeface="+mn-lt"/>
                <a:ea typeface="+mn-ea"/>
                <a:cs typeface="+mn-cs"/>
              </a:rPr>
              <a:t> </a:t>
            </a:r>
            <a:endParaRPr lang="en-US" sz="900" kern="1200" dirty="0" smtClean="0">
              <a:solidFill>
                <a:schemeClr val="tx1"/>
              </a:solidFill>
              <a:effectLst/>
              <a:latin typeface="+mn-lt"/>
              <a:ea typeface="+mn-ea"/>
              <a:cs typeface="+mn-cs"/>
            </a:endParaRPr>
          </a:p>
          <a:p>
            <a:pPr algn="just"/>
            <a:r>
              <a:rPr lang="en-US" sz="900" b="1" kern="1200" dirty="0" smtClean="0">
                <a:solidFill>
                  <a:schemeClr val="tx1"/>
                </a:solidFill>
                <a:effectLst/>
                <a:latin typeface="+mn-lt"/>
                <a:ea typeface="+mn-ea"/>
                <a:cs typeface="+mn-cs"/>
              </a:rPr>
              <a:t> </a:t>
            </a:r>
            <a:endParaRPr lang="en-US" sz="900" kern="1200" dirty="0" smtClean="0">
              <a:solidFill>
                <a:schemeClr val="tx1"/>
              </a:solidFill>
              <a:effectLst/>
              <a:latin typeface="+mn-lt"/>
              <a:ea typeface="+mn-ea"/>
              <a:cs typeface="+mn-cs"/>
            </a:endParaRPr>
          </a:p>
          <a:p>
            <a:pPr algn="just"/>
            <a:r>
              <a:rPr lang="en-US" sz="900" kern="1200" dirty="0" smtClean="0">
                <a:solidFill>
                  <a:schemeClr val="tx1"/>
                </a:solidFill>
                <a:effectLst/>
                <a:latin typeface="+mn-lt"/>
                <a:ea typeface="+mn-ea"/>
                <a:cs typeface="+mn-cs"/>
              </a:rPr>
              <a:t>It is pleasing, therefore, to report that the ‘One Learner – One Estate Agency Youth Brigade Empowerment” </a:t>
            </a:r>
            <a:r>
              <a:rPr lang="en-US" sz="900" kern="1200" dirty="0" err="1" smtClean="0">
                <a:solidFill>
                  <a:schemeClr val="tx1"/>
                </a:solidFill>
                <a:effectLst/>
                <a:latin typeface="+mn-lt"/>
                <a:ea typeface="+mn-ea"/>
                <a:cs typeface="+mn-cs"/>
              </a:rPr>
              <a:t>programme</a:t>
            </a:r>
            <a:r>
              <a:rPr lang="en-US" sz="900" kern="1200" dirty="0" smtClean="0">
                <a:solidFill>
                  <a:schemeClr val="tx1"/>
                </a:solidFill>
                <a:effectLst/>
                <a:latin typeface="+mn-lt"/>
                <a:ea typeface="+mn-ea"/>
                <a:cs typeface="+mn-cs"/>
              </a:rPr>
              <a:t> (“the </a:t>
            </a:r>
            <a:r>
              <a:rPr lang="en-US" sz="900" kern="1200" dirty="0" err="1" smtClean="0">
                <a:solidFill>
                  <a:schemeClr val="tx1"/>
                </a:solidFill>
                <a:effectLst/>
                <a:latin typeface="+mn-lt"/>
                <a:ea typeface="+mn-ea"/>
                <a:cs typeface="+mn-cs"/>
              </a:rPr>
              <a:t>programme</a:t>
            </a:r>
            <a:r>
              <a:rPr lang="en-US" sz="900" kern="1200" dirty="0" smtClean="0">
                <a:solidFill>
                  <a:schemeClr val="tx1"/>
                </a:solidFill>
                <a:effectLst/>
                <a:latin typeface="+mn-lt"/>
                <a:ea typeface="+mn-ea"/>
                <a:cs typeface="+mn-cs"/>
              </a:rPr>
              <a:t>”), which aims at placing intern estate agents from previously disadvantaged communities in the service of registered estate agency enterprises so that they may act under the supervision and control of a suitably qualified mentor for a period of twelve months, proved to be most successful during the 2015/16 financial year. </a:t>
            </a:r>
          </a:p>
          <a:p>
            <a:pPr algn="just"/>
            <a:r>
              <a:rPr lang="en-US" sz="900" kern="1200" dirty="0" smtClean="0">
                <a:solidFill>
                  <a:schemeClr val="tx1"/>
                </a:solidFill>
                <a:effectLst/>
                <a:latin typeface="+mn-lt"/>
                <a:ea typeface="+mn-ea"/>
                <a:cs typeface="+mn-cs"/>
              </a:rPr>
              <a:t> </a:t>
            </a:r>
          </a:p>
          <a:p>
            <a:pPr algn="just"/>
            <a:r>
              <a:rPr lang="en-US" sz="900" kern="1200" dirty="0" smtClean="0">
                <a:solidFill>
                  <a:schemeClr val="tx1"/>
                </a:solidFill>
                <a:effectLst/>
                <a:latin typeface="+mn-lt"/>
                <a:ea typeface="+mn-ea"/>
                <a:cs typeface="+mn-cs"/>
              </a:rPr>
              <a:t>It remains unfortunately true that the transformation of the property sector so as to reflect the demographics of a democratic South Africa is still not as advanced as it ought to be. The EAAB is consequently determined to continue to </a:t>
            </a:r>
            <a:r>
              <a:rPr lang="en-US" sz="900" kern="1200" dirty="0" err="1" smtClean="0">
                <a:solidFill>
                  <a:schemeClr val="tx1"/>
                </a:solidFill>
                <a:effectLst/>
                <a:latin typeface="+mn-lt"/>
                <a:ea typeface="+mn-ea"/>
                <a:cs typeface="+mn-cs"/>
              </a:rPr>
              <a:t>emphasise</a:t>
            </a:r>
            <a:r>
              <a:rPr lang="en-US" sz="900" kern="1200" dirty="0" smtClean="0">
                <a:solidFill>
                  <a:schemeClr val="tx1"/>
                </a:solidFill>
                <a:effectLst/>
                <a:latin typeface="+mn-lt"/>
                <a:ea typeface="+mn-ea"/>
                <a:cs typeface="+mn-cs"/>
              </a:rPr>
              <a:t> transformation in light of the fact that changes in the spatial demographics of the South African property landscape require the full cooperation and support not only of estate agents but, indeed, of all South African property buyers, sellers, landlords and tenants. </a:t>
            </a:r>
          </a:p>
          <a:p>
            <a:pPr algn="just"/>
            <a:r>
              <a:rPr lang="en-US" sz="900" kern="1200" dirty="0" smtClean="0">
                <a:solidFill>
                  <a:schemeClr val="tx1"/>
                </a:solidFill>
                <a:effectLst/>
                <a:latin typeface="+mn-lt"/>
                <a:ea typeface="+mn-ea"/>
                <a:cs typeface="+mn-cs"/>
              </a:rPr>
              <a:t> </a:t>
            </a:r>
          </a:p>
          <a:p>
            <a:pPr algn="just"/>
            <a:r>
              <a:rPr lang="en-US" sz="900" kern="1200" dirty="0" smtClean="0">
                <a:solidFill>
                  <a:schemeClr val="tx1"/>
                </a:solidFill>
                <a:effectLst/>
                <a:latin typeface="+mn-lt"/>
                <a:ea typeface="+mn-ea"/>
                <a:cs typeface="+mn-cs"/>
              </a:rPr>
              <a:t>A major underlying objective of the </a:t>
            </a:r>
            <a:r>
              <a:rPr lang="en-US" sz="900" kern="1200" dirty="0" err="1" smtClean="0">
                <a:solidFill>
                  <a:schemeClr val="tx1"/>
                </a:solidFill>
                <a:effectLst/>
                <a:latin typeface="+mn-lt"/>
                <a:ea typeface="+mn-ea"/>
                <a:cs typeface="+mn-cs"/>
              </a:rPr>
              <a:t>programme</a:t>
            </a:r>
            <a:r>
              <a:rPr lang="en-US" sz="900" kern="1200" dirty="0" smtClean="0">
                <a:solidFill>
                  <a:schemeClr val="tx1"/>
                </a:solidFill>
                <a:effectLst/>
                <a:latin typeface="+mn-lt"/>
                <a:ea typeface="+mn-ea"/>
                <a:cs typeface="+mn-cs"/>
              </a:rPr>
              <a:t> is to increase the level of representation and participation of the youth, previously disadvantaged persons and persons with disability within the property sector in general and the estate agency environment in particular. The </a:t>
            </a:r>
            <a:r>
              <a:rPr lang="en-US" sz="900" kern="1200" dirty="0" err="1" smtClean="0">
                <a:solidFill>
                  <a:schemeClr val="tx1"/>
                </a:solidFill>
                <a:effectLst/>
                <a:latin typeface="+mn-lt"/>
                <a:ea typeface="+mn-ea"/>
                <a:cs typeface="+mn-cs"/>
              </a:rPr>
              <a:t>programme</a:t>
            </a:r>
            <a:r>
              <a:rPr lang="en-US" sz="900" kern="1200" dirty="0" smtClean="0">
                <a:solidFill>
                  <a:schemeClr val="tx1"/>
                </a:solidFill>
                <a:effectLst/>
                <a:latin typeface="+mn-lt"/>
                <a:ea typeface="+mn-ea"/>
                <a:cs typeface="+mn-cs"/>
              </a:rPr>
              <a:t> is intended to accelerate the much needed transformation of the real estate sector, which is presently heavily skewed in </a:t>
            </a:r>
            <a:r>
              <a:rPr lang="en-US" sz="900" kern="1200" dirty="0" err="1" smtClean="0">
                <a:solidFill>
                  <a:schemeClr val="tx1"/>
                </a:solidFill>
                <a:effectLst/>
                <a:latin typeface="+mn-lt"/>
                <a:ea typeface="+mn-ea"/>
                <a:cs typeface="+mn-cs"/>
              </a:rPr>
              <a:t>favour</a:t>
            </a:r>
            <a:r>
              <a:rPr lang="en-US" sz="900" kern="1200" dirty="0" smtClean="0">
                <a:solidFill>
                  <a:schemeClr val="tx1"/>
                </a:solidFill>
                <a:effectLst/>
                <a:latin typeface="+mn-lt"/>
                <a:ea typeface="+mn-ea"/>
                <a:cs typeface="+mn-cs"/>
              </a:rPr>
              <a:t> of white South Africans, to reflect the demographic realities of a democratic South Africa. </a:t>
            </a:r>
          </a:p>
          <a:p>
            <a:pPr algn="just"/>
            <a:r>
              <a:rPr lang="en-US" sz="900" kern="1200" dirty="0" smtClean="0">
                <a:solidFill>
                  <a:schemeClr val="tx1"/>
                </a:solidFill>
                <a:effectLst/>
                <a:latin typeface="+mn-lt"/>
                <a:ea typeface="+mn-ea"/>
                <a:cs typeface="+mn-cs"/>
              </a:rPr>
              <a:t> </a:t>
            </a:r>
          </a:p>
          <a:p>
            <a:pPr algn="just"/>
            <a:r>
              <a:rPr lang="en-US" sz="900" kern="1200" dirty="0" smtClean="0">
                <a:solidFill>
                  <a:schemeClr val="tx1"/>
                </a:solidFill>
                <a:effectLst/>
                <a:latin typeface="+mn-lt"/>
                <a:ea typeface="+mn-ea"/>
                <a:cs typeface="+mn-cs"/>
              </a:rPr>
              <a:t>Participation in the </a:t>
            </a:r>
            <a:r>
              <a:rPr lang="en-US" sz="900" kern="1200" dirty="0" err="1" smtClean="0">
                <a:solidFill>
                  <a:schemeClr val="tx1"/>
                </a:solidFill>
                <a:effectLst/>
                <a:latin typeface="+mn-lt"/>
                <a:ea typeface="+mn-ea"/>
                <a:cs typeface="+mn-cs"/>
              </a:rPr>
              <a:t>programme</a:t>
            </a:r>
            <a:r>
              <a:rPr lang="en-US" sz="900" kern="1200" dirty="0" smtClean="0">
                <a:solidFill>
                  <a:schemeClr val="tx1"/>
                </a:solidFill>
                <a:effectLst/>
                <a:latin typeface="+mn-lt"/>
                <a:ea typeface="+mn-ea"/>
                <a:cs typeface="+mn-cs"/>
              </a:rPr>
              <a:t> is open to </a:t>
            </a:r>
            <a:r>
              <a:rPr lang="en-US" sz="900" kern="1200" dirty="0" err="1" smtClean="0">
                <a:solidFill>
                  <a:schemeClr val="tx1"/>
                </a:solidFill>
                <a:effectLst/>
                <a:latin typeface="+mn-lt"/>
                <a:ea typeface="+mn-ea"/>
                <a:cs typeface="+mn-cs"/>
              </a:rPr>
              <a:t>matriculants</a:t>
            </a:r>
            <a:r>
              <a:rPr lang="en-US" sz="900" kern="1200" dirty="0" smtClean="0">
                <a:solidFill>
                  <a:schemeClr val="tx1"/>
                </a:solidFill>
                <a:effectLst/>
                <a:latin typeface="+mn-lt"/>
                <a:ea typeface="+mn-ea"/>
                <a:cs typeface="+mn-cs"/>
              </a:rPr>
              <a:t>, TVET college graduates, university and university of technology graduates as well as persons with disability.  The </a:t>
            </a:r>
            <a:r>
              <a:rPr lang="en-US" sz="900" kern="1200" dirty="0" err="1" smtClean="0">
                <a:solidFill>
                  <a:schemeClr val="tx1"/>
                </a:solidFill>
                <a:effectLst/>
                <a:latin typeface="+mn-lt"/>
                <a:ea typeface="+mn-ea"/>
                <a:cs typeface="+mn-cs"/>
              </a:rPr>
              <a:t>programme</a:t>
            </a:r>
            <a:r>
              <a:rPr lang="en-US" sz="900" kern="1200" dirty="0" smtClean="0">
                <a:solidFill>
                  <a:schemeClr val="tx1"/>
                </a:solidFill>
                <a:effectLst/>
                <a:latin typeface="+mn-lt"/>
                <a:ea typeface="+mn-ea"/>
                <a:cs typeface="+mn-cs"/>
              </a:rPr>
              <a:t> aims, in particular, at placing intern estate agents from the identified groups into the service of registered estate agency enterprises. Such intern estate agents are required to complete the compulsory twelve-month internship period acting under the supervision and control of an appointed mentor estate agent while they simultaneously seek to be certificated against the Further Education and Training Certificate: Real Estate (NQF Level 4). Both the intern estate agents and their mentors are required to maintain and complete an intern logbook. This requirement ensures that the intern estate agents are able to gain relevant practical work experience and that they are not relegated to the fringes of estate agency practice.</a:t>
            </a:r>
          </a:p>
          <a:p>
            <a:pPr algn="just"/>
            <a:r>
              <a:rPr lang="en-US" sz="900" kern="1200" dirty="0" smtClean="0">
                <a:solidFill>
                  <a:schemeClr val="tx1"/>
                </a:solidFill>
                <a:effectLst/>
                <a:latin typeface="+mn-lt"/>
                <a:ea typeface="+mn-ea"/>
                <a:cs typeface="+mn-cs"/>
              </a:rPr>
              <a:t> </a:t>
            </a:r>
          </a:p>
          <a:p>
            <a:pPr algn="just"/>
            <a:r>
              <a:rPr lang="en-US" sz="900" kern="1200" dirty="0" smtClean="0">
                <a:solidFill>
                  <a:schemeClr val="tx1"/>
                </a:solidFill>
                <a:effectLst/>
                <a:latin typeface="+mn-lt"/>
                <a:ea typeface="+mn-ea"/>
                <a:cs typeface="+mn-cs"/>
              </a:rPr>
              <a:t>After they have completed the twelve-month internship period and been certificated against the Further Education and Training Certificate: Real Estate, the intern estate agents must </a:t>
            </a:r>
            <a:r>
              <a:rPr lang="en-US" sz="900" kern="1200" dirty="0" err="1" smtClean="0">
                <a:solidFill>
                  <a:schemeClr val="tx1"/>
                </a:solidFill>
                <a:effectLst/>
                <a:latin typeface="+mn-lt"/>
                <a:ea typeface="+mn-ea"/>
                <a:cs typeface="+mn-cs"/>
              </a:rPr>
              <a:t>enrol</a:t>
            </a:r>
            <a:r>
              <a:rPr lang="en-US" sz="900" kern="1200" dirty="0" smtClean="0">
                <a:solidFill>
                  <a:schemeClr val="tx1"/>
                </a:solidFill>
                <a:effectLst/>
                <a:latin typeface="+mn-lt"/>
                <a:ea typeface="+mn-ea"/>
                <a:cs typeface="+mn-cs"/>
              </a:rPr>
              <a:t> for, and pass, the Professional Designation Examination for non-principal estate agents (PDE 4). The PDE 4 represents the final summative assessment of the ability of the intern estate agents to integrate their theoretical learning with the practical on-the-job experience acquired during the internship period. Successful PDE 4 candidates are also awarded the designation ‘PPRE’ (Professional Practitioner in Real Estate) which is registered on the National Learner Registration Database (“NLRD”) maintained by the SA Qualifications Authority. </a:t>
            </a:r>
          </a:p>
          <a:p>
            <a:pPr algn="just"/>
            <a:r>
              <a:rPr lang="en-US" sz="900" kern="1200" dirty="0" smtClean="0">
                <a:solidFill>
                  <a:schemeClr val="tx1"/>
                </a:solidFill>
                <a:effectLst/>
                <a:latin typeface="+mn-lt"/>
                <a:ea typeface="+mn-ea"/>
                <a:cs typeface="+mn-cs"/>
              </a:rPr>
              <a:t> </a:t>
            </a:r>
          </a:p>
          <a:p>
            <a:pPr algn="just"/>
            <a:r>
              <a:rPr lang="en-US" sz="900" kern="1200" dirty="0" smtClean="0">
                <a:solidFill>
                  <a:schemeClr val="tx1"/>
                </a:solidFill>
                <a:effectLst/>
                <a:latin typeface="+mn-lt"/>
                <a:ea typeface="+mn-ea"/>
                <a:cs typeface="+mn-cs"/>
              </a:rPr>
              <a:t>Having met these educational requirements intern estate agents obtain a status upgrade to full status professional practitioner in real estate. Persons wishing to become real estate business owners are required, thereafter, to be certificated against the National Certificate: Real Estate (NQF Level 5) and subsequently to pass the Professional Designation Examination for principal estate agents (PDE 5). This results in the award of the “MPRE” (Master Practitioner in Real Estate) designation which is, similarly registered on the NLRD.</a:t>
            </a:r>
          </a:p>
          <a:p>
            <a:pPr algn="just"/>
            <a:r>
              <a:rPr lang="en-US" sz="900" kern="1200" dirty="0" smtClean="0">
                <a:solidFill>
                  <a:schemeClr val="tx1"/>
                </a:solidFill>
                <a:effectLst/>
                <a:latin typeface="+mn-lt"/>
                <a:ea typeface="+mn-ea"/>
                <a:cs typeface="+mn-cs"/>
              </a:rPr>
              <a:t> </a:t>
            </a:r>
          </a:p>
          <a:p>
            <a:pPr algn="just"/>
            <a:r>
              <a:rPr lang="en-US" sz="900" kern="1200" dirty="0" smtClean="0">
                <a:solidFill>
                  <a:schemeClr val="tx1"/>
                </a:solidFill>
                <a:effectLst/>
                <a:latin typeface="+mn-lt"/>
                <a:ea typeface="+mn-ea"/>
                <a:cs typeface="+mn-cs"/>
              </a:rPr>
              <a:t>The </a:t>
            </a:r>
            <a:r>
              <a:rPr lang="en-US" sz="900" kern="1200" dirty="0" err="1" smtClean="0">
                <a:solidFill>
                  <a:schemeClr val="tx1"/>
                </a:solidFill>
                <a:effectLst/>
                <a:latin typeface="+mn-lt"/>
                <a:ea typeface="+mn-ea"/>
                <a:cs typeface="+mn-cs"/>
              </a:rPr>
              <a:t>programme</a:t>
            </a:r>
            <a:r>
              <a:rPr lang="en-US" sz="900" kern="1200" dirty="0" smtClean="0">
                <a:solidFill>
                  <a:schemeClr val="tx1"/>
                </a:solidFill>
                <a:effectLst/>
                <a:latin typeface="+mn-lt"/>
                <a:ea typeface="+mn-ea"/>
                <a:cs typeface="+mn-cs"/>
              </a:rPr>
              <a:t>, thus, essentially equips the intern estate agents with the required property market experiential learning while they obtain the necessary real estate qualifications. It aims at retaining such persons within the sector and at enabling them to achieve financial and reputational success as they continue to work as estate agents and, hopefully, become the business owners of the future. </a:t>
            </a:r>
          </a:p>
          <a:p>
            <a:pPr algn="just"/>
            <a:r>
              <a:rPr lang="en-US" sz="900" kern="1200" dirty="0" smtClean="0">
                <a:solidFill>
                  <a:schemeClr val="tx1"/>
                </a:solidFill>
                <a:effectLst/>
                <a:latin typeface="+mn-lt"/>
                <a:ea typeface="+mn-ea"/>
                <a:cs typeface="+mn-cs"/>
              </a:rPr>
              <a:t> </a:t>
            </a:r>
          </a:p>
          <a:p>
            <a:pPr algn="just"/>
            <a:r>
              <a:rPr lang="en-US" sz="900" kern="1200" dirty="0" smtClean="0">
                <a:solidFill>
                  <a:schemeClr val="tx1"/>
                </a:solidFill>
                <a:effectLst/>
                <a:latin typeface="+mn-lt"/>
                <a:ea typeface="+mn-ea"/>
                <a:cs typeface="+mn-cs"/>
              </a:rPr>
              <a:t>The EAAB is most grateful for the support that it continues to receive from the Services SETA as a key funding partner of the </a:t>
            </a:r>
            <a:r>
              <a:rPr lang="en-US" sz="900" kern="1200" dirty="0" err="1" smtClean="0">
                <a:solidFill>
                  <a:schemeClr val="tx1"/>
                </a:solidFill>
                <a:effectLst/>
                <a:latin typeface="+mn-lt"/>
                <a:ea typeface="+mn-ea"/>
                <a:cs typeface="+mn-cs"/>
              </a:rPr>
              <a:t>programme</a:t>
            </a:r>
            <a:r>
              <a:rPr lang="en-US" sz="900" kern="1200" dirty="0" smtClean="0">
                <a:solidFill>
                  <a:schemeClr val="tx1"/>
                </a:solidFill>
                <a:effectLst/>
                <a:latin typeface="+mn-lt"/>
                <a:ea typeface="+mn-ea"/>
                <a:cs typeface="+mn-cs"/>
              </a:rPr>
              <a:t>.</a:t>
            </a:r>
          </a:p>
          <a:p>
            <a:pPr algn="just"/>
            <a:r>
              <a:rPr lang="en-US" sz="900" kern="1200" dirty="0" smtClean="0">
                <a:solidFill>
                  <a:schemeClr val="tx1"/>
                </a:solidFill>
                <a:effectLst/>
                <a:latin typeface="+mn-lt"/>
                <a:ea typeface="+mn-ea"/>
                <a:cs typeface="+mn-cs"/>
              </a:rPr>
              <a:t> </a:t>
            </a:r>
          </a:p>
          <a:p>
            <a:pPr algn="just"/>
            <a:r>
              <a:rPr lang="en-US" sz="900" kern="1200" dirty="0" smtClean="0">
                <a:solidFill>
                  <a:schemeClr val="tx1"/>
                </a:solidFill>
                <a:effectLst/>
                <a:latin typeface="+mn-lt"/>
                <a:ea typeface="+mn-ea"/>
                <a:cs typeface="+mn-cs"/>
              </a:rPr>
              <a:t>It is intended that the </a:t>
            </a:r>
            <a:r>
              <a:rPr lang="en-US" sz="900" kern="1200" dirty="0" err="1" smtClean="0">
                <a:solidFill>
                  <a:schemeClr val="tx1"/>
                </a:solidFill>
                <a:effectLst/>
                <a:latin typeface="+mn-lt"/>
                <a:ea typeface="+mn-ea"/>
                <a:cs typeface="+mn-cs"/>
              </a:rPr>
              <a:t>programme</a:t>
            </a:r>
            <a:r>
              <a:rPr lang="en-US" sz="900" kern="1200" dirty="0" smtClean="0">
                <a:solidFill>
                  <a:schemeClr val="tx1"/>
                </a:solidFill>
                <a:effectLst/>
                <a:latin typeface="+mn-lt"/>
                <a:ea typeface="+mn-ea"/>
                <a:cs typeface="+mn-cs"/>
              </a:rPr>
              <a:t> be significantly accelerated during the next financial year. Following the conclusion of a partnership agreement between the EAAB and the South African Graduates Development Agency (“SAGDA”), it is envisaged that a further 3 000 intern estate agents will be accepted into the </a:t>
            </a:r>
            <a:r>
              <a:rPr lang="en-US" sz="900" kern="1200" dirty="0" err="1" smtClean="0">
                <a:solidFill>
                  <a:schemeClr val="tx1"/>
                </a:solidFill>
                <a:effectLst/>
                <a:latin typeface="+mn-lt"/>
                <a:ea typeface="+mn-ea"/>
                <a:cs typeface="+mn-cs"/>
              </a:rPr>
              <a:t>programme</a:t>
            </a:r>
            <a:r>
              <a:rPr lang="en-US" sz="900" kern="1200" dirty="0" smtClean="0">
                <a:solidFill>
                  <a:schemeClr val="tx1"/>
                </a:solidFill>
                <a:effectLst/>
                <a:latin typeface="+mn-lt"/>
                <a:ea typeface="+mn-ea"/>
                <a:cs typeface="+mn-cs"/>
              </a:rPr>
              <a:t>. </a:t>
            </a:r>
          </a:p>
          <a:p>
            <a:pPr algn="just"/>
            <a:r>
              <a:rPr lang="en-US" sz="900" kern="1200" dirty="0" smtClean="0">
                <a:solidFill>
                  <a:schemeClr val="tx1"/>
                </a:solidFill>
                <a:effectLst/>
                <a:latin typeface="+mn-lt"/>
                <a:ea typeface="+mn-ea"/>
                <a:cs typeface="+mn-cs"/>
              </a:rPr>
              <a:t> </a:t>
            </a:r>
          </a:p>
          <a:p>
            <a:pPr algn="just"/>
            <a:r>
              <a:rPr lang="en-US" sz="900" kern="1200" dirty="0" smtClean="0">
                <a:solidFill>
                  <a:schemeClr val="tx1"/>
                </a:solidFill>
                <a:effectLst/>
                <a:latin typeface="+mn-lt"/>
                <a:ea typeface="+mn-ea"/>
                <a:cs typeface="+mn-cs"/>
              </a:rPr>
              <a:t>I remain hopeful that the EAAB will continue to receive the active co-operation of stakeholders in the furtherance of this important </a:t>
            </a:r>
            <a:r>
              <a:rPr lang="en-US" sz="900" kern="1200" dirty="0" err="1" smtClean="0">
                <a:solidFill>
                  <a:schemeClr val="tx1"/>
                </a:solidFill>
                <a:effectLst/>
                <a:latin typeface="+mn-lt"/>
                <a:ea typeface="+mn-ea"/>
                <a:cs typeface="+mn-cs"/>
              </a:rPr>
              <a:t>endeavour</a:t>
            </a:r>
            <a:r>
              <a:rPr lang="en-US" sz="900" kern="1200" dirty="0" smtClean="0">
                <a:solidFill>
                  <a:schemeClr val="tx1"/>
                </a:solidFill>
                <a:effectLst/>
                <a:latin typeface="+mn-lt"/>
                <a:ea typeface="+mn-ea"/>
                <a:cs typeface="+mn-cs"/>
              </a:rPr>
              <a:t> for, without their commitment, cooperation and support, the imperative of effecting the radical transformational change, which the real estate sector so urgently requires if it is to safeguard its continued sustainability, may be hindered. </a:t>
            </a:r>
          </a:p>
          <a:p>
            <a:pPr marL="0" lvl="0" indent="0" algn="just">
              <a:buFont typeface="Arial" pitchFamily="34" charset="0"/>
              <a:buNone/>
            </a:pPr>
            <a:endParaRPr lang="en-US" sz="900" kern="1200" dirty="0" smtClean="0">
              <a:solidFill>
                <a:schemeClr val="tx1"/>
              </a:solidFill>
              <a:effectLst/>
              <a:latin typeface="+mn-lt"/>
              <a:ea typeface="+mn-ea"/>
              <a:cs typeface="+mn-cs"/>
            </a:endParaRPr>
          </a:p>
          <a:p>
            <a:pPr algn="just"/>
            <a:r>
              <a:rPr lang="en-US" sz="900" b="1" kern="1200" dirty="0" smtClean="0">
                <a:solidFill>
                  <a:schemeClr val="tx1"/>
                </a:solidFill>
                <a:effectLst/>
                <a:latin typeface="+mn-lt"/>
                <a:ea typeface="+mn-ea"/>
                <a:cs typeface="+mn-cs"/>
              </a:rPr>
              <a:t>Legislative review</a:t>
            </a:r>
            <a:endParaRPr lang="en-US" sz="900" kern="1200" dirty="0" smtClean="0">
              <a:solidFill>
                <a:schemeClr val="tx1"/>
              </a:solidFill>
              <a:effectLst/>
              <a:latin typeface="+mn-lt"/>
              <a:ea typeface="+mn-ea"/>
              <a:cs typeface="+mn-cs"/>
            </a:endParaRPr>
          </a:p>
          <a:p>
            <a:pPr algn="just"/>
            <a:r>
              <a:rPr lang="en-US" sz="900" kern="1200" dirty="0" smtClean="0">
                <a:solidFill>
                  <a:schemeClr val="tx1"/>
                </a:solidFill>
                <a:effectLst/>
                <a:latin typeface="+mn-lt"/>
                <a:ea typeface="+mn-ea"/>
                <a:cs typeface="+mn-cs"/>
              </a:rPr>
              <a:t> </a:t>
            </a:r>
          </a:p>
          <a:p>
            <a:pPr algn="just"/>
            <a:r>
              <a:rPr lang="en-US" sz="900" kern="1200" dirty="0" smtClean="0">
                <a:solidFill>
                  <a:schemeClr val="tx1"/>
                </a:solidFill>
                <a:effectLst/>
                <a:latin typeface="+mn-lt"/>
                <a:ea typeface="+mn-ea"/>
                <a:cs typeface="+mn-cs"/>
              </a:rPr>
              <a:t>The legislative review of the Estate Agency Affairs Act, 112 of 1976, made significant progress during the financial year in question as it was presented to various forums as part of the legislative process. It is envisaged that valuable and well considered inputs on the proposed Property Practitioners Bill will be forthcoming from stakeholders once the Bill is duly published for public comment in due course.</a:t>
            </a:r>
          </a:p>
          <a:p>
            <a:pPr algn="just"/>
            <a:endParaRPr lang="en-US" sz="900" kern="1200" dirty="0" smtClean="0">
              <a:solidFill>
                <a:schemeClr val="tx1"/>
              </a:solidFill>
              <a:effectLst/>
              <a:latin typeface="+mn-lt"/>
              <a:ea typeface="+mn-ea"/>
              <a:cs typeface="+mn-cs"/>
            </a:endParaRPr>
          </a:p>
          <a:p>
            <a:pPr algn="just"/>
            <a:r>
              <a:rPr lang="en-US" sz="900" b="1" kern="1200" dirty="0" smtClean="0">
                <a:solidFill>
                  <a:schemeClr val="tx1"/>
                </a:solidFill>
                <a:effectLst/>
                <a:latin typeface="+mn-lt"/>
                <a:ea typeface="+mn-ea"/>
                <a:cs typeface="+mn-cs"/>
              </a:rPr>
              <a:t>Registrations and renewals of fidelity fund</a:t>
            </a:r>
            <a:r>
              <a:rPr lang="en-US" sz="900" kern="1200" dirty="0" smtClean="0">
                <a:solidFill>
                  <a:schemeClr val="tx1"/>
                </a:solidFill>
                <a:effectLst/>
                <a:latin typeface="+mn-lt"/>
                <a:ea typeface="+mn-ea"/>
                <a:cs typeface="+mn-cs"/>
              </a:rPr>
              <a:t> </a:t>
            </a:r>
            <a:r>
              <a:rPr lang="en-US" sz="900" b="1" kern="1200" dirty="0" smtClean="0">
                <a:solidFill>
                  <a:schemeClr val="tx1"/>
                </a:solidFill>
                <a:effectLst/>
                <a:latin typeface="+mn-lt"/>
                <a:ea typeface="+mn-ea"/>
                <a:cs typeface="+mn-cs"/>
              </a:rPr>
              <a:t>certificates</a:t>
            </a:r>
            <a:endParaRPr lang="en-US" sz="900" kern="1200" dirty="0" smtClean="0">
              <a:solidFill>
                <a:schemeClr val="tx1"/>
              </a:solidFill>
              <a:effectLst/>
              <a:latin typeface="+mn-lt"/>
              <a:ea typeface="+mn-ea"/>
              <a:cs typeface="+mn-cs"/>
            </a:endParaRPr>
          </a:p>
          <a:p>
            <a:pPr algn="just"/>
            <a:r>
              <a:rPr lang="en-US" sz="900" kern="1200" dirty="0" smtClean="0">
                <a:solidFill>
                  <a:schemeClr val="tx1"/>
                </a:solidFill>
                <a:effectLst/>
                <a:latin typeface="+mn-lt"/>
                <a:ea typeface="+mn-ea"/>
                <a:cs typeface="+mn-cs"/>
              </a:rPr>
              <a:t> </a:t>
            </a:r>
          </a:p>
          <a:p>
            <a:pPr algn="just"/>
            <a:r>
              <a:rPr lang="en-US" sz="900" kern="1200" dirty="0" smtClean="0">
                <a:solidFill>
                  <a:schemeClr val="tx1"/>
                </a:solidFill>
                <a:effectLst/>
                <a:latin typeface="+mn-lt"/>
                <a:ea typeface="+mn-ea"/>
                <a:cs typeface="+mn-cs"/>
              </a:rPr>
              <a:t>While it is pleasing to note that the turnaround time for the issue and renewal of fidelity fund certificates was significantly reduced during the period under review the EAAB remains determined not to rest on its laurels. I am, thus, presently exploring all other feasible and available avenues that may facilitate the further reduction of turnaround times. As will be more fully apparent from the content of the Annual Report, it is pleasing to note that the EAAB successfully issued a total of 36 390 fidelity fund certificates to individuals and 6 420 fidelity find certificates to estate agency firms during the period under review. </a:t>
            </a:r>
          </a:p>
          <a:p>
            <a:pPr algn="just"/>
            <a:r>
              <a:rPr lang="en-US" sz="900" kern="1200" dirty="0" smtClean="0">
                <a:solidFill>
                  <a:schemeClr val="tx1"/>
                </a:solidFill>
                <a:effectLst/>
                <a:latin typeface="+mn-lt"/>
                <a:ea typeface="+mn-ea"/>
                <a:cs typeface="+mn-cs"/>
              </a:rPr>
              <a:t> </a:t>
            </a:r>
          </a:p>
          <a:p>
            <a:pPr algn="just"/>
            <a:r>
              <a:rPr lang="en-US" sz="900" b="1" kern="1200" dirty="0" smtClean="0">
                <a:solidFill>
                  <a:schemeClr val="tx1"/>
                </a:solidFill>
                <a:effectLst/>
                <a:latin typeface="+mn-lt"/>
                <a:ea typeface="+mn-ea"/>
                <a:cs typeface="+mn-cs"/>
              </a:rPr>
              <a:t>Education and training</a:t>
            </a:r>
            <a:endParaRPr lang="en-US" sz="900" kern="1200" dirty="0" smtClean="0">
              <a:solidFill>
                <a:schemeClr val="tx1"/>
              </a:solidFill>
              <a:effectLst/>
              <a:latin typeface="+mn-lt"/>
              <a:ea typeface="+mn-ea"/>
              <a:cs typeface="+mn-cs"/>
            </a:endParaRPr>
          </a:p>
          <a:p>
            <a:pPr algn="just"/>
            <a:r>
              <a:rPr lang="en-US" sz="900" kern="1200" dirty="0" smtClean="0">
                <a:solidFill>
                  <a:schemeClr val="tx1"/>
                </a:solidFill>
                <a:effectLst/>
                <a:latin typeface="+mn-lt"/>
                <a:ea typeface="+mn-ea"/>
                <a:cs typeface="+mn-cs"/>
              </a:rPr>
              <a:t> </a:t>
            </a:r>
          </a:p>
          <a:p>
            <a:pPr algn="just"/>
            <a:r>
              <a:rPr lang="en-US" sz="900" kern="1200" dirty="0" smtClean="0">
                <a:solidFill>
                  <a:schemeClr val="tx1"/>
                </a:solidFill>
                <a:effectLst/>
                <a:latin typeface="+mn-lt"/>
                <a:ea typeface="+mn-ea"/>
                <a:cs typeface="+mn-cs"/>
              </a:rPr>
              <a:t>The  Education  and  Training  Department  was  again tasked  with  ensuring  both  the  </a:t>
            </a:r>
            <a:r>
              <a:rPr lang="en-US" sz="900" kern="1200" dirty="0" err="1" smtClean="0">
                <a:solidFill>
                  <a:schemeClr val="tx1"/>
                </a:solidFill>
                <a:effectLst/>
                <a:latin typeface="+mn-lt"/>
                <a:ea typeface="+mn-ea"/>
                <a:cs typeface="+mn-cs"/>
              </a:rPr>
              <a:t>professionalisation</a:t>
            </a:r>
            <a:r>
              <a:rPr lang="en-US" sz="900" kern="1200" dirty="0" smtClean="0">
                <a:solidFill>
                  <a:schemeClr val="tx1"/>
                </a:solidFill>
                <a:effectLst/>
                <a:latin typeface="+mn-lt"/>
                <a:ea typeface="+mn-ea"/>
                <a:cs typeface="+mn-cs"/>
              </a:rPr>
              <a:t>  and the transformation of the estate agency sector by fully implementing the educational dispensation for estate agents as established by the Standard of Training of Estate Agents Regulations promulgated on 4 June 2008. In terms of the Education Regulations, all registered estate agents are required to be certificated against the appropriate NQF Real Estate qualifications. The quality assurance of these qualifications, however, vests in the Services SETA. Estate agents are also required to pass a Professional Designation Examination for both principal and non-principal estate agents respectively and to participate in the CPD </a:t>
            </a:r>
            <a:r>
              <a:rPr lang="en-US" sz="900" kern="1200" dirty="0" err="1" smtClean="0">
                <a:solidFill>
                  <a:schemeClr val="tx1"/>
                </a:solidFill>
                <a:effectLst/>
                <a:latin typeface="+mn-lt"/>
                <a:ea typeface="+mn-ea"/>
                <a:cs typeface="+mn-cs"/>
              </a:rPr>
              <a:t>programme</a:t>
            </a:r>
            <a:r>
              <a:rPr lang="en-US" sz="900" kern="1200" dirty="0" smtClean="0">
                <a:solidFill>
                  <a:schemeClr val="tx1"/>
                </a:solidFill>
                <a:effectLst/>
                <a:latin typeface="+mn-lt"/>
                <a:ea typeface="+mn-ea"/>
                <a:cs typeface="+mn-cs"/>
              </a:rPr>
              <a:t>.</a:t>
            </a:r>
          </a:p>
          <a:p>
            <a:pPr algn="just"/>
            <a:r>
              <a:rPr lang="en-US" sz="900" kern="1200" dirty="0" smtClean="0">
                <a:solidFill>
                  <a:schemeClr val="tx1"/>
                </a:solidFill>
                <a:effectLst/>
                <a:latin typeface="+mn-lt"/>
                <a:ea typeface="+mn-ea"/>
                <a:cs typeface="+mn-cs"/>
              </a:rPr>
              <a:t> </a:t>
            </a:r>
          </a:p>
          <a:p>
            <a:pPr algn="just"/>
            <a:r>
              <a:rPr lang="en-US" sz="900" b="1" kern="1200" dirty="0" smtClean="0">
                <a:solidFill>
                  <a:schemeClr val="tx1"/>
                </a:solidFill>
                <a:effectLst/>
                <a:latin typeface="+mn-lt"/>
                <a:ea typeface="+mn-ea"/>
                <a:cs typeface="+mn-cs"/>
              </a:rPr>
              <a:t>Disciplinary Inquiries</a:t>
            </a:r>
            <a:endParaRPr lang="en-US" sz="900" kern="1200" dirty="0" smtClean="0">
              <a:solidFill>
                <a:schemeClr val="tx1"/>
              </a:solidFill>
              <a:effectLst/>
              <a:latin typeface="+mn-lt"/>
              <a:ea typeface="+mn-ea"/>
              <a:cs typeface="+mn-cs"/>
            </a:endParaRPr>
          </a:p>
          <a:p>
            <a:pPr algn="just"/>
            <a:r>
              <a:rPr lang="en-US" sz="900" kern="1200" dirty="0" smtClean="0">
                <a:solidFill>
                  <a:schemeClr val="tx1"/>
                </a:solidFill>
                <a:effectLst/>
                <a:latin typeface="+mn-lt"/>
                <a:ea typeface="+mn-ea"/>
                <a:cs typeface="+mn-cs"/>
              </a:rPr>
              <a:t> </a:t>
            </a:r>
          </a:p>
          <a:p>
            <a:pPr algn="just"/>
            <a:r>
              <a:rPr lang="en-US" sz="900" kern="1200" dirty="0" smtClean="0">
                <a:solidFill>
                  <a:schemeClr val="tx1"/>
                </a:solidFill>
                <a:effectLst/>
                <a:latin typeface="+mn-lt"/>
                <a:ea typeface="+mn-ea"/>
                <a:cs typeface="+mn-cs"/>
              </a:rPr>
              <a:t>The EAAB continued to receive and investigate complaints against estate agents from members of the public. The intensive consumer awareness initiatives conducted by the EAAB during the period under review, using all available means of communication including community radio stations, has resulted more knowledgeable and empowered consumers who are increasingly aware of their rights and obligations when engaging in property transactions.  The need to reach even more consumers remains a challenge that the EAAB is determined to address.</a:t>
            </a:r>
          </a:p>
          <a:p>
            <a:pPr algn="just"/>
            <a:endParaRPr lang="en-US" sz="900" kern="1200" dirty="0" smtClean="0">
              <a:solidFill>
                <a:schemeClr val="tx1"/>
              </a:solidFill>
              <a:effectLst/>
              <a:latin typeface="+mn-lt"/>
              <a:ea typeface="+mn-ea"/>
              <a:cs typeface="+mn-cs"/>
            </a:endParaRPr>
          </a:p>
          <a:p>
            <a:pPr marL="0" lvl="0" indent="0">
              <a:buFont typeface="Arial" pitchFamily="34" charset="0"/>
              <a:buNone/>
            </a:pPr>
            <a:endParaRPr lang="en-US" sz="9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E53031E-3AD5-4C7E-8F60-BD05E17BC841}" type="slidenum">
              <a:rPr lang="en-US" smtClean="0"/>
              <a:pPr/>
              <a:t>14</a:t>
            </a:fld>
            <a:endParaRPr lang="en-US"/>
          </a:p>
        </p:txBody>
      </p:sp>
    </p:spTree>
    <p:extLst>
      <p:ext uri="{BB962C8B-B14F-4D97-AF65-F5344CB8AC3E}">
        <p14:creationId xmlns:p14="http://schemas.microsoft.com/office/powerpoint/2010/main" xmlns="" val="13860341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14325600"/>
          </a:xfrm>
        </p:spPr>
        <p:txBody>
          <a:bodyPr/>
          <a:lstStyle/>
          <a:p>
            <a:pPr algn="just"/>
            <a:r>
              <a:rPr lang="en-US" sz="900" b="1" kern="1200" dirty="0" smtClean="0">
                <a:solidFill>
                  <a:schemeClr val="tx1"/>
                </a:solidFill>
                <a:effectLst/>
              </a:rPr>
              <a:t>Management and control of the Estate Agents Fidelity Fund </a:t>
            </a:r>
            <a:endParaRPr lang="en-US" sz="900" kern="1200" dirty="0" smtClean="0">
              <a:solidFill>
                <a:schemeClr val="tx1"/>
              </a:solidFill>
              <a:effectLst/>
            </a:endParaRPr>
          </a:p>
          <a:p>
            <a:pPr algn="just"/>
            <a:r>
              <a:rPr lang="en-US" sz="900" kern="1200" dirty="0" smtClean="0">
                <a:solidFill>
                  <a:schemeClr val="tx1"/>
                </a:solidFill>
                <a:effectLst/>
              </a:rPr>
              <a:t> </a:t>
            </a:r>
          </a:p>
          <a:p>
            <a:pPr algn="just"/>
            <a:r>
              <a:rPr lang="en-US" sz="900" kern="1200" dirty="0" smtClean="0">
                <a:solidFill>
                  <a:schemeClr val="tx1"/>
                </a:solidFill>
                <a:effectLst/>
              </a:rPr>
              <a:t>The management and control of the Estate Agents Fidelity Fund, as prescribed by the Estate Agency Affairs Act, is a function integral to the activities of the EAAB. It will be seen from the Annual report that, during the financial year under review, the liquidity and solvency of the Fund remained sound. </a:t>
            </a:r>
          </a:p>
          <a:p>
            <a:pPr algn="just"/>
            <a:r>
              <a:rPr lang="en-US" sz="900" kern="1200" dirty="0" smtClean="0">
                <a:solidFill>
                  <a:schemeClr val="tx1"/>
                </a:solidFill>
                <a:effectLst/>
              </a:rPr>
              <a:t> </a:t>
            </a:r>
          </a:p>
          <a:p>
            <a:pPr algn="just"/>
            <a:r>
              <a:rPr lang="en-US" sz="900" b="1" kern="1200" dirty="0" smtClean="0">
                <a:solidFill>
                  <a:schemeClr val="tx1"/>
                </a:solidFill>
                <a:effectLst/>
              </a:rPr>
              <a:t>Stakeholder management</a:t>
            </a:r>
            <a:endParaRPr lang="en-US" sz="900" kern="1200" dirty="0" smtClean="0">
              <a:solidFill>
                <a:schemeClr val="tx1"/>
              </a:solidFill>
              <a:effectLst/>
            </a:endParaRPr>
          </a:p>
          <a:p>
            <a:pPr algn="just"/>
            <a:r>
              <a:rPr lang="en-US" sz="900" b="1" kern="1200" dirty="0" smtClean="0">
                <a:solidFill>
                  <a:schemeClr val="tx1"/>
                </a:solidFill>
                <a:effectLst/>
              </a:rPr>
              <a:t> </a:t>
            </a:r>
            <a:endParaRPr lang="en-US" sz="900" kern="1200" dirty="0" smtClean="0">
              <a:solidFill>
                <a:schemeClr val="tx1"/>
              </a:solidFill>
              <a:effectLst/>
            </a:endParaRPr>
          </a:p>
          <a:p>
            <a:pPr algn="just"/>
            <a:r>
              <a:rPr lang="en-US" sz="900" kern="1200" dirty="0" smtClean="0">
                <a:solidFill>
                  <a:schemeClr val="tx1"/>
                </a:solidFill>
                <a:effectLst/>
              </a:rPr>
              <a:t>Pursuant to the </a:t>
            </a:r>
            <a:r>
              <a:rPr lang="en-US" sz="900" kern="1200" dirty="0" err="1" smtClean="0">
                <a:solidFill>
                  <a:schemeClr val="tx1"/>
                </a:solidFill>
                <a:effectLst/>
              </a:rPr>
              <a:t>modernisation</a:t>
            </a:r>
            <a:r>
              <a:rPr lang="en-US" sz="900" kern="1200" dirty="0" smtClean="0">
                <a:solidFill>
                  <a:schemeClr val="tx1"/>
                </a:solidFill>
                <a:effectLst/>
              </a:rPr>
              <a:t> and </a:t>
            </a:r>
            <a:r>
              <a:rPr lang="en-US" sz="900" kern="1200" dirty="0" err="1" smtClean="0">
                <a:solidFill>
                  <a:schemeClr val="tx1"/>
                </a:solidFill>
                <a:effectLst/>
              </a:rPr>
              <a:t>optimisation</a:t>
            </a:r>
            <a:r>
              <a:rPr lang="en-US" sz="900" kern="1200" dirty="0" smtClean="0">
                <a:solidFill>
                  <a:schemeClr val="tx1"/>
                </a:solidFill>
                <a:effectLst/>
              </a:rPr>
              <a:t> </a:t>
            </a:r>
            <a:r>
              <a:rPr lang="en-US" sz="900" kern="1200" dirty="0" err="1" smtClean="0">
                <a:solidFill>
                  <a:schemeClr val="tx1"/>
                </a:solidFill>
                <a:effectLst/>
              </a:rPr>
              <a:t>programme</a:t>
            </a:r>
            <a:r>
              <a:rPr lang="en-US" sz="900" kern="1200" dirty="0" smtClean="0">
                <a:solidFill>
                  <a:schemeClr val="tx1"/>
                </a:solidFill>
                <a:effectLst/>
              </a:rPr>
              <a:t> implemented by the EAAB, two online communication portals, namely the “</a:t>
            </a:r>
            <a:r>
              <a:rPr lang="en-US" sz="900" kern="1200" dirty="0" err="1" smtClean="0">
                <a:solidFill>
                  <a:schemeClr val="tx1"/>
                </a:solidFill>
                <a:effectLst/>
              </a:rPr>
              <a:t>MyEAAB</a:t>
            </a:r>
            <a:r>
              <a:rPr lang="en-US" sz="900" kern="1200" dirty="0" smtClean="0">
                <a:solidFill>
                  <a:schemeClr val="tx1"/>
                </a:solidFill>
                <a:effectLst/>
              </a:rPr>
              <a:t>” and “</a:t>
            </a:r>
            <a:r>
              <a:rPr lang="en-US" sz="900" kern="1200" dirty="0" err="1" smtClean="0">
                <a:solidFill>
                  <a:schemeClr val="tx1"/>
                </a:solidFill>
                <a:effectLst/>
              </a:rPr>
              <a:t>MyCPD</a:t>
            </a:r>
            <a:r>
              <a:rPr lang="en-US" sz="900" kern="1200" dirty="0" smtClean="0">
                <a:solidFill>
                  <a:schemeClr val="tx1"/>
                </a:solidFill>
                <a:effectLst/>
              </a:rPr>
              <a:t>” portals respectively, were made available to stakeholders on the EAAB website. These portals have proved to be particularly beneficial as they have not only enabled the EAAB to update the contact details of registered estate agents but have also increased its capacity to reach specifically identified stakeholder segments. Most registered estate agents can, consequently, now be electronically accessed by the EAAB. </a:t>
            </a:r>
            <a:br>
              <a:rPr lang="en-US" sz="900" kern="1200" dirty="0" smtClean="0">
                <a:solidFill>
                  <a:schemeClr val="tx1"/>
                </a:solidFill>
                <a:effectLst/>
              </a:rPr>
            </a:br>
            <a:r>
              <a:rPr lang="en-US" sz="900" kern="1200" dirty="0" smtClean="0">
                <a:solidFill>
                  <a:schemeClr val="tx1"/>
                </a:solidFill>
                <a:effectLst/>
              </a:rPr>
              <a:t/>
            </a:r>
            <a:br>
              <a:rPr lang="en-US" sz="900" kern="1200" dirty="0" smtClean="0">
                <a:solidFill>
                  <a:schemeClr val="tx1"/>
                </a:solidFill>
                <a:effectLst/>
              </a:rPr>
            </a:br>
            <a:r>
              <a:rPr lang="en-US" sz="900" b="1" kern="1200" dirty="0" smtClean="0">
                <a:solidFill>
                  <a:schemeClr val="tx1"/>
                </a:solidFill>
                <a:effectLst/>
              </a:rPr>
              <a:t>Consumer education</a:t>
            </a:r>
            <a:endParaRPr lang="en-US" sz="900" kern="1200" dirty="0" smtClean="0">
              <a:solidFill>
                <a:schemeClr val="tx1"/>
              </a:solidFill>
              <a:effectLst/>
            </a:endParaRPr>
          </a:p>
          <a:p>
            <a:pPr algn="just"/>
            <a:r>
              <a:rPr lang="en-US" sz="900" b="1" kern="1200" dirty="0" smtClean="0">
                <a:solidFill>
                  <a:schemeClr val="tx1"/>
                </a:solidFill>
                <a:effectLst/>
              </a:rPr>
              <a:t> </a:t>
            </a:r>
            <a:endParaRPr lang="en-US" sz="900" kern="1200" dirty="0" smtClean="0">
              <a:solidFill>
                <a:schemeClr val="tx1"/>
              </a:solidFill>
              <a:effectLst/>
            </a:endParaRPr>
          </a:p>
          <a:p>
            <a:pPr algn="just"/>
            <a:r>
              <a:rPr lang="en-US" sz="900" kern="1200" dirty="0" smtClean="0">
                <a:solidFill>
                  <a:schemeClr val="tx1"/>
                </a:solidFill>
                <a:effectLst/>
              </a:rPr>
              <a:t>As a constituent part of its consumer awareness </a:t>
            </a:r>
            <a:r>
              <a:rPr lang="en-US" sz="900" kern="1200" dirty="0" err="1" smtClean="0">
                <a:solidFill>
                  <a:schemeClr val="tx1"/>
                </a:solidFill>
                <a:effectLst/>
              </a:rPr>
              <a:t>programmes</a:t>
            </a:r>
            <a:r>
              <a:rPr lang="en-US" sz="900" kern="1200" dirty="0" smtClean="0">
                <a:solidFill>
                  <a:schemeClr val="tx1"/>
                </a:solidFill>
                <a:effectLst/>
              </a:rPr>
              <a:t> during the period under review the EAAB successfully conducted various consumer awareness workshops in all provinces. The reach of the EAAB’s consumer awareness </a:t>
            </a:r>
            <a:r>
              <a:rPr lang="en-US" sz="900" kern="1200" dirty="0" err="1" smtClean="0">
                <a:solidFill>
                  <a:schemeClr val="tx1"/>
                </a:solidFill>
                <a:effectLst/>
              </a:rPr>
              <a:t>programmes</a:t>
            </a:r>
            <a:r>
              <a:rPr lang="en-US" sz="900" kern="1200" dirty="0" smtClean="0">
                <a:solidFill>
                  <a:schemeClr val="tx1"/>
                </a:solidFill>
                <a:effectLst/>
              </a:rPr>
              <a:t> was, furthermore, routinely enhanced through the increased use of all available and relevant communications media platforms with special emphasis on radio as a medium of mass communication. This has significantly increased the EAAB’s footprint, thereby empowering more consumers with the knowledge that they may previously have lacked. </a:t>
            </a:r>
          </a:p>
          <a:p>
            <a:pPr algn="just"/>
            <a:r>
              <a:rPr lang="en-US" sz="900" kern="1200" dirty="0" smtClean="0">
                <a:solidFill>
                  <a:schemeClr val="tx1"/>
                </a:solidFill>
                <a:effectLst/>
              </a:rPr>
              <a:t> </a:t>
            </a:r>
          </a:p>
          <a:p>
            <a:pPr algn="just"/>
            <a:r>
              <a:rPr lang="en-US" sz="900" kern="1200" dirty="0" smtClean="0">
                <a:solidFill>
                  <a:schemeClr val="tx1"/>
                </a:solidFill>
                <a:effectLst/>
              </a:rPr>
              <a:t>An integral aspect of the EAAB consumer awareness </a:t>
            </a:r>
            <a:r>
              <a:rPr lang="en-US" sz="900" kern="1200" dirty="0" err="1" smtClean="0">
                <a:solidFill>
                  <a:schemeClr val="tx1"/>
                </a:solidFill>
                <a:effectLst/>
              </a:rPr>
              <a:t>programme</a:t>
            </a:r>
            <a:r>
              <a:rPr lang="en-US" sz="900" kern="1200" dirty="0" smtClean="0">
                <a:solidFill>
                  <a:schemeClr val="tx1"/>
                </a:solidFill>
                <a:effectLst/>
              </a:rPr>
              <a:t> is to both engage with and educate consumers by informing them of the EAAB, as the statutory regulator of the property sector, as well as the many consumer protection services that the EAAB is able to offer. Consumers are, for instance, made aware of the importance of using only registered estate agents for the rendering of real estate transactions and are apprised of the significant difference between engaging the services of persons who purport to be estate agents, but who are not registered with the EAAB, as against the estate agency services of professional, fully complaint and registered estate agents. It is </a:t>
            </a:r>
            <a:r>
              <a:rPr lang="en-US" sz="900" kern="1200" dirty="0" err="1" smtClean="0">
                <a:solidFill>
                  <a:schemeClr val="tx1"/>
                </a:solidFill>
                <a:effectLst/>
              </a:rPr>
              <a:t>emphasised</a:t>
            </a:r>
            <a:r>
              <a:rPr lang="en-US" sz="900" kern="1200" dirty="0" smtClean="0">
                <a:solidFill>
                  <a:schemeClr val="tx1"/>
                </a:solidFill>
                <a:effectLst/>
              </a:rPr>
              <a:t> to consumers that, in instances where the services of illegally trading operators are </a:t>
            </a:r>
            <a:r>
              <a:rPr lang="en-US" sz="900" kern="1200" dirty="0" err="1" smtClean="0">
                <a:solidFill>
                  <a:schemeClr val="tx1"/>
                </a:solidFill>
                <a:effectLst/>
              </a:rPr>
              <a:t>utilised</a:t>
            </a:r>
            <a:r>
              <a:rPr lang="en-US" sz="900" kern="1200" dirty="0" smtClean="0">
                <a:solidFill>
                  <a:schemeClr val="tx1"/>
                </a:solidFill>
                <a:effectLst/>
              </a:rPr>
              <a:t>, there is an exponentially increased risk of unprofessional conduct which may even result in the theft or misappropriation of trust moneys. </a:t>
            </a:r>
          </a:p>
          <a:p>
            <a:pPr algn="just"/>
            <a:r>
              <a:rPr lang="en-US" sz="900" kern="1200" dirty="0" smtClean="0">
                <a:solidFill>
                  <a:schemeClr val="tx1"/>
                </a:solidFill>
                <a:effectLst/>
              </a:rPr>
              <a:t> </a:t>
            </a:r>
          </a:p>
          <a:p>
            <a:pPr algn="just"/>
            <a:r>
              <a:rPr lang="en-US" sz="900" kern="1200" dirty="0" smtClean="0">
                <a:solidFill>
                  <a:schemeClr val="tx1"/>
                </a:solidFill>
                <a:effectLst/>
              </a:rPr>
              <a:t>A further important element of the consumer awareness initiative is the provision of knowledge enabling consumers to </a:t>
            </a:r>
            <a:r>
              <a:rPr lang="en-US" sz="900" kern="1200" dirty="0" err="1" smtClean="0">
                <a:solidFill>
                  <a:schemeClr val="tx1"/>
                </a:solidFill>
                <a:effectLst/>
              </a:rPr>
              <a:t>utilise</a:t>
            </a:r>
            <a:r>
              <a:rPr lang="en-US" sz="900" kern="1200" dirty="0" smtClean="0">
                <a:solidFill>
                  <a:schemeClr val="tx1"/>
                </a:solidFill>
                <a:effectLst/>
              </a:rPr>
              <a:t> immovable property as a store of wealth. To achieve this end it is essential that the property owner be provided with the title deed of the property concerned.  In furtherance of this consideration the Department of Human Settlements recently instituted a far-reaching transformation </a:t>
            </a:r>
            <a:r>
              <a:rPr lang="en-US" sz="900" kern="1200" dirty="0" err="1" smtClean="0">
                <a:solidFill>
                  <a:schemeClr val="tx1"/>
                </a:solidFill>
                <a:effectLst/>
              </a:rPr>
              <a:t>programme</a:t>
            </a:r>
            <a:r>
              <a:rPr lang="en-US" sz="900" kern="1200" dirty="0" smtClean="0">
                <a:solidFill>
                  <a:schemeClr val="tx1"/>
                </a:solidFill>
                <a:effectLst/>
              </a:rPr>
              <a:t> aimed at providing title deeds to all property owners. This laudable objective aligns with the mandate of the EAAB and, also, with the mandate and priorities of the Department of Human Settlements.</a:t>
            </a:r>
          </a:p>
          <a:p>
            <a:pPr algn="just"/>
            <a:r>
              <a:rPr lang="en-US" sz="900" kern="1200" dirty="0" smtClean="0">
                <a:solidFill>
                  <a:schemeClr val="tx1"/>
                </a:solidFill>
                <a:effectLst/>
              </a:rPr>
              <a:t> </a:t>
            </a:r>
          </a:p>
          <a:p>
            <a:pPr algn="just"/>
            <a:r>
              <a:rPr lang="en-US" sz="900" kern="1200" dirty="0" smtClean="0">
                <a:solidFill>
                  <a:schemeClr val="tx1"/>
                </a:solidFill>
                <a:effectLst/>
              </a:rPr>
              <a:t>As part of its consumer awareness </a:t>
            </a:r>
            <a:r>
              <a:rPr lang="en-US" sz="900" kern="1200" dirty="0" err="1" smtClean="0">
                <a:solidFill>
                  <a:schemeClr val="tx1"/>
                </a:solidFill>
                <a:effectLst/>
              </a:rPr>
              <a:t>programmes</a:t>
            </a:r>
            <a:r>
              <a:rPr lang="en-US" sz="900" kern="1200" dirty="0" smtClean="0">
                <a:solidFill>
                  <a:schemeClr val="tx1"/>
                </a:solidFill>
                <a:effectLst/>
              </a:rPr>
              <a:t> for the year under review, the EAAB successfully conducted workshops in all provinces. The EAAB’s consumer awareness </a:t>
            </a:r>
            <a:r>
              <a:rPr lang="en-US" sz="900" kern="1200" dirty="0" err="1" smtClean="0">
                <a:solidFill>
                  <a:schemeClr val="tx1"/>
                </a:solidFill>
                <a:effectLst/>
              </a:rPr>
              <a:t>programmes</a:t>
            </a:r>
            <a:r>
              <a:rPr lang="en-US" sz="900" kern="1200" dirty="0" smtClean="0">
                <a:solidFill>
                  <a:schemeClr val="tx1"/>
                </a:solidFill>
                <a:effectLst/>
              </a:rPr>
              <a:t> also assists in carrying all relevant messages through its radio platforms which has increased significantly during the year under review.</a:t>
            </a:r>
          </a:p>
          <a:p>
            <a:pPr algn="just"/>
            <a:r>
              <a:rPr lang="en-US" sz="900" kern="1200" dirty="0" smtClean="0">
                <a:solidFill>
                  <a:schemeClr val="tx1"/>
                </a:solidFill>
                <a:effectLst/>
              </a:rPr>
              <a:t> </a:t>
            </a:r>
          </a:p>
          <a:p>
            <a:pPr algn="just"/>
            <a:r>
              <a:rPr lang="en-US" sz="900" kern="1200" dirty="0" smtClean="0">
                <a:solidFill>
                  <a:schemeClr val="tx1"/>
                </a:solidFill>
                <a:effectLst/>
              </a:rPr>
              <a:t>The EAAB’s consumer awareness includes both engaging with consumers and educating them on who the EAAB is as well as its duties and obligations as the statutory regulator of the real estate profession.  It is imperative that consumers should be made aware of the importance of using only duly registered estate agents for all property transactions and be apprised  of  the  significant  difference  between  engaging the services of persons who purport to be estate agents but who are not registered with the EAAB. In most instances, in this latter respect, the unfortunate result is a fraudulent transaction with the consequent loss of the consumer’s money.</a:t>
            </a:r>
          </a:p>
          <a:p>
            <a:pPr algn="just"/>
            <a:endParaRPr lang="en-US" sz="900" kern="1200" dirty="0" smtClean="0">
              <a:solidFill>
                <a:schemeClr val="tx1"/>
              </a:solidFill>
              <a:effectLst/>
            </a:endParaRPr>
          </a:p>
          <a:p>
            <a:pPr algn="just"/>
            <a:r>
              <a:rPr lang="en-US" sz="900" b="1" kern="1200" dirty="0" smtClean="0">
                <a:solidFill>
                  <a:schemeClr val="tx1"/>
                </a:solidFill>
                <a:effectLst/>
              </a:rPr>
              <a:t>New Consumer</a:t>
            </a:r>
            <a:r>
              <a:rPr lang="en-US" sz="900" b="1" kern="1200" baseline="0" dirty="0" smtClean="0">
                <a:solidFill>
                  <a:schemeClr val="tx1"/>
                </a:solidFill>
                <a:effectLst/>
              </a:rPr>
              <a:t> protection initiative launched</a:t>
            </a:r>
          </a:p>
          <a:p>
            <a:pPr algn="just"/>
            <a:r>
              <a:rPr lang="en-US" sz="900" b="0" kern="1200" baseline="0" dirty="0" smtClean="0">
                <a:solidFill>
                  <a:schemeClr val="tx1"/>
                </a:solidFill>
                <a:effectLst/>
              </a:rPr>
              <a:t>The EAAB successfully launched a new consumer protection initiative to enable consumers to distinguish between illegal operators and legitimate professional estate agents. </a:t>
            </a:r>
          </a:p>
          <a:p>
            <a:pPr algn="just"/>
            <a:endParaRPr lang="en-US" sz="900" b="0" kern="1200" baseline="0" dirty="0" smtClean="0">
              <a:solidFill>
                <a:schemeClr val="tx1"/>
              </a:solidFill>
              <a:effectLst/>
            </a:endParaRPr>
          </a:p>
          <a:p>
            <a:pPr algn="just"/>
            <a:r>
              <a:rPr lang="en-US" sz="900" b="0" kern="1200" baseline="0" dirty="0" smtClean="0">
                <a:solidFill>
                  <a:schemeClr val="tx1"/>
                </a:solidFill>
                <a:effectLst/>
              </a:rPr>
              <a:t>Estate agents are now required to make use of a digital seal in all electronic media which confirms their current registration status.  Accessing that seal enables consumers to check that the person that they are dealing with is a registered and qualified estate agent.</a:t>
            </a:r>
          </a:p>
          <a:p>
            <a:pPr algn="just"/>
            <a:endParaRPr lang="en-US" sz="900" b="0" kern="1200" baseline="0" dirty="0" smtClean="0">
              <a:solidFill>
                <a:schemeClr val="tx1"/>
              </a:solidFill>
              <a:effectLst/>
            </a:endParaRPr>
          </a:p>
          <a:p>
            <a:pPr algn="just"/>
            <a:r>
              <a:rPr lang="en-US" sz="900" b="0" kern="1200" baseline="0" dirty="0" smtClean="0">
                <a:solidFill>
                  <a:schemeClr val="tx1"/>
                </a:solidFill>
                <a:effectLst/>
              </a:rPr>
              <a:t>This seal, in addition, </a:t>
            </a:r>
            <a:r>
              <a:rPr lang="en-US" sz="900" b="0" kern="1200" baseline="0" dirty="0" err="1" smtClean="0">
                <a:solidFill>
                  <a:schemeClr val="tx1"/>
                </a:solidFill>
                <a:effectLst/>
              </a:rPr>
              <a:t>incentivises</a:t>
            </a:r>
            <a:r>
              <a:rPr lang="en-US" sz="900" b="0" kern="1200" baseline="0" dirty="0" smtClean="0">
                <a:solidFill>
                  <a:schemeClr val="tx1"/>
                </a:solidFill>
                <a:effectLst/>
              </a:rPr>
              <a:t> estate agents to ensure their contact details are always updated with the EAAB so as to provide the correct information and enhance awareness of the EAAB and its consumer protection </a:t>
            </a:r>
            <a:r>
              <a:rPr lang="en-US" sz="900" b="0" kern="1200" baseline="0" dirty="0" err="1" smtClean="0">
                <a:solidFill>
                  <a:schemeClr val="tx1"/>
                </a:solidFill>
                <a:effectLst/>
              </a:rPr>
              <a:t>funcations</a:t>
            </a:r>
            <a:r>
              <a:rPr lang="en-US" sz="900" b="0" kern="1200" baseline="0" dirty="0" smtClean="0">
                <a:solidFill>
                  <a:schemeClr val="tx1"/>
                </a:solidFill>
                <a:effectLst/>
              </a:rPr>
              <a:t> where the public is concerned.</a:t>
            </a:r>
          </a:p>
          <a:p>
            <a:pPr algn="just"/>
            <a:endParaRPr lang="en-US" sz="900" b="0" kern="1200" baseline="0" dirty="0" smtClean="0">
              <a:solidFill>
                <a:schemeClr val="tx1"/>
              </a:solidFill>
              <a:effectLst/>
            </a:endParaRPr>
          </a:p>
          <a:p>
            <a:pPr algn="just"/>
            <a:endParaRPr lang="en-US" sz="900" b="0" kern="1200" dirty="0" smtClean="0">
              <a:solidFill>
                <a:schemeClr val="tx1"/>
              </a:solidFill>
              <a:effectLst/>
            </a:endParaRPr>
          </a:p>
          <a:p>
            <a:pPr algn="just"/>
            <a:r>
              <a:rPr lang="en-US" sz="900" kern="1200" dirty="0" smtClean="0">
                <a:solidFill>
                  <a:schemeClr val="tx1"/>
                </a:solidFill>
                <a:effectLst/>
              </a:rPr>
              <a:t> </a:t>
            </a:r>
          </a:p>
          <a:p>
            <a:pPr algn="just"/>
            <a:r>
              <a:rPr lang="en-US" sz="900" b="1" kern="1200" dirty="0" smtClean="0">
                <a:solidFill>
                  <a:schemeClr val="tx1"/>
                </a:solidFill>
                <a:effectLst/>
              </a:rPr>
              <a:t>The title deed backlog elimination </a:t>
            </a:r>
            <a:r>
              <a:rPr lang="en-US" sz="900" b="1" kern="1200" dirty="0" err="1" smtClean="0">
                <a:solidFill>
                  <a:schemeClr val="tx1"/>
                </a:solidFill>
                <a:effectLst/>
              </a:rPr>
              <a:t>programme</a:t>
            </a:r>
            <a:endParaRPr lang="en-US" sz="900" kern="1200" dirty="0" smtClean="0">
              <a:solidFill>
                <a:schemeClr val="tx1"/>
              </a:solidFill>
              <a:effectLst/>
            </a:endParaRPr>
          </a:p>
          <a:p>
            <a:pPr algn="just"/>
            <a:r>
              <a:rPr lang="en-US" sz="900" kern="1200" dirty="0" smtClean="0">
                <a:solidFill>
                  <a:schemeClr val="tx1"/>
                </a:solidFill>
                <a:effectLst/>
              </a:rPr>
              <a:t> </a:t>
            </a:r>
          </a:p>
          <a:p>
            <a:pPr algn="just"/>
            <a:r>
              <a:rPr lang="en-US" sz="900" kern="1200" dirty="0" smtClean="0">
                <a:solidFill>
                  <a:schemeClr val="tx1"/>
                </a:solidFill>
                <a:effectLst/>
              </a:rPr>
              <a:t>It is essential that all recipients and beneficiaries of </a:t>
            </a:r>
            <a:r>
              <a:rPr lang="en-US" sz="900" kern="1200" dirty="0" err="1" smtClean="0">
                <a:solidFill>
                  <a:schemeClr val="tx1"/>
                </a:solidFill>
                <a:effectLst/>
              </a:rPr>
              <a:t>subsidised</a:t>
            </a:r>
            <a:r>
              <a:rPr lang="en-US" sz="900" kern="1200" dirty="0" smtClean="0">
                <a:solidFill>
                  <a:schemeClr val="tx1"/>
                </a:solidFill>
                <a:effectLst/>
              </a:rPr>
              <a:t> and affordable housing be furnished with the title deed to their properties, whether the houses in question were acquired before or after the transition to democracy in 1994.  Housing beneficiaries who have received the title deed to their properties are legally acknowledged as being the owners of those homes and are able to deal with them accordingly. Home owners may </a:t>
            </a:r>
            <a:r>
              <a:rPr lang="en-US" sz="900" kern="1200" dirty="0" err="1" smtClean="0">
                <a:solidFill>
                  <a:schemeClr val="tx1"/>
                </a:solidFill>
                <a:effectLst/>
              </a:rPr>
              <a:t>utilise</a:t>
            </a:r>
            <a:r>
              <a:rPr lang="en-US" sz="900" kern="1200" dirty="0" smtClean="0">
                <a:solidFill>
                  <a:schemeClr val="tx1"/>
                </a:solidFill>
                <a:effectLst/>
              </a:rPr>
              <a:t> their homes as collateral to secure mortgage finance thereby enabling them, for example, to establish a business undertaking or to upgrade the property. Having a title deed also facilitates the sale of the property concerned which contributes to the creation of a much needed secondary housing market in previously overlooked areas. Home owners are able, furthermore, to bequeath that property to their designated heirs. Possession of a title deed avoids the burdensome complications that otherwise may arise in the case of death.  It is self-evident that homeowners having the title deeds to their properties are able fully to benefit from the undisputed advantages of property ownership and thereby more meaningfully participate in the economy. </a:t>
            </a:r>
          </a:p>
          <a:p>
            <a:pPr algn="just"/>
            <a:r>
              <a:rPr lang="en-US" sz="900" kern="1200" dirty="0" smtClean="0">
                <a:solidFill>
                  <a:schemeClr val="tx1"/>
                </a:solidFill>
                <a:effectLst/>
              </a:rPr>
              <a:t> </a:t>
            </a:r>
          </a:p>
          <a:p>
            <a:pPr algn="just"/>
            <a:r>
              <a:rPr lang="en-US" sz="900" kern="1200" dirty="0" smtClean="0">
                <a:solidFill>
                  <a:schemeClr val="tx1"/>
                </a:solidFill>
                <a:effectLst/>
              </a:rPr>
              <a:t>The EAAB is fully mindful of the importance attached to the speedy eradication of the current backlog in the issue of title deeds to home owners and of the fundamental value of facilitating the issue of title deeds to persons in, particularly, the Reconstruction and Development </a:t>
            </a:r>
            <a:r>
              <a:rPr lang="en-US" sz="900" kern="1200" dirty="0" err="1" smtClean="0">
                <a:solidFill>
                  <a:schemeClr val="tx1"/>
                </a:solidFill>
                <a:effectLst/>
              </a:rPr>
              <a:t>Programme</a:t>
            </a:r>
            <a:r>
              <a:rPr lang="en-US" sz="900" kern="1200" dirty="0" smtClean="0">
                <a:solidFill>
                  <a:schemeClr val="tx1"/>
                </a:solidFill>
                <a:effectLst/>
              </a:rPr>
              <a:t> (“RDP”), the Breaking New Ground </a:t>
            </a:r>
            <a:r>
              <a:rPr lang="en-US" sz="900" kern="1200" dirty="0" err="1" smtClean="0">
                <a:solidFill>
                  <a:schemeClr val="tx1"/>
                </a:solidFill>
                <a:effectLst/>
              </a:rPr>
              <a:t>programme</a:t>
            </a:r>
            <a:r>
              <a:rPr lang="en-US" sz="900" kern="1200" dirty="0" smtClean="0">
                <a:solidFill>
                  <a:schemeClr val="tx1"/>
                </a:solidFill>
                <a:effectLst/>
              </a:rPr>
              <a:t> (“BNG”) and gap markets. This is presently being facilitated by leveraging on existing strategic alliances concluded between the EAAB and the Ministry of Human Settlements, the national and provincial Departments of Human Settlements, local authorities and the various deeds offices. The EAAB wishes to record its gratitude for the much valued support that it has consistently received from the Black </a:t>
            </a:r>
            <a:r>
              <a:rPr lang="en-US" sz="900" kern="1200" dirty="0" err="1" smtClean="0">
                <a:solidFill>
                  <a:schemeClr val="tx1"/>
                </a:solidFill>
                <a:effectLst/>
              </a:rPr>
              <a:t>Conveyancers</a:t>
            </a:r>
            <a:r>
              <a:rPr lang="en-US" sz="900" kern="1200" dirty="0" smtClean="0">
                <a:solidFill>
                  <a:schemeClr val="tx1"/>
                </a:solidFill>
                <a:effectLst/>
              </a:rPr>
              <a:t> Association (“BCA”) to this end.</a:t>
            </a:r>
          </a:p>
          <a:p>
            <a:pPr algn="just"/>
            <a:r>
              <a:rPr lang="en-US" sz="900" kern="1200" dirty="0" smtClean="0">
                <a:solidFill>
                  <a:schemeClr val="tx1"/>
                </a:solidFill>
                <a:effectLst/>
              </a:rPr>
              <a:t> </a:t>
            </a:r>
          </a:p>
          <a:p>
            <a:pPr algn="just"/>
            <a:r>
              <a:rPr lang="en-US" sz="900" kern="1200" dirty="0" smtClean="0">
                <a:solidFill>
                  <a:schemeClr val="tx1"/>
                </a:solidFill>
                <a:effectLst/>
              </a:rPr>
              <a:t>There can be little doubt that significant additional value has been created in the affordable housing market segment which has also accelerated and stimulated the creation of a secondary housing market in these areas. This has had the desired effect of increasing the number of property practitioners rendering estate agency services in the affordable housing market and, more especially, in the gap market sectors. The gap market sector, where the income of a prospective property owner while sufficient to disqualify that person from benefitting from economic housing is yet insufficient to obtain mortgage finance through the usual channels, has benefitted immeasurably.  </a:t>
            </a:r>
          </a:p>
          <a:p>
            <a:pPr algn="just"/>
            <a:r>
              <a:rPr lang="en-US" sz="900" kern="1200" dirty="0" smtClean="0">
                <a:solidFill>
                  <a:schemeClr val="tx1"/>
                </a:solidFill>
                <a:effectLst/>
              </a:rPr>
              <a:t>The issue of title deeds to property owners has served as a vital wealth creator, hitherto absent, which has had the positive effect of both alleviating poverty and providing an added stimulus to the ownership of immovable property. </a:t>
            </a:r>
          </a:p>
          <a:p>
            <a:pPr algn="just"/>
            <a:r>
              <a:rPr lang="en-US" sz="900" kern="1200" dirty="0" smtClean="0">
                <a:solidFill>
                  <a:schemeClr val="tx1"/>
                </a:solidFill>
                <a:effectLst/>
              </a:rPr>
              <a:t> </a:t>
            </a:r>
          </a:p>
          <a:p>
            <a:pPr algn="just"/>
            <a:r>
              <a:rPr lang="en-US" sz="900" b="1" kern="1200" dirty="0" smtClean="0">
                <a:solidFill>
                  <a:schemeClr val="tx1"/>
                </a:solidFill>
                <a:effectLst/>
              </a:rPr>
              <a:t>Customer relations </a:t>
            </a:r>
            <a:endParaRPr lang="en-US" sz="900" kern="1200" dirty="0" smtClean="0">
              <a:solidFill>
                <a:schemeClr val="tx1"/>
              </a:solidFill>
              <a:effectLst/>
            </a:endParaRPr>
          </a:p>
          <a:p>
            <a:pPr algn="just"/>
            <a:r>
              <a:rPr lang="en-US" sz="900" kern="1200" dirty="0" smtClean="0">
                <a:solidFill>
                  <a:schemeClr val="tx1"/>
                </a:solidFill>
                <a:effectLst/>
              </a:rPr>
              <a:t> </a:t>
            </a:r>
          </a:p>
          <a:p>
            <a:pPr algn="just"/>
            <a:r>
              <a:rPr lang="en-US" sz="900" kern="1200" dirty="0" smtClean="0">
                <a:solidFill>
                  <a:schemeClr val="tx1"/>
                </a:solidFill>
                <a:effectLst/>
              </a:rPr>
              <a:t>I am pleased to report that, during the period under review, significant attention and resources, both human and financial, were again devoted to further improving the effective regulation of the estate agency sector. Priority was also given to making the use of EAAB information and technology systems more effective and ‘user friendly’ to enable estate agents fully to comply with their various legislative obligations on-line. While it must be conceded that this concerted </a:t>
            </a:r>
            <a:r>
              <a:rPr lang="en-US" sz="900" kern="1200" dirty="0" err="1" smtClean="0">
                <a:solidFill>
                  <a:schemeClr val="tx1"/>
                </a:solidFill>
                <a:effectLst/>
              </a:rPr>
              <a:t>modernisation</a:t>
            </a:r>
            <a:r>
              <a:rPr lang="en-US" sz="900" kern="1200" dirty="0" smtClean="0">
                <a:solidFill>
                  <a:schemeClr val="tx1"/>
                </a:solidFill>
                <a:effectLst/>
              </a:rPr>
              <a:t> and </a:t>
            </a:r>
            <a:r>
              <a:rPr lang="en-US" sz="900" kern="1200" dirty="0" err="1" smtClean="0">
                <a:solidFill>
                  <a:schemeClr val="tx1"/>
                </a:solidFill>
                <a:effectLst/>
              </a:rPr>
              <a:t>optimisation</a:t>
            </a:r>
            <a:r>
              <a:rPr lang="en-US" sz="900" kern="1200" dirty="0" smtClean="0">
                <a:solidFill>
                  <a:schemeClr val="tx1"/>
                </a:solidFill>
                <a:effectLst/>
              </a:rPr>
              <a:t> drive was not without its fair share of problems and challenges, both expected and unanticipated, it ultimately has proved to be extremely successful in meeting the increased expectations of stakeholders and was, accordingly, well received.  </a:t>
            </a:r>
          </a:p>
          <a:p>
            <a:pPr algn="just"/>
            <a:r>
              <a:rPr lang="en-US" sz="900" kern="1200" dirty="0" smtClean="0">
                <a:solidFill>
                  <a:schemeClr val="tx1"/>
                </a:solidFill>
                <a:effectLst/>
              </a:rPr>
              <a:t> </a:t>
            </a:r>
          </a:p>
          <a:p>
            <a:pPr algn="just"/>
            <a:r>
              <a:rPr lang="en-US" sz="900" kern="1200" dirty="0" smtClean="0">
                <a:solidFill>
                  <a:schemeClr val="tx1"/>
                </a:solidFill>
                <a:effectLst/>
              </a:rPr>
              <a:t>Of cardinal importance, in addition, was the identified need for the EAAB carefully to consider and </a:t>
            </a:r>
            <a:r>
              <a:rPr lang="en-US" sz="900" kern="1200" dirty="0" err="1" smtClean="0">
                <a:solidFill>
                  <a:schemeClr val="tx1"/>
                </a:solidFill>
                <a:effectLst/>
              </a:rPr>
              <a:t>analyse</a:t>
            </a:r>
            <a:r>
              <a:rPr lang="en-US" sz="900" kern="1200" dirty="0" smtClean="0">
                <a:solidFill>
                  <a:schemeClr val="tx1"/>
                </a:solidFill>
                <a:effectLst/>
              </a:rPr>
              <a:t> the nature and type of the queries that were generally received from stakeholders; the frequency of receipt of those queries; and, most importantly, the turnaround times for not only dealing with but also satisfactorily resolving all queries. It was essential, furthermore, to consider and highlight problematic gaps in service delivery to stakeholders. After the conclusion of this exercise the EAAB was able to effect all necessary improvements to its customer relations systems to expedite excellent service delivery.   </a:t>
            </a:r>
          </a:p>
          <a:p>
            <a:pPr algn="just"/>
            <a:r>
              <a:rPr lang="en-US" sz="900" kern="1200" dirty="0" smtClean="0">
                <a:solidFill>
                  <a:schemeClr val="tx1"/>
                </a:solidFill>
                <a:effectLst/>
              </a:rPr>
              <a:t> </a:t>
            </a:r>
          </a:p>
          <a:p>
            <a:pPr algn="just"/>
            <a:r>
              <a:rPr lang="en-US" sz="900" kern="1200" dirty="0" smtClean="0">
                <a:solidFill>
                  <a:schemeClr val="tx1"/>
                </a:solidFill>
                <a:effectLst/>
              </a:rPr>
              <a:t>Areas of investigation in this respect necessarily included, but were not limited to:</a:t>
            </a:r>
          </a:p>
          <a:p>
            <a:pPr lvl="0" algn="just"/>
            <a:r>
              <a:rPr lang="en-ZA" sz="900" kern="1200" dirty="0" smtClean="0">
                <a:solidFill>
                  <a:schemeClr val="tx1"/>
                </a:solidFill>
                <a:effectLst/>
              </a:rPr>
              <a:t>the creation of a decentralised query management process;</a:t>
            </a:r>
            <a:endParaRPr lang="en-US" sz="900" kern="1200" dirty="0" smtClean="0">
              <a:solidFill>
                <a:schemeClr val="tx1"/>
              </a:solidFill>
              <a:effectLst/>
            </a:endParaRPr>
          </a:p>
          <a:p>
            <a:pPr lvl="0" algn="just"/>
            <a:r>
              <a:rPr lang="en-ZA" sz="900" kern="1200" dirty="0" smtClean="0">
                <a:solidFill>
                  <a:schemeClr val="tx1"/>
                </a:solidFill>
                <a:effectLst/>
              </a:rPr>
              <a:t>more effective use of online query management systems and techniques; </a:t>
            </a:r>
            <a:endParaRPr lang="en-US" sz="900" kern="1200" dirty="0" smtClean="0">
              <a:solidFill>
                <a:schemeClr val="tx1"/>
              </a:solidFill>
              <a:effectLst/>
            </a:endParaRPr>
          </a:p>
          <a:p>
            <a:pPr lvl="0" algn="just"/>
            <a:r>
              <a:rPr lang="en-ZA" sz="900" kern="1200" dirty="0" smtClean="0">
                <a:solidFill>
                  <a:schemeClr val="tx1"/>
                </a:solidFill>
                <a:effectLst/>
              </a:rPr>
              <a:t>the introduction of standardised professional query resolution processes; and</a:t>
            </a:r>
            <a:endParaRPr lang="en-US" sz="900" kern="1200" dirty="0" smtClean="0">
              <a:solidFill>
                <a:schemeClr val="tx1"/>
              </a:solidFill>
              <a:effectLst/>
            </a:endParaRPr>
          </a:p>
          <a:p>
            <a:pPr lvl="0" algn="just"/>
            <a:r>
              <a:rPr lang="en-ZA" sz="900" kern="1200" dirty="0" smtClean="0">
                <a:solidFill>
                  <a:schemeClr val="tx1"/>
                </a:solidFill>
                <a:effectLst/>
              </a:rPr>
              <a:t>an investigation into ways of improving turnaround times for the speedy and effective resolution of queries.</a:t>
            </a:r>
            <a:endParaRPr lang="en-US" sz="900" kern="1200" dirty="0" smtClean="0">
              <a:solidFill>
                <a:schemeClr val="tx1"/>
              </a:solidFill>
              <a:effectLst/>
            </a:endParaRPr>
          </a:p>
          <a:p>
            <a:pPr algn="just"/>
            <a:r>
              <a:rPr lang="en-US" sz="900" kern="1200" dirty="0" smtClean="0">
                <a:solidFill>
                  <a:schemeClr val="tx1"/>
                </a:solidFill>
                <a:effectLst/>
              </a:rPr>
              <a:t>There can be little doubt that the EAAB call </a:t>
            </a:r>
            <a:r>
              <a:rPr lang="en-US" sz="900" kern="1200" dirty="0" err="1" smtClean="0">
                <a:solidFill>
                  <a:schemeClr val="tx1"/>
                </a:solidFill>
                <a:effectLst/>
              </a:rPr>
              <a:t>centre</a:t>
            </a:r>
            <a:r>
              <a:rPr lang="en-US" sz="900" kern="1200" dirty="0" smtClean="0">
                <a:solidFill>
                  <a:schemeClr val="tx1"/>
                </a:solidFill>
                <a:effectLst/>
              </a:rPr>
              <a:t> is frequently the initial point of contact between stakeholders and the EAAB. It was felt, thus, to be of critical importance that the call </a:t>
            </a:r>
            <a:r>
              <a:rPr lang="en-US" sz="900" kern="1200" dirty="0" err="1" smtClean="0">
                <a:solidFill>
                  <a:schemeClr val="tx1"/>
                </a:solidFill>
                <a:effectLst/>
              </a:rPr>
              <a:t>centre</a:t>
            </a:r>
            <a:r>
              <a:rPr lang="en-US" sz="900" kern="1200" dirty="0" smtClean="0">
                <a:solidFill>
                  <a:schemeClr val="tx1"/>
                </a:solidFill>
                <a:effectLst/>
              </a:rPr>
              <a:t> be empowered more fully to support the functional and operational departments of the </a:t>
            </a:r>
            <a:r>
              <a:rPr lang="en-US" sz="900" kern="1200" dirty="0" err="1" smtClean="0">
                <a:solidFill>
                  <a:schemeClr val="tx1"/>
                </a:solidFill>
                <a:effectLst/>
              </a:rPr>
              <a:t>organisation</a:t>
            </a:r>
            <a:r>
              <a:rPr lang="en-US" sz="900" kern="1200" dirty="0" smtClean="0">
                <a:solidFill>
                  <a:schemeClr val="tx1"/>
                </a:solidFill>
                <a:effectLst/>
              </a:rPr>
              <a:t> by efficiently dealing with routine queries and, also, communicating accurate and reliable information to stakeholders. It was hoped, and indeed this proved to be the case, that the vast majority of general queries would be satisfactorily resolved during this first interaction without any further wastage of time, or cause of irritation, to stakeholders. </a:t>
            </a:r>
          </a:p>
          <a:p>
            <a:pPr algn="just"/>
            <a:r>
              <a:rPr lang="en-US" sz="900" kern="1200" dirty="0" smtClean="0">
                <a:solidFill>
                  <a:schemeClr val="tx1"/>
                </a:solidFill>
                <a:effectLst/>
              </a:rPr>
              <a:t> </a:t>
            </a:r>
          </a:p>
          <a:p>
            <a:pPr algn="just"/>
            <a:r>
              <a:rPr lang="en-US" sz="900" kern="1200" dirty="0" smtClean="0">
                <a:solidFill>
                  <a:schemeClr val="tx1"/>
                </a:solidFill>
                <a:effectLst/>
              </a:rPr>
              <a:t>During the period under review, therefore, much attention was focused on: </a:t>
            </a:r>
          </a:p>
          <a:p>
            <a:pPr lvl="0" algn="just"/>
            <a:r>
              <a:rPr lang="en-ZA" sz="900" kern="1200" dirty="0" smtClean="0">
                <a:solidFill>
                  <a:schemeClr val="tx1"/>
                </a:solidFill>
                <a:effectLst/>
              </a:rPr>
              <a:t>analysing the number of queries that were immediately resolved by call centre operators by using a manual of “Frequently Asked Questions” that was specifically compiled for this purpose;</a:t>
            </a:r>
            <a:endParaRPr lang="en-US" sz="900" kern="1200" dirty="0" smtClean="0">
              <a:solidFill>
                <a:schemeClr val="tx1"/>
              </a:solidFill>
              <a:effectLst/>
            </a:endParaRPr>
          </a:p>
          <a:p>
            <a:pPr lvl="0" algn="just"/>
            <a:r>
              <a:rPr lang="en-ZA" sz="900" kern="1200" dirty="0" smtClean="0">
                <a:solidFill>
                  <a:schemeClr val="tx1"/>
                </a:solidFill>
                <a:effectLst/>
              </a:rPr>
              <a:t>managing the turnaround times for the answering of telephone calls;</a:t>
            </a:r>
            <a:endParaRPr lang="en-US" sz="900" kern="1200" dirty="0" smtClean="0">
              <a:solidFill>
                <a:schemeClr val="tx1"/>
              </a:solidFill>
              <a:effectLst/>
            </a:endParaRPr>
          </a:p>
          <a:p>
            <a:pPr lvl="0" algn="just"/>
            <a:r>
              <a:rPr lang="en-ZA" sz="900" kern="1200" dirty="0" smtClean="0">
                <a:solidFill>
                  <a:schemeClr val="tx1"/>
                </a:solidFill>
                <a:effectLst/>
              </a:rPr>
              <a:t>managing the quality of information provided to callers by call centre operators; and</a:t>
            </a:r>
            <a:endParaRPr lang="en-US" sz="900" kern="1200" dirty="0" smtClean="0">
              <a:solidFill>
                <a:schemeClr val="tx1"/>
              </a:solidFill>
              <a:effectLst/>
            </a:endParaRPr>
          </a:p>
          <a:p>
            <a:pPr lvl="0" algn="just"/>
            <a:r>
              <a:rPr lang="en-ZA" sz="900" kern="1200" dirty="0" smtClean="0">
                <a:solidFill>
                  <a:schemeClr val="tx1"/>
                </a:solidFill>
                <a:effectLst/>
              </a:rPr>
              <a:t>managing a seamless system for the transfer of telephone calls between, and from, call centre operators and EAAB operational and functional departments. </a:t>
            </a:r>
            <a:endParaRPr lang="en-US" sz="900" kern="1200" dirty="0" smtClean="0">
              <a:solidFill>
                <a:schemeClr val="tx1"/>
              </a:solidFill>
              <a:effectLst/>
            </a:endParaRPr>
          </a:p>
          <a:p>
            <a:pPr algn="just"/>
            <a:r>
              <a:rPr lang="en-US" sz="900" kern="1200" dirty="0" smtClean="0">
                <a:solidFill>
                  <a:schemeClr val="tx1"/>
                </a:solidFill>
                <a:effectLst/>
              </a:rPr>
              <a:t> </a:t>
            </a:r>
          </a:p>
          <a:p>
            <a:pPr algn="just"/>
            <a:r>
              <a:rPr lang="en-US" sz="900" kern="1200" dirty="0" smtClean="0">
                <a:solidFill>
                  <a:schemeClr val="tx1"/>
                </a:solidFill>
                <a:effectLst/>
              </a:rPr>
              <a:t>As will more fully appear elsewhere in this Annual Report, during the period under review 141 926 telephone calls were distributed by the EAAB call </a:t>
            </a:r>
            <a:r>
              <a:rPr lang="en-US" sz="900" kern="1200" dirty="0" err="1" smtClean="0">
                <a:solidFill>
                  <a:schemeClr val="tx1"/>
                </a:solidFill>
                <a:effectLst/>
              </a:rPr>
              <a:t>centre</a:t>
            </a:r>
            <a:r>
              <a:rPr lang="en-US" sz="900" kern="1200" dirty="0" smtClean="0">
                <a:solidFill>
                  <a:schemeClr val="tx1"/>
                </a:solidFill>
                <a:effectLst/>
              </a:rPr>
              <a:t> while 24 620 telephone calls were, for a multiplicity of reasons, abandoned. It appeared that, of these calls, 139 103 (or 84%) were satisfactorily answered and dealt with. While there is, no doubt, still room for further improvement, I am most gratified at this impressive result. </a:t>
            </a:r>
          </a:p>
          <a:p>
            <a:pPr algn="just"/>
            <a:r>
              <a:rPr lang="en-US" sz="900" b="1" kern="1200" dirty="0" smtClean="0">
                <a:solidFill>
                  <a:schemeClr val="tx1"/>
                </a:solidFill>
                <a:effectLst/>
              </a:rPr>
              <a:t> </a:t>
            </a:r>
            <a:endParaRPr lang="en-US" sz="900" kern="1200" dirty="0" smtClean="0">
              <a:solidFill>
                <a:schemeClr val="tx1"/>
              </a:solidFill>
              <a:effectLst/>
            </a:endParaRPr>
          </a:p>
          <a:p>
            <a:pPr algn="just"/>
            <a:r>
              <a:rPr lang="en-US" sz="900" b="1" kern="1200" dirty="0" smtClean="0">
                <a:solidFill>
                  <a:schemeClr val="tx1"/>
                </a:solidFill>
                <a:effectLst/>
              </a:rPr>
              <a:t>Conclusion </a:t>
            </a:r>
            <a:endParaRPr lang="en-US" sz="900" kern="1200" dirty="0" smtClean="0">
              <a:solidFill>
                <a:schemeClr val="tx1"/>
              </a:solidFill>
              <a:effectLst/>
            </a:endParaRPr>
          </a:p>
          <a:p>
            <a:pPr algn="just"/>
            <a:r>
              <a:rPr lang="en-US" sz="900" kern="1200" dirty="0" smtClean="0">
                <a:solidFill>
                  <a:schemeClr val="tx1"/>
                </a:solidFill>
                <a:effectLst/>
              </a:rPr>
              <a:t> </a:t>
            </a:r>
          </a:p>
          <a:p>
            <a:pPr algn="just"/>
            <a:r>
              <a:rPr lang="en-US" sz="900" kern="1200" dirty="0" smtClean="0">
                <a:solidFill>
                  <a:schemeClr val="tx1"/>
                </a:solidFill>
                <a:effectLst/>
              </a:rPr>
              <a:t>As Chief Executive Officer of the EAAB I dedicated myself to making the 2015/2016 financial period the year in which the full resources of the EAAB, both human and financial, would be effectively applied towards </a:t>
            </a:r>
            <a:r>
              <a:rPr lang="en-US" sz="900" kern="1200" dirty="0" err="1" smtClean="0">
                <a:solidFill>
                  <a:schemeClr val="tx1"/>
                </a:solidFill>
                <a:effectLst/>
              </a:rPr>
              <a:t>maximising</a:t>
            </a:r>
            <a:r>
              <a:rPr lang="en-US" sz="900" kern="1200" dirty="0" smtClean="0">
                <a:solidFill>
                  <a:schemeClr val="tx1"/>
                </a:solidFill>
                <a:effectLst/>
              </a:rPr>
              <a:t> and </a:t>
            </a:r>
            <a:r>
              <a:rPr lang="en-US" sz="900" kern="1200" dirty="0" err="1" smtClean="0">
                <a:solidFill>
                  <a:schemeClr val="tx1"/>
                </a:solidFill>
                <a:effectLst/>
              </a:rPr>
              <a:t>optimising</a:t>
            </a:r>
            <a:r>
              <a:rPr lang="en-US" sz="900" kern="1200" dirty="0" smtClean="0">
                <a:solidFill>
                  <a:schemeClr val="tx1"/>
                </a:solidFill>
                <a:effectLst/>
              </a:rPr>
              <a:t> the regulatory and professional body activities entrusted to the EAAB in the joint interest of both the consumers and property practitioners that the EAAB serves. I believe that I largely succeeded in fulfilling this objective. The result is that the EAAB has been able considerably to improve its systems, processes and procedures thereby making them more ‘user-friendly’. This has both facilitated and encouraged improved legislative compliance by the regulated sector. The EAAB has, in addition, profoundly enhanced estate agency as a viable and financially rewarding career of choice for, particularly, members of previously disadvantaged communities, women, the youth and persons with disability, thereby inevitably leading to the necessary and speedy transformation of the sector in the interests of all South Africans. </a:t>
            </a:r>
          </a:p>
          <a:p>
            <a:pPr algn="just"/>
            <a:r>
              <a:rPr lang="en-US" sz="900" kern="1200" dirty="0" smtClean="0">
                <a:solidFill>
                  <a:schemeClr val="tx1"/>
                </a:solidFill>
                <a:effectLst/>
              </a:rPr>
              <a:t> </a:t>
            </a:r>
          </a:p>
          <a:p>
            <a:pPr algn="just"/>
            <a:r>
              <a:rPr lang="en-US" sz="900" kern="1200" dirty="0" smtClean="0">
                <a:solidFill>
                  <a:schemeClr val="tx1"/>
                </a:solidFill>
                <a:effectLst/>
              </a:rPr>
              <a:t>I am immensely proud of the fact that the EAAB has made impressive gains in the exemplary execution of its regulatory functions and that the </a:t>
            </a:r>
            <a:r>
              <a:rPr lang="en-US" sz="900" kern="1200" dirty="0" err="1" smtClean="0">
                <a:solidFill>
                  <a:schemeClr val="tx1"/>
                </a:solidFill>
                <a:effectLst/>
              </a:rPr>
              <a:t>optimisation</a:t>
            </a:r>
            <a:r>
              <a:rPr lang="en-US" sz="900" kern="1200" dirty="0" smtClean="0">
                <a:solidFill>
                  <a:schemeClr val="tx1"/>
                </a:solidFill>
                <a:effectLst/>
              </a:rPr>
              <a:t> and </a:t>
            </a:r>
            <a:r>
              <a:rPr lang="en-US" sz="900" kern="1200" dirty="0" err="1" smtClean="0">
                <a:solidFill>
                  <a:schemeClr val="tx1"/>
                </a:solidFill>
                <a:effectLst/>
              </a:rPr>
              <a:t>modernisation</a:t>
            </a:r>
            <a:r>
              <a:rPr lang="en-US" sz="900" kern="1200" dirty="0" smtClean="0">
                <a:solidFill>
                  <a:schemeClr val="tx1"/>
                </a:solidFill>
                <a:effectLst/>
              </a:rPr>
              <a:t> projects that I have initiated are starting to yield the desired results. The success of these various projects </a:t>
            </a:r>
            <a:r>
              <a:rPr lang="en-US" sz="900" kern="1200" dirty="0" err="1" smtClean="0">
                <a:solidFill>
                  <a:schemeClr val="tx1"/>
                </a:solidFill>
                <a:effectLst/>
              </a:rPr>
              <a:t>emphasises</a:t>
            </a:r>
            <a:r>
              <a:rPr lang="en-US" sz="900" kern="1200" dirty="0" smtClean="0">
                <a:solidFill>
                  <a:schemeClr val="tx1"/>
                </a:solidFill>
                <a:effectLst/>
              </a:rPr>
              <a:t> the fact that the EAAB is definitely moving in the right direction and that it has become a regulatory force to be reckoned with. </a:t>
            </a:r>
          </a:p>
          <a:p>
            <a:pPr algn="just"/>
            <a:r>
              <a:rPr lang="en-US" sz="900" kern="1200" dirty="0" smtClean="0">
                <a:solidFill>
                  <a:schemeClr val="tx1"/>
                </a:solidFill>
                <a:effectLst/>
              </a:rPr>
              <a:t> </a:t>
            </a:r>
          </a:p>
          <a:p>
            <a:pPr algn="just"/>
            <a:r>
              <a:rPr lang="en-US" sz="900" kern="1200" dirty="0" smtClean="0">
                <a:solidFill>
                  <a:schemeClr val="tx1"/>
                </a:solidFill>
                <a:effectLst/>
              </a:rPr>
              <a:t>The ongoing support of the Executive Authority and the EAAB Board is indispensable in ensuring that the EAAB continues to achieve success and makes necessary operational advances and breakthroughs. I remain confident that ever increasing </a:t>
            </a:r>
            <a:r>
              <a:rPr lang="en-US" sz="900" kern="1200" dirty="0" err="1" smtClean="0">
                <a:solidFill>
                  <a:schemeClr val="tx1"/>
                </a:solidFill>
                <a:effectLst/>
              </a:rPr>
              <a:t>optimisation</a:t>
            </a:r>
            <a:r>
              <a:rPr lang="en-US" sz="900" kern="1200" dirty="0" smtClean="0">
                <a:solidFill>
                  <a:schemeClr val="tx1"/>
                </a:solidFill>
                <a:effectLst/>
              </a:rPr>
              <a:t> and </a:t>
            </a:r>
            <a:r>
              <a:rPr lang="en-US" sz="900" kern="1200" dirty="0" err="1" smtClean="0">
                <a:solidFill>
                  <a:schemeClr val="tx1"/>
                </a:solidFill>
                <a:effectLst/>
              </a:rPr>
              <a:t>modernisation</a:t>
            </a:r>
            <a:r>
              <a:rPr lang="en-US" sz="900" kern="1200" dirty="0" smtClean="0">
                <a:solidFill>
                  <a:schemeClr val="tx1"/>
                </a:solidFill>
                <a:effectLst/>
              </a:rPr>
              <a:t> </a:t>
            </a:r>
            <a:r>
              <a:rPr lang="en-US" sz="900" kern="1200" dirty="0" err="1" smtClean="0">
                <a:solidFill>
                  <a:schemeClr val="tx1"/>
                </a:solidFill>
                <a:effectLst/>
              </a:rPr>
              <a:t>programmes</a:t>
            </a:r>
            <a:r>
              <a:rPr lang="en-US" sz="900" kern="1200" dirty="0" smtClean="0">
                <a:solidFill>
                  <a:schemeClr val="tx1"/>
                </a:solidFill>
                <a:effectLst/>
              </a:rPr>
              <a:t> will result in consistently improving operational efficiency and effectiveness. I am also satisfied that the current excellent co-operation and liaison with sector stakeholders, through such mechanisms as the Multi-Stakeholder Group, has created the necessary collaborative problem-solving mechanisms adequate to collectively addressing common problems, threats and challenges, whether perceived or real. I wish to thank industry stakeholders for their much valued inputs and commitment to advancing the professionalism of the sector. This has undeniably resulted in increased operational productivity and efficiencies where the EAAB is concerned. </a:t>
            </a:r>
          </a:p>
          <a:p>
            <a:pPr algn="just"/>
            <a:r>
              <a:rPr lang="en-US" sz="900" kern="1200" dirty="0" smtClean="0">
                <a:solidFill>
                  <a:schemeClr val="tx1"/>
                </a:solidFill>
                <a:effectLst/>
              </a:rPr>
              <a:t> </a:t>
            </a:r>
          </a:p>
          <a:p>
            <a:pPr algn="just"/>
            <a:r>
              <a:rPr lang="en-US" sz="900" kern="1200" dirty="0" smtClean="0">
                <a:solidFill>
                  <a:schemeClr val="tx1"/>
                </a:solidFill>
                <a:effectLst/>
              </a:rPr>
              <a:t>I wish, finally, to express my sincere gratitude to EAAB executives, management and staff for their dedication and commitment both to the EAAB and to the economic sector which it regulates and serves. Their strong support for my assiduous and frequently protracted efforts exponentially to </a:t>
            </a:r>
            <a:r>
              <a:rPr lang="en-US" sz="900" kern="1200" dirty="0" err="1" smtClean="0">
                <a:solidFill>
                  <a:schemeClr val="tx1"/>
                </a:solidFill>
                <a:effectLst/>
              </a:rPr>
              <a:t>optimise</a:t>
            </a:r>
            <a:r>
              <a:rPr lang="en-US" sz="900" kern="1200" dirty="0" smtClean="0">
                <a:solidFill>
                  <a:schemeClr val="tx1"/>
                </a:solidFill>
                <a:effectLst/>
              </a:rPr>
              <a:t> the service offerings of the EAAB is valued. They will, however, also be sharply aware that I do not countenance mediocrity or the commonplace and that I insist on commitment, willingness, performance, continuous innovation, improvement and, most of all, results.</a:t>
            </a:r>
          </a:p>
          <a:p>
            <a:pPr algn="just"/>
            <a:r>
              <a:rPr lang="en-US" sz="900" kern="1200" dirty="0" smtClean="0">
                <a:solidFill>
                  <a:schemeClr val="tx1"/>
                </a:solidFill>
                <a:effectLst/>
              </a:rPr>
              <a:t> </a:t>
            </a:r>
          </a:p>
          <a:p>
            <a:pPr algn="just"/>
            <a:r>
              <a:rPr lang="en-US" sz="900" kern="1200" dirty="0" smtClean="0">
                <a:solidFill>
                  <a:schemeClr val="tx1"/>
                </a:solidFill>
                <a:effectLst/>
              </a:rPr>
              <a:t> </a:t>
            </a:r>
          </a:p>
          <a:p>
            <a:pPr algn="just"/>
            <a:r>
              <a:rPr lang="en-US" sz="900" kern="1200" dirty="0" smtClean="0">
                <a:solidFill>
                  <a:schemeClr val="tx1"/>
                </a:solidFill>
                <a:effectLst/>
              </a:rPr>
              <a:t> </a:t>
            </a:r>
          </a:p>
          <a:p>
            <a:pPr algn="just"/>
            <a:endParaRPr lang="en-US" sz="900" kern="1200" dirty="0" smtClean="0">
              <a:solidFill>
                <a:schemeClr val="tx1"/>
              </a:solidFill>
              <a:effectLst/>
            </a:endParaRPr>
          </a:p>
          <a:p>
            <a:pPr algn="just"/>
            <a:endParaRPr lang="en-US" sz="900" dirty="0"/>
          </a:p>
        </p:txBody>
      </p:sp>
      <p:sp>
        <p:nvSpPr>
          <p:cNvPr id="4" name="Slide Number Placeholder 3"/>
          <p:cNvSpPr>
            <a:spLocks noGrp="1"/>
          </p:cNvSpPr>
          <p:nvPr>
            <p:ph type="sldNum" sz="quarter" idx="10"/>
          </p:nvPr>
        </p:nvSpPr>
        <p:spPr/>
        <p:txBody>
          <a:bodyPr/>
          <a:lstStyle/>
          <a:p>
            <a:fld id="{EE53031E-3AD5-4C7E-8F60-BD05E17BC841}" type="slidenum">
              <a:rPr lang="en-US" smtClean="0"/>
              <a:pPr/>
              <a:t>15</a:t>
            </a:fld>
            <a:endParaRPr lang="en-US"/>
          </a:p>
        </p:txBody>
      </p:sp>
    </p:spTree>
    <p:extLst>
      <p:ext uri="{BB962C8B-B14F-4D97-AF65-F5344CB8AC3E}">
        <p14:creationId xmlns:p14="http://schemas.microsoft.com/office/powerpoint/2010/main" xmlns="" val="7226138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53031E-3AD5-4C7E-8F60-BD05E17BC841}" type="slidenum">
              <a:rPr lang="en-US" smtClean="0"/>
              <a:pPr/>
              <a:t>17</a:t>
            </a:fld>
            <a:endParaRPr lang="en-US"/>
          </a:p>
        </p:txBody>
      </p:sp>
    </p:spTree>
    <p:extLst>
      <p:ext uri="{BB962C8B-B14F-4D97-AF65-F5344CB8AC3E}">
        <p14:creationId xmlns:p14="http://schemas.microsoft.com/office/powerpoint/2010/main" xmlns="" val="3127951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53031E-3AD5-4C7E-8F60-BD05E17BC841}" type="slidenum">
              <a:rPr lang="en-US" smtClean="0"/>
              <a:pPr/>
              <a:t>20</a:t>
            </a:fld>
            <a:endParaRPr lang="en-US"/>
          </a:p>
        </p:txBody>
      </p:sp>
    </p:spTree>
    <p:extLst>
      <p:ext uri="{BB962C8B-B14F-4D97-AF65-F5344CB8AC3E}">
        <p14:creationId xmlns:p14="http://schemas.microsoft.com/office/powerpoint/2010/main" xmlns="" val="5571487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2633523-CB19-4B33-A405-48E69BADF0EE}" type="datetimeFigureOut">
              <a:rPr lang="en-US" smtClean="0"/>
              <a:pPr/>
              <a:t>10/26/2016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326713-9CF9-498D-9D69-29004BBA60A3}" type="slidenum">
              <a:rPr lang="en-US" smtClean="0"/>
              <a:pPr/>
              <a:t>‹#›</a:t>
            </a:fld>
            <a:endParaRPr lang="en-US"/>
          </a:p>
        </p:txBody>
      </p:sp>
    </p:spTree>
    <p:extLst>
      <p:ext uri="{BB962C8B-B14F-4D97-AF65-F5344CB8AC3E}">
        <p14:creationId xmlns:p14="http://schemas.microsoft.com/office/powerpoint/2010/main" xmlns="" val="2411455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633523-CB19-4B33-A405-48E69BADF0EE}" type="datetimeFigureOut">
              <a:rPr lang="en-US" smtClean="0"/>
              <a:pPr/>
              <a:t>10/26/2016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326713-9CF9-498D-9D69-29004BBA60A3}" type="slidenum">
              <a:rPr lang="en-US" smtClean="0"/>
              <a:pPr/>
              <a:t>‹#›</a:t>
            </a:fld>
            <a:endParaRPr lang="en-US"/>
          </a:p>
        </p:txBody>
      </p:sp>
    </p:spTree>
    <p:extLst>
      <p:ext uri="{BB962C8B-B14F-4D97-AF65-F5344CB8AC3E}">
        <p14:creationId xmlns:p14="http://schemas.microsoft.com/office/powerpoint/2010/main" xmlns="" val="31754886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633523-CB19-4B33-A405-48E69BADF0EE}" type="datetimeFigureOut">
              <a:rPr lang="en-US" smtClean="0"/>
              <a:pPr/>
              <a:t>10/26/2016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326713-9CF9-498D-9D69-29004BBA60A3}" type="slidenum">
              <a:rPr lang="en-US" smtClean="0"/>
              <a:pPr/>
              <a:t>‹#›</a:t>
            </a:fld>
            <a:endParaRPr lang="en-US"/>
          </a:p>
        </p:txBody>
      </p:sp>
    </p:spTree>
    <p:extLst>
      <p:ext uri="{BB962C8B-B14F-4D97-AF65-F5344CB8AC3E}">
        <p14:creationId xmlns:p14="http://schemas.microsoft.com/office/powerpoint/2010/main" xmlns="" val="29649653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633523-CB19-4B33-A405-48E69BADF0EE}" type="datetimeFigureOut">
              <a:rPr lang="en-US" smtClean="0"/>
              <a:pPr/>
              <a:t>10/26/2016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326713-9CF9-498D-9D69-29004BBA60A3}" type="slidenum">
              <a:rPr lang="en-US" smtClean="0"/>
              <a:pPr/>
              <a:t>‹#›</a:t>
            </a:fld>
            <a:endParaRPr lang="en-US"/>
          </a:p>
        </p:txBody>
      </p:sp>
    </p:spTree>
    <p:extLst>
      <p:ext uri="{BB962C8B-B14F-4D97-AF65-F5344CB8AC3E}">
        <p14:creationId xmlns:p14="http://schemas.microsoft.com/office/powerpoint/2010/main" xmlns="" val="3451790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2633523-CB19-4B33-A405-48E69BADF0EE}" type="datetimeFigureOut">
              <a:rPr lang="en-US" smtClean="0"/>
              <a:pPr/>
              <a:t>10/26/2016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326713-9CF9-498D-9D69-29004BBA60A3}" type="slidenum">
              <a:rPr lang="en-US" smtClean="0"/>
              <a:pPr/>
              <a:t>‹#›</a:t>
            </a:fld>
            <a:endParaRPr lang="en-US"/>
          </a:p>
        </p:txBody>
      </p:sp>
    </p:spTree>
    <p:extLst>
      <p:ext uri="{BB962C8B-B14F-4D97-AF65-F5344CB8AC3E}">
        <p14:creationId xmlns:p14="http://schemas.microsoft.com/office/powerpoint/2010/main" xmlns="" val="2191608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2633523-CB19-4B33-A405-48E69BADF0EE}" type="datetimeFigureOut">
              <a:rPr lang="en-US" smtClean="0"/>
              <a:pPr/>
              <a:t>10/26/2016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326713-9CF9-498D-9D69-29004BBA60A3}" type="slidenum">
              <a:rPr lang="en-US" smtClean="0"/>
              <a:pPr/>
              <a:t>‹#›</a:t>
            </a:fld>
            <a:endParaRPr lang="en-US"/>
          </a:p>
        </p:txBody>
      </p:sp>
    </p:spTree>
    <p:extLst>
      <p:ext uri="{BB962C8B-B14F-4D97-AF65-F5344CB8AC3E}">
        <p14:creationId xmlns:p14="http://schemas.microsoft.com/office/powerpoint/2010/main" xmlns="" val="32607650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2633523-CB19-4B33-A405-48E69BADF0EE}" type="datetimeFigureOut">
              <a:rPr lang="en-US" smtClean="0"/>
              <a:pPr/>
              <a:t>10/26/2016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326713-9CF9-498D-9D69-29004BBA60A3}" type="slidenum">
              <a:rPr lang="en-US" smtClean="0"/>
              <a:pPr/>
              <a:t>‹#›</a:t>
            </a:fld>
            <a:endParaRPr lang="en-US"/>
          </a:p>
        </p:txBody>
      </p:sp>
    </p:spTree>
    <p:extLst>
      <p:ext uri="{BB962C8B-B14F-4D97-AF65-F5344CB8AC3E}">
        <p14:creationId xmlns:p14="http://schemas.microsoft.com/office/powerpoint/2010/main" xmlns="" val="11576136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2633523-CB19-4B33-A405-48E69BADF0EE}" type="datetimeFigureOut">
              <a:rPr lang="en-US" smtClean="0"/>
              <a:pPr/>
              <a:t>10/26/2016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326713-9CF9-498D-9D69-29004BBA60A3}" type="slidenum">
              <a:rPr lang="en-US" smtClean="0"/>
              <a:pPr/>
              <a:t>‹#›</a:t>
            </a:fld>
            <a:endParaRPr lang="en-US"/>
          </a:p>
        </p:txBody>
      </p:sp>
    </p:spTree>
    <p:extLst>
      <p:ext uri="{BB962C8B-B14F-4D97-AF65-F5344CB8AC3E}">
        <p14:creationId xmlns:p14="http://schemas.microsoft.com/office/powerpoint/2010/main" xmlns="" val="15723499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633523-CB19-4B33-A405-48E69BADF0EE}" type="datetimeFigureOut">
              <a:rPr lang="en-US" smtClean="0"/>
              <a:pPr/>
              <a:t>10/26/2016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326713-9CF9-498D-9D69-29004BBA60A3}" type="slidenum">
              <a:rPr lang="en-US" smtClean="0"/>
              <a:pPr/>
              <a:t>‹#›</a:t>
            </a:fld>
            <a:endParaRPr lang="en-US"/>
          </a:p>
        </p:txBody>
      </p:sp>
    </p:spTree>
    <p:extLst>
      <p:ext uri="{BB962C8B-B14F-4D97-AF65-F5344CB8AC3E}">
        <p14:creationId xmlns:p14="http://schemas.microsoft.com/office/powerpoint/2010/main" xmlns="" val="4210110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633523-CB19-4B33-A405-48E69BADF0EE}" type="datetimeFigureOut">
              <a:rPr lang="en-US" smtClean="0"/>
              <a:pPr/>
              <a:t>10/26/2016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326713-9CF9-498D-9D69-29004BBA60A3}" type="slidenum">
              <a:rPr lang="en-US" smtClean="0"/>
              <a:pPr/>
              <a:t>‹#›</a:t>
            </a:fld>
            <a:endParaRPr lang="en-US"/>
          </a:p>
        </p:txBody>
      </p:sp>
    </p:spTree>
    <p:extLst>
      <p:ext uri="{BB962C8B-B14F-4D97-AF65-F5344CB8AC3E}">
        <p14:creationId xmlns:p14="http://schemas.microsoft.com/office/powerpoint/2010/main" xmlns="" val="1283318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633523-CB19-4B33-A405-48E69BADF0EE}" type="datetimeFigureOut">
              <a:rPr lang="en-US" smtClean="0"/>
              <a:pPr/>
              <a:t>10/26/2016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326713-9CF9-498D-9D69-29004BBA60A3}" type="slidenum">
              <a:rPr lang="en-US" smtClean="0"/>
              <a:pPr/>
              <a:t>‹#›</a:t>
            </a:fld>
            <a:endParaRPr lang="en-US"/>
          </a:p>
        </p:txBody>
      </p:sp>
    </p:spTree>
    <p:extLst>
      <p:ext uri="{BB962C8B-B14F-4D97-AF65-F5344CB8AC3E}">
        <p14:creationId xmlns:p14="http://schemas.microsoft.com/office/powerpoint/2010/main" xmlns="" val="39507240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633523-CB19-4B33-A405-48E69BADF0EE}" type="datetimeFigureOut">
              <a:rPr lang="en-US" smtClean="0"/>
              <a:pPr/>
              <a:t>10/26/2016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326713-9CF9-498D-9D69-29004BBA60A3}" type="slidenum">
              <a:rPr lang="en-US" smtClean="0"/>
              <a:pPr/>
              <a:t>‹#›</a:t>
            </a:fld>
            <a:endParaRPr lang="en-US"/>
          </a:p>
        </p:txBody>
      </p:sp>
    </p:spTree>
    <p:extLst>
      <p:ext uri="{BB962C8B-B14F-4D97-AF65-F5344CB8AC3E}">
        <p14:creationId xmlns:p14="http://schemas.microsoft.com/office/powerpoint/2010/main" xmlns="" val="41288668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customXml" Target="../ink/ink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cid:image001.png@01D1D75B.15B87160"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cid:image002.png@01D1D75B.15B87160" TargetMode="External"/><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emf"/><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C:\Users\MargieC\Desktop\565656.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flipH="1">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Right Triangle 9"/>
          <p:cNvSpPr/>
          <p:nvPr/>
        </p:nvSpPr>
        <p:spPr>
          <a:xfrm flipH="1">
            <a:off x="3569826" y="2975514"/>
            <a:ext cx="5574174" cy="3886200"/>
          </a:xfrm>
          <a:prstGeom prst="rtTriangle">
            <a:avLst/>
          </a:prstGeom>
          <a:solidFill>
            <a:srgbClr val="D3C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ight Triangle 8"/>
          <p:cNvSpPr/>
          <p:nvPr/>
        </p:nvSpPr>
        <p:spPr>
          <a:xfrm>
            <a:off x="-37171" y="4918614"/>
            <a:ext cx="3678044" cy="1924518"/>
          </a:xfrm>
          <a:prstGeom prst="rtTriangle">
            <a:avLst/>
          </a:prstGeom>
          <a:solidFill>
            <a:srgbClr val="D3C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ight Triangle 2"/>
          <p:cNvSpPr/>
          <p:nvPr/>
        </p:nvSpPr>
        <p:spPr>
          <a:xfrm flipH="1">
            <a:off x="3581399" y="3276600"/>
            <a:ext cx="5574174" cy="35814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xmlns="" val="0"/>
              </a:ext>
            </a:extLst>
          </a:blip>
          <a:srcRect l="13879" t="7699" r="12504" b="7596"/>
          <a:stretch/>
        </p:blipFill>
        <p:spPr>
          <a:xfrm>
            <a:off x="6425806" y="5105400"/>
            <a:ext cx="2729345" cy="1745166"/>
          </a:xfrm>
          <a:prstGeom prst="rect">
            <a:avLst/>
          </a:prstGeom>
        </p:spPr>
      </p:pic>
      <p:sp>
        <p:nvSpPr>
          <p:cNvPr id="6" name="Oval 5"/>
          <p:cNvSpPr/>
          <p:nvPr/>
        </p:nvSpPr>
        <p:spPr>
          <a:xfrm>
            <a:off x="4419600" y="98672"/>
            <a:ext cx="3505200" cy="3558928"/>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4572000" y="489883"/>
            <a:ext cx="3289610" cy="2923877"/>
          </a:xfrm>
          <a:prstGeom prst="rect">
            <a:avLst/>
          </a:prstGeom>
          <a:noFill/>
        </p:spPr>
        <p:txBody>
          <a:bodyPr wrap="square" rtlCol="0">
            <a:spAutoFit/>
          </a:bodyPr>
          <a:lstStyle/>
          <a:p>
            <a:pPr algn="ctr"/>
            <a:r>
              <a:rPr lang="en-US" sz="2600" b="1" dirty="0" smtClean="0">
                <a:solidFill>
                  <a:schemeClr val="bg2">
                    <a:lumMod val="50000"/>
                  </a:schemeClr>
                </a:solidFill>
              </a:rPr>
              <a:t>Portfolio Committee</a:t>
            </a:r>
          </a:p>
          <a:p>
            <a:pPr algn="ctr"/>
            <a:r>
              <a:rPr lang="en-US" sz="2600" b="1" dirty="0" smtClean="0">
                <a:solidFill>
                  <a:schemeClr val="bg2">
                    <a:lumMod val="50000"/>
                  </a:schemeClr>
                </a:solidFill>
              </a:rPr>
              <a:t>25</a:t>
            </a:r>
            <a:r>
              <a:rPr lang="en-US" sz="2600" b="1" baseline="30000" dirty="0" smtClean="0">
                <a:solidFill>
                  <a:schemeClr val="bg2">
                    <a:lumMod val="50000"/>
                  </a:schemeClr>
                </a:solidFill>
              </a:rPr>
              <a:t>th</a:t>
            </a:r>
            <a:r>
              <a:rPr lang="en-US" sz="2600" b="1" dirty="0" smtClean="0">
                <a:solidFill>
                  <a:schemeClr val="bg2">
                    <a:lumMod val="50000"/>
                  </a:schemeClr>
                </a:solidFill>
              </a:rPr>
              <a:t> October 2016</a:t>
            </a:r>
          </a:p>
          <a:p>
            <a:pPr algn="ctr"/>
            <a:endParaRPr lang="en-US" sz="2400" b="1" dirty="0" smtClean="0">
              <a:solidFill>
                <a:schemeClr val="bg2">
                  <a:lumMod val="50000"/>
                </a:schemeClr>
              </a:solidFill>
            </a:endParaRPr>
          </a:p>
          <a:p>
            <a:pPr algn="ctr"/>
            <a:r>
              <a:rPr lang="en-US" b="1" dirty="0" smtClean="0">
                <a:solidFill>
                  <a:schemeClr val="bg2">
                    <a:lumMod val="50000"/>
                  </a:schemeClr>
                </a:solidFill>
              </a:rPr>
              <a:t>Presented by: </a:t>
            </a:r>
          </a:p>
          <a:p>
            <a:pPr algn="ctr"/>
            <a:r>
              <a:rPr lang="en-US" b="1" dirty="0" smtClean="0">
                <a:solidFill>
                  <a:schemeClr val="bg2">
                    <a:lumMod val="50000"/>
                  </a:schemeClr>
                </a:solidFill>
              </a:rPr>
              <a:t>Bryan Chaplog </a:t>
            </a:r>
          </a:p>
          <a:p>
            <a:pPr algn="ctr"/>
            <a:r>
              <a:rPr lang="en-US" b="1" dirty="0" smtClean="0">
                <a:solidFill>
                  <a:schemeClr val="bg2">
                    <a:lumMod val="50000"/>
                  </a:schemeClr>
                </a:solidFill>
              </a:rPr>
              <a:t>(Chief Executive Officer)</a:t>
            </a:r>
          </a:p>
          <a:p>
            <a:pPr algn="ctr"/>
            <a:r>
              <a:rPr lang="en-US" b="1" dirty="0" smtClean="0">
                <a:solidFill>
                  <a:schemeClr val="bg2">
                    <a:lumMod val="50000"/>
                  </a:schemeClr>
                </a:solidFill>
              </a:rPr>
              <a:t>Silence Mmotong</a:t>
            </a:r>
          </a:p>
          <a:p>
            <a:pPr algn="ctr"/>
            <a:r>
              <a:rPr lang="en-US" b="1" dirty="0" smtClean="0">
                <a:solidFill>
                  <a:schemeClr val="bg2">
                    <a:lumMod val="50000"/>
                  </a:schemeClr>
                </a:solidFill>
              </a:rPr>
              <a:t>(Chief Financial Officer)</a:t>
            </a:r>
          </a:p>
          <a:p>
            <a:pPr algn="ctr"/>
            <a:r>
              <a:rPr lang="en-US" b="1" dirty="0" smtClean="0">
                <a:solidFill>
                  <a:schemeClr val="bg2">
                    <a:lumMod val="50000"/>
                  </a:schemeClr>
                </a:solidFill>
              </a:rPr>
              <a:t>Estate Agency Affairs Board</a:t>
            </a:r>
            <a:endParaRPr lang="en-US" b="1" dirty="0">
              <a:solidFill>
                <a:schemeClr val="bg2">
                  <a:lumMod val="50000"/>
                </a:schemeClr>
              </a:solidFill>
            </a:endParaRPr>
          </a:p>
        </p:txBody>
      </p:sp>
      <p:sp>
        <p:nvSpPr>
          <p:cNvPr id="8" name="Right Triangle 7"/>
          <p:cNvSpPr/>
          <p:nvPr/>
        </p:nvSpPr>
        <p:spPr>
          <a:xfrm>
            <a:off x="-20444" y="5562601"/>
            <a:ext cx="3678044" cy="1299116"/>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xmlns="" val="4200315937"/>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65249" y="685800"/>
            <a:ext cx="7010400" cy="4524315"/>
          </a:xfrm>
          <a:prstGeom prst="rect">
            <a:avLst/>
          </a:prstGeom>
          <a:noFill/>
        </p:spPr>
        <p:txBody>
          <a:bodyPr wrap="square" rtlCol="0">
            <a:spAutoFit/>
          </a:bodyPr>
          <a:lstStyle/>
          <a:p>
            <a:pPr algn="just"/>
            <a:r>
              <a:rPr lang="en-US" sz="2400" dirty="0" smtClean="0"/>
              <a:t>Section 32A of the Estate Agency Affairs Act was replaced as unconstitutional on the 26</a:t>
            </a:r>
            <a:r>
              <a:rPr lang="en-US" sz="2400" baseline="30000" dirty="0" smtClean="0"/>
              <a:t>th</a:t>
            </a:r>
            <a:r>
              <a:rPr lang="en-US" sz="2400" dirty="0" smtClean="0"/>
              <a:t> February 2016.  </a:t>
            </a:r>
          </a:p>
          <a:p>
            <a:pPr algn="just"/>
            <a:endParaRPr lang="en-US" sz="2400" dirty="0"/>
          </a:p>
          <a:p>
            <a:pPr algn="just"/>
            <a:r>
              <a:rPr lang="en-US" sz="2400" dirty="0" smtClean="0"/>
              <a:t>There were no further changes to the legislative mandates.  </a:t>
            </a:r>
          </a:p>
          <a:p>
            <a:pPr algn="just"/>
            <a:endParaRPr lang="en-US" sz="2400" dirty="0"/>
          </a:p>
          <a:p>
            <a:pPr algn="just"/>
            <a:r>
              <a:rPr lang="en-US" sz="2400" dirty="0" smtClean="0"/>
              <a:t>It should, however, be noted that the EAAB, along with the Department of Settlements, are in the process of preparing the Property Practitioners Bill for promulgation which, when concluded, will repeal the current Estate Agency Affairs Act.</a:t>
            </a:r>
            <a:endParaRPr lang="en-US" sz="2400" dirty="0"/>
          </a:p>
        </p:txBody>
      </p:sp>
      <p:grpSp>
        <p:nvGrpSpPr>
          <p:cNvPr id="5" name="Group 4"/>
          <p:cNvGrpSpPr/>
          <p:nvPr/>
        </p:nvGrpSpPr>
        <p:grpSpPr>
          <a:xfrm>
            <a:off x="-11151" y="1859"/>
            <a:ext cx="1676400" cy="6858002"/>
            <a:chOff x="0" y="-2"/>
            <a:chExt cx="1676400" cy="6858002"/>
          </a:xfrm>
        </p:grpSpPr>
        <p:pic>
          <p:nvPicPr>
            <p:cNvPr id="6" name="Picture 5"/>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flipH="1">
              <a:off x="0" y="0"/>
              <a:ext cx="16764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Right Triangle 6"/>
            <p:cNvSpPr/>
            <p:nvPr/>
          </p:nvSpPr>
          <p:spPr>
            <a:xfrm flipH="1">
              <a:off x="457200" y="0"/>
              <a:ext cx="1219200" cy="68580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Triangle 7"/>
            <p:cNvSpPr/>
            <p:nvPr/>
          </p:nvSpPr>
          <p:spPr>
            <a:xfrm rot="10800000">
              <a:off x="504591" y="0"/>
              <a:ext cx="486007" cy="3806755"/>
            </a:xfrm>
            <a:prstGeom prst="rtTriangle">
              <a:avLst/>
            </a:prstGeom>
            <a:solidFill>
              <a:srgbClr val="1933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Triangle 8"/>
            <p:cNvSpPr/>
            <p:nvPr/>
          </p:nvSpPr>
          <p:spPr>
            <a:xfrm rot="10800000">
              <a:off x="457199" y="-2"/>
              <a:ext cx="152401" cy="6096002"/>
            </a:xfrm>
            <a:prstGeom prst="rtTriangle">
              <a:avLst/>
            </a:prstGeom>
            <a:solidFill>
              <a:srgbClr val="2E5E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xmlns="" val="991517583"/>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0" name="Straight Connector 79"/>
          <p:cNvCxnSpPr/>
          <p:nvPr/>
        </p:nvCxnSpPr>
        <p:spPr>
          <a:xfrm>
            <a:off x="838200" y="1892300"/>
            <a:ext cx="774723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3746499" y="2860603"/>
            <a:ext cx="0" cy="1042886"/>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4673600" y="449078"/>
            <a:ext cx="0" cy="2398825"/>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50653" y="187468"/>
            <a:ext cx="3176587" cy="523220"/>
          </a:xfrm>
          <a:prstGeom prst="rect">
            <a:avLst/>
          </a:prstGeom>
          <a:noFill/>
        </p:spPr>
        <p:txBody>
          <a:bodyPr wrap="square" rtlCol="0">
            <a:spAutoFit/>
          </a:bodyPr>
          <a:lstStyle/>
          <a:p>
            <a:r>
              <a:rPr lang="en-US" sz="2800" b="1" dirty="0" smtClean="0"/>
              <a:t>EAAB Organogram</a:t>
            </a:r>
            <a:endParaRPr lang="en-US" sz="2800" b="1" dirty="0"/>
          </a:p>
        </p:txBody>
      </p:sp>
      <p:sp>
        <p:nvSpPr>
          <p:cNvPr id="3" name="Rectangle 2"/>
          <p:cNvSpPr>
            <a:spLocks noChangeArrowheads="1"/>
          </p:cNvSpPr>
          <p:nvPr/>
        </p:nvSpPr>
        <p:spPr bwMode="auto">
          <a:xfrm>
            <a:off x="3630294" y="240501"/>
            <a:ext cx="2008506" cy="609600"/>
          </a:xfrm>
          <a:prstGeom prst="rect">
            <a:avLst/>
          </a:prstGeom>
          <a:solidFill>
            <a:srgbClr val="18414C"/>
          </a:solidFill>
          <a:ln w="38100" algn="ctr">
            <a:solidFill>
              <a:srgbClr val="F2F2F2"/>
            </a:solidFill>
            <a:miter lim="800000"/>
            <a:headEnd/>
            <a:tailEnd/>
          </a:ln>
          <a:effectLst>
            <a:outerShdw dist="28398" dir="3806097" algn="ctr" rotWithShape="0">
              <a:srgbClr val="974706">
                <a:alpha val="50000"/>
              </a:srgbClr>
            </a:outerShdw>
          </a:effectLst>
        </p:spPr>
        <p:txBody>
          <a:bodyPr rot="0" vert="horz" wrap="square" lIns="91440" tIns="45720" rIns="91440" bIns="45720" anchor="ctr" anchorCtr="0" upright="1">
            <a:noAutofit/>
          </a:bodyPr>
          <a:lstStyle/>
          <a:p>
            <a:pPr marL="0" marR="0" algn="ctr">
              <a:lnSpc>
                <a:spcPct val="115000"/>
              </a:lnSpc>
              <a:spcBef>
                <a:spcPts val="0"/>
              </a:spcBef>
              <a:spcAft>
                <a:spcPts val="0"/>
              </a:spcAft>
            </a:pPr>
            <a:r>
              <a:rPr lang="en-US" sz="1000" dirty="0">
                <a:solidFill>
                  <a:srgbClr val="FFFFFF"/>
                </a:solidFill>
                <a:effectLst/>
                <a:latin typeface="Calibri"/>
                <a:ea typeface="Calibri"/>
                <a:cs typeface="Times New Roman"/>
              </a:rPr>
              <a:t>Executive Authority</a:t>
            </a:r>
            <a:endParaRPr lang="en-US" sz="1100" dirty="0">
              <a:effectLst/>
              <a:latin typeface="Calibri"/>
              <a:ea typeface="Calibri"/>
              <a:cs typeface="Times New Roman"/>
            </a:endParaRPr>
          </a:p>
          <a:p>
            <a:pPr marL="0" marR="0" algn="ctr">
              <a:lnSpc>
                <a:spcPct val="115000"/>
              </a:lnSpc>
              <a:spcBef>
                <a:spcPts val="0"/>
              </a:spcBef>
              <a:spcAft>
                <a:spcPts val="0"/>
              </a:spcAft>
            </a:pPr>
            <a:r>
              <a:rPr lang="en-US" sz="1000" dirty="0">
                <a:solidFill>
                  <a:srgbClr val="FFFFFF"/>
                </a:solidFill>
                <a:effectLst/>
                <a:latin typeface="Calibri"/>
                <a:ea typeface="Calibri"/>
                <a:cs typeface="Times New Roman"/>
              </a:rPr>
              <a:t>MINISTER</a:t>
            </a:r>
            <a:endParaRPr lang="en-US" sz="1100" dirty="0">
              <a:effectLst/>
              <a:latin typeface="Calibri"/>
              <a:ea typeface="Calibri"/>
              <a:cs typeface="Times New Roman"/>
            </a:endParaRPr>
          </a:p>
          <a:p>
            <a:pPr marL="0" marR="0" algn="ctr">
              <a:lnSpc>
                <a:spcPct val="115000"/>
              </a:lnSpc>
              <a:spcBef>
                <a:spcPts val="0"/>
              </a:spcBef>
              <a:spcAft>
                <a:spcPts val="1000"/>
              </a:spcAft>
            </a:pPr>
            <a:r>
              <a:rPr lang="en-US" sz="1000" dirty="0">
                <a:solidFill>
                  <a:srgbClr val="FFFFFF"/>
                </a:solidFill>
                <a:effectLst/>
                <a:latin typeface="Calibri"/>
                <a:ea typeface="Calibri"/>
                <a:cs typeface="Times New Roman"/>
              </a:rPr>
              <a:t>Department of Human Settlements</a:t>
            </a:r>
            <a:endParaRPr lang="en-US" sz="1100" dirty="0">
              <a:effectLst/>
              <a:latin typeface="Calibri"/>
              <a:ea typeface="Calibri"/>
              <a:cs typeface="Times New Roman"/>
            </a:endParaRPr>
          </a:p>
        </p:txBody>
      </p:sp>
      <p:sp>
        <p:nvSpPr>
          <p:cNvPr id="4" name="Rectangle 3"/>
          <p:cNvSpPr>
            <a:spLocks noChangeArrowheads="1"/>
          </p:cNvSpPr>
          <p:nvPr/>
        </p:nvSpPr>
        <p:spPr bwMode="auto">
          <a:xfrm>
            <a:off x="3924300" y="1700391"/>
            <a:ext cx="1525770" cy="485775"/>
          </a:xfrm>
          <a:prstGeom prst="rect">
            <a:avLst/>
          </a:prstGeom>
          <a:solidFill>
            <a:srgbClr val="4AABC6"/>
          </a:solidFill>
          <a:ln w="38100" algn="ctr">
            <a:solidFill>
              <a:srgbClr val="F2F2F2"/>
            </a:solidFill>
            <a:miter lim="800000"/>
            <a:headEnd/>
            <a:tailEnd/>
          </a:ln>
          <a:effectLst>
            <a:outerShdw dist="28398" dir="3806097" algn="ctr" rotWithShape="0">
              <a:srgbClr val="974706">
                <a:alpha val="50000"/>
              </a:srgbClr>
            </a:outerShdw>
          </a:effectLst>
        </p:spPr>
        <p:txBody>
          <a:bodyPr rot="0" vert="horz" wrap="square" lIns="91440" tIns="45720" rIns="91440" bIns="45720" anchor="ctr" anchorCtr="0" upright="1">
            <a:noAutofit/>
          </a:bodyPr>
          <a:lstStyle/>
          <a:p>
            <a:pPr marL="0" marR="0" algn="ctr">
              <a:lnSpc>
                <a:spcPct val="115000"/>
              </a:lnSpc>
              <a:spcBef>
                <a:spcPts val="0"/>
              </a:spcBef>
              <a:spcAft>
                <a:spcPts val="0"/>
              </a:spcAft>
            </a:pPr>
            <a:r>
              <a:rPr lang="en-US" sz="1000" dirty="0">
                <a:solidFill>
                  <a:srgbClr val="FFFFFF"/>
                </a:solidFill>
                <a:effectLst/>
                <a:latin typeface="Calibri"/>
                <a:ea typeface="Calibri"/>
                <a:cs typeface="Times New Roman"/>
              </a:rPr>
              <a:t>Chief Executive Officer</a:t>
            </a:r>
            <a:endParaRPr lang="en-US" sz="1100" dirty="0">
              <a:effectLst/>
              <a:latin typeface="Calibri"/>
              <a:ea typeface="Calibri"/>
              <a:cs typeface="Times New Roman"/>
            </a:endParaRPr>
          </a:p>
          <a:p>
            <a:pPr marL="0" marR="0" algn="ctr">
              <a:lnSpc>
                <a:spcPct val="115000"/>
              </a:lnSpc>
              <a:spcBef>
                <a:spcPts val="0"/>
              </a:spcBef>
              <a:spcAft>
                <a:spcPts val="0"/>
              </a:spcAft>
            </a:pPr>
            <a:r>
              <a:rPr lang="en-US" sz="1000" dirty="0">
                <a:solidFill>
                  <a:srgbClr val="FFFFFF"/>
                </a:solidFill>
                <a:effectLst/>
                <a:latin typeface="Calibri"/>
                <a:ea typeface="Calibri"/>
                <a:cs typeface="Times New Roman"/>
              </a:rPr>
              <a:t>Bryan Chaplog</a:t>
            </a:r>
            <a:endParaRPr lang="en-US" sz="1100" dirty="0">
              <a:effectLst/>
              <a:latin typeface="Calibri"/>
              <a:ea typeface="Calibri"/>
              <a:cs typeface="Times New Roman"/>
            </a:endParaRPr>
          </a:p>
        </p:txBody>
      </p:sp>
      <p:sp>
        <p:nvSpPr>
          <p:cNvPr id="11" name="Rectangle 10"/>
          <p:cNvSpPr>
            <a:spLocks noChangeArrowheads="1"/>
          </p:cNvSpPr>
          <p:nvPr/>
        </p:nvSpPr>
        <p:spPr bwMode="auto">
          <a:xfrm>
            <a:off x="667384" y="4526780"/>
            <a:ext cx="1488440" cy="579755"/>
          </a:xfrm>
          <a:prstGeom prst="rect">
            <a:avLst/>
          </a:prstGeom>
          <a:solidFill>
            <a:srgbClr val="EFEED1"/>
          </a:solidFill>
          <a:ln w="38100" algn="ctr">
            <a:solidFill>
              <a:srgbClr val="F2F2F2"/>
            </a:solidFill>
            <a:miter lim="800000"/>
            <a:headEnd/>
            <a:tailEnd/>
          </a:ln>
          <a:effectLst>
            <a:outerShdw dist="28398" dir="3806097" algn="ctr" rotWithShape="0">
              <a:srgbClr val="974706">
                <a:alpha val="50000"/>
              </a:srgbClr>
            </a:outerShdw>
          </a:effectLst>
        </p:spPr>
        <p:txBody>
          <a:bodyPr rot="0" vert="horz" wrap="square" lIns="91440" tIns="45720" rIns="91440" bIns="45720" anchor="ctr" anchorCtr="0" upright="1">
            <a:noAutofit/>
          </a:bodyPr>
          <a:lstStyle/>
          <a:p>
            <a:pPr marL="0" marR="0" algn="ctr">
              <a:lnSpc>
                <a:spcPct val="115000"/>
              </a:lnSpc>
              <a:spcBef>
                <a:spcPts val="0"/>
              </a:spcBef>
              <a:spcAft>
                <a:spcPts val="0"/>
              </a:spcAft>
            </a:pPr>
            <a:r>
              <a:rPr lang="en-US" sz="900">
                <a:effectLst/>
                <a:latin typeface="Calibri"/>
                <a:ea typeface="Calibri"/>
                <a:cs typeface="Times New Roman"/>
              </a:rPr>
              <a:t>Claims  &amp; Section 27 Applications Manager</a:t>
            </a:r>
            <a:endParaRPr lang="en-US" sz="1100">
              <a:effectLst/>
              <a:latin typeface="Calibri"/>
              <a:ea typeface="Calibri"/>
              <a:cs typeface="Times New Roman"/>
            </a:endParaRPr>
          </a:p>
          <a:p>
            <a:pPr marL="0" marR="0" algn="ctr">
              <a:lnSpc>
                <a:spcPct val="115000"/>
              </a:lnSpc>
              <a:spcBef>
                <a:spcPts val="0"/>
              </a:spcBef>
              <a:spcAft>
                <a:spcPts val="0"/>
              </a:spcAft>
            </a:pPr>
            <a:r>
              <a:rPr lang="en-US" sz="900">
                <a:effectLst/>
                <a:latin typeface="Calibri"/>
                <a:ea typeface="Calibri"/>
                <a:cs typeface="Times New Roman"/>
              </a:rPr>
              <a:t>Adv Debra Vial</a:t>
            </a:r>
            <a:endParaRPr lang="en-US" sz="1100">
              <a:effectLst/>
              <a:latin typeface="Calibri"/>
              <a:ea typeface="Calibri"/>
              <a:cs typeface="Times New Roman"/>
            </a:endParaRPr>
          </a:p>
        </p:txBody>
      </p:sp>
      <p:sp>
        <p:nvSpPr>
          <p:cNvPr id="13" name="Rectangle 12"/>
          <p:cNvSpPr>
            <a:spLocks noChangeArrowheads="1"/>
          </p:cNvSpPr>
          <p:nvPr/>
        </p:nvSpPr>
        <p:spPr bwMode="auto">
          <a:xfrm flipV="1">
            <a:off x="666749" y="6313670"/>
            <a:ext cx="1487805" cy="523875"/>
          </a:xfrm>
          <a:prstGeom prst="rect">
            <a:avLst/>
          </a:prstGeom>
          <a:solidFill>
            <a:srgbClr val="EFEED1"/>
          </a:solidFill>
          <a:ln w="38100" algn="ctr">
            <a:solidFill>
              <a:srgbClr val="F2F2F2"/>
            </a:solidFill>
            <a:miter lim="800000"/>
            <a:headEnd/>
            <a:tailEnd/>
          </a:ln>
          <a:effectLst>
            <a:outerShdw dist="28398" dir="3806097" algn="ctr" rotWithShape="0">
              <a:srgbClr val="974706">
                <a:alpha val="50000"/>
              </a:srgbClr>
            </a:outerShdw>
          </a:effectLst>
        </p:spPr>
        <p:txBody>
          <a:bodyPr rot="0" vert="horz" wrap="square" lIns="91440" tIns="45720" rIns="91440" bIns="45720" anchor="ctr" anchorCtr="0" upright="1">
            <a:noAutofit/>
          </a:bodyPr>
          <a:lstStyle/>
          <a:p>
            <a:pPr marL="0" marR="0" algn="ctr">
              <a:lnSpc>
                <a:spcPct val="115000"/>
              </a:lnSpc>
              <a:spcBef>
                <a:spcPts val="0"/>
              </a:spcBef>
              <a:spcAft>
                <a:spcPts val="0"/>
              </a:spcAft>
            </a:pPr>
            <a:r>
              <a:rPr lang="en-US" sz="900">
                <a:effectLst/>
                <a:latin typeface="Calibri"/>
                <a:ea typeface="Calibri"/>
                <a:cs typeface="Times New Roman"/>
              </a:rPr>
              <a:t>Litigation &amp; Recoveries</a:t>
            </a:r>
            <a:endParaRPr lang="en-US" sz="1100">
              <a:effectLst/>
              <a:latin typeface="Calibri"/>
              <a:ea typeface="Calibri"/>
              <a:cs typeface="Times New Roman"/>
            </a:endParaRPr>
          </a:p>
          <a:p>
            <a:pPr marL="0" marR="0" algn="ctr">
              <a:lnSpc>
                <a:spcPct val="115000"/>
              </a:lnSpc>
              <a:spcBef>
                <a:spcPts val="0"/>
              </a:spcBef>
              <a:spcAft>
                <a:spcPts val="0"/>
              </a:spcAft>
            </a:pPr>
            <a:r>
              <a:rPr lang="en-US" sz="900">
                <a:effectLst/>
                <a:latin typeface="Calibri"/>
                <a:ea typeface="Calibri"/>
                <a:cs typeface="Times New Roman"/>
              </a:rPr>
              <a:t>(Vacant)</a:t>
            </a:r>
            <a:endParaRPr lang="en-US" sz="1100">
              <a:effectLst/>
              <a:latin typeface="Calibri"/>
              <a:ea typeface="Calibri"/>
              <a:cs typeface="Times New Roman"/>
            </a:endParaRPr>
          </a:p>
        </p:txBody>
      </p:sp>
      <p:sp>
        <p:nvSpPr>
          <p:cNvPr id="17" name="Rectangle 16"/>
          <p:cNvSpPr>
            <a:spLocks noChangeArrowheads="1"/>
          </p:cNvSpPr>
          <p:nvPr/>
        </p:nvSpPr>
        <p:spPr bwMode="auto">
          <a:xfrm>
            <a:off x="6841124" y="3890741"/>
            <a:ext cx="1720850" cy="605790"/>
          </a:xfrm>
          <a:prstGeom prst="rect">
            <a:avLst/>
          </a:prstGeom>
          <a:solidFill>
            <a:srgbClr val="EFEED1"/>
          </a:solidFill>
          <a:ln w="38100" algn="ctr">
            <a:solidFill>
              <a:srgbClr val="F2F2F2"/>
            </a:solidFill>
            <a:miter lim="800000"/>
            <a:headEnd/>
            <a:tailEnd/>
          </a:ln>
          <a:effectLst>
            <a:outerShdw dist="28398" dir="3806097" algn="ctr" rotWithShape="0">
              <a:srgbClr val="974706">
                <a:alpha val="50000"/>
              </a:srgbClr>
            </a:outerShdw>
          </a:effectLst>
        </p:spPr>
        <p:txBody>
          <a:bodyPr rot="0" vert="horz" wrap="square" lIns="91440" tIns="45720" rIns="91440" bIns="45720" anchor="ctr" anchorCtr="0" upright="1">
            <a:noAutofit/>
          </a:bodyPr>
          <a:lstStyle/>
          <a:p>
            <a:pPr marL="0" marR="0" algn="ctr">
              <a:lnSpc>
                <a:spcPct val="115000"/>
              </a:lnSpc>
              <a:spcBef>
                <a:spcPts val="0"/>
              </a:spcBef>
              <a:spcAft>
                <a:spcPts val="0"/>
              </a:spcAft>
            </a:pPr>
            <a:r>
              <a:rPr lang="en-US" sz="900" dirty="0">
                <a:effectLst/>
                <a:latin typeface="Calibri"/>
                <a:ea typeface="Calibri"/>
                <a:cs typeface="Times New Roman"/>
              </a:rPr>
              <a:t>HOD: Finance &amp; Administration</a:t>
            </a:r>
            <a:endParaRPr lang="en-US" sz="1100" dirty="0">
              <a:effectLst/>
              <a:latin typeface="Calibri"/>
              <a:ea typeface="Calibri"/>
              <a:cs typeface="Times New Roman"/>
            </a:endParaRPr>
          </a:p>
          <a:p>
            <a:pPr marL="0" marR="0" algn="ctr">
              <a:lnSpc>
                <a:spcPct val="115000"/>
              </a:lnSpc>
              <a:spcBef>
                <a:spcPts val="0"/>
              </a:spcBef>
              <a:spcAft>
                <a:spcPts val="0"/>
              </a:spcAft>
            </a:pPr>
            <a:r>
              <a:rPr lang="en-US" sz="900" dirty="0">
                <a:effectLst/>
                <a:latin typeface="Calibri"/>
                <a:ea typeface="Calibri"/>
                <a:cs typeface="Times New Roman"/>
              </a:rPr>
              <a:t>Aubrey Mokwena</a:t>
            </a:r>
            <a:endParaRPr lang="en-US" sz="1100" dirty="0">
              <a:effectLst/>
              <a:latin typeface="Calibri"/>
              <a:ea typeface="Calibri"/>
              <a:cs typeface="Times New Roman"/>
            </a:endParaRPr>
          </a:p>
        </p:txBody>
      </p:sp>
      <p:sp>
        <p:nvSpPr>
          <p:cNvPr id="20" name="Rectangle 19"/>
          <p:cNvSpPr>
            <a:spLocks noChangeArrowheads="1"/>
          </p:cNvSpPr>
          <p:nvPr/>
        </p:nvSpPr>
        <p:spPr bwMode="auto">
          <a:xfrm>
            <a:off x="2780347" y="3899044"/>
            <a:ext cx="1701030" cy="584200"/>
          </a:xfrm>
          <a:prstGeom prst="rect">
            <a:avLst/>
          </a:prstGeom>
          <a:solidFill>
            <a:srgbClr val="EFEED1"/>
          </a:solidFill>
          <a:ln w="38100" algn="ctr">
            <a:solidFill>
              <a:srgbClr val="F2F2F2"/>
            </a:solidFill>
            <a:miter lim="800000"/>
            <a:headEnd/>
            <a:tailEnd/>
          </a:ln>
          <a:effectLst>
            <a:outerShdw dist="28398" dir="3806097" algn="ctr" rotWithShape="0">
              <a:srgbClr val="974706">
                <a:alpha val="50000"/>
              </a:srgbClr>
            </a:outerShdw>
          </a:effectLst>
        </p:spPr>
        <p:txBody>
          <a:bodyPr rot="0" vert="horz" wrap="square" lIns="91440" tIns="45720" rIns="91440" bIns="45720" anchor="ctr" anchorCtr="0" upright="1">
            <a:noAutofit/>
          </a:bodyPr>
          <a:lstStyle/>
          <a:p>
            <a:pPr marL="0" marR="0" algn="ctr">
              <a:lnSpc>
                <a:spcPct val="115000"/>
              </a:lnSpc>
              <a:spcBef>
                <a:spcPts val="0"/>
              </a:spcBef>
              <a:spcAft>
                <a:spcPts val="1000"/>
              </a:spcAft>
            </a:pPr>
            <a:r>
              <a:rPr lang="en-US" sz="900">
                <a:effectLst/>
                <a:latin typeface="Calibri"/>
                <a:ea typeface="Calibri"/>
                <a:cs typeface="Times New Roman"/>
              </a:rPr>
              <a:t>Inspectors</a:t>
            </a:r>
            <a:endParaRPr lang="en-US" sz="1100">
              <a:effectLst/>
              <a:latin typeface="Calibri"/>
              <a:ea typeface="Calibri"/>
              <a:cs typeface="Times New Roman"/>
            </a:endParaRPr>
          </a:p>
        </p:txBody>
      </p:sp>
      <p:sp>
        <p:nvSpPr>
          <p:cNvPr id="21" name="Rectangle 20"/>
          <p:cNvSpPr>
            <a:spLocks noChangeArrowheads="1"/>
          </p:cNvSpPr>
          <p:nvPr/>
        </p:nvSpPr>
        <p:spPr bwMode="auto">
          <a:xfrm>
            <a:off x="666749" y="3877810"/>
            <a:ext cx="1487805" cy="552450"/>
          </a:xfrm>
          <a:prstGeom prst="rect">
            <a:avLst/>
          </a:prstGeom>
          <a:solidFill>
            <a:srgbClr val="EFEED1"/>
          </a:solidFill>
          <a:ln w="38100" algn="ctr">
            <a:solidFill>
              <a:srgbClr val="F2F2F2"/>
            </a:solidFill>
            <a:miter lim="800000"/>
            <a:headEnd/>
            <a:tailEnd/>
          </a:ln>
          <a:effectLst>
            <a:outerShdw dist="28398" dir="3806097" algn="ctr" rotWithShape="0">
              <a:srgbClr val="974706">
                <a:alpha val="50000"/>
              </a:srgbClr>
            </a:outerShdw>
          </a:effectLst>
        </p:spPr>
        <p:txBody>
          <a:bodyPr rot="0" vert="horz" wrap="square" lIns="91440" tIns="45720" rIns="91440" bIns="45720" anchor="ctr" anchorCtr="0" upright="1">
            <a:noAutofit/>
          </a:bodyPr>
          <a:lstStyle/>
          <a:p>
            <a:pPr marL="0" marR="0" algn="ctr">
              <a:lnSpc>
                <a:spcPct val="115000"/>
              </a:lnSpc>
              <a:spcBef>
                <a:spcPts val="0"/>
              </a:spcBef>
              <a:spcAft>
                <a:spcPts val="0"/>
              </a:spcAft>
            </a:pPr>
            <a:r>
              <a:rPr lang="en-ZA" sz="900">
                <a:effectLst/>
                <a:latin typeface="Calibri"/>
                <a:ea typeface="Calibri"/>
                <a:cs typeface="Times New Roman"/>
              </a:rPr>
              <a:t>Legal Manager</a:t>
            </a:r>
            <a:endParaRPr lang="en-US" sz="1100">
              <a:effectLst/>
              <a:latin typeface="Calibri"/>
              <a:ea typeface="Calibri"/>
              <a:cs typeface="Times New Roman"/>
            </a:endParaRPr>
          </a:p>
          <a:p>
            <a:pPr marL="0" marR="0" algn="ctr">
              <a:lnSpc>
                <a:spcPct val="115000"/>
              </a:lnSpc>
              <a:spcBef>
                <a:spcPts val="0"/>
              </a:spcBef>
              <a:spcAft>
                <a:spcPts val="0"/>
              </a:spcAft>
            </a:pPr>
            <a:r>
              <a:rPr lang="en-ZA" sz="900">
                <a:effectLst/>
                <a:latin typeface="Calibri"/>
                <a:ea typeface="Calibri"/>
                <a:cs typeface="Times New Roman"/>
              </a:rPr>
              <a:t>Deli Nkambule</a:t>
            </a:r>
            <a:endParaRPr lang="en-US" sz="1100">
              <a:effectLst/>
              <a:latin typeface="Calibri"/>
              <a:ea typeface="Calibri"/>
              <a:cs typeface="Times New Roman"/>
            </a:endParaRPr>
          </a:p>
        </p:txBody>
      </p:sp>
      <p:sp>
        <p:nvSpPr>
          <p:cNvPr id="22" name="Rectangle 21"/>
          <p:cNvSpPr>
            <a:spLocks noChangeArrowheads="1"/>
          </p:cNvSpPr>
          <p:nvPr/>
        </p:nvSpPr>
        <p:spPr bwMode="auto">
          <a:xfrm>
            <a:off x="666749" y="5164320"/>
            <a:ext cx="1488440" cy="515620"/>
          </a:xfrm>
          <a:prstGeom prst="rect">
            <a:avLst/>
          </a:prstGeom>
          <a:solidFill>
            <a:srgbClr val="EFEED1"/>
          </a:solidFill>
          <a:ln w="38100" algn="ctr">
            <a:solidFill>
              <a:srgbClr val="F2F2F2"/>
            </a:solidFill>
            <a:miter lim="800000"/>
            <a:headEnd/>
            <a:tailEnd/>
          </a:ln>
          <a:effectLst>
            <a:outerShdw dist="28398" dir="3806097" algn="ctr" rotWithShape="0">
              <a:srgbClr val="974706">
                <a:alpha val="50000"/>
              </a:srgbClr>
            </a:outerShdw>
          </a:effectLst>
        </p:spPr>
        <p:txBody>
          <a:bodyPr rot="0" vert="horz" wrap="square" lIns="91440" tIns="45720" rIns="91440" bIns="45720" anchor="ctr" anchorCtr="0" upright="1">
            <a:noAutofit/>
          </a:bodyPr>
          <a:lstStyle/>
          <a:p>
            <a:pPr marL="0" marR="0" algn="ctr">
              <a:lnSpc>
                <a:spcPct val="115000"/>
              </a:lnSpc>
              <a:spcBef>
                <a:spcPts val="0"/>
              </a:spcBef>
              <a:spcAft>
                <a:spcPts val="0"/>
              </a:spcAft>
            </a:pPr>
            <a:r>
              <a:rPr lang="en-US" sz="900">
                <a:effectLst/>
                <a:latin typeface="Calibri"/>
                <a:ea typeface="Calibri"/>
                <a:cs typeface="Times New Roman"/>
              </a:rPr>
              <a:t>Audit Compliance Manager</a:t>
            </a:r>
            <a:endParaRPr lang="en-US" sz="1100">
              <a:effectLst/>
              <a:latin typeface="Calibri"/>
              <a:ea typeface="Calibri"/>
              <a:cs typeface="Times New Roman"/>
            </a:endParaRPr>
          </a:p>
          <a:p>
            <a:pPr marL="0" marR="0" algn="ctr">
              <a:lnSpc>
                <a:spcPct val="115000"/>
              </a:lnSpc>
              <a:spcBef>
                <a:spcPts val="0"/>
              </a:spcBef>
              <a:spcAft>
                <a:spcPts val="0"/>
              </a:spcAft>
            </a:pPr>
            <a:r>
              <a:rPr lang="en-US" sz="900">
                <a:effectLst/>
                <a:latin typeface="Calibri"/>
                <a:ea typeface="Calibri"/>
                <a:cs typeface="Times New Roman"/>
              </a:rPr>
              <a:t>Thomas Makupo</a:t>
            </a:r>
            <a:endParaRPr lang="en-US" sz="1100">
              <a:effectLst/>
              <a:latin typeface="Calibri"/>
              <a:ea typeface="Calibri"/>
              <a:cs typeface="Times New Roman"/>
            </a:endParaRPr>
          </a:p>
        </p:txBody>
      </p:sp>
      <p:sp>
        <p:nvSpPr>
          <p:cNvPr id="23" name="Rectangle 22"/>
          <p:cNvSpPr>
            <a:spLocks noChangeArrowheads="1"/>
          </p:cNvSpPr>
          <p:nvPr/>
        </p:nvSpPr>
        <p:spPr bwMode="auto">
          <a:xfrm>
            <a:off x="6855094" y="5327828"/>
            <a:ext cx="1732280" cy="648335"/>
          </a:xfrm>
          <a:prstGeom prst="rect">
            <a:avLst/>
          </a:prstGeom>
          <a:solidFill>
            <a:srgbClr val="EFEED1"/>
          </a:solidFill>
          <a:ln w="38100" algn="ctr">
            <a:solidFill>
              <a:srgbClr val="F2F2F2"/>
            </a:solidFill>
            <a:miter lim="800000"/>
            <a:headEnd/>
            <a:tailEnd/>
          </a:ln>
          <a:effectLst>
            <a:outerShdw dist="28398" dir="3806097" algn="ctr" rotWithShape="0">
              <a:srgbClr val="974706">
                <a:alpha val="50000"/>
              </a:srgbClr>
            </a:outerShdw>
          </a:effectLst>
        </p:spPr>
        <p:txBody>
          <a:bodyPr rot="0" vert="horz" wrap="square" lIns="91440" tIns="45720" rIns="91440" bIns="45720" anchor="ctr" anchorCtr="0" upright="1">
            <a:noAutofit/>
          </a:bodyPr>
          <a:lstStyle/>
          <a:p>
            <a:pPr marL="0" marR="0" algn="ctr">
              <a:lnSpc>
                <a:spcPct val="115000"/>
              </a:lnSpc>
              <a:spcBef>
                <a:spcPts val="0"/>
              </a:spcBef>
              <a:spcAft>
                <a:spcPts val="0"/>
              </a:spcAft>
            </a:pPr>
            <a:r>
              <a:rPr lang="en-ZA" sz="900">
                <a:effectLst/>
                <a:latin typeface="Calibri"/>
                <a:ea typeface="Calibri"/>
                <a:cs typeface="Times New Roman"/>
              </a:rPr>
              <a:t>Human Resources Manager</a:t>
            </a:r>
            <a:endParaRPr lang="en-US" sz="1100">
              <a:effectLst/>
              <a:latin typeface="Calibri"/>
              <a:ea typeface="Calibri"/>
              <a:cs typeface="Times New Roman"/>
            </a:endParaRPr>
          </a:p>
          <a:p>
            <a:pPr marL="0" marR="0" algn="ctr">
              <a:lnSpc>
                <a:spcPct val="115000"/>
              </a:lnSpc>
              <a:spcBef>
                <a:spcPts val="0"/>
              </a:spcBef>
              <a:spcAft>
                <a:spcPts val="0"/>
              </a:spcAft>
            </a:pPr>
            <a:r>
              <a:rPr lang="en-ZA" sz="900">
                <a:effectLst/>
                <a:latin typeface="Calibri"/>
                <a:ea typeface="Calibri"/>
                <a:cs typeface="Times New Roman"/>
              </a:rPr>
              <a:t>Mafiki Duma</a:t>
            </a:r>
            <a:endParaRPr lang="en-US" sz="1100">
              <a:effectLst/>
              <a:latin typeface="Calibri"/>
              <a:ea typeface="Calibri"/>
              <a:cs typeface="Times New Roman"/>
            </a:endParaRPr>
          </a:p>
        </p:txBody>
      </p:sp>
      <p:sp>
        <p:nvSpPr>
          <p:cNvPr id="24" name="Rectangle 23"/>
          <p:cNvSpPr>
            <a:spLocks noChangeArrowheads="1"/>
          </p:cNvSpPr>
          <p:nvPr/>
        </p:nvSpPr>
        <p:spPr bwMode="auto">
          <a:xfrm>
            <a:off x="3669915" y="964950"/>
            <a:ext cx="1968885" cy="609600"/>
          </a:xfrm>
          <a:prstGeom prst="rect">
            <a:avLst/>
          </a:prstGeom>
          <a:solidFill>
            <a:srgbClr val="266678"/>
          </a:solidFill>
          <a:ln w="38100" algn="ctr">
            <a:solidFill>
              <a:srgbClr val="F2F2F2"/>
            </a:solidFill>
            <a:miter lim="800000"/>
            <a:headEnd/>
            <a:tailEnd/>
          </a:ln>
          <a:effectLst>
            <a:outerShdw dist="28398" dir="3806097" algn="ctr" rotWithShape="0">
              <a:srgbClr val="974706">
                <a:alpha val="50000"/>
              </a:srgbClr>
            </a:outerShdw>
          </a:effectLst>
        </p:spPr>
        <p:txBody>
          <a:bodyPr rot="0" vert="horz" wrap="square" lIns="91440" tIns="45720" rIns="91440" bIns="45720" anchor="ctr" anchorCtr="0" upright="1">
            <a:noAutofit/>
          </a:bodyPr>
          <a:lstStyle/>
          <a:p>
            <a:pPr marL="0" marR="0" algn="ctr">
              <a:lnSpc>
                <a:spcPct val="115000"/>
              </a:lnSpc>
              <a:spcBef>
                <a:spcPts val="0"/>
              </a:spcBef>
              <a:spcAft>
                <a:spcPts val="0"/>
              </a:spcAft>
            </a:pPr>
            <a:r>
              <a:rPr lang="en-US" sz="1000" dirty="0">
                <a:solidFill>
                  <a:srgbClr val="FFFFFF"/>
                </a:solidFill>
                <a:effectLst/>
                <a:latin typeface="Calibri"/>
                <a:ea typeface="Calibri"/>
                <a:cs typeface="Times New Roman"/>
              </a:rPr>
              <a:t>Accounting Authority</a:t>
            </a:r>
            <a:endParaRPr lang="en-US" sz="1100" dirty="0">
              <a:effectLst/>
              <a:latin typeface="Calibri"/>
              <a:ea typeface="Calibri"/>
              <a:cs typeface="Times New Roman"/>
            </a:endParaRPr>
          </a:p>
          <a:p>
            <a:pPr marL="0" marR="0" algn="ctr">
              <a:lnSpc>
                <a:spcPct val="115000"/>
              </a:lnSpc>
              <a:spcBef>
                <a:spcPts val="0"/>
              </a:spcBef>
              <a:spcAft>
                <a:spcPts val="0"/>
              </a:spcAft>
            </a:pPr>
            <a:r>
              <a:rPr lang="en-US" sz="1000" dirty="0">
                <a:solidFill>
                  <a:srgbClr val="FFFFFF"/>
                </a:solidFill>
                <a:effectLst/>
                <a:latin typeface="Calibri"/>
                <a:ea typeface="Calibri"/>
                <a:cs typeface="Times New Roman"/>
              </a:rPr>
              <a:t>Estate Agency Affairs Board</a:t>
            </a:r>
            <a:endParaRPr lang="en-US" sz="1100" dirty="0">
              <a:effectLst/>
              <a:latin typeface="Calibri"/>
              <a:ea typeface="Calibri"/>
              <a:cs typeface="Times New Roman"/>
            </a:endParaRPr>
          </a:p>
          <a:p>
            <a:pPr marL="0" marR="0" algn="ctr">
              <a:lnSpc>
                <a:spcPct val="115000"/>
              </a:lnSpc>
              <a:spcBef>
                <a:spcPts val="0"/>
              </a:spcBef>
              <a:spcAft>
                <a:spcPts val="0"/>
              </a:spcAft>
            </a:pPr>
            <a:r>
              <a:rPr lang="en-US" sz="1000" dirty="0">
                <a:solidFill>
                  <a:srgbClr val="FFFFFF"/>
                </a:solidFill>
                <a:effectLst/>
                <a:latin typeface="Calibri"/>
                <a:ea typeface="Calibri"/>
                <a:cs typeface="Times New Roman"/>
              </a:rPr>
              <a:t>Board Members</a:t>
            </a:r>
            <a:endParaRPr lang="en-US" sz="1100" dirty="0">
              <a:effectLst/>
              <a:latin typeface="Calibri"/>
              <a:ea typeface="Calibri"/>
              <a:cs typeface="Times New Roman"/>
            </a:endParaRPr>
          </a:p>
        </p:txBody>
      </p:sp>
      <p:sp>
        <p:nvSpPr>
          <p:cNvPr id="28" name="Rectangle 27"/>
          <p:cNvSpPr>
            <a:spLocks noChangeArrowheads="1"/>
          </p:cNvSpPr>
          <p:nvPr/>
        </p:nvSpPr>
        <p:spPr bwMode="auto">
          <a:xfrm>
            <a:off x="664890" y="5802456"/>
            <a:ext cx="1487805" cy="466725"/>
          </a:xfrm>
          <a:prstGeom prst="rect">
            <a:avLst/>
          </a:prstGeom>
          <a:solidFill>
            <a:srgbClr val="EFEED1"/>
          </a:solidFill>
          <a:ln w="38100" algn="ctr">
            <a:solidFill>
              <a:srgbClr val="F2F2F2"/>
            </a:solidFill>
            <a:miter lim="800000"/>
            <a:headEnd/>
            <a:tailEnd/>
          </a:ln>
          <a:effectLst>
            <a:outerShdw dist="28398" dir="3806097" algn="ctr" rotWithShape="0">
              <a:srgbClr val="974706">
                <a:alpha val="50000"/>
              </a:srgbClr>
            </a:outerShdw>
          </a:effectLst>
        </p:spPr>
        <p:txBody>
          <a:bodyPr rot="0" vert="horz" wrap="square" lIns="91440" tIns="45720" rIns="91440" bIns="45720" anchor="ctr" anchorCtr="0" upright="1">
            <a:noAutofit/>
          </a:bodyPr>
          <a:lstStyle/>
          <a:p>
            <a:pPr marL="0" marR="0" algn="ctr">
              <a:lnSpc>
                <a:spcPct val="115000"/>
              </a:lnSpc>
              <a:spcBef>
                <a:spcPts val="0"/>
              </a:spcBef>
              <a:spcAft>
                <a:spcPts val="0"/>
              </a:spcAft>
            </a:pPr>
            <a:r>
              <a:rPr lang="en-US" sz="900">
                <a:effectLst/>
                <a:latin typeface="Calibri"/>
                <a:ea typeface="Calibri"/>
                <a:cs typeface="Times New Roman"/>
              </a:rPr>
              <a:t>Registrations Manager</a:t>
            </a:r>
            <a:endParaRPr lang="en-US" sz="1100">
              <a:effectLst/>
              <a:latin typeface="Calibri"/>
              <a:ea typeface="Calibri"/>
              <a:cs typeface="Times New Roman"/>
            </a:endParaRPr>
          </a:p>
          <a:p>
            <a:pPr marL="0" marR="0" algn="ctr">
              <a:lnSpc>
                <a:spcPct val="115000"/>
              </a:lnSpc>
              <a:spcBef>
                <a:spcPts val="0"/>
              </a:spcBef>
              <a:spcAft>
                <a:spcPts val="0"/>
              </a:spcAft>
            </a:pPr>
            <a:r>
              <a:rPr lang="en-US" sz="900">
                <a:effectLst/>
                <a:latin typeface="Calibri"/>
                <a:ea typeface="Calibri"/>
                <a:cs typeface="Times New Roman"/>
              </a:rPr>
              <a:t>(Vacant)</a:t>
            </a:r>
            <a:endParaRPr lang="en-US" sz="1100">
              <a:effectLst/>
              <a:latin typeface="Calibri"/>
              <a:ea typeface="Calibri"/>
              <a:cs typeface="Times New Roman"/>
            </a:endParaRPr>
          </a:p>
          <a:p>
            <a:pPr marL="0" marR="0" algn="ctr">
              <a:lnSpc>
                <a:spcPct val="115000"/>
              </a:lnSpc>
              <a:spcBef>
                <a:spcPts val="0"/>
              </a:spcBef>
              <a:spcAft>
                <a:spcPts val="0"/>
              </a:spcAft>
            </a:pPr>
            <a:r>
              <a:rPr lang="en-US" sz="900">
                <a:effectLst/>
                <a:latin typeface="Calibri"/>
                <a:ea typeface="Calibri"/>
                <a:cs typeface="Times New Roman"/>
              </a:rPr>
              <a:t> </a:t>
            </a:r>
            <a:endParaRPr lang="en-US" sz="1100">
              <a:effectLst/>
              <a:latin typeface="Calibri"/>
              <a:ea typeface="Calibri"/>
              <a:cs typeface="Times New Roman"/>
            </a:endParaRPr>
          </a:p>
        </p:txBody>
      </p:sp>
      <p:sp>
        <p:nvSpPr>
          <p:cNvPr id="29" name="Rectangle 28"/>
          <p:cNvSpPr>
            <a:spLocks noChangeArrowheads="1"/>
          </p:cNvSpPr>
          <p:nvPr/>
        </p:nvSpPr>
        <p:spPr bwMode="auto">
          <a:xfrm>
            <a:off x="6849797" y="4614846"/>
            <a:ext cx="1720850" cy="605790"/>
          </a:xfrm>
          <a:prstGeom prst="rect">
            <a:avLst/>
          </a:prstGeom>
          <a:solidFill>
            <a:srgbClr val="EFEED1"/>
          </a:solidFill>
          <a:ln w="38100" algn="ctr">
            <a:solidFill>
              <a:srgbClr val="F2F2F2"/>
            </a:solidFill>
            <a:miter lim="800000"/>
            <a:headEnd/>
            <a:tailEnd/>
          </a:ln>
          <a:effectLst>
            <a:outerShdw dist="28398" dir="3806097" algn="ctr" rotWithShape="0">
              <a:srgbClr val="974706">
                <a:alpha val="50000"/>
              </a:srgbClr>
            </a:outerShdw>
          </a:effectLst>
        </p:spPr>
        <p:txBody>
          <a:bodyPr rot="0" vert="horz" wrap="square" lIns="91440" tIns="45720" rIns="91440" bIns="45720" anchor="ctr" anchorCtr="0" upright="1">
            <a:noAutofit/>
          </a:bodyPr>
          <a:lstStyle/>
          <a:p>
            <a:pPr marL="0" marR="0" algn="ctr">
              <a:lnSpc>
                <a:spcPct val="115000"/>
              </a:lnSpc>
              <a:spcBef>
                <a:spcPts val="0"/>
              </a:spcBef>
              <a:spcAft>
                <a:spcPts val="0"/>
              </a:spcAft>
            </a:pPr>
            <a:r>
              <a:rPr lang="en-US" sz="900" dirty="0" smtClean="0">
                <a:latin typeface="Calibri"/>
                <a:ea typeface="Calibri"/>
                <a:cs typeface="Times New Roman"/>
              </a:rPr>
              <a:t>Information Technology Manager</a:t>
            </a:r>
            <a:endParaRPr lang="en-US" sz="1100" dirty="0">
              <a:effectLst/>
              <a:latin typeface="Calibri"/>
              <a:ea typeface="Calibri"/>
              <a:cs typeface="Times New Roman"/>
            </a:endParaRPr>
          </a:p>
          <a:p>
            <a:pPr marL="0" marR="0" algn="ctr">
              <a:lnSpc>
                <a:spcPct val="115000"/>
              </a:lnSpc>
              <a:spcBef>
                <a:spcPts val="0"/>
              </a:spcBef>
              <a:spcAft>
                <a:spcPts val="0"/>
              </a:spcAft>
            </a:pPr>
            <a:r>
              <a:rPr lang="en-US" sz="900" dirty="0" smtClean="0">
                <a:latin typeface="Calibri"/>
                <a:ea typeface="Calibri"/>
                <a:cs typeface="Times New Roman"/>
              </a:rPr>
              <a:t>Thembelani Mbolekwana</a:t>
            </a:r>
            <a:endParaRPr lang="en-US" sz="1100" dirty="0">
              <a:effectLst/>
              <a:latin typeface="Calibri"/>
              <a:ea typeface="Calibri"/>
              <a:cs typeface="Times New Roman"/>
            </a:endParaRPr>
          </a:p>
        </p:txBody>
      </p:sp>
      <mc:AlternateContent xmlns:mc="http://schemas.openxmlformats.org/markup-compatibility/2006">
        <mc:Choice xmlns:p14="http://schemas.microsoft.com/office/powerpoint/2010/main" xmlns="" Requires="p14">
          <p:contentPart p14:bwMode="auto" r:id="rId2">
            <p14:nvContentPartPr>
              <p14:cNvPr id="31" name="Ink 30"/>
              <p14:cNvContentPartPr/>
              <p14:nvPr/>
            </p14:nvContentPartPr>
            <p14:xfrm>
              <a:off x="-3668865" y="1148558"/>
              <a:ext cx="360" cy="360"/>
            </p14:xfrm>
          </p:contentPart>
        </mc:Choice>
        <mc:Fallback>
          <p:pic>
            <p:nvPicPr>
              <p:cNvPr id="31" name="Ink 30"/>
              <p:cNvPicPr/>
              <p:nvPr/>
            </p:nvPicPr>
            <p:blipFill>
              <a:blip r:embed="rId3" cstate="print"/>
              <a:stretch>
                <a:fillRect/>
              </a:stretch>
            </p:blipFill>
            <p:spPr>
              <a:xfrm>
                <a:off x="-3689745" y="1127678"/>
                <a:ext cx="42120" cy="42120"/>
              </a:xfrm>
              <a:prstGeom prst="rect">
                <a:avLst/>
              </a:prstGeom>
            </p:spPr>
          </p:pic>
        </mc:Fallback>
      </mc:AlternateContent>
      <p:cxnSp>
        <p:nvCxnSpPr>
          <p:cNvPr id="33" name="Straight Connector 32"/>
          <p:cNvCxnSpPr/>
          <p:nvPr/>
        </p:nvCxnSpPr>
        <p:spPr>
          <a:xfrm>
            <a:off x="1524000" y="2860603"/>
            <a:ext cx="609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620000" y="2860603"/>
            <a:ext cx="0" cy="163267"/>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5488170" y="2847903"/>
            <a:ext cx="0" cy="215337"/>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1524000" y="2845926"/>
            <a:ext cx="0" cy="269240"/>
          </a:xfrm>
          <a:prstGeom prst="line">
            <a:avLst/>
          </a:prstGeom>
        </p:spPr>
        <p:style>
          <a:lnRef idx="1">
            <a:schemeClr val="accent1"/>
          </a:lnRef>
          <a:fillRef idx="0">
            <a:schemeClr val="accent1"/>
          </a:fillRef>
          <a:effectRef idx="0">
            <a:schemeClr val="accent1"/>
          </a:effectRef>
          <a:fontRef idx="minor">
            <a:schemeClr val="tx1"/>
          </a:fontRef>
        </p:style>
      </p:cxnSp>
      <p:sp>
        <p:nvSpPr>
          <p:cNvPr id="8" name="Rectangle 7"/>
          <p:cNvSpPr>
            <a:spLocks noChangeArrowheads="1"/>
          </p:cNvSpPr>
          <p:nvPr/>
        </p:nvSpPr>
        <p:spPr bwMode="auto">
          <a:xfrm>
            <a:off x="650976" y="3036570"/>
            <a:ext cx="1745241" cy="662305"/>
          </a:xfrm>
          <a:prstGeom prst="rect">
            <a:avLst/>
          </a:prstGeom>
          <a:solidFill>
            <a:srgbClr val="000046"/>
          </a:solidFill>
          <a:ln w="38100" algn="ctr">
            <a:solidFill>
              <a:srgbClr val="F2F2F2"/>
            </a:solidFill>
            <a:miter lim="800000"/>
            <a:headEnd/>
            <a:tailEnd/>
          </a:ln>
          <a:effectLst>
            <a:outerShdw dist="28398" dir="3806097" algn="ctr" rotWithShape="0">
              <a:srgbClr val="974706">
                <a:alpha val="50000"/>
              </a:srgbClr>
            </a:outerShdw>
          </a:effectLst>
        </p:spPr>
        <p:txBody>
          <a:bodyPr rot="0" vert="horz" wrap="square" lIns="91440" tIns="45720" rIns="91440" bIns="45720" anchor="ctr" anchorCtr="0" upright="1">
            <a:noAutofit/>
          </a:bodyPr>
          <a:lstStyle/>
          <a:p>
            <a:pPr marL="0" marR="0" algn="ctr">
              <a:lnSpc>
                <a:spcPct val="115000"/>
              </a:lnSpc>
              <a:spcBef>
                <a:spcPts val="0"/>
              </a:spcBef>
              <a:spcAft>
                <a:spcPts val="0"/>
              </a:spcAft>
            </a:pPr>
            <a:r>
              <a:rPr lang="en-US" sz="1000" dirty="0">
                <a:solidFill>
                  <a:srgbClr val="FFFFFF"/>
                </a:solidFill>
                <a:effectLst/>
                <a:latin typeface="Calibri"/>
                <a:ea typeface="Calibri"/>
                <a:cs typeface="Times New Roman"/>
              </a:rPr>
              <a:t>Executive Manager:</a:t>
            </a:r>
            <a:endParaRPr lang="en-US" sz="1100" dirty="0">
              <a:effectLst/>
              <a:latin typeface="Calibri"/>
              <a:ea typeface="Calibri"/>
              <a:cs typeface="Times New Roman"/>
            </a:endParaRPr>
          </a:p>
          <a:p>
            <a:pPr marL="0" marR="0" algn="ctr">
              <a:lnSpc>
                <a:spcPct val="115000"/>
              </a:lnSpc>
              <a:spcBef>
                <a:spcPts val="0"/>
              </a:spcBef>
              <a:spcAft>
                <a:spcPts val="0"/>
              </a:spcAft>
            </a:pPr>
            <a:r>
              <a:rPr lang="en-US" sz="1000" dirty="0">
                <a:solidFill>
                  <a:srgbClr val="FFFFFF"/>
                </a:solidFill>
                <a:effectLst/>
                <a:latin typeface="Calibri"/>
                <a:ea typeface="Calibri"/>
                <a:cs typeface="Times New Roman"/>
              </a:rPr>
              <a:t>Compliance</a:t>
            </a:r>
            <a:endParaRPr lang="en-US" sz="1100" dirty="0">
              <a:effectLst/>
              <a:latin typeface="Calibri"/>
              <a:ea typeface="Calibri"/>
              <a:cs typeface="Times New Roman"/>
            </a:endParaRPr>
          </a:p>
          <a:p>
            <a:pPr marL="0" marR="0" algn="ctr">
              <a:lnSpc>
                <a:spcPct val="115000"/>
              </a:lnSpc>
              <a:spcBef>
                <a:spcPts val="0"/>
              </a:spcBef>
              <a:spcAft>
                <a:spcPts val="0"/>
              </a:spcAft>
            </a:pPr>
            <a:r>
              <a:rPr lang="en-US" sz="1000" dirty="0">
                <a:solidFill>
                  <a:srgbClr val="FFFFFF"/>
                </a:solidFill>
                <a:effectLst/>
                <a:latin typeface="Calibri"/>
                <a:ea typeface="Calibri"/>
                <a:cs typeface="Times New Roman"/>
              </a:rPr>
              <a:t>Jimmy Baloyi</a:t>
            </a:r>
            <a:endParaRPr lang="en-US" sz="1100" dirty="0">
              <a:effectLst/>
              <a:latin typeface="Calibri"/>
              <a:ea typeface="Calibri"/>
              <a:cs typeface="Times New Roman"/>
            </a:endParaRPr>
          </a:p>
        </p:txBody>
      </p:sp>
      <p:sp>
        <p:nvSpPr>
          <p:cNvPr id="12" name="Rectangle 11"/>
          <p:cNvSpPr>
            <a:spLocks noChangeArrowheads="1"/>
          </p:cNvSpPr>
          <p:nvPr/>
        </p:nvSpPr>
        <p:spPr bwMode="auto">
          <a:xfrm>
            <a:off x="2742882" y="3023870"/>
            <a:ext cx="1774825" cy="673100"/>
          </a:xfrm>
          <a:prstGeom prst="rect">
            <a:avLst/>
          </a:prstGeom>
          <a:solidFill>
            <a:srgbClr val="000046"/>
          </a:solidFill>
          <a:ln w="38100" algn="ctr">
            <a:solidFill>
              <a:srgbClr val="F2F2F2"/>
            </a:solidFill>
            <a:miter lim="800000"/>
            <a:headEnd/>
            <a:tailEnd/>
          </a:ln>
          <a:effectLst>
            <a:outerShdw dist="28398" dir="3806097" algn="ctr" rotWithShape="0">
              <a:srgbClr val="974706">
                <a:alpha val="50000"/>
              </a:srgbClr>
            </a:outerShdw>
          </a:effectLst>
        </p:spPr>
        <p:txBody>
          <a:bodyPr rot="0" vert="horz" wrap="square" lIns="91440" tIns="45720" rIns="91440" bIns="45720" anchor="ctr" anchorCtr="0" upright="1">
            <a:noAutofit/>
          </a:bodyPr>
          <a:lstStyle/>
          <a:p>
            <a:pPr marL="0" marR="0" algn="ctr">
              <a:lnSpc>
                <a:spcPct val="115000"/>
              </a:lnSpc>
              <a:spcBef>
                <a:spcPts val="0"/>
              </a:spcBef>
              <a:spcAft>
                <a:spcPts val="0"/>
              </a:spcAft>
            </a:pPr>
            <a:r>
              <a:rPr lang="en-US" sz="1000" dirty="0">
                <a:solidFill>
                  <a:srgbClr val="FFFFFF"/>
                </a:solidFill>
                <a:effectLst/>
                <a:latin typeface="Calibri"/>
                <a:ea typeface="Calibri"/>
                <a:cs typeface="Times New Roman"/>
              </a:rPr>
              <a:t>Executive Manager: Inspections</a:t>
            </a:r>
            <a:endParaRPr lang="en-US" sz="1100" dirty="0">
              <a:effectLst/>
              <a:latin typeface="Calibri"/>
              <a:ea typeface="Calibri"/>
              <a:cs typeface="Times New Roman"/>
            </a:endParaRPr>
          </a:p>
          <a:p>
            <a:pPr marL="0" marR="0" algn="ctr">
              <a:lnSpc>
                <a:spcPct val="115000"/>
              </a:lnSpc>
              <a:spcBef>
                <a:spcPts val="0"/>
              </a:spcBef>
              <a:spcAft>
                <a:spcPts val="0"/>
              </a:spcAft>
            </a:pPr>
            <a:r>
              <a:rPr lang="en-US" sz="1000" dirty="0">
                <a:solidFill>
                  <a:srgbClr val="FFFFFF"/>
                </a:solidFill>
                <a:effectLst/>
                <a:latin typeface="Calibri"/>
                <a:ea typeface="Calibri"/>
                <a:cs typeface="Times New Roman"/>
              </a:rPr>
              <a:t>Dineo Mphahlele</a:t>
            </a:r>
            <a:endParaRPr lang="en-US" sz="1100" dirty="0">
              <a:effectLst/>
              <a:latin typeface="Calibri"/>
              <a:ea typeface="Calibri"/>
              <a:cs typeface="Times New Roman"/>
            </a:endParaRPr>
          </a:p>
        </p:txBody>
      </p:sp>
      <p:sp>
        <p:nvSpPr>
          <p:cNvPr id="10" name="Rectangle 9"/>
          <p:cNvSpPr>
            <a:spLocks noChangeArrowheads="1"/>
          </p:cNvSpPr>
          <p:nvPr/>
        </p:nvSpPr>
        <p:spPr bwMode="auto">
          <a:xfrm>
            <a:off x="6826250" y="3011170"/>
            <a:ext cx="1733550" cy="674370"/>
          </a:xfrm>
          <a:prstGeom prst="rect">
            <a:avLst/>
          </a:prstGeom>
          <a:solidFill>
            <a:srgbClr val="000046"/>
          </a:solidFill>
          <a:ln w="38100" algn="ctr">
            <a:solidFill>
              <a:srgbClr val="F2F2F2"/>
            </a:solidFill>
            <a:miter lim="800000"/>
            <a:headEnd/>
            <a:tailEnd/>
          </a:ln>
          <a:effectLst>
            <a:outerShdw dist="28398" dir="3806097" algn="ctr" rotWithShape="0">
              <a:srgbClr val="974706">
                <a:alpha val="50000"/>
              </a:srgbClr>
            </a:outerShdw>
          </a:effectLst>
        </p:spPr>
        <p:txBody>
          <a:bodyPr rot="0" vert="horz" wrap="square" lIns="91440" tIns="45720" rIns="91440" bIns="45720" anchor="ctr" anchorCtr="0" upright="1">
            <a:noAutofit/>
          </a:bodyPr>
          <a:lstStyle/>
          <a:p>
            <a:pPr marL="0" marR="0" algn="ctr">
              <a:lnSpc>
                <a:spcPct val="115000"/>
              </a:lnSpc>
              <a:spcBef>
                <a:spcPts val="0"/>
              </a:spcBef>
              <a:spcAft>
                <a:spcPts val="0"/>
              </a:spcAft>
            </a:pPr>
            <a:r>
              <a:rPr lang="en-US" sz="1000" dirty="0">
                <a:solidFill>
                  <a:srgbClr val="FFFFFF"/>
                </a:solidFill>
                <a:effectLst/>
                <a:latin typeface="Calibri"/>
                <a:ea typeface="Calibri"/>
                <a:cs typeface="Times New Roman"/>
              </a:rPr>
              <a:t>Executive Manager: Corporate Services (CFO)</a:t>
            </a:r>
            <a:endParaRPr lang="en-US" sz="1100" dirty="0">
              <a:effectLst/>
              <a:latin typeface="Calibri"/>
              <a:ea typeface="Calibri"/>
              <a:cs typeface="Times New Roman"/>
            </a:endParaRPr>
          </a:p>
          <a:p>
            <a:pPr marL="0" marR="0" algn="ctr">
              <a:lnSpc>
                <a:spcPct val="115000"/>
              </a:lnSpc>
              <a:spcBef>
                <a:spcPts val="0"/>
              </a:spcBef>
              <a:spcAft>
                <a:spcPts val="0"/>
              </a:spcAft>
            </a:pPr>
            <a:r>
              <a:rPr lang="en-US" sz="1000" dirty="0">
                <a:solidFill>
                  <a:srgbClr val="FFFFFF"/>
                </a:solidFill>
                <a:effectLst/>
                <a:latin typeface="Calibri"/>
                <a:ea typeface="Calibri"/>
                <a:cs typeface="Times New Roman"/>
              </a:rPr>
              <a:t>Silence Mmotong</a:t>
            </a:r>
            <a:endParaRPr lang="en-US" sz="1100" dirty="0">
              <a:effectLst/>
              <a:latin typeface="Calibri"/>
              <a:ea typeface="Calibri"/>
              <a:cs typeface="Times New Roman"/>
            </a:endParaRPr>
          </a:p>
        </p:txBody>
      </p:sp>
      <p:cxnSp>
        <p:nvCxnSpPr>
          <p:cNvPr id="50" name="Straight Connector 49"/>
          <p:cNvCxnSpPr/>
          <p:nvPr/>
        </p:nvCxnSpPr>
        <p:spPr>
          <a:xfrm>
            <a:off x="6359207" y="3344228"/>
            <a:ext cx="233521" cy="3492"/>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6592728" y="3348355"/>
            <a:ext cx="0" cy="3137129"/>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3746499" y="2860603"/>
            <a:ext cx="0" cy="2692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6019800" y="4271328"/>
            <a:ext cx="572928" cy="3492"/>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6289040" y="6485484"/>
            <a:ext cx="307418" cy="3492"/>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6032500" y="5069319"/>
            <a:ext cx="55229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6247050" y="5832340"/>
            <a:ext cx="34567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8594407" y="3369628"/>
            <a:ext cx="233521" cy="3492"/>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8827928" y="3373755"/>
            <a:ext cx="4763" cy="2982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8594407" y="4271328"/>
            <a:ext cx="233521" cy="3492"/>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8598137" y="6358484"/>
            <a:ext cx="233521" cy="3492"/>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8586470" y="4920163"/>
            <a:ext cx="233521" cy="3492"/>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8599170" y="5669463"/>
            <a:ext cx="233521" cy="3492"/>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415051" y="3279594"/>
            <a:ext cx="233521" cy="3492"/>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H="1">
            <a:off x="393381" y="3273492"/>
            <a:ext cx="12700" cy="329055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415051" y="4181294"/>
            <a:ext cx="233521" cy="3492"/>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393381" y="6027150"/>
            <a:ext cx="233521" cy="3492"/>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394414" y="4830129"/>
            <a:ext cx="233521" cy="3492"/>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407114" y="5427029"/>
            <a:ext cx="233521" cy="3492"/>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393381" y="6560550"/>
            <a:ext cx="233521" cy="3492"/>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8594407" y="1892300"/>
            <a:ext cx="0" cy="197370"/>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6257607" y="1892300"/>
            <a:ext cx="0" cy="197370"/>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7375207" y="1905000"/>
            <a:ext cx="0" cy="197370"/>
          </a:xfrm>
          <a:prstGeom prst="line">
            <a:avLst/>
          </a:prstGeom>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3098799" y="1898010"/>
            <a:ext cx="0" cy="19737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1790699" y="1910710"/>
            <a:ext cx="0" cy="197370"/>
          </a:xfrm>
          <a:prstGeom prst="line">
            <a:avLst/>
          </a:prstGeom>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838199" y="1898010"/>
            <a:ext cx="0" cy="197370"/>
          </a:xfrm>
          <a:prstGeom prst="line">
            <a:avLst/>
          </a:prstGeom>
        </p:spPr>
        <p:style>
          <a:lnRef idx="1">
            <a:schemeClr val="accent1"/>
          </a:lnRef>
          <a:fillRef idx="0">
            <a:schemeClr val="accent1"/>
          </a:fillRef>
          <a:effectRef idx="0">
            <a:schemeClr val="accent1"/>
          </a:effectRef>
          <a:fontRef idx="minor">
            <a:schemeClr val="tx1"/>
          </a:fontRef>
        </p:style>
      </p:cxnSp>
      <p:sp>
        <p:nvSpPr>
          <p:cNvPr id="5" name="Rectangle 4"/>
          <p:cNvSpPr>
            <a:spLocks noChangeArrowheads="1"/>
          </p:cNvSpPr>
          <p:nvPr/>
        </p:nvSpPr>
        <p:spPr bwMode="auto">
          <a:xfrm>
            <a:off x="2451100" y="2086744"/>
            <a:ext cx="1295399" cy="572107"/>
          </a:xfrm>
          <a:prstGeom prst="rect">
            <a:avLst/>
          </a:prstGeom>
          <a:solidFill>
            <a:srgbClr val="000046"/>
          </a:solidFill>
          <a:ln w="38100" algn="ctr">
            <a:solidFill>
              <a:srgbClr val="F2F2F2"/>
            </a:solidFill>
            <a:miter lim="800000"/>
            <a:headEnd/>
            <a:tailEnd/>
          </a:ln>
          <a:effectLst>
            <a:outerShdw dist="28398" dir="3806097" algn="ctr" rotWithShape="0">
              <a:srgbClr val="974706">
                <a:alpha val="50000"/>
              </a:srgbClr>
            </a:outerShdw>
          </a:effectLst>
        </p:spPr>
        <p:txBody>
          <a:bodyPr rot="0" vert="horz" wrap="square" lIns="91440" tIns="45720" rIns="91440" bIns="45720" anchor="ctr" anchorCtr="0" upright="1">
            <a:noAutofit/>
          </a:bodyPr>
          <a:lstStyle/>
          <a:p>
            <a:pPr marL="0" marR="0" algn="ctr">
              <a:lnSpc>
                <a:spcPct val="115000"/>
              </a:lnSpc>
              <a:spcBef>
                <a:spcPts val="0"/>
              </a:spcBef>
              <a:spcAft>
                <a:spcPts val="0"/>
              </a:spcAft>
            </a:pPr>
            <a:r>
              <a:rPr lang="en-US" sz="1000" dirty="0">
                <a:solidFill>
                  <a:srgbClr val="FFFFFF"/>
                </a:solidFill>
                <a:effectLst/>
                <a:latin typeface="Calibri"/>
                <a:ea typeface="Calibri"/>
                <a:cs typeface="Times New Roman"/>
              </a:rPr>
              <a:t>Company Secretary</a:t>
            </a:r>
            <a:endParaRPr lang="en-US" sz="1100" dirty="0">
              <a:effectLst/>
              <a:latin typeface="Calibri"/>
              <a:ea typeface="Calibri"/>
              <a:cs typeface="Times New Roman"/>
            </a:endParaRPr>
          </a:p>
          <a:p>
            <a:pPr marL="0" marR="0" algn="ctr">
              <a:lnSpc>
                <a:spcPct val="115000"/>
              </a:lnSpc>
              <a:spcBef>
                <a:spcPts val="0"/>
              </a:spcBef>
              <a:spcAft>
                <a:spcPts val="0"/>
              </a:spcAft>
            </a:pPr>
            <a:r>
              <a:rPr lang="en-US" sz="1000" dirty="0" err="1">
                <a:solidFill>
                  <a:srgbClr val="FFFFFF"/>
                </a:solidFill>
                <a:effectLst/>
                <a:latin typeface="Calibri"/>
                <a:ea typeface="Calibri"/>
                <a:cs typeface="Times New Roman"/>
              </a:rPr>
              <a:t>Nkululeko</a:t>
            </a:r>
            <a:r>
              <a:rPr lang="en-US" sz="1000" dirty="0">
                <a:solidFill>
                  <a:srgbClr val="FFFFFF"/>
                </a:solidFill>
                <a:effectLst/>
                <a:latin typeface="Calibri"/>
                <a:ea typeface="Calibri"/>
                <a:cs typeface="Times New Roman"/>
              </a:rPr>
              <a:t> Ndebele</a:t>
            </a:r>
            <a:endParaRPr lang="en-US" sz="1100" dirty="0">
              <a:effectLst/>
              <a:latin typeface="Calibri"/>
              <a:ea typeface="Calibri"/>
              <a:cs typeface="Times New Roman"/>
            </a:endParaRPr>
          </a:p>
        </p:txBody>
      </p:sp>
      <p:sp>
        <p:nvSpPr>
          <p:cNvPr id="6" name="Rectangle 5"/>
          <p:cNvSpPr>
            <a:spLocks noChangeArrowheads="1"/>
          </p:cNvSpPr>
          <p:nvPr/>
        </p:nvSpPr>
        <p:spPr bwMode="auto">
          <a:xfrm>
            <a:off x="5712301" y="2060186"/>
            <a:ext cx="1069499" cy="598666"/>
          </a:xfrm>
          <a:prstGeom prst="rect">
            <a:avLst/>
          </a:prstGeom>
          <a:solidFill>
            <a:srgbClr val="000046"/>
          </a:solidFill>
          <a:ln w="38100" algn="ctr">
            <a:solidFill>
              <a:srgbClr val="F2F2F2"/>
            </a:solidFill>
            <a:miter lim="800000"/>
            <a:headEnd/>
            <a:tailEnd/>
          </a:ln>
          <a:effectLst>
            <a:outerShdw dist="28398" dir="3806097" algn="ctr" rotWithShape="0">
              <a:srgbClr val="974706">
                <a:alpha val="50000"/>
              </a:srgbClr>
            </a:outerShdw>
          </a:effectLst>
        </p:spPr>
        <p:txBody>
          <a:bodyPr rot="0" vert="horz" wrap="square" lIns="91440" tIns="45720" rIns="91440" bIns="45720" anchor="ctr" anchorCtr="0" upright="1">
            <a:noAutofit/>
          </a:bodyPr>
          <a:lstStyle/>
          <a:p>
            <a:pPr marL="0" marR="0" algn="ctr">
              <a:lnSpc>
                <a:spcPct val="115000"/>
              </a:lnSpc>
              <a:spcBef>
                <a:spcPts val="0"/>
              </a:spcBef>
              <a:spcAft>
                <a:spcPts val="0"/>
              </a:spcAft>
            </a:pPr>
            <a:r>
              <a:rPr lang="en-US" sz="1000" dirty="0">
                <a:solidFill>
                  <a:srgbClr val="FFFFFF"/>
                </a:solidFill>
                <a:effectLst/>
                <a:latin typeface="Calibri"/>
                <a:ea typeface="Calibri"/>
                <a:cs typeface="Times New Roman"/>
              </a:rPr>
              <a:t>Chief Risk Officer</a:t>
            </a:r>
            <a:endParaRPr lang="en-US" sz="1100" dirty="0">
              <a:effectLst/>
              <a:latin typeface="Calibri"/>
              <a:ea typeface="Calibri"/>
              <a:cs typeface="Times New Roman"/>
            </a:endParaRPr>
          </a:p>
          <a:p>
            <a:pPr marL="0" marR="0" algn="ctr">
              <a:lnSpc>
                <a:spcPct val="115000"/>
              </a:lnSpc>
              <a:spcBef>
                <a:spcPts val="0"/>
              </a:spcBef>
              <a:spcAft>
                <a:spcPts val="0"/>
              </a:spcAft>
            </a:pPr>
            <a:r>
              <a:rPr lang="en-US" sz="1000" dirty="0">
                <a:solidFill>
                  <a:srgbClr val="FFFFFF"/>
                </a:solidFill>
                <a:effectLst/>
                <a:latin typeface="Calibri"/>
                <a:ea typeface="Calibri"/>
                <a:cs typeface="Times New Roman"/>
              </a:rPr>
              <a:t>Nikita Sigaba</a:t>
            </a:r>
            <a:endParaRPr lang="en-US" sz="1100" dirty="0">
              <a:effectLst/>
              <a:latin typeface="Calibri"/>
              <a:ea typeface="Calibri"/>
              <a:cs typeface="Times New Roman"/>
            </a:endParaRPr>
          </a:p>
        </p:txBody>
      </p:sp>
      <p:sp>
        <p:nvSpPr>
          <p:cNvPr id="7" name="Rectangle 6"/>
          <p:cNvSpPr>
            <a:spLocks noChangeArrowheads="1"/>
          </p:cNvSpPr>
          <p:nvPr/>
        </p:nvSpPr>
        <p:spPr bwMode="auto">
          <a:xfrm>
            <a:off x="6895734" y="2050410"/>
            <a:ext cx="990600" cy="608441"/>
          </a:xfrm>
          <a:prstGeom prst="rect">
            <a:avLst/>
          </a:prstGeom>
          <a:solidFill>
            <a:srgbClr val="000046"/>
          </a:solidFill>
          <a:ln w="38100" algn="ctr">
            <a:solidFill>
              <a:srgbClr val="F2F2F2"/>
            </a:solidFill>
            <a:miter lim="800000"/>
            <a:headEnd/>
            <a:tailEnd/>
          </a:ln>
          <a:effectLst>
            <a:outerShdw dist="28398" dir="3806097" algn="ctr" rotWithShape="0">
              <a:srgbClr val="974706">
                <a:alpha val="50000"/>
              </a:srgbClr>
            </a:outerShdw>
          </a:effectLst>
        </p:spPr>
        <p:txBody>
          <a:bodyPr rot="0" vert="horz" wrap="square" lIns="91440" tIns="45720" rIns="91440" bIns="45720" anchor="ctr" anchorCtr="0" upright="1">
            <a:noAutofit/>
          </a:bodyPr>
          <a:lstStyle/>
          <a:p>
            <a:pPr marL="0" marR="0" algn="ctr">
              <a:lnSpc>
                <a:spcPct val="115000"/>
              </a:lnSpc>
              <a:spcBef>
                <a:spcPts val="0"/>
              </a:spcBef>
              <a:spcAft>
                <a:spcPts val="1000"/>
              </a:spcAft>
            </a:pPr>
            <a:r>
              <a:rPr lang="en-US" sz="1000" dirty="0">
                <a:solidFill>
                  <a:srgbClr val="FFFFFF"/>
                </a:solidFill>
                <a:effectLst/>
                <a:latin typeface="Calibri"/>
                <a:ea typeface="Calibri"/>
                <a:cs typeface="Times New Roman"/>
              </a:rPr>
              <a:t>Internal audit (Outsourced)</a:t>
            </a:r>
            <a:endParaRPr lang="en-US" sz="1100" dirty="0">
              <a:effectLst/>
              <a:latin typeface="Calibri"/>
              <a:ea typeface="Calibri"/>
              <a:cs typeface="Times New Roman"/>
            </a:endParaRPr>
          </a:p>
        </p:txBody>
      </p:sp>
      <p:sp>
        <p:nvSpPr>
          <p:cNvPr id="25" name="Rectangle 24"/>
          <p:cNvSpPr>
            <a:spLocks noChangeArrowheads="1"/>
          </p:cNvSpPr>
          <p:nvPr/>
        </p:nvSpPr>
        <p:spPr bwMode="auto">
          <a:xfrm>
            <a:off x="7948850" y="2034747"/>
            <a:ext cx="1115378" cy="624105"/>
          </a:xfrm>
          <a:prstGeom prst="rect">
            <a:avLst/>
          </a:prstGeom>
          <a:solidFill>
            <a:srgbClr val="000046"/>
          </a:solidFill>
          <a:ln w="38100" algn="ctr">
            <a:solidFill>
              <a:srgbClr val="F2F2F2"/>
            </a:solidFill>
            <a:miter lim="800000"/>
            <a:headEnd/>
            <a:tailEnd/>
          </a:ln>
          <a:effectLst>
            <a:outerShdw dist="28398" dir="3806097" algn="ctr" rotWithShape="0">
              <a:srgbClr val="974706">
                <a:alpha val="50000"/>
              </a:srgbClr>
            </a:outerShdw>
          </a:effectLst>
        </p:spPr>
        <p:txBody>
          <a:bodyPr rot="0" vert="horz" wrap="square" lIns="91440" tIns="45720" rIns="91440" bIns="45720" anchor="ctr" anchorCtr="0" upright="1">
            <a:noAutofit/>
          </a:bodyPr>
          <a:lstStyle/>
          <a:p>
            <a:pPr marL="0" marR="0" algn="ctr">
              <a:lnSpc>
                <a:spcPct val="115000"/>
              </a:lnSpc>
              <a:spcBef>
                <a:spcPts val="0"/>
              </a:spcBef>
              <a:spcAft>
                <a:spcPts val="0"/>
              </a:spcAft>
            </a:pPr>
            <a:endParaRPr lang="en-US" sz="1000" dirty="0" smtClean="0">
              <a:solidFill>
                <a:srgbClr val="FFFFFF"/>
              </a:solidFill>
              <a:effectLst/>
              <a:latin typeface="Calibri"/>
              <a:ea typeface="Calibri"/>
              <a:cs typeface="Times New Roman"/>
            </a:endParaRPr>
          </a:p>
          <a:p>
            <a:pPr marL="0" marR="0" algn="ctr">
              <a:lnSpc>
                <a:spcPct val="115000"/>
              </a:lnSpc>
              <a:spcBef>
                <a:spcPts val="0"/>
              </a:spcBef>
              <a:spcAft>
                <a:spcPts val="0"/>
              </a:spcAft>
            </a:pPr>
            <a:r>
              <a:rPr lang="en-US" sz="1000" dirty="0" smtClean="0">
                <a:solidFill>
                  <a:srgbClr val="FFFFFF"/>
                </a:solidFill>
                <a:effectLst/>
                <a:latin typeface="Calibri"/>
                <a:ea typeface="Calibri"/>
                <a:cs typeface="Times New Roman"/>
              </a:rPr>
              <a:t>Special </a:t>
            </a:r>
            <a:r>
              <a:rPr lang="en-US" sz="1000" dirty="0">
                <a:solidFill>
                  <a:srgbClr val="FFFFFF"/>
                </a:solidFill>
                <a:effectLst/>
                <a:latin typeface="Calibri"/>
                <a:ea typeface="Calibri"/>
                <a:cs typeface="Times New Roman"/>
              </a:rPr>
              <a:t>Projects</a:t>
            </a:r>
            <a:endParaRPr lang="en-US" sz="1100" dirty="0">
              <a:effectLst/>
              <a:latin typeface="Calibri"/>
              <a:ea typeface="Calibri"/>
              <a:cs typeface="Times New Roman"/>
            </a:endParaRPr>
          </a:p>
          <a:p>
            <a:pPr marL="0" marR="0" algn="ctr">
              <a:lnSpc>
                <a:spcPct val="115000"/>
              </a:lnSpc>
              <a:spcBef>
                <a:spcPts val="0"/>
              </a:spcBef>
              <a:spcAft>
                <a:spcPts val="0"/>
              </a:spcAft>
            </a:pPr>
            <a:r>
              <a:rPr lang="en-US" sz="1000" dirty="0">
                <a:solidFill>
                  <a:srgbClr val="FFFFFF"/>
                </a:solidFill>
                <a:effectLst/>
                <a:latin typeface="Calibri"/>
                <a:ea typeface="Calibri"/>
                <a:cs typeface="Times New Roman"/>
              </a:rPr>
              <a:t>Khwezi Ngwenya</a:t>
            </a:r>
            <a:endParaRPr lang="en-US" sz="1100" dirty="0">
              <a:effectLst/>
              <a:latin typeface="Calibri"/>
              <a:ea typeface="Calibri"/>
              <a:cs typeface="Times New Roman"/>
            </a:endParaRPr>
          </a:p>
          <a:p>
            <a:pPr marL="0" marR="0" algn="ctr">
              <a:lnSpc>
                <a:spcPct val="115000"/>
              </a:lnSpc>
              <a:spcBef>
                <a:spcPts val="0"/>
              </a:spcBef>
              <a:spcAft>
                <a:spcPts val="0"/>
              </a:spcAft>
            </a:pPr>
            <a:r>
              <a:rPr lang="en-US" sz="1000" dirty="0">
                <a:solidFill>
                  <a:srgbClr val="FFFFFF"/>
                </a:solidFill>
                <a:effectLst/>
                <a:latin typeface="Calibri"/>
                <a:ea typeface="Calibri"/>
                <a:cs typeface="Times New Roman"/>
              </a:rPr>
              <a:t> </a:t>
            </a:r>
            <a:endParaRPr lang="en-US" sz="1100" dirty="0">
              <a:effectLst/>
              <a:latin typeface="Calibri"/>
              <a:ea typeface="Calibri"/>
              <a:cs typeface="Times New Roman"/>
            </a:endParaRPr>
          </a:p>
        </p:txBody>
      </p:sp>
      <p:sp>
        <p:nvSpPr>
          <p:cNvPr id="26" name="Rectangle 25"/>
          <p:cNvSpPr>
            <a:spLocks noChangeArrowheads="1"/>
          </p:cNvSpPr>
          <p:nvPr/>
        </p:nvSpPr>
        <p:spPr bwMode="auto">
          <a:xfrm>
            <a:off x="1151300" y="2078597"/>
            <a:ext cx="1244917" cy="580255"/>
          </a:xfrm>
          <a:prstGeom prst="rect">
            <a:avLst/>
          </a:prstGeom>
          <a:solidFill>
            <a:srgbClr val="000046"/>
          </a:solidFill>
          <a:ln w="38100" algn="ctr">
            <a:solidFill>
              <a:srgbClr val="F2F2F2"/>
            </a:solidFill>
            <a:miter lim="800000"/>
            <a:headEnd/>
            <a:tailEnd/>
          </a:ln>
          <a:effectLst>
            <a:outerShdw dist="28398" dir="3806097" algn="ctr" rotWithShape="0">
              <a:srgbClr val="974706">
                <a:alpha val="50000"/>
              </a:srgbClr>
            </a:outerShdw>
          </a:effectLst>
        </p:spPr>
        <p:txBody>
          <a:bodyPr rot="0" vert="horz" wrap="square" lIns="91440" tIns="45720" rIns="91440" bIns="45720" anchor="ctr" anchorCtr="0" upright="1">
            <a:noAutofit/>
          </a:bodyPr>
          <a:lstStyle/>
          <a:p>
            <a:pPr marL="0" marR="0" algn="ctr">
              <a:lnSpc>
                <a:spcPct val="115000"/>
              </a:lnSpc>
              <a:spcBef>
                <a:spcPts val="0"/>
              </a:spcBef>
              <a:spcAft>
                <a:spcPts val="0"/>
              </a:spcAft>
            </a:pPr>
            <a:r>
              <a:rPr lang="en-US" sz="1000" dirty="0">
                <a:solidFill>
                  <a:srgbClr val="FFFFFF"/>
                </a:solidFill>
                <a:effectLst/>
                <a:latin typeface="Calibri"/>
                <a:ea typeface="Calibri"/>
                <a:cs typeface="Times New Roman"/>
              </a:rPr>
              <a:t>Executive: Operations</a:t>
            </a:r>
            <a:endParaRPr lang="en-US" sz="1100" dirty="0">
              <a:effectLst/>
              <a:latin typeface="Calibri"/>
              <a:ea typeface="Calibri"/>
              <a:cs typeface="Times New Roman"/>
            </a:endParaRPr>
          </a:p>
          <a:p>
            <a:pPr marL="0" marR="0" algn="ctr">
              <a:lnSpc>
                <a:spcPct val="115000"/>
              </a:lnSpc>
              <a:spcBef>
                <a:spcPts val="0"/>
              </a:spcBef>
              <a:spcAft>
                <a:spcPts val="0"/>
              </a:spcAft>
            </a:pPr>
            <a:r>
              <a:rPr lang="en-US" sz="1000" dirty="0">
                <a:solidFill>
                  <a:srgbClr val="FFFFFF"/>
                </a:solidFill>
                <a:effectLst/>
                <a:latin typeface="Calibri"/>
                <a:ea typeface="Calibri"/>
                <a:cs typeface="Times New Roman"/>
              </a:rPr>
              <a:t>Anton Arendse</a:t>
            </a:r>
            <a:endParaRPr lang="en-US" sz="1100" dirty="0">
              <a:effectLst/>
              <a:latin typeface="Calibri"/>
              <a:ea typeface="Calibri"/>
              <a:cs typeface="Times New Roman"/>
            </a:endParaRPr>
          </a:p>
        </p:txBody>
      </p:sp>
      <p:sp>
        <p:nvSpPr>
          <p:cNvPr id="27" name="Rectangle 26"/>
          <p:cNvSpPr>
            <a:spLocks noChangeArrowheads="1"/>
          </p:cNvSpPr>
          <p:nvPr/>
        </p:nvSpPr>
        <p:spPr bwMode="auto">
          <a:xfrm>
            <a:off x="150653" y="2089670"/>
            <a:ext cx="1000647" cy="569182"/>
          </a:xfrm>
          <a:prstGeom prst="rect">
            <a:avLst/>
          </a:prstGeom>
          <a:solidFill>
            <a:srgbClr val="000046"/>
          </a:solidFill>
          <a:ln w="38100" algn="ctr">
            <a:solidFill>
              <a:srgbClr val="F2F2F2"/>
            </a:solidFill>
            <a:miter lim="800000"/>
            <a:headEnd/>
            <a:tailEnd/>
          </a:ln>
          <a:effectLst>
            <a:outerShdw dist="28398" dir="3806097" algn="ctr" rotWithShape="0">
              <a:srgbClr val="974706">
                <a:alpha val="50000"/>
              </a:srgbClr>
            </a:outerShdw>
          </a:effectLst>
        </p:spPr>
        <p:txBody>
          <a:bodyPr rot="0" vert="horz" wrap="square" lIns="91440" tIns="45720" rIns="91440" bIns="45720" anchor="ctr" anchorCtr="0" upright="1">
            <a:noAutofit/>
          </a:bodyPr>
          <a:lstStyle/>
          <a:p>
            <a:pPr marL="0" marR="0" algn="ctr">
              <a:lnSpc>
                <a:spcPct val="115000"/>
              </a:lnSpc>
              <a:spcBef>
                <a:spcPts val="0"/>
              </a:spcBef>
              <a:spcAft>
                <a:spcPts val="0"/>
              </a:spcAft>
            </a:pPr>
            <a:r>
              <a:rPr lang="en-ZA" sz="1000" dirty="0">
                <a:solidFill>
                  <a:srgbClr val="FFFFFF"/>
                </a:solidFill>
                <a:effectLst/>
                <a:latin typeface="Calibri"/>
                <a:ea typeface="Calibri"/>
                <a:cs typeface="Times New Roman"/>
              </a:rPr>
              <a:t>Legal Technical Analyst</a:t>
            </a:r>
            <a:endParaRPr lang="en-US" sz="1100" dirty="0">
              <a:effectLst/>
              <a:latin typeface="Calibri"/>
              <a:ea typeface="Calibri"/>
              <a:cs typeface="Times New Roman"/>
            </a:endParaRPr>
          </a:p>
          <a:p>
            <a:pPr marL="0" marR="0" algn="ctr">
              <a:lnSpc>
                <a:spcPct val="115000"/>
              </a:lnSpc>
              <a:spcBef>
                <a:spcPts val="0"/>
              </a:spcBef>
              <a:spcAft>
                <a:spcPts val="0"/>
              </a:spcAft>
            </a:pPr>
            <a:r>
              <a:rPr lang="en-ZA" sz="1000" dirty="0" err="1">
                <a:solidFill>
                  <a:srgbClr val="FFFFFF"/>
                </a:solidFill>
                <a:effectLst/>
                <a:latin typeface="Calibri"/>
                <a:ea typeface="Calibri"/>
                <a:cs typeface="Times New Roman"/>
              </a:rPr>
              <a:t>Adv</a:t>
            </a:r>
            <a:r>
              <a:rPr lang="en-ZA" sz="1000" dirty="0">
                <a:solidFill>
                  <a:srgbClr val="FFFFFF"/>
                </a:solidFill>
                <a:effectLst/>
                <a:latin typeface="Calibri"/>
                <a:ea typeface="Calibri"/>
                <a:cs typeface="Times New Roman"/>
              </a:rPr>
              <a:t> Jan </a:t>
            </a:r>
            <a:r>
              <a:rPr lang="en-ZA" sz="1000" dirty="0" err="1">
                <a:solidFill>
                  <a:srgbClr val="FFFFFF"/>
                </a:solidFill>
                <a:effectLst/>
                <a:latin typeface="Calibri"/>
                <a:ea typeface="Calibri"/>
                <a:cs typeface="Times New Roman"/>
              </a:rPr>
              <a:t>Tladi</a:t>
            </a:r>
            <a:endParaRPr lang="en-US" sz="1100" dirty="0">
              <a:effectLst/>
              <a:latin typeface="Calibri"/>
              <a:ea typeface="Calibri"/>
              <a:cs typeface="Times New Roman"/>
            </a:endParaRPr>
          </a:p>
        </p:txBody>
      </p:sp>
      <p:sp>
        <p:nvSpPr>
          <p:cNvPr id="9" name="Rectangle 8"/>
          <p:cNvSpPr>
            <a:spLocks noChangeArrowheads="1"/>
          </p:cNvSpPr>
          <p:nvPr/>
        </p:nvSpPr>
        <p:spPr bwMode="auto">
          <a:xfrm>
            <a:off x="4599622" y="3023870"/>
            <a:ext cx="1759585" cy="666115"/>
          </a:xfrm>
          <a:prstGeom prst="rect">
            <a:avLst/>
          </a:prstGeom>
          <a:solidFill>
            <a:srgbClr val="000046"/>
          </a:solidFill>
          <a:ln w="38100" algn="ctr">
            <a:solidFill>
              <a:srgbClr val="F2F2F2"/>
            </a:solidFill>
            <a:miter lim="800000"/>
            <a:headEnd/>
            <a:tailEnd/>
          </a:ln>
          <a:effectLst>
            <a:outerShdw dist="28398" dir="3806097" algn="ctr" rotWithShape="0">
              <a:srgbClr val="974706">
                <a:alpha val="50000"/>
              </a:srgbClr>
            </a:outerShdw>
          </a:effectLst>
        </p:spPr>
        <p:txBody>
          <a:bodyPr rot="0" vert="horz" wrap="square" lIns="91440" tIns="45720" rIns="91440" bIns="45720" anchor="ctr" anchorCtr="0" upright="1">
            <a:noAutofit/>
          </a:bodyPr>
          <a:lstStyle/>
          <a:p>
            <a:pPr marL="0" marR="0" algn="ctr">
              <a:lnSpc>
                <a:spcPct val="115000"/>
              </a:lnSpc>
              <a:spcBef>
                <a:spcPts val="0"/>
              </a:spcBef>
              <a:spcAft>
                <a:spcPts val="0"/>
              </a:spcAft>
            </a:pPr>
            <a:r>
              <a:rPr lang="en-US" sz="1000" dirty="0">
                <a:solidFill>
                  <a:srgbClr val="FFFFFF"/>
                </a:solidFill>
                <a:effectLst/>
                <a:latin typeface="Calibri"/>
                <a:ea typeface="Calibri"/>
                <a:cs typeface="Times New Roman"/>
              </a:rPr>
              <a:t>Executive Manager: Education &amp; Training</a:t>
            </a:r>
            <a:endParaRPr lang="en-US" sz="1100" dirty="0">
              <a:effectLst/>
              <a:latin typeface="Calibri"/>
              <a:ea typeface="Calibri"/>
              <a:cs typeface="Times New Roman"/>
            </a:endParaRPr>
          </a:p>
          <a:p>
            <a:pPr marL="0" marR="0" algn="ctr">
              <a:lnSpc>
                <a:spcPct val="115000"/>
              </a:lnSpc>
              <a:spcBef>
                <a:spcPts val="0"/>
              </a:spcBef>
              <a:spcAft>
                <a:spcPts val="0"/>
              </a:spcAft>
            </a:pPr>
            <a:r>
              <a:rPr lang="en-US" sz="1000" dirty="0">
                <a:solidFill>
                  <a:srgbClr val="FFFFFF"/>
                </a:solidFill>
                <a:effectLst/>
                <a:latin typeface="Calibri"/>
                <a:ea typeface="Calibri"/>
                <a:cs typeface="Times New Roman"/>
              </a:rPr>
              <a:t>Clive </a:t>
            </a:r>
            <a:r>
              <a:rPr lang="en-US" sz="1000" dirty="0" err="1">
                <a:solidFill>
                  <a:srgbClr val="FFFFFF"/>
                </a:solidFill>
                <a:effectLst/>
                <a:latin typeface="Calibri"/>
                <a:ea typeface="Calibri"/>
                <a:cs typeface="Times New Roman"/>
              </a:rPr>
              <a:t>Ashpol</a:t>
            </a:r>
            <a:endParaRPr lang="en-US" sz="1100" dirty="0">
              <a:effectLst/>
              <a:latin typeface="Calibri"/>
              <a:ea typeface="Calibri"/>
              <a:cs typeface="Times New Roman"/>
            </a:endParaRPr>
          </a:p>
        </p:txBody>
      </p:sp>
      <p:sp>
        <p:nvSpPr>
          <p:cNvPr id="19" name="Rectangle 18"/>
          <p:cNvSpPr>
            <a:spLocks noChangeArrowheads="1"/>
          </p:cNvSpPr>
          <p:nvPr/>
        </p:nvSpPr>
        <p:spPr bwMode="auto">
          <a:xfrm flipV="1">
            <a:off x="4647247" y="5532263"/>
            <a:ext cx="1678940" cy="616585"/>
          </a:xfrm>
          <a:prstGeom prst="rect">
            <a:avLst/>
          </a:prstGeom>
          <a:solidFill>
            <a:srgbClr val="EFEED1"/>
          </a:solidFill>
          <a:ln w="38100" algn="ctr">
            <a:solidFill>
              <a:srgbClr val="F2F2F2"/>
            </a:solidFill>
            <a:miter lim="800000"/>
            <a:headEnd/>
            <a:tailEnd/>
          </a:ln>
          <a:effectLst>
            <a:outerShdw dist="28398" dir="3806097" algn="ctr" rotWithShape="0">
              <a:srgbClr val="974706">
                <a:alpha val="50000"/>
              </a:srgbClr>
            </a:outerShdw>
          </a:effectLst>
        </p:spPr>
        <p:txBody>
          <a:bodyPr rot="0" vert="horz" wrap="square" lIns="91440" tIns="45720" rIns="91440" bIns="45720" anchor="ctr" anchorCtr="0" upright="1">
            <a:noAutofit/>
          </a:bodyPr>
          <a:lstStyle/>
          <a:p>
            <a:pPr marL="0" marR="0" algn="ctr">
              <a:lnSpc>
                <a:spcPct val="115000"/>
              </a:lnSpc>
              <a:spcBef>
                <a:spcPts val="0"/>
              </a:spcBef>
              <a:spcAft>
                <a:spcPts val="1000"/>
              </a:spcAft>
            </a:pPr>
            <a:r>
              <a:rPr lang="en-US" sz="900">
                <a:effectLst/>
                <a:latin typeface="Calibri"/>
                <a:ea typeface="Calibri"/>
                <a:cs typeface="Times New Roman"/>
              </a:rPr>
              <a:t>Knowledge Centre and library</a:t>
            </a:r>
            <a:endParaRPr lang="en-US" sz="1100">
              <a:effectLst/>
              <a:latin typeface="Calibri"/>
              <a:ea typeface="Calibri"/>
              <a:cs typeface="Times New Roman"/>
            </a:endParaRPr>
          </a:p>
        </p:txBody>
      </p:sp>
      <p:sp>
        <p:nvSpPr>
          <p:cNvPr id="40" name="Rectangle 39"/>
          <p:cNvSpPr>
            <a:spLocks noChangeArrowheads="1"/>
          </p:cNvSpPr>
          <p:nvPr/>
        </p:nvSpPr>
        <p:spPr bwMode="auto">
          <a:xfrm flipV="1">
            <a:off x="4634547" y="6265370"/>
            <a:ext cx="1678940" cy="440229"/>
          </a:xfrm>
          <a:prstGeom prst="rect">
            <a:avLst/>
          </a:prstGeom>
          <a:solidFill>
            <a:srgbClr val="EFEED1"/>
          </a:solidFill>
          <a:ln w="38100" algn="ctr">
            <a:solidFill>
              <a:srgbClr val="F2F2F2"/>
            </a:solidFill>
            <a:miter lim="800000"/>
            <a:headEnd/>
            <a:tailEnd/>
          </a:ln>
          <a:effectLst>
            <a:outerShdw dist="28398" dir="3806097" algn="ctr" rotWithShape="0">
              <a:srgbClr val="974706">
                <a:alpha val="50000"/>
              </a:srgbClr>
            </a:outerShdw>
          </a:effectLst>
        </p:spPr>
        <p:txBody>
          <a:bodyPr rot="0" vert="horz" wrap="square" lIns="91440" tIns="45720" rIns="91440" bIns="45720" anchor="ctr" anchorCtr="0" upright="1">
            <a:noAutofit/>
          </a:bodyPr>
          <a:lstStyle/>
          <a:p>
            <a:pPr marL="0" marR="0" algn="ctr">
              <a:lnSpc>
                <a:spcPct val="115000"/>
              </a:lnSpc>
              <a:spcBef>
                <a:spcPts val="0"/>
              </a:spcBef>
              <a:spcAft>
                <a:spcPts val="1000"/>
              </a:spcAft>
            </a:pPr>
            <a:r>
              <a:rPr lang="en-US" sz="900" dirty="0" smtClean="0">
                <a:effectLst/>
                <a:latin typeface="Calibri"/>
                <a:ea typeface="Calibri"/>
                <a:cs typeface="Times New Roman"/>
              </a:rPr>
              <a:t>Professional Body </a:t>
            </a:r>
          </a:p>
          <a:p>
            <a:pPr marL="0" marR="0" algn="ctr">
              <a:lnSpc>
                <a:spcPct val="115000"/>
              </a:lnSpc>
              <a:spcBef>
                <a:spcPts val="0"/>
              </a:spcBef>
              <a:spcAft>
                <a:spcPts val="1000"/>
              </a:spcAft>
            </a:pPr>
            <a:r>
              <a:rPr lang="en-US" sz="900" dirty="0" smtClean="0">
                <a:latin typeface="Calibri"/>
                <a:ea typeface="Calibri"/>
                <a:cs typeface="Times New Roman"/>
              </a:rPr>
              <a:t>CPD Manage</a:t>
            </a:r>
            <a:r>
              <a:rPr lang="en-US" sz="900" dirty="0" smtClean="0">
                <a:effectLst/>
                <a:latin typeface="Calibri"/>
                <a:ea typeface="Calibri"/>
                <a:cs typeface="Times New Roman"/>
              </a:rPr>
              <a:t>(Vacant)</a:t>
            </a:r>
            <a:endParaRPr lang="en-US" sz="1100" dirty="0">
              <a:effectLst/>
              <a:latin typeface="Calibri"/>
              <a:ea typeface="Calibri"/>
              <a:cs typeface="Times New Roman"/>
            </a:endParaRPr>
          </a:p>
        </p:txBody>
      </p:sp>
      <p:sp>
        <p:nvSpPr>
          <p:cNvPr id="14" name="Rectangle 13"/>
          <p:cNvSpPr>
            <a:spLocks noChangeArrowheads="1"/>
          </p:cNvSpPr>
          <p:nvPr/>
        </p:nvSpPr>
        <p:spPr bwMode="auto">
          <a:xfrm>
            <a:off x="4660447" y="4724765"/>
            <a:ext cx="1668145" cy="680085"/>
          </a:xfrm>
          <a:prstGeom prst="rect">
            <a:avLst/>
          </a:prstGeom>
          <a:solidFill>
            <a:srgbClr val="EFEED1"/>
          </a:solidFill>
          <a:ln w="38100" algn="ctr">
            <a:solidFill>
              <a:srgbClr val="F2F2F2"/>
            </a:solidFill>
            <a:miter lim="800000"/>
            <a:headEnd/>
            <a:tailEnd/>
          </a:ln>
          <a:effectLst>
            <a:outerShdw dist="28398" dir="3806097" algn="ctr" rotWithShape="0">
              <a:srgbClr val="974706">
                <a:alpha val="50000"/>
              </a:srgbClr>
            </a:outerShdw>
          </a:effectLst>
        </p:spPr>
        <p:txBody>
          <a:bodyPr rot="0" vert="horz" wrap="square" lIns="91440" tIns="45720" rIns="91440" bIns="45720" anchor="ctr" anchorCtr="0" upright="1">
            <a:noAutofit/>
          </a:bodyPr>
          <a:lstStyle/>
          <a:p>
            <a:pPr marL="0" marR="0" algn="ctr">
              <a:lnSpc>
                <a:spcPct val="115000"/>
              </a:lnSpc>
              <a:spcBef>
                <a:spcPts val="0"/>
              </a:spcBef>
              <a:spcAft>
                <a:spcPts val="0"/>
              </a:spcAft>
            </a:pPr>
            <a:r>
              <a:rPr lang="en-US" sz="900">
                <a:effectLst/>
                <a:latin typeface="Calibri"/>
                <a:ea typeface="Calibri"/>
                <a:cs typeface="Times New Roman"/>
              </a:rPr>
              <a:t>Education &amp; Training Manager</a:t>
            </a:r>
            <a:endParaRPr lang="en-US" sz="1100">
              <a:effectLst/>
              <a:latin typeface="Calibri"/>
              <a:ea typeface="Calibri"/>
              <a:cs typeface="Times New Roman"/>
            </a:endParaRPr>
          </a:p>
          <a:p>
            <a:pPr marL="0" marR="0" algn="ctr">
              <a:lnSpc>
                <a:spcPct val="115000"/>
              </a:lnSpc>
              <a:spcBef>
                <a:spcPts val="0"/>
              </a:spcBef>
              <a:spcAft>
                <a:spcPts val="1000"/>
              </a:spcAft>
            </a:pPr>
            <a:r>
              <a:rPr lang="en-US" sz="900">
                <a:effectLst/>
                <a:latin typeface="Calibri"/>
                <a:ea typeface="Calibri"/>
                <a:cs typeface="Times New Roman"/>
              </a:rPr>
              <a:t>Nomsa Mokoena</a:t>
            </a:r>
            <a:endParaRPr lang="en-US" sz="1100">
              <a:effectLst/>
              <a:latin typeface="Calibri"/>
              <a:ea typeface="Calibri"/>
              <a:cs typeface="Times New Roman"/>
            </a:endParaRPr>
          </a:p>
        </p:txBody>
      </p:sp>
      <p:sp>
        <p:nvSpPr>
          <p:cNvPr id="15" name="Rectangle 14"/>
          <p:cNvSpPr>
            <a:spLocks noChangeArrowheads="1"/>
          </p:cNvSpPr>
          <p:nvPr/>
        </p:nvSpPr>
        <p:spPr bwMode="auto">
          <a:xfrm>
            <a:off x="4685347" y="3903489"/>
            <a:ext cx="1664970" cy="680085"/>
          </a:xfrm>
          <a:prstGeom prst="rect">
            <a:avLst/>
          </a:prstGeom>
          <a:solidFill>
            <a:srgbClr val="EFEED1"/>
          </a:solidFill>
          <a:ln w="38100">
            <a:solidFill>
              <a:srgbClr val="F2F2F2"/>
            </a:solidFill>
            <a:miter lim="800000"/>
            <a:headEnd/>
            <a:tailEnd/>
          </a:ln>
          <a:effectLst>
            <a:outerShdw dist="28398" dir="3806097" algn="ctr" rotWithShape="0">
              <a:srgbClr val="974706">
                <a:alpha val="50000"/>
              </a:srgbClr>
            </a:outerShdw>
          </a:effectLst>
        </p:spPr>
        <p:txBody>
          <a:bodyPr rot="0" vert="horz" wrap="square" lIns="91440" tIns="45720" rIns="91440" bIns="45720" anchor="ctr" anchorCtr="0" upright="1">
            <a:noAutofit/>
          </a:bodyPr>
          <a:lstStyle/>
          <a:p>
            <a:pPr marL="0" marR="0" algn="ctr">
              <a:lnSpc>
                <a:spcPct val="115000"/>
              </a:lnSpc>
              <a:spcBef>
                <a:spcPts val="0"/>
              </a:spcBef>
              <a:spcAft>
                <a:spcPts val="0"/>
              </a:spcAft>
            </a:pPr>
            <a:r>
              <a:rPr lang="en-US" sz="900" dirty="0">
                <a:effectLst/>
                <a:latin typeface="Calibri"/>
                <a:ea typeface="Calibri"/>
                <a:cs typeface="Times New Roman"/>
              </a:rPr>
              <a:t>Marketing, Publications &amp; Consumer Awareness Manager</a:t>
            </a:r>
            <a:endParaRPr lang="en-US" sz="1100" dirty="0">
              <a:effectLst/>
              <a:latin typeface="Calibri"/>
              <a:ea typeface="Calibri"/>
              <a:cs typeface="Times New Roman"/>
            </a:endParaRPr>
          </a:p>
          <a:p>
            <a:pPr marL="0" marR="0" algn="ctr">
              <a:lnSpc>
                <a:spcPct val="115000"/>
              </a:lnSpc>
              <a:spcBef>
                <a:spcPts val="0"/>
              </a:spcBef>
              <a:spcAft>
                <a:spcPts val="0"/>
              </a:spcAft>
            </a:pPr>
            <a:r>
              <a:rPr lang="en-US" sz="900" dirty="0">
                <a:effectLst/>
                <a:latin typeface="Calibri"/>
                <a:ea typeface="Calibri"/>
                <a:cs typeface="Times New Roman"/>
              </a:rPr>
              <a:t>Margie Campbell</a:t>
            </a:r>
            <a:endParaRPr lang="en-US" sz="1100" dirty="0">
              <a:effectLst/>
              <a:latin typeface="Calibri"/>
              <a:ea typeface="Calibri"/>
              <a:cs typeface="Times New Roman"/>
            </a:endParaRPr>
          </a:p>
        </p:txBody>
      </p:sp>
      <p:sp>
        <p:nvSpPr>
          <p:cNvPr id="18" name="Rectangle 17"/>
          <p:cNvSpPr>
            <a:spLocks noChangeArrowheads="1"/>
          </p:cNvSpPr>
          <p:nvPr/>
        </p:nvSpPr>
        <p:spPr bwMode="auto">
          <a:xfrm flipH="1" flipV="1">
            <a:off x="6850061" y="6058845"/>
            <a:ext cx="1737312" cy="594995"/>
          </a:xfrm>
          <a:prstGeom prst="rect">
            <a:avLst/>
          </a:prstGeom>
          <a:solidFill>
            <a:srgbClr val="EFEED1"/>
          </a:solidFill>
          <a:ln w="38100">
            <a:solidFill>
              <a:srgbClr val="F2F2F2"/>
            </a:solidFill>
            <a:miter lim="800000"/>
            <a:headEnd/>
            <a:tailEnd/>
          </a:ln>
          <a:effectLst>
            <a:outerShdw dist="28398" dir="3806097" algn="ctr" rotWithShape="0">
              <a:srgbClr val="974706">
                <a:alpha val="50000"/>
              </a:srgbClr>
            </a:outerShdw>
          </a:effectLst>
        </p:spPr>
        <p:txBody>
          <a:bodyPr rot="0" vert="horz" wrap="square" lIns="91440" tIns="45720" rIns="91440" bIns="45720" anchor="ctr" anchorCtr="0" upright="1">
            <a:noAutofit/>
          </a:bodyPr>
          <a:lstStyle/>
          <a:p>
            <a:pPr marL="0" marR="0" algn="ctr">
              <a:lnSpc>
                <a:spcPct val="115000"/>
              </a:lnSpc>
              <a:spcBef>
                <a:spcPts val="0"/>
              </a:spcBef>
              <a:spcAft>
                <a:spcPts val="0"/>
              </a:spcAft>
            </a:pPr>
            <a:r>
              <a:rPr lang="en-US" sz="900">
                <a:effectLst/>
                <a:latin typeface="Calibri"/>
                <a:ea typeface="Calibri"/>
                <a:cs typeface="Times New Roman"/>
              </a:rPr>
              <a:t>Customer Relations Manager</a:t>
            </a:r>
            <a:endParaRPr lang="en-US" sz="1100">
              <a:effectLst/>
              <a:latin typeface="Calibri"/>
              <a:ea typeface="Calibri"/>
              <a:cs typeface="Times New Roman"/>
            </a:endParaRPr>
          </a:p>
          <a:p>
            <a:pPr marL="0" marR="0" algn="ctr">
              <a:lnSpc>
                <a:spcPct val="115000"/>
              </a:lnSpc>
              <a:spcBef>
                <a:spcPts val="0"/>
              </a:spcBef>
              <a:spcAft>
                <a:spcPts val="0"/>
              </a:spcAft>
            </a:pPr>
            <a:r>
              <a:rPr lang="en-US" sz="900">
                <a:effectLst/>
                <a:latin typeface="Calibri"/>
                <a:ea typeface="Calibri"/>
                <a:cs typeface="Times New Roman"/>
              </a:rPr>
              <a:t>Thokozani Khumalo</a:t>
            </a:r>
            <a:endParaRPr lang="en-US" sz="1100">
              <a:effectLst/>
              <a:latin typeface="Calibri"/>
              <a:ea typeface="Calibri"/>
              <a:cs typeface="Times New Roman"/>
            </a:endParaRPr>
          </a:p>
          <a:p>
            <a:pPr marL="0" marR="0" algn="ctr">
              <a:lnSpc>
                <a:spcPct val="115000"/>
              </a:lnSpc>
              <a:spcBef>
                <a:spcPts val="0"/>
              </a:spcBef>
              <a:spcAft>
                <a:spcPts val="1000"/>
              </a:spcAft>
            </a:pPr>
            <a:r>
              <a:rPr lang="en-US" sz="1100" b="1">
                <a:effectLst/>
                <a:latin typeface="Calibri"/>
                <a:ea typeface="Calibri"/>
                <a:cs typeface="Times New Roman"/>
              </a:rPr>
              <a:t> </a:t>
            </a:r>
            <a:endParaRPr lang="en-US" sz="1100">
              <a:effectLst/>
              <a:latin typeface="Calibri"/>
              <a:ea typeface="Calibri"/>
              <a:cs typeface="Times New Roman"/>
            </a:endParaRPr>
          </a:p>
        </p:txBody>
      </p:sp>
    </p:spTree>
    <p:extLst>
      <p:ext uri="{BB962C8B-B14F-4D97-AF65-F5344CB8AC3E}">
        <p14:creationId xmlns:p14="http://schemas.microsoft.com/office/powerpoint/2010/main" xmlns="" val="2510197367"/>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2400"/>
            <a:ext cx="9144000" cy="584775"/>
          </a:xfrm>
          <a:prstGeom prst="rect">
            <a:avLst/>
          </a:prstGeom>
          <a:noFill/>
        </p:spPr>
        <p:txBody>
          <a:bodyPr wrap="square" rtlCol="0">
            <a:spAutoFit/>
          </a:bodyPr>
          <a:lstStyle/>
          <a:p>
            <a:pPr algn="ctr"/>
            <a:r>
              <a:rPr lang="en-US" sz="3200" b="1" dirty="0" smtClean="0"/>
              <a:t>Chief Executive Officer’s Report</a:t>
            </a:r>
            <a:endParaRPr lang="en-US" sz="3200" b="1" dirty="0"/>
          </a:p>
        </p:txBody>
      </p:sp>
      <p:sp>
        <p:nvSpPr>
          <p:cNvPr id="3" name="TextBox 2"/>
          <p:cNvSpPr txBox="1"/>
          <p:nvPr/>
        </p:nvSpPr>
        <p:spPr>
          <a:xfrm>
            <a:off x="1219200" y="1143000"/>
            <a:ext cx="7467600" cy="5201424"/>
          </a:xfrm>
          <a:prstGeom prst="rect">
            <a:avLst/>
          </a:prstGeom>
          <a:noFill/>
        </p:spPr>
        <p:txBody>
          <a:bodyPr wrap="square" rtlCol="0">
            <a:spAutoFit/>
          </a:bodyPr>
          <a:lstStyle/>
          <a:p>
            <a:pPr algn="just"/>
            <a:r>
              <a:rPr lang="en-US" sz="2400" dirty="0" smtClean="0"/>
              <a:t>The Estate Agency Affairs Board (“EAAB”) and the Department of Human Settlements;</a:t>
            </a:r>
          </a:p>
          <a:p>
            <a:pPr algn="just"/>
            <a:endParaRPr lang="en-US" sz="2400" dirty="0"/>
          </a:p>
          <a:p>
            <a:pPr algn="just"/>
            <a:r>
              <a:rPr lang="en-US" sz="2400" dirty="0" smtClean="0"/>
              <a:t>The term of office of the Board Members of the EAAB;</a:t>
            </a:r>
          </a:p>
          <a:p>
            <a:pPr algn="just"/>
            <a:endParaRPr lang="en-US" sz="2400" dirty="0"/>
          </a:p>
          <a:p>
            <a:pPr algn="just"/>
            <a:r>
              <a:rPr lang="en-US" sz="2400" dirty="0" smtClean="0"/>
              <a:t>Ensuring that the EAAB becomes a sound and trusted world class regulator;</a:t>
            </a:r>
          </a:p>
          <a:p>
            <a:pPr algn="just"/>
            <a:endParaRPr lang="en-US" sz="2400" dirty="0"/>
          </a:p>
          <a:p>
            <a:pPr algn="just"/>
            <a:r>
              <a:rPr lang="en-US" sz="2400" dirty="0" smtClean="0"/>
              <a:t>The evolution and expansion of the property sector;</a:t>
            </a:r>
          </a:p>
          <a:p>
            <a:pPr algn="just"/>
            <a:endParaRPr lang="en-US" sz="2400" dirty="0"/>
          </a:p>
          <a:p>
            <a:pPr algn="just"/>
            <a:r>
              <a:rPr lang="en-US" sz="2400" dirty="0" smtClean="0"/>
              <a:t>South African residential property stock;</a:t>
            </a:r>
          </a:p>
          <a:p>
            <a:pPr algn="just"/>
            <a:endParaRPr lang="en-US" sz="2400" dirty="0"/>
          </a:p>
          <a:p>
            <a:pPr algn="just"/>
            <a:r>
              <a:rPr lang="en-US" sz="2400" dirty="0" err="1" smtClean="0"/>
              <a:t>Utilisation</a:t>
            </a:r>
            <a:r>
              <a:rPr lang="en-US" sz="2400" dirty="0" smtClean="0"/>
              <a:t> of immovable property as an economic enabler;</a:t>
            </a:r>
          </a:p>
          <a:p>
            <a:pPr algn="just"/>
            <a:endParaRPr lang="en-US" sz="2000" dirty="0"/>
          </a:p>
        </p:txBody>
      </p:sp>
      <p:sp>
        <p:nvSpPr>
          <p:cNvPr id="4" name="Rounded Rectangle 3"/>
          <p:cNvSpPr/>
          <p:nvPr/>
        </p:nvSpPr>
        <p:spPr>
          <a:xfrm>
            <a:off x="522247" y="1247079"/>
            <a:ext cx="609600" cy="609600"/>
          </a:xfrm>
          <a:prstGeom prst="roundRect">
            <a:avLst/>
          </a:prstGeom>
          <a:solidFill>
            <a:srgbClr val="000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520388" y="2209800"/>
            <a:ext cx="609600" cy="609600"/>
          </a:xfrm>
          <a:prstGeom prst="roundRect">
            <a:avLst/>
          </a:prstGeom>
          <a:solidFill>
            <a:srgbClr val="000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520388" y="3088888"/>
            <a:ext cx="609600" cy="609600"/>
          </a:xfrm>
          <a:prstGeom prst="roundRect">
            <a:avLst/>
          </a:prstGeom>
          <a:solidFill>
            <a:srgbClr val="000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518531" y="3969833"/>
            <a:ext cx="609600" cy="609600"/>
          </a:xfrm>
          <a:prstGeom prst="roundRect">
            <a:avLst/>
          </a:prstGeom>
          <a:solidFill>
            <a:srgbClr val="000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518531" y="4731833"/>
            <a:ext cx="609600" cy="609600"/>
          </a:xfrm>
          <a:prstGeom prst="roundRect">
            <a:avLst/>
          </a:prstGeom>
          <a:solidFill>
            <a:srgbClr val="000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518531" y="5493833"/>
            <a:ext cx="609600" cy="609600"/>
          </a:xfrm>
          <a:prstGeom prst="roundRect">
            <a:avLst/>
          </a:prstGeom>
          <a:solidFill>
            <a:srgbClr val="000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4094738179"/>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5494"/>
            <a:ext cx="9144000" cy="584775"/>
          </a:xfrm>
          <a:prstGeom prst="rect">
            <a:avLst/>
          </a:prstGeom>
          <a:noFill/>
        </p:spPr>
        <p:txBody>
          <a:bodyPr wrap="square" rtlCol="0">
            <a:spAutoFit/>
          </a:bodyPr>
          <a:lstStyle/>
          <a:p>
            <a:pPr algn="ctr"/>
            <a:r>
              <a:rPr lang="en-US" sz="3200" b="1" dirty="0" smtClean="0"/>
              <a:t>Chief Executive Officer’s Report </a:t>
            </a:r>
            <a:r>
              <a:rPr lang="en-US" sz="3200" b="1" dirty="0" err="1" smtClean="0"/>
              <a:t>Cont</a:t>
            </a:r>
            <a:r>
              <a:rPr lang="en-US" sz="3200" b="1" dirty="0" smtClean="0"/>
              <a:t>/…</a:t>
            </a:r>
            <a:endParaRPr lang="en-US" sz="3200" b="1" dirty="0"/>
          </a:p>
        </p:txBody>
      </p:sp>
      <p:sp>
        <p:nvSpPr>
          <p:cNvPr id="3" name="TextBox 2"/>
          <p:cNvSpPr txBox="1"/>
          <p:nvPr/>
        </p:nvSpPr>
        <p:spPr>
          <a:xfrm>
            <a:off x="1371599" y="770629"/>
            <a:ext cx="7463883" cy="6001643"/>
          </a:xfrm>
          <a:prstGeom prst="rect">
            <a:avLst/>
          </a:prstGeom>
          <a:noFill/>
        </p:spPr>
        <p:txBody>
          <a:bodyPr wrap="square" rtlCol="0">
            <a:spAutoFit/>
          </a:bodyPr>
          <a:lstStyle/>
          <a:p>
            <a:pPr algn="just"/>
            <a:r>
              <a:rPr lang="en-US" sz="2400" dirty="0" smtClean="0"/>
              <a:t>Issues which received the attention of the EAAB during the period under review;</a:t>
            </a:r>
          </a:p>
          <a:p>
            <a:pPr algn="just"/>
            <a:endParaRPr lang="en-US" sz="2400" dirty="0" smtClean="0"/>
          </a:p>
          <a:p>
            <a:pPr algn="just"/>
            <a:r>
              <a:rPr lang="en-US" sz="2400" dirty="0" smtClean="0"/>
              <a:t>Playing a more responsive role in the South African economic landscape;</a:t>
            </a:r>
          </a:p>
          <a:p>
            <a:pPr algn="just"/>
            <a:endParaRPr lang="en-US" sz="2400" dirty="0" smtClean="0"/>
          </a:p>
          <a:p>
            <a:pPr algn="just"/>
            <a:r>
              <a:rPr lang="en-US" sz="2400" dirty="0" smtClean="0"/>
              <a:t>Making more effective use of available technology;</a:t>
            </a:r>
          </a:p>
          <a:p>
            <a:pPr algn="just"/>
            <a:endParaRPr lang="en-US" sz="2400" dirty="0" smtClean="0"/>
          </a:p>
          <a:p>
            <a:pPr algn="just"/>
            <a:r>
              <a:rPr lang="en-US" sz="2400" dirty="0" err="1" smtClean="0"/>
              <a:t>Professionalising</a:t>
            </a:r>
            <a:r>
              <a:rPr lang="en-US" sz="2400" dirty="0" smtClean="0"/>
              <a:t> the real estate sector – Continuing Professional Development;</a:t>
            </a:r>
          </a:p>
          <a:p>
            <a:pPr algn="just"/>
            <a:endParaRPr lang="en-US" sz="2400" dirty="0"/>
          </a:p>
          <a:p>
            <a:pPr algn="just"/>
            <a:r>
              <a:rPr lang="en-US" sz="2400" dirty="0" smtClean="0"/>
              <a:t>Countering </a:t>
            </a:r>
            <a:r>
              <a:rPr lang="en-US" sz="2400" dirty="0"/>
              <a:t>acts of racism, discrimination and </a:t>
            </a:r>
            <a:r>
              <a:rPr lang="en-US" sz="2400" dirty="0" smtClean="0"/>
              <a:t>intolerance;</a:t>
            </a:r>
          </a:p>
          <a:p>
            <a:pPr algn="just"/>
            <a:endParaRPr lang="en-US" sz="2400" dirty="0"/>
          </a:p>
          <a:p>
            <a:pPr algn="just"/>
            <a:r>
              <a:rPr lang="en-US" sz="2400" dirty="0" smtClean="0"/>
              <a:t>The Equity Pledge;</a:t>
            </a:r>
          </a:p>
          <a:p>
            <a:pPr algn="just"/>
            <a:endParaRPr lang="en-US" sz="2400" dirty="0"/>
          </a:p>
          <a:p>
            <a:pPr algn="just"/>
            <a:endParaRPr lang="en-US" sz="2400" dirty="0"/>
          </a:p>
        </p:txBody>
      </p:sp>
      <p:sp>
        <p:nvSpPr>
          <p:cNvPr id="4" name="Rounded Rectangle 3"/>
          <p:cNvSpPr/>
          <p:nvPr/>
        </p:nvSpPr>
        <p:spPr>
          <a:xfrm>
            <a:off x="533398" y="893290"/>
            <a:ext cx="609600" cy="609600"/>
          </a:xfrm>
          <a:prstGeom prst="roundRect">
            <a:avLst/>
          </a:prstGeom>
          <a:solidFill>
            <a:srgbClr val="000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531539" y="1975629"/>
            <a:ext cx="609600" cy="609600"/>
          </a:xfrm>
          <a:prstGeom prst="roundRect">
            <a:avLst/>
          </a:prstGeom>
          <a:solidFill>
            <a:srgbClr val="000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520388" y="2943925"/>
            <a:ext cx="609600" cy="609600"/>
          </a:xfrm>
          <a:prstGeom prst="roundRect">
            <a:avLst/>
          </a:prstGeom>
          <a:solidFill>
            <a:srgbClr val="000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518531" y="3824870"/>
            <a:ext cx="609600" cy="609600"/>
          </a:xfrm>
          <a:prstGeom prst="roundRect">
            <a:avLst/>
          </a:prstGeom>
          <a:solidFill>
            <a:srgbClr val="000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518531" y="4709531"/>
            <a:ext cx="609600" cy="609600"/>
          </a:xfrm>
          <a:prstGeom prst="roundRect">
            <a:avLst/>
          </a:prstGeom>
          <a:solidFill>
            <a:srgbClr val="000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518531" y="5475249"/>
            <a:ext cx="609600" cy="609600"/>
          </a:xfrm>
          <a:prstGeom prst="roundRect">
            <a:avLst/>
          </a:prstGeom>
          <a:solidFill>
            <a:srgbClr val="000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173345535"/>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6645"/>
            <a:ext cx="9144000" cy="584775"/>
          </a:xfrm>
          <a:prstGeom prst="rect">
            <a:avLst/>
          </a:prstGeom>
          <a:noFill/>
        </p:spPr>
        <p:txBody>
          <a:bodyPr wrap="square" rtlCol="0">
            <a:spAutoFit/>
          </a:bodyPr>
          <a:lstStyle/>
          <a:p>
            <a:pPr algn="ctr"/>
            <a:r>
              <a:rPr lang="en-US" sz="3200" b="1" dirty="0" smtClean="0"/>
              <a:t>Chief Executive Officer’s Report </a:t>
            </a:r>
            <a:r>
              <a:rPr lang="en-US" sz="3200" b="1" dirty="0" err="1" smtClean="0"/>
              <a:t>Cont</a:t>
            </a:r>
            <a:r>
              <a:rPr lang="en-US" sz="3200" b="1" dirty="0" smtClean="0"/>
              <a:t>/…</a:t>
            </a:r>
            <a:endParaRPr lang="en-US" sz="3200" b="1" dirty="0"/>
          </a:p>
        </p:txBody>
      </p:sp>
      <p:sp>
        <p:nvSpPr>
          <p:cNvPr id="3" name="TextBox 2"/>
          <p:cNvSpPr txBox="1"/>
          <p:nvPr/>
        </p:nvSpPr>
        <p:spPr>
          <a:xfrm>
            <a:off x="1219200" y="1685952"/>
            <a:ext cx="7525212" cy="6001643"/>
          </a:xfrm>
          <a:prstGeom prst="rect">
            <a:avLst/>
          </a:prstGeom>
          <a:noFill/>
        </p:spPr>
        <p:txBody>
          <a:bodyPr wrap="square" rtlCol="0">
            <a:spAutoFit/>
          </a:bodyPr>
          <a:lstStyle/>
          <a:p>
            <a:pPr marL="55562" algn="just"/>
            <a:r>
              <a:rPr lang="en-US" sz="2400" dirty="0" smtClean="0"/>
              <a:t>Transformation of the estate agency sector – the “One Learner - One Estate Agency” Your Brigade Empowerment </a:t>
            </a:r>
            <a:r>
              <a:rPr lang="en-US" sz="2400" dirty="0" err="1" smtClean="0"/>
              <a:t>Programme</a:t>
            </a:r>
            <a:r>
              <a:rPr lang="en-US" sz="2400" dirty="0" smtClean="0"/>
              <a:t>;</a:t>
            </a:r>
          </a:p>
          <a:p>
            <a:pPr marL="55562" algn="just"/>
            <a:endParaRPr lang="en-US" sz="2400" dirty="0"/>
          </a:p>
          <a:p>
            <a:pPr marL="55562" algn="just"/>
            <a:r>
              <a:rPr lang="en-US" sz="2400" dirty="0" smtClean="0"/>
              <a:t>Legislative review;</a:t>
            </a:r>
          </a:p>
          <a:p>
            <a:pPr marL="55562" algn="just"/>
            <a:endParaRPr lang="en-US" sz="2400" dirty="0"/>
          </a:p>
          <a:p>
            <a:pPr marL="55562" algn="just"/>
            <a:r>
              <a:rPr lang="en-US" sz="2400" dirty="0" smtClean="0"/>
              <a:t>Registrations and renewals of fidelity fund certificates;</a:t>
            </a:r>
          </a:p>
          <a:p>
            <a:pPr marL="55562" algn="just"/>
            <a:endParaRPr lang="en-US" sz="2400" dirty="0"/>
          </a:p>
          <a:p>
            <a:pPr marL="55562" algn="just"/>
            <a:r>
              <a:rPr lang="en-US" sz="2400" dirty="0" smtClean="0"/>
              <a:t>Education and Training;</a:t>
            </a:r>
          </a:p>
          <a:p>
            <a:pPr marL="55562" algn="just"/>
            <a:endParaRPr lang="en-US" sz="2400" dirty="0"/>
          </a:p>
          <a:p>
            <a:pPr marL="55562" algn="just"/>
            <a:r>
              <a:rPr lang="en-US" sz="2400" dirty="0" smtClean="0"/>
              <a:t>Disciplinary Inquiries;</a:t>
            </a:r>
          </a:p>
          <a:p>
            <a:pPr marL="55562" algn="just"/>
            <a:endParaRPr lang="en-US" sz="2400" dirty="0"/>
          </a:p>
          <a:p>
            <a:pPr marL="692150" indent="-636588" algn="just">
              <a:buFont typeface="Wingdings" pitchFamily="2" charset="2"/>
              <a:buChar char="q"/>
            </a:pPr>
            <a:endParaRPr lang="en-US" sz="2400" dirty="0"/>
          </a:p>
          <a:p>
            <a:pPr marL="55562" algn="just"/>
            <a:endParaRPr lang="en-US" sz="2400" dirty="0"/>
          </a:p>
          <a:p>
            <a:pPr marL="692150" indent="-636588" algn="just">
              <a:buFont typeface="Wingdings" pitchFamily="2" charset="2"/>
              <a:buChar char="q"/>
            </a:pPr>
            <a:endParaRPr lang="en-US" sz="2400" dirty="0"/>
          </a:p>
          <a:p>
            <a:pPr marL="692150" indent="-636588" algn="just">
              <a:buFont typeface="Wingdings" pitchFamily="2" charset="2"/>
              <a:buChar char="q"/>
            </a:pPr>
            <a:endParaRPr lang="en-US" sz="2400" dirty="0"/>
          </a:p>
        </p:txBody>
      </p:sp>
      <p:sp>
        <p:nvSpPr>
          <p:cNvPr id="10" name="Rounded Rectangle 9"/>
          <p:cNvSpPr/>
          <p:nvPr/>
        </p:nvSpPr>
        <p:spPr>
          <a:xfrm>
            <a:off x="522247" y="1921315"/>
            <a:ext cx="609600" cy="609600"/>
          </a:xfrm>
          <a:prstGeom prst="roundRect">
            <a:avLst/>
          </a:prstGeom>
          <a:solidFill>
            <a:srgbClr val="000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520388" y="3104013"/>
            <a:ext cx="609600" cy="609600"/>
          </a:xfrm>
          <a:prstGeom prst="roundRect">
            <a:avLst/>
          </a:prstGeom>
          <a:solidFill>
            <a:srgbClr val="000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520388" y="3860440"/>
            <a:ext cx="609600" cy="609600"/>
          </a:xfrm>
          <a:prstGeom prst="roundRect">
            <a:avLst/>
          </a:prstGeom>
          <a:solidFill>
            <a:srgbClr val="000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507380" y="4551818"/>
            <a:ext cx="609600" cy="609600"/>
          </a:xfrm>
          <a:prstGeom prst="roundRect">
            <a:avLst/>
          </a:prstGeom>
          <a:solidFill>
            <a:srgbClr val="000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518531" y="5291516"/>
            <a:ext cx="609600" cy="609600"/>
          </a:xfrm>
          <a:prstGeom prst="roundRect">
            <a:avLst/>
          </a:prstGeom>
          <a:solidFill>
            <a:srgbClr val="000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260438" y="1009648"/>
            <a:ext cx="5990807" cy="461665"/>
          </a:xfrm>
          <a:prstGeom prst="rect">
            <a:avLst/>
          </a:prstGeom>
        </p:spPr>
        <p:txBody>
          <a:bodyPr wrap="none">
            <a:spAutoFit/>
          </a:bodyPr>
          <a:lstStyle/>
          <a:p>
            <a:pPr algn="just"/>
            <a:r>
              <a:rPr lang="en-US" sz="2400" dirty="0"/>
              <a:t>Establishment of the Multi-Stakeholder Group</a:t>
            </a:r>
            <a:r>
              <a:rPr lang="en-US" dirty="0"/>
              <a:t>;</a:t>
            </a:r>
          </a:p>
        </p:txBody>
      </p:sp>
      <p:sp>
        <p:nvSpPr>
          <p:cNvPr id="16" name="Rounded Rectangle 15"/>
          <p:cNvSpPr/>
          <p:nvPr/>
        </p:nvSpPr>
        <p:spPr>
          <a:xfrm>
            <a:off x="498899" y="935680"/>
            <a:ext cx="609600" cy="609600"/>
          </a:xfrm>
          <a:prstGeom prst="roundRect">
            <a:avLst/>
          </a:prstGeom>
          <a:solidFill>
            <a:srgbClr val="000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75096185"/>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2400"/>
            <a:ext cx="9144000" cy="584775"/>
          </a:xfrm>
          <a:prstGeom prst="rect">
            <a:avLst/>
          </a:prstGeom>
          <a:noFill/>
        </p:spPr>
        <p:txBody>
          <a:bodyPr wrap="square" rtlCol="0">
            <a:spAutoFit/>
          </a:bodyPr>
          <a:lstStyle/>
          <a:p>
            <a:pPr algn="ctr"/>
            <a:r>
              <a:rPr lang="en-US" sz="3200" b="1" dirty="0" smtClean="0"/>
              <a:t>Chief Executive Officer’s Report </a:t>
            </a:r>
            <a:r>
              <a:rPr lang="en-US" sz="3200" b="1" dirty="0" err="1" smtClean="0"/>
              <a:t>Cont</a:t>
            </a:r>
            <a:r>
              <a:rPr lang="en-US" sz="3200" b="1" dirty="0" smtClean="0"/>
              <a:t>/…</a:t>
            </a:r>
            <a:endParaRPr lang="en-US" sz="3200" b="1" dirty="0"/>
          </a:p>
        </p:txBody>
      </p:sp>
      <p:sp>
        <p:nvSpPr>
          <p:cNvPr id="3" name="TextBox 2"/>
          <p:cNvSpPr txBox="1"/>
          <p:nvPr/>
        </p:nvSpPr>
        <p:spPr>
          <a:xfrm>
            <a:off x="1325130" y="1066800"/>
            <a:ext cx="9448800" cy="6001643"/>
          </a:xfrm>
          <a:prstGeom prst="rect">
            <a:avLst/>
          </a:prstGeom>
          <a:noFill/>
        </p:spPr>
        <p:txBody>
          <a:bodyPr wrap="square" rtlCol="0">
            <a:spAutoFit/>
          </a:bodyPr>
          <a:lstStyle/>
          <a:p>
            <a:pPr marL="55562" algn="just"/>
            <a:r>
              <a:rPr lang="en-US" sz="2400" dirty="0"/>
              <a:t>Management and control of the Estate Agents Fidelity Fund</a:t>
            </a:r>
            <a:r>
              <a:rPr lang="en-US" sz="2400" dirty="0" smtClean="0"/>
              <a:t>;</a:t>
            </a:r>
          </a:p>
          <a:p>
            <a:pPr marL="55562" algn="just"/>
            <a:endParaRPr lang="en-US" sz="2400" dirty="0"/>
          </a:p>
          <a:p>
            <a:pPr marL="55562" algn="just"/>
            <a:r>
              <a:rPr lang="en-US" sz="2400" dirty="0" smtClean="0"/>
              <a:t>Stakeholder Management;</a:t>
            </a:r>
          </a:p>
          <a:p>
            <a:pPr marL="55562" algn="just"/>
            <a:endParaRPr lang="en-US" sz="2400" dirty="0"/>
          </a:p>
          <a:p>
            <a:pPr marL="55562" algn="just"/>
            <a:r>
              <a:rPr lang="en-US" sz="2400" dirty="0" smtClean="0"/>
              <a:t>Consumer Awareness and education</a:t>
            </a:r>
          </a:p>
          <a:p>
            <a:pPr marL="55562" algn="just"/>
            <a:endParaRPr lang="en-US" sz="2400" dirty="0"/>
          </a:p>
          <a:p>
            <a:pPr marL="55562" algn="just"/>
            <a:r>
              <a:rPr lang="en-US" sz="2400" dirty="0" smtClean="0"/>
              <a:t>New consumer protection initiative launched;</a:t>
            </a:r>
          </a:p>
          <a:p>
            <a:pPr marL="55562" algn="just"/>
            <a:endParaRPr lang="en-US" sz="2400" dirty="0"/>
          </a:p>
          <a:p>
            <a:pPr marL="55562" algn="just"/>
            <a:r>
              <a:rPr lang="en-US" sz="2400" dirty="0" smtClean="0"/>
              <a:t>Title Deed Restoration </a:t>
            </a:r>
            <a:r>
              <a:rPr lang="en-US" sz="2400" dirty="0" err="1" smtClean="0"/>
              <a:t>Programme</a:t>
            </a:r>
            <a:r>
              <a:rPr lang="en-US" sz="2400" dirty="0" smtClean="0"/>
              <a:t>;</a:t>
            </a:r>
          </a:p>
          <a:p>
            <a:pPr marL="55562" algn="just"/>
            <a:endParaRPr lang="en-US" sz="2400" dirty="0"/>
          </a:p>
          <a:p>
            <a:pPr marL="55562" algn="just"/>
            <a:r>
              <a:rPr lang="en-US" sz="2400" dirty="0" smtClean="0"/>
              <a:t>Customer Relations;</a:t>
            </a:r>
          </a:p>
          <a:p>
            <a:pPr marL="55562" algn="just"/>
            <a:endParaRPr lang="en-US" sz="2400" dirty="0"/>
          </a:p>
          <a:p>
            <a:pPr marL="55562" algn="just"/>
            <a:r>
              <a:rPr lang="en-US" sz="2400" dirty="0" smtClean="0"/>
              <a:t>Conclusion;</a:t>
            </a:r>
          </a:p>
          <a:p>
            <a:pPr marL="692150" indent="-636588" algn="just">
              <a:buFont typeface="Wingdings" pitchFamily="2" charset="2"/>
              <a:buChar char="q"/>
            </a:pPr>
            <a:endParaRPr lang="en-US" sz="2400" dirty="0"/>
          </a:p>
          <a:p>
            <a:pPr marL="692150" indent="-636588" algn="just">
              <a:buFont typeface="Wingdings" pitchFamily="2" charset="2"/>
              <a:buChar char="q"/>
            </a:pPr>
            <a:endParaRPr lang="en-US" sz="2400" dirty="0"/>
          </a:p>
          <a:p>
            <a:pPr marL="692150" indent="-636588" algn="just">
              <a:buFont typeface="Wingdings" pitchFamily="2" charset="2"/>
              <a:buChar char="q"/>
            </a:pPr>
            <a:endParaRPr lang="en-US" sz="2400" dirty="0"/>
          </a:p>
        </p:txBody>
      </p:sp>
      <p:sp>
        <p:nvSpPr>
          <p:cNvPr id="4" name="Rounded Rectangle 3"/>
          <p:cNvSpPr/>
          <p:nvPr/>
        </p:nvSpPr>
        <p:spPr>
          <a:xfrm>
            <a:off x="533398" y="1006509"/>
            <a:ext cx="609600" cy="609600"/>
          </a:xfrm>
          <a:prstGeom prst="roundRect">
            <a:avLst/>
          </a:prstGeom>
          <a:solidFill>
            <a:srgbClr val="000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531539" y="1797822"/>
            <a:ext cx="609600" cy="609600"/>
          </a:xfrm>
          <a:prstGeom prst="roundRect">
            <a:avLst/>
          </a:prstGeom>
          <a:solidFill>
            <a:srgbClr val="000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531539" y="2530792"/>
            <a:ext cx="609600" cy="609600"/>
          </a:xfrm>
          <a:prstGeom prst="roundRect">
            <a:avLst/>
          </a:prstGeom>
          <a:solidFill>
            <a:srgbClr val="000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529682" y="3256778"/>
            <a:ext cx="609600" cy="609600"/>
          </a:xfrm>
          <a:prstGeom prst="roundRect">
            <a:avLst/>
          </a:prstGeom>
          <a:solidFill>
            <a:srgbClr val="000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529682" y="3933534"/>
            <a:ext cx="609600" cy="609600"/>
          </a:xfrm>
          <a:prstGeom prst="roundRect">
            <a:avLst/>
          </a:prstGeom>
          <a:solidFill>
            <a:srgbClr val="000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529682" y="4676950"/>
            <a:ext cx="609600" cy="609600"/>
          </a:xfrm>
          <a:prstGeom prst="roundRect">
            <a:avLst/>
          </a:prstGeom>
          <a:solidFill>
            <a:srgbClr val="000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533400" y="5499910"/>
            <a:ext cx="609600" cy="609600"/>
          </a:xfrm>
          <a:prstGeom prst="roundRect">
            <a:avLst/>
          </a:prstGeom>
          <a:solidFill>
            <a:srgbClr val="000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307379137"/>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xmlns="" val="1545901731"/>
              </p:ext>
            </p:extLst>
          </p:nvPr>
        </p:nvGraphicFramePr>
        <p:xfrm>
          <a:off x="1460500" y="515153"/>
          <a:ext cx="5867400" cy="8312151"/>
        </p:xfrm>
        <a:graphic>
          <a:graphicData uri="http://schemas.openxmlformats.org/presentationml/2006/ole">
            <p:oleObj spid="_x0000_s1050" name="Acrobat Document" r:id="rId3" imgW="2307240" imgH="3272400" progId="AcroExch.Document.11">
              <p:embed/>
            </p:oleObj>
          </a:graphicData>
        </a:graphic>
      </p:graphicFrame>
      <p:sp>
        <p:nvSpPr>
          <p:cNvPr id="3" name="TextBox 2"/>
          <p:cNvSpPr txBox="1"/>
          <p:nvPr/>
        </p:nvSpPr>
        <p:spPr>
          <a:xfrm>
            <a:off x="609600" y="1447800"/>
            <a:ext cx="8026400" cy="1200329"/>
          </a:xfrm>
          <a:prstGeom prst="rect">
            <a:avLst/>
          </a:prstGeom>
          <a:noFill/>
        </p:spPr>
        <p:txBody>
          <a:bodyPr wrap="square" rtlCol="0">
            <a:spAutoFit/>
          </a:bodyPr>
          <a:lstStyle/>
          <a:p>
            <a:pPr algn="just"/>
            <a:r>
              <a:rPr lang="en-US" sz="2400" dirty="0" smtClean="0"/>
              <a:t>Registration by estate agents to obtain the required seal of authenticity is a  relatively straightforward process as outlined below.</a:t>
            </a:r>
            <a:endParaRPr lang="en-US" sz="2400" dirty="0"/>
          </a:p>
        </p:txBody>
      </p:sp>
      <p:sp>
        <p:nvSpPr>
          <p:cNvPr id="5" name="TextBox 4"/>
          <p:cNvSpPr txBox="1"/>
          <p:nvPr/>
        </p:nvSpPr>
        <p:spPr>
          <a:xfrm>
            <a:off x="0" y="152400"/>
            <a:ext cx="9144000" cy="954107"/>
          </a:xfrm>
          <a:prstGeom prst="rect">
            <a:avLst/>
          </a:prstGeom>
          <a:noFill/>
        </p:spPr>
        <p:txBody>
          <a:bodyPr wrap="square" rtlCol="0">
            <a:spAutoFit/>
          </a:bodyPr>
          <a:lstStyle/>
          <a:p>
            <a:pPr algn="ctr"/>
            <a:r>
              <a:rPr lang="en-US" sz="2800" b="1" dirty="0" smtClean="0"/>
              <a:t>Consumer protection lies at the heart of the </a:t>
            </a:r>
          </a:p>
          <a:p>
            <a:pPr algn="ctr"/>
            <a:r>
              <a:rPr lang="en-US" sz="2800" b="1" dirty="0" smtClean="0"/>
              <a:t>Estate Agency Affairs Board mandate</a:t>
            </a:r>
            <a:endParaRPr lang="en-US" sz="2800" b="1" dirty="0"/>
          </a:p>
        </p:txBody>
      </p:sp>
    </p:spTree>
    <p:extLst>
      <p:ext uri="{BB962C8B-B14F-4D97-AF65-F5344CB8AC3E}">
        <p14:creationId xmlns:p14="http://schemas.microsoft.com/office/powerpoint/2010/main" xmlns="" val="2088057868"/>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id:image001.png@01D1D75B.15B87160"/>
          <p:cNvPicPr/>
          <p:nvPr/>
        </p:nvPicPr>
        <p:blipFill>
          <a:blip r:embed="rId3" r:link="rId4" cstate="print">
            <a:extLst>
              <a:ext uri="{28A0092B-C50C-407E-A947-70E740481C1C}">
                <a14:useLocalDpi xmlns:a14="http://schemas.microsoft.com/office/drawing/2010/main" xmlns="" val="0"/>
              </a:ext>
            </a:extLst>
          </a:blip>
          <a:srcRect/>
          <a:stretch>
            <a:fillRect/>
          </a:stretch>
        </p:blipFill>
        <p:spPr bwMode="auto">
          <a:xfrm>
            <a:off x="457200" y="457200"/>
            <a:ext cx="8458200" cy="6019800"/>
          </a:xfrm>
          <a:prstGeom prst="rect">
            <a:avLst/>
          </a:prstGeom>
          <a:noFill/>
          <a:ln>
            <a:noFill/>
          </a:ln>
        </p:spPr>
      </p:pic>
    </p:spTree>
    <p:extLst>
      <p:ext uri="{BB962C8B-B14F-4D97-AF65-F5344CB8AC3E}">
        <p14:creationId xmlns:p14="http://schemas.microsoft.com/office/powerpoint/2010/main" xmlns="" val="3364036188"/>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id:image002.png@01D1D75B.15B87160"/>
          <p:cNvPicPr/>
          <p:nvPr/>
        </p:nvPicPr>
        <p:blipFill rotWithShape="1">
          <a:blip r:embed="rId2" r:link="rId3" cstate="print">
            <a:extLst>
              <a:ext uri="{28A0092B-C50C-407E-A947-70E740481C1C}">
                <a14:useLocalDpi xmlns:a14="http://schemas.microsoft.com/office/drawing/2010/main" xmlns="" val="0"/>
              </a:ext>
            </a:extLst>
          </a:blip>
          <a:srcRect r="9543"/>
          <a:stretch/>
        </p:blipFill>
        <p:spPr bwMode="auto">
          <a:xfrm>
            <a:off x="304800" y="613317"/>
            <a:ext cx="8684941" cy="5562600"/>
          </a:xfrm>
          <a:prstGeom prst="rect">
            <a:avLst/>
          </a:prstGeom>
          <a:noFill/>
          <a:ln>
            <a:noFill/>
          </a:ln>
        </p:spPr>
      </p:pic>
    </p:spTree>
    <p:extLst>
      <p:ext uri="{BB962C8B-B14F-4D97-AF65-F5344CB8AC3E}">
        <p14:creationId xmlns:p14="http://schemas.microsoft.com/office/powerpoint/2010/main" xmlns="" val="1853052559"/>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2641958366"/>
              </p:ext>
            </p:extLst>
          </p:nvPr>
        </p:nvGraphicFramePr>
        <p:xfrm>
          <a:off x="762000" y="304800"/>
          <a:ext cx="7848600" cy="2743202"/>
        </p:xfrm>
        <a:graphic>
          <a:graphicData uri="http://schemas.openxmlformats.org/drawingml/2006/table">
            <a:tbl>
              <a:tblPr firstRow="1" firstCol="1" bandRow="1">
                <a:tableStyleId>{5C22544A-7EE6-4342-B048-85BDC9FD1C3A}</a:tableStyleId>
              </a:tblPr>
              <a:tblGrid>
                <a:gridCol w="3810000"/>
                <a:gridCol w="2057400"/>
                <a:gridCol w="1981200"/>
              </a:tblGrid>
              <a:tr h="391886">
                <a:tc>
                  <a:txBody>
                    <a:bodyPr/>
                    <a:lstStyle/>
                    <a:p>
                      <a:pPr marL="0" marR="0" algn="just">
                        <a:lnSpc>
                          <a:spcPct val="115000"/>
                        </a:lnSpc>
                        <a:spcBef>
                          <a:spcPts val="0"/>
                        </a:spcBef>
                        <a:spcAft>
                          <a:spcPts val="0"/>
                        </a:spcAft>
                      </a:pPr>
                      <a:r>
                        <a:rPr lang="en-ZA" sz="2000" dirty="0">
                          <a:effectLst/>
                        </a:rPr>
                        <a:t> </a:t>
                      </a:r>
                      <a:endParaRPr lang="en-US" sz="2000" dirty="0">
                        <a:effectLst/>
                        <a:latin typeface="Calibri"/>
                        <a:ea typeface="Calibri"/>
                        <a:cs typeface="Times New Roman"/>
                      </a:endParaRPr>
                    </a:p>
                  </a:txBody>
                  <a:tcPr marL="68580" marR="68580" marT="0" marB="0">
                    <a:solidFill>
                      <a:srgbClr val="000046"/>
                    </a:solidFill>
                  </a:tcPr>
                </a:tc>
                <a:tc>
                  <a:txBody>
                    <a:bodyPr/>
                    <a:lstStyle/>
                    <a:p>
                      <a:pPr marL="0" marR="0" algn="r">
                        <a:lnSpc>
                          <a:spcPct val="115000"/>
                        </a:lnSpc>
                        <a:spcBef>
                          <a:spcPts val="0"/>
                        </a:spcBef>
                        <a:spcAft>
                          <a:spcPts val="0"/>
                        </a:spcAft>
                      </a:pPr>
                      <a:r>
                        <a:rPr lang="en-ZA" sz="2000" dirty="0">
                          <a:effectLst/>
                        </a:rPr>
                        <a:t>31 March 2016</a:t>
                      </a:r>
                      <a:endParaRPr lang="en-US" sz="2000" dirty="0">
                        <a:effectLst/>
                        <a:latin typeface="Calibri"/>
                        <a:ea typeface="Calibri"/>
                        <a:cs typeface="Times New Roman"/>
                      </a:endParaRPr>
                    </a:p>
                  </a:txBody>
                  <a:tcPr marL="68580" marR="68580" marT="0" marB="0">
                    <a:solidFill>
                      <a:srgbClr val="000046"/>
                    </a:solidFill>
                  </a:tcPr>
                </a:tc>
                <a:tc>
                  <a:txBody>
                    <a:bodyPr/>
                    <a:lstStyle/>
                    <a:p>
                      <a:pPr marL="0" marR="0" algn="r">
                        <a:lnSpc>
                          <a:spcPct val="115000"/>
                        </a:lnSpc>
                        <a:spcBef>
                          <a:spcPts val="0"/>
                        </a:spcBef>
                        <a:spcAft>
                          <a:spcPts val="0"/>
                        </a:spcAft>
                      </a:pPr>
                      <a:r>
                        <a:rPr lang="en-ZA" sz="2000" dirty="0">
                          <a:effectLst/>
                        </a:rPr>
                        <a:t>31 March 2015</a:t>
                      </a:r>
                      <a:endParaRPr lang="en-US" sz="2000" dirty="0">
                        <a:effectLst/>
                        <a:latin typeface="Calibri"/>
                        <a:ea typeface="Calibri"/>
                        <a:cs typeface="Times New Roman"/>
                      </a:endParaRPr>
                    </a:p>
                  </a:txBody>
                  <a:tcPr marL="68580" marR="68580" marT="0" marB="0">
                    <a:solidFill>
                      <a:srgbClr val="000046"/>
                    </a:solidFill>
                  </a:tcPr>
                </a:tc>
              </a:tr>
              <a:tr h="391886">
                <a:tc>
                  <a:txBody>
                    <a:bodyPr/>
                    <a:lstStyle/>
                    <a:p>
                      <a:pPr marL="0" marR="0" algn="just">
                        <a:lnSpc>
                          <a:spcPct val="115000"/>
                        </a:lnSpc>
                        <a:spcBef>
                          <a:spcPts val="0"/>
                        </a:spcBef>
                        <a:spcAft>
                          <a:spcPts val="0"/>
                        </a:spcAft>
                      </a:pPr>
                      <a:r>
                        <a:rPr lang="en-ZA" sz="2000" dirty="0">
                          <a:effectLst/>
                        </a:rPr>
                        <a:t>Principal estate agents</a:t>
                      </a:r>
                      <a:endParaRPr lang="en-US" sz="2000" dirty="0">
                        <a:effectLst/>
                        <a:latin typeface="Calibri"/>
                        <a:ea typeface="Calibri"/>
                        <a:cs typeface="Times New Roman"/>
                      </a:endParaRPr>
                    </a:p>
                  </a:txBody>
                  <a:tcPr marL="68580" marR="68580" marT="0" marB="0">
                    <a:solidFill>
                      <a:srgbClr val="99CC00"/>
                    </a:solidFill>
                  </a:tcPr>
                </a:tc>
                <a:tc>
                  <a:txBody>
                    <a:bodyPr/>
                    <a:lstStyle/>
                    <a:p>
                      <a:pPr marL="0" marR="0" algn="r">
                        <a:lnSpc>
                          <a:spcPct val="115000"/>
                        </a:lnSpc>
                        <a:spcBef>
                          <a:spcPts val="0"/>
                        </a:spcBef>
                        <a:spcAft>
                          <a:spcPts val="0"/>
                        </a:spcAft>
                      </a:pPr>
                      <a:r>
                        <a:rPr lang="en-ZA" sz="2000" dirty="0">
                          <a:effectLst/>
                        </a:rPr>
                        <a:t>8 163</a:t>
                      </a:r>
                      <a:endParaRPr lang="en-US" sz="2000" dirty="0">
                        <a:effectLst/>
                        <a:latin typeface="Calibri"/>
                        <a:ea typeface="Calibri"/>
                        <a:cs typeface="Times New Roman"/>
                      </a:endParaRPr>
                    </a:p>
                  </a:txBody>
                  <a:tcPr marL="68580" marR="68580" marT="0" marB="0">
                    <a:solidFill>
                      <a:srgbClr val="99CC00"/>
                    </a:solidFill>
                  </a:tcPr>
                </a:tc>
                <a:tc>
                  <a:txBody>
                    <a:bodyPr/>
                    <a:lstStyle/>
                    <a:p>
                      <a:pPr marL="0" marR="0" algn="r">
                        <a:lnSpc>
                          <a:spcPct val="115000"/>
                        </a:lnSpc>
                        <a:spcBef>
                          <a:spcPts val="0"/>
                        </a:spcBef>
                        <a:spcAft>
                          <a:spcPts val="0"/>
                        </a:spcAft>
                      </a:pPr>
                      <a:r>
                        <a:rPr lang="en-ZA" sz="2000">
                          <a:effectLst/>
                        </a:rPr>
                        <a:t>7 094</a:t>
                      </a:r>
                      <a:endParaRPr lang="en-US" sz="2000">
                        <a:effectLst/>
                        <a:latin typeface="Calibri"/>
                        <a:ea typeface="Calibri"/>
                        <a:cs typeface="Times New Roman"/>
                      </a:endParaRPr>
                    </a:p>
                  </a:txBody>
                  <a:tcPr marL="68580" marR="68580" marT="0" marB="0">
                    <a:solidFill>
                      <a:srgbClr val="99CC00"/>
                    </a:solidFill>
                  </a:tcPr>
                </a:tc>
              </a:tr>
              <a:tr h="391886">
                <a:tc>
                  <a:txBody>
                    <a:bodyPr/>
                    <a:lstStyle/>
                    <a:p>
                      <a:pPr marL="0" marR="0" algn="just">
                        <a:lnSpc>
                          <a:spcPct val="115000"/>
                        </a:lnSpc>
                        <a:spcBef>
                          <a:spcPts val="0"/>
                        </a:spcBef>
                        <a:spcAft>
                          <a:spcPts val="0"/>
                        </a:spcAft>
                      </a:pPr>
                      <a:r>
                        <a:rPr lang="en-ZA" sz="2000" dirty="0">
                          <a:effectLst/>
                        </a:rPr>
                        <a:t>Non-principal estate agents</a:t>
                      </a:r>
                      <a:endParaRPr lang="en-US" sz="2000" dirty="0">
                        <a:effectLst/>
                        <a:latin typeface="Calibri"/>
                        <a:ea typeface="Calibri"/>
                        <a:cs typeface="Times New Roman"/>
                      </a:endParaRPr>
                    </a:p>
                  </a:txBody>
                  <a:tcPr marL="68580" marR="68580" marT="0" marB="0">
                    <a:solidFill>
                      <a:srgbClr val="99CC00"/>
                    </a:solidFill>
                  </a:tcPr>
                </a:tc>
                <a:tc>
                  <a:txBody>
                    <a:bodyPr/>
                    <a:lstStyle/>
                    <a:p>
                      <a:pPr marL="0" marR="0" algn="r">
                        <a:lnSpc>
                          <a:spcPct val="115000"/>
                        </a:lnSpc>
                        <a:spcBef>
                          <a:spcPts val="0"/>
                        </a:spcBef>
                        <a:spcAft>
                          <a:spcPts val="0"/>
                        </a:spcAft>
                      </a:pPr>
                      <a:r>
                        <a:rPr lang="en-ZA" sz="2000">
                          <a:effectLst/>
                        </a:rPr>
                        <a:t>11 261</a:t>
                      </a:r>
                      <a:endParaRPr lang="en-US" sz="2000">
                        <a:effectLst/>
                        <a:latin typeface="Calibri"/>
                        <a:ea typeface="Calibri"/>
                        <a:cs typeface="Times New Roman"/>
                      </a:endParaRPr>
                    </a:p>
                  </a:txBody>
                  <a:tcPr marL="68580" marR="68580" marT="0" marB="0">
                    <a:solidFill>
                      <a:srgbClr val="99CC00"/>
                    </a:solidFill>
                  </a:tcPr>
                </a:tc>
                <a:tc>
                  <a:txBody>
                    <a:bodyPr/>
                    <a:lstStyle/>
                    <a:p>
                      <a:pPr marL="0" marR="0" algn="r">
                        <a:lnSpc>
                          <a:spcPct val="115000"/>
                        </a:lnSpc>
                        <a:spcBef>
                          <a:spcPts val="0"/>
                        </a:spcBef>
                        <a:spcAft>
                          <a:spcPts val="0"/>
                        </a:spcAft>
                      </a:pPr>
                      <a:r>
                        <a:rPr lang="en-ZA" sz="2000">
                          <a:effectLst/>
                        </a:rPr>
                        <a:t>10 274</a:t>
                      </a:r>
                      <a:endParaRPr lang="en-US" sz="2000">
                        <a:effectLst/>
                        <a:latin typeface="Calibri"/>
                        <a:ea typeface="Calibri"/>
                        <a:cs typeface="Times New Roman"/>
                      </a:endParaRPr>
                    </a:p>
                  </a:txBody>
                  <a:tcPr marL="68580" marR="68580" marT="0" marB="0">
                    <a:solidFill>
                      <a:srgbClr val="99CC00"/>
                    </a:solidFill>
                  </a:tcPr>
                </a:tc>
              </a:tr>
              <a:tr h="391886">
                <a:tc>
                  <a:txBody>
                    <a:bodyPr/>
                    <a:lstStyle/>
                    <a:p>
                      <a:pPr marL="0" marR="0" algn="just">
                        <a:lnSpc>
                          <a:spcPct val="115000"/>
                        </a:lnSpc>
                        <a:spcBef>
                          <a:spcPts val="0"/>
                        </a:spcBef>
                        <a:spcAft>
                          <a:spcPts val="0"/>
                        </a:spcAft>
                      </a:pPr>
                      <a:r>
                        <a:rPr lang="en-ZA" sz="2000" dirty="0">
                          <a:effectLst/>
                        </a:rPr>
                        <a:t>Intern estate agents</a:t>
                      </a:r>
                      <a:endParaRPr lang="en-US" sz="2000" dirty="0">
                        <a:effectLst/>
                        <a:latin typeface="Calibri"/>
                        <a:ea typeface="Calibri"/>
                        <a:cs typeface="Times New Roman"/>
                      </a:endParaRPr>
                    </a:p>
                  </a:txBody>
                  <a:tcPr marL="68580" marR="68580" marT="0" marB="0">
                    <a:solidFill>
                      <a:srgbClr val="99CC00"/>
                    </a:solidFill>
                  </a:tcPr>
                </a:tc>
                <a:tc>
                  <a:txBody>
                    <a:bodyPr/>
                    <a:lstStyle/>
                    <a:p>
                      <a:pPr marL="0" marR="0" algn="r">
                        <a:lnSpc>
                          <a:spcPct val="115000"/>
                        </a:lnSpc>
                        <a:spcBef>
                          <a:spcPts val="0"/>
                        </a:spcBef>
                        <a:spcAft>
                          <a:spcPts val="0"/>
                        </a:spcAft>
                      </a:pPr>
                      <a:r>
                        <a:rPr lang="en-ZA" sz="2000">
                          <a:effectLst/>
                        </a:rPr>
                        <a:t>18 892</a:t>
                      </a:r>
                      <a:endParaRPr lang="en-US" sz="2000">
                        <a:effectLst/>
                        <a:latin typeface="Calibri"/>
                        <a:ea typeface="Calibri"/>
                        <a:cs typeface="Times New Roman"/>
                      </a:endParaRPr>
                    </a:p>
                  </a:txBody>
                  <a:tcPr marL="68580" marR="68580" marT="0" marB="0">
                    <a:solidFill>
                      <a:srgbClr val="99CC00"/>
                    </a:solidFill>
                  </a:tcPr>
                </a:tc>
                <a:tc>
                  <a:txBody>
                    <a:bodyPr/>
                    <a:lstStyle/>
                    <a:p>
                      <a:pPr marL="0" marR="0" algn="r">
                        <a:lnSpc>
                          <a:spcPct val="115000"/>
                        </a:lnSpc>
                        <a:spcBef>
                          <a:spcPts val="0"/>
                        </a:spcBef>
                        <a:spcAft>
                          <a:spcPts val="0"/>
                        </a:spcAft>
                      </a:pPr>
                      <a:r>
                        <a:rPr lang="en-ZA" sz="2000">
                          <a:effectLst/>
                        </a:rPr>
                        <a:t>16 224</a:t>
                      </a:r>
                      <a:endParaRPr lang="en-US" sz="2000">
                        <a:effectLst/>
                        <a:latin typeface="Calibri"/>
                        <a:ea typeface="Calibri"/>
                        <a:cs typeface="Times New Roman"/>
                      </a:endParaRPr>
                    </a:p>
                  </a:txBody>
                  <a:tcPr marL="68580" marR="68580" marT="0" marB="0">
                    <a:solidFill>
                      <a:srgbClr val="99CC00"/>
                    </a:solidFill>
                  </a:tcPr>
                </a:tc>
              </a:tr>
              <a:tr h="391886">
                <a:tc>
                  <a:txBody>
                    <a:bodyPr/>
                    <a:lstStyle/>
                    <a:p>
                      <a:pPr marL="0" marR="0" algn="just">
                        <a:lnSpc>
                          <a:spcPct val="115000"/>
                        </a:lnSpc>
                        <a:spcBef>
                          <a:spcPts val="0"/>
                        </a:spcBef>
                        <a:spcAft>
                          <a:spcPts val="0"/>
                        </a:spcAft>
                      </a:pPr>
                      <a:r>
                        <a:rPr lang="en-ZA" sz="2000" dirty="0">
                          <a:effectLst/>
                        </a:rPr>
                        <a:t>Firms</a:t>
                      </a:r>
                      <a:endParaRPr lang="en-US" sz="2000" dirty="0">
                        <a:effectLst/>
                        <a:latin typeface="Calibri"/>
                        <a:ea typeface="Calibri"/>
                        <a:cs typeface="Times New Roman"/>
                      </a:endParaRPr>
                    </a:p>
                  </a:txBody>
                  <a:tcPr marL="68580" marR="68580" marT="0" marB="0">
                    <a:solidFill>
                      <a:srgbClr val="99CC00"/>
                    </a:solidFill>
                  </a:tcPr>
                </a:tc>
                <a:tc>
                  <a:txBody>
                    <a:bodyPr/>
                    <a:lstStyle/>
                    <a:p>
                      <a:pPr marL="0" marR="0" algn="r">
                        <a:lnSpc>
                          <a:spcPct val="115000"/>
                        </a:lnSpc>
                        <a:spcBef>
                          <a:spcPts val="0"/>
                        </a:spcBef>
                        <a:spcAft>
                          <a:spcPts val="0"/>
                        </a:spcAft>
                      </a:pPr>
                      <a:r>
                        <a:rPr lang="en-ZA" sz="2000">
                          <a:effectLst/>
                        </a:rPr>
                        <a:t>5 226</a:t>
                      </a:r>
                      <a:endParaRPr lang="en-US" sz="2000">
                        <a:effectLst/>
                        <a:latin typeface="Calibri"/>
                        <a:ea typeface="Calibri"/>
                        <a:cs typeface="Times New Roman"/>
                      </a:endParaRPr>
                    </a:p>
                  </a:txBody>
                  <a:tcPr marL="68580" marR="68580" marT="0" marB="0">
                    <a:solidFill>
                      <a:srgbClr val="99CC00"/>
                    </a:solidFill>
                  </a:tcPr>
                </a:tc>
                <a:tc>
                  <a:txBody>
                    <a:bodyPr/>
                    <a:lstStyle/>
                    <a:p>
                      <a:pPr marL="0" marR="0" algn="r">
                        <a:lnSpc>
                          <a:spcPct val="115000"/>
                        </a:lnSpc>
                        <a:spcBef>
                          <a:spcPts val="0"/>
                        </a:spcBef>
                        <a:spcAft>
                          <a:spcPts val="0"/>
                        </a:spcAft>
                      </a:pPr>
                      <a:r>
                        <a:rPr lang="en-ZA" sz="2000">
                          <a:effectLst/>
                        </a:rPr>
                        <a:t>5 057</a:t>
                      </a:r>
                      <a:endParaRPr lang="en-US" sz="2000">
                        <a:effectLst/>
                        <a:latin typeface="Calibri"/>
                        <a:ea typeface="Calibri"/>
                        <a:cs typeface="Times New Roman"/>
                      </a:endParaRPr>
                    </a:p>
                  </a:txBody>
                  <a:tcPr marL="68580" marR="68580" marT="0" marB="0">
                    <a:solidFill>
                      <a:srgbClr val="99CC00"/>
                    </a:solidFill>
                  </a:tcPr>
                </a:tc>
              </a:tr>
              <a:tr h="391886">
                <a:tc>
                  <a:txBody>
                    <a:bodyPr/>
                    <a:lstStyle/>
                    <a:p>
                      <a:pPr marL="0" marR="0" algn="just">
                        <a:lnSpc>
                          <a:spcPct val="115000"/>
                        </a:lnSpc>
                        <a:spcBef>
                          <a:spcPts val="0"/>
                        </a:spcBef>
                        <a:spcAft>
                          <a:spcPts val="0"/>
                        </a:spcAft>
                      </a:pPr>
                      <a:r>
                        <a:rPr lang="en-ZA" sz="2000" dirty="0">
                          <a:effectLst/>
                        </a:rPr>
                        <a:t>Attorneys</a:t>
                      </a:r>
                      <a:endParaRPr lang="en-US" sz="2000" dirty="0">
                        <a:effectLst/>
                        <a:latin typeface="Calibri"/>
                        <a:ea typeface="Calibri"/>
                        <a:cs typeface="Times New Roman"/>
                      </a:endParaRPr>
                    </a:p>
                  </a:txBody>
                  <a:tcPr marL="68580" marR="68580" marT="0" marB="0">
                    <a:solidFill>
                      <a:srgbClr val="99CC00"/>
                    </a:solidFill>
                  </a:tcPr>
                </a:tc>
                <a:tc>
                  <a:txBody>
                    <a:bodyPr/>
                    <a:lstStyle/>
                    <a:p>
                      <a:pPr marL="0" marR="0" algn="r">
                        <a:lnSpc>
                          <a:spcPct val="115000"/>
                        </a:lnSpc>
                        <a:spcBef>
                          <a:spcPts val="0"/>
                        </a:spcBef>
                        <a:spcAft>
                          <a:spcPts val="0"/>
                        </a:spcAft>
                      </a:pPr>
                      <a:r>
                        <a:rPr lang="en-ZA" sz="2000" dirty="0">
                          <a:effectLst/>
                        </a:rPr>
                        <a:t>187</a:t>
                      </a:r>
                      <a:endParaRPr lang="en-US" sz="2000" dirty="0">
                        <a:effectLst/>
                        <a:latin typeface="Calibri"/>
                        <a:ea typeface="Calibri"/>
                        <a:cs typeface="Times New Roman"/>
                      </a:endParaRPr>
                    </a:p>
                  </a:txBody>
                  <a:tcPr marL="68580" marR="68580" marT="0" marB="0">
                    <a:solidFill>
                      <a:srgbClr val="99CC00"/>
                    </a:solidFill>
                  </a:tcPr>
                </a:tc>
                <a:tc>
                  <a:txBody>
                    <a:bodyPr/>
                    <a:lstStyle/>
                    <a:p>
                      <a:pPr marL="0" marR="0" algn="r">
                        <a:lnSpc>
                          <a:spcPct val="115000"/>
                        </a:lnSpc>
                        <a:spcBef>
                          <a:spcPts val="0"/>
                        </a:spcBef>
                        <a:spcAft>
                          <a:spcPts val="0"/>
                        </a:spcAft>
                      </a:pPr>
                      <a:r>
                        <a:rPr lang="en-ZA" sz="2000">
                          <a:effectLst/>
                        </a:rPr>
                        <a:t>104</a:t>
                      </a:r>
                      <a:endParaRPr lang="en-US" sz="2000">
                        <a:effectLst/>
                        <a:latin typeface="Calibri"/>
                        <a:ea typeface="Calibri"/>
                        <a:cs typeface="Times New Roman"/>
                      </a:endParaRPr>
                    </a:p>
                  </a:txBody>
                  <a:tcPr marL="68580" marR="68580" marT="0" marB="0">
                    <a:solidFill>
                      <a:srgbClr val="99CC00"/>
                    </a:solidFill>
                  </a:tcPr>
                </a:tc>
              </a:tr>
              <a:tr h="391886">
                <a:tc>
                  <a:txBody>
                    <a:bodyPr/>
                    <a:lstStyle/>
                    <a:p>
                      <a:pPr marL="0" marR="0" algn="just">
                        <a:lnSpc>
                          <a:spcPct val="115000"/>
                        </a:lnSpc>
                        <a:spcBef>
                          <a:spcPts val="0"/>
                        </a:spcBef>
                        <a:spcAft>
                          <a:spcPts val="0"/>
                        </a:spcAft>
                      </a:pPr>
                      <a:r>
                        <a:rPr lang="en-ZA" sz="2000" dirty="0">
                          <a:effectLst/>
                        </a:rPr>
                        <a:t>Total</a:t>
                      </a:r>
                      <a:endParaRPr lang="en-US" sz="2000" dirty="0">
                        <a:effectLst/>
                        <a:latin typeface="Calibri"/>
                        <a:ea typeface="Calibri"/>
                        <a:cs typeface="Times New Roman"/>
                      </a:endParaRPr>
                    </a:p>
                  </a:txBody>
                  <a:tcPr marL="68580" marR="68580" marT="0" marB="0">
                    <a:solidFill>
                      <a:srgbClr val="99CC00"/>
                    </a:solidFill>
                  </a:tcPr>
                </a:tc>
                <a:tc>
                  <a:txBody>
                    <a:bodyPr/>
                    <a:lstStyle/>
                    <a:p>
                      <a:pPr marL="0" marR="0" algn="r">
                        <a:lnSpc>
                          <a:spcPct val="115000"/>
                        </a:lnSpc>
                        <a:spcBef>
                          <a:spcPts val="0"/>
                        </a:spcBef>
                        <a:spcAft>
                          <a:spcPts val="0"/>
                        </a:spcAft>
                      </a:pPr>
                      <a:r>
                        <a:rPr lang="en-ZA" sz="2000" dirty="0">
                          <a:effectLst/>
                        </a:rPr>
                        <a:t>43 729</a:t>
                      </a:r>
                      <a:endParaRPr lang="en-US" sz="2000" dirty="0">
                        <a:effectLst/>
                        <a:latin typeface="Calibri"/>
                        <a:ea typeface="Calibri"/>
                        <a:cs typeface="Times New Roman"/>
                      </a:endParaRPr>
                    </a:p>
                  </a:txBody>
                  <a:tcPr marL="68580" marR="68580" marT="0" marB="0">
                    <a:solidFill>
                      <a:srgbClr val="99CC00"/>
                    </a:solidFill>
                  </a:tcPr>
                </a:tc>
                <a:tc>
                  <a:txBody>
                    <a:bodyPr/>
                    <a:lstStyle/>
                    <a:p>
                      <a:pPr marL="0" marR="0" algn="r">
                        <a:lnSpc>
                          <a:spcPct val="115000"/>
                        </a:lnSpc>
                        <a:spcBef>
                          <a:spcPts val="0"/>
                        </a:spcBef>
                        <a:spcAft>
                          <a:spcPts val="0"/>
                        </a:spcAft>
                      </a:pPr>
                      <a:r>
                        <a:rPr lang="en-ZA" sz="2000" dirty="0">
                          <a:effectLst/>
                        </a:rPr>
                        <a:t>38 753</a:t>
                      </a:r>
                      <a:endParaRPr lang="en-US" sz="2000" dirty="0">
                        <a:effectLst/>
                        <a:latin typeface="Calibri"/>
                        <a:ea typeface="Calibri"/>
                        <a:cs typeface="Times New Roman"/>
                      </a:endParaRPr>
                    </a:p>
                  </a:txBody>
                  <a:tcPr marL="68580" marR="68580" marT="0" marB="0">
                    <a:solidFill>
                      <a:srgbClr val="99CC00"/>
                    </a:solidFill>
                  </a:tcPr>
                </a:tc>
              </a:tr>
            </a:tbl>
          </a:graphicData>
        </a:graphic>
      </p:graphicFrame>
      <p:graphicFrame>
        <p:nvGraphicFramePr>
          <p:cNvPr id="3" name="Chart 2"/>
          <p:cNvGraphicFramePr/>
          <p:nvPr>
            <p:extLst>
              <p:ext uri="{D42A27DB-BD31-4B8C-83A1-F6EECF244321}">
                <p14:modId xmlns:p14="http://schemas.microsoft.com/office/powerpoint/2010/main" xmlns="" val="3904206986"/>
              </p:ext>
            </p:extLst>
          </p:nvPr>
        </p:nvGraphicFramePr>
        <p:xfrm>
          <a:off x="914400" y="3200400"/>
          <a:ext cx="7543800" cy="3276600"/>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3"/>
          <p:cNvSpPr/>
          <p:nvPr/>
        </p:nvSpPr>
        <p:spPr>
          <a:xfrm>
            <a:off x="762000" y="3200400"/>
            <a:ext cx="7848600" cy="3352800"/>
          </a:xfrm>
          <a:prstGeom prst="rect">
            <a:avLst/>
          </a:prstGeom>
          <a:noFill/>
          <a:ln>
            <a:solidFill>
              <a:srgbClr val="99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855170711"/>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123924"/>
            <a:ext cx="7620000" cy="584775"/>
          </a:xfrm>
          <a:prstGeom prst="rect">
            <a:avLst/>
          </a:prstGeom>
        </p:spPr>
        <p:txBody>
          <a:bodyPr wrap="square">
            <a:spAutoFit/>
          </a:bodyPr>
          <a:lstStyle/>
          <a:p>
            <a:pPr algn="ctr"/>
            <a:r>
              <a:rPr lang="en-US" sz="3200" b="1" dirty="0"/>
              <a:t>STRATEGIC OVERVIEW</a:t>
            </a:r>
            <a:endParaRPr lang="en-US" sz="3200" dirty="0"/>
          </a:p>
        </p:txBody>
      </p:sp>
      <p:sp>
        <p:nvSpPr>
          <p:cNvPr id="3" name="Rectangle 2"/>
          <p:cNvSpPr/>
          <p:nvPr/>
        </p:nvSpPr>
        <p:spPr>
          <a:xfrm>
            <a:off x="1680117" y="990600"/>
            <a:ext cx="7086600" cy="5632311"/>
          </a:xfrm>
          <a:prstGeom prst="rect">
            <a:avLst/>
          </a:prstGeom>
        </p:spPr>
        <p:txBody>
          <a:bodyPr wrap="square">
            <a:spAutoFit/>
          </a:bodyPr>
          <a:lstStyle/>
          <a:p>
            <a:pPr algn="just"/>
            <a:r>
              <a:rPr lang="en-ZA" sz="2400" b="1" dirty="0">
                <a:latin typeface="Calibri" pitchFamily="34" charset="0"/>
              </a:rPr>
              <a:t>THE MANDATE OF THE EAAB</a:t>
            </a:r>
            <a:endParaRPr lang="en-US" sz="2400" dirty="0">
              <a:latin typeface="Calibri" pitchFamily="34" charset="0"/>
            </a:endParaRPr>
          </a:p>
          <a:p>
            <a:pPr algn="just"/>
            <a:r>
              <a:rPr lang="en-ZA" sz="2400" b="1" dirty="0">
                <a:latin typeface="Calibri" pitchFamily="34" charset="0"/>
              </a:rPr>
              <a:t> </a:t>
            </a:r>
            <a:endParaRPr lang="en-US" sz="2400" dirty="0">
              <a:latin typeface="Calibri" pitchFamily="34" charset="0"/>
            </a:endParaRPr>
          </a:p>
          <a:p>
            <a:pPr algn="just"/>
            <a:r>
              <a:rPr lang="en-ZA" sz="2400" b="1" dirty="0">
                <a:latin typeface="Calibri" pitchFamily="34" charset="0"/>
              </a:rPr>
              <a:t>The primary mandate of the </a:t>
            </a:r>
            <a:r>
              <a:rPr lang="en-ZA" sz="2400" b="1" dirty="0" smtClean="0">
                <a:latin typeface="Calibri" pitchFamily="34" charset="0"/>
              </a:rPr>
              <a:t>EAAB</a:t>
            </a:r>
          </a:p>
          <a:p>
            <a:pPr algn="just"/>
            <a:endParaRPr lang="en-US" sz="2400" dirty="0">
              <a:latin typeface="Calibri" pitchFamily="34" charset="0"/>
            </a:endParaRPr>
          </a:p>
          <a:p>
            <a:pPr marL="623888" lvl="0" indent="-623888" algn="just">
              <a:buFont typeface="Wingdings" pitchFamily="2" charset="2"/>
              <a:buChar char="q"/>
            </a:pPr>
            <a:r>
              <a:rPr lang="en-ZA" sz="2400" dirty="0">
                <a:latin typeface="Calibri" pitchFamily="34" charset="0"/>
              </a:rPr>
              <a:t>Regulate, maintain and promote the standard of conduct of estate agents having due regard to the public interest;</a:t>
            </a:r>
            <a:endParaRPr lang="en-US" sz="2400" dirty="0">
              <a:latin typeface="Calibri" pitchFamily="34" charset="0"/>
            </a:endParaRPr>
          </a:p>
          <a:p>
            <a:pPr marL="623888" lvl="0" indent="-623888" algn="just">
              <a:buFont typeface="Wingdings" pitchFamily="2" charset="2"/>
              <a:buChar char="q"/>
            </a:pPr>
            <a:r>
              <a:rPr lang="en-ZA" sz="2400" dirty="0">
                <a:latin typeface="Calibri" pitchFamily="34" charset="0"/>
              </a:rPr>
              <a:t>Issue fidelity fund certificates to qualifying applicants;</a:t>
            </a:r>
            <a:endParaRPr lang="en-US" sz="2400" dirty="0">
              <a:latin typeface="Calibri" pitchFamily="34" charset="0"/>
            </a:endParaRPr>
          </a:p>
          <a:p>
            <a:pPr marL="623888" lvl="0" indent="-623888" algn="just">
              <a:buFont typeface="Wingdings" pitchFamily="2" charset="2"/>
              <a:buChar char="q"/>
            </a:pPr>
            <a:r>
              <a:rPr lang="en-ZA" sz="2400" dirty="0">
                <a:latin typeface="Calibri" pitchFamily="34" charset="0"/>
              </a:rPr>
              <a:t>Prescribe the standard of training of estate agents;</a:t>
            </a:r>
            <a:endParaRPr lang="en-US" sz="2400" dirty="0">
              <a:latin typeface="Calibri" pitchFamily="34" charset="0"/>
            </a:endParaRPr>
          </a:p>
          <a:p>
            <a:pPr marL="623888" lvl="0" indent="-623888" algn="just">
              <a:buFont typeface="Wingdings" pitchFamily="2" charset="2"/>
              <a:buChar char="q"/>
            </a:pPr>
            <a:r>
              <a:rPr lang="en-ZA" sz="2400" dirty="0">
                <a:latin typeface="Calibri" pitchFamily="34" charset="0"/>
              </a:rPr>
              <a:t>Investigate complaints against estate agents and institute disciplinary proceedings against offending estate agents where required; and</a:t>
            </a:r>
            <a:endParaRPr lang="en-US" sz="2400" dirty="0">
              <a:latin typeface="Calibri" pitchFamily="34" charset="0"/>
            </a:endParaRPr>
          </a:p>
          <a:p>
            <a:pPr marL="623888" lvl="0" indent="-623888" algn="just">
              <a:buFont typeface="Wingdings" pitchFamily="2" charset="2"/>
              <a:buChar char="q"/>
            </a:pPr>
            <a:r>
              <a:rPr lang="en-ZA" sz="2400" dirty="0">
                <a:latin typeface="Calibri" pitchFamily="34" charset="0"/>
              </a:rPr>
              <a:t>Manage and control the Estate Agents Fidelity Fund.</a:t>
            </a:r>
            <a:endParaRPr lang="en-US" sz="2400" dirty="0">
              <a:latin typeface="Calibri" pitchFamily="34" charset="0"/>
            </a:endParaRPr>
          </a:p>
        </p:txBody>
      </p:sp>
      <p:sp>
        <p:nvSpPr>
          <p:cNvPr id="4" name="Right Triangle 3"/>
          <p:cNvSpPr/>
          <p:nvPr/>
        </p:nvSpPr>
        <p:spPr>
          <a:xfrm flipH="1">
            <a:off x="457200" y="0"/>
            <a:ext cx="1219200" cy="68580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p:nvPr/>
        </p:nvGrpSpPr>
        <p:grpSpPr>
          <a:xfrm>
            <a:off x="0" y="-2"/>
            <a:ext cx="1676400" cy="6858002"/>
            <a:chOff x="0" y="-2"/>
            <a:chExt cx="1676400" cy="6858002"/>
          </a:xfrm>
        </p:grpSpPr>
        <p:pic>
          <p:nvPicPr>
            <p:cNvPr id="10" name="Picture 2"/>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flipH="1">
              <a:off x="0" y="0"/>
              <a:ext cx="16764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 name="Right Triangle 10"/>
            <p:cNvSpPr/>
            <p:nvPr/>
          </p:nvSpPr>
          <p:spPr>
            <a:xfrm flipH="1">
              <a:off x="457200" y="0"/>
              <a:ext cx="1219200" cy="68580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ight Triangle 11"/>
            <p:cNvSpPr/>
            <p:nvPr/>
          </p:nvSpPr>
          <p:spPr>
            <a:xfrm rot="10800000">
              <a:off x="504591" y="0"/>
              <a:ext cx="486007" cy="3806755"/>
            </a:xfrm>
            <a:prstGeom prst="rtTriangle">
              <a:avLst/>
            </a:prstGeom>
            <a:solidFill>
              <a:srgbClr val="1933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ight Triangle 12"/>
            <p:cNvSpPr/>
            <p:nvPr/>
          </p:nvSpPr>
          <p:spPr>
            <a:xfrm rot="10800000">
              <a:off x="457199" y="-2"/>
              <a:ext cx="152401" cy="6096002"/>
            </a:xfrm>
            <a:prstGeom prst="rtTriangle">
              <a:avLst/>
            </a:prstGeom>
            <a:solidFill>
              <a:srgbClr val="2E5E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xmlns="" val="483800616"/>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3869399200"/>
              </p:ext>
            </p:extLst>
          </p:nvPr>
        </p:nvGraphicFramePr>
        <p:xfrm>
          <a:off x="657922" y="2133600"/>
          <a:ext cx="7848600" cy="1402080"/>
        </p:xfrm>
        <a:graphic>
          <a:graphicData uri="http://schemas.openxmlformats.org/drawingml/2006/table">
            <a:tbl>
              <a:tblPr firstRow="1" firstCol="1" bandRow="1">
                <a:tableStyleId>{5C22544A-7EE6-4342-B048-85BDC9FD1C3A}</a:tableStyleId>
              </a:tblPr>
              <a:tblGrid>
                <a:gridCol w="3657600"/>
                <a:gridCol w="2133600"/>
                <a:gridCol w="2057400"/>
              </a:tblGrid>
              <a:tr h="0">
                <a:tc>
                  <a:txBody>
                    <a:bodyPr/>
                    <a:lstStyle/>
                    <a:p>
                      <a:pPr marL="0" marR="0" algn="just">
                        <a:lnSpc>
                          <a:spcPct val="115000"/>
                        </a:lnSpc>
                        <a:spcBef>
                          <a:spcPts val="0"/>
                        </a:spcBef>
                        <a:spcAft>
                          <a:spcPts val="0"/>
                        </a:spcAft>
                      </a:pPr>
                      <a:r>
                        <a:rPr lang="en-ZA" sz="2000" dirty="0">
                          <a:effectLst/>
                        </a:rPr>
                        <a:t> </a:t>
                      </a:r>
                      <a:endParaRPr lang="en-US" sz="2000" dirty="0">
                        <a:effectLst/>
                        <a:latin typeface="Calibri"/>
                        <a:ea typeface="Calibri"/>
                        <a:cs typeface="Times New Roman"/>
                      </a:endParaRPr>
                    </a:p>
                  </a:txBody>
                  <a:tcPr marL="68580" marR="68580" marT="0" marB="0">
                    <a:solidFill>
                      <a:srgbClr val="000046"/>
                    </a:solidFill>
                  </a:tcPr>
                </a:tc>
                <a:tc>
                  <a:txBody>
                    <a:bodyPr/>
                    <a:lstStyle/>
                    <a:p>
                      <a:pPr marL="0" marR="0" algn="r">
                        <a:lnSpc>
                          <a:spcPct val="115000"/>
                        </a:lnSpc>
                        <a:spcBef>
                          <a:spcPts val="0"/>
                        </a:spcBef>
                        <a:spcAft>
                          <a:spcPts val="0"/>
                        </a:spcAft>
                      </a:pPr>
                      <a:r>
                        <a:rPr lang="en-ZA" sz="2000" dirty="0">
                          <a:effectLst/>
                        </a:rPr>
                        <a:t>31 March 2016</a:t>
                      </a:r>
                      <a:endParaRPr lang="en-US" sz="2000" dirty="0">
                        <a:effectLst/>
                        <a:latin typeface="Calibri"/>
                        <a:ea typeface="Calibri"/>
                        <a:cs typeface="Times New Roman"/>
                      </a:endParaRPr>
                    </a:p>
                  </a:txBody>
                  <a:tcPr marL="68580" marR="68580" marT="0" marB="0">
                    <a:solidFill>
                      <a:srgbClr val="000046"/>
                    </a:solidFill>
                  </a:tcPr>
                </a:tc>
                <a:tc>
                  <a:txBody>
                    <a:bodyPr/>
                    <a:lstStyle/>
                    <a:p>
                      <a:pPr marL="0" marR="0" algn="r">
                        <a:lnSpc>
                          <a:spcPct val="115000"/>
                        </a:lnSpc>
                        <a:spcBef>
                          <a:spcPts val="0"/>
                        </a:spcBef>
                        <a:spcAft>
                          <a:spcPts val="0"/>
                        </a:spcAft>
                      </a:pPr>
                      <a:r>
                        <a:rPr lang="en-ZA" sz="2000" dirty="0">
                          <a:effectLst/>
                        </a:rPr>
                        <a:t>31 March 2015</a:t>
                      </a:r>
                      <a:endParaRPr lang="en-US" sz="2000" dirty="0">
                        <a:effectLst/>
                        <a:latin typeface="Calibri"/>
                        <a:ea typeface="Calibri"/>
                        <a:cs typeface="Times New Roman"/>
                      </a:endParaRPr>
                    </a:p>
                  </a:txBody>
                  <a:tcPr marL="68580" marR="68580" marT="0" marB="0">
                    <a:solidFill>
                      <a:srgbClr val="000046"/>
                    </a:solidFill>
                  </a:tcPr>
                </a:tc>
              </a:tr>
              <a:tr h="0">
                <a:tc>
                  <a:txBody>
                    <a:bodyPr/>
                    <a:lstStyle/>
                    <a:p>
                      <a:pPr marL="0" marR="0" algn="just">
                        <a:lnSpc>
                          <a:spcPct val="115000"/>
                        </a:lnSpc>
                        <a:spcBef>
                          <a:spcPts val="0"/>
                        </a:spcBef>
                        <a:spcAft>
                          <a:spcPts val="0"/>
                        </a:spcAft>
                      </a:pPr>
                      <a:r>
                        <a:rPr lang="en-ZA" sz="2000" dirty="0">
                          <a:effectLst/>
                        </a:rPr>
                        <a:t>Male</a:t>
                      </a:r>
                      <a:endParaRPr lang="en-US" sz="2000" dirty="0">
                        <a:effectLst/>
                        <a:latin typeface="Calibri"/>
                        <a:ea typeface="Calibri"/>
                        <a:cs typeface="Times New Roman"/>
                      </a:endParaRPr>
                    </a:p>
                  </a:txBody>
                  <a:tcPr marL="68580" marR="68580" marT="0" marB="0">
                    <a:solidFill>
                      <a:srgbClr val="99CC00"/>
                    </a:solidFill>
                  </a:tcPr>
                </a:tc>
                <a:tc>
                  <a:txBody>
                    <a:bodyPr/>
                    <a:lstStyle/>
                    <a:p>
                      <a:pPr marL="0" marR="0" algn="r">
                        <a:lnSpc>
                          <a:spcPct val="115000"/>
                        </a:lnSpc>
                        <a:spcBef>
                          <a:spcPts val="0"/>
                        </a:spcBef>
                        <a:spcAft>
                          <a:spcPts val="0"/>
                        </a:spcAft>
                      </a:pPr>
                      <a:r>
                        <a:rPr lang="en-ZA" sz="2000" dirty="0">
                          <a:effectLst/>
                        </a:rPr>
                        <a:t>16 675</a:t>
                      </a:r>
                      <a:endParaRPr lang="en-US" sz="2000" dirty="0">
                        <a:effectLst/>
                        <a:latin typeface="Calibri"/>
                        <a:ea typeface="Calibri"/>
                        <a:cs typeface="Times New Roman"/>
                      </a:endParaRPr>
                    </a:p>
                  </a:txBody>
                  <a:tcPr marL="68580" marR="68580" marT="0" marB="0">
                    <a:solidFill>
                      <a:srgbClr val="99CC00"/>
                    </a:solidFill>
                  </a:tcPr>
                </a:tc>
                <a:tc>
                  <a:txBody>
                    <a:bodyPr/>
                    <a:lstStyle/>
                    <a:p>
                      <a:pPr marL="0" marR="0" algn="r">
                        <a:lnSpc>
                          <a:spcPct val="115000"/>
                        </a:lnSpc>
                        <a:spcBef>
                          <a:spcPts val="0"/>
                        </a:spcBef>
                        <a:spcAft>
                          <a:spcPts val="0"/>
                        </a:spcAft>
                      </a:pPr>
                      <a:r>
                        <a:rPr lang="en-ZA" sz="2000">
                          <a:effectLst/>
                        </a:rPr>
                        <a:t>13 986</a:t>
                      </a:r>
                      <a:endParaRPr lang="en-US" sz="2000">
                        <a:effectLst/>
                        <a:latin typeface="Calibri"/>
                        <a:ea typeface="Calibri"/>
                        <a:cs typeface="Times New Roman"/>
                      </a:endParaRPr>
                    </a:p>
                  </a:txBody>
                  <a:tcPr marL="68580" marR="68580" marT="0" marB="0">
                    <a:solidFill>
                      <a:srgbClr val="99CC00"/>
                    </a:solidFill>
                  </a:tcPr>
                </a:tc>
              </a:tr>
              <a:tr h="0">
                <a:tc>
                  <a:txBody>
                    <a:bodyPr/>
                    <a:lstStyle/>
                    <a:p>
                      <a:pPr marL="0" marR="0" algn="just">
                        <a:lnSpc>
                          <a:spcPct val="115000"/>
                        </a:lnSpc>
                        <a:spcBef>
                          <a:spcPts val="0"/>
                        </a:spcBef>
                        <a:spcAft>
                          <a:spcPts val="0"/>
                        </a:spcAft>
                      </a:pPr>
                      <a:r>
                        <a:rPr lang="en-ZA" sz="2000" dirty="0">
                          <a:effectLst/>
                        </a:rPr>
                        <a:t>Female</a:t>
                      </a:r>
                      <a:endParaRPr lang="en-US" sz="2000" dirty="0">
                        <a:effectLst/>
                        <a:latin typeface="Calibri"/>
                        <a:ea typeface="Calibri"/>
                        <a:cs typeface="Times New Roman"/>
                      </a:endParaRPr>
                    </a:p>
                  </a:txBody>
                  <a:tcPr marL="68580" marR="68580" marT="0" marB="0">
                    <a:solidFill>
                      <a:srgbClr val="99CC00"/>
                    </a:solidFill>
                  </a:tcPr>
                </a:tc>
                <a:tc>
                  <a:txBody>
                    <a:bodyPr/>
                    <a:lstStyle/>
                    <a:p>
                      <a:pPr marL="0" marR="0" algn="r">
                        <a:lnSpc>
                          <a:spcPct val="115000"/>
                        </a:lnSpc>
                        <a:spcBef>
                          <a:spcPts val="0"/>
                        </a:spcBef>
                        <a:spcAft>
                          <a:spcPts val="0"/>
                        </a:spcAft>
                      </a:pPr>
                      <a:r>
                        <a:rPr lang="en-ZA" sz="2000" dirty="0">
                          <a:effectLst/>
                        </a:rPr>
                        <a:t>21 828</a:t>
                      </a:r>
                      <a:endParaRPr lang="en-US" sz="2000" dirty="0">
                        <a:effectLst/>
                        <a:latin typeface="Calibri"/>
                        <a:ea typeface="Calibri"/>
                        <a:cs typeface="Times New Roman"/>
                      </a:endParaRPr>
                    </a:p>
                  </a:txBody>
                  <a:tcPr marL="68580" marR="68580" marT="0" marB="0">
                    <a:solidFill>
                      <a:srgbClr val="99CC00"/>
                    </a:solidFill>
                  </a:tcPr>
                </a:tc>
                <a:tc>
                  <a:txBody>
                    <a:bodyPr/>
                    <a:lstStyle/>
                    <a:p>
                      <a:pPr marL="0" marR="0" algn="r">
                        <a:lnSpc>
                          <a:spcPct val="115000"/>
                        </a:lnSpc>
                        <a:spcBef>
                          <a:spcPts val="0"/>
                        </a:spcBef>
                        <a:spcAft>
                          <a:spcPts val="0"/>
                        </a:spcAft>
                      </a:pPr>
                      <a:r>
                        <a:rPr lang="en-ZA" sz="2000">
                          <a:effectLst/>
                        </a:rPr>
                        <a:t>19 710</a:t>
                      </a:r>
                      <a:endParaRPr lang="en-US" sz="2000">
                        <a:effectLst/>
                        <a:latin typeface="Calibri"/>
                        <a:ea typeface="Calibri"/>
                        <a:cs typeface="Times New Roman"/>
                      </a:endParaRPr>
                    </a:p>
                  </a:txBody>
                  <a:tcPr marL="68580" marR="68580" marT="0" marB="0">
                    <a:solidFill>
                      <a:srgbClr val="99CC00"/>
                    </a:solidFill>
                  </a:tcPr>
                </a:tc>
              </a:tr>
              <a:tr h="0">
                <a:tc>
                  <a:txBody>
                    <a:bodyPr/>
                    <a:lstStyle/>
                    <a:p>
                      <a:pPr marL="0" marR="0" algn="just">
                        <a:lnSpc>
                          <a:spcPct val="115000"/>
                        </a:lnSpc>
                        <a:spcBef>
                          <a:spcPts val="0"/>
                        </a:spcBef>
                        <a:spcAft>
                          <a:spcPts val="0"/>
                        </a:spcAft>
                      </a:pPr>
                      <a:r>
                        <a:rPr lang="en-ZA" sz="2000" dirty="0">
                          <a:effectLst/>
                        </a:rPr>
                        <a:t>Total</a:t>
                      </a:r>
                      <a:endParaRPr lang="en-US" sz="2000" dirty="0">
                        <a:effectLst/>
                        <a:latin typeface="Calibri"/>
                        <a:ea typeface="Calibri"/>
                        <a:cs typeface="Times New Roman"/>
                      </a:endParaRPr>
                    </a:p>
                  </a:txBody>
                  <a:tcPr marL="68580" marR="68580" marT="0" marB="0">
                    <a:solidFill>
                      <a:srgbClr val="99CC00"/>
                    </a:solidFill>
                  </a:tcPr>
                </a:tc>
                <a:tc>
                  <a:txBody>
                    <a:bodyPr/>
                    <a:lstStyle/>
                    <a:p>
                      <a:pPr marL="0" marR="0" algn="r">
                        <a:lnSpc>
                          <a:spcPct val="115000"/>
                        </a:lnSpc>
                        <a:spcBef>
                          <a:spcPts val="0"/>
                        </a:spcBef>
                        <a:spcAft>
                          <a:spcPts val="0"/>
                        </a:spcAft>
                      </a:pPr>
                      <a:r>
                        <a:rPr lang="en-ZA" sz="2000" dirty="0">
                          <a:effectLst/>
                        </a:rPr>
                        <a:t>38 503</a:t>
                      </a:r>
                      <a:endParaRPr lang="en-US" sz="2000" dirty="0">
                        <a:effectLst/>
                        <a:latin typeface="Calibri"/>
                        <a:ea typeface="Calibri"/>
                        <a:cs typeface="Times New Roman"/>
                      </a:endParaRPr>
                    </a:p>
                  </a:txBody>
                  <a:tcPr marL="68580" marR="68580" marT="0" marB="0">
                    <a:solidFill>
                      <a:srgbClr val="99CC00"/>
                    </a:solidFill>
                  </a:tcPr>
                </a:tc>
                <a:tc>
                  <a:txBody>
                    <a:bodyPr/>
                    <a:lstStyle/>
                    <a:p>
                      <a:pPr marL="0" marR="0" algn="r">
                        <a:lnSpc>
                          <a:spcPct val="115000"/>
                        </a:lnSpc>
                        <a:spcBef>
                          <a:spcPts val="0"/>
                        </a:spcBef>
                        <a:spcAft>
                          <a:spcPts val="0"/>
                        </a:spcAft>
                      </a:pPr>
                      <a:r>
                        <a:rPr lang="en-ZA" sz="2000" dirty="0">
                          <a:effectLst/>
                        </a:rPr>
                        <a:t>33 696</a:t>
                      </a:r>
                      <a:endParaRPr lang="en-US" sz="2000" dirty="0">
                        <a:effectLst/>
                        <a:latin typeface="Calibri"/>
                        <a:ea typeface="Calibri"/>
                        <a:cs typeface="Times New Roman"/>
                      </a:endParaRPr>
                    </a:p>
                  </a:txBody>
                  <a:tcPr marL="68580" marR="68580" marT="0" marB="0">
                    <a:solidFill>
                      <a:srgbClr val="99CC00"/>
                    </a:solidFill>
                  </a:tcPr>
                </a:tc>
              </a:tr>
            </a:tbl>
          </a:graphicData>
        </a:graphic>
      </p:graphicFrame>
      <p:sp>
        <p:nvSpPr>
          <p:cNvPr id="3" name="Rectangle 1"/>
          <p:cNvSpPr>
            <a:spLocks noChangeArrowheads="1"/>
          </p:cNvSpPr>
          <p:nvPr/>
        </p:nvSpPr>
        <p:spPr bwMode="auto">
          <a:xfrm>
            <a:off x="566854" y="228600"/>
            <a:ext cx="8077201" cy="209288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sz="2400" b="1" i="0" u="none" strike="noStrike" cap="none" normalizeH="0" baseline="0" dirty="0" smtClean="0">
                <a:ln>
                  <a:noFill/>
                </a:ln>
                <a:solidFill>
                  <a:srgbClr val="414142"/>
                </a:solidFill>
                <a:effectLst/>
                <a:latin typeface="Calibri" pitchFamily="34" charset="0"/>
                <a:ea typeface="Calibri" pitchFamily="34" charset="0"/>
                <a:cs typeface="Times New Roman" pitchFamily="18" charset="0"/>
              </a:rPr>
              <a:t>FIDELITY FUND CERTIFICATES BY - GENDER</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ZA" sz="1000" b="0" i="0" u="none" strike="noStrike" cap="none" normalizeH="0" baseline="0" dirty="0" smtClean="0">
              <a:ln>
                <a:noFill/>
              </a:ln>
              <a:solidFill>
                <a:srgbClr val="414142"/>
              </a:solidFill>
              <a:effectLst/>
              <a:latin typeface="Calibri" pitchFamily="34"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ZA" sz="2400" b="0" i="0" u="none" strike="noStrike" cap="none" normalizeH="0" baseline="0" dirty="0" smtClean="0">
                <a:ln>
                  <a:noFill/>
                </a:ln>
                <a:solidFill>
                  <a:srgbClr val="414142"/>
                </a:solidFill>
                <a:effectLst/>
                <a:latin typeface="Calibri" pitchFamily="34" charset="0"/>
                <a:ea typeface="Calibri" pitchFamily="34" charset="0"/>
                <a:cs typeface="Times New Roman" pitchFamily="18" charset="0"/>
              </a:rPr>
              <a:t>The numbers relating to the gender of registered estate agents for the 2015/2016 financial year are indicated in the graph below.</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6" name="Chart 5"/>
          <p:cNvGraphicFramePr/>
          <p:nvPr>
            <p:extLst>
              <p:ext uri="{D42A27DB-BD31-4B8C-83A1-F6EECF244321}">
                <p14:modId xmlns:p14="http://schemas.microsoft.com/office/powerpoint/2010/main" xmlns="" val="1677520995"/>
              </p:ext>
            </p:extLst>
          </p:nvPr>
        </p:nvGraphicFramePr>
        <p:xfrm>
          <a:off x="657922" y="3962400"/>
          <a:ext cx="7800278" cy="25622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2183542532"/>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1859856547"/>
              </p:ext>
            </p:extLst>
          </p:nvPr>
        </p:nvGraphicFramePr>
        <p:xfrm>
          <a:off x="457200" y="1981200"/>
          <a:ext cx="8000999" cy="3855720"/>
        </p:xfrm>
        <a:graphic>
          <a:graphicData uri="http://schemas.openxmlformats.org/drawingml/2006/table">
            <a:tbl>
              <a:tblPr firstRow="1" firstCol="1" bandRow="1">
                <a:tableStyleId>{5C22544A-7EE6-4342-B048-85BDC9FD1C3A}</a:tableStyleId>
              </a:tblPr>
              <a:tblGrid>
                <a:gridCol w="4267200"/>
                <a:gridCol w="1828800"/>
                <a:gridCol w="1904999"/>
              </a:tblGrid>
              <a:tr h="105283">
                <a:tc>
                  <a:txBody>
                    <a:bodyPr/>
                    <a:lstStyle/>
                    <a:p>
                      <a:pPr marL="0" marR="0" algn="just">
                        <a:lnSpc>
                          <a:spcPct val="115000"/>
                        </a:lnSpc>
                        <a:spcBef>
                          <a:spcPts val="0"/>
                        </a:spcBef>
                        <a:spcAft>
                          <a:spcPts val="0"/>
                        </a:spcAft>
                      </a:pPr>
                      <a:r>
                        <a:rPr lang="en-ZA" sz="2000" dirty="0">
                          <a:effectLst/>
                        </a:rPr>
                        <a:t> </a:t>
                      </a:r>
                      <a:endParaRPr lang="en-US" sz="2000" dirty="0">
                        <a:effectLst/>
                        <a:latin typeface="Calibri"/>
                        <a:ea typeface="Calibri"/>
                        <a:cs typeface="Times New Roman"/>
                      </a:endParaRPr>
                    </a:p>
                  </a:txBody>
                  <a:tcPr marL="68580" marR="68580" marT="0" marB="0">
                    <a:solidFill>
                      <a:srgbClr val="000046"/>
                    </a:solidFill>
                  </a:tcPr>
                </a:tc>
                <a:tc>
                  <a:txBody>
                    <a:bodyPr/>
                    <a:lstStyle/>
                    <a:p>
                      <a:pPr marL="0" marR="0" algn="r">
                        <a:lnSpc>
                          <a:spcPct val="115000"/>
                        </a:lnSpc>
                        <a:spcBef>
                          <a:spcPts val="0"/>
                        </a:spcBef>
                        <a:spcAft>
                          <a:spcPts val="0"/>
                        </a:spcAft>
                      </a:pPr>
                      <a:r>
                        <a:rPr lang="en-ZA" sz="2000" dirty="0">
                          <a:effectLst/>
                        </a:rPr>
                        <a:t>31 March 2016</a:t>
                      </a:r>
                      <a:endParaRPr lang="en-US" sz="2000" dirty="0">
                        <a:effectLst/>
                        <a:latin typeface="Calibri"/>
                        <a:ea typeface="Calibri"/>
                        <a:cs typeface="Times New Roman"/>
                      </a:endParaRPr>
                    </a:p>
                  </a:txBody>
                  <a:tcPr marL="68580" marR="68580" marT="0" marB="0">
                    <a:solidFill>
                      <a:srgbClr val="000046"/>
                    </a:solidFill>
                  </a:tcPr>
                </a:tc>
                <a:tc>
                  <a:txBody>
                    <a:bodyPr/>
                    <a:lstStyle/>
                    <a:p>
                      <a:pPr marL="0" marR="0" algn="r">
                        <a:lnSpc>
                          <a:spcPct val="115000"/>
                        </a:lnSpc>
                        <a:spcBef>
                          <a:spcPts val="0"/>
                        </a:spcBef>
                        <a:spcAft>
                          <a:spcPts val="0"/>
                        </a:spcAft>
                      </a:pPr>
                      <a:r>
                        <a:rPr lang="en-ZA" sz="2000" dirty="0">
                          <a:effectLst/>
                        </a:rPr>
                        <a:t>31 March 2015</a:t>
                      </a:r>
                      <a:endParaRPr lang="en-US" sz="2000" dirty="0">
                        <a:effectLst/>
                        <a:latin typeface="Calibri"/>
                        <a:ea typeface="Calibri"/>
                        <a:cs typeface="Times New Roman"/>
                      </a:endParaRPr>
                    </a:p>
                  </a:txBody>
                  <a:tcPr marL="68580" marR="68580" marT="0" marB="0">
                    <a:solidFill>
                      <a:srgbClr val="000046"/>
                    </a:solidFill>
                  </a:tcPr>
                </a:tc>
              </a:tr>
              <a:tr h="0">
                <a:tc>
                  <a:txBody>
                    <a:bodyPr/>
                    <a:lstStyle/>
                    <a:p>
                      <a:pPr marL="0" marR="0" algn="just">
                        <a:lnSpc>
                          <a:spcPct val="115000"/>
                        </a:lnSpc>
                        <a:spcBef>
                          <a:spcPts val="0"/>
                        </a:spcBef>
                        <a:spcAft>
                          <a:spcPts val="0"/>
                        </a:spcAft>
                      </a:pPr>
                      <a:r>
                        <a:rPr lang="en-ZA" sz="2000" dirty="0" err="1">
                          <a:effectLst/>
                        </a:rPr>
                        <a:t>Kwa</a:t>
                      </a:r>
                      <a:r>
                        <a:rPr lang="en-ZA" sz="2000" dirty="0">
                          <a:effectLst/>
                        </a:rPr>
                        <a:t>-Zulu Natal</a:t>
                      </a:r>
                      <a:endParaRPr lang="en-US" sz="2000" dirty="0">
                        <a:effectLst/>
                        <a:latin typeface="Calibri"/>
                        <a:ea typeface="Calibri"/>
                        <a:cs typeface="Times New Roman"/>
                      </a:endParaRPr>
                    </a:p>
                  </a:txBody>
                  <a:tcPr marL="68580" marR="68580" marT="0" marB="0">
                    <a:solidFill>
                      <a:srgbClr val="92D050"/>
                    </a:solidFill>
                  </a:tcPr>
                </a:tc>
                <a:tc>
                  <a:txBody>
                    <a:bodyPr/>
                    <a:lstStyle/>
                    <a:p>
                      <a:pPr marL="0" marR="0" algn="r">
                        <a:lnSpc>
                          <a:spcPct val="115000"/>
                        </a:lnSpc>
                        <a:spcBef>
                          <a:spcPts val="0"/>
                        </a:spcBef>
                        <a:spcAft>
                          <a:spcPts val="0"/>
                        </a:spcAft>
                      </a:pPr>
                      <a:r>
                        <a:rPr lang="en-ZA" sz="2000" dirty="0">
                          <a:effectLst/>
                        </a:rPr>
                        <a:t>5 129</a:t>
                      </a:r>
                      <a:endParaRPr lang="en-US" sz="2000" dirty="0">
                        <a:effectLst/>
                        <a:latin typeface="Calibri"/>
                        <a:ea typeface="Calibri"/>
                        <a:cs typeface="Times New Roman"/>
                      </a:endParaRPr>
                    </a:p>
                  </a:txBody>
                  <a:tcPr marL="68580" marR="68580" marT="0" marB="0">
                    <a:solidFill>
                      <a:srgbClr val="92D050"/>
                    </a:solidFill>
                  </a:tcPr>
                </a:tc>
                <a:tc>
                  <a:txBody>
                    <a:bodyPr/>
                    <a:lstStyle/>
                    <a:p>
                      <a:pPr marL="0" marR="0" algn="r">
                        <a:lnSpc>
                          <a:spcPct val="115000"/>
                        </a:lnSpc>
                        <a:spcBef>
                          <a:spcPts val="0"/>
                        </a:spcBef>
                        <a:spcAft>
                          <a:spcPts val="0"/>
                        </a:spcAft>
                      </a:pPr>
                      <a:r>
                        <a:rPr lang="en-ZA" sz="2000" dirty="0">
                          <a:effectLst/>
                        </a:rPr>
                        <a:t>4 257</a:t>
                      </a:r>
                      <a:endParaRPr lang="en-US" sz="2000" dirty="0">
                        <a:effectLst/>
                        <a:latin typeface="Calibri"/>
                        <a:ea typeface="Calibri"/>
                        <a:cs typeface="Times New Roman"/>
                      </a:endParaRPr>
                    </a:p>
                  </a:txBody>
                  <a:tcPr marL="68580" marR="68580" marT="0" marB="0">
                    <a:solidFill>
                      <a:srgbClr val="92D050"/>
                    </a:solidFill>
                  </a:tcPr>
                </a:tc>
              </a:tr>
              <a:tr h="0">
                <a:tc>
                  <a:txBody>
                    <a:bodyPr/>
                    <a:lstStyle/>
                    <a:p>
                      <a:pPr marL="0" marR="0" algn="just">
                        <a:lnSpc>
                          <a:spcPct val="115000"/>
                        </a:lnSpc>
                        <a:spcBef>
                          <a:spcPts val="0"/>
                        </a:spcBef>
                        <a:spcAft>
                          <a:spcPts val="0"/>
                        </a:spcAft>
                      </a:pPr>
                      <a:r>
                        <a:rPr lang="en-ZA" sz="2000" dirty="0">
                          <a:effectLst/>
                        </a:rPr>
                        <a:t>Mpumalanga</a:t>
                      </a:r>
                      <a:endParaRPr lang="en-US" sz="2000" dirty="0">
                        <a:effectLst/>
                        <a:latin typeface="Calibri"/>
                        <a:ea typeface="Calibri"/>
                        <a:cs typeface="Times New Roman"/>
                      </a:endParaRPr>
                    </a:p>
                  </a:txBody>
                  <a:tcPr marL="68580" marR="68580" marT="0" marB="0">
                    <a:solidFill>
                      <a:srgbClr val="92D050"/>
                    </a:solidFill>
                  </a:tcPr>
                </a:tc>
                <a:tc>
                  <a:txBody>
                    <a:bodyPr/>
                    <a:lstStyle/>
                    <a:p>
                      <a:pPr marL="0" marR="0" algn="r">
                        <a:lnSpc>
                          <a:spcPct val="115000"/>
                        </a:lnSpc>
                        <a:spcBef>
                          <a:spcPts val="0"/>
                        </a:spcBef>
                        <a:spcAft>
                          <a:spcPts val="0"/>
                        </a:spcAft>
                      </a:pPr>
                      <a:r>
                        <a:rPr lang="en-ZA" sz="2000" dirty="0">
                          <a:effectLst/>
                        </a:rPr>
                        <a:t>1 378</a:t>
                      </a:r>
                      <a:endParaRPr lang="en-US" sz="2000" dirty="0">
                        <a:effectLst/>
                        <a:latin typeface="Calibri"/>
                        <a:ea typeface="Calibri"/>
                        <a:cs typeface="Times New Roman"/>
                      </a:endParaRPr>
                    </a:p>
                  </a:txBody>
                  <a:tcPr marL="68580" marR="68580" marT="0" marB="0">
                    <a:solidFill>
                      <a:srgbClr val="92D050"/>
                    </a:solidFill>
                  </a:tcPr>
                </a:tc>
                <a:tc>
                  <a:txBody>
                    <a:bodyPr/>
                    <a:lstStyle/>
                    <a:p>
                      <a:pPr marL="0" marR="0" algn="r">
                        <a:lnSpc>
                          <a:spcPct val="115000"/>
                        </a:lnSpc>
                        <a:spcBef>
                          <a:spcPts val="0"/>
                        </a:spcBef>
                        <a:spcAft>
                          <a:spcPts val="0"/>
                        </a:spcAft>
                      </a:pPr>
                      <a:r>
                        <a:rPr lang="en-ZA" sz="2000" dirty="0">
                          <a:effectLst/>
                        </a:rPr>
                        <a:t>1 116</a:t>
                      </a:r>
                      <a:endParaRPr lang="en-US" sz="2000" dirty="0">
                        <a:effectLst/>
                        <a:latin typeface="Calibri"/>
                        <a:ea typeface="Calibri"/>
                        <a:cs typeface="Times New Roman"/>
                      </a:endParaRPr>
                    </a:p>
                  </a:txBody>
                  <a:tcPr marL="68580" marR="68580" marT="0" marB="0">
                    <a:solidFill>
                      <a:srgbClr val="92D050"/>
                    </a:solidFill>
                  </a:tcPr>
                </a:tc>
              </a:tr>
              <a:tr h="0">
                <a:tc>
                  <a:txBody>
                    <a:bodyPr/>
                    <a:lstStyle/>
                    <a:p>
                      <a:pPr marL="0" marR="0" algn="just">
                        <a:lnSpc>
                          <a:spcPct val="115000"/>
                        </a:lnSpc>
                        <a:spcBef>
                          <a:spcPts val="0"/>
                        </a:spcBef>
                        <a:spcAft>
                          <a:spcPts val="0"/>
                        </a:spcAft>
                      </a:pPr>
                      <a:r>
                        <a:rPr lang="en-ZA" sz="2000" dirty="0">
                          <a:effectLst/>
                        </a:rPr>
                        <a:t>Limpopo</a:t>
                      </a:r>
                      <a:endParaRPr lang="en-US" sz="2000" dirty="0">
                        <a:effectLst/>
                        <a:latin typeface="Calibri"/>
                        <a:ea typeface="Calibri"/>
                        <a:cs typeface="Times New Roman"/>
                      </a:endParaRPr>
                    </a:p>
                  </a:txBody>
                  <a:tcPr marL="68580" marR="68580" marT="0" marB="0">
                    <a:solidFill>
                      <a:srgbClr val="92D050"/>
                    </a:solidFill>
                  </a:tcPr>
                </a:tc>
                <a:tc>
                  <a:txBody>
                    <a:bodyPr/>
                    <a:lstStyle/>
                    <a:p>
                      <a:pPr marL="0" marR="0" algn="r">
                        <a:lnSpc>
                          <a:spcPct val="115000"/>
                        </a:lnSpc>
                        <a:spcBef>
                          <a:spcPts val="0"/>
                        </a:spcBef>
                        <a:spcAft>
                          <a:spcPts val="0"/>
                        </a:spcAft>
                      </a:pPr>
                      <a:r>
                        <a:rPr lang="en-ZA" sz="2000" dirty="0">
                          <a:effectLst/>
                        </a:rPr>
                        <a:t>587</a:t>
                      </a:r>
                      <a:endParaRPr lang="en-US" sz="2000" dirty="0">
                        <a:effectLst/>
                        <a:latin typeface="Calibri"/>
                        <a:ea typeface="Calibri"/>
                        <a:cs typeface="Times New Roman"/>
                      </a:endParaRPr>
                    </a:p>
                  </a:txBody>
                  <a:tcPr marL="68580" marR="68580" marT="0" marB="0">
                    <a:solidFill>
                      <a:srgbClr val="92D050"/>
                    </a:solidFill>
                  </a:tcPr>
                </a:tc>
                <a:tc>
                  <a:txBody>
                    <a:bodyPr/>
                    <a:lstStyle/>
                    <a:p>
                      <a:pPr marL="0" marR="0" algn="r">
                        <a:lnSpc>
                          <a:spcPct val="115000"/>
                        </a:lnSpc>
                        <a:spcBef>
                          <a:spcPts val="0"/>
                        </a:spcBef>
                        <a:spcAft>
                          <a:spcPts val="0"/>
                        </a:spcAft>
                      </a:pPr>
                      <a:r>
                        <a:rPr lang="en-ZA" sz="2000" dirty="0">
                          <a:effectLst/>
                        </a:rPr>
                        <a:t>634</a:t>
                      </a:r>
                      <a:endParaRPr lang="en-US" sz="2000" dirty="0">
                        <a:effectLst/>
                        <a:latin typeface="Calibri"/>
                        <a:ea typeface="Calibri"/>
                        <a:cs typeface="Times New Roman"/>
                      </a:endParaRPr>
                    </a:p>
                  </a:txBody>
                  <a:tcPr marL="68580" marR="68580" marT="0" marB="0">
                    <a:solidFill>
                      <a:srgbClr val="92D050"/>
                    </a:solidFill>
                  </a:tcPr>
                </a:tc>
              </a:tr>
              <a:tr h="0">
                <a:tc>
                  <a:txBody>
                    <a:bodyPr/>
                    <a:lstStyle/>
                    <a:p>
                      <a:pPr marL="0" marR="0" algn="just">
                        <a:lnSpc>
                          <a:spcPct val="115000"/>
                        </a:lnSpc>
                        <a:spcBef>
                          <a:spcPts val="0"/>
                        </a:spcBef>
                        <a:spcAft>
                          <a:spcPts val="0"/>
                        </a:spcAft>
                      </a:pPr>
                      <a:r>
                        <a:rPr lang="en-ZA" sz="2000" dirty="0">
                          <a:effectLst/>
                        </a:rPr>
                        <a:t>North West</a:t>
                      </a:r>
                      <a:endParaRPr lang="en-US" sz="2000" dirty="0">
                        <a:effectLst/>
                        <a:latin typeface="Calibri"/>
                        <a:ea typeface="Calibri"/>
                        <a:cs typeface="Times New Roman"/>
                      </a:endParaRPr>
                    </a:p>
                  </a:txBody>
                  <a:tcPr marL="68580" marR="68580" marT="0" marB="0">
                    <a:solidFill>
                      <a:srgbClr val="92D050"/>
                    </a:solidFill>
                  </a:tcPr>
                </a:tc>
                <a:tc>
                  <a:txBody>
                    <a:bodyPr/>
                    <a:lstStyle/>
                    <a:p>
                      <a:pPr marL="0" marR="0" algn="r">
                        <a:lnSpc>
                          <a:spcPct val="115000"/>
                        </a:lnSpc>
                        <a:spcBef>
                          <a:spcPts val="0"/>
                        </a:spcBef>
                        <a:spcAft>
                          <a:spcPts val="0"/>
                        </a:spcAft>
                      </a:pPr>
                      <a:r>
                        <a:rPr lang="en-ZA" sz="2000" dirty="0">
                          <a:effectLst/>
                        </a:rPr>
                        <a:t>1 198</a:t>
                      </a:r>
                      <a:endParaRPr lang="en-US" sz="2000" dirty="0">
                        <a:effectLst/>
                        <a:latin typeface="Calibri"/>
                        <a:ea typeface="Calibri"/>
                        <a:cs typeface="Times New Roman"/>
                      </a:endParaRPr>
                    </a:p>
                  </a:txBody>
                  <a:tcPr marL="68580" marR="68580" marT="0" marB="0">
                    <a:solidFill>
                      <a:srgbClr val="92D050"/>
                    </a:solidFill>
                  </a:tcPr>
                </a:tc>
                <a:tc>
                  <a:txBody>
                    <a:bodyPr/>
                    <a:lstStyle/>
                    <a:p>
                      <a:pPr marL="0" marR="0" algn="r">
                        <a:lnSpc>
                          <a:spcPct val="115000"/>
                        </a:lnSpc>
                        <a:spcBef>
                          <a:spcPts val="0"/>
                        </a:spcBef>
                        <a:spcAft>
                          <a:spcPts val="0"/>
                        </a:spcAft>
                      </a:pPr>
                      <a:r>
                        <a:rPr lang="en-ZA" sz="2000" dirty="0">
                          <a:effectLst/>
                        </a:rPr>
                        <a:t>925</a:t>
                      </a:r>
                      <a:endParaRPr lang="en-US" sz="2000" dirty="0">
                        <a:effectLst/>
                        <a:latin typeface="Calibri"/>
                        <a:ea typeface="Calibri"/>
                        <a:cs typeface="Times New Roman"/>
                      </a:endParaRPr>
                    </a:p>
                  </a:txBody>
                  <a:tcPr marL="68580" marR="68580" marT="0" marB="0">
                    <a:solidFill>
                      <a:srgbClr val="92D050"/>
                    </a:solidFill>
                  </a:tcPr>
                </a:tc>
              </a:tr>
              <a:tr h="0">
                <a:tc>
                  <a:txBody>
                    <a:bodyPr/>
                    <a:lstStyle/>
                    <a:p>
                      <a:pPr marL="0" marR="0" algn="just">
                        <a:lnSpc>
                          <a:spcPct val="115000"/>
                        </a:lnSpc>
                        <a:spcBef>
                          <a:spcPts val="0"/>
                        </a:spcBef>
                        <a:spcAft>
                          <a:spcPts val="0"/>
                        </a:spcAft>
                      </a:pPr>
                      <a:r>
                        <a:rPr lang="en-ZA" sz="2000" dirty="0">
                          <a:effectLst/>
                        </a:rPr>
                        <a:t>Free State</a:t>
                      </a:r>
                      <a:endParaRPr lang="en-US" sz="2000" dirty="0">
                        <a:effectLst/>
                        <a:latin typeface="Calibri"/>
                        <a:ea typeface="Calibri"/>
                        <a:cs typeface="Times New Roman"/>
                      </a:endParaRPr>
                    </a:p>
                  </a:txBody>
                  <a:tcPr marL="68580" marR="68580" marT="0" marB="0">
                    <a:solidFill>
                      <a:srgbClr val="92D050"/>
                    </a:solidFill>
                  </a:tcPr>
                </a:tc>
                <a:tc>
                  <a:txBody>
                    <a:bodyPr/>
                    <a:lstStyle/>
                    <a:p>
                      <a:pPr marL="0" marR="0" algn="r">
                        <a:lnSpc>
                          <a:spcPct val="115000"/>
                        </a:lnSpc>
                        <a:spcBef>
                          <a:spcPts val="0"/>
                        </a:spcBef>
                        <a:spcAft>
                          <a:spcPts val="0"/>
                        </a:spcAft>
                      </a:pPr>
                      <a:r>
                        <a:rPr lang="en-ZA" sz="2000" dirty="0">
                          <a:effectLst/>
                        </a:rPr>
                        <a:t>1 120</a:t>
                      </a:r>
                      <a:endParaRPr lang="en-US" sz="2000" dirty="0">
                        <a:effectLst/>
                        <a:latin typeface="Calibri"/>
                        <a:ea typeface="Calibri"/>
                        <a:cs typeface="Times New Roman"/>
                      </a:endParaRPr>
                    </a:p>
                  </a:txBody>
                  <a:tcPr marL="68580" marR="68580" marT="0" marB="0">
                    <a:solidFill>
                      <a:srgbClr val="92D050"/>
                    </a:solidFill>
                  </a:tcPr>
                </a:tc>
                <a:tc>
                  <a:txBody>
                    <a:bodyPr/>
                    <a:lstStyle/>
                    <a:p>
                      <a:pPr marL="0" marR="0" algn="r">
                        <a:lnSpc>
                          <a:spcPct val="115000"/>
                        </a:lnSpc>
                        <a:spcBef>
                          <a:spcPts val="0"/>
                        </a:spcBef>
                        <a:spcAft>
                          <a:spcPts val="0"/>
                        </a:spcAft>
                      </a:pPr>
                      <a:r>
                        <a:rPr lang="en-ZA" sz="2000" dirty="0">
                          <a:effectLst/>
                        </a:rPr>
                        <a:t>939</a:t>
                      </a:r>
                      <a:endParaRPr lang="en-US" sz="2000" dirty="0">
                        <a:effectLst/>
                        <a:latin typeface="Calibri"/>
                        <a:ea typeface="Calibri"/>
                        <a:cs typeface="Times New Roman"/>
                      </a:endParaRPr>
                    </a:p>
                  </a:txBody>
                  <a:tcPr marL="68580" marR="68580" marT="0" marB="0">
                    <a:solidFill>
                      <a:srgbClr val="92D050"/>
                    </a:solidFill>
                  </a:tcPr>
                </a:tc>
              </a:tr>
              <a:tr h="0">
                <a:tc>
                  <a:txBody>
                    <a:bodyPr/>
                    <a:lstStyle/>
                    <a:p>
                      <a:pPr marL="0" marR="0" algn="just">
                        <a:lnSpc>
                          <a:spcPct val="115000"/>
                        </a:lnSpc>
                        <a:spcBef>
                          <a:spcPts val="0"/>
                        </a:spcBef>
                        <a:spcAft>
                          <a:spcPts val="0"/>
                        </a:spcAft>
                      </a:pPr>
                      <a:r>
                        <a:rPr lang="en-ZA" sz="2000" dirty="0">
                          <a:effectLst/>
                        </a:rPr>
                        <a:t>Northern Cape</a:t>
                      </a:r>
                      <a:endParaRPr lang="en-US" sz="2000" dirty="0">
                        <a:effectLst/>
                        <a:latin typeface="Calibri"/>
                        <a:ea typeface="Calibri"/>
                        <a:cs typeface="Times New Roman"/>
                      </a:endParaRPr>
                    </a:p>
                  </a:txBody>
                  <a:tcPr marL="68580" marR="68580" marT="0" marB="0">
                    <a:solidFill>
                      <a:srgbClr val="92D050"/>
                    </a:solidFill>
                  </a:tcPr>
                </a:tc>
                <a:tc>
                  <a:txBody>
                    <a:bodyPr/>
                    <a:lstStyle/>
                    <a:p>
                      <a:pPr marL="0" marR="0" algn="r">
                        <a:lnSpc>
                          <a:spcPct val="115000"/>
                        </a:lnSpc>
                        <a:spcBef>
                          <a:spcPts val="0"/>
                        </a:spcBef>
                        <a:spcAft>
                          <a:spcPts val="0"/>
                        </a:spcAft>
                      </a:pPr>
                      <a:r>
                        <a:rPr lang="en-ZA" sz="2000" dirty="0">
                          <a:effectLst/>
                        </a:rPr>
                        <a:t>336</a:t>
                      </a:r>
                      <a:endParaRPr lang="en-US" sz="2000" dirty="0">
                        <a:effectLst/>
                        <a:latin typeface="Calibri"/>
                        <a:ea typeface="Calibri"/>
                        <a:cs typeface="Times New Roman"/>
                      </a:endParaRPr>
                    </a:p>
                  </a:txBody>
                  <a:tcPr marL="68580" marR="68580" marT="0" marB="0">
                    <a:solidFill>
                      <a:srgbClr val="92D050"/>
                    </a:solidFill>
                  </a:tcPr>
                </a:tc>
                <a:tc>
                  <a:txBody>
                    <a:bodyPr/>
                    <a:lstStyle/>
                    <a:p>
                      <a:pPr marL="0" marR="0" algn="r">
                        <a:lnSpc>
                          <a:spcPct val="115000"/>
                        </a:lnSpc>
                        <a:spcBef>
                          <a:spcPts val="0"/>
                        </a:spcBef>
                        <a:spcAft>
                          <a:spcPts val="0"/>
                        </a:spcAft>
                      </a:pPr>
                      <a:r>
                        <a:rPr lang="en-ZA" sz="2000" dirty="0">
                          <a:effectLst/>
                        </a:rPr>
                        <a:t>304</a:t>
                      </a:r>
                      <a:endParaRPr lang="en-US" sz="2000" dirty="0">
                        <a:effectLst/>
                        <a:latin typeface="Calibri"/>
                        <a:ea typeface="Calibri"/>
                        <a:cs typeface="Times New Roman"/>
                      </a:endParaRPr>
                    </a:p>
                  </a:txBody>
                  <a:tcPr marL="68580" marR="68580" marT="0" marB="0">
                    <a:solidFill>
                      <a:srgbClr val="92D050"/>
                    </a:solidFill>
                  </a:tcPr>
                </a:tc>
              </a:tr>
              <a:tr h="0">
                <a:tc>
                  <a:txBody>
                    <a:bodyPr/>
                    <a:lstStyle/>
                    <a:p>
                      <a:pPr marL="0" marR="0" algn="just">
                        <a:lnSpc>
                          <a:spcPct val="115000"/>
                        </a:lnSpc>
                        <a:spcBef>
                          <a:spcPts val="0"/>
                        </a:spcBef>
                        <a:spcAft>
                          <a:spcPts val="0"/>
                        </a:spcAft>
                      </a:pPr>
                      <a:r>
                        <a:rPr lang="en-ZA" sz="2000" dirty="0">
                          <a:effectLst/>
                        </a:rPr>
                        <a:t>Eastern Cape</a:t>
                      </a:r>
                      <a:endParaRPr lang="en-US" sz="2000" dirty="0">
                        <a:effectLst/>
                        <a:latin typeface="Calibri"/>
                        <a:ea typeface="Calibri"/>
                        <a:cs typeface="Times New Roman"/>
                      </a:endParaRPr>
                    </a:p>
                  </a:txBody>
                  <a:tcPr marL="68580" marR="68580" marT="0" marB="0">
                    <a:solidFill>
                      <a:srgbClr val="92D050"/>
                    </a:solidFill>
                  </a:tcPr>
                </a:tc>
                <a:tc>
                  <a:txBody>
                    <a:bodyPr/>
                    <a:lstStyle/>
                    <a:p>
                      <a:pPr marL="0" marR="0" algn="r">
                        <a:lnSpc>
                          <a:spcPct val="115000"/>
                        </a:lnSpc>
                        <a:spcBef>
                          <a:spcPts val="0"/>
                        </a:spcBef>
                        <a:spcAft>
                          <a:spcPts val="0"/>
                        </a:spcAft>
                      </a:pPr>
                      <a:r>
                        <a:rPr lang="en-ZA" sz="2000" dirty="0">
                          <a:effectLst/>
                        </a:rPr>
                        <a:t>1 986</a:t>
                      </a:r>
                      <a:endParaRPr lang="en-US" sz="2000" dirty="0">
                        <a:effectLst/>
                        <a:latin typeface="Calibri"/>
                        <a:ea typeface="Calibri"/>
                        <a:cs typeface="Times New Roman"/>
                      </a:endParaRPr>
                    </a:p>
                  </a:txBody>
                  <a:tcPr marL="68580" marR="68580" marT="0" marB="0">
                    <a:solidFill>
                      <a:srgbClr val="92D050"/>
                    </a:solidFill>
                  </a:tcPr>
                </a:tc>
                <a:tc>
                  <a:txBody>
                    <a:bodyPr/>
                    <a:lstStyle/>
                    <a:p>
                      <a:pPr marL="0" marR="0" algn="r">
                        <a:lnSpc>
                          <a:spcPct val="115000"/>
                        </a:lnSpc>
                        <a:spcBef>
                          <a:spcPts val="0"/>
                        </a:spcBef>
                        <a:spcAft>
                          <a:spcPts val="0"/>
                        </a:spcAft>
                      </a:pPr>
                      <a:r>
                        <a:rPr lang="en-ZA" sz="2000" dirty="0">
                          <a:effectLst/>
                        </a:rPr>
                        <a:t>1 699</a:t>
                      </a:r>
                      <a:endParaRPr lang="en-US" sz="2000" dirty="0">
                        <a:effectLst/>
                        <a:latin typeface="Calibri"/>
                        <a:ea typeface="Calibri"/>
                        <a:cs typeface="Times New Roman"/>
                      </a:endParaRPr>
                    </a:p>
                  </a:txBody>
                  <a:tcPr marL="68580" marR="68580" marT="0" marB="0">
                    <a:solidFill>
                      <a:srgbClr val="92D050"/>
                    </a:solidFill>
                  </a:tcPr>
                </a:tc>
              </a:tr>
              <a:tr h="0">
                <a:tc>
                  <a:txBody>
                    <a:bodyPr/>
                    <a:lstStyle/>
                    <a:p>
                      <a:pPr marL="0" marR="0" algn="just">
                        <a:lnSpc>
                          <a:spcPct val="115000"/>
                        </a:lnSpc>
                        <a:spcBef>
                          <a:spcPts val="0"/>
                        </a:spcBef>
                        <a:spcAft>
                          <a:spcPts val="0"/>
                        </a:spcAft>
                      </a:pPr>
                      <a:r>
                        <a:rPr lang="en-ZA" sz="2000" dirty="0">
                          <a:effectLst/>
                        </a:rPr>
                        <a:t>Western Cape</a:t>
                      </a:r>
                      <a:endParaRPr lang="en-US" sz="2000" dirty="0">
                        <a:effectLst/>
                        <a:latin typeface="Calibri"/>
                        <a:ea typeface="Calibri"/>
                        <a:cs typeface="Times New Roman"/>
                      </a:endParaRPr>
                    </a:p>
                  </a:txBody>
                  <a:tcPr marL="68580" marR="68580" marT="0" marB="0">
                    <a:solidFill>
                      <a:srgbClr val="92D050"/>
                    </a:solidFill>
                  </a:tcPr>
                </a:tc>
                <a:tc>
                  <a:txBody>
                    <a:bodyPr/>
                    <a:lstStyle/>
                    <a:p>
                      <a:pPr marL="0" marR="0" algn="r">
                        <a:lnSpc>
                          <a:spcPct val="115000"/>
                        </a:lnSpc>
                        <a:spcBef>
                          <a:spcPts val="0"/>
                        </a:spcBef>
                        <a:spcAft>
                          <a:spcPts val="0"/>
                        </a:spcAft>
                      </a:pPr>
                      <a:r>
                        <a:rPr lang="en-ZA" sz="2000" dirty="0">
                          <a:effectLst/>
                        </a:rPr>
                        <a:t>9 082</a:t>
                      </a:r>
                      <a:endParaRPr lang="en-US" sz="2000" dirty="0">
                        <a:effectLst/>
                        <a:latin typeface="Calibri"/>
                        <a:ea typeface="Calibri"/>
                        <a:cs typeface="Times New Roman"/>
                      </a:endParaRPr>
                    </a:p>
                  </a:txBody>
                  <a:tcPr marL="68580" marR="68580" marT="0" marB="0">
                    <a:solidFill>
                      <a:srgbClr val="92D050"/>
                    </a:solidFill>
                  </a:tcPr>
                </a:tc>
                <a:tc>
                  <a:txBody>
                    <a:bodyPr/>
                    <a:lstStyle/>
                    <a:p>
                      <a:pPr marL="0" marR="0" algn="r">
                        <a:lnSpc>
                          <a:spcPct val="115000"/>
                        </a:lnSpc>
                        <a:spcBef>
                          <a:spcPts val="0"/>
                        </a:spcBef>
                        <a:spcAft>
                          <a:spcPts val="0"/>
                        </a:spcAft>
                      </a:pPr>
                      <a:r>
                        <a:rPr lang="en-ZA" sz="2000" dirty="0">
                          <a:effectLst/>
                        </a:rPr>
                        <a:t>7 629</a:t>
                      </a:r>
                      <a:endParaRPr lang="en-US" sz="2000" dirty="0">
                        <a:effectLst/>
                        <a:latin typeface="Calibri"/>
                        <a:ea typeface="Calibri"/>
                        <a:cs typeface="Times New Roman"/>
                      </a:endParaRPr>
                    </a:p>
                  </a:txBody>
                  <a:tcPr marL="68580" marR="68580" marT="0" marB="0">
                    <a:solidFill>
                      <a:srgbClr val="92D050"/>
                    </a:solidFill>
                  </a:tcPr>
                </a:tc>
              </a:tr>
              <a:tr h="0">
                <a:tc>
                  <a:txBody>
                    <a:bodyPr/>
                    <a:lstStyle/>
                    <a:p>
                      <a:pPr marL="0" marR="0" algn="just">
                        <a:lnSpc>
                          <a:spcPct val="115000"/>
                        </a:lnSpc>
                        <a:spcBef>
                          <a:spcPts val="0"/>
                        </a:spcBef>
                        <a:spcAft>
                          <a:spcPts val="0"/>
                        </a:spcAft>
                      </a:pPr>
                      <a:r>
                        <a:rPr lang="en-ZA" sz="2000" dirty="0">
                          <a:effectLst/>
                        </a:rPr>
                        <a:t>Gauteng</a:t>
                      </a:r>
                      <a:endParaRPr lang="en-US" sz="2000" dirty="0">
                        <a:effectLst/>
                        <a:latin typeface="Calibri"/>
                        <a:ea typeface="Calibri"/>
                        <a:cs typeface="Times New Roman"/>
                      </a:endParaRPr>
                    </a:p>
                  </a:txBody>
                  <a:tcPr marL="68580" marR="68580" marT="0" marB="0">
                    <a:solidFill>
                      <a:srgbClr val="92D050"/>
                    </a:solidFill>
                  </a:tcPr>
                </a:tc>
                <a:tc>
                  <a:txBody>
                    <a:bodyPr/>
                    <a:lstStyle/>
                    <a:p>
                      <a:pPr marL="0" marR="0" algn="r">
                        <a:lnSpc>
                          <a:spcPct val="115000"/>
                        </a:lnSpc>
                        <a:spcBef>
                          <a:spcPts val="0"/>
                        </a:spcBef>
                        <a:spcAft>
                          <a:spcPts val="0"/>
                        </a:spcAft>
                      </a:pPr>
                      <a:r>
                        <a:rPr lang="en-ZA" sz="2000" dirty="0">
                          <a:effectLst/>
                        </a:rPr>
                        <a:t>17 687</a:t>
                      </a:r>
                      <a:endParaRPr lang="en-US" sz="2000" dirty="0">
                        <a:effectLst/>
                        <a:latin typeface="Calibri"/>
                        <a:ea typeface="Calibri"/>
                        <a:cs typeface="Times New Roman"/>
                      </a:endParaRPr>
                    </a:p>
                  </a:txBody>
                  <a:tcPr marL="68580" marR="68580" marT="0" marB="0">
                    <a:solidFill>
                      <a:srgbClr val="92D050"/>
                    </a:solidFill>
                  </a:tcPr>
                </a:tc>
                <a:tc>
                  <a:txBody>
                    <a:bodyPr/>
                    <a:lstStyle/>
                    <a:p>
                      <a:pPr marL="0" marR="0" algn="r">
                        <a:lnSpc>
                          <a:spcPct val="115000"/>
                        </a:lnSpc>
                        <a:spcBef>
                          <a:spcPts val="0"/>
                        </a:spcBef>
                        <a:spcAft>
                          <a:spcPts val="0"/>
                        </a:spcAft>
                      </a:pPr>
                      <a:r>
                        <a:rPr lang="en-ZA" sz="2000" dirty="0">
                          <a:effectLst/>
                        </a:rPr>
                        <a:t>16 193</a:t>
                      </a:r>
                      <a:endParaRPr lang="en-US" sz="2000" dirty="0">
                        <a:effectLst/>
                        <a:latin typeface="Calibri"/>
                        <a:ea typeface="Calibri"/>
                        <a:cs typeface="Times New Roman"/>
                      </a:endParaRPr>
                    </a:p>
                  </a:txBody>
                  <a:tcPr marL="68580" marR="68580" marT="0" marB="0">
                    <a:solidFill>
                      <a:srgbClr val="92D050"/>
                    </a:solidFill>
                  </a:tcPr>
                </a:tc>
              </a:tr>
              <a:tr h="0">
                <a:tc>
                  <a:txBody>
                    <a:bodyPr/>
                    <a:lstStyle/>
                    <a:p>
                      <a:pPr marL="0" marR="0" algn="just">
                        <a:lnSpc>
                          <a:spcPct val="115000"/>
                        </a:lnSpc>
                        <a:spcBef>
                          <a:spcPts val="0"/>
                        </a:spcBef>
                        <a:spcAft>
                          <a:spcPts val="0"/>
                        </a:spcAft>
                      </a:pPr>
                      <a:r>
                        <a:rPr lang="en-ZA" sz="2000" dirty="0">
                          <a:effectLst/>
                        </a:rPr>
                        <a:t>TOTAL</a:t>
                      </a:r>
                      <a:endParaRPr lang="en-US" sz="2000" dirty="0">
                        <a:effectLst/>
                        <a:latin typeface="Calibri"/>
                        <a:ea typeface="Calibri"/>
                        <a:cs typeface="Times New Roman"/>
                      </a:endParaRPr>
                    </a:p>
                  </a:txBody>
                  <a:tcPr marL="68580" marR="68580" marT="0" marB="0">
                    <a:solidFill>
                      <a:srgbClr val="92D050"/>
                    </a:solidFill>
                  </a:tcPr>
                </a:tc>
                <a:tc>
                  <a:txBody>
                    <a:bodyPr/>
                    <a:lstStyle/>
                    <a:p>
                      <a:pPr marL="0" marR="0" algn="r">
                        <a:lnSpc>
                          <a:spcPct val="115000"/>
                        </a:lnSpc>
                        <a:spcBef>
                          <a:spcPts val="0"/>
                        </a:spcBef>
                        <a:spcAft>
                          <a:spcPts val="0"/>
                        </a:spcAft>
                      </a:pPr>
                      <a:r>
                        <a:rPr lang="en-ZA" sz="2000" dirty="0">
                          <a:effectLst/>
                        </a:rPr>
                        <a:t>38 503</a:t>
                      </a:r>
                      <a:endParaRPr lang="en-US" sz="2000" dirty="0">
                        <a:effectLst/>
                        <a:latin typeface="Calibri"/>
                        <a:ea typeface="Calibri"/>
                        <a:cs typeface="Times New Roman"/>
                      </a:endParaRPr>
                    </a:p>
                  </a:txBody>
                  <a:tcPr marL="68580" marR="68580" marT="0" marB="0">
                    <a:solidFill>
                      <a:srgbClr val="92D050"/>
                    </a:solidFill>
                  </a:tcPr>
                </a:tc>
                <a:tc>
                  <a:txBody>
                    <a:bodyPr/>
                    <a:lstStyle/>
                    <a:p>
                      <a:pPr marL="0" marR="0" algn="r">
                        <a:lnSpc>
                          <a:spcPct val="115000"/>
                        </a:lnSpc>
                        <a:spcBef>
                          <a:spcPts val="0"/>
                        </a:spcBef>
                        <a:spcAft>
                          <a:spcPts val="0"/>
                        </a:spcAft>
                      </a:pPr>
                      <a:r>
                        <a:rPr lang="en-ZA" sz="2000" dirty="0">
                          <a:effectLst/>
                        </a:rPr>
                        <a:t>33 696</a:t>
                      </a:r>
                      <a:endParaRPr lang="en-US" sz="2000" dirty="0">
                        <a:effectLst/>
                        <a:latin typeface="Calibri"/>
                        <a:ea typeface="Calibri"/>
                        <a:cs typeface="Times New Roman"/>
                      </a:endParaRPr>
                    </a:p>
                  </a:txBody>
                  <a:tcPr marL="68580" marR="68580" marT="0" marB="0">
                    <a:solidFill>
                      <a:srgbClr val="92D050"/>
                    </a:solidFill>
                  </a:tcPr>
                </a:tc>
              </a:tr>
            </a:tbl>
          </a:graphicData>
        </a:graphic>
      </p:graphicFrame>
      <p:sp>
        <p:nvSpPr>
          <p:cNvPr id="3" name="Rectangle 1"/>
          <p:cNvSpPr>
            <a:spLocks noChangeArrowheads="1"/>
          </p:cNvSpPr>
          <p:nvPr/>
        </p:nvSpPr>
        <p:spPr bwMode="auto">
          <a:xfrm>
            <a:off x="304800" y="381000"/>
            <a:ext cx="8686800" cy="14773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ZA" sz="2000" b="1"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FIDELITY FUND CERTIFICATE – BY PROVINCE</a:t>
            </a:r>
            <a:endParaRPr lang="en-US" sz="2000" dirty="0">
              <a:latin typeface="Calibri" pitchFamily="34"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ZA" sz="20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The numbers of registered estate agents in each province for the 2015/2016 financial year are depicted in the chart below.</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3268048253"/>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2983556540"/>
              </p:ext>
            </p:extLst>
          </p:nvPr>
        </p:nvGraphicFramePr>
        <p:xfrm>
          <a:off x="457200" y="1600200"/>
          <a:ext cx="8077200" cy="1892808"/>
        </p:xfrm>
        <a:graphic>
          <a:graphicData uri="http://schemas.openxmlformats.org/drawingml/2006/table">
            <a:tbl>
              <a:tblPr firstRow="1" firstCol="1" bandRow="1">
                <a:tableStyleId>{5C22544A-7EE6-4342-B048-85BDC9FD1C3A}</a:tableStyleId>
              </a:tblPr>
              <a:tblGrid>
                <a:gridCol w="3886031"/>
                <a:gridCol w="2114175"/>
                <a:gridCol w="2076994"/>
              </a:tblGrid>
              <a:tr h="0">
                <a:tc>
                  <a:txBody>
                    <a:bodyPr/>
                    <a:lstStyle/>
                    <a:p>
                      <a:pPr marL="0" marR="0" algn="just">
                        <a:lnSpc>
                          <a:spcPct val="115000"/>
                        </a:lnSpc>
                        <a:spcBef>
                          <a:spcPts val="0"/>
                        </a:spcBef>
                        <a:spcAft>
                          <a:spcPts val="0"/>
                        </a:spcAft>
                      </a:pPr>
                      <a:r>
                        <a:rPr lang="en-ZA" sz="1800" dirty="0">
                          <a:effectLst/>
                        </a:rPr>
                        <a:t> </a:t>
                      </a:r>
                      <a:endParaRPr lang="en-US" sz="1800" dirty="0">
                        <a:effectLst/>
                        <a:latin typeface="Calibri"/>
                        <a:ea typeface="Calibri"/>
                        <a:cs typeface="Times New Roman"/>
                      </a:endParaRPr>
                    </a:p>
                  </a:txBody>
                  <a:tcPr marL="68580" marR="68580" marT="0" marB="0">
                    <a:solidFill>
                      <a:srgbClr val="000046"/>
                    </a:solidFill>
                  </a:tcPr>
                </a:tc>
                <a:tc>
                  <a:txBody>
                    <a:bodyPr/>
                    <a:lstStyle/>
                    <a:p>
                      <a:pPr marL="0" marR="0" algn="r">
                        <a:lnSpc>
                          <a:spcPct val="115000"/>
                        </a:lnSpc>
                        <a:spcBef>
                          <a:spcPts val="0"/>
                        </a:spcBef>
                        <a:spcAft>
                          <a:spcPts val="0"/>
                        </a:spcAft>
                      </a:pPr>
                      <a:r>
                        <a:rPr lang="en-ZA" sz="1800" dirty="0">
                          <a:effectLst/>
                        </a:rPr>
                        <a:t>31 March 2016</a:t>
                      </a:r>
                      <a:endParaRPr lang="en-US" sz="1800" dirty="0">
                        <a:effectLst/>
                        <a:latin typeface="Calibri"/>
                        <a:ea typeface="Calibri"/>
                        <a:cs typeface="Times New Roman"/>
                      </a:endParaRPr>
                    </a:p>
                  </a:txBody>
                  <a:tcPr marL="68580" marR="68580" marT="0" marB="0">
                    <a:solidFill>
                      <a:srgbClr val="000046"/>
                    </a:solidFill>
                  </a:tcPr>
                </a:tc>
                <a:tc>
                  <a:txBody>
                    <a:bodyPr/>
                    <a:lstStyle/>
                    <a:p>
                      <a:pPr marL="0" marR="0" algn="r">
                        <a:lnSpc>
                          <a:spcPct val="115000"/>
                        </a:lnSpc>
                        <a:spcBef>
                          <a:spcPts val="0"/>
                        </a:spcBef>
                        <a:spcAft>
                          <a:spcPts val="0"/>
                        </a:spcAft>
                      </a:pPr>
                      <a:r>
                        <a:rPr lang="en-ZA" sz="1800" dirty="0">
                          <a:effectLst/>
                        </a:rPr>
                        <a:t>31 March 2015</a:t>
                      </a:r>
                      <a:endParaRPr lang="en-US" sz="1800" dirty="0">
                        <a:effectLst/>
                        <a:latin typeface="Calibri"/>
                        <a:ea typeface="Calibri"/>
                        <a:cs typeface="Times New Roman"/>
                      </a:endParaRPr>
                    </a:p>
                  </a:txBody>
                  <a:tcPr marL="68580" marR="68580" marT="0" marB="0">
                    <a:solidFill>
                      <a:srgbClr val="000046"/>
                    </a:solidFill>
                  </a:tcPr>
                </a:tc>
              </a:tr>
              <a:tr h="0">
                <a:tc>
                  <a:txBody>
                    <a:bodyPr/>
                    <a:lstStyle/>
                    <a:p>
                      <a:pPr marL="0" marR="0" algn="just">
                        <a:lnSpc>
                          <a:spcPct val="115000"/>
                        </a:lnSpc>
                        <a:spcBef>
                          <a:spcPts val="0"/>
                        </a:spcBef>
                        <a:spcAft>
                          <a:spcPts val="0"/>
                        </a:spcAft>
                      </a:pPr>
                      <a:r>
                        <a:rPr lang="en-ZA" sz="1800" dirty="0">
                          <a:effectLst/>
                        </a:rPr>
                        <a:t>White</a:t>
                      </a:r>
                      <a:endParaRPr lang="en-US" sz="1800" dirty="0">
                        <a:effectLst/>
                        <a:latin typeface="Calibri"/>
                        <a:ea typeface="Calibri"/>
                        <a:cs typeface="Times New Roman"/>
                      </a:endParaRPr>
                    </a:p>
                  </a:txBody>
                  <a:tcPr marL="68580" marR="68580" marT="0" marB="0">
                    <a:solidFill>
                      <a:srgbClr val="99CC00"/>
                    </a:solidFill>
                  </a:tcPr>
                </a:tc>
                <a:tc>
                  <a:txBody>
                    <a:bodyPr/>
                    <a:lstStyle/>
                    <a:p>
                      <a:pPr marL="0" marR="0" algn="r">
                        <a:lnSpc>
                          <a:spcPct val="115000"/>
                        </a:lnSpc>
                        <a:spcBef>
                          <a:spcPts val="0"/>
                        </a:spcBef>
                        <a:spcAft>
                          <a:spcPts val="0"/>
                        </a:spcAft>
                      </a:pPr>
                      <a:r>
                        <a:rPr lang="en-ZA" sz="1800" dirty="0">
                          <a:effectLst/>
                        </a:rPr>
                        <a:t>31 794</a:t>
                      </a:r>
                      <a:endParaRPr lang="en-US" sz="1800" dirty="0">
                        <a:effectLst/>
                        <a:latin typeface="Calibri"/>
                        <a:ea typeface="Calibri"/>
                        <a:cs typeface="Times New Roman"/>
                      </a:endParaRPr>
                    </a:p>
                  </a:txBody>
                  <a:tcPr marL="68580" marR="68580" marT="0" marB="0">
                    <a:solidFill>
                      <a:srgbClr val="99CC00"/>
                    </a:solidFill>
                  </a:tcPr>
                </a:tc>
                <a:tc>
                  <a:txBody>
                    <a:bodyPr/>
                    <a:lstStyle/>
                    <a:p>
                      <a:pPr marL="0" marR="0" algn="r">
                        <a:lnSpc>
                          <a:spcPct val="115000"/>
                        </a:lnSpc>
                        <a:spcBef>
                          <a:spcPts val="0"/>
                        </a:spcBef>
                        <a:spcAft>
                          <a:spcPts val="0"/>
                        </a:spcAft>
                      </a:pPr>
                      <a:r>
                        <a:rPr lang="en-ZA" sz="1800" dirty="0">
                          <a:effectLst/>
                        </a:rPr>
                        <a:t>28 689</a:t>
                      </a:r>
                      <a:endParaRPr lang="en-US" sz="1800" dirty="0">
                        <a:effectLst/>
                        <a:latin typeface="Calibri"/>
                        <a:ea typeface="Calibri"/>
                        <a:cs typeface="Times New Roman"/>
                      </a:endParaRPr>
                    </a:p>
                  </a:txBody>
                  <a:tcPr marL="68580" marR="68580" marT="0" marB="0">
                    <a:solidFill>
                      <a:srgbClr val="99CC00"/>
                    </a:solidFill>
                  </a:tcPr>
                </a:tc>
              </a:tr>
              <a:tr h="0">
                <a:tc>
                  <a:txBody>
                    <a:bodyPr/>
                    <a:lstStyle/>
                    <a:p>
                      <a:pPr marL="0" marR="0" algn="just">
                        <a:lnSpc>
                          <a:spcPct val="115000"/>
                        </a:lnSpc>
                        <a:spcBef>
                          <a:spcPts val="0"/>
                        </a:spcBef>
                        <a:spcAft>
                          <a:spcPts val="0"/>
                        </a:spcAft>
                      </a:pPr>
                      <a:r>
                        <a:rPr lang="en-ZA" sz="1800" dirty="0">
                          <a:effectLst/>
                        </a:rPr>
                        <a:t>African</a:t>
                      </a:r>
                      <a:endParaRPr lang="en-US" sz="1800" dirty="0">
                        <a:effectLst/>
                        <a:latin typeface="Calibri"/>
                        <a:ea typeface="Calibri"/>
                        <a:cs typeface="Times New Roman"/>
                      </a:endParaRPr>
                    </a:p>
                  </a:txBody>
                  <a:tcPr marL="68580" marR="68580" marT="0" marB="0">
                    <a:solidFill>
                      <a:srgbClr val="99CC00"/>
                    </a:solidFill>
                  </a:tcPr>
                </a:tc>
                <a:tc>
                  <a:txBody>
                    <a:bodyPr/>
                    <a:lstStyle/>
                    <a:p>
                      <a:pPr marL="0" marR="0" algn="r">
                        <a:lnSpc>
                          <a:spcPct val="115000"/>
                        </a:lnSpc>
                        <a:spcBef>
                          <a:spcPts val="0"/>
                        </a:spcBef>
                        <a:spcAft>
                          <a:spcPts val="0"/>
                        </a:spcAft>
                      </a:pPr>
                      <a:r>
                        <a:rPr lang="en-ZA" sz="1800">
                          <a:effectLst/>
                        </a:rPr>
                        <a:t>3 944</a:t>
                      </a:r>
                      <a:endParaRPr lang="en-US" sz="1800">
                        <a:effectLst/>
                        <a:latin typeface="Calibri"/>
                        <a:ea typeface="Calibri"/>
                        <a:cs typeface="Times New Roman"/>
                      </a:endParaRPr>
                    </a:p>
                  </a:txBody>
                  <a:tcPr marL="68580" marR="68580" marT="0" marB="0">
                    <a:solidFill>
                      <a:srgbClr val="99CC00"/>
                    </a:solidFill>
                  </a:tcPr>
                </a:tc>
                <a:tc>
                  <a:txBody>
                    <a:bodyPr/>
                    <a:lstStyle/>
                    <a:p>
                      <a:pPr marL="0" marR="0" algn="r">
                        <a:lnSpc>
                          <a:spcPct val="115000"/>
                        </a:lnSpc>
                        <a:spcBef>
                          <a:spcPts val="0"/>
                        </a:spcBef>
                        <a:spcAft>
                          <a:spcPts val="0"/>
                        </a:spcAft>
                      </a:pPr>
                      <a:r>
                        <a:rPr lang="en-ZA" sz="1800" dirty="0">
                          <a:effectLst/>
                        </a:rPr>
                        <a:t>2 955</a:t>
                      </a:r>
                      <a:endParaRPr lang="en-US" sz="1800" dirty="0">
                        <a:effectLst/>
                        <a:latin typeface="Calibri"/>
                        <a:ea typeface="Calibri"/>
                        <a:cs typeface="Times New Roman"/>
                      </a:endParaRPr>
                    </a:p>
                  </a:txBody>
                  <a:tcPr marL="68580" marR="68580" marT="0" marB="0">
                    <a:solidFill>
                      <a:srgbClr val="99CC00"/>
                    </a:solidFill>
                  </a:tcPr>
                </a:tc>
              </a:tr>
              <a:tr h="0">
                <a:tc>
                  <a:txBody>
                    <a:bodyPr/>
                    <a:lstStyle/>
                    <a:p>
                      <a:pPr marL="0" marR="0" algn="just">
                        <a:lnSpc>
                          <a:spcPct val="115000"/>
                        </a:lnSpc>
                        <a:spcBef>
                          <a:spcPts val="0"/>
                        </a:spcBef>
                        <a:spcAft>
                          <a:spcPts val="0"/>
                        </a:spcAft>
                      </a:pPr>
                      <a:r>
                        <a:rPr lang="en-ZA" sz="1800" dirty="0">
                          <a:effectLst/>
                        </a:rPr>
                        <a:t>Coloured</a:t>
                      </a:r>
                      <a:endParaRPr lang="en-US" sz="1800" dirty="0">
                        <a:effectLst/>
                        <a:latin typeface="Calibri"/>
                        <a:ea typeface="Calibri"/>
                        <a:cs typeface="Times New Roman"/>
                      </a:endParaRPr>
                    </a:p>
                  </a:txBody>
                  <a:tcPr marL="68580" marR="68580" marT="0" marB="0">
                    <a:solidFill>
                      <a:srgbClr val="99CC00"/>
                    </a:solidFill>
                  </a:tcPr>
                </a:tc>
                <a:tc>
                  <a:txBody>
                    <a:bodyPr/>
                    <a:lstStyle/>
                    <a:p>
                      <a:pPr marL="0" marR="0" algn="r">
                        <a:lnSpc>
                          <a:spcPct val="115000"/>
                        </a:lnSpc>
                        <a:spcBef>
                          <a:spcPts val="0"/>
                        </a:spcBef>
                        <a:spcAft>
                          <a:spcPts val="0"/>
                        </a:spcAft>
                      </a:pPr>
                      <a:r>
                        <a:rPr lang="en-ZA" sz="1800">
                          <a:effectLst/>
                        </a:rPr>
                        <a:t>781</a:t>
                      </a:r>
                      <a:endParaRPr lang="en-US" sz="1800">
                        <a:effectLst/>
                        <a:latin typeface="Calibri"/>
                        <a:ea typeface="Calibri"/>
                        <a:cs typeface="Times New Roman"/>
                      </a:endParaRPr>
                    </a:p>
                  </a:txBody>
                  <a:tcPr marL="68580" marR="68580" marT="0" marB="0">
                    <a:solidFill>
                      <a:srgbClr val="99CC00"/>
                    </a:solidFill>
                  </a:tcPr>
                </a:tc>
                <a:tc>
                  <a:txBody>
                    <a:bodyPr/>
                    <a:lstStyle/>
                    <a:p>
                      <a:pPr marL="0" marR="0" algn="r">
                        <a:lnSpc>
                          <a:spcPct val="115000"/>
                        </a:lnSpc>
                        <a:spcBef>
                          <a:spcPts val="0"/>
                        </a:spcBef>
                        <a:spcAft>
                          <a:spcPts val="0"/>
                        </a:spcAft>
                      </a:pPr>
                      <a:r>
                        <a:rPr lang="en-ZA" sz="1800" dirty="0">
                          <a:effectLst/>
                        </a:rPr>
                        <a:t>600</a:t>
                      </a:r>
                      <a:endParaRPr lang="en-US" sz="1800" dirty="0">
                        <a:effectLst/>
                        <a:latin typeface="Calibri"/>
                        <a:ea typeface="Calibri"/>
                        <a:cs typeface="Times New Roman"/>
                      </a:endParaRPr>
                    </a:p>
                  </a:txBody>
                  <a:tcPr marL="68580" marR="68580" marT="0" marB="0">
                    <a:solidFill>
                      <a:srgbClr val="99CC00"/>
                    </a:solidFill>
                  </a:tcPr>
                </a:tc>
              </a:tr>
              <a:tr h="0">
                <a:tc>
                  <a:txBody>
                    <a:bodyPr/>
                    <a:lstStyle/>
                    <a:p>
                      <a:pPr marL="0" marR="0" algn="just">
                        <a:lnSpc>
                          <a:spcPct val="115000"/>
                        </a:lnSpc>
                        <a:spcBef>
                          <a:spcPts val="0"/>
                        </a:spcBef>
                        <a:spcAft>
                          <a:spcPts val="0"/>
                        </a:spcAft>
                      </a:pPr>
                      <a:r>
                        <a:rPr lang="en-ZA" sz="1800" dirty="0">
                          <a:effectLst/>
                        </a:rPr>
                        <a:t>Indian</a:t>
                      </a:r>
                      <a:endParaRPr lang="en-US" sz="1800" dirty="0">
                        <a:effectLst/>
                        <a:latin typeface="Calibri"/>
                        <a:ea typeface="Calibri"/>
                        <a:cs typeface="Times New Roman"/>
                      </a:endParaRPr>
                    </a:p>
                  </a:txBody>
                  <a:tcPr marL="68580" marR="68580" marT="0" marB="0">
                    <a:solidFill>
                      <a:srgbClr val="99CC00"/>
                    </a:solidFill>
                  </a:tcPr>
                </a:tc>
                <a:tc>
                  <a:txBody>
                    <a:bodyPr/>
                    <a:lstStyle/>
                    <a:p>
                      <a:pPr marL="0" marR="0" algn="r">
                        <a:lnSpc>
                          <a:spcPct val="115000"/>
                        </a:lnSpc>
                        <a:spcBef>
                          <a:spcPts val="0"/>
                        </a:spcBef>
                        <a:spcAft>
                          <a:spcPts val="0"/>
                        </a:spcAft>
                      </a:pPr>
                      <a:r>
                        <a:rPr lang="en-ZA" sz="1800">
                          <a:effectLst/>
                        </a:rPr>
                        <a:t>1 984</a:t>
                      </a:r>
                      <a:endParaRPr lang="en-US" sz="1800">
                        <a:effectLst/>
                        <a:latin typeface="Calibri"/>
                        <a:ea typeface="Calibri"/>
                        <a:cs typeface="Times New Roman"/>
                      </a:endParaRPr>
                    </a:p>
                  </a:txBody>
                  <a:tcPr marL="68580" marR="68580" marT="0" marB="0">
                    <a:solidFill>
                      <a:srgbClr val="99CC00"/>
                    </a:solidFill>
                  </a:tcPr>
                </a:tc>
                <a:tc>
                  <a:txBody>
                    <a:bodyPr/>
                    <a:lstStyle/>
                    <a:p>
                      <a:pPr marL="0" marR="0" algn="r">
                        <a:lnSpc>
                          <a:spcPct val="115000"/>
                        </a:lnSpc>
                        <a:spcBef>
                          <a:spcPts val="0"/>
                        </a:spcBef>
                        <a:spcAft>
                          <a:spcPts val="0"/>
                        </a:spcAft>
                      </a:pPr>
                      <a:r>
                        <a:rPr lang="en-ZA" sz="1800" dirty="0">
                          <a:effectLst/>
                        </a:rPr>
                        <a:t>1 452</a:t>
                      </a:r>
                      <a:endParaRPr lang="en-US" sz="1800" dirty="0">
                        <a:effectLst/>
                        <a:latin typeface="Calibri"/>
                        <a:ea typeface="Calibri"/>
                        <a:cs typeface="Times New Roman"/>
                      </a:endParaRPr>
                    </a:p>
                  </a:txBody>
                  <a:tcPr marL="68580" marR="68580" marT="0" marB="0">
                    <a:solidFill>
                      <a:srgbClr val="99CC00"/>
                    </a:solidFill>
                  </a:tcPr>
                </a:tc>
              </a:tr>
              <a:tr h="0">
                <a:tc>
                  <a:txBody>
                    <a:bodyPr/>
                    <a:lstStyle/>
                    <a:p>
                      <a:pPr marL="0" marR="0" algn="just">
                        <a:lnSpc>
                          <a:spcPct val="115000"/>
                        </a:lnSpc>
                        <a:spcBef>
                          <a:spcPts val="0"/>
                        </a:spcBef>
                        <a:spcAft>
                          <a:spcPts val="0"/>
                        </a:spcAft>
                      </a:pPr>
                      <a:r>
                        <a:rPr lang="en-ZA" sz="1800" dirty="0">
                          <a:effectLst/>
                        </a:rPr>
                        <a:t>Total</a:t>
                      </a:r>
                      <a:endParaRPr lang="en-US" sz="1800" dirty="0">
                        <a:effectLst/>
                        <a:latin typeface="Calibri"/>
                        <a:ea typeface="Calibri"/>
                        <a:cs typeface="Times New Roman"/>
                      </a:endParaRPr>
                    </a:p>
                  </a:txBody>
                  <a:tcPr marL="68580" marR="68580" marT="0" marB="0">
                    <a:solidFill>
                      <a:srgbClr val="99CC00"/>
                    </a:solidFill>
                  </a:tcPr>
                </a:tc>
                <a:tc>
                  <a:txBody>
                    <a:bodyPr/>
                    <a:lstStyle/>
                    <a:p>
                      <a:pPr marL="0" marR="0" algn="r">
                        <a:lnSpc>
                          <a:spcPct val="115000"/>
                        </a:lnSpc>
                        <a:spcBef>
                          <a:spcPts val="0"/>
                        </a:spcBef>
                        <a:spcAft>
                          <a:spcPts val="0"/>
                        </a:spcAft>
                      </a:pPr>
                      <a:r>
                        <a:rPr lang="en-ZA" sz="1800" dirty="0">
                          <a:effectLst/>
                        </a:rPr>
                        <a:t>38 503</a:t>
                      </a:r>
                      <a:endParaRPr lang="en-US" sz="1800" dirty="0">
                        <a:effectLst/>
                        <a:latin typeface="Calibri"/>
                        <a:ea typeface="Calibri"/>
                        <a:cs typeface="Times New Roman"/>
                      </a:endParaRPr>
                    </a:p>
                  </a:txBody>
                  <a:tcPr marL="68580" marR="68580" marT="0" marB="0">
                    <a:solidFill>
                      <a:srgbClr val="99CC00"/>
                    </a:solidFill>
                  </a:tcPr>
                </a:tc>
                <a:tc>
                  <a:txBody>
                    <a:bodyPr/>
                    <a:lstStyle/>
                    <a:p>
                      <a:pPr marL="0" marR="0" algn="r">
                        <a:lnSpc>
                          <a:spcPct val="115000"/>
                        </a:lnSpc>
                        <a:spcBef>
                          <a:spcPts val="0"/>
                        </a:spcBef>
                        <a:spcAft>
                          <a:spcPts val="0"/>
                        </a:spcAft>
                      </a:pPr>
                      <a:r>
                        <a:rPr lang="en-ZA" sz="1800" dirty="0">
                          <a:effectLst/>
                        </a:rPr>
                        <a:t>33 696</a:t>
                      </a:r>
                      <a:endParaRPr lang="en-US" sz="1800" dirty="0">
                        <a:effectLst/>
                        <a:latin typeface="Calibri"/>
                        <a:ea typeface="Calibri"/>
                        <a:cs typeface="Times New Roman"/>
                      </a:endParaRPr>
                    </a:p>
                  </a:txBody>
                  <a:tcPr marL="68580" marR="68580" marT="0" marB="0">
                    <a:solidFill>
                      <a:srgbClr val="99CC00"/>
                    </a:solidFill>
                  </a:tcPr>
                </a:tc>
              </a:tr>
            </a:tbl>
          </a:graphicData>
        </a:graphic>
      </p:graphicFrame>
      <p:sp>
        <p:nvSpPr>
          <p:cNvPr id="3" name="Rectangle 1"/>
          <p:cNvSpPr>
            <a:spLocks noChangeArrowheads="1"/>
          </p:cNvSpPr>
          <p:nvPr/>
        </p:nvSpPr>
        <p:spPr bwMode="auto">
          <a:xfrm>
            <a:off x="457200" y="200718"/>
            <a:ext cx="8305800" cy="144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FIDELITY FUND CERTIFICATE – BY RACE</a:t>
            </a:r>
            <a:endParaRPr lang="en-US" sz="2000" dirty="0">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The racial distribution of registered estate agents for the 2015/2016 financial year is indicated below:</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10" name="Chart 9"/>
          <p:cNvGraphicFramePr/>
          <p:nvPr>
            <p:extLst>
              <p:ext uri="{D42A27DB-BD31-4B8C-83A1-F6EECF244321}">
                <p14:modId xmlns:p14="http://schemas.microsoft.com/office/powerpoint/2010/main" xmlns="" val="1565866974"/>
              </p:ext>
            </p:extLst>
          </p:nvPr>
        </p:nvGraphicFramePr>
        <p:xfrm>
          <a:off x="533400" y="3657601"/>
          <a:ext cx="8001000" cy="2895600"/>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3"/>
          <p:cNvSpPr/>
          <p:nvPr/>
        </p:nvSpPr>
        <p:spPr>
          <a:xfrm>
            <a:off x="457200" y="3657600"/>
            <a:ext cx="8077200" cy="2895600"/>
          </a:xfrm>
          <a:prstGeom prst="rect">
            <a:avLst/>
          </a:prstGeom>
          <a:noFill/>
          <a:ln w="6350">
            <a:solidFill>
              <a:srgbClr val="99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135281377"/>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xmlns="" val="2613663684"/>
              </p:ext>
            </p:extLst>
          </p:nvPr>
        </p:nvGraphicFramePr>
        <p:xfrm>
          <a:off x="457200" y="457200"/>
          <a:ext cx="8153400" cy="5867400"/>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p:cNvSpPr/>
          <p:nvPr/>
        </p:nvSpPr>
        <p:spPr>
          <a:xfrm>
            <a:off x="457200" y="381000"/>
            <a:ext cx="8305800" cy="6096000"/>
          </a:xfrm>
          <a:prstGeom prst="rect">
            <a:avLst/>
          </a:prstGeom>
          <a:no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303382150"/>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2846609643"/>
              </p:ext>
            </p:extLst>
          </p:nvPr>
        </p:nvGraphicFramePr>
        <p:xfrm>
          <a:off x="425605" y="685800"/>
          <a:ext cx="8565995" cy="2839212"/>
        </p:xfrm>
        <a:graphic>
          <a:graphicData uri="http://schemas.openxmlformats.org/drawingml/2006/table">
            <a:tbl>
              <a:tblPr firstRow="1" firstCol="1" bandRow="1">
                <a:tableStyleId>{5C22544A-7EE6-4342-B048-85BDC9FD1C3A}</a:tableStyleId>
              </a:tblPr>
              <a:tblGrid>
                <a:gridCol w="3966427"/>
                <a:gridCol w="2336800"/>
                <a:gridCol w="2262768"/>
              </a:tblGrid>
              <a:tr h="0">
                <a:tc>
                  <a:txBody>
                    <a:bodyPr/>
                    <a:lstStyle/>
                    <a:p>
                      <a:pPr marL="0" marR="0" algn="just">
                        <a:lnSpc>
                          <a:spcPct val="115000"/>
                        </a:lnSpc>
                        <a:spcBef>
                          <a:spcPts val="0"/>
                        </a:spcBef>
                        <a:spcAft>
                          <a:spcPts val="0"/>
                        </a:spcAft>
                      </a:pPr>
                      <a:r>
                        <a:rPr lang="en-ZA" sz="1800" dirty="0">
                          <a:effectLst/>
                        </a:rPr>
                        <a:t>CATEGORY</a:t>
                      </a:r>
                      <a:endParaRPr lang="en-US" sz="1800" dirty="0">
                        <a:effectLst/>
                        <a:latin typeface="Calibri"/>
                        <a:ea typeface="Calibri"/>
                        <a:cs typeface="Times New Roman"/>
                      </a:endParaRPr>
                    </a:p>
                  </a:txBody>
                  <a:tcPr marL="68580" marR="68580" marT="0" marB="0">
                    <a:solidFill>
                      <a:srgbClr val="000046"/>
                    </a:solidFill>
                  </a:tcPr>
                </a:tc>
                <a:tc>
                  <a:txBody>
                    <a:bodyPr/>
                    <a:lstStyle/>
                    <a:p>
                      <a:pPr marL="0" marR="0" algn="r">
                        <a:lnSpc>
                          <a:spcPct val="115000"/>
                        </a:lnSpc>
                        <a:spcBef>
                          <a:spcPts val="0"/>
                        </a:spcBef>
                        <a:spcAft>
                          <a:spcPts val="0"/>
                        </a:spcAft>
                      </a:pPr>
                      <a:r>
                        <a:rPr lang="en-ZA" sz="1800" dirty="0">
                          <a:effectLst/>
                        </a:rPr>
                        <a:t>31 March 2016</a:t>
                      </a:r>
                      <a:endParaRPr lang="en-US" sz="1800" dirty="0">
                        <a:effectLst/>
                        <a:latin typeface="Calibri"/>
                        <a:ea typeface="Calibri"/>
                        <a:cs typeface="Times New Roman"/>
                      </a:endParaRPr>
                    </a:p>
                  </a:txBody>
                  <a:tcPr marL="68580" marR="68580" marT="0" marB="0">
                    <a:solidFill>
                      <a:srgbClr val="000046"/>
                    </a:solidFill>
                  </a:tcPr>
                </a:tc>
                <a:tc>
                  <a:txBody>
                    <a:bodyPr/>
                    <a:lstStyle/>
                    <a:p>
                      <a:pPr marL="0" marR="0" algn="r">
                        <a:lnSpc>
                          <a:spcPct val="115000"/>
                        </a:lnSpc>
                        <a:spcBef>
                          <a:spcPts val="0"/>
                        </a:spcBef>
                        <a:spcAft>
                          <a:spcPts val="0"/>
                        </a:spcAft>
                      </a:pPr>
                      <a:r>
                        <a:rPr lang="en-ZA" sz="1800" dirty="0">
                          <a:effectLst/>
                        </a:rPr>
                        <a:t>31 March 2015</a:t>
                      </a:r>
                      <a:endParaRPr lang="en-US" sz="1800" dirty="0">
                        <a:effectLst/>
                        <a:latin typeface="Calibri"/>
                        <a:ea typeface="Calibri"/>
                        <a:cs typeface="Times New Roman"/>
                      </a:endParaRPr>
                    </a:p>
                  </a:txBody>
                  <a:tcPr marL="68580" marR="68580" marT="0" marB="0">
                    <a:solidFill>
                      <a:srgbClr val="000046"/>
                    </a:solidFill>
                  </a:tcPr>
                </a:tc>
              </a:tr>
              <a:tr h="0">
                <a:tc>
                  <a:txBody>
                    <a:bodyPr/>
                    <a:lstStyle/>
                    <a:p>
                      <a:pPr marL="0" marR="0" algn="just">
                        <a:lnSpc>
                          <a:spcPct val="115000"/>
                        </a:lnSpc>
                        <a:spcBef>
                          <a:spcPts val="0"/>
                        </a:spcBef>
                        <a:spcAft>
                          <a:spcPts val="0"/>
                        </a:spcAft>
                      </a:pPr>
                      <a:r>
                        <a:rPr lang="en-ZA" sz="1800" dirty="0">
                          <a:effectLst/>
                        </a:rPr>
                        <a:t>Attorney</a:t>
                      </a:r>
                      <a:endParaRPr lang="en-US" sz="1800" dirty="0">
                        <a:effectLst/>
                        <a:latin typeface="Calibri"/>
                        <a:ea typeface="Calibri"/>
                        <a:cs typeface="Times New Roman"/>
                      </a:endParaRPr>
                    </a:p>
                  </a:txBody>
                  <a:tcPr marL="68580" marR="68580" marT="0" marB="0">
                    <a:solidFill>
                      <a:srgbClr val="99CC00"/>
                    </a:solidFill>
                  </a:tcPr>
                </a:tc>
                <a:tc>
                  <a:txBody>
                    <a:bodyPr/>
                    <a:lstStyle/>
                    <a:p>
                      <a:pPr marL="0" marR="0" algn="r">
                        <a:lnSpc>
                          <a:spcPct val="115000"/>
                        </a:lnSpc>
                        <a:spcBef>
                          <a:spcPts val="0"/>
                        </a:spcBef>
                        <a:spcAft>
                          <a:spcPts val="0"/>
                        </a:spcAft>
                      </a:pPr>
                      <a:r>
                        <a:rPr lang="en-US" sz="1800">
                          <a:effectLst/>
                        </a:rPr>
                        <a:t>76</a:t>
                      </a:r>
                      <a:endParaRPr lang="en-US" sz="1800">
                        <a:effectLst/>
                        <a:latin typeface="Calibri"/>
                        <a:ea typeface="Calibri"/>
                        <a:cs typeface="Times New Roman"/>
                      </a:endParaRPr>
                    </a:p>
                  </a:txBody>
                  <a:tcPr marL="68580" marR="68580" marT="0" marB="0" anchor="b">
                    <a:solidFill>
                      <a:srgbClr val="99CC00"/>
                    </a:solidFill>
                  </a:tcPr>
                </a:tc>
                <a:tc>
                  <a:txBody>
                    <a:bodyPr/>
                    <a:lstStyle/>
                    <a:p>
                      <a:pPr marL="0" marR="0" algn="r">
                        <a:lnSpc>
                          <a:spcPct val="115000"/>
                        </a:lnSpc>
                        <a:spcBef>
                          <a:spcPts val="0"/>
                        </a:spcBef>
                        <a:spcAft>
                          <a:spcPts val="0"/>
                        </a:spcAft>
                      </a:pPr>
                      <a:r>
                        <a:rPr lang="en-US" sz="1800" dirty="0">
                          <a:effectLst/>
                        </a:rPr>
                        <a:t>34</a:t>
                      </a:r>
                      <a:endParaRPr lang="en-US" sz="1800" dirty="0">
                        <a:effectLst/>
                        <a:latin typeface="Calibri"/>
                        <a:ea typeface="Calibri"/>
                        <a:cs typeface="Times New Roman"/>
                      </a:endParaRPr>
                    </a:p>
                  </a:txBody>
                  <a:tcPr marL="68580" marR="68580" marT="0" marB="0" anchor="b">
                    <a:solidFill>
                      <a:srgbClr val="99CC00"/>
                    </a:solidFill>
                  </a:tcPr>
                </a:tc>
              </a:tr>
              <a:tr h="0">
                <a:tc>
                  <a:txBody>
                    <a:bodyPr/>
                    <a:lstStyle/>
                    <a:p>
                      <a:pPr marL="0" marR="0" algn="just">
                        <a:lnSpc>
                          <a:spcPct val="115000"/>
                        </a:lnSpc>
                        <a:spcBef>
                          <a:spcPts val="0"/>
                        </a:spcBef>
                        <a:spcAft>
                          <a:spcPts val="0"/>
                        </a:spcAft>
                      </a:pPr>
                      <a:r>
                        <a:rPr lang="en-ZA" sz="1800" dirty="0">
                          <a:effectLst/>
                        </a:rPr>
                        <a:t>Close Corporations</a:t>
                      </a:r>
                      <a:endParaRPr lang="en-US" sz="1800" dirty="0">
                        <a:effectLst/>
                        <a:latin typeface="Calibri"/>
                        <a:ea typeface="Calibri"/>
                        <a:cs typeface="Times New Roman"/>
                      </a:endParaRPr>
                    </a:p>
                  </a:txBody>
                  <a:tcPr marL="68580" marR="68580" marT="0" marB="0">
                    <a:solidFill>
                      <a:srgbClr val="99CC00"/>
                    </a:solidFill>
                  </a:tcPr>
                </a:tc>
                <a:tc>
                  <a:txBody>
                    <a:bodyPr/>
                    <a:lstStyle/>
                    <a:p>
                      <a:pPr marL="0" marR="0" algn="r">
                        <a:lnSpc>
                          <a:spcPct val="115000"/>
                        </a:lnSpc>
                        <a:spcBef>
                          <a:spcPts val="0"/>
                        </a:spcBef>
                        <a:spcAft>
                          <a:spcPts val="0"/>
                        </a:spcAft>
                      </a:pPr>
                      <a:r>
                        <a:rPr lang="en-US" sz="1800">
                          <a:effectLst/>
                        </a:rPr>
                        <a:t>69</a:t>
                      </a:r>
                      <a:endParaRPr lang="en-US" sz="1800">
                        <a:effectLst/>
                        <a:latin typeface="Calibri"/>
                        <a:ea typeface="Calibri"/>
                        <a:cs typeface="Times New Roman"/>
                      </a:endParaRPr>
                    </a:p>
                  </a:txBody>
                  <a:tcPr marL="68580" marR="68580" marT="0" marB="0" anchor="b">
                    <a:solidFill>
                      <a:srgbClr val="99CC00"/>
                    </a:solidFill>
                  </a:tcPr>
                </a:tc>
                <a:tc>
                  <a:txBody>
                    <a:bodyPr/>
                    <a:lstStyle/>
                    <a:p>
                      <a:pPr marL="0" marR="0" algn="r">
                        <a:lnSpc>
                          <a:spcPct val="115000"/>
                        </a:lnSpc>
                        <a:spcBef>
                          <a:spcPts val="0"/>
                        </a:spcBef>
                        <a:spcAft>
                          <a:spcPts val="0"/>
                        </a:spcAft>
                      </a:pPr>
                      <a:r>
                        <a:rPr lang="en-US" sz="1800">
                          <a:effectLst/>
                        </a:rPr>
                        <a:t>66</a:t>
                      </a:r>
                      <a:endParaRPr lang="en-US" sz="1800">
                        <a:effectLst/>
                        <a:latin typeface="Calibri"/>
                        <a:ea typeface="Calibri"/>
                        <a:cs typeface="Times New Roman"/>
                      </a:endParaRPr>
                    </a:p>
                  </a:txBody>
                  <a:tcPr marL="68580" marR="68580" marT="0" marB="0" anchor="b">
                    <a:solidFill>
                      <a:srgbClr val="99CC00"/>
                    </a:solidFill>
                  </a:tcPr>
                </a:tc>
              </a:tr>
              <a:tr h="0">
                <a:tc>
                  <a:txBody>
                    <a:bodyPr/>
                    <a:lstStyle/>
                    <a:p>
                      <a:pPr marL="0" marR="0" algn="just">
                        <a:lnSpc>
                          <a:spcPct val="115000"/>
                        </a:lnSpc>
                        <a:spcBef>
                          <a:spcPts val="0"/>
                        </a:spcBef>
                        <a:spcAft>
                          <a:spcPts val="0"/>
                        </a:spcAft>
                      </a:pPr>
                      <a:r>
                        <a:rPr lang="en-ZA" sz="1800" dirty="0">
                          <a:effectLst/>
                        </a:rPr>
                        <a:t>Partnerships</a:t>
                      </a:r>
                      <a:endParaRPr lang="en-US" sz="1800" dirty="0">
                        <a:effectLst/>
                        <a:latin typeface="Calibri"/>
                        <a:ea typeface="Calibri"/>
                        <a:cs typeface="Times New Roman"/>
                      </a:endParaRPr>
                    </a:p>
                  </a:txBody>
                  <a:tcPr marL="68580" marR="68580" marT="0" marB="0">
                    <a:solidFill>
                      <a:srgbClr val="99CC00"/>
                    </a:solidFill>
                  </a:tcPr>
                </a:tc>
                <a:tc>
                  <a:txBody>
                    <a:bodyPr/>
                    <a:lstStyle/>
                    <a:p>
                      <a:pPr marL="0" marR="0" algn="r">
                        <a:lnSpc>
                          <a:spcPct val="115000"/>
                        </a:lnSpc>
                        <a:spcBef>
                          <a:spcPts val="0"/>
                        </a:spcBef>
                        <a:spcAft>
                          <a:spcPts val="0"/>
                        </a:spcAft>
                      </a:pPr>
                      <a:r>
                        <a:rPr lang="en-US" sz="1800">
                          <a:effectLst/>
                        </a:rPr>
                        <a:t>1</a:t>
                      </a:r>
                      <a:endParaRPr lang="en-US" sz="1800">
                        <a:effectLst/>
                        <a:latin typeface="Calibri"/>
                        <a:ea typeface="Calibri"/>
                        <a:cs typeface="Times New Roman"/>
                      </a:endParaRPr>
                    </a:p>
                  </a:txBody>
                  <a:tcPr marL="68580" marR="68580" marT="0" marB="0" anchor="b">
                    <a:solidFill>
                      <a:srgbClr val="99CC00"/>
                    </a:solidFill>
                  </a:tcPr>
                </a:tc>
                <a:tc>
                  <a:txBody>
                    <a:bodyPr/>
                    <a:lstStyle/>
                    <a:p>
                      <a:pPr marL="0" marR="0" algn="r">
                        <a:lnSpc>
                          <a:spcPct val="115000"/>
                        </a:lnSpc>
                        <a:spcBef>
                          <a:spcPts val="0"/>
                        </a:spcBef>
                        <a:spcAft>
                          <a:spcPts val="0"/>
                        </a:spcAft>
                      </a:pPr>
                      <a:r>
                        <a:rPr lang="en-US" sz="1800">
                          <a:effectLst/>
                        </a:rPr>
                        <a:t>18</a:t>
                      </a:r>
                      <a:endParaRPr lang="en-US" sz="1800">
                        <a:effectLst/>
                        <a:latin typeface="Calibri"/>
                        <a:ea typeface="Calibri"/>
                        <a:cs typeface="Times New Roman"/>
                      </a:endParaRPr>
                    </a:p>
                  </a:txBody>
                  <a:tcPr marL="68580" marR="68580" marT="0" marB="0" anchor="b">
                    <a:solidFill>
                      <a:srgbClr val="99CC00"/>
                    </a:solidFill>
                  </a:tcPr>
                </a:tc>
              </a:tr>
              <a:tr h="0">
                <a:tc>
                  <a:txBody>
                    <a:bodyPr/>
                    <a:lstStyle/>
                    <a:p>
                      <a:pPr marL="0" marR="0" algn="just">
                        <a:lnSpc>
                          <a:spcPct val="115000"/>
                        </a:lnSpc>
                        <a:spcBef>
                          <a:spcPts val="0"/>
                        </a:spcBef>
                        <a:spcAft>
                          <a:spcPts val="0"/>
                        </a:spcAft>
                      </a:pPr>
                      <a:r>
                        <a:rPr lang="en-ZA" sz="1800" dirty="0">
                          <a:effectLst/>
                        </a:rPr>
                        <a:t>Companies</a:t>
                      </a:r>
                      <a:endParaRPr lang="en-US" sz="1800" dirty="0">
                        <a:effectLst/>
                        <a:latin typeface="Calibri"/>
                        <a:ea typeface="Calibri"/>
                        <a:cs typeface="Times New Roman"/>
                      </a:endParaRPr>
                    </a:p>
                  </a:txBody>
                  <a:tcPr marL="68580" marR="68580" marT="0" marB="0">
                    <a:solidFill>
                      <a:srgbClr val="99CC00"/>
                    </a:solidFill>
                  </a:tcPr>
                </a:tc>
                <a:tc>
                  <a:txBody>
                    <a:bodyPr/>
                    <a:lstStyle/>
                    <a:p>
                      <a:pPr marL="0" marR="0" algn="r">
                        <a:lnSpc>
                          <a:spcPct val="115000"/>
                        </a:lnSpc>
                        <a:spcBef>
                          <a:spcPts val="0"/>
                        </a:spcBef>
                        <a:spcAft>
                          <a:spcPts val="0"/>
                        </a:spcAft>
                      </a:pPr>
                      <a:r>
                        <a:rPr lang="en-US" sz="1800">
                          <a:effectLst/>
                        </a:rPr>
                        <a:t>357</a:t>
                      </a:r>
                      <a:endParaRPr lang="en-US" sz="1800">
                        <a:effectLst/>
                        <a:latin typeface="Calibri"/>
                        <a:ea typeface="Calibri"/>
                        <a:cs typeface="Times New Roman"/>
                      </a:endParaRPr>
                    </a:p>
                  </a:txBody>
                  <a:tcPr marL="68580" marR="68580" marT="0" marB="0" anchor="b">
                    <a:solidFill>
                      <a:srgbClr val="99CC00"/>
                    </a:solidFill>
                  </a:tcPr>
                </a:tc>
                <a:tc>
                  <a:txBody>
                    <a:bodyPr/>
                    <a:lstStyle/>
                    <a:p>
                      <a:pPr marL="0" marR="0" algn="r">
                        <a:lnSpc>
                          <a:spcPct val="115000"/>
                        </a:lnSpc>
                        <a:spcBef>
                          <a:spcPts val="0"/>
                        </a:spcBef>
                        <a:spcAft>
                          <a:spcPts val="0"/>
                        </a:spcAft>
                      </a:pPr>
                      <a:r>
                        <a:rPr lang="en-US" sz="1800">
                          <a:effectLst/>
                        </a:rPr>
                        <a:t>240</a:t>
                      </a:r>
                      <a:endParaRPr lang="en-US" sz="1800">
                        <a:effectLst/>
                        <a:latin typeface="Calibri"/>
                        <a:ea typeface="Calibri"/>
                        <a:cs typeface="Times New Roman"/>
                      </a:endParaRPr>
                    </a:p>
                  </a:txBody>
                  <a:tcPr marL="68580" marR="68580" marT="0" marB="0" anchor="b">
                    <a:solidFill>
                      <a:srgbClr val="99CC00"/>
                    </a:solidFill>
                  </a:tcPr>
                </a:tc>
              </a:tr>
              <a:tr h="0">
                <a:tc>
                  <a:txBody>
                    <a:bodyPr/>
                    <a:lstStyle/>
                    <a:p>
                      <a:pPr marL="0" marR="0" algn="just">
                        <a:lnSpc>
                          <a:spcPct val="115000"/>
                        </a:lnSpc>
                        <a:spcBef>
                          <a:spcPts val="0"/>
                        </a:spcBef>
                        <a:spcAft>
                          <a:spcPts val="0"/>
                        </a:spcAft>
                      </a:pPr>
                      <a:r>
                        <a:rPr lang="en-ZA" sz="1800" dirty="0">
                          <a:effectLst/>
                        </a:rPr>
                        <a:t>Full Status Estate Agents</a:t>
                      </a:r>
                      <a:endParaRPr lang="en-US" sz="1800" dirty="0">
                        <a:effectLst/>
                        <a:latin typeface="Calibri"/>
                        <a:ea typeface="Calibri"/>
                        <a:cs typeface="Times New Roman"/>
                      </a:endParaRPr>
                    </a:p>
                  </a:txBody>
                  <a:tcPr marL="68580" marR="68580" marT="0" marB="0">
                    <a:solidFill>
                      <a:srgbClr val="99CC00"/>
                    </a:solidFill>
                  </a:tcPr>
                </a:tc>
                <a:tc>
                  <a:txBody>
                    <a:bodyPr/>
                    <a:lstStyle/>
                    <a:p>
                      <a:pPr marL="0" marR="0" algn="r">
                        <a:lnSpc>
                          <a:spcPct val="115000"/>
                        </a:lnSpc>
                        <a:spcBef>
                          <a:spcPts val="0"/>
                        </a:spcBef>
                        <a:spcAft>
                          <a:spcPts val="0"/>
                        </a:spcAft>
                      </a:pPr>
                      <a:r>
                        <a:rPr lang="en-US" sz="1800">
                          <a:effectLst/>
                        </a:rPr>
                        <a:t>30</a:t>
                      </a:r>
                      <a:endParaRPr lang="en-US" sz="1800">
                        <a:effectLst/>
                        <a:latin typeface="Calibri"/>
                        <a:ea typeface="Calibri"/>
                        <a:cs typeface="Times New Roman"/>
                      </a:endParaRPr>
                    </a:p>
                  </a:txBody>
                  <a:tcPr marL="68580" marR="68580" marT="0" marB="0" anchor="b">
                    <a:solidFill>
                      <a:srgbClr val="99CC00"/>
                    </a:solidFill>
                  </a:tcPr>
                </a:tc>
                <a:tc>
                  <a:txBody>
                    <a:bodyPr/>
                    <a:lstStyle/>
                    <a:p>
                      <a:pPr marL="0" marR="0" algn="r">
                        <a:lnSpc>
                          <a:spcPct val="115000"/>
                        </a:lnSpc>
                        <a:spcBef>
                          <a:spcPts val="0"/>
                        </a:spcBef>
                        <a:spcAft>
                          <a:spcPts val="0"/>
                        </a:spcAft>
                      </a:pPr>
                      <a:r>
                        <a:rPr lang="en-US" sz="1800">
                          <a:effectLst/>
                        </a:rPr>
                        <a:t>1</a:t>
                      </a:r>
                      <a:endParaRPr lang="en-US" sz="1800">
                        <a:effectLst/>
                        <a:latin typeface="Calibri"/>
                        <a:ea typeface="Calibri"/>
                        <a:cs typeface="Times New Roman"/>
                      </a:endParaRPr>
                    </a:p>
                  </a:txBody>
                  <a:tcPr marL="68580" marR="68580" marT="0" marB="0" anchor="b">
                    <a:solidFill>
                      <a:srgbClr val="99CC00"/>
                    </a:solidFill>
                  </a:tcPr>
                </a:tc>
              </a:tr>
              <a:tr h="0">
                <a:tc>
                  <a:txBody>
                    <a:bodyPr/>
                    <a:lstStyle/>
                    <a:p>
                      <a:pPr marL="0" marR="0" algn="just">
                        <a:lnSpc>
                          <a:spcPct val="115000"/>
                        </a:lnSpc>
                        <a:spcBef>
                          <a:spcPts val="0"/>
                        </a:spcBef>
                        <a:spcAft>
                          <a:spcPts val="0"/>
                        </a:spcAft>
                      </a:pPr>
                      <a:r>
                        <a:rPr lang="en-ZA" sz="1800" dirty="0">
                          <a:effectLst/>
                        </a:rPr>
                        <a:t>Intern Estate Agents</a:t>
                      </a:r>
                      <a:endParaRPr lang="en-US" sz="1800" dirty="0">
                        <a:effectLst/>
                        <a:latin typeface="Calibri"/>
                        <a:ea typeface="Calibri"/>
                        <a:cs typeface="Times New Roman"/>
                      </a:endParaRPr>
                    </a:p>
                  </a:txBody>
                  <a:tcPr marL="68580" marR="68580" marT="0" marB="0">
                    <a:solidFill>
                      <a:srgbClr val="99CC00"/>
                    </a:solidFill>
                  </a:tcPr>
                </a:tc>
                <a:tc>
                  <a:txBody>
                    <a:bodyPr/>
                    <a:lstStyle/>
                    <a:p>
                      <a:pPr marL="0" marR="0" algn="r">
                        <a:lnSpc>
                          <a:spcPct val="115000"/>
                        </a:lnSpc>
                        <a:spcBef>
                          <a:spcPts val="0"/>
                        </a:spcBef>
                        <a:spcAft>
                          <a:spcPts val="0"/>
                        </a:spcAft>
                      </a:pPr>
                      <a:r>
                        <a:rPr lang="en-US" sz="1800" dirty="0">
                          <a:effectLst/>
                        </a:rPr>
                        <a:t>6 614</a:t>
                      </a:r>
                      <a:endParaRPr lang="en-US" sz="1800" dirty="0">
                        <a:effectLst/>
                        <a:latin typeface="Calibri"/>
                        <a:ea typeface="Calibri"/>
                        <a:cs typeface="Times New Roman"/>
                      </a:endParaRPr>
                    </a:p>
                  </a:txBody>
                  <a:tcPr marL="68580" marR="68580" marT="0" marB="0" anchor="b">
                    <a:solidFill>
                      <a:srgbClr val="99CC00"/>
                    </a:solidFill>
                  </a:tcPr>
                </a:tc>
                <a:tc>
                  <a:txBody>
                    <a:bodyPr/>
                    <a:lstStyle/>
                    <a:p>
                      <a:pPr marL="0" marR="0" algn="r">
                        <a:lnSpc>
                          <a:spcPct val="115000"/>
                        </a:lnSpc>
                        <a:spcBef>
                          <a:spcPts val="0"/>
                        </a:spcBef>
                        <a:spcAft>
                          <a:spcPts val="0"/>
                        </a:spcAft>
                      </a:pPr>
                      <a:r>
                        <a:rPr lang="en-US" sz="1800">
                          <a:effectLst/>
                        </a:rPr>
                        <a:t>6 074</a:t>
                      </a:r>
                      <a:endParaRPr lang="en-US" sz="1800">
                        <a:effectLst/>
                        <a:latin typeface="Calibri"/>
                        <a:ea typeface="Calibri"/>
                        <a:cs typeface="Times New Roman"/>
                      </a:endParaRPr>
                    </a:p>
                  </a:txBody>
                  <a:tcPr marL="68580" marR="68580" marT="0" marB="0" anchor="b">
                    <a:solidFill>
                      <a:srgbClr val="99CC00"/>
                    </a:solidFill>
                  </a:tcPr>
                </a:tc>
              </a:tr>
              <a:tr h="0">
                <a:tc>
                  <a:txBody>
                    <a:bodyPr/>
                    <a:lstStyle/>
                    <a:p>
                      <a:pPr marL="0" marR="0" algn="just">
                        <a:lnSpc>
                          <a:spcPct val="115000"/>
                        </a:lnSpc>
                        <a:spcBef>
                          <a:spcPts val="0"/>
                        </a:spcBef>
                        <a:spcAft>
                          <a:spcPts val="0"/>
                        </a:spcAft>
                      </a:pPr>
                      <a:r>
                        <a:rPr lang="en-ZA" sz="1800" dirty="0">
                          <a:effectLst/>
                        </a:rPr>
                        <a:t>Principal Estate Agents</a:t>
                      </a:r>
                      <a:endParaRPr lang="en-US" sz="1800" dirty="0">
                        <a:effectLst/>
                        <a:latin typeface="Calibri"/>
                        <a:ea typeface="Calibri"/>
                        <a:cs typeface="Times New Roman"/>
                      </a:endParaRPr>
                    </a:p>
                  </a:txBody>
                  <a:tcPr marL="68580" marR="68580" marT="0" marB="0">
                    <a:solidFill>
                      <a:srgbClr val="99CC00"/>
                    </a:solidFill>
                  </a:tcPr>
                </a:tc>
                <a:tc>
                  <a:txBody>
                    <a:bodyPr/>
                    <a:lstStyle/>
                    <a:p>
                      <a:pPr marL="0" marR="0" algn="r">
                        <a:lnSpc>
                          <a:spcPct val="115000"/>
                        </a:lnSpc>
                        <a:spcBef>
                          <a:spcPts val="0"/>
                        </a:spcBef>
                        <a:spcAft>
                          <a:spcPts val="0"/>
                        </a:spcAft>
                      </a:pPr>
                      <a:r>
                        <a:rPr lang="en-US" sz="1800" dirty="0">
                          <a:effectLst/>
                        </a:rPr>
                        <a:t>21</a:t>
                      </a:r>
                      <a:endParaRPr lang="en-US" sz="1800" dirty="0">
                        <a:effectLst/>
                        <a:latin typeface="Calibri"/>
                        <a:ea typeface="Calibri"/>
                        <a:cs typeface="Times New Roman"/>
                      </a:endParaRPr>
                    </a:p>
                  </a:txBody>
                  <a:tcPr marL="68580" marR="68580" marT="0" marB="0" anchor="b">
                    <a:solidFill>
                      <a:srgbClr val="99CC00"/>
                    </a:solidFill>
                  </a:tcPr>
                </a:tc>
                <a:tc>
                  <a:txBody>
                    <a:bodyPr/>
                    <a:lstStyle/>
                    <a:p>
                      <a:pPr marL="0" marR="0" algn="r">
                        <a:lnSpc>
                          <a:spcPct val="115000"/>
                        </a:lnSpc>
                        <a:spcBef>
                          <a:spcPts val="0"/>
                        </a:spcBef>
                        <a:spcAft>
                          <a:spcPts val="0"/>
                        </a:spcAft>
                      </a:pPr>
                      <a:r>
                        <a:rPr lang="en-US" sz="1800" dirty="0">
                          <a:effectLst/>
                        </a:rPr>
                        <a:t>7</a:t>
                      </a:r>
                      <a:endParaRPr lang="en-US" sz="1800" dirty="0">
                        <a:effectLst/>
                        <a:latin typeface="Calibri"/>
                        <a:ea typeface="Calibri"/>
                        <a:cs typeface="Times New Roman"/>
                      </a:endParaRPr>
                    </a:p>
                  </a:txBody>
                  <a:tcPr marL="68580" marR="68580" marT="0" marB="0" anchor="b">
                    <a:solidFill>
                      <a:srgbClr val="99CC00"/>
                    </a:solidFill>
                  </a:tcPr>
                </a:tc>
              </a:tr>
              <a:tr h="0">
                <a:tc>
                  <a:txBody>
                    <a:bodyPr/>
                    <a:lstStyle/>
                    <a:p>
                      <a:pPr marL="0" marR="0" algn="just">
                        <a:lnSpc>
                          <a:spcPct val="115000"/>
                        </a:lnSpc>
                        <a:spcBef>
                          <a:spcPts val="0"/>
                        </a:spcBef>
                        <a:spcAft>
                          <a:spcPts val="0"/>
                        </a:spcAft>
                      </a:pPr>
                      <a:r>
                        <a:rPr lang="en-ZA" sz="1800" dirty="0">
                          <a:effectLst/>
                        </a:rPr>
                        <a:t>TOTAL</a:t>
                      </a:r>
                      <a:endParaRPr lang="en-US" sz="1800" dirty="0">
                        <a:effectLst/>
                        <a:latin typeface="Calibri"/>
                        <a:ea typeface="Calibri"/>
                        <a:cs typeface="Times New Roman"/>
                      </a:endParaRPr>
                    </a:p>
                  </a:txBody>
                  <a:tcPr marL="68580" marR="68580" marT="0" marB="0">
                    <a:solidFill>
                      <a:srgbClr val="99CC00"/>
                    </a:solidFill>
                  </a:tcPr>
                </a:tc>
                <a:tc>
                  <a:txBody>
                    <a:bodyPr/>
                    <a:lstStyle/>
                    <a:p>
                      <a:pPr marL="0" marR="0" algn="r">
                        <a:lnSpc>
                          <a:spcPct val="115000"/>
                        </a:lnSpc>
                        <a:spcBef>
                          <a:spcPts val="0"/>
                        </a:spcBef>
                        <a:spcAft>
                          <a:spcPts val="0"/>
                        </a:spcAft>
                      </a:pPr>
                      <a:r>
                        <a:rPr lang="en-ZA" sz="1800" dirty="0">
                          <a:effectLst/>
                        </a:rPr>
                        <a:t>7 168</a:t>
                      </a:r>
                      <a:endParaRPr lang="en-US" sz="1800" dirty="0">
                        <a:effectLst/>
                        <a:latin typeface="Calibri"/>
                        <a:ea typeface="Calibri"/>
                        <a:cs typeface="Times New Roman"/>
                      </a:endParaRPr>
                    </a:p>
                  </a:txBody>
                  <a:tcPr marL="68580" marR="68580" marT="0" marB="0">
                    <a:solidFill>
                      <a:srgbClr val="99CC00"/>
                    </a:solidFill>
                  </a:tcPr>
                </a:tc>
                <a:tc>
                  <a:txBody>
                    <a:bodyPr/>
                    <a:lstStyle/>
                    <a:p>
                      <a:pPr marL="0" marR="0" algn="r">
                        <a:lnSpc>
                          <a:spcPct val="115000"/>
                        </a:lnSpc>
                        <a:spcBef>
                          <a:spcPts val="0"/>
                        </a:spcBef>
                        <a:spcAft>
                          <a:spcPts val="0"/>
                        </a:spcAft>
                      </a:pPr>
                      <a:r>
                        <a:rPr lang="en-ZA" sz="1800" dirty="0">
                          <a:effectLst/>
                        </a:rPr>
                        <a:t>6 440</a:t>
                      </a:r>
                      <a:endParaRPr lang="en-US" sz="1800" dirty="0">
                        <a:effectLst/>
                        <a:latin typeface="Calibri"/>
                        <a:ea typeface="Calibri"/>
                        <a:cs typeface="Times New Roman"/>
                      </a:endParaRPr>
                    </a:p>
                  </a:txBody>
                  <a:tcPr marL="68580" marR="68580" marT="0" marB="0">
                    <a:solidFill>
                      <a:srgbClr val="99CC00"/>
                    </a:solidFill>
                  </a:tcPr>
                </a:tc>
              </a:tr>
            </a:tbl>
          </a:graphicData>
        </a:graphic>
      </p:graphicFrame>
      <p:sp>
        <p:nvSpPr>
          <p:cNvPr id="3" name="Rectangle 1"/>
          <p:cNvSpPr>
            <a:spLocks noChangeArrowheads="1"/>
          </p:cNvSpPr>
          <p:nvPr/>
        </p:nvSpPr>
        <p:spPr bwMode="auto">
          <a:xfrm>
            <a:off x="414454" y="121622"/>
            <a:ext cx="2499595" cy="7386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sz="2400" b="1"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New Registrations</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4" name="Chart 3"/>
          <p:cNvGraphicFramePr/>
          <p:nvPr>
            <p:extLst>
              <p:ext uri="{D42A27DB-BD31-4B8C-83A1-F6EECF244321}">
                <p14:modId xmlns:p14="http://schemas.microsoft.com/office/powerpoint/2010/main" xmlns="" val="533140907"/>
              </p:ext>
            </p:extLst>
          </p:nvPr>
        </p:nvGraphicFramePr>
        <p:xfrm>
          <a:off x="414454" y="3657600"/>
          <a:ext cx="8610600" cy="2962275"/>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414454" y="3657600"/>
            <a:ext cx="8577146" cy="3048000"/>
          </a:xfrm>
          <a:prstGeom prst="rect">
            <a:avLst/>
          </a:prstGeom>
          <a:noFill/>
          <a:ln w="6350">
            <a:solidFill>
              <a:srgbClr val="99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928992740"/>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1318" y="838200"/>
            <a:ext cx="8077200" cy="5847755"/>
          </a:xfrm>
          <a:prstGeom prst="rect">
            <a:avLst/>
          </a:prstGeom>
        </p:spPr>
        <p:txBody>
          <a:bodyPr wrap="square">
            <a:spAutoFit/>
          </a:bodyPr>
          <a:lstStyle/>
          <a:p>
            <a:pPr algn="just"/>
            <a:r>
              <a:rPr lang="en-ZA" sz="2200" dirty="0" smtClean="0"/>
              <a:t>The </a:t>
            </a:r>
            <a:r>
              <a:rPr lang="en-ZA" sz="2200" dirty="0"/>
              <a:t>Education and Training Department is tasked with ensuring both the </a:t>
            </a:r>
            <a:r>
              <a:rPr lang="en-ZA" sz="2200" dirty="0" err="1"/>
              <a:t>professionalisation</a:t>
            </a:r>
            <a:r>
              <a:rPr lang="en-ZA" sz="2200" dirty="0"/>
              <a:t> and the transformation of the estate agency sector by fully implementing the educational dispensation for estate agents as established by the Standard of Training of Estate Agents Regulations promulgated on 4 June 2008</a:t>
            </a:r>
            <a:r>
              <a:rPr lang="en-ZA" sz="2200" dirty="0" smtClean="0"/>
              <a:t>.</a:t>
            </a:r>
          </a:p>
          <a:p>
            <a:pPr algn="just"/>
            <a:endParaRPr lang="en-US" sz="3200" dirty="0"/>
          </a:p>
          <a:p>
            <a:pPr algn="just"/>
            <a:r>
              <a:rPr lang="en-US" sz="2200" b="1" dirty="0"/>
              <a:t>Education and training regulatory and prescribed qualifications for estate agents </a:t>
            </a:r>
            <a:endParaRPr lang="en-US" sz="2200" b="1" dirty="0" smtClean="0"/>
          </a:p>
          <a:p>
            <a:pPr algn="just"/>
            <a:endParaRPr lang="en-US" sz="1000" dirty="0"/>
          </a:p>
          <a:p>
            <a:pPr algn="just"/>
            <a:r>
              <a:rPr lang="en-US" sz="2200" dirty="0"/>
              <a:t>In terms of regulation 4(1)(a) of the Education Regulations no person may perform the functions and activities of a non-principal estate agent unless that person has completed the Further Education and Training Certificate: Real Estate (SAQA QUAL ID 59097). The regulation also prescribes that no person may perform the functions and activities of a principal estate agent unless that person has completed the National Certificate: Real Estate (SAQA QUAL ID 20188).  </a:t>
            </a:r>
          </a:p>
        </p:txBody>
      </p:sp>
      <p:sp>
        <p:nvSpPr>
          <p:cNvPr id="3" name="Rectangle 2"/>
          <p:cNvSpPr/>
          <p:nvPr/>
        </p:nvSpPr>
        <p:spPr>
          <a:xfrm>
            <a:off x="-24162" y="152400"/>
            <a:ext cx="9168161" cy="584775"/>
          </a:xfrm>
          <a:prstGeom prst="rect">
            <a:avLst/>
          </a:prstGeom>
        </p:spPr>
        <p:txBody>
          <a:bodyPr wrap="square">
            <a:spAutoFit/>
          </a:bodyPr>
          <a:lstStyle/>
          <a:p>
            <a:pPr algn="ctr"/>
            <a:r>
              <a:rPr lang="en-ZA" sz="3200" b="1" dirty="0"/>
              <a:t>EDUCATION AND TRAINING</a:t>
            </a:r>
            <a:endParaRPr lang="en-US" sz="3200" dirty="0"/>
          </a:p>
        </p:txBody>
      </p:sp>
      <p:sp>
        <p:nvSpPr>
          <p:cNvPr id="4" name="Rectangle 3"/>
          <p:cNvSpPr/>
          <p:nvPr/>
        </p:nvSpPr>
        <p:spPr>
          <a:xfrm>
            <a:off x="521318" y="838200"/>
            <a:ext cx="8165482" cy="1828800"/>
          </a:xfrm>
          <a:prstGeom prst="rect">
            <a:avLst/>
          </a:prstGeom>
          <a:noFill/>
          <a:ln>
            <a:solidFill>
              <a:srgbClr val="4C7F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4186592481"/>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28800" y="982176"/>
            <a:ext cx="6858000" cy="4893647"/>
          </a:xfrm>
          <a:prstGeom prst="rect">
            <a:avLst/>
          </a:prstGeom>
        </p:spPr>
        <p:txBody>
          <a:bodyPr wrap="square">
            <a:spAutoFit/>
          </a:bodyPr>
          <a:lstStyle/>
          <a:p>
            <a:pPr algn="just"/>
            <a:r>
              <a:rPr lang="en-US" sz="2400" dirty="0" smtClean="0"/>
              <a:t>These </a:t>
            </a:r>
            <a:r>
              <a:rPr lang="en-US" sz="2400" dirty="0"/>
              <a:t>qualifications, which are presently quality assured by the Services Sector Education and Training Authority (SSETA), are designed to enhance the provision of entry level service within the property and real estate professions and also seek to provide the broad knowledge, skills and values that are needed by estate agency practitioners in the property and real estate environment.  </a:t>
            </a:r>
            <a:endParaRPr lang="en-US" sz="2400" dirty="0" smtClean="0"/>
          </a:p>
          <a:p>
            <a:pPr algn="just"/>
            <a:endParaRPr lang="en-US" sz="2400" dirty="0"/>
          </a:p>
          <a:p>
            <a:pPr algn="just"/>
            <a:r>
              <a:rPr lang="en-US" sz="2400" dirty="0" smtClean="0"/>
              <a:t>The </a:t>
            </a:r>
            <a:r>
              <a:rPr lang="en-US" sz="2400" dirty="0"/>
              <a:t>mode of delivery for these qualifications is formal training, recognition of prior learning, age-based and equivalency exemptions</a:t>
            </a:r>
            <a:r>
              <a:rPr lang="en-US" sz="2400" dirty="0" smtClean="0"/>
              <a:t>.</a:t>
            </a:r>
          </a:p>
          <a:p>
            <a:pPr algn="just"/>
            <a:endParaRPr lang="en-US" sz="2400" dirty="0"/>
          </a:p>
        </p:txBody>
      </p:sp>
      <p:sp>
        <p:nvSpPr>
          <p:cNvPr id="3" name="Rectangle 2"/>
          <p:cNvSpPr/>
          <p:nvPr/>
        </p:nvSpPr>
        <p:spPr>
          <a:xfrm>
            <a:off x="1600200" y="152400"/>
            <a:ext cx="7543799" cy="584775"/>
          </a:xfrm>
          <a:prstGeom prst="rect">
            <a:avLst/>
          </a:prstGeom>
        </p:spPr>
        <p:txBody>
          <a:bodyPr wrap="square">
            <a:spAutoFit/>
          </a:bodyPr>
          <a:lstStyle/>
          <a:p>
            <a:pPr algn="ctr"/>
            <a:r>
              <a:rPr lang="en-ZA" sz="3200" b="1" dirty="0"/>
              <a:t>EDUCATION AND </a:t>
            </a:r>
            <a:r>
              <a:rPr lang="en-ZA" sz="3200" b="1" dirty="0" smtClean="0"/>
              <a:t>TRAINING </a:t>
            </a:r>
            <a:r>
              <a:rPr lang="en-ZA" sz="3200" b="1" dirty="0" err="1" smtClean="0"/>
              <a:t>Cont</a:t>
            </a:r>
            <a:r>
              <a:rPr lang="en-ZA" sz="3200" b="1" dirty="0" smtClean="0"/>
              <a:t>/…</a:t>
            </a:r>
            <a:endParaRPr lang="en-US" sz="3200" dirty="0"/>
          </a:p>
        </p:txBody>
      </p:sp>
      <p:grpSp>
        <p:nvGrpSpPr>
          <p:cNvPr id="4" name="Group 3"/>
          <p:cNvGrpSpPr/>
          <p:nvPr/>
        </p:nvGrpSpPr>
        <p:grpSpPr>
          <a:xfrm>
            <a:off x="0" y="-2"/>
            <a:ext cx="1676400" cy="6858002"/>
            <a:chOff x="0" y="-2"/>
            <a:chExt cx="1676400" cy="6858002"/>
          </a:xfrm>
        </p:grpSpPr>
        <p:pic>
          <p:nvPicPr>
            <p:cNvPr id="5" name="Picture 2"/>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flipH="1">
              <a:off x="0" y="0"/>
              <a:ext cx="16764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Right Triangle 5"/>
            <p:cNvSpPr/>
            <p:nvPr/>
          </p:nvSpPr>
          <p:spPr>
            <a:xfrm flipH="1">
              <a:off x="457200" y="0"/>
              <a:ext cx="1219200" cy="68580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rot="10800000">
              <a:off x="504591" y="0"/>
              <a:ext cx="486007" cy="3806755"/>
            </a:xfrm>
            <a:prstGeom prst="rtTriangle">
              <a:avLst/>
            </a:prstGeom>
            <a:solidFill>
              <a:srgbClr val="1933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Triangle 7"/>
            <p:cNvSpPr/>
            <p:nvPr/>
          </p:nvSpPr>
          <p:spPr>
            <a:xfrm rot="10800000">
              <a:off x="457199" y="-2"/>
              <a:ext cx="152401" cy="6096002"/>
            </a:xfrm>
            <a:prstGeom prst="rtTriangle">
              <a:avLst/>
            </a:prstGeom>
            <a:solidFill>
              <a:srgbClr val="2E5E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xmlns="" val="663092218"/>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512647062"/>
              </p:ext>
            </p:extLst>
          </p:nvPr>
        </p:nvGraphicFramePr>
        <p:xfrm>
          <a:off x="470210" y="1600200"/>
          <a:ext cx="8216590" cy="1892808"/>
        </p:xfrm>
        <a:graphic>
          <a:graphicData uri="http://schemas.openxmlformats.org/drawingml/2006/table">
            <a:tbl>
              <a:tblPr firstRow="1" firstCol="1" bandRow="1">
                <a:tableStyleId>{5C22544A-7EE6-4342-B048-85BDC9FD1C3A}</a:tableStyleId>
              </a:tblPr>
              <a:tblGrid>
                <a:gridCol w="5014410"/>
                <a:gridCol w="1585989"/>
                <a:gridCol w="1616191"/>
              </a:tblGrid>
              <a:tr h="182880">
                <a:tc>
                  <a:txBody>
                    <a:bodyPr/>
                    <a:lstStyle/>
                    <a:p>
                      <a:pPr marL="0" marR="0" algn="just">
                        <a:lnSpc>
                          <a:spcPct val="115000"/>
                        </a:lnSpc>
                        <a:spcBef>
                          <a:spcPts val="0"/>
                        </a:spcBef>
                        <a:spcAft>
                          <a:spcPts val="1000"/>
                        </a:spcAft>
                      </a:pPr>
                      <a:r>
                        <a:rPr lang="en-US" sz="1800" dirty="0">
                          <a:effectLst/>
                        </a:rPr>
                        <a:t>Compliance with prescribed qualifications</a:t>
                      </a:r>
                      <a:endParaRPr lang="en-US" sz="1800" dirty="0">
                        <a:effectLst/>
                        <a:latin typeface="Calibri"/>
                        <a:ea typeface="Calibri"/>
                        <a:cs typeface="Times New Roman"/>
                      </a:endParaRPr>
                    </a:p>
                  </a:txBody>
                  <a:tcPr marL="68580" marR="68580" marT="0" marB="0" anchor="b">
                    <a:solidFill>
                      <a:srgbClr val="000046"/>
                    </a:solidFill>
                  </a:tcPr>
                </a:tc>
                <a:tc>
                  <a:txBody>
                    <a:bodyPr/>
                    <a:lstStyle/>
                    <a:p>
                      <a:pPr marL="0" marR="0" algn="r">
                        <a:lnSpc>
                          <a:spcPct val="115000"/>
                        </a:lnSpc>
                        <a:spcBef>
                          <a:spcPts val="0"/>
                        </a:spcBef>
                        <a:spcAft>
                          <a:spcPts val="1000"/>
                        </a:spcAft>
                      </a:pPr>
                      <a:r>
                        <a:rPr lang="en-US" sz="1800" dirty="0">
                          <a:effectLst/>
                        </a:rPr>
                        <a:t>31 March 2016</a:t>
                      </a:r>
                      <a:endParaRPr lang="en-US" sz="1800" dirty="0">
                        <a:effectLst/>
                        <a:latin typeface="Calibri"/>
                        <a:ea typeface="Calibri"/>
                        <a:cs typeface="Times New Roman"/>
                      </a:endParaRPr>
                    </a:p>
                  </a:txBody>
                  <a:tcPr marL="68580" marR="68580" marT="0" marB="0" anchor="b">
                    <a:solidFill>
                      <a:srgbClr val="000046"/>
                    </a:solidFill>
                  </a:tcPr>
                </a:tc>
                <a:tc>
                  <a:txBody>
                    <a:bodyPr/>
                    <a:lstStyle/>
                    <a:p>
                      <a:pPr marL="0" marR="0" algn="r">
                        <a:lnSpc>
                          <a:spcPct val="115000"/>
                        </a:lnSpc>
                        <a:spcBef>
                          <a:spcPts val="0"/>
                        </a:spcBef>
                        <a:spcAft>
                          <a:spcPts val="1000"/>
                        </a:spcAft>
                      </a:pPr>
                      <a:r>
                        <a:rPr lang="en-US" sz="1800" dirty="0">
                          <a:effectLst/>
                        </a:rPr>
                        <a:t>31 March 2015</a:t>
                      </a:r>
                      <a:endParaRPr lang="en-US" sz="1800" dirty="0">
                        <a:effectLst/>
                        <a:latin typeface="Calibri"/>
                        <a:ea typeface="Calibri"/>
                        <a:cs typeface="Times New Roman"/>
                      </a:endParaRPr>
                    </a:p>
                  </a:txBody>
                  <a:tcPr marL="68580" marR="68580" marT="0" marB="0" anchor="b">
                    <a:solidFill>
                      <a:srgbClr val="000046"/>
                    </a:solidFill>
                  </a:tcPr>
                </a:tc>
              </a:tr>
              <a:tr h="309245">
                <a:tc>
                  <a:txBody>
                    <a:bodyPr/>
                    <a:lstStyle/>
                    <a:p>
                      <a:pPr marL="0" marR="0">
                        <a:lnSpc>
                          <a:spcPct val="115000"/>
                        </a:lnSpc>
                        <a:spcBef>
                          <a:spcPts val="0"/>
                        </a:spcBef>
                        <a:spcAft>
                          <a:spcPts val="1000"/>
                        </a:spcAft>
                      </a:pPr>
                      <a:r>
                        <a:rPr lang="en-US" sz="1800" dirty="0">
                          <a:effectLst/>
                        </a:rPr>
                        <a:t>Estate agents who qualified at NQF 4 (FETC: Real Estate)</a:t>
                      </a:r>
                      <a:endParaRPr lang="en-US" sz="1800" dirty="0">
                        <a:effectLst/>
                        <a:latin typeface="Calibri"/>
                        <a:ea typeface="Calibri"/>
                        <a:cs typeface="Times New Roman"/>
                      </a:endParaRPr>
                    </a:p>
                  </a:txBody>
                  <a:tcPr marL="68580" marR="68580" marT="0" marB="0">
                    <a:solidFill>
                      <a:srgbClr val="618DC3"/>
                    </a:solidFill>
                  </a:tcPr>
                </a:tc>
                <a:tc>
                  <a:txBody>
                    <a:bodyPr/>
                    <a:lstStyle/>
                    <a:p>
                      <a:pPr marL="0" marR="0" algn="r">
                        <a:lnSpc>
                          <a:spcPct val="115000"/>
                        </a:lnSpc>
                        <a:spcBef>
                          <a:spcPts val="0"/>
                        </a:spcBef>
                        <a:spcAft>
                          <a:spcPts val="1000"/>
                        </a:spcAft>
                      </a:pPr>
                      <a:r>
                        <a:rPr lang="en-US" sz="1800" dirty="0">
                          <a:solidFill>
                            <a:schemeClr val="bg1"/>
                          </a:solidFill>
                          <a:effectLst/>
                        </a:rPr>
                        <a:t>16 371</a:t>
                      </a:r>
                      <a:endParaRPr lang="en-US" sz="1800" dirty="0">
                        <a:solidFill>
                          <a:schemeClr val="bg1"/>
                        </a:solidFill>
                        <a:effectLst/>
                        <a:latin typeface="Calibri"/>
                        <a:ea typeface="Calibri"/>
                        <a:cs typeface="Times New Roman"/>
                      </a:endParaRPr>
                    </a:p>
                  </a:txBody>
                  <a:tcPr marL="68580" marR="68580" marT="0" marB="0">
                    <a:solidFill>
                      <a:srgbClr val="618DC3"/>
                    </a:solidFill>
                  </a:tcPr>
                </a:tc>
                <a:tc>
                  <a:txBody>
                    <a:bodyPr/>
                    <a:lstStyle/>
                    <a:p>
                      <a:pPr marL="0" marR="0" algn="r">
                        <a:lnSpc>
                          <a:spcPct val="115000"/>
                        </a:lnSpc>
                        <a:spcBef>
                          <a:spcPts val="0"/>
                        </a:spcBef>
                        <a:spcAft>
                          <a:spcPts val="1000"/>
                        </a:spcAft>
                      </a:pPr>
                      <a:r>
                        <a:rPr lang="en-US" sz="1800" dirty="0">
                          <a:solidFill>
                            <a:schemeClr val="bg1"/>
                          </a:solidFill>
                          <a:effectLst/>
                        </a:rPr>
                        <a:t>1 297</a:t>
                      </a:r>
                      <a:endParaRPr lang="en-US" sz="1800" dirty="0">
                        <a:solidFill>
                          <a:schemeClr val="bg1"/>
                        </a:solidFill>
                        <a:effectLst/>
                        <a:latin typeface="Calibri"/>
                        <a:ea typeface="Calibri"/>
                        <a:cs typeface="Times New Roman"/>
                      </a:endParaRPr>
                    </a:p>
                  </a:txBody>
                  <a:tcPr marL="68580" marR="68580" marT="0" marB="0">
                    <a:solidFill>
                      <a:srgbClr val="618DC3"/>
                    </a:solidFill>
                  </a:tcPr>
                </a:tc>
              </a:tr>
              <a:tr h="250825">
                <a:tc>
                  <a:txBody>
                    <a:bodyPr/>
                    <a:lstStyle/>
                    <a:p>
                      <a:pPr marL="0" marR="0">
                        <a:lnSpc>
                          <a:spcPct val="115000"/>
                        </a:lnSpc>
                        <a:spcBef>
                          <a:spcPts val="0"/>
                        </a:spcBef>
                        <a:spcAft>
                          <a:spcPts val="1000"/>
                        </a:spcAft>
                      </a:pPr>
                      <a:r>
                        <a:rPr lang="en-US" sz="1800" dirty="0">
                          <a:effectLst/>
                        </a:rPr>
                        <a:t>Estate agents who qualified at NQF 5 (National Certificate: Real Estate)</a:t>
                      </a:r>
                      <a:endParaRPr lang="en-US" sz="1800" dirty="0">
                        <a:effectLst/>
                        <a:latin typeface="Calibri"/>
                        <a:ea typeface="Calibri"/>
                        <a:cs typeface="Times New Roman"/>
                      </a:endParaRPr>
                    </a:p>
                  </a:txBody>
                  <a:tcPr marL="68580" marR="68580" marT="0" marB="0">
                    <a:solidFill>
                      <a:srgbClr val="618DC3"/>
                    </a:solidFill>
                  </a:tcPr>
                </a:tc>
                <a:tc>
                  <a:txBody>
                    <a:bodyPr/>
                    <a:lstStyle/>
                    <a:p>
                      <a:pPr marL="0" marR="0" algn="r">
                        <a:lnSpc>
                          <a:spcPct val="115000"/>
                        </a:lnSpc>
                        <a:spcBef>
                          <a:spcPts val="0"/>
                        </a:spcBef>
                        <a:spcAft>
                          <a:spcPts val="1000"/>
                        </a:spcAft>
                      </a:pPr>
                      <a:r>
                        <a:rPr lang="en-US" sz="1800" dirty="0">
                          <a:solidFill>
                            <a:schemeClr val="bg1"/>
                          </a:solidFill>
                          <a:effectLst/>
                        </a:rPr>
                        <a:t>6 464</a:t>
                      </a:r>
                      <a:endParaRPr lang="en-US" sz="1800" dirty="0">
                        <a:solidFill>
                          <a:schemeClr val="bg1"/>
                        </a:solidFill>
                        <a:effectLst/>
                        <a:latin typeface="Calibri"/>
                        <a:ea typeface="Calibri"/>
                        <a:cs typeface="Times New Roman"/>
                      </a:endParaRPr>
                    </a:p>
                  </a:txBody>
                  <a:tcPr marL="68580" marR="68580" marT="0" marB="0">
                    <a:solidFill>
                      <a:srgbClr val="618DC3"/>
                    </a:solidFill>
                  </a:tcPr>
                </a:tc>
                <a:tc>
                  <a:txBody>
                    <a:bodyPr/>
                    <a:lstStyle/>
                    <a:p>
                      <a:pPr marL="0" marR="0" algn="r">
                        <a:lnSpc>
                          <a:spcPct val="115000"/>
                        </a:lnSpc>
                        <a:spcBef>
                          <a:spcPts val="0"/>
                        </a:spcBef>
                        <a:spcAft>
                          <a:spcPts val="1000"/>
                        </a:spcAft>
                      </a:pPr>
                      <a:r>
                        <a:rPr lang="en-US" sz="1800" dirty="0">
                          <a:solidFill>
                            <a:schemeClr val="bg1"/>
                          </a:solidFill>
                          <a:effectLst/>
                        </a:rPr>
                        <a:t>600 </a:t>
                      </a:r>
                      <a:endParaRPr lang="en-US" sz="1800" dirty="0">
                        <a:solidFill>
                          <a:schemeClr val="bg1"/>
                        </a:solidFill>
                        <a:effectLst/>
                        <a:latin typeface="Calibri"/>
                        <a:ea typeface="Calibri"/>
                        <a:cs typeface="Times New Roman"/>
                      </a:endParaRPr>
                    </a:p>
                  </a:txBody>
                  <a:tcPr marL="68580" marR="68580" marT="0" marB="0">
                    <a:solidFill>
                      <a:srgbClr val="618DC3"/>
                    </a:solidFill>
                  </a:tcPr>
                </a:tc>
              </a:tr>
              <a:tr h="250825">
                <a:tc>
                  <a:txBody>
                    <a:bodyPr/>
                    <a:lstStyle/>
                    <a:p>
                      <a:pPr marL="0" marR="0">
                        <a:lnSpc>
                          <a:spcPct val="115000"/>
                        </a:lnSpc>
                        <a:spcBef>
                          <a:spcPts val="0"/>
                        </a:spcBef>
                        <a:spcAft>
                          <a:spcPts val="1000"/>
                        </a:spcAft>
                      </a:pPr>
                      <a:r>
                        <a:rPr lang="en-US" sz="1800" dirty="0">
                          <a:effectLst/>
                        </a:rPr>
                        <a:t>TOTAL</a:t>
                      </a:r>
                      <a:endParaRPr lang="en-US" sz="1800" dirty="0">
                        <a:effectLst/>
                        <a:latin typeface="Calibri"/>
                        <a:ea typeface="Calibri"/>
                        <a:cs typeface="Times New Roman"/>
                      </a:endParaRPr>
                    </a:p>
                  </a:txBody>
                  <a:tcPr marL="68580" marR="68580" marT="0" marB="0">
                    <a:solidFill>
                      <a:srgbClr val="618DC3"/>
                    </a:solidFill>
                  </a:tcPr>
                </a:tc>
                <a:tc>
                  <a:txBody>
                    <a:bodyPr/>
                    <a:lstStyle/>
                    <a:p>
                      <a:pPr marL="0" marR="0" algn="r">
                        <a:lnSpc>
                          <a:spcPct val="115000"/>
                        </a:lnSpc>
                        <a:spcBef>
                          <a:spcPts val="0"/>
                        </a:spcBef>
                        <a:spcAft>
                          <a:spcPts val="1000"/>
                        </a:spcAft>
                      </a:pPr>
                      <a:r>
                        <a:rPr lang="en-US" sz="1800" b="1" dirty="0">
                          <a:solidFill>
                            <a:schemeClr val="bg1"/>
                          </a:solidFill>
                          <a:effectLst/>
                        </a:rPr>
                        <a:t>22 835</a:t>
                      </a:r>
                      <a:endParaRPr lang="en-US" sz="1800" b="1" dirty="0">
                        <a:solidFill>
                          <a:schemeClr val="bg1"/>
                        </a:solidFill>
                        <a:effectLst/>
                        <a:latin typeface="Calibri"/>
                        <a:ea typeface="Calibri"/>
                        <a:cs typeface="Times New Roman"/>
                      </a:endParaRPr>
                    </a:p>
                  </a:txBody>
                  <a:tcPr marL="68580" marR="68580" marT="0" marB="0">
                    <a:solidFill>
                      <a:srgbClr val="618DC3"/>
                    </a:solidFill>
                  </a:tcPr>
                </a:tc>
                <a:tc>
                  <a:txBody>
                    <a:bodyPr/>
                    <a:lstStyle/>
                    <a:p>
                      <a:pPr marL="0" marR="0" algn="r">
                        <a:lnSpc>
                          <a:spcPct val="115000"/>
                        </a:lnSpc>
                        <a:spcBef>
                          <a:spcPts val="0"/>
                        </a:spcBef>
                        <a:spcAft>
                          <a:spcPts val="1000"/>
                        </a:spcAft>
                      </a:pPr>
                      <a:r>
                        <a:rPr lang="en-US" sz="1800" b="1" dirty="0">
                          <a:solidFill>
                            <a:schemeClr val="bg1"/>
                          </a:solidFill>
                          <a:effectLst/>
                        </a:rPr>
                        <a:t>1 897</a:t>
                      </a:r>
                      <a:endParaRPr lang="en-US" sz="1800" b="1" dirty="0">
                        <a:solidFill>
                          <a:schemeClr val="bg1"/>
                        </a:solidFill>
                        <a:effectLst/>
                        <a:latin typeface="Calibri"/>
                        <a:ea typeface="Calibri"/>
                        <a:cs typeface="Times New Roman"/>
                      </a:endParaRPr>
                    </a:p>
                  </a:txBody>
                  <a:tcPr marL="68580" marR="68580" marT="0" marB="0">
                    <a:solidFill>
                      <a:srgbClr val="618DC3"/>
                    </a:solidFill>
                  </a:tcPr>
                </a:tc>
              </a:tr>
            </a:tbl>
          </a:graphicData>
        </a:graphic>
      </p:graphicFrame>
      <p:graphicFrame>
        <p:nvGraphicFramePr>
          <p:cNvPr id="5" name="Chart 4"/>
          <p:cNvGraphicFramePr/>
          <p:nvPr>
            <p:extLst>
              <p:ext uri="{D42A27DB-BD31-4B8C-83A1-F6EECF244321}">
                <p14:modId xmlns:p14="http://schemas.microsoft.com/office/powerpoint/2010/main" xmlns="" val="1569058987"/>
              </p:ext>
            </p:extLst>
          </p:nvPr>
        </p:nvGraphicFramePr>
        <p:xfrm>
          <a:off x="457200" y="3733800"/>
          <a:ext cx="8229600" cy="2895600"/>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p:cNvSpPr/>
          <p:nvPr/>
        </p:nvSpPr>
        <p:spPr>
          <a:xfrm>
            <a:off x="457200" y="228600"/>
            <a:ext cx="8153400" cy="1200329"/>
          </a:xfrm>
          <a:prstGeom prst="rect">
            <a:avLst/>
          </a:prstGeom>
        </p:spPr>
        <p:txBody>
          <a:bodyPr wrap="square">
            <a:spAutoFit/>
          </a:bodyPr>
          <a:lstStyle/>
          <a:p>
            <a:pPr algn="just"/>
            <a:r>
              <a:rPr lang="en-US" sz="2400" dirty="0"/>
              <a:t>The following is a table illustrating the number of estate agents who qualified against these prescribed qualifications during the year under review, as compared to the previous financial year:</a:t>
            </a:r>
          </a:p>
        </p:txBody>
      </p:sp>
    </p:spTree>
    <p:extLst>
      <p:ext uri="{BB962C8B-B14F-4D97-AF65-F5344CB8AC3E}">
        <p14:creationId xmlns:p14="http://schemas.microsoft.com/office/powerpoint/2010/main" xmlns="" val="3412918996"/>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4874"/>
            <a:ext cx="9144000" cy="523220"/>
          </a:xfrm>
          <a:prstGeom prst="rect">
            <a:avLst/>
          </a:prstGeom>
        </p:spPr>
        <p:txBody>
          <a:bodyPr wrap="square">
            <a:spAutoFit/>
          </a:bodyPr>
          <a:lstStyle/>
          <a:p>
            <a:pPr algn="ctr"/>
            <a:r>
              <a:rPr lang="en-US" sz="2800" b="1" dirty="0"/>
              <a:t>Equivalency Exemption based on academic achievements</a:t>
            </a:r>
            <a:endParaRPr lang="en-US" sz="2800" dirty="0"/>
          </a:p>
        </p:txBody>
      </p:sp>
      <p:graphicFrame>
        <p:nvGraphicFramePr>
          <p:cNvPr id="3" name="Table 2"/>
          <p:cNvGraphicFramePr>
            <a:graphicFrameLocks noGrp="1"/>
          </p:cNvGraphicFramePr>
          <p:nvPr>
            <p:extLst>
              <p:ext uri="{D42A27DB-BD31-4B8C-83A1-F6EECF244321}">
                <p14:modId xmlns:p14="http://schemas.microsoft.com/office/powerpoint/2010/main" xmlns="" val="1311402675"/>
              </p:ext>
            </p:extLst>
          </p:nvPr>
        </p:nvGraphicFramePr>
        <p:xfrm>
          <a:off x="228600" y="559425"/>
          <a:ext cx="8763000" cy="2839212"/>
        </p:xfrm>
        <a:graphic>
          <a:graphicData uri="http://schemas.openxmlformats.org/drawingml/2006/table">
            <a:tbl>
              <a:tblPr firstRow="1" firstCol="1" bandRow="1">
                <a:tableStyleId>{5C22544A-7EE6-4342-B048-85BDC9FD1C3A}</a:tableStyleId>
              </a:tblPr>
              <a:tblGrid>
                <a:gridCol w="5181600"/>
                <a:gridCol w="1828800"/>
                <a:gridCol w="1752600"/>
              </a:tblGrid>
              <a:tr h="155575">
                <a:tc>
                  <a:txBody>
                    <a:bodyPr/>
                    <a:lstStyle/>
                    <a:p>
                      <a:pPr marL="0" marR="0" algn="just">
                        <a:lnSpc>
                          <a:spcPct val="115000"/>
                        </a:lnSpc>
                        <a:spcBef>
                          <a:spcPts val="0"/>
                        </a:spcBef>
                        <a:spcAft>
                          <a:spcPts val="0"/>
                        </a:spcAft>
                        <a:tabLst>
                          <a:tab pos="3143250" algn="l"/>
                        </a:tabLst>
                      </a:pPr>
                      <a:r>
                        <a:rPr lang="en-ZA" sz="1800" dirty="0" smtClean="0">
                          <a:effectLst/>
                        </a:rPr>
                        <a:t>Equivalency </a:t>
                      </a:r>
                      <a:r>
                        <a:rPr lang="en-ZA" sz="1800" dirty="0">
                          <a:effectLst/>
                        </a:rPr>
                        <a:t>exemption applications assessed and granted</a:t>
                      </a:r>
                      <a:endParaRPr lang="en-US" sz="1800" dirty="0">
                        <a:effectLst/>
                        <a:latin typeface="Calibri"/>
                        <a:ea typeface="Calibri"/>
                        <a:cs typeface="Times New Roman"/>
                      </a:endParaRPr>
                    </a:p>
                  </a:txBody>
                  <a:tcPr marL="68580" marR="68580" marT="0" marB="0">
                    <a:solidFill>
                      <a:srgbClr val="000046"/>
                    </a:solidFill>
                  </a:tcPr>
                </a:tc>
                <a:tc>
                  <a:txBody>
                    <a:bodyPr/>
                    <a:lstStyle/>
                    <a:p>
                      <a:pPr marL="0" marR="0" algn="r">
                        <a:lnSpc>
                          <a:spcPct val="115000"/>
                        </a:lnSpc>
                        <a:spcBef>
                          <a:spcPts val="0"/>
                        </a:spcBef>
                        <a:spcAft>
                          <a:spcPts val="0"/>
                        </a:spcAft>
                        <a:tabLst>
                          <a:tab pos="3143250" algn="l"/>
                        </a:tabLst>
                      </a:pPr>
                      <a:r>
                        <a:rPr lang="en-ZA" sz="1800" dirty="0">
                          <a:effectLst/>
                        </a:rPr>
                        <a:t>31 March 2016</a:t>
                      </a:r>
                      <a:endParaRPr lang="en-US" sz="1800" dirty="0">
                        <a:effectLst/>
                        <a:latin typeface="Calibri"/>
                        <a:ea typeface="Calibri"/>
                        <a:cs typeface="Times New Roman"/>
                      </a:endParaRPr>
                    </a:p>
                  </a:txBody>
                  <a:tcPr marL="68580" marR="68580" marT="0" marB="0">
                    <a:solidFill>
                      <a:srgbClr val="000046"/>
                    </a:solidFill>
                  </a:tcPr>
                </a:tc>
                <a:tc>
                  <a:txBody>
                    <a:bodyPr/>
                    <a:lstStyle/>
                    <a:p>
                      <a:pPr marL="0" marR="0" algn="r">
                        <a:lnSpc>
                          <a:spcPct val="115000"/>
                        </a:lnSpc>
                        <a:spcBef>
                          <a:spcPts val="0"/>
                        </a:spcBef>
                        <a:spcAft>
                          <a:spcPts val="0"/>
                        </a:spcAft>
                        <a:tabLst>
                          <a:tab pos="3143250" algn="l"/>
                        </a:tabLst>
                      </a:pPr>
                      <a:r>
                        <a:rPr lang="en-ZA" sz="1800" dirty="0">
                          <a:effectLst/>
                        </a:rPr>
                        <a:t>31 March 2015</a:t>
                      </a:r>
                      <a:endParaRPr lang="en-US" sz="1800" dirty="0">
                        <a:effectLst/>
                        <a:latin typeface="Calibri"/>
                        <a:ea typeface="Calibri"/>
                        <a:cs typeface="Times New Roman"/>
                      </a:endParaRPr>
                    </a:p>
                  </a:txBody>
                  <a:tcPr marL="68580" marR="68580" marT="0" marB="0">
                    <a:solidFill>
                      <a:srgbClr val="000046"/>
                    </a:solidFill>
                  </a:tcPr>
                </a:tc>
              </a:tr>
              <a:tr h="212090">
                <a:tc>
                  <a:txBody>
                    <a:bodyPr/>
                    <a:lstStyle/>
                    <a:p>
                      <a:pPr marL="0" marR="0" algn="just">
                        <a:lnSpc>
                          <a:spcPct val="115000"/>
                        </a:lnSpc>
                        <a:spcBef>
                          <a:spcPts val="0"/>
                        </a:spcBef>
                        <a:spcAft>
                          <a:spcPts val="0"/>
                        </a:spcAft>
                      </a:pPr>
                      <a:r>
                        <a:rPr lang="en-ZA" sz="1800" dirty="0">
                          <a:effectLst/>
                        </a:rPr>
                        <a:t>Equivalency exemptions at NQF Level 4  (FETC: Real Estate) only</a:t>
                      </a:r>
                      <a:endParaRPr lang="en-US" sz="1800" dirty="0">
                        <a:effectLst/>
                        <a:latin typeface="Calibri"/>
                        <a:ea typeface="Calibri"/>
                        <a:cs typeface="Times New Roman"/>
                      </a:endParaRPr>
                    </a:p>
                  </a:txBody>
                  <a:tcPr marL="68580" marR="68580" marT="0" marB="0">
                    <a:solidFill>
                      <a:srgbClr val="618DC3"/>
                    </a:solidFill>
                  </a:tcPr>
                </a:tc>
                <a:tc>
                  <a:txBody>
                    <a:bodyPr/>
                    <a:lstStyle/>
                    <a:p>
                      <a:pPr marL="0" marR="0" algn="r">
                        <a:lnSpc>
                          <a:spcPct val="115000"/>
                        </a:lnSpc>
                        <a:spcBef>
                          <a:spcPts val="0"/>
                        </a:spcBef>
                        <a:spcAft>
                          <a:spcPts val="0"/>
                        </a:spcAft>
                      </a:pPr>
                      <a:r>
                        <a:rPr lang="en-ZA" sz="1800" dirty="0">
                          <a:effectLst/>
                        </a:rPr>
                        <a:t>34</a:t>
                      </a:r>
                      <a:endParaRPr lang="en-US" sz="1800" dirty="0">
                        <a:effectLst/>
                        <a:latin typeface="Calibri"/>
                        <a:ea typeface="Calibri"/>
                        <a:cs typeface="Times New Roman"/>
                      </a:endParaRPr>
                    </a:p>
                  </a:txBody>
                  <a:tcPr marL="68580" marR="68580" marT="0" marB="0" anchor="ctr">
                    <a:solidFill>
                      <a:srgbClr val="618DC3"/>
                    </a:solidFill>
                  </a:tcPr>
                </a:tc>
                <a:tc>
                  <a:txBody>
                    <a:bodyPr/>
                    <a:lstStyle/>
                    <a:p>
                      <a:pPr marL="0" marR="0" algn="r">
                        <a:lnSpc>
                          <a:spcPct val="115000"/>
                        </a:lnSpc>
                        <a:spcBef>
                          <a:spcPts val="0"/>
                        </a:spcBef>
                        <a:spcAft>
                          <a:spcPts val="0"/>
                        </a:spcAft>
                        <a:tabLst>
                          <a:tab pos="3143250" algn="l"/>
                        </a:tabLst>
                      </a:pPr>
                      <a:r>
                        <a:rPr lang="en-ZA" sz="1800" dirty="0">
                          <a:effectLst/>
                        </a:rPr>
                        <a:t>51</a:t>
                      </a:r>
                      <a:endParaRPr lang="en-US" sz="1800" dirty="0">
                        <a:effectLst/>
                        <a:latin typeface="Calibri"/>
                        <a:ea typeface="Calibri"/>
                        <a:cs typeface="Times New Roman"/>
                      </a:endParaRPr>
                    </a:p>
                  </a:txBody>
                  <a:tcPr marL="68580" marR="68580" marT="0" marB="0" anchor="ctr">
                    <a:solidFill>
                      <a:srgbClr val="618DC3"/>
                    </a:solidFill>
                  </a:tcPr>
                </a:tc>
              </a:tr>
              <a:tr h="155575">
                <a:tc>
                  <a:txBody>
                    <a:bodyPr/>
                    <a:lstStyle/>
                    <a:p>
                      <a:pPr marL="0" marR="0" algn="just">
                        <a:lnSpc>
                          <a:spcPct val="115000"/>
                        </a:lnSpc>
                        <a:spcBef>
                          <a:spcPts val="0"/>
                        </a:spcBef>
                        <a:spcAft>
                          <a:spcPts val="0"/>
                        </a:spcAft>
                      </a:pPr>
                      <a:r>
                        <a:rPr lang="en-ZA" sz="1800" dirty="0">
                          <a:effectLst/>
                        </a:rPr>
                        <a:t>Equivalency exemption at NQF Level 5 (NC: Real Estate) only</a:t>
                      </a:r>
                      <a:endParaRPr lang="en-US" sz="1800" dirty="0">
                        <a:effectLst/>
                        <a:latin typeface="Calibri"/>
                        <a:ea typeface="Calibri"/>
                        <a:cs typeface="Times New Roman"/>
                      </a:endParaRPr>
                    </a:p>
                  </a:txBody>
                  <a:tcPr marL="68580" marR="68580" marT="0" marB="0">
                    <a:solidFill>
                      <a:srgbClr val="618DC3"/>
                    </a:solidFill>
                  </a:tcPr>
                </a:tc>
                <a:tc>
                  <a:txBody>
                    <a:bodyPr/>
                    <a:lstStyle/>
                    <a:p>
                      <a:pPr marL="0" marR="0" algn="r">
                        <a:lnSpc>
                          <a:spcPct val="115000"/>
                        </a:lnSpc>
                        <a:spcBef>
                          <a:spcPts val="0"/>
                        </a:spcBef>
                        <a:spcAft>
                          <a:spcPts val="0"/>
                        </a:spcAft>
                      </a:pPr>
                      <a:r>
                        <a:rPr lang="en-ZA" sz="1800" dirty="0">
                          <a:effectLst/>
                        </a:rPr>
                        <a:t>14</a:t>
                      </a:r>
                      <a:endParaRPr lang="en-US" sz="1800" dirty="0">
                        <a:effectLst/>
                        <a:latin typeface="Calibri"/>
                        <a:ea typeface="Calibri"/>
                        <a:cs typeface="Times New Roman"/>
                      </a:endParaRPr>
                    </a:p>
                  </a:txBody>
                  <a:tcPr marL="68580" marR="68580" marT="0" marB="0" anchor="ctr">
                    <a:solidFill>
                      <a:srgbClr val="618DC3"/>
                    </a:solidFill>
                  </a:tcPr>
                </a:tc>
                <a:tc>
                  <a:txBody>
                    <a:bodyPr/>
                    <a:lstStyle/>
                    <a:p>
                      <a:pPr marL="0" marR="0" algn="r">
                        <a:lnSpc>
                          <a:spcPct val="115000"/>
                        </a:lnSpc>
                        <a:spcBef>
                          <a:spcPts val="0"/>
                        </a:spcBef>
                        <a:spcAft>
                          <a:spcPts val="0"/>
                        </a:spcAft>
                        <a:tabLst>
                          <a:tab pos="3143250" algn="l"/>
                        </a:tabLst>
                      </a:pPr>
                      <a:r>
                        <a:rPr lang="en-ZA" sz="1800" dirty="0">
                          <a:effectLst/>
                        </a:rPr>
                        <a:t>13</a:t>
                      </a:r>
                      <a:endParaRPr lang="en-US" sz="1800" dirty="0">
                        <a:effectLst/>
                        <a:latin typeface="Calibri"/>
                        <a:ea typeface="Calibri"/>
                        <a:cs typeface="Times New Roman"/>
                      </a:endParaRPr>
                    </a:p>
                  </a:txBody>
                  <a:tcPr marL="68580" marR="68580" marT="0" marB="0" anchor="ctr">
                    <a:solidFill>
                      <a:srgbClr val="618DC3"/>
                    </a:solidFill>
                  </a:tcPr>
                </a:tc>
              </a:tr>
              <a:tr h="302895">
                <a:tc>
                  <a:txBody>
                    <a:bodyPr/>
                    <a:lstStyle/>
                    <a:p>
                      <a:pPr marL="0" marR="0" algn="just">
                        <a:lnSpc>
                          <a:spcPct val="115000"/>
                        </a:lnSpc>
                        <a:spcBef>
                          <a:spcPts val="0"/>
                        </a:spcBef>
                        <a:spcAft>
                          <a:spcPts val="0"/>
                        </a:spcAft>
                      </a:pPr>
                      <a:r>
                        <a:rPr lang="en-ZA" sz="1800" dirty="0">
                          <a:effectLst/>
                        </a:rPr>
                        <a:t>Equivalency exemptions at both NQF Levels 4 (FETC: Real Estate) and NQF Level 5  (NC: Real Estate)</a:t>
                      </a:r>
                      <a:endParaRPr lang="en-US" sz="1800" dirty="0">
                        <a:effectLst/>
                        <a:latin typeface="Calibri"/>
                        <a:ea typeface="Calibri"/>
                        <a:cs typeface="Times New Roman"/>
                      </a:endParaRPr>
                    </a:p>
                  </a:txBody>
                  <a:tcPr marL="68580" marR="68580" marT="0" marB="0">
                    <a:solidFill>
                      <a:srgbClr val="618DC3"/>
                    </a:solidFill>
                  </a:tcPr>
                </a:tc>
                <a:tc>
                  <a:txBody>
                    <a:bodyPr/>
                    <a:lstStyle/>
                    <a:p>
                      <a:pPr marL="0" marR="0" algn="r">
                        <a:lnSpc>
                          <a:spcPct val="115000"/>
                        </a:lnSpc>
                        <a:spcBef>
                          <a:spcPts val="0"/>
                        </a:spcBef>
                        <a:spcAft>
                          <a:spcPts val="0"/>
                        </a:spcAft>
                      </a:pPr>
                      <a:r>
                        <a:rPr lang="en-ZA" sz="1800" dirty="0">
                          <a:effectLst/>
                        </a:rPr>
                        <a:t>464</a:t>
                      </a:r>
                      <a:endParaRPr lang="en-US" sz="1800" dirty="0">
                        <a:effectLst/>
                        <a:latin typeface="Calibri"/>
                        <a:ea typeface="Calibri"/>
                        <a:cs typeface="Times New Roman"/>
                      </a:endParaRPr>
                    </a:p>
                  </a:txBody>
                  <a:tcPr marL="68580" marR="68580" marT="0" marB="0" anchor="ctr">
                    <a:solidFill>
                      <a:srgbClr val="618DC3"/>
                    </a:solidFill>
                  </a:tcPr>
                </a:tc>
                <a:tc>
                  <a:txBody>
                    <a:bodyPr/>
                    <a:lstStyle/>
                    <a:p>
                      <a:pPr marL="0" marR="0" algn="r">
                        <a:lnSpc>
                          <a:spcPct val="115000"/>
                        </a:lnSpc>
                        <a:spcBef>
                          <a:spcPts val="0"/>
                        </a:spcBef>
                        <a:spcAft>
                          <a:spcPts val="0"/>
                        </a:spcAft>
                        <a:tabLst>
                          <a:tab pos="3143250" algn="l"/>
                        </a:tabLst>
                      </a:pPr>
                      <a:r>
                        <a:rPr lang="en-ZA" sz="1800" dirty="0">
                          <a:effectLst/>
                        </a:rPr>
                        <a:t>381</a:t>
                      </a:r>
                      <a:endParaRPr lang="en-US" sz="1800" dirty="0">
                        <a:effectLst/>
                        <a:latin typeface="Calibri"/>
                        <a:ea typeface="Calibri"/>
                        <a:cs typeface="Times New Roman"/>
                      </a:endParaRPr>
                    </a:p>
                  </a:txBody>
                  <a:tcPr marL="68580" marR="68580" marT="0" marB="0" anchor="ctr">
                    <a:solidFill>
                      <a:srgbClr val="618DC3"/>
                    </a:solidFill>
                  </a:tcPr>
                </a:tc>
              </a:tr>
              <a:tr h="155575">
                <a:tc>
                  <a:txBody>
                    <a:bodyPr/>
                    <a:lstStyle/>
                    <a:p>
                      <a:pPr marL="0" marR="0" algn="just">
                        <a:lnSpc>
                          <a:spcPct val="115000"/>
                        </a:lnSpc>
                        <a:spcBef>
                          <a:spcPts val="0"/>
                        </a:spcBef>
                        <a:spcAft>
                          <a:spcPts val="0"/>
                        </a:spcAft>
                        <a:tabLst>
                          <a:tab pos="3143250" algn="l"/>
                        </a:tabLst>
                      </a:pPr>
                      <a:r>
                        <a:rPr lang="en-ZA" sz="1800" dirty="0">
                          <a:effectLst/>
                        </a:rPr>
                        <a:t>TOTAL</a:t>
                      </a:r>
                      <a:endParaRPr lang="en-US" sz="1800" dirty="0">
                        <a:effectLst/>
                        <a:latin typeface="Calibri"/>
                        <a:ea typeface="Calibri"/>
                        <a:cs typeface="Times New Roman"/>
                      </a:endParaRPr>
                    </a:p>
                  </a:txBody>
                  <a:tcPr marL="68580" marR="68580" marT="0" marB="0">
                    <a:solidFill>
                      <a:srgbClr val="618DC3"/>
                    </a:solidFill>
                  </a:tcPr>
                </a:tc>
                <a:tc>
                  <a:txBody>
                    <a:bodyPr/>
                    <a:lstStyle/>
                    <a:p>
                      <a:pPr marL="0" marR="0" algn="r">
                        <a:lnSpc>
                          <a:spcPct val="115000"/>
                        </a:lnSpc>
                        <a:spcBef>
                          <a:spcPts val="0"/>
                        </a:spcBef>
                        <a:spcAft>
                          <a:spcPts val="0"/>
                        </a:spcAft>
                      </a:pPr>
                      <a:r>
                        <a:rPr lang="en-ZA" sz="1800" b="1" dirty="0">
                          <a:effectLst/>
                        </a:rPr>
                        <a:t>512</a:t>
                      </a:r>
                      <a:endParaRPr lang="en-US" sz="1800" b="1" dirty="0">
                        <a:effectLst/>
                        <a:latin typeface="Calibri"/>
                        <a:ea typeface="Calibri"/>
                        <a:cs typeface="Times New Roman"/>
                      </a:endParaRPr>
                    </a:p>
                  </a:txBody>
                  <a:tcPr marL="68580" marR="68580" marT="0" marB="0" anchor="ctr">
                    <a:solidFill>
                      <a:srgbClr val="618DC3"/>
                    </a:solidFill>
                  </a:tcPr>
                </a:tc>
                <a:tc>
                  <a:txBody>
                    <a:bodyPr/>
                    <a:lstStyle/>
                    <a:p>
                      <a:pPr marL="0" marR="0" algn="r">
                        <a:lnSpc>
                          <a:spcPct val="115000"/>
                        </a:lnSpc>
                        <a:spcBef>
                          <a:spcPts val="0"/>
                        </a:spcBef>
                        <a:spcAft>
                          <a:spcPts val="0"/>
                        </a:spcAft>
                        <a:tabLst>
                          <a:tab pos="3143250" algn="l"/>
                        </a:tabLst>
                      </a:pPr>
                      <a:r>
                        <a:rPr lang="en-ZA" sz="1800" b="1" dirty="0">
                          <a:effectLst/>
                        </a:rPr>
                        <a:t>445</a:t>
                      </a:r>
                      <a:endParaRPr lang="en-US" sz="1800" b="1" dirty="0">
                        <a:effectLst/>
                        <a:latin typeface="Calibri"/>
                        <a:ea typeface="Calibri"/>
                        <a:cs typeface="Times New Roman"/>
                      </a:endParaRPr>
                    </a:p>
                  </a:txBody>
                  <a:tcPr marL="68580" marR="68580" marT="0" marB="0" anchor="ctr">
                    <a:solidFill>
                      <a:srgbClr val="618DC3"/>
                    </a:solidFill>
                  </a:tcPr>
                </a:tc>
              </a:tr>
            </a:tbl>
          </a:graphicData>
        </a:graphic>
      </p:graphicFrame>
      <p:graphicFrame>
        <p:nvGraphicFramePr>
          <p:cNvPr id="4" name="Chart 3"/>
          <p:cNvGraphicFramePr/>
          <p:nvPr>
            <p:extLst>
              <p:ext uri="{D42A27DB-BD31-4B8C-83A1-F6EECF244321}">
                <p14:modId xmlns:p14="http://schemas.microsoft.com/office/powerpoint/2010/main" xmlns="" val="4294838031"/>
              </p:ext>
            </p:extLst>
          </p:nvPr>
        </p:nvGraphicFramePr>
        <p:xfrm>
          <a:off x="419100" y="3429000"/>
          <a:ext cx="8305800" cy="3429000"/>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228600" y="3503343"/>
            <a:ext cx="8763000" cy="3276600"/>
          </a:xfrm>
          <a:prstGeom prst="rect">
            <a:avLst/>
          </a:prstGeom>
          <a:noFill/>
          <a:ln w="9525">
            <a:solidFill>
              <a:srgbClr val="618D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994062317"/>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188016986"/>
              </p:ext>
            </p:extLst>
          </p:nvPr>
        </p:nvGraphicFramePr>
        <p:xfrm>
          <a:off x="419100" y="838200"/>
          <a:ext cx="8305799" cy="1261872"/>
        </p:xfrm>
        <a:graphic>
          <a:graphicData uri="http://schemas.openxmlformats.org/drawingml/2006/table">
            <a:tbl>
              <a:tblPr firstRow="1" firstCol="1" bandRow="1">
                <a:tableStyleId>{5C22544A-7EE6-4342-B048-85BDC9FD1C3A}</a:tableStyleId>
              </a:tblPr>
              <a:tblGrid>
                <a:gridCol w="4419599"/>
                <a:gridCol w="1981200"/>
                <a:gridCol w="1905000"/>
              </a:tblGrid>
              <a:tr h="0">
                <a:tc>
                  <a:txBody>
                    <a:bodyPr/>
                    <a:lstStyle/>
                    <a:p>
                      <a:pPr marL="0" marR="0" algn="just">
                        <a:lnSpc>
                          <a:spcPct val="115000"/>
                        </a:lnSpc>
                        <a:spcBef>
                          <a:spcPts val="0"/>
                        </a:spcBef>
                        <a:spcAft>
                          <a:spcPts val="0"/>
                        </a:spcAft>
                        <a:tabLst>
                          <a:tab pos="3143250" algn="l"/>
                        </a:tabLst>
                      </a:pPr>
                      <a:r>
                        <a:rPr lang="en-ZA" sz="1800" dirty="0">
                          <a:effectLst/>
                        </a:rPr>
                        <a:t>Study materials issued</a:t>
                      </a:r>
                      <a:endParaRPr lang="en-US" sz="1800" dirty="0">
                        <a:effectLst/>
                        <a:latin typeface="Calibri"/>
                        <a:ea typeface="Calibri"/>
                        <a:cs typeface="Times New Roman"/>
                      </a:endParaRPr>
                    </a:p>
                  </a:txBody>
                  <a:tcPr marL="68580" marR="68580" marT="0" marB="0">
                    <a:solidFill>
                      <a:srgbClr val="000046"/>
                    </a:solidFill>
                  </a:tcPr>
                </a:tc>
                <a:tc>
                  <a:txBody>
                    <a:bodyPr/>
                    <a:lstStyle/>
                    <a:p>
                      <a:pPr marL="0" marR="0" algn="r">
                        <a:lnSpc>
                          <a:spcPct val="115000"/>
                        </a:lnSpc>
                        <a:spcBef>
                          <a:spcPts val="0"/>
                        </a:spcBef>
                        <a:spcAft>
                          <a:spcPts val="0"/>
                        </a:spcAft>
                        <a:tabLst>
                          <a:tab pos="3143250" algn="l"/>
                        </a:tabLst>
                      </a:pPr>
                      <a:r>
                        <a:rPr lang="en-ZA" sz="1800" dirty="0">
                          <a:effectLst/>
                        </a:rPr>
                        <a:t>31 March 2016</a:t>
                      </a:r>
                      <a:endParaRPr lang="en-US" sz="1800" dirty="0">
                        <a:effectLst/>
                        <a:latin typeface="Calibri"/>
                        <a:ea typeface="Calibri"/>
                        <a:cs typeface="Times New Roman"/>
                      </a:endParaRPr>
                    </a:p>
                  </a:txBody>
                  <a:tcPr marL="68580" marR="68580" marT="0" marB="0">
                    <a:solidFill>
                      <a:srgbClr val="000046"/>
                    </a:solidFill>
                  </a:tcPr>
                </a:tc>
                <a:tc>
                  <a:txBody>
                    <a:bodyPr/>
                    <a:lstStyle/>
                    <a:p>
                      <a:pPr marL="0" marR="0" algn="r">
                        <a:lnSpc>
                          <a:spcPct val="115000"/>
                        </a:lnSpc>
                        <a:spcBef>
                          <a:spcPts val="0"/>
                        </a:spcBef>
                        <a:spcAft>
                          <a:spcPts val="0"/>
                        </a:spcAft>
                        <a:tabLst>
                          <a:tab pos="3143250" algn="l"/>
                        </a:tabLst>
                      </a:pPr>
                      <a:r>
                        <a:rPr lang="en-ZA" sz="1800" dirty="0">
                          <a:effectLst/>
                        </a:rPr>
                        <a:t>31 March 2015</a:t>
                      </a:r>
                      <a:endParaRPr lang="en-US" sz="1800" dirty="0">
                        <a:effectLst/>
                        <a:latin typeface="Calibri"/>
                        <a:ea typeface="Calibri"/>
                        <a:cs typeface="Times New Roman"/>
                      </a:endParaRPr>
                    </a:p>
                  </a:txBody>
                  <a:tcPr marL="68580" marR="68580" marT="0" marB="0">
                    <a:solidFill>
                      <a:srgbClr val="000046"/>
                    </a:solidFill>
                  </a:tcPr>
                </a:tc>
              </a:tr>
              <a:tr h="0">
                <a:tc>
                  <a:txBody>
                    <a:bodyPr/>
                    <a:lstStyle/>
                    <a:p>
                      <a:pPr marL="0" marR="0" algn="just">
                        <a:lnSpc>
                          <a:spcPct val="115000"/>
                        </a:lnSpc>
                        <a:spcBef>
                          <a:spcPts val="0"/>
                        </a:spcBef>
                        <a:spcAft>
                          <a:spcPts val="0"/>
                        </a:spcAft>
                        <a:tabLst>
                          <a:tab pos="3143250" algn="l"/>
                        </a:tabLst>
                      </a:pPr>
                      <a:r>
                        <a:rPr lang="en-ZA" sz="1800" dirty="0">
                          <a:effectLst/>
                        </a:rPr>
                        <a:t>PDE 4 Study Guides</a:t>
                      </a:r>
                      <a:endParaRPr lang="en-US" sz="1800" dirty="0">
                        <a:effectLst/>
                        <a:latin typeface="Calibri"/>
                        <a:ea typeface="Calibri"/>
                        <a:cs typeface="Times New Roman"/>
                      </a:endParaRPr>
                    </a:p>
                  </a:txBody>
                  <a:tcPr marL="68580" marR="68580" marT="0" marB="0" anchor="b">
                    <a:solidFill>
                      <a:srgbClr val="618DC3"/>
                    </a:solidFill>
                  </a:tcPr>
                </a:tc>
                <a:tc>
                  <a:txBody>
                    <a:bodyPr/>
                    <a:lstStyle/>
                    <a:p>
                      <a:pPr marL="0" marR="0" algn="r">
                        <a:lnSpc>
                          <a:spcPct val="115000"/>
                        </a:lnSpc>
                        <a:spcBef>
                          <a:spcPts val="0"/>
                        </a:spcBef>
                        <a:spcAft>
                          <a:spcPts val="0"/>
                        </a:spcAft>
                      </a:pPr>
                      <a:r>
                        <a:rPr lang="en-ZA" sz="1800" dirty="0">
                          <a:effectLst/>
                        </a:rPr>
                        <a:t>647</a:t>
                      </a:r>
                      <a:endParaRPr lang="en-US" sz="1800" dirty="0">
                        <a:effectLst/>
                        <a:latin typeface="Calibri"/>
                        <a:ea typeface="Calibri"/>
                        <a:cs typeface="Times New Roman"/>
                      </a:endParaRPr>
                    </a:p>
                  </a:txBody>
                  <a:tcPr marL="68580" marR="68580" marT="0" marB="0" anchor="b">
                    <a:solidFill>
                      <a:srgbClr val="618DC3"/>
                    </a:solidFill>
                  </a:tcPr>
                </a:tc>
                <a:tc>
                  <a:txBody>
                    <a:bodyPr/>
                    <a:lstStyle/>
                    <a:p>
                      <a:pPr marL="0" marR="0" algn="r">
                        <a:lnSpc>
                          <a:spcPct val="115000"/>
                        </a:lnSpc>
                        <a:spcBef>
                          <a:spcPts val="0"/>
                        </a:spcBef>
                        <a:spcAft>
                          <a:spcPts val="0"/>
                        </a:spcAft>
                        <a:tabLst>
                          <a:tab pos="3143250" algn="l"/>
                        </a:tabLst>
                      </a:pPr>
                      <a:r>
                        <a:rPr lang="en-ZA" sz="1800">
                          <a:effectLst/>
                        </a:rPr>
                        <a:t>646</a:t>
                      </a:r>
                      <a:endParaRPr lang="en-US" sz="1800">
                        <a:effectLst/>
                        <a:latin typeface="Calibri"/>
                        <a:ea typeface="Calibri"/>
                        <a:cs typeface="Times New Roman"/>
                      </a:endParaRPr>
                    </a:p>
                  </a:txBody>
                  <a:tcPr marL="68580" marR="68580" marT="0" marB="0" anchor="b">
                    <a:solidFill>
                      <a:srgbClr val="618DC3"/>
                    </a:solidFill>
                  </a:tcPr>
                </a:tc>
              </a:tr>
              <a:tr h="0">
                <a:tc>
                  <a:txBody>
                    <a:bodyPr/>
                    <a:lstStyle/>
                    <a:p>
                      <a:pPr marL="0" marR="0" algn="just">
                        <a:lnSpc>
                          <a:spcPct val="115000"/>
                        </a:lnSpc>
                        <a:spcBef>
                          <a:spcPts val="0"/>
                        </a:spcBef>
                        <a:spcAft>
                          <a:spcPts val="0"/>
                        </a:spcAft>
                        <a:tabLst>
                          <a:tab pos="3143250" algn="l"/>
                        </a:tabLst>
                      </a:pPr>
                      <a:r>
                        <a:rPr lang="en-ZA" sz="1800" dirty="0">
                          <a:effectLst/>
                        </a:rPr>
                        <a:t>PDE 5 Study Guides</a:t>
                      </a:r>
                      <a:endParaRPr lang="en-US" sz="1800" dirty="0">
                        <a:effectLst/>
                        <a:latin typeface="Calibri"/>
                        <a:ea typeface="Calibri"/>
                        <a:cs typeface="Times New Roman"/>
                      </a:endParaRPr>
                    </a:p>
                  </a:txBody>
                  <a:tcPr marL="68580" marR="68580" marT="0" marB="0" anchor="b">
                    <a:solidFill>
                      <a:srgbClr val="618DC3"/>
                    </a:solidFill>
                  </a:tcPr>
                </a:tc>
                <a:tc>
                  <a:txBody>
                    <a:bodyPr/>
                    <a:lstStyle/>
                    <a:p>
                      <a:pPr marL="0" marR="0" algn="r">
                        <a:lnSpc>
                          <a:spcPct val="115000"/>
                        </a:lnSpc>
                        <a:spcBef>
                          <a:spcPts val="0"/>
                        </a:spcBef>
                        <a:spcAft>
                          <a:spcPts val="0"/>
                        </a:spcAft>
                      </a:pPr>
                      <a:r>
                        <a:rPr lang="en-ZA" sz="1800" dirty="0">
                          <a:effectLst/>
                        </a:rPr>
                        <a:t>300</a:t>
                      </a:r>
                      <a:endParaRPr lang="en-US" sz="1800" dirty="0">
                        <a:effectLst/>
                        <a:latin typeface="Calibri"/>
                        <a:ea typeface="Calibri"/>
                        <a:cs typeface="Times New Roman"/>
                      </a:endParaRPr>
                    </a:p>
                  </a:txBody>
                  <a:tcPr marL="68580" marR="68580" marT="0" marB="0" anchor="b">
                    <a:solidFill>
                      <a:srgbClr val="618DC3"/>
                    </a:solidFill>
                  </a:tcPr>
                </a:tc>
                <a:tc>
                  <a:txBody>
                    <a:bodyPr/>
                    <a:lstStyle/>
                    <a:p>
                      <a:pPr marL="0" marR="0" algn="r">
                        <a:lnSpc>
                          <a:spcPct val="115000"/>
                        </a:lnSpc>
                        <a:spcBef>
                          <a:spcPts val="0"/>
                        </a:spcBef>
                        <a:spcAft>
                          <a:spcPts val="0"/>
                        </a:spcAft>
                        <a:tabLst>
                          <a:tab pos="3143250" algn="l"/>
                        </a:tabLst>
                      </a:pPr>
                      <a:r>
                        <a:rPr lang="en-ZA" sz="1800" dirty="0">
                          <a:effectLst/>
                        </a:rPr>
                        <a:t>430</a:t>
                      </a:r>
                      <a:endParaRPr lang="en-US" sz="1800" dirty="0">
                        <a:effectLst/>
                        <a:latin typeface="Calibri"/>
                        <a:ea typeface="Calibri"/>
                        <a:cs typeface="Times New Roman"/>
                      </a:endParaRPr>
                    </a:p>
                  </a:txBody>
                  <a:tcPr marL="68580" marR="68580" marT="0" marB="0" anchor="b">
                    <a:solidFill>
                      <a:srgbClr val="618DC3"/>
                    </a:solidFill>
                  </a:tcPr>
                </a:tc>
              </a:tr>
              <a:tr h="0">
                <a:tc>
                  <a:txBody>
                    <a:bodyPr/>
                    <a:lstStyle/>
                    <a:p>
                      <a:pPr marL="0" marR="0" algn="just">
                        <a:lnSpc>
                          <a:spcPct val="115000"/>
                        </a:lnSpc>
                        <a:spcBef>
                          <a:spcPts val="0"/>
                        </a:spcBef>
                        <a:spcAft>
                          <a:spcPts val="0"/>
                        </a:spcAft>
                        <a:tabLst>
                          <a:tab pos="3143250" algn="l"/>
                        </a:tabLst>
                      </a:pPr>
                      <a:r>
                        <a:rPr lang="en-ZA" sz="1800" dirty="0">
                          <a:effectLst/>
                        </a:rPr>
                        <a:t>TOTAL</a:t>
                      </a:r>
                      <a:endParaRPr lang="en-US" sz="1800" dirty="0">
                        <a:effectLst/>
                        <a:latin typeface="Calibri"/>
                        <a:ea typeface="Calibri"/>
                        <a:cs typeface="Times New Roman"/>
                      </a:endParaRPr>
                    </a:p>
                  </a:txBody>
                  <a:tcPr marL="68580" marR="68580" marT="0" marB="0">
                    <a:solidFill>
                      <a:srgbClr val="618DC3"/>
                    </a:solidFill>
                  </a:tcPr>
                </a:tc>
                <a:tc>
                  <a:txBody>
                    <a:bodyPr/>
                    <a:lstStyle/>
                    <a:p>
                      <a:pPr marL="0" marR="0" algn="r">
                        <a:lnSpc>
                          <a:spcPct val="115000"/>
                        </a:lnSpc>
                        <a:spcBef>
                          <a:spcPts val="0"/>
                        </a:spcBef>
                        <a:spcAft>
                          <a:spcPts val="0"/>
                        </a:spcAft>
                      </a:pPr>
                      <a:r>
                        <a:rPr lang="en-ZA" sz="1800" dirty="0">
                          <a:effectLst/>
                        </a:rPr>
                        <a:t>947</a:t>
                      </a:r>
                      <a:endParaRPr lang="en-US" sz="1800" dirty="0">
                        <a:effectLst/>
                        <a:latin typeface="Calibri"/>
                        <a:ea typeface="Calibri"/>
                        <a:cs typeface="Times New Roman"/>
                      </a:endParaRPr>
                    </a:p>
                  </a:txBody>
                  <a:tcPr marL="68580" marR="68580" marT="0" marB="0" anchor="ctr">
                    <a:solidFill>
                      <a:srgbClr val="618DC3"/>
                    </a:solidFill>
                  </a:tcPr>
                </a:tc>
                <a:tc>
                  <a:txBody>
                    <a:bodyPr/>
                    <a:lstStyle/>
                    <a:p>
                      <a:pPr marL="0" marR="0" algn="r">
                        <a:lnSpc>
                          <a:spcPct val="115000"/>
                        </a:lnSpc>
                        <a:spcBef>
                          <a:spcPts val="0"/>
                        </a:spcBef>
                        <a:spcAft>
                          <a:spcPts val="0"/>
                        </a:spcAft>
                        <a:tabLst>
                          <a:tab pos="3143250" algn="l"/>
                        </a:tabLst>
                      </a:pPr>
                      <a:r>
                        <a:rPr lang="en-ZA" sz="1800" dirty="0">
                          <a:effectLst/>
                        </a:rPr>
                        <a:t>1 076</a:t>
                      </a:r>
                      <a:endParaRPr lang="en-US" sz="1800" dirty="0">
                        <a:effectLst/>
                        <a:latin typeface="Calibri"/>
                        <a:ea typeface="Calibri"/>
                        <a:cs typeface="Times New Roman"/>
                      </a:endParaRPr>
                    </a:p>
                  </a:txBody>
                  <a:tcPr marL="68580" marR="68580" marT="0" marB="0" anchor="ctr">
                    <a:solidFill>
                      <a:srgbClr val="618DC3"/>
                    </a:solidFill>
                  </a:tcPr>
                </a:tc>
              </a:tr>
            </a:tbl>
          </a:graphicData>
        </a:graphic>
      </p:graphicFrame>
      <p:graphicFrame>
        <p:nvGraphicFramePr>
          <p:cNvPr id="3" name="Chart 2"/>
          <p:cNvGraphicFramePr/>
          <p:nvPr>
            <p:extLst>
              <p:ext uri="{D42A27DB-BD31-4B8C-83A1-F6EECF244321}">
                <p14:modId xmlns:p14="http://schemas.microsoft.com/office/powerpoint/2010/main" xmlns="" val="3206070197"/>
              </p:ext>
            </p:extLst>
          </p:nvPr>
        </p:nvGraphicFramePr>
        <p:xfrm>
          <a:off x="457200" y="2514600"/>
          <a:ext cx="8229600" cy="36576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0" y="76200"/>
            <a:ext cx="9144000" cy="584775"/>
          </a:xfrm>
          <a:prstGeom prst="rect">
            <a:avLst/>
          </a:prstGeom>
          <a:noFill/>
        </p:spPr>
        <p:txBody>
          <a:bodyPr wrap="square" rtlCol="0">
            <a:spAutoFit/>
          </a:bodyPr>
          <a:lstStyle/>
          <a:p>
            <a:pPr algn="ctr"/>
            <a:r>
              <a:rPr lang="en-US" sz="3200" b="1" dirty="0" smtClean="0"/>
              <a:t>Study Material issued to Estate Agents</a:t>
            </a:r>
            <a:endParaRPr lang="en-US" sz="3200" b="1" dirty="0"/>
          </a:p>
        </p:txBody>
      </p:sp>
      <p:sp>
        <p:nvSpPr>
          <p:cNvPr id="5" name="Rectangle 4"/>
          <p:cNvSpPr/>
          <p:nvPr/>
        </p:nvSpPr>
        <p:spPr>
          <a:xfrm>
            <a:off x="381000" y="2362200"/>
            <a:ext cx="8305800" cy="4038600"/>
          </a:xfrm>
          <a:prstGeom prst="rect">
            <a:avLst/>
          </a:prstGeom>
          <a:noFill/>
          <a:ln w="6350">
            <a:solidFill>
              <a:srgbClr val="91C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481957371"/>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76400" y="123924"/>
            <a:ext cx="7467600" cy="584775"/>
          </a:xfrm>
          <a:prstGeom prst="rect">
            <a:avLst/>
          </a:prstGeom>
        </p:spPr>
        <p:txBody>
          <a:bodyPr wrap="square">
            <a:spAutoFit/>
          </a:bodyPr>
          <a:lstStyle/>
          <a:p>
            <a:pPr algn="ctr"/>
            <a:r>
              <a:rPr lang="en-US" sz="3200" b="1" dirty="0"/>
              <a:t>STRATEGIC </a:t>
            </a:r>
            <a:r>
              <a:rPr lang="en-US" sz="3200" b="1" dirty="0" smtClean="0"/>
              <a:t>OVERVIEW </a:t>
            </a:r>
            <a:r>
              <a:rPr lang="en-US" sz="3200" b="1" dirty="0" err="1" smtClean="0"/>
              <a:t>Cont</a:t>
            </a:r>
            <a:r>
              <a:rPr lang="en-US" sz="3200" b="1" dirty="0" smtClean="0"/>
              <a:t>/…</a:t>
            </a:r>
            <a:endParaRPr lang="en-US" sz="3200" dirty="0"/>
          </a:p>
        </p:txBody>
      </p:sp>
      <p:sp>
        <p:nvSpPr>
          <p:cNvPr id="4" name="Rectangle 3"/>
          <p:cNvSpPr/>
          <p:nvPr/>
        </p:nvSpPr>
        <p:spPr>
          <a:xfrm>
            <a:off x="1676400" y="1143000"/>
            <a:ext cx="6667500" cy="3416320"/>
          </a:xfrm>
          <a:prstGeom prst="rect">
            <a:avLst/>
          </a:prstGeom>
        </p:spPr>
        <p:txBody>
          <a:bodyPr wrap="square">
            <a:spAutoFit/>
          </a:bodyPr>
          <a:lstStyle/>
          <a:p>
            <a:pPr algn="just"/>
            <a:r>
              <a:rPr lang="en-ZA" sz="2400" b="1" dirty="0"/>
              <a:t>Secondary mandate of the EAAB</a:t>
            </a:r>
            <a:endParaRPr lang="en-US" sz="2400" dirty="0"/>
          </a:p>
          <a:p>
            <a:pPr algn="just"/>
            <a:r>
              <a:rPr lang="en-ZA" sz="2400" b="1" dirty="0"/>
              <a:t> </a:t>
            </a:r>
            <a:endParaRPr lang="en-US" sz="2400" dirty="0"/>
          </a:p>
          <a:p>
            <a:pPr marL="692150" indent="-692150" algn="just">
              <a:buFont typeface="Wingdings" pitchFamily="2" charset="2"/>
              <a:buChar char="q"/>
            </a:pPr>
            <a:r>
              <a:rPr lang="en-ZA" sz="2400" dirty="0"/>
              <a:t>The EAAB is the Supervisory Body of the estate agency profession pursuant to the Financial Intelligence Centre Act, and is obliged to take all steps required to prevent, alternatively identify, and report on anti-money laundering and terrorist financing activities.</a:t>
            </a:r>
            <a:endParaRPr lang="en-US" sz="2400" dirty="0"/>
          </a:p>
          <a:p>
            <a:pPr algn="just"/>
            <a:r>
              <a:rPr lang="en-ZA" sz="2400" b="1" dirty="0"/>
              <a:t> </a:t>
            </a:r>
            <a:endParaRPr lang="en-US" sz="2400" dirty="0"/>
          </a:p>
        </p:txBody>
      </p:sp>
      <p:grpSp>
        <p:nvGrpSpPr>
          <p:cNvPr id="7" name="Group 6"/>
          <p:cNvGrpSpPr/>
          <p:nvPr/>
        </p:nvGrpSpPr>
        <p:grpSpPr>
          <a:xfrm>
            <a:off x="0" y="-2"/>
            <a:ext cx="1676400" cy="6858002"/>
            <a:chOff x="0" y="-2"/>
            <a:chExt cx="1676400" cy="6858002"/>
          </a:xfrm>
        </p:grpSpPr>
        <p:pic>
          <p:nvPicPr>
            <p:cNvPr id="8" name="Picture 2"/>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flipH="1">
              <a:off x="0" y="0"/>
              <a:ext cx="16764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Right Triangle 8"/>
            <p:cNvSpPr/>
            <p:nvPr/>
          </p:nvSpPr>
          <p:spPr>
            <a:xfrm flipH="1">
              <a:off x="457200" y="0"/>
              <a:ext cx="1219200" cy="68580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p:cNvSpPr/>
            <p:nvPr/>
          </p:nvSpPr>
          <p:spPr>
            <a:xfrm rot="10800000">
              <a:off x="504591" y="0"/>
              <a:ext cx="486007" cy="3806755"/>
            </a:xfrm>
            <a:prstGeom prst="rtTriangle">
              <a:avLst/>
            </a:prstGeom>
            <a:solidFill>
              <a:srgbClr val="1933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Triangle 10"/>
            <p:cNvSpPr/>
            <p:nvPr/>
          </p:nvSpPr>
          <p:spPr>
            <a:xfrm rot="10800000">
              <a:off x="457199" y="-2"/>
              <a:ext cx="152401" cy="6096002"/>
            </a:xfrm>
            <a:prstGeom prst="rtTriangle">
              <a:avLst/>
            </a:prstGeom>
            <a:solidFill>
              <a:srgbClr val="2E5E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xmlns="" val="3459342225"/>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018"/>
            <a:ext cx="9144000" cy="523220"/>
          </a:xfrm>
          <a:prstGeom prst="rect">
            <a:avLst/>
          </a:prstGeom>
        </p:spPr>
        <p:txBody>
          <a:bodyPr wrap="square">
            <a:spAutoFit/>
          </a:bodyPr>
          <a:lstStyle/>
          <a:p>
            <a:pPr algn="ctr"/>
            <a:r>
              <a:rPr lang="en-US" sz="2800" b="1" dirty="0"/>
              <a:t>The Professional Designation Examination (PDE) </a:t>
            </a:r>
            <a:endParaRPr lang="en-US" sz="2800" dirty="0"/>
          </a:p>
        </p:txBody>
      </p:sp>
      <p:graphicFrame>
        <p:nvGraphicFramePr>
          <p:cNvPr id="3" name="Table 2"/>
          <p:cNvGraphicFramePr>
            <a:graphicFrameLocks noGrp="1"/>
          </p:cNvGraphicFramePr>
          <p:nvPr>
            <p:extLst>
              <p:ext uri="{D42A27DB-BD31-4B8C-83A1-F6EECF244321}">
                <p14:modId xmlns:p14="http://schemas.microsoft.com/office/powerpoint/2010/main" xmlns="" val="1737018226"/>
              </p:ext>
            </p:extLst>
          </p:nvPr>
        </p:nvGraphicFramePr>
        <p:xfrm>
          <a:off x="224886" y="609600"/>
          <a:ext cx="8690514" cy="1982658"/>
        </p:xfrm>
        <a:graphic>
          <a:graphicData uri="http://schemas.openxmlformats.org/drawingml/2006/table">
            <a:tbl>
              <a:tblPr firstRow="1" firstCol="1" bandRow="1">
                <a:tableStyleId>{5C22544A-7EE6-4342-B048-85BDC9FD1C3A}</a:tableStyleId>
              </a:tblPr>
              <a:tblGrid>
                <a:gridCol w="5337714"/>
                <a:gridCol w="838200"/>
                <a:gridCol w="838200"/>
                <a:gridCol w="838200"/>
                <a:gridCol w="838200"/>
              </a:tblGrid>
              <a:tr h="405318">
                <a:tc rowSpan="2">
                  <a:txBody>
                    <a:bodyPr/>
                    <a:lstStyle/>
                    <a:p>
                      <a:pPr marL="0" marR="0">
                        <a:lnSpc>
                          <a:spcPct val="115000"/>
                        </a:lnSpc>
                        <a:spcBef>
                          <a:spcPts val="0"/>
                        </a:spcBef>
                        <a:spcAft>
                          <a:spcPts val="0"/>
                        </a:spcAft>
                      </a:pPr>
                      <a:r>
                        <a:rPr lang="en-ZA" sz="1800" dirty="0">
                          <a:effectLst/>
                        </a:rPr>
                        <a:t>Professional Designation Examination conducted </a:t>
                      </a:r>
                      <a:endParaRPr lang="en-US" sz="1800" dirty="0">
                        <a:effectLst/>
                        <a:latin typeface="Calibri"/>
                        <a:ea typeface="Calibri"/>
                        <a:cs typeface="Times New Roman"/>
                      </a:endParaRPr>
                    </a:p>
                  </a:txBody>
                  <a:tcPr marL="68580" marR="68580" marT="0" marB="0">
                    <a:solidFill>
                      <a:srgbClr val="000046"/>
                    </a:solidFill>
                  </a:tcPr>
                </a:tc>
                <a:tc gridSpan="2">
                  <a:txBody>
                    <a:bodyPr/>
                    <a:lstStyle/>
                    <a:p>
                      <a:pPr marL="0" marR="0" algn="ctr">
                        <a:lnSpc>
                          <a:spcPct val="115000"/>
                        </a:lnSpc>
                        <a:spcBef>
                          <a:spcPts val="0"/>
                        </a:spcBef>
                        <a:spcAft>
                          <a:spcPts val="0"/>
                        </a:spcAft>
                      </a:pPr>
                      <a:r>
                        <a:rPr lang="en-ZA" sz="1800">
                          <a:effectLst/>
                        </a:rPr>
                        <a:t>31 March 2016</a:t>
                      </a:r>
                      <a:endParaRPr lang="en-US" sz="1800">
                        <a:effectLst/>
                        <a:latin typeface="Calibri"/>
                        <a:ea typeface="Calibri"/>
                        <a:cs typeface="Times New Roman"/>
                      </a:endParaRPr>
                    </a:p>
                  </a:txBody>
                  <a:tcPr marL="68580" marR="68580" marT="0" marB="0">
                    <a:solidFill>
                      <a:srgbClr val="000046"/>
                    </a:solidFill>
                  </a:tcPr>
                </a:tc>
                <a:tc hMerge="1">
                  <a:txBody>
                    <a:bodyPr/>
                    <a:lstStyle/>
                    <a:p>
                      <a:endParaRPr lang="en-US"/>
                    </a:p>
                  </a:txBody>
                  <a:tcPr/>
                </a:tc>
                <a:tc gridSpan="2">
                  <a:txBody>
                    <a:bodyPr/>
                    <a:lstStyle/>
                    <a:p>
                      <a:pPr marL="0" marR="0" algn="ctr">
                        <a:lnSpc>
                          <a:spcPct val="115000"/>
                        </a:lnSpc>
                        <a:spcBef>
                          <a:spcPts val="0"/>
                        </a:spcBef>
                        <a:spcAft>
                          <a:spcPts val="0"/>
                        </a:spcAft>
                      </a:pPr>
                      <a:r>
                        <a:rPr lang="en-ZA" sz="1800">
                          <a:effectLst/>
                        </a:rPr>
                        <a:t>31 March 2015</a:t>
                      </a:r>
                      <a:endParaRPr lang="en-US" sz="1800">
                        <a:effectLst/>
                        <a:latin typeface="Calibri"/>
                        <a:ea typeface="Calibri"/>
                        <a:cs typeface="Times New Roman"/>
                      </a:endParaRPr>
                    </a:p>
                  </a:txBody>
                  <a:tcPr marL="68580" marR="68580" marT="0" marB="0">
                    <a:solidFill>
                      <a:srgbClr val="000046"/>
                    </a:solidFill>
                  </a:tcPr>
                </a:tc>
                <a:tc hMerge="1">
                  <a:txBody>
                    <a:bodyPr/>
                    <a:lstStyle/>
                    <a:p>
                      <a:endParaRPr lang="en-US"/>
                    </a:p>
                  </a:txBody>
                  <a:tcPr/>
                </a:tc>
              </a:tr>
              <a:tr h="0">
                <a:tc vMerge="1">
                  <a:txBody>
                    <a:bodyPr/>
                    <a:lstStyle/>
                    <a:p>
                      <a:endParaRPr lang="en-US"/>
                    </a:p>
                  </a:txBody>
                  <a:tcPr/>
                </a:tc>
                <a:tc>
                  <a:txBody>
                    <a:bodyPr/>
                    <a:lstStyle/>
                    <a:p>
                      <a:pPr marL="0" marR="0" algn="ctr">
                        <a:lnSpc>
                          <a:spcPct val="115000"/>
                        </a:lnSpc>
                        <a:spcBef>
                          <a:spcPts val="0"/>
                        </a:spcBef>
                        <a:spcAft>
                          <a:spcPts val="0"/>
                        </a:spcAft>
                      </a:pPr>
                      <a:r>
                        <a:rPr lang="en-ZA" sz="1800" b="1" dirty="0">
                          <a:solidFill>
                            <a:schemeClr val="bg1"/>
                          </a:solidFill>
                          <a:effectLst/>
                        </a:rPr>
                        <a:t>PDE 4</a:t>
                      </a:r>
                      <a:endParaRPr lang="en-US" sz="1800" b="1" dirty="0">
                        <a:solidFill>
                          <a:schemeClr val="bg1"/>
                        </a:solidFill>
                        <a:effectLst/>
                        <a:latin typeface="Calibri"/>
                        <a:ea typeface="Calibri"/>
                        <a:cs typeface="Times New Roman"/>
                      </a:endParaRPr>
                    </a:p>
                  </a:txBody>
                  <a:tcPr marL="68580" marR="68580" marT="0" marB="0">
                    <a:solidFill>
                      <a:srgbClr val="000046"/>
                    </a:solidFill>
                  </a:tcPr>
                </a:tc>
                <a:tc>
                  <a:txBody>
                    <a:bodyPr/>
                    <a:lstStyle/>
                    <a:p>
                      <a:pPr marL="0" marR="0" algn="ctr">
                        <a:lnSpc>
                          <a:spcPct val="115000"/>
                        </a:lnSpc>
                        <a:spcBef>
                          <a:spcPts val="0"/>
                        </a:spcBef>
                        <a:spcAft>
                          <a:spcPts val="0"/>
                        </a:spcAft>
                      </a:pPr>
                      <a:r>
                        <a:rPr lang="en-ZA" sz="1800" b="1" dirty="0">
                          <a:solidFill>
                            <a:schemeClr val="bg1"/>
                          </a:solidFill>
                          <a:effectLst/>
                        </a:rPr>
                        <a:t>PDE 5</a:t>
                      </a:r>
                      <a:endParaRPr lang="en-US" sz="1800" b="1" dirty="0">
                        <a:solidFill>
                          <a:schemeClr val="bg1"/>
                        </a:solidFill>
                        <a:effectLst/>
                        <a:latin typeface="Calibri"/>
                        <a:ea typeface="Calibri"/>
                        <a:cs typeface="Times New Roman"/>
                      </a:endParaRPr>
                    </a:p>
                  </a:txBody>
                  <a:tcPr marL="68580" marR="68580" marT="0" marB="0">
                    <a:solidFill>
                      <a:srgbClr val="000046"/>
                    </a:solidFill>
                  </a:tcPr>
                </a:tc>
                <a:tc>
                  <a:txBody>
                    <a:bodyPr/>
                    <a:lstStyle/>
                    <a:p>
                      <a:pPr marL="0" marR="0" algn="ctr">
                        <a:lnSpc>
                          <a:spcPct val="115000"/>
                        </a:lnSpc>
                        <a:spcBef>
                          <a:spcPts val="0"/>
                        </a:spcBef>
                        <a:spcAft>
                          <a:spcPts val="0"/>
                        </a:spcAft>
                      </a:pPr>
                      <a:r>
                        <a:rPr lang="en-ZA" sz="1800" b="1" dirty="0">
                          <a:solidFill>
                            <a:schemeClr val="bg1"/>
                          </a:solidFill>
                          <a:effectLst/>
                        </a:rPr>
                        <a:t>PDE 4</a:t>
                      </a:r>
                      <a:endParaRPr lang="en-US" sz="1800" b="1" dirty="0">
                        <a:solidFill>
                          <a:schemeClr val="bg1"/>
                        </a:solidFill>
                        <a:effectLst/>
                        <a:latin typeface="Calibri"/>
                        <a:ea typeface="Calibri"/>
                        <a:cs typeface="Times New Roman"/>
                      </a:endParaRPr>
                    </a:p>
                  </a:txBody>
                  <a:tcPr marL="68580" marR="68580" marT="0" marB="0">
                    <a:solidFill>
                      <a:srgbClr val="000046"/>
                    </a:solidFill>
                  </a:tcPr>
                </a:tc>
                <a:tc>
                  <a:txBody>
                    <a:bodyPr/>
                    <a:lstStyle/>
                    <a:p>
                      <a:pPr marL="0" marR="0" algn="ctr">
                        <a:lnSpc>
                          <a:spcPct val="115000"/>
                        </a:lnSpc>
                        <a:spcBef>
                          <a:spcPts val="0"/>
                        </a:spcBef>
                        <a:spcAft>
                          <a:spcPts val="0"/>
                        </a:spcAft>
                      </a:pPr>
                      <a:r>
                        <a:rPr lang="en-ZA" sz="1800" b="1" dirty="0">
                          <a:solidFill>
                            <a:schemeClr val="bg1"/>
                          </a:solidFill>
                          <a:effectLst/>
                        </a:rPr>
                        <a:t>PDE 5</a:t>
                      </a:r>
                      <a:endParaRPr lang="en-US" sz="1800" b="1" dirty="0">
                        <a:solidFill>
                          <a:schemeClr val="bg1"/>
                        </a:solidFill>
                        <a:effectLst/>
                        <a:latin typeface="Calibri"/>
                        <a:ea typeface="Calibri"/>
                        <a:cs typeface="Times New Roman"/>
                      </a:endParaRPr>
                    </a:p>
                  </a:txBody>
                  <a:tcPr marL="68580" marR="68580" marT="0" marB="0">
                    <a:solidFill>
                      <a:srgbClr val="000046"/>
                    </a:solidFill>
                  </a:tcPr>
                </a:tc>
              </a:tr>
              <a:tr h="0">
                <a:tc>
                  <a:txBody>
                    <a:bodyPr/>
                    <a:lstStyle/>
                    <a:p>
                      <a:pPr marL="0" marR="0" algn="just">
                        <a:lnSpc>
                          <a:spcPct val="115000"/>
                        </a:lnSpc>
                        <a:spcBef>
                          <a:spcPts val="0"/>
                        </a:spcBef>
                        <a:spcAft>
                          <a:spcPts val="0"/>
                        </a:spcAft>
                      </a:pPr>
                      <a:r>
                        <a:rPr lang="en-ZA" sz="1800" dirty="0">
                          <a:effectLst/>
                        </a:rPr>
                        <a:t>Candidates who wrote the examination</a:t>
                      </a:r>
                      <a:endParaRPr lang="en-US" sz="1800" dirty="0">
                        <a:effectLst/>
                        <a:latin typeface="Calibri"/>
                        <a:ea typeface="Calibri"/>
                        <a:cs typeface="Times New Roman"/>
                      </a:endParaRPr>
                    </a:p>
                  </a:txBody>
                  <a:tcPr marL="68580" marR="68580" marT="0" marB="0">
                    <a:solidFill>
                      <a:srgbClr val="618DC3"/>
                    </a:solidFill>
                  </a:tcPr>
                </a:tc>
                <a:tc>
                  <a:txBody>
                    <a:bodyPr/>
                    <a:lstStyle/>
                    <a:p>
                      <a:pPr marL="0" marR="0" algn="r">
                        <a:lnSpc>
                          <a:spcPct val="115000"/>
                        </a:lnSpc>
                        <a:spcBef>
                          <a:spcPts val="0"/>
                        </a:spcBef>
                        <a:spcAft>
                          <a:spcPts val="0"/>
                        </a:spcAft>
                      </a:pPr>
                      <a:r>
                        <a:rPr lang="en-US" sz="1800" dirty="0">
                          <a:effectLst/>
                        </a:rPr>
                        <a:t>1 526</a:t>
                      </a:r>
                      <a:endParaRPr lang="en-US" sz="1800" dirty="0">
                        <a:effectLst/>
                        <a:latin typeface="Calibri"/>
                        <a:ea typeface="Calibri"/>
                        <a:cs typeface="Times New Roman"/>
                      </a:endParaRPr>
                    </a:p>
                  </a:txBody>
                  <a:tcPr marL="68580" marR="68580" marT="0" marB="0" anchor="b">
                    <a:solidFill>
                      <a:srgbClr val="618DC3"/>
                    </a:solidFill>
                  </a:tcPr>
                </a:tc>
                <a:tc>
                  <a:txBody>
                    <a:bodyPr/>
                    <a:lstStyle/>
                    <a:p>
                      <a:pPr marL="0" marR="0" algn="r">
                        <a:lnSpc>
                          <a:spcPct val="115000"/>
                        </a:lnSpc>
                        <a:spcBef>
                          <a:spcPts val="0"/>
                        </a:spcBef>
                        <a:spcAft>
                          <a:spcPts val="0"/>
                        </a:spcAft>
                      </a:pPr>
                      <a:r>
                        <a:rPr lang="en-US" sz="1800">
                          <a:effectLst/>
                        </a:rPr>
                        <a:t>324</a:t>
                      </a:r>
                      <a:endParaRPr lang="en-US" sz="1800">
                        <a:effectLst/>
                        <a:latin typeface="Calibri"/>
                        <a:ea typeface="Calibri"/>
                        <a:cs typeface="Times New Roman"/>
                      </a:endParaRPr>
                    </a:p>
                  </a:txBody>
                  <a:tcPr marL="68580" marR="68580" marT="0" marB="0" anchor="b">
                    <a:solidFill>
                      <a:srgbClr val="618DC3"/>
                    </a:solidFill>
                  </a:tcPr>
                </a:tc>
                <a:tc>
                  <a:txBody>
                    <a:bodyPr/>
                    <a:lstStyle/>
                    <a:p>
                      <a:pPr marL="0" marR="0" algn="r">
                        <a:lnSpc>
                          <a:spcPct val="115000"/>
                        </a:lnSpc>
                        <a:spcBef>
                          <a:spcPts val="0"/>
                        </a:spcBef>
                        <a:spcAft>
                          <a:spcPts val="0"/>
                        </a:spcAft>
                      </a:pPr>
                      <a:r>
                        <a:rPr lang="en-ZA" sz="1800" dirty="0">
                          <a:effectLst/>
                        </a:rPr>
                        <a:t>6</a:t>
                      </a:r>
                      <a:r>
                        <a:rPr lang="en-ZA" sz="1800" dirty="0" smtClean="0">
                          <a:effectLst/>
                        </a:rPr>
                        <a:t>14</a:t>
                      </a:r>
                      <a:endParaRPr lang="en-US" sz="1800" dirty="0">
                        <a:effectLst/>
                        <a:latin typeface="Calibri"/>
                        <a:ea typeface="Calibri"/>
                        <a:cs typeface="Times New Roman"/>
                      </a:endParaRPr>
                    </a:p>
                  </a:txBody>
                  <a:tcPr marL="68580" marR="68580" marT="0" marB="0" anchor="b">
                    <a:solidFill>
                      <a:srgbClr val="618DC3"/>
                    </a:solidFill>
                  </a:tcPr>
                </a:tc>
                <a:tc>
                  <a:txBody>
                    <a:bodyPr/>
                    <a:lstStyle/>
                    <a:p>
                      <a:pPr marL="0" marR="0" algn="r">
                        <a:lnSpc>
                          <a:spcPct val="115000"/>
                        </a:lnSpc>
                        <a:spcBef>
                          <a:spcPts val="0"/>
                        </a:spcBef>
                        <a:spcAft>
                          <a:spcPts val="0"/>
                        </a:spcAft>
                      </a:pPr>
                      <a:r>
                        <a:rPr lang="en-ZA" sz="1800">
                          <a:effectLst/>
                        </a:rPr>
                        <a:t>463</a:t>
                      </a:r>
                      <a:endParaRPr lang="en-US" sz="1800">
                        <a:effectLst/>
                        <a:latin typeface="Calibri"/>
                        <a:ea typeface="Calibri"/>
                        <a:cs typeface="Times New Roman"/>
                      </a:endParaRPr>
                    </a:p>
                  </a:txBody>
                  <a:tcPr marL="68580" marR="68580" marT="0" marB="0">
                    <a:solidFill>
                      <a:srgbClr val="618DC3"/>
                    </a:solidFill>
                  </a:tcPr>
                </a:tc>
              </a:tr>
              <a:tr h="0">
                <a:tc>
                  <a:txBody>
                    <a:bodyPr/>
                    <a:lstStyle/>
                    <a:p>
                      <a:pPr marL="0" marR="0" algn="just">
                        <a:lnSpc>
                          <a:spcPct val="115000"/>
                        </a:lnSpc>
                        <a:spcBef>
                          <a:spcPts val="0"/>
                        </a:spcBef>
                        <a:spcAft>
                          <a:spcPts val="0"/>
                        </a:spcAft>
                      </a:pPr>
                      <a:r>
                        <a:rPr lang="en-ZA" sz="1800" dirty="0">
                          <a:effectLst/>
                        </a:rPr>
                        <a:t>Candidates who passed the examination</a:t>
                      </a:r>
                      <a:endParaRPr lang="en-US" sz="1800" dirty="0">
                        <a:effectLst/>
                        <a:latin typeface="Calibri"/>
                        <a:ea typeface="Calibri"/>
                        <a:cs typeface="Times New Roman"/>
                      </a:endParaRPr>
                    </a:p>
                  </a:txBody>
                  <a:tcPr marL="68580" marR="68580" marT="0" marB="0">
                    <a:solidFill>
                      <a:srgbClr val="618DC3"/>
                    </a:solidFill>
                  </a:tcPr>
                </a:tc>
                <a:tc>
                  <a:txBody>
                    <a:bodyPr/>
                    <a:lstStyle/>
                    <a:p>
                      <a:pPr marL="0" marR="0" algn="r">
                        <a:lnSpc>
                          <a:spcPct val="115000"/>
                        </a:lnSpc>
                        <a:spcBef>
                          <a:spcPts val="0"/>
                        </a:spcBef>
                        <a:spcAft>
                          <a:spcPts val="0"/>
                        </a:spcAft>
                      </a:pPr>
                      <a:r>
                        <a:rPr lang="en-US" sz="1800">
                          <a:effectLst/>
                        </a:rPr>
                        <a:t>1 121</a:t>
                      </a:r>
                      <a:endParaRPr lang="en-US" sz="1800">
                        <a:effectLst/>
                        <a:latin typeface="Calibri"/>
                        <a:ea typeface="Calibri"/>
                        <a:cs typeface="Times New Roman"/>
                      </a:endParaRPr>
                    </a:p>
                  </a:txBody>
                  <a:tcPr marL="68580" marR="68580" marT="0" marB="0" anchor="b">
                    <a:solidFill>
                      <a:srgbClr val="618DC3"/>
                    </a:solidFill>
                  </a:tcPr>
                </a:tc>
                <a:tc>
                  <a:txBody>
                    <a:bodyPr/>
                    <a:lstStyle/>
                    <a:p>
                      <a:pPr marL="0" marR="0" algn="r">
                        <a:lnSpc>
                          <a:spcPct val="115000"/>
                        </a:lnSpc>
                        <a:spcBef>
                          <a:spcPts val="0"/>
                        </a:spcBef>
                        <a:spcAft>
                          <a:spcPts val="0"/>
                        </a:spcAft>
                      </a:pPr>
                      <a:r>
                        <a:rPr lang="en-US" sz="1800" dirty="0">
                          <a:effectLst/>
                        </a:rPr>
                        <a:t>235</a:t>
                      </a:r>
                      <a:endParaRPr lang="en-US" sz="1800" dirty="0">
                        <a:effectLst/>
                        <a:latin typeface="Calibri"/>
                        <a:ea typeface="Calibri"/>
                        <a:cs typeface="Times New Roman"/>
                      </a:endParaRPr>
                    </a:p>
                  </a:txBody>
                  <a:tcPr marL="68580" marR="68580" marT="0" marB="0" anchor="b">
                    <a:solidFill>
                      <a:srgbClr val="618DC3"/>
                    </a:solidFill>
                  </a:tcPr>
                </a:tc>
                <a:tc>
                  <a:txBody>
                    <a:bodyPr/>
                    <a:lstStyle/>
                    <a:p>
                      <a:pPr marL="0" marR="0" algn="r">
                        <a:lnSpc>
                          <a:spcPct val="115000"/>
                        </a:lnSpc>
                        <a:spcBef>
                          <a:spcPts val="0"/>
                        </a:spcBef>
                        <a:spcAft>
                          <a:spcPts val="0"/>
                        </a:spcAft>
                      </a:pPr>
                      <a:r>
                        <a:rPr lang="en-ZA" sz="1800">
                          <a:effectLst/>
                        </a:rPr>
                        <a:t>467</a:t>
                      </a:r>
                      <a:endParaRPr lang="en-US" sz="1800">
                        <a:effectLst/>
                        <a:latin typeface="Calibri"/>
                        <a:ea typeface="Calibri"/>
                        <a:cs typeface="Times New Roman"/>
                      </a:endParaRPr>
                    </a:p>
                  </a:txBody>
                  <a:tcPr marL="68580" marR="68580" marT="0" marB="0" anchor="b">
                    <a:solidFill>
                      <a:srgbClr val="618DC3"/>
                    </a:solidFill>
                  </a:tcPr>
                </a:tc>
                <a:tc>
                  <a:txBody>
                    <a:bodyPr/>
                    <a:lstStyle/>
                    <a:p>
                      <a:pPr marL="0" marR="0" algn="r">
                        <a:lnSpc>
                          <a:spcPct val="115000"/>
                        </a:lnSpc>
                        <a:spcBef>
                          <a:spcPts val="0"/>
                        </a:spcBef>
                        <a:spcAft>
                          <a:spcPts val="0"/>
                        </a:spcAft>
                      </a:pPr>
                      <a:r>
                        <a:rPr lang="en-ZA" sz="1800">
                          <a:effectLst/>
                        </a:rPr>
                        <a:t>352</a:t>
                      </a:r>
                      <a:endParaRPr lang="en-US" sz="1800">
                        <a:effectLst/>
                        <a:latin typeface="Calibri"/>
                        <a:ea typeface="Calibri"/>
                        <a:cs typeface="Times New Roman"/>
                      </a:endParaRPr>
                    </a:p>
                  </a:txBody>
                  <a:tcPr marL="68580" marR="68580" marT="0" marB="0">
                    <a:solidFill>
                      <a:srgbClr val="618DC3"/>
                    </a:solidFill>
                  </a:tcPr>
                </a:tc>
              </a:tr>
              <a:tr h="0">
                <a:tc>
                  <a:txBody>
                    <a:bodyPr/>
                    <a:lstStyle/>
                    <a:p>
                      <a:pPr marL="0" marR="0" algn="just">
                        <a:lnSpc>
                          <a:spcPct val="115000"/>
                        </a:lnSpc>
                        <a:spcBef>
                          <a:spcPts val="0"/>
                        </a:spcBef>
                        <a:spcAft>
                          <a:spcPts val="0"/>
                        </a:spcAft>
                      </a:pPr>
                      <a:r>
                        <a:rPr lang="en-ZA" sz="1800" dirty="0">
                          <a:effectLst/>
                        </a:rPr>
                        <a:t>Candidates who failed the examination</a:t>
                      </a:r>
                      <a:endParaRPr lang="en-US" sz="1800" dirty="0">
                        <a:effectLst/>
                        <a:latin typeface="Calibri"/>
                        <a:ea typeface="Calibri"/>
                        <a:cs typeface="Times New Roman"/>
                      </a:endParaRPr>
                    </a:p>
                  </a:txBody>
                  <a:tcPr marL="68580" marR="68580" marT="0" marB="0">
                    <a:solidFill>
                      <a:srgbClr val="618DC3"/>
                    </a:solidFill>
                  </a:tcPr>
                </a:tc>
                <a:tc>
                  <a:txBody>
                    <a:bodyPr/>
                    <a:lstStyle/>
                    <a:p>
                      <a:pPr marL="0" marR="0" algn="r">
                        <a:lnSpc>
                          <a:spcPct val="115000"/>
                        </a:lnSpc>
                        <a:spcBef>
                          <a:spcPts val="0"/>
                        </a:spcBef>
                        <a:spcAft>
                          <a:spcPts val="0"/>
                        </a:spcAft>
                      </a:pPr>
                      <a:r>
                        <a:rPr lang="en-US" sz="1800">
                          <a:effectLst/>
                        </a:rPr>
                        <a:t>405</a:t>
                      </a:r>
                      <a:endParaRPr lang="en-US" sz="1800">
                        <a:effectLst/>
                        <a:latin typeface="Calibri"/>
                        <a:ea typeface="Calibri"/>
                        <a:cs typeface="Times New Roman"/>
                      </a:endParaRPr>
                    </a:p>
                  </a:txBody>
                  <a:tcPr marL="68580" marR="68580" marT="0" marB="0" anchor="b">
                    <a:solidFill>
                      <a:srgbClr val="618DC3"/>
                    </a:solidFill>
                  </a:tcPr>
                </a:tc>
                <a:tc>
                  <a:txBody>
                    <a:bodyPr/>
                    <a:lstStyle/>
                    <a:p>
                      <a:pPr marL="0" marR="0" algn="r">
                        <a:lnSpc>
                          <a:spcPct val="115000"/>
                        </a:lnSpc>
                        <a:spcBef>
                          <a:spcPts val="0"/>
                        </a:spcBef>
                        <a:spcAft>
                          <a:spcPts val="0"/>
                        </a:spcAft>
                      </a:pPr>
                      <a:r>
                        <a:rPr lang="en-US" sz="1800" dirty="0">
                          <a:effectLst/>
                        </a:rPr>
                        <a:t>89</a:t>
                      </a:r>
                      <a:endParaRPr lang="en-US" sz="1800" dirty="0">
                        <a:effectLst/>
                        <a:latin typeface="Calibri"/>
                        <a:ea typeface="Calibri"/>
                        <a:cs typeface="Times New Roman"/>
                      </a:endParaRPr>
                    </a:p>
                  </a:txBody>
                  <a:tcPr marL="68580" marR="68580" marT="0" marB="0" anchor="b">
                    <a:solidFill>
                      <a:srgbClr val="618DC3"/>
                    </a:solidFill>
                  </a:tcPr>
                </a:tc>
                <a:tc>
                  <a:txBody>
                    <a:bodyPr/>
                    <a:lstStyle/>
                    <a:p>
                      <a:pPr marL="0" marR="0" algn="r">
                        <a:lnSpc>
                          <a:spcPct val="115000"/>
                        </a:lnSpc>
                        <a:spcBef>
                          <a:spcPts val="0"/>
                        </a:spcBef>
                        <a:spcAft>
                          <a:spcPts val="0"/>
                        </a:spcAft>
                      </a:pPr>
                      <a:r>
                        <a:rPr lang="en-ZA" sz="1800" dirty="0">
                          <a:effectLst/>
                        </a:rPr>
                        <a:t>147</a:t>
                      </a:r>
                      <a:endParaRPr lang="en-US" sz="1800" dirty="0">
                        <a:effectLst/>
                        <a:latin typeface="Calibri"/>
                        <a:ea typeface="Calibri"/>
                        <a:cs typeface="Times New Roman"/>
                      </a:endParaRPr>
                    </a:p>
                  </a:txBody>
                  <a:tcPr marL="68580" marR="68580" marT="0" marB="0" anchor="b">
                    <a:solidFill>
                      <a:srgbClr val="618DC3"/>
                    </a:solidFill>
                  </a:tcPr>
                </a:tc>
                <a:tc>
                  <a:txBody>
                    <a:bodyPr/>
                    <a:lstStyle/>
                    <a:p>
                      <a:pPr marL="0" marR="0" algn="r">
                        <a:lnSpc>
                          <a:spcPct val="115000"/>
                        </a:lnSpc>
                        <a:spcBef>
                          <a:spcPts val="0"/>
                        </a:spcBef>
                        <a:spcAft>
                          <a:spcPts val="0"/>
                        </a:spcAft>
                      </a:pPr>
                      <a:r>
                        <a:rPr lang="en-ZA" sz="1800" dirty="0">
                          <a:effectLst/>
                        </a:rPr>
                        <a:t>100</a:t>
                      </a:r>
                      <a:endParaRPr lang="en-US" sz="1800" dirty="0">
                        <a:effectLst/>
                        <a:latin typeface="Calibri"/>
                        <a:ea typeface="Calibri"/>
                        <a:cs typeface="Times New Roman"/>
                      </a:endParaRPr>
                    </a:p>
                  </a:txBody>
                  <a:tcPr marL="68580" marR="68580" marT="0" marB="0">
                    <a:solidFill>
                      <a:srgbClr val="618DC3"/>
                    </a:solidFill>
                  </a:tcPr>
                </a:tc>
              </a:tr>
              <a:tr h="241935">
                <a:tc>
                  <a:txBody>
                    <a:bodyPr/>
                    <a:lstStyle/>
                    <a:p>
                      <a:pPr marL="0" marR="0">
                        <a:lnSpc>
                          <a:spcPct val="115000"/>
                        </a:lnSpc>
                        <a:spcBef>
                          <a:spcPts val="0"/>
                        </a:spcBef>
                        <a:spcAft>
                          <a:spcPts val="0"/>
                        </a:spcAft>
                      </a:pPr>
                      <a:r>
                        <a:rPr lang="en-ZA" sz="1800" dirty="0">
                          <a:effectLst/>
                        </a:rPr>
                        <a:t>Pass rate</a:t>
                      </a:r>
                      <a:endParaRPr lang="en-US" sz="1800" dirty="0">
                        <a:effectLst/>
                        <a:latin typeface="Calibri"/>
                        <a:ea typeface="Calibri"/>
                        <a:cs typeface="Times New Roman"/>
                      </a:endParaRPr>
                    </a:p>
                  </a:txBody>
                  <a:tcPr marL="68580" marR="68580" marT="0" marB="0">
                    <a:solidFill>
                      <a:srgbClr val="618DC3"/>
                    </a:solidFill>
                  </a:tcPr>
                </a:tc>
                <a:tc>
                  <a:txBody>
                    <a:bodyPr/>
                    <a:lstStyle/>
                    <a:p>
                      <a:pPr marL="0" marR="0" algn="r">
                        <a:lnSpc>
                          <a:spcPct val="115000"/>
                        </a:lnSpc>
                        <a:spcBef>
                          <a:spcPts val="0"/>
                        </a:spcBef>
                        <a:spcAft>
                          <a:spcPts val="0"/>
                        </a:spcAft>
                      </a:pPr>
                      <a:r>
                        <a:rPr lang="en-ZA" sz="1800" dirty="0">
                          <a:effectLst/>
                        </a:rPr>
                        <a:t>73%</a:t>
                      </a:r>
                      <a:endParaRPr lang="en-US" sz="1800" dirty="0">
                        <a:effectLst/>
                        <a:latin typeface="Calibri"/>
                        <a:ea typeface="Calibri"/>
                        <a:cs typeface="Times New Roman"/>
                      </a:endParaRPr>
                    </a:p>
                  </a:txBody>
                  <a:tcPr marL="68580" marR="68580" marT="0" marB="0">
                    <a:solidFill>
                      <a:srgbClr val="618DC3"/>
                    </a:solidFill>
                  </a:tcPr>
                </a:tc>
                <a:tc>
                  <a:txBody>
                    <a:bodyPr/>
                    <a:lstStyle/>
                    <a:p>
                      <a:pPr marL="0" marR="0" algn="r">
                        <a:lnSpc>
                          <a:spcPct val="115000"/>
                        </a:lnSpc>
                        <a:spcBef>
                          <a:spcPts val="0"/>
                        </a:spcBef>
                        <a:spcAft>
                          <a:spcPts val="0"/>
                        </a:spcAft>
                      </a:pPr>
                      <a:r>
                        <a:rPr lang="en-ZA" sz="1800" dirty="0">
                          <a:effectLst/>
                        </a:rPr>
                        <a:t>73%</a:t>
                      </a:r>
                      <a:endParaRPr lang="en-US" sz="1800" dirty="0">
                        <a:effectLst/>
                        <a:latin typeface="Calibri"/>
                        <a:ea typeface="Calibri"/>
                        <a:cs typeface="Times New Roman"/>
                      </a:endParaRPr>
                    </a:p>
                  </a:txBody>
                  <a:tcPr marL="68580" marR="68580" marT="0" marB="0">
                    <a:solidFill>
                      <a:srgbClr val="618DC3"/>
                    </a:solidFill>
                  </a:tcPr>
                </a:tc>
                <a:tc>
                  <a:txBody>
                    <a:bodyPr/>
                    <a:lstStyle/>
                    <a:p>
                      <a:pPr marL="0" marR="0" algn="r">
                        <a:lnSpc>
                          <a:spcPct val="115000"/>
                        </a:lnSpc>
                        <a:spcBef>
                          <a:spcPts val="0"/>
                        </a:spcBef>
                        <a:spcAft>
                          <a:spcPts val="0"/>
                        </a:spcAft>
                      </a:pPr>
                      <a:r>
                        <a:rPr lang="en-ZA" sz="1800" dirty="0">
                          <a:effectLst/>
                        </a:rPr>
                        <a:t>76%</a:t>
                      </a:r>
                      <a:endParaRPr lang="en-US" sz="1800" dirty="0">
                        <a:effectLst/>
                        <a:latin typeface="Calibri"/>
                        <a:ea typeface="Calibri"/>
                        <a:cs typeface="Times New Roman"/>
                      </a:endParaRPr>
                    </a:p>
                  </a:txBody>
                  <a:tcPr marL="68580" marR="68580" marT="0" marB="0">
                    <a:solidFill>
                      <a:srgbClr val="618DC3"/>
                    </a:solidFill>
                  </a:tcPr>
                </a:tc>
                <a:tc>
                  <a:txBody>
                    <a:bodyPr/>
                    <a:lstStyle/>
                    <a:p>
                      <a:pPr marL="0" marR="0" algn="r">
                        <a:lnSpc>
                          <a:spcPct val="115000"/>
                        </a:lnSpc>
                        <a:spcBef>
                          <a:spcPts val="0"/>
                        </a:spcBef>
                        <a:spcAft>
                          <a:spcPts val="0"/>
                        </a:spcAft>
                      </a:pPr>
                      <a:r>
                        <a:rPr lang="en-ZA" sz="1800" dirty="0">
                          <a:effectLst/>
                        </a:rPr>
                        <a:t>76%</a:t>
                      </a:r>
                      <a:endParaRPr lang="en-US" sz="1800" dirty="0">
                        <a:effectLst/>
                        <a:latin typeface="Calibri"/>
                        <a:ea typeface="Calibri"/>
                        <a:cs typeface="Times New Roman"/>
                      </a:endParaRPr>
                    </a:p>
                  </a:txBody>
                  <a:tcPr marL="68580" marR="68580" marT="0" marB="0">
                    <a:solidFill>
                      <a:srgbClr val="618DC3"/>
                    </a:solidFill>
                  </a:tcPr>
                </a:tc>
              </a:tr>
            </a:tbl>
          </a:graphicData>
        </a:graphic>
      </p:graphicFrame>
      <p:graphicFrame>
        <p:nvGraphicFramePr>
          <p:cNvPr id="4" name="Chart 3"/>
          <p:cNvGraphicFramePr/>
          <p:nvPr>
            <p:extLst>
              <p:ext uri="{D42A27DB-BD31-4B8C-83A1-F6EECF244321}">
                <p14:modId xmlns:p14="http://schemas.microsoft.com/office/powerpoint/2010/main" xmlns="" val="3330829059"/>
              </p:ext>
            </p:extLst>
          </p:nvPr>
        </p:nvGraphicFramePr>
        <p:xfrm>
          <a:off x="228600" y="2743200"/>
          <a:ext cx="8686800" cy="3886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3343993824"/>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1719002000"/>
              </p:ext>
            </p:extLst>
          </p:nvPr>
        </p:nvGraphicFramePr>
        <p:xfrm>
          <a:off x="838200" y="533400"/>
          <a:ext cx="7543800" cy="1752600"/>
        </p:xfrm>
        <a:graphic>
          <a:graphicData uri="http://schemas.openxmlformats.org/drawingml/2006/table">
            <a:tbl>
              <a:tblPr firstRow="1" firstCol="1" bandRow="1">
                <a:tableStyleId>{5C22544A-7EE6-4342-B048-85BDC9FD1C3A}</a:tableStyleId>
              </a:tblPr>
              <a:tblGrid>
                <a:gridCol w="3842385"/>
                <a:gridCol w="1796415"/>
                <a:gridCol w="1905000"/>
              </a:tblGrid>
              <a:tr h="0">
                <a:tc rowSpan="2">
                  <a:txBody>
                    <a:bodyPr/>
                    <a:lstStyle/>
                    <a:p>
                      <a:pPr marL="0" marR="0" algn="just">
                        <a:lnSpc>
                          <a:spcPct val="115000"/>
                        </a:lnSpc>
                        <a:spcBef>
                          <a:spcPts val="0"/>
                        </a:spcBef>
                        <a:spcAft>
                          <a:spcPts val="0"/>
                        </a:spcAft>
                        <a:tabLst>
                          <a:tab pos="3143250" algn="l"/>
                        </a:tabLst>
                      </a:pPr>
                      <a:r>
                        <a:rPr lang="en-ZA" sz="2000" dirty="0">
                          <a:effectLst/>
                        </a:rPr>
                        <a:t>Statutory exemptions granted</a:t>
                      </a:r>
                      <a:endParaRPr lang="en-US" sz="2000" dirty="0">
                        <a:effectLst/>
                        <a:latin typeface="Calibri"/>
                        <a:ea typeface="Calibri"/>
                        <a:cs typeface="Times New Roman"/>
                      </a:endParaRPr>
                    </a:p>
                  </a:txBody>
                  <a:tcPr marL="68580" marR="68580" marT="0" marB="0">
                    <a:solidFill>
                      <a:srgbClr val="000046"/>
                    </a:solidFill>
                  </a:tcPr>
                </a:tc>
                <a:tc>
                  <a:txBody>
                    <a:bodyPr/>
                    <a:lstStyle/>
                    <a:p>
                      <a:pPr marL="0" marR="0" algn="r">
                        <a:lnSpc>
                          <a:spcPct val="115000"/>
                        </a:lnSpc>
                        <a:spcBef>
                          <a:spcPts val="0"/>
                        </a:spcBef>
                        <a:spcAft>
                          <a:spcPts val="0"/>
                        </a:spcAft>
                        <a:tabLst>
                          <a:tab pos="3143250" algn="l"/>
                        </a:tabLst>
                      </a:pPr>
                      <a:r>
                        <a:rPr lang="en-ZA" sz="2000" dirty="0">
                          <a:effectLst/>
                        </a:rPr>
                        <a:t>31 March 2016</a:t>
                      </a:r>
                      <a:endParaRPr lang="en-US" sz="2000" dirty="0">
                        <a:effectLst/>
                        <a:latin typeface="Calibri"/>
                        <a:ea typeface="Calibri"/>
                        <a:cs typeface="Times New Roman"/>
                      </a:endParaRPr>
                    </a:p>
                  </a:txBody>
                  <a:tcPr marL="68580" marR="68580" marT="0" marB="0">
                    <a:solidFill>
                      <a:srgbClr val="000046"/>
                    </a:solidFill>
                  </a:tcPr>
                </a:tc>
                <a:tc>
                  <a:txBody>
                    <a:bodyPr/>
                    <a:lstStyle/>
                    <a:p>
                      <a:pPr marL="0" marR="0" algn="r">
                        <a:lnSpc>
                          <a:spcPct val="115000"/>
                        </a:lnSpc>
                        <a:spcBef>
                          <a:spcPts val="0"/>
                        </a:spcBef>
                        <a:spcAft>
                          <a:spcPts val="0"/>
                        </a:spcAft>
                        <a:tabLst>
                          <a:tab pos="3143250" algn="l"/>
                        </a:tabLst>
                      </a:pPr>
                      <a:r>
                        <a:rPr lang="en-ZA" sz="2000" dirty="0">
                          <a:effectLst/>
                        </a:rPr>
                        <a:t>31 March 2015</a:t>
                      </a:r>
                      <a:endParaRPr lang="en-US" sz="2000" dirty="0">
                        <a:effectLst/>
                        <a:latin typeface="Calibri"/>
                        <a:ea typeface="Calibri"/>
                        <a:cs typeface="Times New Roman"/>
                      </a:endParaRPr>
                    </a:p>
                  </a:txBody>
                  <a:tcPr marL="68580" marR="68580" marT="0" marB="0">
                    <a:solidFill>
                      <a:srgbClr val="000046"/>
                    </a:solidFill>
                  </a:tcPr>
                </a:tc>
              </a:tr>
              <a:tr h="0">
                <a:tc vMerge="1">
                  <a:txBody>
                    <a:bodyPr/>
                    <a:lstStyle/>
                    <a:p>
                      <a:endParaRPr lang="en-US"/>
                    </a:p>
                  </a:txBody>
                  <a:tcPr/>
                </a:tc>
                <a:tc>
                  <a:txBody>
                    <a:bodyPr/>
                    <a:lstStyle/>
                    <a:p>
                      <a:pPr marL="0" marR="0" algn="r">
                        <a:lnSpc>
                          <a:spcPct val="115000"/>
                        </a:lnSpc>
                        <a:spcBef>
                          <a:spcPts val="0"/>
                        </a:spcBef>
                        <a:spcAft>
                          <a:spcPts val="0"/>
                        </a:spcAft>
                      </a:pPr>
                      <a:r>
                        <a:rPr lang="en-ZA" sz="2000" dirty="0">
                          <a:effectLst/>
                        </a:rPr>
                        <a:t> </a:t>
                      </a:r>
                      <a:endParaRPr lang="en-US" sz="2000" dirty="0">
                        <a:effectLst/>
                        <a:latin typeface="Calibri"/>
                        <a:ea typeface="Calibri"/>
                        <a:cs typeface="Times New Roman"/>
                      </a:endParaRPr>
                    </a:p>
                  </a:txBody>
                  <a:tcPr marL="68580" marR="68580" marT="0" marB="0" anchor="b"/>
                </a:tc>
                <a:tc>
                  <a:txBody>
                    <a:bodyPr/>
                    <a:lstStyle/>
                    <a:p>
                      <a:pPr marL="0" marR="0" algn="r">
                        <a:lnSpc>
                          <a:spcPct val="115000"/>
                        </a:lnSpc>
                        <a:spcBef>
                          <a:spcPts val="0"/>
                        </a:spcBef>
                        <a:spcAft>
                          <a:spcPts val="0"/>
                        </a:spcAft>
                        <a:tabLst>
                          <a:tab pos="3143250" algn="l"/>
                        </a:tabLst>
                      </a:pPr>
                      <a:r>
                        <a:rPr lang="en-ZA" sz="2000" dirty="0">
                          <a:effectLst/>
                        </a:rPr>
                        <a:t> </a:t>
                      </a:r>
                      <a:endParaRPr lang="en-US" sz="2000" dirty="0">
                        <a:effectLst/>
                        <a:latin typeface="Calibri"/>
                        <a:ea typeface="Calibri"/>
                        <a:cs typeface="Times New Roman"/>
                      </a:endParaRPr>
                    </a:p>
                  </a:txBody>
                  <a:tcPr marL="68580" marR="68580" marT="0" marB="0" anchor="b"/>
                </a:tc>
              </a:tr>
              <a:tr h="0">
                <a:tc>
                  <a:txBody>
                    <a:bodyPr/>
                    <a:lstStyle/>
                    <a:p>
                      <a:pPr marL="0" marR="0" algn="just">
                        <a:lnSpc>
                          <a:spcPct val="115000"/>
                        </a:lnSpc>
                        <a:spcBef>
                          <a:spcPts val="0"/>
                        </a:spcBef>
                        <a:spcAft>
                          <a:spcPts val="0"/>
                        </a:spcAft>
                        <a:tabLst>
                          <a:tab pos="3143250" algn="l"/>
                        </a:tabLst>
                      </a:pPr>
                      <a:r>
                        <a:rPr lang="en-ZA" sz="2000" dirty="0">
                          <a:effectLst/>
                        </a:rPr>
                        <a:t>Principal Estate Agent</a:t>
                      </a:r>
                      <a:endParaRPr lang="en-US" sz="2000" dirty="0">
                        <a:effectLst/>
                        <a:latin typeface="Calibri"/>
                        <a:ea typeface="Calibri"/>
                        <a:cs typeface="Times New Roman"/>
                      </a:endParaRPr>
                    </a:p>
                  </a:txBody>
                  <a:tcPr marL="68580" marR="68580" marT="0" marB="0" anchor="b">
                    <a:solidFill>
                      <a:srgbClr val="618DC3"/>
                    </a:solidFill>
                  </a:tcPr>
                </a:tc>
                <a:tc>
                  <a:txBody>
                    <a:bodyPr/>
                    <a:lstStyle/>
                    <a:p>
                      <a:pPr marL="0" marR="0" algn="r">
                        <a:lnSpc>
                          <a:spcPct val="115000"/>
                        </a:lnSpc>
                        <a:spcBef>
                          <a:spcPts val="0"/>
                        </a:spcBef>
                        <a:spcAft>
                          <a:spcPts val="0"/>
                        </a:spcAft>
                      </a:pPr>
                      <a:r>
                        <a:rPr lang="en-ZA" sz="2000">
                          <a:effectLst/>
                        </a:rPr>
                        <a:t>128</a:t>
                      </a:r>
                      <a:endParaRPr lang="en-US" sz="2000">
                        <a:effectLst/>
                        <a:latin typeface="Calibri"/>
                        <a:ea typeface="Calibri"/>
                        <a:cs typeface="Times New Roman"/>
                      </a:endParaRPr>
                    </a:p>
                  </a:txBody>
                  <a:tcPr marL="68580" marR="68580" marT="0" marB="0" anchor="b">
                    <a:solidFill>
                      <a:srgbClr val="618DC3"/>
                    </a:solidFill>
                  </a:tcPr>
                </a:tc>
                <a:tc>
                  <a:txBody>
                    <a:bodyPr/>
                    <a:lstStyle/>
                    <a:p>
                      <a:pPr marL="0" marR="0" algn="r">
                        <a:lnSpc>
                          <a:spcPct val="115000"/>
                        </a:lnSpc>
                        <a:spcBef>
                          <a:spcPts val="0"/>
                        </a:spcBef>
                        <a:spcAft>
                          <a:spcPts val="0"/>
                        </a:spcAft>
                        <a:tabLst>
                          <a:tab pos="3143250" algn="l"/>
                        </a:tabLst>
                      </a:pPr>
                      <a:r>
                        <a:rPr lang="en-ZA" sz="2000">
                          <a:effectLst/>
                        </a:rPr>
                        <a:t>370</a:t>
                      </a:r>
                      <a:endParaRPr lang="en-US" sz="2000">
                        <a:effectLst/>
                        <a:latin typeface="Calibri"/>
                        <a:ea typeface="Calibri"/>
                        <a:cs typeface="Times New Roman"/>
                      </a:endParaRPr>
                    </a:p>
                  </a:txBody>
                  <a:tcPr marL="68580" marR="68580" marT="0" marB="0" anchor="b">
                    <a:solidFill>
                      <a:srgbClr val="618DC3"/>
                    </a:solidFill>
                  </a:tcPr>
                </a:tc>
              </a:tr>
              <a:tr h="0">
                <a:tc>
                  <a:txBody>
                    <a:bodyPr/>
                    <a:lstStyle/>
                    <a:p>
                      <a:pPr marL="0" marR="0" algn="just">
                        <a:lnSpc>
                          <a:spcPct val="115000"/>
                        </a:lnSpc>
                        <a:spcBef>
                          <a:spcPts val="0"/>
                        </a:spcBef>
                        <a:spcAft>
                          <a:spcPts val="0"/>
                        </a:spcAft>
                        <a:tabLst>
                          <a:tab pos="3143250" algn="l"/>
                        </a:tabLst>
                      </a:pPr>
                      <a:r>
                        <a:rPr lang="en-ZA" sz="2000" dirty="0">
                          <a:effectLst/>
                        </a:rPr>
                        <a:t>Non- Principal Estate Agent</a:t>
                      </a:r>
                      <a:endParaRPr lang="en-US" sz="2000" dirty="0">
                        <a:effectLst/>
                        <a:latin typeface="Calibri"/>
                        <a:ea typeface="Calibri"/>
                        <a:cs typeface="Times New Roman"/>
                      </a:endParaRPr>
                    </a:p>
                  </a:txBody>
                  <a:tcPr marL="68580" marR="68580" marT="0" marB="0" anchor="b">
                    <a:solidFill>
                      <a:srgbClr val="618DC3"/>
                    </a:solidFill>
                  </a:tcPr>
                </a:tc>
                <a:tc>
                  <a:txBody>
                    <a:bodyPr/>
                    <a:lstStyle/>
                    <a:p>
                      <a:pPr marL="0" marR="0" algn="r">
                        <a:lnSpc>
                          <a:spcPct val="115000"/>
                        </a:lnSpc>
                        <a:spcBef>
                          <a:spcPts val="0"/>
                        </a:spcBef>
                        <a:spcAft>
                          <a:spcPts val="0"/>
                        </a:spcAft>
                      </a:pPr>
                      <a:r>
                        <a:rPr lang="en-ZA" sz="2000" dirty="0">
                          <a:effectLst/>
                        </a:rPr>
                        <a:t>175</a:t>
                      </a:r>
                      <a:endParaRPr lang="en-US" sz="2000" dirty="0">
                        <a:effectLst/>
                        <a:latin typeface="Calibri"/>
                        <a:ea typeface="Calibri"/>
                        <a:cs typeface="Times New Roman"/>
                      </a:endParaRPr>
                    </a:p>
                  </a:txBody>
                  <a:tcPr marL="68580" marR="68580" marT="0" marB="0" anchor="b">
                    <a:solidFill>
                      <a:srgbClr val="618DC3"/>
                    </a:solidFill>
                  </a:tcPr>
                </a:tc>
                <a:tc>
                  <a:txBody>
                    <a:bodyPr/>
                    <a:lstStyle/>
                    <a:p>
                      <a:pPr marL="0" marR="0" algn="r">
                        <a:lnSpc>
                          <a:spcPct val="115000"/>
                        </a:lnSpc>
                        <a:spcBef>
                          <a:spcPts val="0"/>
                        </a:spcBef>
                        <a:spcAft>
                          <a:spcPts val="0"/>
                        </a:spcAft>
                        <a:tabLst>
                          <a:tab pos="3143250" algn="l"/>
                        </a:tabLst>
                      </a:pPr>
                      <a:r>
                        <a:rPr lang="en-ZA" sz="2000" dirty="0">
                          <a:effectLst/>
                        </a:rPr>
                        <a:t>350</a:t>
                      </a:r>
                      <a:endParaRPr lang="en-US" sz="2000" dirty="0">
                        <a:effectLst/>
                        <a:latin typeface="Calibri"/>
                        <a:ea typeface="Calibri"/>
                        <a:cs typeface="Times New Roman"/>
                      </a:endParaRPr>
                    </a:p>
                  </a:txBody>
                  <a:tcPr marL="68580" marR="68580" marT="0" marB="0" anchor="b">
                    <a:solidFill>
                      <a:srgbClr val="618DC3"/>
                    </a:solidFill>
                  </a:tcPr>
                </a:tc>
              </a:tr>
              <a:tr h="0">
                <a:tc>
                  <a:txBody>
                    <a:bodyPr/>
                    <a:lstStyle/>
                    <a:p>
                      <a:pPr marL="0" marR="0" algn="just">
                        <a:lnSpc>
                          <a:spcPct val="115000"/>
                        </a:lnSpc>
                        <a:spcBef>
                          <a:spcPts val="0"/>
                        </a:spcBef>
                        <a:spcAft>
                          <a:spcPts val="0"/>
                        </a:spcAft>
                        <a:tabLst>
                          <a:tab pos="3143250" algn="l"/>
                        </a:tabLst>
                      </a:pPr>
                      <a:r>
                        <a:rPr lang="en-ZA" sz="2000" dirty="0">
                          <a:effectLst/>
                        </a:rPr>
                        <a:t> </a:t>
                      </a:r>
                      <a:r>
                        <a:rPr lang="en-ZA" sz="2000" dirty="0" smtClean="0">
                          <a:effectLst/>
                        </a:rPr>
                        <a:t>Total</a:t>
                      </a:r>
                      <a:endParaRPr lang="en-US" sz="2000" dirty="0">
                        <a:effectLst/>
                        <a:latin typeface="Calibri"/>
                        <a:ea typeface="Calibri"/>
                        <a:cs typeface="Times New Roman"/>
                      </a:endParaRPr>
                    </a:p>
                  </a:txBody>
                  <a:tcPr marL="68580" marR="68580" marT="0" marB="0" anchor="b">
                    <a:solidFill>
                      <a:srgbClr val="618DC3"/>
                    </a:solidFill>
                  </a:tcPr>
                </a:tc>
                <a:tc>
                  <a:txBody>
                    <a:bodyPr/>
                    <a:lstStyle/>
                    <a:p>
                      <a:pPr marL="0" marR="0" algn="r">
                        <a:lnSpc>
                          <a:spcPct val="115000"/>
                        </a:lnSpc>
                        <a:spcBef>
                          <a:spcPts val="0"/>
                        </a:spcBef>
                        <a:spcAft>
                          <a:spcPts val="1000"/>
                        </a:spcAft>
                      </a:pPr>
                      <a:r>
                        <a:rPr lang="en-ZA" sz="2000" dirty="0">
                          <a:effectLst/>
                        </a:rPr>
                        <a:t>303</a:t>
                      </a:r>
                      <a:endParaRPr lang="en-US" sz="2000" dirty="0">
                        <a:effectLst/>
                        <a:latin typeface="Calibri"/>
                        <a:ea typeface="Calibri"/>
                        <a:cs typeface="Times New Roman"/>
                      </a:endParaRPr>
                    </a:p>
                  </a:txBody>
                  <a:tcPr marL="68580" marR="68580" marT="0" marB="0" anchor="b">
                    <a:solidFill>
                      <a:srgbClr val="618DC3"/>
                    </a:solidFill>
                  </a:tcPr>
                </a:tc>
                <a:tc>
                  <a:txBody>
                    <a:bodyPr/>
                    <a:lstStyle/>
                    <a:p>
                      <a:pPr marL="0" marR="0" algn="r">
                        <a:lnSpc>
                          <a:spcPct val="115000"/>
                        </a:lnSpc>
                        <a:spcBef>
                          <a:spcPts val="0"/>
                        </a:spcBef>
                        <a:spcAft>
                          <a:spcPts val="1000"/>
                        </a:spcAft>
                        <a:tabLst>
                          <a:tab pos="3143250" algn="l"/>
                        </a:tabLst>
                      </a:pPr>
                      <a:r>
                        <a:rPr lang="en-ZA" sz="2000" dirty="0">
                          <a:effectLst/>
                        </a:rPr>
                        <a:t>720</a:t>
                      </a:r>
                      <a:endParaRPr lang="en-US" sz="2000" dirty="0">
                        <a:effectLst/>
                        <a:latin typeface="Calibri"/>
                        <a:ea typeface="Calibri"/>
                        <a:cs typeface="Times New Roman"/>
                      </a:endParaRPr>
                    </a:p>
                  </a:txBody>
                  <a:tcPr marL="68580" marR="68580" marT="0" marB="0" anchor="b">
                    <a:solidFill>
                      <a:srgbClr val="618DC3"/>
                    </a:solidFill>
                  </a:tcPr>
                </a:tc>
              </a:tr>
            </a:tbl>
          </a:graphicData>
        </a:graphic>
      </p:graphicFrame>
      <p:graphicFrame>
        <p:nvGraphicFramePr>
          <p:cNvPr id="3" name="Chart 2"/>
          <p:cNvGraphicFramePr/>
          <p:nvPr>
            <p:extLst>
              <p:ext uri="{D42A27DB-BD31-4B8C-83A1-F6EECF244321}">
                <p14:modId xmlns:p14="http://schemas.microsoft.com/office/powerpoint/2010/main" xmlns="" val="1456463206"/>
              </p:ext>
            </p:extLst>
          </p:nvPr>
        </p:nvGraphicFramePr>
        <p:xfrm>
          <a:off x="762000" y="2514600"/>
          <a:ext cx="7543800" cy="3962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858172076"/>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878" y="121929"/>
            <a:ext cx="9144000" cy="1077218"/>
          </a:xfrm>
          <a:prstGeom prst="rect">
            <a:avLst/>
          </a:prstGeom>
        </p:spPr>
        <p:txBody>
          <a:bodyPr wrap="square">
            <a:spAutoFit/>
          </a:bodyPr>
          <a:lstStyle/>
          <a:p>
            <a:pPr algn="ctr"/>
            <a:r>
              <a:rPr lang="en-US" sz="3200" b="1" dirty="0"/>
              <a:t>Status upgrade granted and the issue of amended fidelity fund certificates to qualifying estate agents</a:t>
            </a:r>
            <a:endParaRPr lang="en-US" sz="3200" dirty="0">
              <a:effectLst/>
            </a:endParaRPr>
          </a:p>
        </p:txBody>
      </p:sp>
      <p:graphicFrame>
        <p:nvGraphicFramePr>
          <p:cNvPr id="3" name="Table 2"/>
          <p:cNvGraphicFramePr>
            <a:graphicFrameLocks noGrp="1"/>
          </p:cNvGraphicFramePr>
          <p:nvPr>
            <p:extLst>
              <p:ext uri="{D42A27DB-BD31-4B8C-83A1-F6EECF244321}">
                <p14:modId xmlns:p14="http://schemas.microsoft.com/office/powerpoint/2010/main" xmlns="" val="2127935832"/>
              </p:ext>
            </p:extLst>
          </p:nvPr>
        </p:nvGraphicFramePr>
        <p:xfrm>
          <a:off x="315022" y="1600200"/>
          <a:ext cx="8458200" cy="1402080"/>
        </p:xfrm>
        <a:graphic>
          <a:graphicData uri="http://schemas.openxmlformats.org/drawingml/2006/table">
            <a:tbl>
              <a:tblPr firstRow="1" firstCol="1" bandRow="1">
                <a:tableStyleId>{5C22544A-7EE6-4342-B048-85BDC9FD1C3A}</a:tableStyleId>
              </a:tblPr>
              <a:tblGrid>
                <a:gridCol w="4561324"/>
                <a:gridCol w="1948438"/>
                <a:gridCol w="1948438"/>
              </a:tblGrid>
              <a:tr h="182880">
                <a:tc>
                  <a:txBody>
                    <a:bodyPr/>
                    <a:lstStyle/>
                    <a:p>
                      <a:pPr marL="0" marR="0">
                        <a:lnSpc>
                          <a:spcPct val="115000"/>
                        </a:lnSpc>
                        <a:spcBef>
                          <a:spcPts val="0"/>
                        </a:spcBef>
                        <a:spcAft>
                          <a:spcPts val="0"/>
                        </a:spcAft>
                      </a:pPr>
                      <a:r>
                        <a:rPr lang="en-ZA" sz="2000" dirty="0">
                          <a:effectLst/>
                        </a:rPr>
                        <a:t>Status Upgrades granted</a:t>
                      </a:r>
                      <a:endParaRPr lang="en-US" sz="2000" dirty="0">
                        <a:effectLst/>
                        <a:latin typeface="Calibri"/>
                        <a:ea typeface="Calibri"/>
                        <a:cs typeface="Times New Roman"/>
                      </a:endParaRPr>
                    </a:p>
                  </a:txBody>
                  <a:tcPr marL="68580" marR="68580" marT="0" marB="0" anchor="ctr">
                    <a:solidFill>
                      <a:srgbClr val="000046"/>
                    </a:solidFill>
                  </a:tcPr>
                </a:tc>
                <a:tc>
                  <a:txBody>
                    <a:bodyPr/>
                    <a:lstStyle/>
                    <a:p>
                      <a:pPr marL="0" marR="0" algn="r">
                        <a:lnSpc>
                          <a:spcPct val="115000"/>
                        </a:lnSpc>
                        <a:spcBef>
                          <a:spcPts val="0"/>
                        </a:spcBef>
                        <a:spcAft>
                          <a:spcPts val="0"/>
                        </a:spcAft>
                      </a:pPr>
                      <a:r>
                        <a:rPr lang="en-ZA" sz="2000" dirty="0">
                          <a:effectLst/>
                        </a:rPr>
                        <a:t>31 March 2016</a:t>
                      </a:r>
                      <a:endParaRPr lang="en-US" sz="2000" dirty="0">
                        <a:effectLst/>
                        <a:latin typeface="Calibri"/>
                        <a:ea typeface="Calibri"/>
                        <a:cs typeface="Times New Roman"/>
                      </a:endParaRPr>
                    </a:p>
                  </a:txBody>
                  <a:tcPr marL="68580" marR="68580" marT="0" marB="0" anchor="b">
                    <a:solidFill>
                      <a:srgbClr val="000046"/>
                    </a:solidFill>
                  </a:tcPr>
                </a:tc>
                <a:tc>
                  <a:txBody>
                    <a:bodyPr/>
                    <a:lstStyle/>
                    <a:p>
                      <a:pPr marL="0" marR="0" algn="r">
                        <a:lnSpc>
                          <a:spcPct val="115000"/>
                        </a:lnSpc>
                        <a:spcBef>
                          <a:spcPts val="0"/>
                        </a:spcBef>
                        <a:spcAft>
                          <a:spcPts val="0"/>
                        </a:spcAft>
                      </a:pPr>
                      <a:r>
                        <a:rPr lang="en-ZA" sz="2000" dirty="0">
                          <a:effectLst/>
                        </a:rPr>
                        <a:t>31 March 2015</a:t>
                      </a:r>
                      <a:endParaRPr lang="en-US" sz="2000" dirty="0">
                        <a:effectLst/>
                        <a:latin typeface="Calibri"/>
                        <a:ea typeface="Calibri"/>
                        <a:cs typeface="Times New Roman"/>
                      </a:endParaRPr>
                    </a:p>
                  </a:txBody>
                  <a:tcPr marL="68580" marR="68580" marT="0" marB="0">
                    <a:solidFill>
                      <a:srgbClr val="000046"/>
                    </a:solidFill>
                  </a:tcPr>
                </a:tc>
              </a:tr>
              <a:tr h="182880">
                <a:tc>
                  <a:txBody>
                    <a:bodyPr/>
                    <a:lstStyle/>
                    <a:p>
                      <a:pPr marL="0" marR="0">
                        <a:lnSpc>
                          <a:spcPct val="115000"/>
                        </a:lnSpc>
                        <a:spcBef>
                          <a:spcPts val="0"/>
                        </a:spcBef>
                        <a:spcAft>
                          <a:spcPts val="0"/>
                        </a:spcAft>
                      </a:pPr>
                      <a:r>
                        <a:rPr lang="en-ZA" sz="2000" dirty="0">
                          <a:effectLst/>
                        </a:rPr>
                        <a:t>From Intern to Full Status Agent</a:t>
                      </a:r>
                      <a:endParaRPr lang="en-US" sz="2000" dirty="0">
                        <a:effectLst/>
                        <a:latin typeface="Calibri"/>
                        <a:ea typeface="Calibri"/>
                        <a:cs typeface="Times New Roman"/>
                      </a:endParaRPr>
                    </a:p>
                  </a:txBody>
                  <a:tcPr marL="68580" marR="68580" marT="0" marB="0" anchor="ctr">
                    <a:solidFill>
                      <a:srgbClr val="618DC3"/>
                    </a:solidFill>
                  </a:tcPr>
                </a:tc>
                <a:tc>
                  <a:txBody>
                    <a:bodyPr/>
                    <a:lstStyle/>
                    <a:p>
                      <a:pPr marL="0" marR="0" algn="r">
                        <a:lnSpc>
                          <a:spcPct val="115000"/>
                        </a:lnSpc>
                        <a:spcBef>
                          <a:spcPts val="0"/>
                        </a:spcBef>
                        <a:spcAft>
                          <a:spcPts val="0"/>
                        </a:spcAft>
                      </a:pPr>
                      <a:r>
                        <a:rPr lang="en-ZA" sz="2000">
                          <a:effectLst/>
                        </a:rPr>
                        <a:t>182</a:t>
                      </a:r>
                      <a:endParaRPr lang="en-US" sz="2000">
                        <a:effectLst/>
                        <a:latin typeface="Calibri"/>
                        <a:ea typeface="Calibri"/>
                        <a:cs typeface="Times New Roman"/>
                      </a:endParaRPr>
                    </a:p>
                  </a:txBody>
                  <a:tcPr marL="68580" marR="68580" marT="0" marB="0" anchor="b">
                    <a:solidFill>
                      <a:srgbClr val="618DC3"/>
                    </a:solidFill>
                  </a:tcPr>
                </a:tc>
                <a:tc>
                  <a:txBody>
                    <a:bodyPr/>
                    <a:lstStyle/>
                    <a:p>
                      <a:pPr marL="0" marR="0" algn="r">
                        <a:lnSpc>
                          <a:spcPct val="115000"/>
                        </a:lnSpc>
                        <a:spcBef>
                          <a:spcPts val="0"/>
                        </a:spcBef>
                        <a:spcAft>
                          <a:spcPts val="0"/>
                        </a:spcAft>
                      </a:pPr>
                      <a:r>
                        <a:rPr lang="en-ZA" sz="2000">
                          <a:effectLst/>
                        </a:rPr>
                        <a:t>116</a:t>
                      </a:r>
                      <a:endParaRPr lang="en-US" sz="2000">
                        <a:effectLst/>
                        <a:latin typeface="Calibri"/>
                        <a:ea typeface="Calibri"/>
                        <a:cs typeface="Times New Roman"/>
                      </a:endParaRPr>
                    </a:p>
                  </a:txBody>
                  <a:tcPr marL="68580" marR="68580" marT="0" marB="0">
                    <a:solidFill>
                      <a:srgbClr val="618DC3"/>
                    </a:solidFill>
                  </a:tcPr>
                </a:tc>
              </a:tr>
              <a:tr h="182880">
                <a:tc>
                  <a:txBody>
                    <a:bodyPr/>
                    <a:lstStyle/>
                    <a:p>
                      <a:pPr marL="0" marR="0">
                        <a:lnSpc>
                          <a:spcPct val="115000"/>
                        </a:lnSpc>
                        <a:spcBef>
                          <a:spcPts val="0"/>
                        </a:spcBef>
                        <a:spcAft>
                          <a:spcPts val="0"/>
                        </a:spcAft>
                      </a:pPr>
                      <a:r>
                        <a:rPr lang="en-ZA" sz="2000" dirty="0">
                          <a:effectLst/>
                        </a:rPr>
                        <a:t>From Full Status to Principal Estate Agent</a:t>
                      </a:r>
                      <a:endParaRPr lang="en-US" sz="2000" dirty="0">
                        <a:effectLst/>
                        <a:latin typeface="Calibri"/>
                        <a:ea typeface="Calibri"/>
                        <a:cs typeface="Times New Roman"/>
                      </a:endParaRPr>
                    </a:p>
                  </a:txBody>
                  <a:tcPr marL="68580" marR="68580" marT="0" marB="0" anchor="ctr">
                    <a:solidFill>
                      <a:srgbClr val="618DC3"/>
                    </a:solidFill>
                  </a:tcPr>
                </a:tc>
                <a:tc>
                  <a:txBody>
                    <a:bodyPr/>
                    <a:lstStyle/>
                    <a:p>
                      <a:pPr marL="0" marR="0" algn="r">
                        <a:lnSpc>
                          <a:spcPct val="115000"/>
                        </a:lnSpc>
                        <a:spcBef>
                          <a:spcPts val="0"/>
                        </a:spcBef>
                        <a:spcAft>
                          <a:spcPts val="0"/>
                        </a:spcAft>
                      </a:pPr>
                      <a:r>
                        <a:rPr lang="en-ZA" sz="2000" dirty="0">
                          <a:effectLst/>
                        </a:rPr>
                        <a:t>103</a:t>
                      </a:r>
                      <a:endParaRPr lang="en-US" sz="2000" dirty="0">
                        <a:effectLst/>
                        <a:latin typeface="Calibri"/>
                        <a:ea typeface="Calibri"/>
                        <a:cs typeface="Times New Roman"/>
                      </a:endParaRPr>
                    </a:p>
                  </a:txBody>
                  <a:tcPr marL="68580" marR="68580" marT="0" marB="0" anchor="b">
                    <a:solidFill>
                      <a:srgbClr val="618DC3"/>
                    </a:solidFill>
                  </a:tcPr>
                </a:tc>
                <a:tc>
                  <a:txBody>
                    <a:bodyPr/>
                    <a:lstStyle/>
                    <a:p>
                      <a:pPr marL="0" marR="0" algn="r">
                        <a:lnSpc>
                          <a:spcPct val="115000"/>
                        </a:lnSpc>
                        <a:spcBef>
                          <a:spcPts val="0"/>
                        </a:spcBef>
                        <a:spcAft>
                          <a:spcPts val="0"/>
                        </a:spcAft>
                      </a:pPr>
                      <a:r>
                        <a:rPr lang="en-ZA" sz="2000">
                          <a:effectLst/>
                        </a:rPr>
                        <a:t>64</a:t>
                      </a:r>
                      <a:endParaRPr lang="en-US" sz="2000">
                        <a:effectLst/>
                        <a:latin typeface="Calibri"/>
                        <a:ea typeface="Calibri"/>
                        <a:cs typeface="Times New Roman"/>
                      </a:endParaRPr>
                    </a:p>
                  </a:txBody>
                  <a:tcPr marL="68580" marR="68580" marT="0" marB="0">
                    <a:solidFill>
                      <a:srgbClr val="618DC3"/>
                    </a:solidFill>
                  </a:tcPr>
                </a:tc>
              </a:tr>
              <a:tr h="182880">
                <a:tc>
                  <a:txBody>
                    <a:bodyPr/>
                    <a:lstStyle/>
                    <a:p>
                      <a:pPr marL="0" marR="0">
                        <a:lnSpc>
                          <a:spcPct val="115000"/>
                        </a:lnSpc>
                        <a:spcBef>
                          <a:spcPts val="0"/>
                        </a:spcBef>
                        <a:spcAft>
                          <a:spcPts val="0"/>
                        </a:spcAft>
                      </a:pPr>
                      <a:r>
                        <a:rPr lang="en-ZA" sz="2000">
                          <a:effectLst/>
                        </a:rPr>
                        <a:t>Total</a:t>
                      </a:r>
                      <a:endParaRPr lang="en-US" sz="2000">
                        <a:effectLst/>
                        <a:latin typeface="Calibri"/>
                        <a:ea typeface="Calibri"/>
                        <a:cs typeface="Times New Roman"/>
                      </a:endParaRPr>
                    </a:p>
                  </a:txBody>
                  <a:tcPr marL="68580" marR="68580" marT="0" marB="0" anchor="ctr">
                    <a:solidFill>
                      <a:srgbClr val="618DC3"/>
                    </a:solidFill>
                  </a:tcPr>
                </a:tc>
                <a:tc>
                  <a:txBody>
                    <a:bodyPr/>
                    <a:lstStyle/>
                    <a:p>
                      <a:pPr marL="0" marR="0" algn="r">
                        <a:lnSpc>
                          <a:spcPct val="115000"/>
                        </a:lnSpc>
                        <a:spcBef>
                          <a:spcPts val="0"/>
                        </a:spcBef>
                        <a:spcAft>
                          <a:spcPts val="0"/>
                        </a:spcAft>
                      </a:pPr>
                      <a:r>
                        <a:rPr lang="en-ZA" sz="2000" dirty="0">
                          <a:effectLst/>
                        </a:rPr>
                        <a:t>285</a:t>
                      </a:r>
                      <a:endParaRPr lang="en-US" sz="2000" dirty="0">
                        <a:effectLst/>
                        <a:latin typeface="Calibri"/>
                        <a:ea typeface="Calibri"/>
                        <a:cs typeface="Times New Roman"/>
                      </a:endParaRPr>
                    </a:p>
                  </a:txBody>
                  <a:tcPr marL="68580" marR="68580" marT="0" marB="0" anchor="b">
                    <a:solidFill>
                      <a:srgbClr val="618DC3"/>
                    </a:solidFill>
                  </a:tcPr>
                </a:tc>
                <a:tc>
                  <a:txBody>
                    <a:bodyPr/>
                    <a:lstStyle/>
                    <a:p>
                      <a:pPr marL="0" marR="0" algn="r">
                        <a:lnSpc>
                          <a:spcPct val="115000"/>
                        </a:lnSpc>
                        <a:spcBef>
                          <a:spcPts val="0"/>
                        </a:spcBef>
                        <a:spcAft>
                          <a:spcPts val="0"/>
                        </a:spcAft>
                      </a:pPr>
                      <a:r>
                        <a:rPr lang="en-ZA" sz="2000" dirty="0">
                          <a:effectLst/>
                        </a:rPr>
                        <a:t>180</a:t>
                      </a:r>
                      <a:endParaRPr lang="en-US" sz="2000" dirty="0">
                        <a:effectLst/>
                        <a:latin typeface="Calibri"/>
                        <a:ea typeface="Calibri"/>
                        <a:cs typeface="Times New Roman"/>
                      </a:endParaRPr>
                    </a:p>
                  </a:txBody>
                  <a:tcPr marL="68580" marR="68580" marT="0" marB="0">
                    <a:solidFill>
                      <a:srgbClr val="618DC3"/>
                    </a:solidFill>
                  </a:tcPr>
                </a:tc>
              </a:tr>
            </a:tbl>
          </a:graphicData>
        </a:graphic>
      </p:graphicFrame>
      <p:graphicFrame>
        <p:nvGraphicFramePr>
          <p:cNvPr id="4" name="Chart 3"/>
          <p:cNvGraphicFramePr/>
          <p:nvPr>
            <p:extLst>
              <p:ext uri="{D42A27DB-BD31-4B8C-83A1-F6EECF244321}">
                <p14:modId xmlns:p14="http://schemas.microsoft.com/office/powerpoint/2010/main" xmlns="" val="422866640"/>
              </p:ext>
            </p:extLst>
          </p:nvPr>
        </p:nvGraphicFramePr>
        <p:xfrm>
          <a:off x="315022" y="3505200"/>
          <a:ext cx="8458200" cy="2667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1810464544"/>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1676400" y="28070"/>
            <a:ext cx="7086600" cy="68018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ZA" sz="3200" b="1" i="0" u="none" strike="noStrike" cap="none" normalizeH="0" baseline="0" dirty="0" smtClean="0">
                <a:ln>
                  <a:noFill/>
                </a:ln>
                <a:solidFill>
                  <a:srgbClr val="414142"/>
                </a:solidFill>
                <a:effectLst/>
                <a:latin typeface="Calibri" pitchFamily="34" charset="0"/>
                <a:ea typeface="Calibri" pitchFamily="34" charset="0"/>
                <a:cs typeface="Times New Roman" pitchFamily="18" charset="0"/>
              </a:rPr>
              <a:t>COMPLIANCE</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ZA" sz="2000" b="0" i="0" u="none" strike="noStrike" cap="none" normalizeH="0" baseline="0" dirty="0" smtClean="0">
                <a:ln>
                  <a:noFill/>
                </a:ln>
                <a:solidFill>
                  <a:srgbClr val="414142"/>
                </a:solidFill>
                <a:effectLst/>
                <a:latin typeface="Calibri" pitchFamily="34" charset="0"/>
                <a:ea typeface="Calibri" pitchFamily="34" charset="0"/>
                <a:cs typeface="Times New Roman" pitchFamily="18" charset="0"/>
              </a:rPr>
              <a:t>The mandate of the EAAB is two-fold. It is divided into the primary and secondary mandates. </a:t>
            </a:r>
          </a:p>
          <a:p>
            <a:pPr marL="0" marR="0" lvl="0" indent="0" algn="just" defTabSz="914400" rtl="0" eaLnBrk="0" fontAlgn="base" latinLnBrk="0" hangingPunct="0">
              <a:lnSpc>
                <a:spcPct val="100000"/>
              </a:lnSpc>
              <a:spcBef>
                <a:spcPct val="0"/>
              </a:spcBef>
              <a:spcAft>
                <a:spcPct val="0"/>
              </a:spcAft>
              <a:buClrTx/>
              <a:buSzTx/>
              <a:buFontTx/>
              <a:buNone/>
              <a:tabLst/>
            </a:pPr>
            <a:endParaRPr lang="en-ZA" sz="2000" dirty="0">
              <a:solidFill>
                <a:srgbClr val="414142"/>
              </a:solidFill>
              <a:latin typeface="Calibri" pitchFamily="34"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ZA" sz="2000" b="0" i="0" u="none" strike="noStrike" cap="none" normalizeH="0" baseline="0" dirty="0" smtClean="0">
                <a:ln>
                  <a:noFill/>
                </a:ln>
                <a:solidFill>
                  <a:srgbClr val="414142"/>
                </a:solidFill>
                <a:effectLst/>
                <a:latin typeface="Calibri" pitchFamily="34" charset="0"/>
                <a:ea typeface="Calibri" pitchFamily="34" charset="0"/>
                <a:cs typeface="Times New Roman" pitchFamily="18" charset="0"/>
              </a:rPr>
              <a:t>The primary mandate of the EAAB as outlined in the Act, 112 of 1976 is to maintain and promote the standard of conduct of estate agents and to regulate the activities of estate agents in the interest of the public. </a:t>
            </a:r>
          </a:p>
          <a:p>
            <a:pPr marL="0" marR="0" lvl="0" indent="0" algn="just" defTabSz="914400" rtl="0" eaLnBrk="0" fontAlgn="base" latinLnBrk="0" hangingPunct="0">
              <a:lnSpc>
                <a:spcPct val="100000"/>
              </a:lnSpc>
              <a:spcBef>
                <a:spcPct val="0"/>
              </a:spcBef>
              <a:spcAft>
                <a:spcPct val="0"/>
              </a:spcAft>
              <a:buClrTx/>
              <a:buSzTx/>
              <a:buFontTx/>
              <a:buNone/>
              <a:tabLst/>
            </a:pPr>
            <a:endParaRPr lang="en-ZA" sz="2000" dirty="0">
              <a:solidFill>
                <a:srgbClr val="414142"/>
              </a:solidFill>
              <a:latin typeface="Calibri" pitchFamily="34"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ZA" sz="2000" b="0" i="0" u="none" strike="noStrike" cap="none" normalizeH="0" baseline="0" dirty="0" smtClean="0">
                <a:ln>
                  <a:noFill/>
                </a:ln>
                <a:solidFill>
                  <a:srgbClr val="414142"/>
                </a:solidFill>
                <a:effectLst/>
                <a:latin typeface="Calibri" pitchFamily="34" charset="0"/>
                <a:ea typeface="Calibri" pitchFamily="34" charset="0"/>
                <a:cs typeface="Times New Roman" pitchFamily="18" charset="0"/>
              </a:rPr>
              <a:t>The secondary mandate is stipulated in the Financial Centre Intelligence Act which on the EAAB to ensure compliance with the FIC Act by estate agents. Therefore the Enforcement &amp; Compliance Department is tasked with carrying out this core mandate of the EAAB. </a:t>
            </a:r>
          </a:p>
          <a:p>
            <a:pPr marL="0" marR="0" lvl="0" indent="0" algn="just" defTabSz="914400" rtl="0" eaLnBrk="0" fontAlgn="base" latinLnBrk="0" hangingPunct="0">
              <a:lnSpc>
                <a:spcPct val="100000"/>
              </a:lnSpc>
              <a:spcBef>
                <a:spcPct val="0"/>
              </a:spcBef>
              <a:spcAft>
                <a:spcPct val="0"/>
              </a:spcAft>
              <a:buClrTx/>
              <a:buSzTx/>
              <a:buFontTx/>
              <a:buNone/>
              <a:tabLst/>
            </a:pPr>
            <a:endParaRPr lang="en-ZA" sz="2000" dirty="0">
              <a:solidFill>
                <a:srgbClr val="414142"/>
              </a:solidFill>
              <a:latin typeface="Calibri" pitchFamily="34"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ZA" sz="2000" b="0" i="0" u="none" strike="noStrike" cap="none" normalizeH="0" baseline="0" dirty="0" smtClean="0">
                <a:ln>
                  <a:noFill/>
                </a:ln>
                <a:solidFill>
                  <a:srgbClr val="414142"/>
                </a:solidFill>
                <a:effectLst/>
                <a:latin typeface="Calibri" pitchFamily="34" charset="0"/>
                <a:ea typeface="Calibri" pitchFamily="34" charset="0"/>
                <a:cs typeface="Times New Roman" pitchFamily="18" charset="0"/>
              </a:rPr>
              <a:t>The Department receives and investigates complaints from members of the public and follow through with disciplinary proceedings where the evidence received establishes incidents of wrong doing on the part of estate agents. </a:t>
            </a:r>
          </a:p>
          <a:p>
            <a:pPr marL="0" marR="0" lvl="0" indent="0" algn="just" defTabSz="914400" rtl="0" eaLnBrk="0" fontAlgn="base" latinLnBrk="0" hangingPunct="0">
              <a:lnSpc>
                <a:spcPct val="100000"/>
              </a:lnSpc>
              <a:spcBef>
                <a:spcPct val="0"/>
              </a:spcBef>
              <a:spcAft>
                <a:spcPct val="0"/>
              </a:spcAft>
              <a:buClrTx/>
              <a:buSzTx/>
              <a:buFontTx/>
              <a:buNone/>
              <a:tabLst/>
            </a:pPr>
            <a:endParaRPr lang="en-ZA" sz="2000" dirty="0">
              <a:solidFill>
                <a:srgbClr val="414142"/>
              </a:solidFill>
              <a:latin typeface="Calibri" pitchFamily="34" charset="0"/>
              <a:ea typeface="Calibri" pitchFamily="34" charset="0"/>
              <a:cs typeface="Times New Roman" pitchFamily="18" charset="0"/>
            </a:endParaRPr>
          </a:p>
        </p:txBody>
      </p:sp>
      <p:grpSp>
        <p:nvGrpSpPr>
          <p:cNvPr id="4" name="Group 3"/>
          <p:cNvGrpSpPr/>
          <p:nvPr/>
        </p:nvGrpSpPr>
        <p:grpSpPr>
          <a:xfrm>
            <a:off x="0" y="-2"/>
            <a:ext cx="1676400" cy="6858002"/>
            <a:chOff x="0" y="-2"/>
            <a:chExt cx="1676400" cy="6858002"/>
          </a:xfrm>
        </p:grpSpPr>
        <p:pic>
          <p:nvPicPr>
            <p:cNvPr id="5" name="Picture 2"/>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flipH="1">
              <a:off x="0" y="0"/>
              <a:ext cx="16764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Right Triangle 5"/>
            <p:cNvSpPr/>
            <p:nvPr/>
          </p:nvSpPr>
          <p:spPr>
            <a:xfrm flipH="1">
              <a:off x="457200" y="0"/>
              <a:ext cx="1219200" cy="68580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rot="10800000">
              <a:off x="504591" y="0"/>
              <a:ext cx="486007" cy="3806755"/>
            </a:xfrm>
            <a:prstGeom prst="rtTriangle">
              <a:avLst/>
            </a:prstGeom>
            <a:solidFill>
              <a:srgbClr val="1933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Triangle 7"/>
            <p:cNvSpPr/>
            <p:nvPr/>
          </p:nvSpPr>
          <p:spPr>
            <a:xfrm rot="10800000">
              <a:off x="457199" y="-2"/>
              <a:ext cx="152401" cy="6096002"/>
            </a:xfrm>
            <a:prstGeom prst="rtTriangle">
              <a:avLst/>
            </a:prstGeom>
            <a:solidFill>
              <a:srgbClr val="2E5E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xmlns="" val="2533420373"/>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1676400" y="152400"/>
            <a:ext cx="7162800" cy="68018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ZA" sz="2800" b="1" i="0" u="none" strike="noStrike" cap="none" normalizeH="0" baseline="0" dirty="0" smtClean="0">
                <a:ln>
                  <a:noFill/>
                </a:ln>
                <a:solidFill>
                  <a:srgbClr val="414142"/>
                </a:solidFill>
                <a:effectLst/>
                <a:latin typeface="Calibri" pitchFamily="34" charset="0"/>
                <a:ea typeface="Calibri" pitchFamily="34" charset="0"/>
                <a:cs typeface="Times New Roman" pitchFamily="18" charset="0"/>
              </a:rPr>
              <a:t>COMPLIANCE </a:t>
            </a:r>
            <a:r>
              <a:rPr kumimoji="0" lang="en-ZA" sz="2800" b="1" i="0" u="none" strike="noStrike" cap="none" normalizeH="0" baseline="0" dirty="0" err="1" smtClean="0">
                <a:ln>
                  <a:noFill/>
                </a:ln>
                <a:solidFill>
                  <a:srgbClr val="414142"/>
                </a:solidFill>
                <a:effectLst/>
                <a:latin typeface="Calibri" pitchFamily="34" charset="0"/>
                <a:ea typeface="Calibri" pitchFamily="34" charset="0"/>
                <a:cs typeface="Times New Roman" pitchFamily="18" charset="0"/>
              </a:rPr>
              <a:t>Cont</a:t>
            </a:r>
            <a:r>
              <a:rPr kumimoji="0" lang="en-ZA" sz="2800" b="1" i="0" u="none" strike="noStrike" cap="none" normalizeH="0" baseline="0" dirty="0" smtClean="0">
                <a:ln>
                  <a:noFill/>
                </a:ln>
                <a:solidFill>
                  <a:srgbClr val="414142"/>
                </a:solidFill>
                <a:effectLst/>
                <a:latin typeface="Calibri" pitchFamily="34" charset="0"/>
                <a:ea typeface="Calibri" pitchFamily="34" charset="0"/>
                <a:cs typeface="Times New Roman" pitchFamily="18" charset="0"/>
              </a:rPr>
              <a:t>/…</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ZA" sz="2000" b="0" i="0" u="none" strike="noStrike" cap="none" normalizeH="0" baseline="0" dirty="0" smtClean="0">
                <a:ln>
                  <a:noFill/>
                </a:ln>
                <a:solidFill>
                  <a:srgbClr val="414142"/>
                </a:solidFill>
                <a:effectLst/>
                <a:latin typeface="Calibri" pitchFamily="34" charset="0"/>
                <a:ea typeface="Calibri" pitchFamily="34" charset="0"/>
                <a:cs typeface="Times New Roman" pitchFamily="18" charset="0"/>
              </a:rPr>
              <a:t>The mandate of the EAAB is two-fold. It is divided into the primary and secondary mandates.   The activities of the Department are informed by the number of complaints the Board receives from members of the public against estate agents. </a:t>
            </a:r>
          </a:p>
          <a:p>
            <a:pPr marL="0" marR="0" lvl="0" indent="0" algn="just" defTabSz="914400" rtl="0" eaLnBrk="0" fontAlgn="base" latinLnBrk="0" hangingPunct="0">
              <a:lnSpc>
                <a:spcPct val="100000"/>
              </a:lnSpc>
              <a:spcBef>
                <a:spcPct val="0"/>
              </a:spcBef>
              <a:spcAft>
                <a:spcPct val="0"/>
              </a:spcAft>
              <a:buClrTx/>
              <a:buSzTx/>
              <a:buFontTx/>
              <a:buNone/>
              <a:tabLst/>
            </a:pPr>
            <a:endParaRPr lang="en-ZA" sz="1000" dirty="0">
              <a:solidFill>
                <a:srgbClr val="414142"/>
              </a:solidFill>
              <a:latin typeface="Calibri" pitchFamily="34"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ZA" sz="2000" b="0" i="0" u="none" strike="noStrike" cap="none" normalizeH="0" baseline="0" dirty="0" smtClean="0">
                <a:ln>
                  <a:noFill/>
                </a:ln>
                <a:solidFill>
                  <a:srgbClr val="414142"/>
                </a:solidFill>
                <a:effectLst/>
                <a:latin typeface="Calibri" pitchFamily="34" charset="0"/>
                <a:ea typeface="Calibri" pitchFamily="34" charset="0"/>
                <a:cs typeface="Times New Roman" pitchFamily="18" charset="0"/>
              </a:rPr>
              <a:t>The Department is also responsible for giving guidance and legal advice to Consumers and estate agents on the provisions of the Estate Agency Affairs Board and for providing necessary guidance to complainant’s regarding the correct forum to submit their complaints where the complaints fall outside of the jurisdiction of the EAAB. </a:t>
            </a:r>
          </a:p>
          <a:p>
            <a:pPr marL="0" marR="0" lvl="0" indent="0" algn="just" defTabSz="914400" rtl="0" eaLnBrk="0" fontAlgn="base" latinLnBrk="0" hangingPunct="0">
              <a:lnSpc>
                <a:spcPct val="100000"/>
              </a:lnSpc>
              <a:spcBef>
                <a:spcPct val="0"/>
              </a:spcBef>
              <a:spcAft>
                <a:spcPct val="0"/>
              </a:spcAft>
              <a:buClrTx/>
              <a:buSzTx/>
              <a:buFontTx/>
              <a:buNone/>
              <a:tabLst/>
            </a:pPr>
            <a:endParaRPr lang="en-ZA" sz="1000" dirty="0">
              <a:solidFill>
                <a:srgbClr val="414142"/>
              </a:solidFill>
              <a:latin typeface="Calibri" pitchFamily="34"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ZA" b="0" i="0" u="none" strike="noStrike" cap="none" normalizeH="0" baseline="0" dirty="0" smtClean="0">
                <a:ln>
                  <a:noFill/>
                </a:ln>
                <a:solidFill>
                  <a:srgbClr val="414142"/>
                </a:solidFill>
                <a:effectLst/>
                <a:latin typeface="Calibri" pitchFamily="34" charset="0"/>
                <a:ea typeface="Calibri" pitchFamily="34" charset="0"/>
                <a:cs typeface="Times New Roman" pitchFamily="18" charset="0"/>
              </a:rPr>
              <a:t>The various sources from which the Board receives complaints are as follows:</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ZA" b="0" i="0" u="none" strike="noStrike" cap="none" normalizeH="0" baseline="0" dirty="0" smtClean="0">
                <a:ln>
                  <a:noFill/>
                </a:ln>
                <a:solidFill>
                  <a:srgbClr val="414142"/>
                </a:solidFill>
                <a:effectLst/>
                <a:latin typeface="Calibri" pitchFamily="34" charset="0"/>
                <a:ea typeface="Calibri" pitchFamily="34" charset="0"/>
                <a:cs typeface="Times New Roman" pitchFamily="18" charset="0"/>
              </a:rPr>
              <a:t>1. Post / Mail</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ZA" b="0" i="0" u="none" strike="noStrike" cap="none" normalizeH="0" baseline="0" dirty="0" smtClean="0">
                <a:ln>
                  <a:noFill/>
                </a:ln>
                <a:solidFill>
                  <a:srgbClr val="414142"/>
                </a:solidFill>
                <a:effectLst/>
                <a:latin typeface="Calibri" pitchFamily="34" charset="0"/>
                <a:ea typeface="Calibri" pitchFamily="34" charset="0"/>
                <a:cs typeface="Times New Roman" pitchFamily="18" charset="0"/>
              </a:rPr>
              <a:t>2. Email/</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ZA" b="0" i="0" u="none" strike="noStrike" cap="none" normalizeH="0" baseline="0" dirty="0" smtClean="0">
                <a:ln>
                  <a:noFill/>
                </a:ln>
                <a:solidFill>
                  <a:srgbClr val="414142"/>
                </a:solidFill>
                <a:effectLst/>
                <a:latin typeface="Calibri" pitchFamily="34" charset="0"/>
                <a:ea typeface="Calibri" pitchFamily="34" charset="0"/>
                <a:cs typeface="Times New Roman" pitchFamily="18" charset="0"/>
              </a:rPr>
              <a:t>3. On-line</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ZA" b="0" i="0" u="none" strike="noStrike" cap="none" normalizeH="0" baseline="0" dirty="0" smtClean="0">
                <a:ln>
                  <a:noFill/>
                </a:ln>
                <a:solidFill>
                  <a:srgbClr val="414142"/>
                </a:solidFill>
                <a:effectLst/>
                <a:latin typeface="Calibri" pitchFamily="34" charset="0"/>
                <a:ea typeface="Calibri" pitchFamily="34" charset="0"/>
                <a:cs typeface="Times New Roman" pitchFamily="18" charset="0"/>
              </a:rPr>
              <a:t>4. Fax</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ZA" b="0" i="0" u="none" strike="noStrike" cap="none" normalizeH="0" baseline="0" dirty="0" smtClean="0">
                <a:ln>
                  <a:noFill/>
                </a:ln>
                <a:solidFill>
                  <a:srgbClr val="414142"/>
                </a:solidFill>
                <a:effectLst/>
                <a:latin typeface="Calibri" pitchFamily="34" charset="0"/>
                <a:ea typeface="Calibri" pitchFamily="34" charset="0"/>
                <a:cs typeface="Times New Roman" pitchFamily="18" charset="0"/>
              </a:rPr>
              <a:t>5. Walk-in clients</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ZA" b="0" i="0" u="none" strike="noStrike" cap="none" normalizeH="0" baseline="0" dirty="0" smtClean="0">
                <a:ln>
                  <a:noFill/>
                </a:ln>
                <a:solidFill>
                  <a:srgbClr val="414142"/>
                </a:solidFill>
                <a:effectLst/>
                <a:latin typeface="Calibri" pitchFamily="34" charset="0"/>
                <a:ea typeface="Calibri" pitchFamily="34" charset="0"/>
                <a:cs typeface="Times New Roman" pitchFamily="18" charset="0"/>
              </a:rPr>
              <a:t>6. Whistle Blower</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ZA" b="0" i="0" u="none" strike="noStrike" cap="none" normalizeH="0" baseline="0" dirty="0" smtClean="0">
                <a:ln>
                  <a:noFill/>
                </a:ln>
                <a:solidFill>
                  <a:srgbClr val="414142"/>
                </a:solidFill>
                <a:effectLst/>
                <a:latin typeface="Calibri" pitchFamily="34" charset="0"/>
                <a:ea typeface="Calibri" pitchFamily="34" charset="0"/>
                <a:cs typeface="Times New Roman" pitchFamily="18" charset="0"/>
              </a:rPr>
              <a:t>7. Inspections</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ZA" sz="2000" b="0" i="0" u="none" strike="noStrike" cap="none" normalizeH="0" baseline="0" dirty="0" smtClean="0">
              <a:ln>
                <a:noFill/>
              </a:ln>
              <a:solidFill>
                <a:srgbClr val="414142"/>
              </a:solidFill>
              <a:effectLst/>
              <a:latin typeface="Calibri" pitchFamily="34" charset="0"/>
              <a:ea typeface="Calibri" pitchFamily="34" charset="0"/>
              <a:cs typeface="Times New Roman" pitchFamily="18" charset="0"/>
            </a:endParaRPr>
          </a:p>
        </p:txBody>
      </p:sp>
      <p:grpSp>
        <p:nvGrpSpPr>
          <p:cNvPr id="4" name="Group 3"/>
          <p:cNvGrpSpPr/>
          <p:nvPr/>
        </p:nvGrpSpPr>
        <p:grpSpPr>
          <a:xfrm>
            <a:off x="0" y="-2"/>
            <a:ext cx="1676400" cy="6858002"/>
            <a:chOff x="0" y="-2"/>
            <a:chExt cx="1676400" cy="6858002"/>
          </a:xfrm>
        </p:grpSpPr>
        <p:pic>
          <p:nvPicPr>
            <p:cNvPr id="5" name="Picture 2"/>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flipH="1">
              <a:off x="0" y="0"/>
              <a:ext cx="16764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Right Triangle 5"/>
            <p:cNvSpPr/>
            <p:nvPr/>
          </p:nvSpPr>
          <p:spPr>
            <a:xfrm flipH="1">
              <a:off x="457200" y="0"/>
              <a:ext cx="1219200" cy="68580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rot="10800000">
              <a:off x="504591" y="0"/>
              <a:ext cx="486007" cy="3806755"/>
            </a:xfrm>
            <a:prstGeom prst="rtTriangle">
              <a:avLst/>
            </a:prstGeom>
            <a:solidFill>
              <a:srgbClr val="1933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Triangle 7"/>
            <p:cNvSpPr/>
            <p:nvPr/>
          </p:nvSpPr>
          <p:spPr>
            <a:xfrm rot="10800000">
              <a:off x="457199" y="-2"/>
              <a:ext cx="152401" cy="6096002"/>
            </a:xfrm>
            <a:prstGeom prst="rtTriangle">
              <a:avLst/>
            </a:prstGeom>
            <a:solidFill>
              <a:srgbClr val="2E5E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xmlns="" val="2556327274"/>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48522" y="721112"/>
            <a:ext cx="3722649" cy="617498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fontAlgn="base">
              <a:spcBef>
                <a:spcPct val="0"/>
              </a:spcBef>
              <a:spcAft>
                <a:spcPct val="0"/>
              </a:spcAft>
            </a:pPr>
            <a:endParaRPr lang="en-US" sz="2400" dirty="0">
              <a:solidFill>
                <a:schemeClr val="tx1"/>
              </a:solidFill>
              <a:latin typeface="Arial" pitchFamily="34" charset="0"/>
              <a:cs typeface="Arial" pitchFamily="34" charset="0"/>
            </a:endParaRPr>
          </a:p>
          <a:p>
            <a:pPr algn="ctr"/>
            <a:endParaRPr lang="en-US" dirty="0"/>
          </a:p>
        </p:txBody>
      </p:sp>
      <p:sp>
        <p:nvSpPr>
          <p:cNvPr id="3" name="Rectangle 1"/>
          <p:cNvSpPr>
            <a:spLocks noChangeArrowheads="1"/>
          </p:cNvSpPr>
          <p:nvPr/>
        </p:nvSpPr>
        <p:spPr bwMode="auto">
          <a:xfrm>
            <a:off x="1676400" y="2871758"/>
            <a:ext cx="3581400" cy="67710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lang="en-ZA" sz="2000" dirty="0">
              <a:solidFill>
                <a:srgbClr val="414142"/>
              </a:solidFill>
              <a:latin typeface="Calibri" pitchFamily="34"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ZA" sz="18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4" name="Group 3"/>
          <p:cNvGrpSpPr/>
          <p:nvPr/>
        </p:nvGrpSpPr>
        <p:grpSpPr>
          <a:xfrm>
            <a:off x="0" y="-2"/>
            <a:ext cx="1676400" cy="6858002"/>
            <a:chOff x="0" y="-2"/>
            <a:chExt cx="1676400" cy="6858002"/>
          </a:xfrm>
        </p:grpSpPr>
        <p:pic>
          <p:nvPicPr>
            <p:cNvPr id="5" name="Picture 2"/>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flipH="1">
              <a:off x="0" y="0"/>
              <a:ext cx="16764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Right Triangle 5"/>
            <p:cNvSpPr/>
            <p:nvPr/>
          </p:nvSpPr>
          <p:spPr>
            <a:xfrm flipH="1">
              <a:off x="457200" y="0"/>
              <a:ext cx="1219200" cy="68580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rot="10800000">
              <a:off x="504591" y="0"/>
              <a:ext cx="486007" cy="3806755"/>
            </a:xfrm>
            <a:prstGeom prst="rtTriangle">
              <a:avLst/>
            </a:prstGeom>
            <a:solidFill>
              <a:srgbClr val="1933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Triangle 7"/>
            <p:cNvSpPr/>
            <p:nvPr/>
          </p:nvSpPr>
          <p:spPr>
            <a:xfrm rot="10800000">
              <a:off x="457199" y="-2"/>
              <a:ext cx="152401" cy="6096002"/>
            </a:xfrm>
            <a:prstGeom prst="rtTriangle">
              <a:avLst/>
            </a:prstGeom>
            <a:solidFill>
              <a:srgbClr val="2E5E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ectangle 8"/>
          <p:cNvSpPr/>
          <p:nvPr/>
        </p:nvSpPr>
        <p:spPr>
          <a:xfrm>
            <a:off x="5371171" y="1676400"/>
            <a:ext cx="3772829" cy="3657600"/>
          </a:xfrm>
          <a:prstGeom prst="rect">
            <a:avLst/>
          </a:prstGeom>
          <a:solidFill>
            <a:srgbClr val="F3F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0" fontAlgn="base" hangingPunct="0">
              <a:spcBef>
                <a:spcPct val="0"/>
              </a:spcBef>
              <a:spcAft>
                <a:spcPct val="0"/>
              </a:spcAft>
            </a:pPr>
            <a:endParaRPr lang="en-US" dirty="0">
              <a:solidFill>
                <a:schemeClr val="tx1"/>
              </a:solidFill>
              <a:latin typeface="Arial" pitchFamily="34" charset="0"/>
              <a:cs typeface="Arial" pitchFamily="34" charset="0"/>
            </a:endParaRPr>
          </a:p>
        </p:txBody>
      </p:sp>
      <p:sp>
        <p:nvSpPr>
          <p:cNvPr id="10" name="Rectangle 9"/>
          <p:cNvSpPr/>
          <p:nvPr/>
        </p:nvSpPr>
        <p:spPr>
          <a:xfrm>
            <a:off x="5586761" y="1790090"/>
            <a:ext cx="3429000" cy="3277820"/>
          </a:xfrm>
          <a:prstGeom prst="rect">
            <a:avLst/>
          </a:prstGeom>
        </p:spPr>
        <p:txBody>
          <a:bodyPr wrap="square">
            <a:spAutoFit/>
          </a:bodyPr>
          <a:lstStyle/>
          <a:p>
            <a:pPr lvl="0" algn="just" eaLnBrk="0" fontAlgn="base" hangingPunct="0">
              <a:spcBef>
                <a:spcPct val="0"/>
              </a:spcBef>
              <a:spcAft>
                <a:spcPct val="0"/>
              </a:spcAft>
            </a:pPr>
            <a:r>
              <a:rPr lang="en-ZA" sz="2300" dirty="0">
                <a:solidFill>
                  <a:srgbClr val="414142"/>
                </a:solidFill>
                <a:latin typeface="Calibri" pitchFamily="34" charset="0"/>
                <a:ea typeface="Calibri" pitchFamily="34" charset="0"/>
                <a:cs typeface="Times New Roman" pitchFamily="18" charset="0"/>
              </a:rPr>
              <a:t>However, the need to reach more consumers and provide awareness regarding the importance of dealing with registered estate agents remains a challenge that the Board needs to continuously deal with.</a:t>
            </a:r>
            <a:endParaRPr lang="en-US" sz="2300" dirty="0">
              <a:latin typeface="Arial" pitchFamily="34" charset="0"/>
              <a:cs typeface="Arial" pitchFamily="34" charset="0"/>
            </a:endParaRPr>
          </a:p>
        </p:txBody>
      </p:sp>
      <p:sp>
        <p:nvSpPr>
          <p:cNvPr id="11" name="Rectangle 10"/>
          <p:cNvSpPr/>
          <p:nvPr/>
        </p:nvSpPr>
        <p:spPr>
          <a:xfrm>
            <a:off x="1790700" y="786159"/>
            <a:ext cx="3352800" cy="5755422"/>
          </a:xfrm>
          <a:prstGeom prst="rect">
            <a:avLst/>
          </a:prstGeom>
        </p:spPr>
        <p:txBody>
          <a:bodyPr wrap="square">
            <a:spAutoFit/>
          </a:bodyPr>
          <a:lstStyle/>
          <a:p>
            <a:pPr lvl="0" algn="just" eaLnBrk="0" fontAlgn="base" hangingPunct="0">
              <a:spcBef>
                <a:spcPct val="0"/>
              </a:spcBef>
              <a:spcAft>
                <a:spcPct val="0"/>
              </a:spcAft>
            </a:pPr>
            <a:r>
              <a:rPr lang="en-ZA" sz="2300" dirty="0">
                <a:solidFill>
                  <a:schemeClr val="bg1"/>
                </a:solidFill>
                <a:latin typeface="Calibri" pitchFamily="34" charset="0"/>
                <a:ea typeface="Calibri" pitchFamily="34" charset="0"/>
                <a:cs typeface="Times New Roman" pitchFamily="18" charset="0"/>
              </a:rPr>
              <a:t>The consumer awareness initiatives that the Board has undertaken through various means including community radio stations, has resulted in more and more consumers becoming aware of their rights and this is evidence from the nature of the complaints received as consumers seem to be aware of the provisions that have been transgressed by the estate agent.  </a:t>
            </a:r>
          </a:p>
        </p:txBody>
      </p:sp>
      <p:sp>
        <p:nvSpPr>
          <p:cNvPr id="12" name="TextBox 11"/>
          <p:cNvSpPr txBox="1"/>
          <p:nvPr/>
        </p:nvSpPr>
        <p:spPr>
          <a:xfrm>
            <a:off x="1648522" y="2522"/>
            <a:ext cx="7495478" cy="584775"/>
          </a:xfrm>
          <a:prstGeom prst="rect">
            <a:avLst/>
          </a:prstGeom>
          <a:noFill/>
        </p:spPr>
        <p:txBody>
          <a:bodyPr wrap="square" rtlCol="0">
            <a:spAutoFit/>
          </a:bodyPr>
          <a:lstStyle/>
          <a:p>
            <a:pPr algn="ctr"/>
            <a:r>
              <a:rPr lang="en-US" sz="3200" b="1" dirty="0" smtClean="0"/>
              <a:t>COMPLIANCE </a:t>
            </a:r>
            <a:r>
              <a:rPr lang="en-US" sz="3200" b="1" dirty="0" err="1" smtClean="0"/>
              <a:t>Cont</a:t>
            </a:r>
            <a:r>
              <a:rPr lang="en-US" sz="3200" b="1" dirty="0" smtClean="0"/>
              <a:t>/…</a:t>
            </a:r>
            <a:endParaRPr lang="en-US" sz="3200" b="1" dirty="0"/>
          </a:p>
        </p:txBody>
      </p:sp>
    </p:spTree>
    <p:extLst>
      <p:ext uri="{BB962C8B-B14F-4D97-AF65-F5344CB8AC3E}">
        <p14:creationId xmlns:p14="http://schemas.microsoft.com/office/powerpoint/2010/main" xmlns="" val="3515597290"/>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598009111"/>
              </p:ext>
            </p:extLst>
          </p:nvPr>
        </p:nvGraphicFramePr>
        <p:xfrm>
          <a:off x="381000" y="457200"/>
          <a:ext cx="8382000" cy="1752600"/>
        </p:xfrm>
        <a:graphic>
          <a:graphicData uri="http://schemas.openxmlformats.org/drawingml/2006/table">
            <a:tbl>
              <a:tblPr firstRow="1" firstCol="1" bandRow="1">
                <a:tableStyleId>{5C22544A-7EE6-4342-B048-85BDC9FD1C3A}</a:tableStyleId>
              </a:tblPr>
              <a:tblGrid>
                <a:gridCol w="4379596"/>
                <a:gridCol w="2021204"/>
                <a:gridCol w="1981200"/>
              </a:tblGrid>
              <a:tr h="190500">
                <a:tc>
                  <a:txBody>
                    <a:bodyPr/>
                    <a:lstStyle/>
                    <a:p>
                      <a:pPr marL="0" marR="0">
                        <a:lnSpc>
                          <a:spcPct val="115000"/>
                        </a:lnSpc>
                        <a:spcBef>
                          <a:spcPts val="0"/>
                        </a:spcBef>
                        <a:spcAft>
                          <a:spcPts val="0"/>
                        </a:spcAft>
                      </a:pPr>
                      <a:r>
                        <a:rPr lang="en-ZA" sz="2000" dirty="0">
                          <a:effectLst/>
                        </a:rPr>
                        <a:t> </a:t>
                      </a:r>
                      <a:endParaRPr lang="en-US" sz="2000" dirty="0">
                        <a:effectLst/>
                        <a:latin typeface="Calibri"/>
                        <a:ea typeface="Calibri"/>
                        <a:cs typeface="Times New Roman"/>
                      </a:endParaRPr>
                    </a:p>
                  </a:txBody>
                  <a:tcPr marL="68580" marR="68580" marT="0" marB="0" anchor="b">
                    <a:solidFill>
                      <a:srgbClr val="000046"/>
                    </a:solidFill>
                  </a:tcPr>
                </a:tc>
                <a:tc>
                  <a:txBody>
                    <a:bodyPr/>
                    <a:lstStyle/>
                    <a:p>
                      <a:pPr marL="0" marR="0" algn="r">
                        <a:lnSpc>
                          <a:spcPct val="115000"/>
                        </a:lnSpc>
                        <a:spcBef>
                          <a:spcPts val="0"/>
                        </a:spcBef>
                        <a:spcAft>
                          <a:spcPts val="0"/>
                        </a:spcAft>
                      </a:pPr>
                      <a:r>
                        <a:rPr lang="en-ZA" sz="2000" dirty="0">
                          <a:effectLst/>
                        </a:rPr>
                        <a:t>31 March 2016</a:t>
                      </a:r>
                      <a:endParaRPr lang="en-US" sz="2000" dirty="0">
                        <a:effectLst/>
                        <a:latin typeface="Calibri"/>
                        <a:ea typeface="Calibri"/>
                        <a:cs typeface="Times New Roman"/>
                      </a:endParaRPr>
                    </a:p>
                  </a:txBody>
                  <a:tcPr marL="68580" marR="68580" marT="0" marB="0" anchor="b">
                    <a:solidFill>
                      <a:srgbClr val="000046"/>
                    </a:solidFill>
                  </a:tcPr>
                </a:tc>
                <a:tc>
                  <a:txBody>
                    <a:bodyPr/>
                    <a:lstStyle/>
                    <a:p>
                      <a:pPr marL="0" marR="0" algn="r">
                        <a:lnSpc>
                          <a:spcPct val="115000"/>
                        </a:lnSpc>
                        <a:spcBef>
                          <a:spcPts val="0"/>
                        </a:spcBef>
                        <a:spcAft>
                          <a:spcPts val="0"/>
                        </a:spcAft>
                      </a:pPr>
                      <a:r>
                        <a:rPr lang="en-ZA" sz="2000" dirty="0">
                          <a:effectLst/>
                        </a:rPr>
                        <a:t>31 March 2015</a:t>
                      </a:r>
                      <a:endParaRPr lang="en-US" sz="2000" dirty="0">
                        <a:effectLst/>
                        <a:latin typeface="Calibri"/>
                        <a:ea typeface="Calibri"/>
                        <a:cs typeface="Times New Roman"/>
                      </a:endParaRPr>
                    </a:p>
                  </a:txBody>
                  <a:tcPr marL="68580" marR="68580" marT="0" marB="0" anchor="b">
                    <a:solidFill>
                      <a:srgbClr val="000046"/>
                    </a:solidFill>
                  </a:tcPr>
                </a:tc>
              </a:tr>
              <a:tr h="190500">
                <a:tc>
                  <a:txBody>
                    <a:bodyPr/>
                    <a:lstStyle/>
                    <a:p>
                      <a:pPr marL="0" marR="0">
                        <a:lnSpc>
                          <a:spcPct val="115000"/>
                        </a:lnSpc>
                        <a:spcBef>
                          <a:spcPts val="0"/>
                        </a:spcBef>
                        <a:spcAft>
                          <a:spcPts val="0"/>
                        </a:spcAft>
                      </a:pPr>
                      <a:r>
                        <a:rPr lang="en-ZA" sz="2000" dirty="0">
                          <a:effectLst/>
                        </a:rPr>
                        <a:t>Complaints received</a:t>
                      </a:r>
                      <a:endParaRPr lang="en-US" sz="2000" dirty="0">
                        <a:effectLst/>
                        <a:latin typeface="Calibri"/>
                        <a:ea typeface="Calibri"/>
                        <a:cs typeface="Times New Roman"/>
                      </a:endParaRPr>
                    </a:p>
                  </a:txBody>
                  <a:tcPr marL="68580" marR="68580" marT="0" marB="0" anchor="b">
                    <a:solidFill>
                      <a:srgbClr val="00CDC8"/>
                    </a:solidFill>
                  </a:tcPr>
                </a:tc>
                <a:tc>
                  <a:txBody>
                    <a:bodyPr/>
                    <a:lstStyle/>
                    <a:p>
                      <a:pPr marL="0" marR="0" algn="r">
                        <a:lnSpc>
                          <a:spcPct val="115000"/>
                        </a:lnSpc>
                        <a:spcBef>
                          <a:spcPts val="0"/>
                        </a:spcBef>
                        <a:spcAft>
                          <a:spcPts val="0"/>
                        </a:spcAft>
                      </a:pPr>
                      <a:r>
                        <a:rPr lang="en-ZA" sz="2000">
                          <a:effectLst/>
                        </a:rPr>
                        <a:t>4 821</a:t>
                      </a:r>
                      <a:endParaRPr lang="en-US" sz="2000">
                        <a:effectLst/>
                        <a:latin typeface="Calibri"/>
                        <a:ea typeface="Calibri"/>
                        <a:cs typeface="Times New Roman"/>
                      </a:endParaRPr>
                    </a:p>
                  </a:txBody>
                  <a:tcPr marL="68580" marR="68580" marT="0" marB="0" anchor="b">
                    <a:solidFill>
                      <a:srgbClr val="00CDC8"/>
                    </a:solidFill>
                  </a:tcPr>
                </a:tc>
                <a:tc>
                  <a:txBody>
                    <a:bodyPr/>
                    <a:lstStyle/>
                    <a:p>
                      <a:pPr marL="0" marR="0" algn="r">
                        <a:lnSpc>
                          <a:spcPct val="115000"/>
                        </a:lnSpc>
                        <a:spcBef>
                          <a:spcPts val="0"/>
                        </a:spcBef>
                        <a:spcAft>
                          <a:spcPts val="0"/>
                        </a:spcAft>
                      </a:pPr>
                      <a:r>
                        <a:rPr lang="en-ZA" sz="2000">
                          <a:effectLst/>
                        </a:rPr>
                        <a:t>2 888</a:t>
                      </a:r>
                      <a:endParaRPr lang="en-US" sz="2000">
                        <a:effectLst/>
                        <a:latin typeface="Calibri"/>
                        <a:ea typeface="Calibri"/>
                        <a:cs typeface="Times New Roman"/>
                      </a:endParaRPr>
                    </a:p>
                  </a:txBody>
                  <a:tcPr marL="68580" marR="68580" marT="0" marB="0" anchor="b">
                    <a:solidFill>
                      <a:srgbClr val="00CDC8"/>
                    </a:solidFill>
                  </a:tcPr>
                </a:tc>
              </a:tr>
              <a:tr h="190500">
                <a:tc>
                  <a:txBody>
                    <a:bodyPr/>
                    <a:lstStyle/>
                    <a:p>
                      <a:pPr marL="0" marR="0">
                        <a:lnSpc>
                          <a:spcPct val="115000"/>
                        </a:lnSpc>
                        <a:spcBef>
                          <a:spcPts val="0"/>
                        </a:spcBef>
                        <a:spcAft>
                          <a:spcPts val="0"/>
                        </a:spcAft>
                      </a:pPr>
                      <a:r>
                        <a:rPr lang="en-ZA" sz="2000" dirty="0">
                          <a:effectLst/>
                        </a:rPr>
                        <a:t>Complaints investigated &amp; </a:t>
                      </a:r>
                      <a:r>
                        <a:rPr lang="en-ZA" sz="2000" dirty="0" smtClean="0">
                          <a:effectLst/>
                        </a:rPr>
                        <a:t>finalised</a:t>
                      </a:r>
                      <a:endParaRPr lang="en-US" sz="2000" dirty="0">
                        <a:effectLst/>
                        <a:latin typeface="Calibri"/>
                        <a:ea typeface="Calibri"/>
                        <a:cs typeface="Times New Roman"/>
                      </a:endParaRPr>
                    </a:p>
                  </a:txBody>
                  <a:tcPr marL="68580" marR="68580" marT="0" marB="0" anchor="b">
                    <a:solidFill>
                      <a:srgbClr val="00CDC8"/>
                    </a:solidFill>
                  </a:tcPr>
                </a:tc>
                <a:tc>
                  <a:txBody>
                    <a:bodyPr/>
                    <a:lstStyle/>
                    <a:p>
                      <a:pPr marL="0" marR="0" algn="r">
                        <a:lnSpc>
                          <a:spcPct val="115000"/>
                        </a:lnSpc>
                        <a:spcBef>
                          <a:spcPts val="0"/>
                        </a:spcBef>
                        <a:spcAft>
                          <a:spcPts val="0"/>
                        </a:spcAft>
                      </a:pPr>
                      <a:r>
                        <a:rPr lang="en-ZA" sz="2000" dirty="0">
                          <a:effectLst/>
                        </a:rPr>
                        <a:t>3 131</a:t>
                      </a:r>
                      <a:endParaRPr lang="en-US" sz="2000" dirty="0">
                        <a:effectLst/>
                        <a:latin typeface="Calibri"/>
                        <a:ea typeface="Calibri"/>
                        <a:cs typeface="Times New Roman"/>
                      </a:endParaRPr>
                    </a:p>
                  </a:txBody>
                  <a:tcPr marL="68580" marR="68580" marT="0" marB="0" anchor="b">
                    <a:solidFill>
                      <a:srgbClr val="00CDC8"/>
                    </a:solidFill>
                  </a:tcPr>
                </a:tc>
                <a:tc>
                  <a:txBody>
                    <a:bodyPr/>
                    <a:lstStyle/>
                    <a:p>
                      <a:pPr marL="0" marR="0" algn="r">
                        <a:lnSpc>
                          <a:spcPct val="115000"/>
                        </a:lnSpc>
                        <a:spcBef>
                          <a:spcPts val="0"/>
                        </a:spcBef>
                        <a:spcAft>
                          <a:spcPts val="0"/>
                        </a:spcAft>
                      </a:pPr>
                      <a:r>
                        <a:rPr lang="en-ZA" sz="2000">
                          <a:effectLst/>
                        </a:rPr>
                        <a:t>1 076</a:t>
                      </a:r>
                      <a:endParaRPr lang="en-US" sz="2000">
                        <a:effectLst/>
                        <a:latin typeface="Calibri"/>
                        <a:ea typeface="Calibri"/>
                        <a:cs typeface="Times New Roman"/>
                      </a:endParaRPr>
                    </a:p>
                  </a:txBody>
                  <a:tcPr marL="68580" marR="68580" marT="0" marB="0" anchor="b">
                    <a:solidFill>
                      <a:srgbClr val="00CDC8"/>
                    </a:solidFill>
                  </a:tcPr>
                </a:tc>
              </a:tr>
              <a:tr h="190500">
                <a:tc>
                  <a:txBody>
                    <a:bodyPr/>
                    <a:lstStyle/>
                    <a:p>
                      <a:pPr marL="0" marR="0">
                        <a:lnSpc>
                          <a:spcPct val="115000"/>
                        </a:lnSpc>
                        <a:spcBef>
                          <a:spcPts val="0"/>
                        </a:spcBef>
                        <a:spcAft>
                          <a:spcPts val="0"/>
                        </a:spcAft>
                      </a:pPr>
                      <a:r>
                        <a:rPr lang="en-ZA" sz="2000" dirty="0">
                          <a:effectLst/>
                        </a:rPr>
                        <a:t>No jurisdiction</a:t>
                      </a:r>
                      <a:endParaRPr lang="en-US" sz="2000" dirty="0">
                        <a:effectLst/>
                        <a:latin typeface="Calibri"/>
                        <a:ea typeface="Calibri"/>
                        <a:cs typeface="Times New Roman"/>
                      </a:endParaRPr>
                    </a:p>
                  </a:txBody>
                  <a:tcPr marL="68580" marR="68580" marT="0" marB="0" anchor="b">
                    <a:solidFill>
                      <a:srgbClr val="00CDC8"/>
                    </a:solidFill>
                  </a:tcPr>
                </a:tc>
                <a:tc>
                  <a:txBody>
                    <a:bodyPr/>
                    <a:lstStyle/>
                    <a:p>
                      <a:pPr marL="0" marR="0" algn="r">
                        <a:lnSpc>
                          <a:spcPct val="115000"/>
                        </a:lnSpc>
                        <a:spcBef>
                          <a:spcPts val="0"/>
                        </a:spcBef>
                        <a:spcAft>
                          <a:spcPts val="0"/>
                        </a:spcAft>
                      </a:pPr>
                      <a:r>
                        <a:rPr lang="en-ZA" sz="2000" dirty="0">
                          <a:effectLst/>
                        </a:rPr>
                        <a:t>1 031</a:t>
                      </a:r>
                      <a:endParaRPr lang="en-US" sz="2000" dirty="0">
                        <a:effectLst/>
                        <a:latin typeface="Calibri"/>
                        <a:ea typeface="Calibri"/>
                        <a:cs typeface="Times New Roman"/>
                      </a:endParaRPr>
                    </a:p>
                  </a:txBody>
                  <a:tcPr marL="68580" marR="68580" marT="0" marB="0" anchor="b">
                    <a:solidFill>
                      <a:srgbClr val="00CDC8"/>
                    </a:solidFill>
                  </a:tcPr>
                </a:tc>
                <a:tc>
                  <a:txBody>
                    <a:bodyPr/>
                    <a:lstStyle/>
                    <a:p>
                      <a:pPr marL="0" marR="0" algn="r">
                        <a:lnSpc>
                          <a:spcPct val="115000"/>
                        </a:lnSpc>
                        <a:spcBef>
                          <a:spcPts val="0"/>
                        </a:spcBef>
                        <a:spcAft>
                          <a:spcPts val="0"/>
                        </a:spcAft>
                      </a:pPr>
                      <a:r>
                        <a:rPr lang="en-ZA" sz="2000">
                          <a:effectLst/>
                        </a:rPr>
                        <a:t>1 812</a:t>
                      </a:r>
                      <a:endParaRPr lang="en-US" sz="2000">
                        <a:effectLst/>
                        <a:latin typeface="Calibri"/>
                        <a:ea typeface="Calibri"/>
                        <a:cs typeface="Times New Roman"/>
                      </a:endParaRPr>
                    </a:p>
                  </a:txBody>
                  <a:tcPr marL="68580" marR="68580" marT="0" marB="0" anchor="b">
                    <a:solidFill>
                      <a:srgbClr val="00CDC8"/>
                    </a:solidFill>
                  </a:tcPr>
                </a:tc>
              </a:tr>
              <a:tr h="190500">
                <a:tc>
                  <a:txBody>
                    <a:bodyPr/>
                    <a:lstStyle/>
                    <a:p>
                      <a:pPr marL="0" marR="0">
                        <a:lnSpc>
                          <a:spcPct val="115000"/>
                        </a:lnSpc>
                        <a:spcBef>
                          <a:spcPts val="0"/>
                        </a:spcBef>
                        <a:spcAft>
                          <a:spcPts val="0"/>
                        </a:spcAft>
                      </a:pPr>
                      <a:r>
                        <a:rPr lang="en-ZA" sz="2000">
                          <a:effectLst/>
                        </a:rPr>
                        <a:t>Pending finalization</a:t>
                      </a:r>
                      <a:endParaRPr lang="en-US" sz="2000">
                        <a:effectLst/>
                        <a:latin typeface="Calibri"/>
                        <a:ea typeface="Calibri"/>
                        <a:cs typeface="Times New Roman"/>
                      </a:endParaRPr>
                    </a:p>
                  </a:txBody>
                  <a:tcPr marL="68580" marR="68580" marT="0" marB="0" anchor="b">
                    <a:solidFill>
                      <a:srgbClr val="00CDC8"/>
                    </a:solidFill>
                  </a:tcPr>
                </a:tc>
                <a:tc>
                  <a:txBody>
                    <a:bodyPr/>
                    <a:lstStyle/>
                    <a:p>
                      <a:pPr marL="0" marR="0" algn="r">
                        <a:lnSpc>
                          <a:spcPct val="115000"/>
                        </a:lnSpc>
                        <a:spcBef>
                          <a:spcPts val="0"/>
                        </a:spcBef>
                        <a:spcAft>
                          <a:spcPts val="0"/>
                        </a:spcAft>
                      </a:pPr>
                      <a:r>
                        <a:rPr lang="en-ZA" sz="2000" dirty="0">
                          <a:effectLst/>
                        </a:rPr>
                        <a:t>659</a:t>
                      </a:r>
                      <a:endParaRPr lang="en-US" sz="2000" dirty="0">
                        <a:effectLst/>
                        <a:latin typeface="Calibri"/>
                        <a:ea typeface="Calibri"/>
                        <a:cs typeface="Times New Roman"/>
                      </a:endParaRPr>
                    </a:p>
                  </a:txBody>
                  <a:tcPr marL="68580" marR="68580" marT="0" marB="0" anchor="b">
                    <a:solidFill>
                      <a:srgbClr val="00CDC8"/>
                    </a:solidFill>
                  </a:tcPr>
                </a:tc>
                <a:tc>
                  <a:txBody>
                    <a:bodyPr/>
                    <a:lstStyle/>
                    <a:p>
                      <a:pPr marL="0" marR="0" algn="r">
                        <a:lnSpc>
                          <a:spcPct val="115000"/>
                        </a:lnSpc>
                        <a:spcBef>
                          <a:spcPts val="0"/>
                        </a:spcBef>
                        <a:spcAft>
                          <a:spcPts val="0"/>
                        </a:spcAft>
                      </a:pPr>
                      <a:r>
                        <a:rPr lang="en-ZA" sz="2000" dirty="0">
                          <a:effectLst/>
                        </a:rPr>
                        <a:t>736</a:t>
                      </a:r>
                      <a:endParaRPr lang="en-US" sz="2000" dirty="0">
                        <a:effectLst/>
                        <a:latin typeface="Calibri"/>
                        <a:ea typeface="Calibri"/>
                        <a:cs typeface="Times New Roman"/>
                      </a:endParaRPr>
                    </a:p>
                  </a:txBody>
                  <a:tcPr marL="68580" marR="68580" marT="0" marB="0" anchor="b">
                    <a:solidFill>
                      <a:srgbClr val="00CDC8"/>
                    </a:solidFill>
                  </a:tcPr>
                </a:tc>
              </a:tr>
            </a:tbl>
          </a:graphicData>
        </a:graphic>
      </p:graphicFrame>
      <p:graphicFrame>
        <p:nvGraphicFramePr>
          <p:cNvPr id="4" name="Chart 3"/>
          <p:cNvGraphicFramePr/>
          <p:nvPr>
            <p:extLst>
              <p:ext uri="{D42A27DB-BD31-4B8C-83A1-F6EECF244321}">
                <p14:modId xmlns:p14="http://schemas.microsoft.com/office/powerpoint/2010/main" xmlns="" val="404024324"/>
              </p:ext>
            </p:extLst>
          </p:nvPr>
        </p:nvGraphicFramePr>
        <p:xfrm>
          <a:off x="381000" y="2438400"/>
          <a:ext cx="8305800" cy="4191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121085243"/>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661902027"/>
              </p:ext>
            </p:extLst>
          </p:nvPr>
        </p:nvGraphicFramePr>
        <p:xfrm>
          <a:off x="266700" y="703722"/>
          <a:ext cx="8610599" cy="2103120"/>
        </p:xfrm>
        <a:graphic>
          <a:graphicData uri="http://schemas.openxmlformats.org/drawingml/2006/table">
            <a:tbl>
              <a:tblPr firstRow="1" firstCol="1" bandRow="1">
                <a:tableStyleId>{5C22544A-7EE6-4342-B048-85BDC9FD1C3A}</a:tableStyleId>
              </a:tblPr>
              <a:tblGrid>
                <a:gridCol w="4571999"/>
                <a:gridCol w="2133600"/>
                <a:gridCol w="1905000"/>
              </a:tblGrid>
              <a:tr h="190500">
                <a:tc>
                  <a:txBody>
                    <a:bodyPr/>
                    <a:lstStyle/>
                    <a:p>
                      <a:pPr marL="0" marR="0">
                        <a:lnSpc>
                          <a:spcPct val="115000"/>
                        </a:lnSpc>
                        <a:spcBef>
                          <a:spcPts val="0"/>
                        </a:spcBef>
                        <a:spcAft>
                          <a:spcPts val="0"/>
                        </a:spcAft>
                      </a:pPr>
                      <a:r>
                        <a:rPr lang="en-ZA" sz="2000" dirty="0">
                          <a:effectLst/>
                        </a:rPr>
                        <a:t> </a:t>
                      </a:r>
                      <a:endParaRPr lang="en-US" sz="2000" dirty="0">
                        <a:effectLst/>
                        <a:latin typeface="Calibri"/>
                        <a:ea typeface="Calibri"/>
                        <a:cs typeface="Times New Roman"/>
                      </a:endParaRPr>
                    </a:p>
                  </a:txBody>
                  <a:tcPr marL="68580" marR="68580" marT="0" marB="0" anchor="b">
                    <a:solidFill>
                      <a:srgbClr val="000046"/>
                    </a:solidFill>
                  </a:tcPr>
                </a:tc>
                <a:tc>
                  <a:txBody>
                    <a:bodyPr/>
                    <a:lstStyle/>
                    <a:p>
                      <a:pPr marL="0" marR="0" algn="r">
                        <a:lnSpc>
                          <a:spcPct val="115000"/>
                        </a:lnSpc>
                        <a:spcBef>
                          <a:spcPts val="0"/>
                        </a:spcBef>
                        <a:spcAft>
                          <a:spcPts val="0"/>
                        </a:spcAft>
                      </a:pPr>
                      <a:r>
                        <a:rPr lang="en-ZA" sz="2000" dirty="0">
                          <a:effectLst/>
                        </a:rPr>
                        <a:t>31 March 2016</a:t>
                      </a:r>
                      <a:endParaRPr lang="en-US" sz="2000" dirty="0">
                        <a:effectLst/>
                        <a:latin typeface="Calibri"/>
                        <a:ea typeface="Calibri"/>
                        <a:cs typeface="Times New Roman"/>
                      </a:endParaRPr>
                    </a:p>
                  </a:txBody>
                  <a:tcPr marL="68580" marR="68580" marT="0" marB="0" anchor="b">
                    <a:solidFill>
                      <a:srgbClr val="000046"/>
                    </a:solidFill>
                  </a:tcPr>
                </a:tc>
                <a:tc>
                  <a:txBody>
                    <a:bodyPr/>
                    <a:lstStyle/>
                    <a:p>
                      <a:pPr marL="0" marR="0" algn="r">
                        <a:lnSpc>
                          <a:spcPct val="115000"/>
                        </a:lnSpc>
                        <a:spcBef>
                          <a:spcPts val="0"/>
                        </a:spcBef>
                        <a:spcAft>
                          <a:spcPts val="0"/>
                        </a:spcAft>
                      </a:pPr>
                      <a:r>
                        <a:rPr lang="en-ZA" sz="2000" dirty="0">
                          <a:effectLst/>
                        </a:rPr>
                        <a:t>31 March 2015</a:t>
                      </a:r>
                      <a:endParaRPr lang="en-US" sz="2000" dirty="0">
                        <a:effectLst/>
                        <a:latin typeface="Calibri"/>
                        <a:ea typeface="Calibri"/>
                        <a:cs typeface="Times New Roman"/>
                      </a:endParaRPr>
                    </a:p>
                  </a:txBody>
                  <a:tcPr marL="68580" marR="68580" marT="0" marB="0" anchor="b">
                    <a:solidFill>
                      <a:srgbClr val="000046"/>
                    </a:solidFill>
                  </a:tcPr>
                </a:tc>
              </a:tr>
              <a:tr h="190500">
                <a:tc>
                  <a:txBody>
                    <a:bodyPr/>
                    <a:lstStyle/>
                    <a:p>
                      <a:pPr marL="0" marR="0" algn="just">
                        <a:lnSpc>
                          <a:spcPct val="115000"/>
                        </a:lnSpc>
                        <a:spcBef>
                          <a:spcPts val="0"/>
                        </a:spcBef>
                        <a:spcAft>
                          <a:spcPts val="0"/>
                        </a:spcAft>
                      </a:pPr>
                      <a:r>
                        <a:rPr lang="en-ZA" sz="2000" dirty="0">
                          <a:effectLst/>
                        </a:rPr>
                        <a:t>Cases enrolled</a:t>
                      </a:r>
                      <a:endParaRPr lang="en-US" sz="2000" dirty="0">
                        <a:effectLst/>
                        <a:latin typeface="Calibri"/>
                        <a:ea typeface="Calibri"/>
                        <a:cs typeface="Times New Roman"/>
                      </a:endParaRPr>
                    </a:p>
                  </a:txBody>
                  <a:tcPr marL="68580" marR="68580" marT="0" marB="0" anchor="ctr">
                    <a:solidFill>
                      <a:srgbClr val="00CDC8"/>
                    </a:solidFill>
                  </a:tcPr>
                </a:tc>
                <a:tc>
                  <a:txBody>
                    <a:bodyPr/>
                    <a:lstStyle/>
                    <a:p>
                      <a:pPr marL="0" marR="0" algn="r">
                        <a:lnSpc>
                          <a:spcPct val="115000"/>
                        </a:lnSpc>
                        <a:spcBef>
                          <a:spcPts val="0"/>
                        </a:spcBef>
                        <a:spcAft>
                          <a:spcPts val="0"/>
                        </a:spcAft>
                      </a:pPr>
                      <a:r>
                        <a:rPr lang="en-ZA" sz="2000">
                          <a:effectLst/>
                        </a:rPr>
                        <a:t>167</a:t>
                      </a:r>
                      <a:endParaRPr lang="en-US" sz="2000">
                        <a:effectLst/>
                        <a:latin typeface="Calibri"/>
                        <a:ea typeface="Calibri"/>
                        <a:cs typeface="Times New Roman"/>
                      </a:endParaRPr>
                    </a:p>
                  </a:txBody>
                  <a:tcPr marL="68580" marR="68580" marT="0" marB="0" anchor="b">
                    <a:solidFill>
                      <a:srgbClr val="00CDC8"/>
                    </a:solidFill>
                  </a:tcPr>
                </a:tc>
                <a:tc>
                  <a:txBody>
                    <a:bodyPr/>
                    <a:lstStyle/>
                    <a:p>
                      <a:pPr marL="0" marR="0" algn="r">
                        <a:lnSpc>
                          <a:spcPct val="115000"/>
                        </a:lnSpc>
                        <a:spcBef>
                          <a:spcPts val="0"/>
                        </a:spcBef>
                        <a:spcAft>
                          <a:spcPts val="0"/>
                        </a:spcAft>
                      </a:pPr>
                      <a:r>
                        <a:rPr lang="en-ZA" sz="2000">
                          <a:effectLst/>
                        </a:rPr>
                        <a:t>1 076</a:t>
                      </a:r>
                      <a:endParaRPr lang="en-US" sz="2000">
                        <a:effectLst/>
                        <a:latin typeface="Calibri"/>
                        <a:ea typeface="Calibri"/>
                        <a:cs typeface="Times New Roman"/>
                      </a:endParaRPr>
                    </a:p>
                  </a:txBody>
                  <a:tcPr marL="68580" marR="68580" marT="0" marB="0" anchor="b">
                    <a:solidFill>
                      <a:srgbClr val="00CDC8"/>
                    </a:solidFill>
                  </a:tcPr>
                </a:tc>
              </a:tr>
              <a:tr h="190500">
                <a:tc>
                  <a:txBody>
                    <a:bodyPr/>
                    <a:lstStyle/>
                    <a:p>
                      <a:pPr marL="0" marR="0" algn="just">
                        <a:lnSpc>
                          <a:spcPct val="115000"/>
                        </a:lnSpc>
                        <a:spcBef>
                          <a:spcPts val="0"/>
                        </a:spcBef>
                        <a:spcAft>
                          <a:spcPts val="0"/>
                        </a:spcAft>
                      </a:pPr>
                      <a:r>
                        <a:rPr lang="en-ZA" sz="2000" dirty="0">
                          <a:effectLst/>
                        </a:rPr>
                        <a:t>Convictions</a:t>
                      </a:r>
                      <a:endParaRPr lang="en-US" sz="2000" dirty="0">
                        <a:effectLst/>
                        <a:latin typeface="Calibri"/>
                        <a:ea typeface="Calibri"/>
                        <a:cs typeface="Times New Roman"/>
                      </a:endParaRPr>
                    </a:p>
                  </a:txBody>
                  <a:tcPr marL="68580" marR="68580" marT="0" marB="0" anchor="ctr">
                    <a:solidFill>
                      <a:srgbClr val="00CDC8"/>
                    </a:solidFill>
                  </a:tcPr>
                </a:tc>
                <a:tc>
                  <a:txBody>
                    <a:bodyPr/>
                    <a:lstStyle/>
                    <a:p>
                      <a:pPr marL="0" marR="0" algn="r">
                        <a:lnSpc>
                          <a:spcPct val="115000"/>
                        </a:lnSpc>
                        <a:spcBef>
                          <a:spcPts val="0"/>
                        </a:spcBef>
                        <a:spcAft>
                          <a:spcPts val="0"/>
                        </a:spcAft>
                      </a:pPr>
                      <a:r>
                        <a:rPr lang="en-ZA" sz="2000" dirty="0">
                          <a:effectLst/>
                        </a:rPr>
                        <a:t>67</a:t>
                      </a:r>
                      <a:endParaRPr lang="en-US" sz="2000" dirty="0">
                        <a:effectLst/>
                        <a:latin typeface="Calibri"/>
                        <a:ea typeface="Calibri"/>
                        <a:cs typeface="Times New Roman"/>
                      </a:endParaRPr>
                    </a:p>
                  </a:txBody>
                  <a:tcPr marL="68580" marR="68580" marT="0" marB="0" anchor="b">
                    <a:solidFill>
                      <a:srgbClr val="00CDC8"/>
                    </a:solidFill>
                  </a:tcPr>
                </a:tc>
                <a:tc>
                  <a:txBody>
                    <a:bodyPr/>
                    <a:lstStyle/>
                    <a:p>
                      <a:pPr marL="0" marR="0" algn="r">
                        <a:lnSpc>
                          <a:spcPct val="115000"/>
                        </a:lnSpc>
                        <a:spcBef>
                          <a:spcPts val="0"/>
                        </a:spcBef>
                        <a:spcAft>
                          <a:spcPts val="0"/>
                        </a:spcAft>
                      </a:pPr>
                      <a:r>
                        <a:rPr lang="en-ZA" sz="2000">
                          <a:effectLst/>
                        </a:rPr>
                        <a:t>1 072</a:t>
                      </a:r>
                      <a:endParaRPr lang="en-US" sz="2000">
                        <a:effectLst/>
                        <a:latin typeface="Calibri"/>
                        <a:ea typeface="Calibri"/>
                        <a:cs typeface="Times New Roman"/>
                      </a:endParaRPr>
                    </a:p>
                  </a:txBody>
                  <a:tcPr marL="68580" marR="68580" marT="0" marB="0" anchor="b">
                    <a:solidFill>
                      <a:srgbClr val="00CDC8"/>
                    </a:solidFill>
                  </a:tcPr>
                </a:tc>
              </a:tr>
              <a:tr h="190500">
                <a:tc>
                  <a:txBody>
                    <a:bodyPr/>
                    <a:lstStyle/>
                    <a:p>
                      <a:pPr marL="0" marR="0" algn="just">
                        <a:lnSpc>
                          <a:spcPct val="115000"/>
                        </a:lnSpc>
                        <a:spcBef>
                          <a:spcPts val="0"/>
                        </a:spcBef>
                        <a:spcAft>
                          <a:spcPts val="0"/>
                        </a:spcAft>
                      </a:pPr>
                      <a:r>
                        <a:rPr lang="en-ZA" sz="2000" dirty="0">
                          <a:effectLst/>
                        </a:rPr>
                        <a:t>Acquittals</a:t>
                      </a:r>
                      <a:endParaRPr lang="en-US" sz="2000" dirty="0">
                        <a:effectLst/>
                        <a:latin typeface="Calibri"/>
                        <a:ea typeface="Calibri"/>
                        <a:cs typeface="Times New Roman"/>
                      </a:endParaRPr>
                    </a:p>
                  </a:txBody>
                  <a:tcPr marL="68580" marR="68580" marT="0" marB="0" anchor="ctr">
                    <a:solidFill>
                      <a:srgbClr val="00CDC8"/>
                    </a:solidFill>
                  </a:tcPr>
                </a:tc>
                <a:tc>
                  <a:txBody>
                    <a:bodyPr/>
                    <a:lstStyle/>
                    <a:p>
                      <a:pPr marL="0" marR="0" algn="r">
                        <a:lnSpc>
                          <a:spcPct val="115000"/>
                        </a:lnSpc>
                        <a:spcBef>
                          <a:spcPts val="0"/>
                        </a:spcBef>
                        <a:spcAft>
                          <a:spcPts val="0"/>
                        </a:spcAft>
                      </a:pPr>
                      <a:r>
                        <a:rPr lang="en-ZA" sz="2000" dirty="0">
                          <a:effectLst/>
                        </a:rPr>
                        <a:t>23</a:t>
                      </a:r>
                      <a:endParaRPr lang="en-US" sz="2000" dirty="0">
                        <a:effectLst/>
                        <a:latin typeface="Calibri"/>
                        <a:ea typeface="Calibri"/>
                        <a:cs typeface="Times New Roman"/>
                      </a:endParaRPr>
                    </a:p>
                  </a:txBody>
                  <a:tcPr marL="68580" marR="68580" marT="0" marB="0" anchor="b">
                    <a:solidFill>
                      <a:srgbClr val="00CDC8"/>
                    </a:solidFill>
                  </a:tcPr>
                </a:tc>
                <a:tc>
                  <a:txBody>
                    <a:bodyPr/>
                    <a:lstStyle/>
                    <a:p>
                      <a:pPr marL="0" marR="0" algn="r">
                        <a:lnSpc>
                          <a:spcPct val="115000"/>
                        </a:lnSpc>
                        <a:spcBef>
                          <a:spcPts val="0"/>
                        </a:spcBef>
                        <a:spcAft>
                          <a:spcPts val="0"/>
                        </a:spcAft>
                      </a:pPr>
                      <a:r>
                        <a:rPr lang="en-ZA" sz="2000">
                          <a:effectLst/>
                        </a:rPr>
                        <a:t>4</a:t>
                      </a:r>
                      <a:endParaRPr lang="en-US" sz="2000">
                        <a:effectLst/>
                        <a:latin typeface="Calibri"/>
                        <a:ea typeface="Calibri"/>
                        <a:cs typeface="Times New Roman"/>
                      </a:endParaRPr>
                    </a:p>
                  </a:txBody>
                  <a:tcPr marL="68580" marR="68580" marT="0" marB="0" anchor="b">
                    <a:solidFill>
                      <a:srgbClr val="00CDC8"/>
                    </a:solidFill>
                  </a:tcPr>
                </a:tc>
              </a:tr>
              <a:tr h="190500">
                <a:tc>
                  <a:txBody>
                    <a:bodyPr/>
                    <a:lstStyle/>
                    <a:p>
                      <a:pPr marL="0" marR="0" algn="just">
                        <a:lnSpc>
                          <a:spcPct val="115000"/>
                        </a:lnSpc>
                        <a:spcBef>
                          <a:spcPts val="0"/>
                        </a:spcBef>
                        <a:spcAft>
                          <a:spcPts val="0"/>
                        </a:spcAft>
                      </a:pPr>
                      <a:r>
                        <a:rPr lang="en-ZA" sz="2000">
                          <a:effectLst/>
                        </a:rPr>
                        <a:t>Postponed/ withdrawn</a:t>
                      </a:r>
                      <a:endParaRPr lang="en-US" sz="2000">
                        <a:effectLst/>
                        <a:latin typeface="Calibri"/>
                        <a:ea typeface="Calibri"/>
                        <a:cs typeface="Times New Roman"/>
                      </a:endParaRPr>
                    </a:p>
                  </a:txBody>
                  <a:tcPr marL="68580" marR="68580" marT="0" marB="0" anchor="ctr">
                    <a:solidFill>
                      <a:srgbClr val="00CDC8"/>
                    </a:solidFill>
                  </a:tcPr>
                </a:tc>
                <a:tc>
                  <a:txBody>
                    <a:bodyPr/>
                    <a:lstStyle/>
                    <a:p>
                      <a:pPr marL="0" marR="0" algn="r">
                        <a:lnSpc>
                          <a:spcPct val="115000"/>
                        </a:lnSpc>
                        <a:spcBef>
                          <a:spcPts val="0"/>
                        </a:spcBef>
                        <a:spcAft>
                          <a:spcPts val="0"/>
                        </a:spcAft>
                      </a:pPr>
                      <a:r>
                        <a:rPr lang="en-ZA" sz="2000" dirty="0">
                          <a:effectLst/>
                        </a:rPr>
                        <a:t>32</a:t>
                      </a:r>
                      <a:endParaRPr lang="en-US" sz="2000" dirty="0">
                        <a:effectLst/>
                        <a:latin typeface="Calibri"/>
                        <a:ea typeface="Calibri"/>
                        <a:cs typeface="Times New Roman"/>
                      </a:endParaRPr>
                    </a:p>
                  </a:txBody>
                  <a:tcPr marL="68580" marR="68580" marT="0" marB="0" anchor="b">
                    <a:solidFill>
                      <a:srgbClr val="00CDC8"/>
                    </a:solidFill>
                  </a:tcPr>
                </a:tc>
                <a:tc>
                  <a:txBody>
                    <a:bodyPr/>
                    <a:lstStyle/>
                    <a:p>
                      <a:pPr marL="0" marR="0" algn="r">
                        <a:lnSpc>
                          <a:spcPct val="115000"/>
                        </a:lnSpc>
                        <a:spcBef>
                          <a:spcPts val="0"/>
                        </a:spcBef>
                        <a:spcAft>
                          <a:spcPts val="0"/>
                        </a:spcAft>
                      </a:pPr>
                      <a:r>
                        <a:rPr lang="en-ZA" sz="2000">
                          <a:effectLst/>
                        </a:rPr>
                        <a:t>0</a:t>
                      </a:r>
                      <a:endParaRPr lang="en-US" sz="2000">
                        <a:effectLst/>
                        <a:latin typeface="Calibri"/>
                        <a:ea typeface="Calibri"/>
                        <a:cs typeface="Times New Roman"/>
                      </a:endParaRPr>
                    </a:p>
                  </a:txBody>
                  <a:tcPr marL="68580" marR="68580" marT="0" marB="0" anchor="b">
                    <a:solidFill>
                      <a:srgbClr val="00CDC8"/>
                    </a:solidFill>
                  </a:tcPr>
                </a:tc>
              </a:tr>
              <a:tr h="190500">
                <a:tc>
                  <a:txBody>
                    <a:bodyPr/>
                    <a:lstStyle/>
                    <a:p>
                      <a:pPr marL="0" marR="0" algn="just">
                        <a:lnSpc>
                          <a:spcPct val="115000"/>
                        </a:lnSpc>
                        <a:spcBef>
                          <a:spcPts val="0"/>
                        </a:spcBef>
                        <a:spcAft>
                          <a:spcPts val="0"/>
                        </a:spcAft>
                      </a:pPr>
                      <a:r>
                        <a:rPr lang="en-ZA" sz="2000">
                          <a:effectLst/>
                        </a:rPr>
                        <a:t>Appeals</a:t>
                      </a:r>
                      <a:endParaRPr lang="en-US" sz="2000">
                        <a:effectLst/>
                        <a:latin typeface="Calibri"/>
                        <a:ea typeface="Calibri"/>
                        <a:cs typeface="Times New Roman"/>
                      </a:endParaRPr>
                    </a:p>
                  </a:txBody>
                  <a:tcPr marL="68580" marR="68580" marT="0" marB="0" anchor="ctr">
                    <a:solidFill>
                      <a:srgbClr val="00CDC8"/>
                    </a:solidFill>
                  </a:tcPr>
                </a:tc>
                <a:tc>
                  <a:txBody>
                    <a:bodyPr/>
                    <a:lstStyle/>
                    <a:p>
                      <a:pPr marL="0" marR="0" algn="r">
                        <a:lnSpc>
                          <a:spcPct val="115000"/>
                        </a:lnSpc>
                        <a:spcBef>
                          <a:spcPts val="0"/>
                        </a:spcBef>
                        <a:spcAft>
                          <a:spcPts val="0"/>
                        </a:spcAft>
                      </a:pPr>
                      <a:r>
                        <a:rPr lang="en-ZA" sz="2000" dirty="0">
                          <a:effectLst/>
                        </a:rPr>
                        <a:t>1</a:t>
                      </a:r>
                      <a:endParaRPr lang="en-US" sz="2000" dirty="0">
                        <a:effectLst/>
                        <a:latin typeface="Calibri"/>
                        <a:ea typeface="Calibri"/>
                        <a:cs typeface="Times New Roman"/>
                      </a:endParaRPr>
                    </a:p>
                  </a:txBody>
                  <a:tcPr marL="68580" marR="68580" marT="0" marB="0" anchor="b">
                    <a:solidFill>
                      <a:srgbClr val="00CDC8"/>
                    </a:solidFill>
                  </a:tcPr>
                </a:tc>
                <a:tc>
                  <a:txBody>
                    <a:bodyPr/>
                    <a:lstStyle/>
                    <a:p>
                      <a:pPr marL="0" marR="0" algn="r">
                        <a:lnSpc>
                          <a:spcPct val="115000"/>
                        </a:lnSpc>
                        <a:spcBef>
                          <a:spcPts val="0"/>
                        </a:spcBef>
                        <a:spcAft>
                          <a:spcPts val="0"/>
                        </a:spcAft>
                      </a:pPr>
                      <a:r>
                        <a:rPr lang="en-ZA" sz="2000" dirty="0">
                          <a:effectLst/>
                        </a:rPr>
                        <a:t>0</a:t>
                      </a:r>
                      <a:endParaRPr lang="en-US" sz="2000" dirty="0">
                        <a:effectLst/>
                        <a:latin typeface="Calibri"/>
                        <a:ea typeface="Calibri"/>
                        <a:cs typeface="Times New Roman"/>
                      </a:endParaRPr>
                    </a:p>
                  </a:txBody>
                  <a:tcPr marL="68580" marR="68580" marT="0" marB="0" anchor="b">
                    <a:solidFill>
                      <a:srgbClr val="00CDC8"/>
                    </a:solidFill>
                  </a:tcPr>
                </a:tc>
              </a:tr>
            </a:tbl>
          </a:graphicData>
        </a:graphic>
      </p:graphicFrame>
      <p:sp>
        <p:nvSpPr>
          <p:cNvPr id="3" name="Rectangle 1"/>
          <p:cNvSpPr>
            <a:spLocks noChangeArrowheads="1"/>
          </p:cNvSpPr>
          <p:nvPr/>
        </p:nvSpPr>
        <p:spPr bwMode="auto">
          <a:xfrm>
            <a:off x="0" y="7434"/>
            <a:ext cx="9144000"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ZA" sz="3200" b="1" i="0" u="none" strike="noStrike" cap="none" normalizeH="0" baseline="0" dirty="0" smtClean="0">
                <a:ln>
                  <a:noFill/>
                </a:ln>
                <a:solidFill>
                  <a:srgbClr val="414142"/>
                </a:solidFill>
                <a:effectLst/>
                <a:latin typeface="Calibri" pitchFamily="34" charset="0"/>
                <a:ea typeface="Calibri" pitchFamily="34" charset="0"/>
                <a:cs typeface="Times New Roman" pitchFamily="18" charset="0"/>
              </a:rPr>
              <a:t>Disciplinary Hearings </a:t>
            </a:r>
            <a:endParaRPr kumimoji="0" lang="en-ZA" sz="32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4" name="Chart 3"/>
          <p:cNvGraphicFramePr/>
          <p:nvPr>
            <p:extLst>
              <p:ext uri="{D42A27DB-BD31-4B8C-83A1-F6EECF244321}">
                <p14:modId xmlns:p14="http://schemas.microsoft.com/office/powerpoint/2010/main" xmlns="" val="470998546"/>
              </p:ext>
            </p:extLst>
          </p:nvPr>
        </p:nvGraphicFramePr>
        <p:xfrm>
          <a:off x="-419100" y="2886075"/>
          <a:ext cx="9982200" cy="3971925"/>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228600" y="2971800"/>
            <a:ext cx="8686800" cy="3800706"/>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623929491"/>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878" y="42151"/>
            <a:ext cx="9144000" cy="461665"/>
          </a:xfrm>
          <a:prstGeom prst="rect">
            <a:avLst/>
          </a:prstGeom>
        </p:spPr>
        <p:txBody>
          <a:bodyPr wrap="square">
            <a:spAutoFit/>
          </a:bodyPr>
          <a:lstStyle/>
          <a:p>
            <a:pPr algn="ctr"/>
            <a:r>
              <a:rPr lang="en-US" sz="2400" b="1" dirty="0"/>
              <a:t>INSPECTIONS</a:t>
            </a:r>
            <a:endParaRPr lang="en-US" sz="2400" dirty="0"/>
          </a:p>
        </p:txBody>
      </p:sp>
      <p:graphicFrame>
        <p:nvGraphicFramePr>
          <p:cNvPr id="3" name="Table 2"/>
          <p:cNvGraphicFramePr>
            <a:graphicFrameLocks noGrp="1"/>
          </p:cNvGraphicFramePr>
          <p:nvPr>
            <p:extLst>
              <p:ext uri="{D42A27DB-BD31-4B8C-83A1-F6EECF244321}">
                <p14:modId xmlns:p14="http://schemas.microsoft.com/office/powerpoint/2010/main" xmlns="" val="3104197644"/>
              </p:ext>
            </p:extLst>
          </p:nvPr>
        </p:nvGraphicFramePr>
        <p:xfrm>
          <a:off x="238822" y="494972"/>
          <a:ext cx="8610600" cy="3514344"/>
        </p:xfrm>
        <a:graphic>
          <a:graphicData uri="http://schemas.openxmlformats.org/drawingml/2006/table">
            <a:tbl>
              <a:tblPr>
                <a:tableStyleId>{5C22544A-7EE6-4342-B048-85BDC9FD1C3A}</a:tableStyleId>
              </a:tblPr>
              <a:tblGrid>
                <a:gridCol w="304799"/>
                <a:gridCol w="2667000"/>
                <a:gridCol w="1371600"/>
                <a:gridCol w="1447800"/>
                <a:gridCol w="1447801"/>
                <a:gridCol w="1371600"/>
              </a:tblGrid>
              <a:tr h="224790">
                <a:tc>
                  <a:txBody>
                    <a:bodyPr/>
                    <a:lstStyle/>
                    <a:p>
                      <a:pPr marL="0" marR="0" fontAlgn="b">
                        <a:lnSpc>
                          <a:spcPct val="115000"/>
                        </a:lnSpc>
                        <a:spcBef>
                          <a:spcPts val="0"/>
                        </a:spcBef>
                        <a:spcAft>
                          <a:spcPts val="0"/>
                        </a:spcAft>
                      </a:pPr>
                      <a:r>
                        <a:rPr lang="en-US" sz="1700" kern="1200" dirty="0">
                          <a:solidFill>
                            <a:schemeClr val="bg1"/>
                          </a:solidFill>
                          <a:effectLst/>
                        </a:rPr>
                        <a:t> </a:t>
                      </a:r>
                      <a:endParaRPr lang="en-US" sz="1700" dirty="0">
                        <a:solidFill>
                          <a:schemeClr val="bg1"/>
                        </a:solidFill>
                        <a:effectLst/>
                        <a:latin typeface="Calibri"/>
                        <a:ea typeface="Calibri"/>
                        <a:cs typeface="Times New Roman"/>
                      </a:endParaRPr>
                    </a:p>
                  </a:txBody>
                  <a:tcPr marL="9525" marR="9525" marT="9525" marB="0">
                    <a:solidFill>
                      <a:srgbClr val="000046"/>
                    </a:solidFill>
                  </a:tcPr>
                </a:tc>
                <a:tc>
                  <a:txBody>
                    <a:bodyPr/>
                    <a:lstStyle/>
                    <a:p>
                      <a:pPr marL="0" marR="0" fontAlgn="b">
                        <a:lnSpc>
                          <a:spcPct val="115000"/>
                        </a:lnSpc>
                        <a:spcBef>
                          <a:spcPts val="0"/>
                        </a:spcBef>
                        <a:spcAft>
                          <a:spcPts val="0"/>
                        </a:spcAft>
                      </a:pPr>
                      <a:r>
                        <a:rPr lang="en-US" sz="1700" b="1" kern="1200" dirty="0">
                          <a:solidFill>
                            <a:schemeClr val="bg1"/>
                          </a:solidFill>
                          <a:effectLst/>
                        </a:rPr>
                        <a:t> </a:t>
                      </a:r>
                      <a:endParaRPr lang="en-US" sz="1700" b="1" dirty="0">
                        <a:solidFill>
                          <a:schemeClr val="bg1"/>
                        </a:solidFill>
                        <a:effectLst/>
                        <a:latin typeface="Calibri"/>
                        <a:ea typeface="Calibri"/>
                        <a:cs typeface="Times New Roman"/>
                      </a:endParaRPr>
                    </a:p>
                  </a:txBody>
                  <a:tcPr marL="9525" marR="9525" marT="9525" marB="0">
                    <a:solidFill>
                      <a:srgbClr val="000046"/>
                    </a:solidFill>
                  </a:tcPr>
                </a:tc>
                <a:tc gridSpan="2">
                  <a:txBody>
                    <a:bodyPr/>
                    <a:lstStyle/>
                    <a:p>
                      <a:pPr marL="0" marR="0" algn="ctr" fontAlgn="b">
                        <a:lnSpc>
                          <a:spcPct val="115000"/>
                        </a:lnSpc>
                        <a:spcBef>
                          <a:spcPts val="0"/>
                        </a:spcBef>
                        <a:spcAft>
                          <a:spcPts val="0"/>
                        </a:spcAft>
                      </a:pPr>
                      <a:r>
                        <a:rPr lang="en-US" sz="1700" b="1" kern="1200" dirty="0">
                          <a:solidFill>
                            <a:schemeClr val="bg1"/>
                          </a:solidFill>
                          <a:effectLst/>
                        </a:rPr>
                        <a:t>31 March 2016</a:t>
                      </a:r>
                      <a:endParaRPr lang="en-US" sz="1700" b="1" dirty="0">
                        <a:solidFill>
                          <a:schemeClr val="bg1"/>
                        </a:solidFill>
                        <a:effectLst/>
                        <a:latin typeface="Calibri"/>
                        <a:ea typeface="Calibri"/>
                        <a:cs typeface="Times New Roman"/>
                      </a:endParaRPr>
                    </a:p>
                  </a:txBody>
                  <a:tcPr marL="9525" marR="9525" marT="9525" marB="0">
                    <a:solidFill>
                      <a:srgbClr val="000046"/>
                    </a:solidFill>
                  </a:tcPr>
                </a:tc>
                <a:tc hMerge="1">
                  <a:txBody>
                    <a:bodyPr/>
                    <a:lstStyle/>
                    <a:p>
                      <a:endParaRPr lang="en-US"/>
                    </a:p>
                  </a:txBody>
                  <a:tcPr/>
                </a:tc>
                <a:tc gridSpan="2">
                  <a:txBody>
                    <a:bodyPr/>
                    <a:lstStyle/>
                    <a:p>
                      <a:pPr marL="0" marR="0" algn="ctr" fontAlgn="b">
                        <a:lnSpc>
                          <a:spcPct val="115000"/>
                        </a:lnSpc>
                        <a:spcBef>
                          <a:spcPts val="0"/>
                        </a:spcBef>
                        <a:spcAft>
                          <a:spcPts val="0"/>
                        </a:spcAft>
                      </a:pPr>
                      <a:r>
                        <a:rPr lang="en-US" sz="1700" b="1" kern="1200" dirty="0">
                          <a:solidFill>
                            <a:schemeClr val="bg1"/>
                          </a:solidFill>
                          <a:effectLst/>
                        </a:rPr>
                        <a:t>31 March 2015</a:t>
                      </a:r>
                      <a:endParaRPr lang="en-US" sz="1700" b="1" dirty="0">
                        <a:solidFill>
                          <a:schemeClr val="bg1"/>
                        </a:solidFill>
                        <a:effectLst/>
                        <a:latin typeface="Calibri"/>
                        <a:ea typeface="Calibri"/>
                        <a:cs typeface="Times New Roman"/>
                      </a:endParaRPr>
                    </a:p>
                  </a:txBody>
                  <a:tcPr marL="0" marR="0" marT="0" marB="0">
                    <a:solidFill>
                      <a:srgbClr val="000046"/>
                    </a:solidFill>
                  </a:tcPr>
                </a:tc>
                <a:tc hMerge="1">
                  <a:txBody>
                    <a:bodyPr/>
                    <a:lstStyle/>
                    <a:p>
                      <a:endParaRPr lang="en-US"/>
                    </a:p>
                  </a:txBody>
                  <a:tcPr/>
                </a:tc>
              </a:tr>
              <a:tr h="224790">
                <a:tc>
                  <a:txBody>
                    <a:bodyPr/>
                    <a:lstStyle/>
                    <a:p>
                      <a:pPr marL="0" marR="0" fontAlgn="b">
                        <a:lnSpc>
                          <a:spcPct val="115000"/>
                        </a:lnSpc>
                        <a:spcBef>
                          <a:spcPts val="0"/>
                        </a:spcBef>
                        <a:spcAft>
                          <a:spcPts val="0"/>
                        </a:spcAft>
                      </a:pPr>
                      <a:r>
                        <a:rPr lang="en-US" sz="1700" kern="1200" dirty="0">
                          <a:solidFill>
                            <a:schemeClr val="bg1"/>
                          </a:solidFill>
                          <a:effectLst/>
                        </a:rPr>
                        <a:t> </a:t>
                      </a:r>
                      <a:endParaRPr lang="en-US" sz="1700" dirty="0">
                        <a:solidFill>
                          <a:schemeClr val="bg1"/>
                        </a:solidFill>
                        <a:effectLst/>
                        <a:latin typeface="Calibri"/>
                        <a:ea typeface="Calibri"/>
                        <a:cs typeface="Times New Roman"/>
                      </a:endParaRPr>
                    </a:p>
                  </a:txBody>
                  <a:tcPr marL="9525" marR="9525" marT="9525" marB="0">
                    <a:solidFill>
                      <a:srgbClr val="000046"/>
                    </a:solidFill>
                  </a:tcPr>
                </a:tc>
                <a:tc>
                  <a:txBody>
                    <a:bodyPr/>
                    <a:lstStyle/>
                    <a:p>
                      <a:pPr marL="0" marR="0" fontAlgn="b">
                        <a:lnSpc>
                          <a:spcPct val="115000"/>
                        </a:lnSpc>
                        <a:spcBef>
                          <a:spcPts val="0"/>
                        </a:spcBef>
                        <a:spcAft>
                          <a:spcPts val="0"/>
                        </a:spcAft>
                      </a:pPr>
                      <a:r>
                        <a:rPr lang="en-US" sz="1700" b="1" kern="1200" dirty="0">
                          <a:solidFill>
                            <a:schemeClr val="bg1"/>
                          </a:solidFill>
                          <a:effectLst/>
                        </a:rPr>
                        <a:t>Province</a:t>
                      </a:r>
                      <a:endParaRPr lang="en-US" sz="1700" b="1" dirty="0">
                        <a:solidFill>
                          <a:schemeClr val="bg1"/>
                        </a:solidFill>
                        <a:effectLst/>
                        <a:latin typeface="Calibri"/>
                        <a:ea typeface="Calibri"/>
                        <a:cs typeface="Times New Roman"/>
                      </a:endParaRPr>
                    </a:p>
                  </a:txBody>
                  <a:tcPr marL="9525" marR="9525" marT="9525" marB="0">
                    <a:solidFill>
                      <a:srgbClr val="000046"/>
                    </a:solidFill>
                  </a:tcPr>
                </a:tc>
                <a:tc>
                  <a:txBody>
                    <a:bodyPr/>
                    <a:lstStyle/>
                    <a:p>
                      <a:pPr marL="0" marR="0" algn="r" fontAlgn="b">
                        <a:lnSpc>
                          <a:spcPct val="115000"/>
                        </a:lnSpc>
                        <a:spcBef>
                          <a:spcPts val="0"/>
                        </a:spcBef>
                        <a:spcAft>
                          <a:spcPts val="0"/>
                        </a:spcAft>
                      </a:pPr>
                      <a:r>
                        <a:rPr lang="en-US" sz="1700" b="1" kern="1200" dirty="0">
                          <a:solidFill>
                            <a:schemeClr val="bg1"/>
                          </a:solidFill>
                          <a:effectLst/>
                        </a:rPr>
                        <a:t>Total</a:t>
                      </a:r>
                      <a:endParaRPr lang="en-US" sz="1700" b="1" dirty="0">
                        <a:solidFill>
                          <a:schemeClr val="bg1"/>
                        </a:solidFill>
                        <a:effectLst/>
                        <a:latin typeface="Calibri"/>
                        <a:ea typeface="Calibri"/>
                        <a:cs typeface="Times New Roman"/>
                      </a:endParaRPr>
                    </a:p>
                  </a:txBody>
                  <a:tcPr marL="9525" marR="9525" marT="9525" marB="0">
                    <a:solidFill>
                      <a:srgbClr val="000046"/>
                    </a:solidFill>
                  </a:tcPr>
                </a:tc>
                <a:tc>
                  <a:txBody>
                    <a:bodyPr/>
                    <a:lstStyle/>
                    <a:p>
                      <a:pPr marL="0" marR="0" algn="r" fontAlgn="b">
                        <a:lnSpc>
                          <a:spcPct val="115000"/>
                        </a:lnSpc>
                        <a:spcBef>
                          <a:spcPts val="0"/>
                        </a:spcBef>
                        <a:spcAft>
                          <a:spcPts val="0"/>
                        </a:spcAft>
                      </a:pPr>
                      <a:r>
                        <a:rPr lang="en-US" sz="1700" b="1" kern="1200" dirty="0">
                          <a:solidFill>
                            <a:schemeClr val="bg1"/>
                          </a:solidFill>
                          <a:effectLst/>
                        </a:rPr>
                        <a:t>Coverage</a:t>
                      </a:r>
                      <a:endParaRPr lang="en-US" sz="1700" b="1" dirty="0">
                        <a:solidFill>
                          <a:schemeClr val="bg1"/>
                        </a:solidFill>
                        <a:effectLst/>
                        <a:latin typeface="Calibri"/>
                        <a:ea typeface="Calibri"/>
                        <a:cs typeface="Times New Roman"/>
                      </a:endParaRPr>
                    </a:p>
                  </a:txBody>
                  <a:tcPr marL="9525" marR="9525" marT="9525" marB="0">
                    <a:solidFill>
                      <a:srgbClr val="000046"/>
                    </a:solidFill>
                  </a:tcPr>
                </a:tc>
                <a:tc>
                  <a:txBody>
                    <a:bodyPr/>
                    <a:lstStyle/>
                    <a:p>
                      <a:pPr marL="0" marR="0" algn="r" fontAlgn="b">
                        <a:lnSpc>
                          <a:spcPct val="115000"/>
                        </a:lnSpc>
                        <a:spcBef>
                          <a:spcPts val="0"/>
                        </a:spcBef>
                        <a:spcAft>
                          <a:spcPts val="0"/>
                        </a:spcAft>
                      </a:pPr>
                      <a:r>
                        <a:rPr lang="en-US" sz="1700" b="1" kern="1200" dirty="0">
                          <a:solidFill>
                            <a:schemeClr val="bg1"/>
                          </a:solidFill>
                          <a:effectLst/>
                        </a:rPr>
                        <a:t>Total </a:t>
                      </a:r>
                      <a:endParaRPr lang="en-US" sz="1700" b="1" dirty="0">
                        <a:solidFill>
                          <a:schemeClr val="bg1"/>
                        </a:solidFill>
                        <a:effectLst/>
                        <a:latin typeface="Calibri"/>
                        <a:ea typeface="Calibri"/>
                        <a:cs typeface="Times New Roman"/>
                      </a:endParaRPr>
                    </a:p>
                  </a:txBody>
                  <a:tcPr marL="0" marR="0" marT="0" marB="0">
                    <a:solidFill>
                      <a:srgbClr val="000046"/>
                    </a:solidFill>
                  </a:tcPr>
                </a:tc>
                <a:tc>
                  <a:txBody>
                    <a:bodyPr/>
                    <a:lstStyle/>
                    <a:p>
                      <a:pPr marL="0" marR="0" algn="r" fontAlgn="b">
                        <a:lnSpc>
                          <a:spcPct val="115000"/>
                        </a:lnSpc>
                        <a:spcBef>
                          <a:spcPts val="0"/>
                        </a:spcBef>
                        <a:spcAft>
                          <a:spcPts val="0"/>
                        </a:spcAft>
                      </a:pPr>
                      <a:r>
                        <a:rPr lang="en-US" sz="1700" b="1" kern="1200" dirty="0">
                          <a:solidFill>
                            <a:schemeClr val="bg1"/>
                          </a:solidFill>
                          <a:effectLst/>
                        </a:rPr>
                        <a:t>Coverage</a:t>
                      </a:r>
                      <a:endParaRPr lang="en-US" sz="1700" b="1" dirty="0">
                        <a:solidFill>
                          <a:schemeClr val="bg1"/>
                        </a:solidFill>
                        <a:effectLst/>
                        <a:latin typeface="Calibri"/>
                        <a:ea typeface="Calibri"/>
                        <a:cs typeface="Times New Roman"/>
                      </a:endParaRPr>
                    </a:p>
                  </a:txBody>
                  <a:tcPr marL="0" marR="0" marT="0" marB="0">
                    <a:solidFill>
                      <a:srgbClr val="000046"/>
                    </a:solidFill>
                  </a:tcPr>
                </a:tc>
              </a:tr>
              <a:tr h="158750">
                <a:tc>
                  <a:txBody>
                    <a:bodyPr/>
                    <a:lstStyle/>
                    <a:p>
                      <a:pPr marL="0" marR="0" fontAlgn="b">
                        <a:lnSpc>
                          <a:spcPct val="115000"/>
                        </a:lnSpc>
                        <a:spcBef>
                          <a:spcPts val="0"/>
                        </a:spcBef>
                        <a:spcAft>
                          <a:spcPts val="0"/>
                        </a:spcAft>
                      </a:pPr>
                      <a:r>
                        <a:rPr lang="en-US" sz="1600" kern="1200" dirty="0">
                          <a:effectLst/>
                        </a:rPr>
                        <a:t>1</a:t>
                      </a:r>
                      <a:endParaRPr lang="en-US" sz="1600" dirty="0">
                        <a:effectLst/>
                        <a:latin typeface="Calibri"/>
                        <a:ea typeface="Calibri"/>
                        <a:cs typeface="Times New Roman"/>
                      </a:endParaRPr>
                    </a:p>
                  </a:txBody>
                  <a:tcPr marL="9525" marR="9525" marT="9525" marB="0">
                    <a:solidFill>
                      <a:srgbClr val="00CDC8"/>
                    </a:solidFill>
                  </a:tcPr>
                </a:tc>
                <a:tc>
                  <a:txBody>
                    <a:bodyPr/>
                    <a:lstStyle/>
                    <a:p>
                      <a:pPr marL="0" marR="0" fontAlgn="b">
                        <a:lnSpc>
                          <a:spcPct val="115000"/>
                        </a:lnSpc>
                        <a:spcBef>
                          <a:spcPts val="0"/>
                        </a:spcBef>
                        <a:spcAft>
                          <a:spcPts val="0"/>
                        </a:spcAft>
                      </a:pPr>
                      <a:r>
                        <a:rPr lang="en-US" sz="1600" kern="1200" dirty="0">
                          <a:effectLst/>
                        </a:rPr>
                        <a:t>Eastern Cape</a:t>
                      </a:r>
                      <a:endParaRPr lang="en-US" sz="1600" dirty="0">
                        <a:effectLst/>
                        <a:latin typeface="Calibri"/>
                        <a:ea typeface="Calibri"/>
                        <a:cs typeface="Times New Roman"/>
                      </a:endParaRPr>
                    </a:p>
                  </a:txBody>
                  <a:tcPr marL="9525" marR="9525" marT="9525" marB="0">
                    <a:solidFill>
                      <a:srgbClr val="00CDC8"/>
                    </a:solidFill>
                  </a:tcPr>
                </a:tc>
                <a:tc>
                  <a:txBody>
                    <a:bodyPr/>
                    <a:lstStyle/>
                    <a:p>
                      <a:pPr marL="0" marR="0" algn="r" fontAlgn="b">
                        <a:lnSpc>
                          <a:spcPct val="115000"/>
                        </a:lnSpc>
                        <a:spcBef>
                          <a:spcPts val="0"/>
                        </a:spcBef>
                        <a:spcAft>
                          <a:spcPts val="0"/>
                        </a:spcAft>
                      </a:pPr>
                      <a:r>
                        <a:rPr lang="en-US" sz="1600" kern="1200">
                          <a:effectLst/>
                        </a:rPr>
                        <a:t>    39 </a:t>
                      </a:r>
                      <a:endParaRPr lang="en-US" sz="1600">
                        <a:effectLst/>
                        <a:latin typeface="Calibri"/>
                        <a:ea typeface="Calibri"/>
                        <a:cs typeface="Times New Roman"/>
                      </a:endParaRPr>
                    </a:p>
                  </a:txBody>
                  <a:tcPr marL="9525" marR="9525" marT="9525" marB="0">
                    <a:solidFill>
                      <a:srgbClr val="00CDC8"/>
                    </a:solidFill>
                  </a:tcPr>
                </a:tc>
                <a:tc>
                  <a:txBody>
                    <a:bodyPr/>
                    <a:lstStyle/>
                    <a:p>
                      <a:pPr marL="0" marR="0" algn="r" fontAlgn="b">
                        <a:lnSpc>
                          <a:spcPct val="115000"/>
                        </a:lnSpc>
                        <a:spcBef>
                          <a:spcPts val="0"/>
                        </a:spcBef>
                        <a:spcAft>
                          <a:spcPts val="0"/>
                        </a:spcAft>
                      </a:pPr>
                      <a:r>
                        <a:rPr lang="en-US" sz="1600" kern="1200">
                          <a:effectLst/>
                        </a:rPr>
                        <a:t>6%</a:t>
                      </a:r>
                      <a:endParaRPr lang="en-US" sz="1600">
                        <a:effectLst/>
                        <a:latin typeface="Calibri"/>
                        <a:ea typeface="Calibri"/>
                        <a:cs typeface="Times New Roman"/>
                      </a:endParaRPr>
                    </a:p>
                  </a:txBody>
                  <a:tcPr marL="9525" marR="9525" marT="9525" marB="0">
                    <a:solidFill>
                      <a:srgbClr val="00CDC8"/>
                    </a:solidFill>
                  </a:tcPr>
                </a:tc>
                <a:tc>
                  <a:txBody>
                    <a:bodyPr/>
                    <a:lstStyle/>
                    <a:p>
                      <a:pPr marL="0" marR="0" algn="r" fontAlgn="b">
                        <a:lnSpc>
                          <a:spcPct val="115000"/>
                        </a:lnSpc>
                        <a:spcBef>
                          <a:spcPts val="0"/>
                        </a:spcBef>
                        <a:spcAft>
                          <a:spcPts val="0"/>
                        </a:spcAft>
                      </a:pPr>
                      <a:r>
                        <a:rPr lang="en-US" sz="1600" kern="1200">
                          <a:effectLst/>
                        </a:rPr>
                        <a:t>24</a:t>
                      </a:r>
                      <a:endParaRPr lang="en-US" sz="1600">
                        <a:effectLst/>
                        <a:latin typeface="Calibri"/>
                        <a:ea typeface="Calibri"/>
                        <a:cs typeface="Times New Roman"/>
                      </a:endParaRPr>
                    </a:p>
                  </a:txBody>
                  <a:tcPr marL="0" marR="0" marT="0" marB="0">
                    <a:solidFill>
                      <a:srgbClr val="00CDC8"/>
                    </a:solidFill>
                  </a:tcPr>
                </a:tc>
                <a:tc>
                  <a:txBody>
                    <a:bodyPr/>
                    <a:lstStyle/>
                    <a:p>
                      <a:pPr marL="0" marR="0" algn="r" fontAlgn="b">
                        <a:lnSpc>
                          <a:spcPct val="115000"/>
                        </a:lnSpc>
                        <a:spcBef>
                          <a:spcPts val="0"/>
                        </a:spcBef>
                        <a:spcAft>
                          <a:spcPts val="0"/>
                        </a:spcAft>
                      </a:pPr>
                      <a:r>
                        <a:rPr lang="en-US" sz="1600" kern="1200">
                          <a:effectLst/>
                        </a:rPr>
                        <a:t>2%</a:t>
                      </a:r>
                      <a:endParaRPr lang="en-US" sz="1600">
                        <a:effectLst/>
                        <a:latin typeface="Calibri"/>
                        <a:ea typeface="Calibri"/>
                        <a:cs typeface="Times New Roman"/>
                      </a:endParaRPr>
                    </a:p>
                  </a:txBody>
                  <a:tcPr marL="0" marR="0" marT="0" marB="0">
                    <a:solidFill>
                      <a:srgbClr val="00CDC8"/>
                    </a:solidFill>
                  </a:tcPr>
                </a:tc>
              </a:tr>
              <a:tr h="173990">
                <a:tc>
                  <a:txBody>
                    <a:bodyPr/>
                    <a:lstStyle/>
                    <a:p>
                      <a:pPr marL="0" marR="0" fontAlgn="b">
                        <a:lnSpc>
                          <a:spcPct val="115000"/>
                        </a:lnSpc>
                        <a:spcBef>
                          <a:spcPts val="0"/>
                        </a:spcBef>
                        <a:spcAft>
                          <a:spcPts val="0"/>
                        </a:spcAft>
                      </a:pPr>
                      <a:r>
                        <a:rPr lang="en-US" sz="1600" kern="1200">
                          <a:effectLst/>
                        </a:rPr>
                        <a:t>2</a:t>
                      </a:r>
                      <a:endParaRPr lang="en-US" sz="1600">
                        <a:effectLst/>
                        <a:latin typeface="Calibri"/>
                        <a:ea typeface="Calibri"/>
                        <a:cs typeface="Times New Roman"/>
                      </a:endParaRPr>
                    </a:p>
                  </a:txBody>
                  <a:tcPr marL="9525" marR="9525" marT="9525" marB="0">
                    <a:solidFill>
                      <a:srgbClr val="00CDC8"/>
                    </a:solidFill>
                  </a:tcPr>
                </a:tc>
                <a:tc>
                  <a:txBody>
                    <a:bodyPr/>
                    <a:lstStyle/>
                    <a:p>
                      <a:pPr marL="0" marR="0" fontAlgn="b">
                        <a:lnSpc>
                          <a:spcPct val="115000"/>
                        </a:lnSpc>
                        <a:spcBef>
                          <a:spcPts val="0"/>
                        </a:spcBef>
                        <a:spcAft>
                          <a:spcPts val="0"/>
                        </a:spcAft>
                      </a:pPr>
                      <a:r>
                        <a:rPr lang="en-US" sz="1600" kern="1200" dirty="0">
                          <a:effectLst/>
                        </a:rPr>
                        <a:t>Free State</a:t>
                      </a:r>
                      <a:endParaRPr lang="en-US" sz="1600" dirty="0">
                        <a:effectLst/>
                        <a:latin typeface="Calibri"/>
                        <a:ea typeface="Calibri"/>
                        <a:cs typeface="Times New Roman"/>
                      </a:endParaRPr>
                    </a:p>
                  </a:txBody>
                  <a:tcPr marL="9525" marR="9525" marT="9525" marB="0">
                    <a:solidFill>
                      <a:srgbClr val="00CDC8"/>
                    </a:solidFill>
                  </a:tcPr>
                </a:tc>
                <a:tc>
                  <a:txBody>
                    <a:bodyPr/>
                    <a:lstStyle/>
                    <a:p>
                      <a:pPr marL="0" marR="0" algn="r" fontAlgn="b">
                        <a:lnSpc>
                          <a:spcPct val="115000"/>
                        </a:lnSpc>
                        <a:spcBef>
                          <a:spcPts val="0"/>
                        </a:spcBef>
                        <a:spcAft>
                          <a:spcPts val="0"/>
                        </a:spcAft>
                      </a:pPr>
                      <a:r>
                        <a:rPr lang="en-US" sz="1600" kern="1200" dirty="0">
                          <a:effectLst/>
                        </a:rPr>
                        <a:t>    22 </a:t>
                      </a:r>
                      <a:endParaRPr lang="en-US" sz="1600" dirty="0">
                        <a:effectLst/>
                        <a:latin typeface="Calibri"/>
                        <a:ea typeface="Calibri"/>
                        <a:cs typeface="Times New Roman"/>
                      </a:endParaRPr>
                    </a:p>
                  </a:txBody>
                  <a:tcPr marL="9525" marR="9525" marT="9525" marB="0">
                    <a:solidFill>
                      <a:srgbClr val="00CDC8"/>
                    </a:solidFill>
                  </a:tcPr>
                </a:tc>
                <a:tc>
                  <a:txBody>
                    <a:bodyPr/>
                    <a:lstStyle/>
                    <a:p>
                      <a:pPr marL="0" marR="0" algn="r" fontAlgn="b">
                        <a:lnSpc>
                          <a:spcPct val="115000"/>
                        </a:lnSpc>
                        <a:spcBef>
                          <a:spcPts val="0"/>
                        </a:spcBef>
                        <a:spcAft>
                          <a:spcPts val="0"/>
                        </a:spcAft>
                      </a:pPr>
                      <a:r>
                        <a:rPr lang="en-US" sz="1600" kern="1200">
                          <a:effectLst/>
                        </a:rPr>
                        <a:t>4%</a:t>
                      </a:r>
                      <a:endParaRPr lang="en-US" sz="1600">
                        <a:effectLst/>
                        <a:latin typeface="Calibri"/>
                        <a:ea typeface="Calibri"/>
                        <a:cs typeface="Times New Roman"/>
                      </a:endParaRPr>
                    </a:p>
                  </a:txBody>
                  <a:tcPr marL="9525" marR="9525" marT="9525" marB="0">
                    <a:solidFill>
                      <a:srgbClr val="00CDC8"/>
                    </a:solidFill>
                  </a:tcPr>
                </a:tc>
                <a:tc>
                  <a:txBody>
                    <a:bodyPr/>
                    <a:lstStyle/>
                    <a:p>
                      <a:pPr marL="0" marR="0" algn="r" fontAlgn="b">
                        <a:lnSpc>
                          <a:spcPct val="115000"/>
                        </a:lnSpc>
                        <a:spcBef>
                          <a:spcPts val="0"/>
                        </a:spcBef>
                        <a:spcAft>
                          <a:spcPts val="0"/>
                        </a:spcAft>
                      </a:pPr>
                      <a:r>
                        <a:rPr lang="en-US" sz="1600" kern="1200">
                          <a:effectLst/>
                        </a:rPr>
                        <a:t>10</a:t>
                      </a:r>
                      <a:endParaRPr lang="en-US" sz="1600">
                        <a:effectLst/>
                        <a:latin typeface="Calibri"/>
                        <a:ea typeface="Calibri"/>
                        <a:cs typeface="Times New Roman"/>
                      </a:endParaRPr>
                    </a:p>
                  </a:txBody>
                  <a:tcPr marL="0" marR="0" marT="0" marB="0">
                    <a:solidFill>
                      <a:srgbClr val="00CDC8"/>
                    </a:solidFill>
                  </a:tcPr>
                </a:tc>
                <a:tc>
                  <a:txBody>
                    <a:bodyPr/>
                    <a:lstStyle/>
                    <a:p>
                      <a:pPr marL="0" marR="0" algn="r" fontAlgn="b">
                        <a:lnSpc>
                          <a:spcPct val="115000"/>
                        </a:lnSpc>
                        <a:spcBef>
                          <a:spcPts val="0"/>
                        </a:spcBef>
                        <a:spcAft>
                          <a:spcPts val="0"/>
                        </a:spcAft>
                      </a:pPr>
                      <a:r>
                        <a:rPr lang="en-US" sz="1600" kern="1200">
                          <a:effectLst/>
                        </a:rPr>
                        <a:t>1%</a:t>
                      </a:r>
                      <a:endParaRPr lang="en-US" sz="1600">
                        <a:effectLst/>
                        <a:latin typeface="Calibri"/>
                        <a:ea typeface="Calibri"/>
                        <a:cs typeface="Times New Roman"/>
                      </a:endParaRPr>
                    </a:p>
                  </a:txBody>
                  <a:tcPr marL="0" marR="0" marT="0" marB="0">
                    <a:solidFill>
                      <a:srgbClr val="00CDC8"/>
                    </a:solidFill>
                  </a:tcPr>
                </a:tc>
              </a:tr>
              <a:tr h="189230">
                <a:tc>
                  <a:txBody>
                    <a:bodyPr/>
                    <a:lstStyle/>
                    <a:p>
                      <a:pPr marL="0" marR="0" fontAlgn="b">
                        <a:lnSpc>
                          <a:spcPct val="115000"/>
                        </a:lnSpc>
                        <a:spcBef>
                          <a:spcPts val="0"/>
                        </a:spcBef>
                        <a:spcAft>
                          <a:spcPts val="0"/>
                        </a:spcAft>
                      </a:pPr>
                      <a:r>
                        <a:rPr lang="en-US" sz="1600" kern="1200">
                          <a:effectLst/>
                        </a:rPr>
                        <a:t>3</a:t>
                      </a:r>
                      <a:endParaRPr lang="en-US" sz="1600">
                        <a:effectLst/>
                        <a:latin typeface="Calibri"/>
                        <a:ea typeface="Calibri"/>
                        <a:cs typeface="Times New Roman"/>
                      </a:endParaRPr>
                    </a:p>
                  </a:txBody>
                  <a:tcPr marL="9525" marR="9525" marT="9525" marB="0">
                    <a:solidFill>
                      <a:srgbClr val="00CDC8"/>
                    </a:solidFill>
                  </a:tcPr>
                </a:tc>
                <a:tc>
                  <a:txBody>
                    <a:bodyPr/>
                    <a:lstStyle/>
                    <a:p>
                      <a:pPr marL="0" marR="0" fontAlgn="b">
                        <a:lnSpc>
                          <a:spcPct val="115000"/>
                        </a:lnSpc>
                        <a:spcBef>
                          <a:spcPts val="0"/>
                        </a:spcBef>
                        <a:spcAft>
                          <a:spcPts val="0"/>
                        </a:spcAft>
                      </a:pPr>
                      <a:r>
                        <a:rPr lang="en-US" sz="1600" kern="1200" dirty="0">
                          <a:effectLst/>
                        </a:rPr>
                        <a:t>Gauteng</a:t>
                      </a:r>
                      <a:endParaRPr lang="en-US" sz="1600" dirty="0">
                        <a:effectLst/>
                        <a:latin typeface="Calibri"/>
                        <a:ea typeface="Calibri"/>
                        <a:cs typeface="Times New Roman"/>
                      </a:endParaRPr>
                    </a:p>
                  </a:txBody>
                  <a:tcPr marL="9525" marR="9525" marT="9525" marB="0">
                    <a:solidFill>
                      <a:srgbClr val="00CDC8"/>
                    </a:solidFill>
                  </a:tcPr>
                </a:tc>
                <a:tc>
                  <a:txBody>
                    <a:bodyPr/>
                    <a:lstStyle/>
                    <a:p>
                      <a:pPr marL="0" marR="0" algn="r" fontAlgn="b">
                        <a:lnSpc>
                          <a:spcPct val="115000"/>
                        </a:lnSpc>
                        <a:spcBef>
                          <a:spcPts val="0"/>
                        </a:spcBef>
                        <a:spcAft>
                          <a:spcPts val="0"/>
                        </a:spcAft>
                      </a:pPr>
                      <a:r>
                        <a:rPr lang="en-US" sz="1600" kern="1200" dirty="0">
                          <a:effectLst/>
                        </a:rPr>
                        <a:t>  253 </a:t>
                      </a:r>
                      <a:endParaRPr lang="en-US" sz="1600" dirty="0">
                        <a:effectLst/>
                        <a:latin typeface="Calibri"/>
                        <a:ea typeface="Calibri"/>
                        <a:cs typeface="Times New Roman"/>
                      </a:endParaRPr>
                    </a:p>
                  </a:txBody>
                  <a:tcPr marL="9525" marR="9525" marT="9525" marB="0">
                    <a:solidFill>
                      <a:srgbClr val="00CDC8"/>
                    </a:solidFill>
                  </a:tcPr>
                </a:tc>
                <a:tc>
                  <a:txBody>
                    <a:bodyPr/>
                    <a:lstStyle/>
                    <a:p>
                      <a:pPr marL="0" marR="0" algn="r" fontAlgn="b">
                        <a:lnSpc>
                          <a:spcPct val="115000"/>
                        </a:lnSpc>
                        <a:spcBef>
                          <a:spcPts val="0"/>
                        </a:spcBef>
                        <a:spcAft>
                          <a:spcPts val="0"/>
                        </a:spcAft>
                      </a:pPr>
                      <a:r>
                        <a:rPr lang="en-US" sz="1600" kern="1200">
                          <a:effectLst/>
                        </a:rPr>
                        <a:t>41%</a:t>
                      </a:r>
                      <a:endParaRPr lang="en-US" sz="1600">
                        <a:effectLst/>
                        <a:latin typeface="Calibri"/>
                        <a:ea typeface="Calibri"/>
                        <a:cs typeface="Times New Roman"/>
                      </a:endParaRPr>
                    </a:p>
                  </a:txBody>
                  <a:tcPr marL="9525" marR="9525" marT="9525" marB="0">
                    <a:solidFill>
                      <a:srgbClr val="00CDC8"/>
                    </a:solidFill>
                  </a:tcPr>
                </a:tc>
                <a:tc>
                  <a:txBody>
                    <a:bodyPr/>
                    <a:lstStyle/>
                    <a:p>
                      <a:pPr marL="0" marR="0" algn="r" fontAlgn="b">
                        <a:lnSpc>
                          <a:spcPct val="115000"/>
                        </a:lnSpc>
                        <a:spcBef>
                          <a:spcPts val="0"/>
                        </a:spcBef>
                        <a:spcAft>
                          <a:spcPts val="0"/>
                        </a:spcAft>
                      </a:pPr>
                      <a:r>
                        <a:rPr lang="en-US" sz="1600" kern="1200">
                          <a:effectLst/>
                        </a:rPr>
                        <a:t>365</a:t>
                      </a:r>
                      <a:endParaRPr lang="en-US" sz="1600">
                        <a:effectLst/>
                        <a:latin typeface="Calibri"/>
                        <a:ea typeface="Calibri"/>
                        <a:cs typeface="Times New Roman"/>
                      </a:endParaRPr>
                    </a:p>
                  </a:txBody>
                  <a:tcPr marL="0" marR="0" marT="0" marB="0">
                    <a:solidFill>
                      <a:srgbClr val="00CDC8"/>
                    </a:solidFill>
                  </a:tcPr>
                </a:tc>
                <a:tc>
                  <a:txBody>
                    <a:bodyPr/>
                    <a:lstStyle/>
                    <a:p>
                      <a:pPr marL="0" marR="0" algn="r" fontAlgn="b">
                        <a:lnSpc>
                          <a:spcPct val="115000"/>
                        </a:lnSpc>
                        <a:spcBef>
                          <a:spcPts val="0"/>
                        </a:spcBef>
                        <a:spcAft>
                          <a:spcPts val="0"/>
                        </a:spcAft>
                      </a:pPr>
                      <a:r>
                        <a:rPr lang="en-US" sz="1600" kern="1200">
                          <a:effectLst/>
                        </a:rPr>
                        <a:t>36%</a:t>
                      </a:r>
                      <a:endParaRPr lang="en-US" sz="1600">
                        <a:effectLst/>
                        <a:latin typeface="Calibri"/>
                        <a:ea typeface="Calibri"/>
                        <a:cs typeface="Times New Roman"/>
                      </a:endParaRPr>
                    </a:p>
                  </a:txBody>
                  <a:tcPr marL="0" marR="0" marT="0" marB="0">
                    <a:solidFill>
                      <a:srgbClr val="00CDC8"/>
                    </a:solidFill>
                  </a:tcPr>
                </a:tc>
              </a:tr>
              <a:tr h="203835">
                <a:tc>
                  <a:txBody>
                    <a:bodyPr/>
                    <a:lstStyle/>
                    <a:p>
                      <a:pPr marL="0" marR="0" fontAlgn="b">
                        <a:lnSpc>
                          <a:spcPct val="115000"/>
                        </a:lnSpc>
                        <a:spcBef>
                          <a:spcPts val="0"/>
                        </a:spcBef>
                        <a:spcAft>
                          <a:spcPts val="0"/>
                        </a:spcAft>
                      </a:pPr>
                      <a:r>
                        <a:rPr lang="en-US" sz="1600" kern="1200">
                          <a:effectLst/>
                        </a:rPr>
                        <a:t>4</a:t>
                      </a:r>
                      <a:endParaRPr lang="en-US" sz="1600">
                        <a:effectLst/>
                        <a:latin typeface="Calibri"/>
                        <a:ea typeface="Calibri"/>
                        <a:cs typeface="Times New Roman"/>
                      </a:endParaRPr>
                    </a:p>
                  </a:txBody>
                  <a:tcPr marL="9525" marR="9525" marT="9525" marB="0">
                    <a:solidFill>
                      <a:srgbClr val="00CDC8"/>
                    </a:solidFill>
                  </a:tcPr>
                </a:tc>
                <a:tc>
                  <a:txBody>
                    <a:bodyPr/>
                    <a:lstStyle/>
                    <a:p>
                      <a:pPr marL="0" marR="0" fontAlgn="b">
                        <a:lnSpc>
                          <a:spcPct val="115000"/>
                        </a:lnSpc>
                        <a:spcBef>
                          <a:spcPts val="0"/>
                        </a:spcBef>
                        <a:spcAft>
                          <a:spcPts val="0"/>
                        </a:spcAft>
                      </a:pPr>
                      <a:r>
                        <a:rPr lang="en-US" sz="1600" kern="1200" dirty="0" err="1">
                          <a:effectLst/>
                        </a:rPr>
                        <a:t>KwaZulu</a:t>
                      </a:r>
                      <a:r>
                        <a:rPr lang="en-US" sz="1600" kern="1200" dirty="0">
                          <a:effectLst/>
                        </a:rPr>
                        <a:t> Natal</a:t>
                      </a:r>
                      <a:endParaRPr lang="en-US" sz="1600" dirty="0">
                        <a:effectLst/>
                        <a:latin typeface="Calibri"/>
                        <a:ea typeface="Calibri"/>
                        <a:cs typeface="Times New Roman"/>
                      </a:endParaRPr>
                    </a:p>
                  </a:txBody>
                  <a:tcPr marL="9525" marR="9525" marT="9525" marB="0">
                    <a:solidFill>
                      <a:srgbClr val="00CDC8"/>
                    </a:solidFill>
                  </a:tcPr>
                </a:tc>
                <a:tc>
                  <a:txBody>
                    <a:bodyPr/>
                    <a:lstStyle/>
                    <a:p>
                      <a:pPr marL="0" marR="0" algn="r" fontAlgn="b">
                        <a:lnSpc>
                          <a:spcPct val="115000"/>
                        </a:lnSpc>
                        <a:spcBef>
                          <a:spcPts val="0"/>
                        </a:spcBef>
                        <a:spcAft>
                          <a:spcPts val="0"/>
                        </a:spcAft>
                      </a:pPr>
                      <a:r>
                        <a:rPr lang="en-US" sz="1600" kern="1200" dirty="0">
                          <a:effectLst/>
                        </a:rPr>
                        <a:t>    77 </a:t>
                      </a:r>
                      <a:endParaRPr lang="en-US" sz="1600" dirty="0">
                        <a:effectLst/>
                        <a:latin typeface="Calibri"/>
                        <a:ea typeface="Calibri"/>
                        <a:cs typeface="Times New Roman"/>
                      </a:endParaRPr>
                    </a:p>
                  </a:txBody>
                  <a:tcPr marL="9525" marR="9525" marT="9525" marB="0">
                    <a:solidFill>
                      <a:srgbClr val="00CDC8"/>
                    </a:solidFill>
                  </a:tcPr>
                </a:tc>
                <a:tc>
                  <a:txBody>
                    <a:bodyPr/>
                    <a:lstStyle/>
                    <a:p>
                      <a:pPr marL="0" marR="0" algn="r" fontAlgn="b">
                        <a:lnSpc>
                          <a:spcPct val="115000"/>
                        </a:lnSpc>
                        <a:spcBef>
                          <a:spcPts val="0"/>
                        </a:spcBef>
                        <a:spcAft>
                          <a:spcPts val="0"/>
                        </a:spcAft>
                      </a:pPr>
                      <a:r>
                        <a:rPr lang="en-US" sz="1600" kern="1200" dirty="0">
                          <a:effectLst/>
                        </a:rPr>
                        <a:t>12%</a:t>
                      </a:r>
                      <a:endParaRPr lang="en-US" sz="1600" dirty="0">
                        <a:effectLst/>
                        <a:latin typeface="Calibri"/>
                        <a:ea typeface="Calibri"/>
                        <a:cs typeface="Times New Roman"/>
                      </a:endParaRPr>
                    </a:p>
                  </a:txBody>
                  <a:tcPr marL="9525" marR="9525" marT="9525" marB="0">
                    <a:solidFill>
                      <a:srgbClr val="00CDC8"/>
                    </a:solidFill>
                  </a:tcPr>
                </a:tc>
                <a:tc>
                  <a:txBody>
                    <a:bodyPr/>
                    <a:lstStyle/>
                    <a:p>
                      <a:pPr marL="0" marR="0" algn="r" fontAlgn="b">
                        <a:lnSpc>
                          <a:spcPct val="115000"/>
                        </a:lnSpc>
                        <a:spcBef>
                          <a:spcPts val="0"/>
                        </a:spcBef>
                        <a:spcAft>
                          <a:spcPts val="0"/>
                        </a:spcAft>
                      </a:pPr>
                      <a:r>
                        <a:rPr lang="en-US" sz="1600" kern="1200">
                          <a:effectLst/>
                        </a:rPr>
                        <a:t>81</a:t>
                      </a:r>
                      <a:endParaRPr lang="en-US" sz="1600">
                        <a:effectLst/>
                        <a:latin typeface="Calibri"/>
                        <a:ea typeface="Calibri"/>
                        <a:cs typeface="Times New Roman"/>
                      </a:endParaRPr>
                    </a:p>
                  </a:txBody>
                  <a:tcPr marL="0" marR="0" marT="0" marB="0">
                    <a:solidFill>
                      <a:srgbClr val="00CDC8"/>
                    </a:solidFill>
                  </a:tcPr>
                </a:tc>
                <a:tc>
                  <a:txBody>
                    <a:bodyPr/>
                    <a:lstStyle/>
                    <a:p>
                      <a:pPr marL="0" marR="0" algn="r" fontAlgn="b">
                        <a:lnSpc>
                          <a:spcPct val="115000"/>
                        </a:lnSpc>
                        <a:spcBef>
                          <a:spcPts val="0"/>
                        </a:spcBef>
                        <a:spcAft>
                          <a:spcPts val="0"/>
                        </a:spcAft>
                      </a:pPr>
                      <a:r>
                        <a:rPr lang="en-US" sz="1600" kern="1200">
                          <a:effectLst/>
                        </a:rPr>
                        <a:t>8%</a:t>
                      </a:r>
                      <a:endParaRPr lang="en-US" sz="1600">
                        <a:effectLst/>
                        <a:latin typeface="Calibri"/>
                        <a:ea typeface="Calibri"/>
                        <a:cs typeface="Times New Roman"/>
                      </a:endParaRPr>
                    </a:p>
                  </a:txBody>
                  <a:tcPr marL="0" marR="0" marT="0" marB="0">
                    <a:solidFill>
                      <a:srgbClr val="00CDC8"/>
                    </a:solidFill>
                  </a:tcPr>
                </a:tc>
              </a:tr>
              <a:tr h="129540">
                <a:tc>
                  <a:txBody>
                    <a:bodyPr/>
                    <a:lstStyle/>
                    <a:p>
                      <a:pPr marL="0" marR="0" fontAlgn="b">
                        <a:lnSpc>
                          <a:spcPct val="115000"/>
                        </a:lnSpc>
                        <a:spcBef>
                          <a:spcPts val="0"/>
                        </a:spcBef>
                        <a:spcAft>
                          <a:spcPts val="0"/>
                        </a:spcAft>
                      </a:pPr>
                      <a:r>
                        <a:rPr lang="en-US" sz="1600" kern="1200">
                          <a:effectLst/>
                        </a:rPr>
                        <a:t>5</a:t>
                      </a:r>
                      <a:endParaRPr lang="en-US" sz="1600">
                        <a:effectLst/>
                        <a:latin typeface="Calibri"/>
                        <a:ea typeface="Calibri"/>
                        <a:cs typeface="Times New Roman"/>
                      </a:endParaRPr>
                    </a:p>
                  </a:txBody>
                  <a:tcPr marL="9525" marR="9525" marT="9525" marB="0">
                    <a:solidFill>
                      <a:srgbClr val="00CDC8"/>
                    </a:solidFill>
                  </a:tcPr>
                </a:tc>
                <a:tc>
                  <a:txBody>
                    <a:bodyPr/>
                    <a:lstStyle/>
                    <a:p>
                      <a:pPr marL="0" marR="0" fontAlgn="b">
                        <a:lnSpc>
                          <a:spcPct val="115000"/>
                        </a:lnSpc>
                        <a:spcBef>
                          <a:spcPts val="0"/>
                        </a:spcBef>
                        <a:spcAft>
                          <a:spcPts val="0"/>
                        </a:spcAft>
                      </a:pPr>
                      <a:r>
                        <a:rPr lang="en-US" sz="1600" kern="1200">
                          <a:effectLst/>
                        </a:rPr>
                        <a:t>Limpopo</a:t>
                      </a:r>
                      <a:endParaRPr lang="en-US" sz="1600">
                        <a:effectLst/>
                        <a:latin typeface="Calibri"/>
                        <a:ea typeface="Calibri"/>
                        <a:cs typeface="Times New Roman"/>
                      </a:endParaRPr>
                    </a:p>
                  </a:txBody>
                  <a:tcPr marL="9525" marR="9525" marT="9525" marB="0">
                    <a:solidFill>
                      <a:srgbClr val="00CDC8"/>
                    </a:solidFill>
                  </a:tcPr>
                </a:tc>
                <a:tc>
                  <a:txBody>
                    <a:bodyPr/>
                    <a:lstStyle/>
                    <a:p>
                      <a:pPr marL="0" marR="0" algn="r" fontAlgn="b">
                        <a:lnSpc>
                          <a:spcPct val="115000"/>
                        </a:lnSpc>
                        <a:spcBef>
                          <a:spcPts val="0"/>
                        </a:spcBef>
                        <a:spcAft>
                          <a:spcPts val="0"/>
                        </a:spcAft>
                      </a:pPr>
                      <a:r>
                        <a:rPr lang="en-US" sz="1600" kern="1200" dirty="0">
                          <a:effectLst/>
                        </a:rPr>
                        <a:t>    33 </a:t>
                      </a:r>
                      <a:endParaRPr lang="en-US" sz="1600" dirty="0">
                        <a:effectLst/>
                        <a:latin typeface="Calibri"/>
                        <a:ea typeface="Calibri"/>
                        <a:cs typeface="Times New Roman"/>
                      </a:endParaRPr>
                    </a:p>
                  </a:txBody>
                  <a:tcPr marL="9525" marR="9525" marT="9525" marB="0">
                    <a:solidFill>
                      <a:srgbClr val="00CDC8"/>
                    </a:solidFill>
                  </a:tcPr>
                </a:tc>
                <a:tc>
                  <a:txBody>
                    <a:bodyPr/>
                    <a:lstStyle/>
                    <a:p>
                      <a:pPr marL="0" marR="0" algn="r" fontAlgn="b">
                        <a:lnSpc>
                          <a:spcPct val="115000"/>
                        </a:lnSpc>
                        <a:spcBef>
                          <a:spcPts val="0"/>
                        </a:spcBef>
                        <a:spcAft>
                          <a:spcPts val="0"/>
                        </a:spcAft>
                      </a:pPr>
                      <a:r>
                        <a:rPr lang="en-US" sz="1600" kern="1200" dirty="0">
                          <a:effectLst/>
                        </a:rPr>
                        <a:t>5%</a:t>
                      </a:r>
                      <a:endParaRPr lang="en-US" sz="1600" dirty="0">
                        <a:effectLst/>
                        <a:latin typeface="Calibri"/>
                        <a:ea typeface="Calibri"/>
                        <a:cs typeface="Times New Roman"/>
                      </a:endParaRPr>
                    </a:p>
                  </a:txBody>
                  <a:tcPr marL="9525" marR="9525" marT="9525" marB="0">
                    <a:solidFill>
                      <a:srgbClr val="00CDC8"/>
                    </a:solidFill>
                  </a:tcPr>
                </a:tc>
                <a:tc>
                  <a:txBody>
                    <a:bodyPr/>
                    <a:lstStyle/>
                    <a:p>
                      <a:pPr marL="0" marR="0" algn="r" fontAlgn="b">
                        <a:lnSpc>
                          <a:spcPct val="115000"/>
                        </a:lnSpc>
                        <a:spcBef>
                          <a:spcPts val="0"/>
                        </a:spcBef>
                        <a:spcAft>
                          <a:spcPts val="0"/>
                        </a:spcAft>
                      </a:pPr>
                      <a:r>
                        <a:rPr lang="en-US" sz="1600" kern="1200" dirty="0">
                          <a:effectLst/>
                        </a:rPr>
                        <a:t>66</a:t>
                      </a:r>
                      <a:endParaRPr lang="en-US" sz="1600" dirty="0">
                        <a:effectLst/>
                        <a:latin typeface="Calibri"/>
                        <a:ea typeface="Calibri"/>
                        <a:cs typeface="Times New Roman"/>
                      </a:endParaRPr>
                    </a:p>
                  </a:txBody>
                  <a:tcPr marL="0" marR="0" marT="0" marB="0">
                    <a:solidFill>
                      <a:srgbClr val="00CDC8"/>
                    </a:solidFill>
                  </a:tcPr>
                </a:tc>
                <a:tc>
                  <a:txBody>
                    <a:bodyPr/>
                    <a:lstStyle/>
                    <a:p>
                      <a:pPr marL="0" marR="0" algn="r" fontAlgn="b">
                        <a:lnSpc>
                          <a:spcPct val="115000"/>
                        </a:lnSpc>
                        <a:spcBef>
                          <a:spcPts val="0"/>
                        </a:spcBef>
                        <a:spcAft>
                          <a:spcPts val="0"/>
                        </a:spcAft>
                      </a:pPr>
                      <a:r>
                        <a:rPr lang="en-US" sz="1600" kern="1200">
                          <a:effectLst/>
                        </a:rPr>
                        <a:t>6%</a:t>
                      </a:r>
                      <a:endParaRPr lang="en-US" sz="1600">
                        <a:effectLst/>
                        <a:latin typeface="Calibri"/>
                        <a:ea typeface="Calibri"/>
                        <a:cs typeface="Times New Roman"/>
                      </a:endParaRPr>
                    </a:p>
                  </a:txBody>
                  <a:tcPr marL="0" marR="0" marT="0" marB="0">
                    <a:solidFill>
                      <a:srgbClr val="00CDC8"/>
                    </a:solidFill>
                  </a:tcPr>
                </a:tc>
              </a:tr>
              <a:tr h="144780">
                <a:tc>
                  <a:txBody>
                    <a:bodyPr/>
                    <a:lstStyle/>
                    <a:p>
                      <a:pPr marL="0" marR="0" fontAlgn="b">
                        <a:lnSpc>
                          <a:spcPct val="115000"/>
                        </a:lnSpc>
                        <a:spcBef>
                          <a:spcPts val="0"/>
                        </a:spcBef>
                        <a:spcAft>
                          <a:spcPts val="0"/>
                        </a:spcAft>
                      </a:pPr>
                      <a:r>
                        <a:rPr lang="en-US" sz="1600" kern="1200">
                          <a:effectLst/>
                        </a:rPr>
                        <a:t>6</a:t>
                      </a:r>
                      <a:endParaRPr lang="en-US" sz="1600">
                        <a:effectLst/>
                        <a:latin typeface="Calibri"/>
                        <a:ea typeface="Calibri"/>
                        <a:cs typeface="Times New Roman"/>
                      </a:endParaRPr>
                    </a:p>
                  </a:txBody>
                  <a:tcPr marL="9525" marR="9525" marT="9525" marB="0">
                    <a:solidFill>
                      <a:srgbClr val="00CDC8"/>
                    </a:solidFill>
                  </a:tcPr>
                </a:tc>
                <a:tc>
                  <a:txBody>
                    <a:bodyPr/>
                    <a:lstStyle/>
                    <a:p>
                      <a:pPr marL="0" marR="0" fontAlgn="b">
                        <a:lnSpc>
                          <a:spcPct val="115000"/>
                        </a:lnSpc>
                        <a:spcBef>
                          <a:spcPts val="0"/>
                        </a:spcBef>
                        <a:spcAft>
                          <a:spcPts val="0"/>
                        </a:spcAft>
                      </a:pPr>
                      <a:r>
                        <a:rPr lang="en-US" sz="1600" kern="1200">
                          <a:effectLst/>
                        </a:rPr>
                        <a:t>Mpumalanga</a:t>
                      </a:r>
                      <a:endParaRPr lang="en-US" sz="1600">
                        <a:effectLst/>
                        <a:latin typeface="Calibri"/>
                        <a:ea typeface="Calibri"/>
                        <a:cs typeface="Times New Roman"/>
                      </a:endParaRPr>
                    </a:p>
                  </a:txBody>
                  <a:tcPr marL="9525" marR="9525" marT="9525" marB="0">
                    <a:solidFill>
                      <a:srgbClr val="00CDC8"/>
                    </a:solidFill>
                  </a:tcPr>
                </a:tc>
                <a:tc>
                  <a:txBody>
                    <a:bodyPr/>
                    <a:lstStyle/>
                    <a:p>
                      <a:pPr marL="0" marR="0" algn="r" fontAlgn="b">
                        <a:lnSpc>
                          <a:spcPct val="115000"/>
                        </a:lnSpc>
                        <a:spcBef>
                          <a:spcPts val="0"/>
                        </a:spcBef>
                        <a:spcAft>
                          <a:spcPts val="0"/>
                        </a:spcAft>
                      </a:pPr>
                      <a:r>
                        <a:rPr lang="en-US" sz="1600" kern="1200" dirty="0">
                          <a:effectLst/>
                        </a:rPr>
                        <a:t>    18 </a:t>
                      </a:r>
                      <a:endParaRPr lang="en-US" sz="1600" dirty="0">
                        <a:effectLst/>
                        <a:latin typeface="Calibri"/>
                        <a:ea typeface="Calibri"/>
                        <a:cs typeface="Times New Roman"/>
                      </a:endParaRPr>
                    </a:p>
                  </a:txBody>
                  <a:tcPr marL="9525" marR="9525" marT="9525" marB="0">
                    <a:solidFill>
                      <a:srgbClr val="00CDC8"/>
                    </a:solidFill>
                  </a:tcPr>
                </a:tc>
                <a:tc>
                  <a:txBody>
                    <a:bodyPr/>
                    <a:lstStyle/>
                    <a:p>
                      <a:pPr marL="0" marR="0" algn="r" fontAlgn="b">
                        <a:lnSpc>
                          <a:spcPct val="115000"/>
                        </a:lnSpc>
                        <a:spcBef>
                          <a:spcPts val="0"/>
                        </a:spcBef>
                        <a:spcAft>
                          <a:spcPts val="0"/>
                        </a:spcAft>
                      </a:pPr>
                      <a:r>
                        <a:rPr lang="en-US" sz="1600" kern="1200" dirty="0">
                          <a:effectLst/>
                        </a:rPr>
                        <a:t>3%</a:t>
                      </a:r>
                      <a:endParaRPr lang="en-US" sz="1600" dirty="0">
                        <a:effectLst/>
                        <a:latin typeface="Calibri"/>
                        <a:ea typeface="Calibri"/>
                        <a:cs typeface="Times New Roman"/>
                      </a:endParaRPr>
                    </a:p>
                  </a:txBody>
                  <a:tcPr marL="9525" marR="9525" marT="9525" marB="0">
                    <a:solidFill>
                      <a:srgbClr val="00CDC8"/>
                    </a:solidFill>
                  </a:tcPr>
                </a:tc>
                <a:tc>
                  <a:txBody>
                    <a:bodyPr/>
                    <a:lstStyle/>
                    <a:p>
                      <a:pPr marL="0" marR="0" algn="r" fontAlgn="b">
                        <a:lnSpc>
                          <a:spcPct val="115000"/>
                        </a:lnSpc>
                        <a:spcBef>
                          <a:spcPts val="0"/>
                        </a:spcBef>
                        <a:spcAft>
                          <a:spcPts val="0"/>
                        </a:spcAft>
                      </a:pPr>
                      <a:r>
                        <a:rPr lang="en-US" sz="1600" kern="1200">
                          <a:effectLst/>
                        </a:rPr>
                        <a:t>149</a:t>
                      </a:r>
                      <a:endParaRPr lang="en-US" sz="1600">
                        <a:effectLst/>
                        <a:latin typeface="Calibri"/>
                        <a:ea typeface="Calibri"/>
                        <a:cs typeface="Times New Roman"/>
                      </a:endParaRPr>
                    </a:p>
                  </a:txBody>
                  <a:tcPr marL="0" marR="0" marT="0" marB="0">
                    <a:solidFill>
                      <a:srgbClr val="00CDC8"/>
                    </a:solidFill>
                  </a:tcPr>
                </a:tc>
                <a:tc>
                  <a:txBody>
                    <a:bodyPr/>
                    <a:lstStyle/>
                    <a:p>
                      <a:pPr marL="0" marR="0" algn="r" fontAlgn="b">
                        <a:lnSpc>
                          <a:spcPct val="115000"/>
                        </a:lnSpc>
                        <a:spcBef>
                          <a:spcPts val="0"/>
                        </a:spcBef>
                        <a:spcAft>
                          <a:spcPts val="0"/>
                        </a:spcAft>
                      </a:pPr>
                      <a:r>
                        <a:rPr lang="en-US" sz="1600" kern="1200">
                          <a:effectLst/>
                        </a:rPr>
                        <a:t>15%</a:t>
                      </a:r>
                      <a:endParaRPr lang="en-US" sz="1600">
                        <a:effectLst/>
                        <a:latin typeface="Calibri"/>
                        <a:ea typeface="Calibri"/>
                        <a:cs typeface="Times New Roman"/>
                      </a:endParaRPr>
                    </a:p>
                  </a:txBody>
                  <a:tcPr marL="0" marR="0" marT="0" marB="0">
                    <a:solidFill>
                      <a:srgbClr val="00CDC8"/>
                    </a:solidFill>
                  </a:tcPr>
                </a:tc>
              </a:tr>
              <a:tr h="160020">
                <a:tc>
                  <a:txBody>
                    <a:bodyPr/>
                    <a:lstStyle/>
                    <a:p>
                      <a:pPr marL="0" marR="0" fontAlgn="b">
                        <a:lnSpc>
                          <a:spcPct val="115000"/>
                        </a:lnSpc>
                        <a:spcBef>
                          <a:spcPts val="0"/>
                        </a:spcBef>
                        <a:spcAft>
                          <a:spcPts val="0"/>
                        </a:spcAft>
                      </a:pPr>
                      <a:r>
                        <a:rPr lang="en-US" sz="1600" kern="1200">
                          <a:effectLst/>
                        </a:rPr>
                        <a:t>7</a:t>
                      </a:r>
                      <a:endParaRPr lang="en-US" sz="1600">
                        <a:effectLst/>
                        <a:latin typeface="Calibri"/>
                        <a:ea typeface="Calibri"/>
                        <a:cs typeface="Times New Roman"/>
                      </a:endParaRPr>
                    </a:p>
                  </a:txBody>
                  <a:tcPr marL="9525" marR="9525" marT="9525" marB="0">
                    <a:solidFill>
                      <a:srgbClr val="00CDC8"/>
                    </a:solidFill>
                  </a:tcPr>
                </a:tc>
                <a:tc>
                  <a:txBody>
                    <a:bodyPr/>
                    <a:lstStyle/>
                    <a:p>
                      <a:pPr marL="0" marR="0" fontAlgn="b">
                        <a:lnSpc>
                          <a:spcPct val="115000"/>
                        </a:lnSpc>
                        <a:spcBef>
                          <a:spcPts val="0"/>
                        </a:spcBef>
                        <a:spcAft>
                          <a:spcPts val="0"/>
                        </a:spcAft>
                      </a:pPr>
                      <a:r>
                        <a:rPr lang="en-US" sz="1600" kern="1200">
                          <a:effectLst/>
                        </a:rPr>
                        <a:t>North West</a:t>
                      </a:r>
                      <a:endParaRPr lang="en-US" sz="1600">
                        <a:effectLst/>
                        <a:latin typeface="Calibri"/>
                        <a:ea typeface="Calibri"/>
                        <a:cs typeface="Times New Roman"/>
                      </a:endParaRPr>
                    </a:p>
                  </a:txBody>
                  <a:tcPr marL="9525" marR="9525" marT="9525" marB="0">
                    <a:solidFill>
                      <a:srgbClr val="00CDC8"/>
                    </a:solidFill>
                  </a:tcPr>
                </a:tc>
                <a:tc>
                  <a:txBody>
                    <a:bodyPr/>
                    <a:lstStyle/>
                    <a:p>
                      <a:pPr marL="0" marR="0" algn="r" fontAlgn="b">
                        <a:lnSpc>
                          <a:spcPct val="115000"/>
                        </a:lnSpc>
                        <a:spcBef>
                          <a:spcPts val="0"/>
                        </a:spcBef>
                        <a:spcAft>
                          <a:spcPts val="0"/>
                        </a:spcAft>
                      </a:pPr>
                      <a:r>
                        <a:rPr lang="en-US" sz="1600" kern="1200">
                          <a:effectLst/>
                        </a:rPr>
                        <a:t>    22 </a:t>
                      </a:r>
                      <a:endParaRPr lang="en-US" sz="1600">
                        <a:effectLst/>
                        <a:latin typeface="Calibri"/>
                        <a:ea typeface="Calibri"/>
                        <a:cs typeface="Times New Roman"/>
                      </a:endParaRPr>
                    </a:p>
                  </a:txBody>
                  <a:tcPr marL="9525" marR="9525" marT="9525" marB="0">
                    <a:solidFill>
                      <a:srgbClr val="00CDC8"/>
                    </a:solidFill>
                  </a:tcPr>
                </a:tc>
                <a:tc>
                  <a:txBody>
                    <a:bodyPr/>
                    <a:lstStyle/>
                    <a:p>
                      <a:pPr marL="0" marR="0" algn="r" fontAlgn="b">
                        <a:lnSpc>
                          <a:spcPct val="115000"/>
                        </a:lnSpc>
                        <a:spcBef>
                          <a:spcPts val="0"/>
                        </a:spcBef>
                        <a:spcAft>
                          <a:spcPts val="0"/>
                        </a:spcAft>
                      </a:pPr>
                      <a:r>
                        <a:rPr lang="en-US" sz="1600" kern="1200" dirty="0">
                          <a:effectLst/>
                        </a:rPr>
                        <a:t>4%</a:t>
                      </a:r>
                      <a:endParaRPr lang="en-US" sz="1600" dirty="0">
                        <a:effectLst/>
                        <a:latin typeface="Calibri"/>
                        <a:ea typeface="Calibri"/>
                        <a:cs typeface="Times New Roman"/>
                      </a:endParaRPr>
                    </a:p>
                  </a:txBody>
                  <a:tcPr marL="9525" marR="9525" marT="9525" marB="0">
                    <a:solidFill>
                      <a:srgbClr val="00CDC8"/>
                    </a:solidFill>
                  </a:tcPr>
                </a:tc>
                <a:tc>
                  <a:txBody>
                    <a:bodyPr/>
                    <a:lstStyle/>
                    <a:p>
                      <a:pPr marL="0" marR="0" algn="r" fontAlgn="b">
                        <a:lnSpc>
                          <a:spcPct val="115000"/>
                        </a:lnSpc>
                        <a:spcBef>
                          <a:spcPts val="0"/>
                        </a:spcBef>
                        <a:spcAft>
                          <a:spcPts val="0"/>
                        </a:spcAft>
                      </a:pPr>
                      <a:r>
                        <a:rPr lang="en-US" sz="1600" kern="1200" dirty="0">
                          <a:effectLst/>
                        </a:rPr>
                        <a:t>84</a:t>
                      </a:r>
                      <a:endParaRPr lang="en-US" sz="1600" dirty="0">
                        <a:effectLst/>
                        <a:latin typeface="Calibri"/>
                        <a:ea typeface="Calibri"/>
                        <a:cs typeface="Times New Roman"/>
                      </a:endParaRPr>
                    </a:p>
                  </a:txBody>
                  <a:tcPr marL="0" marR="0" marT="0" marB="0">
                    <a:solidFill>
                      <a:srgbClr val="00CDC8"/>
                    </a:solidFill>
                  </a:tcPr>
                </a:tc>
                <a:tc>
                  <a:txBody>
                    <a:bodyPr/>
                    <a:lstStyle/>
                    <a:p>
                      <a:pPr marL="0" marR="0" algn="r" fontAlgn="b">
                        <a:lnSpc>
                          <a:spcPct val="115000"/>
                        </a:lnSpc>
                        <a:spcBef>
                          <a:spcPts val="0"/>
                        </a:spcBef>
                        <a:spcAft>
                          <a:spcPts val="0"/>
                        </a:spcAft>
                      </a:pPr>
                      <a:r>
                        <a:rPr lang="en-US" sz="1600" kern="1200">
                          <a:effectLst/>
                        </a:rPr>
                        <a:t>8%</a:t>
                      </a:r>
                      <a:endParaRPr lang="en-US" sz="1600">
                        <a:effectLst/>
                        <a:latin typeface="Calibri"/>
                        <a:ea typeface="Calibri"/>
                        <a:cs typeface="Times New Roman"/>
                      </a:endParaRPr>
                    </a:p>
                  </a:txBody>
                  <a:tcPr marL="0" marR="0" marT="0" marB="0">
                    <a:solidFill>
                      <a:srgbClr val="00CDC8"/>
                    </a:solidFill>
                  </a:tcPr>
                </a:tc>
              </a:tr>
              <a:tr h="184150">
                <a:tc>
                  <a:txBody>
                    <a:bodyPr/>
                    <a:lstStyle/>
                    <a:p>
                      <a:pPr marL="0" marR="0" fontAlgn="b">
                        <a:lnSpc>
                          <a:spcPct val="115000"/>
                        </a:lnSpc>
                        <a:spcBef>
                          <a:spcPts val="0"/>
                        </a:spcBef>
                        <a:spcAft>
                          <a:spcPts val="0"/>
                        </a:spcAft>
                      </a:pPr>
                      <a:r>
                        <a:rPr lang="en-US" sz="1600" kern="1200">
                          <a:effectLst/>
                        </a:rPr>
                        <a:t>8</a:t>
                      </a:r>
                      <a:endParaRPr lang="en-US" sz="1600">
                        <a:effectLst/>
                        <a:latin typeface="Calibri"/>
                        <a:ea typeface="Calibri"/>
                        <a:cs typeface="Times New Roman"/>
                      </a:endParaRPr>
                    </a:p>
                  </a:txBody>
                  <a:tcPr marL="9525" marR="9525" marT="9525" marB="0">
                    <a:solidFill>
                      <a:srgbClr val="00CDC8"/>
                    </a:solidFill>
                  </a:tcPr>
                </a:tc>
                <a:tc>
                  <a:txBody>
                    <a:bodyPr/>
                    <a:lstStyle/>
                    <a:p>
                      <a:pPr marL="0" marR="0" fontAlgn="b">
                        <a:lnSpc>
                          <a:spcPct val="115000"/>
                        </a:lnSpc>
                        <a:spcBef>
                          <a:spcPts val="0"/>
                        </a:spcBef>
                        <a:spcAft>
                          <a:spcPts val="0"/>
                        </a:spcAft>
                      </a:pPr>
                      <a:r>
                        <a:rPr lang="en-US" sz="1600" kern="1200">
                          <a:effectLst/>
                        </a:rPr>
                        <a:t>Northern Cape</a:t>
                      </a:r>
                      <a:endParaRPr lang="en-US" sz="1600">
                        <a:effectLst/>
                        <a:latin typeface="Calibri"/>
                        <a:ea typeface="Calibri"/>
                        <a:cs typeface="Times New Roman"/>
                      </a:endParaRPr>
                    </a:p>
                  </a:txBody>
                  <a:tcPr marL="9525" marR="9525" marT="9525" marB="0">
                    <a:solidFill>
                      <a:srgbClr val="00CDC8"/>
                    </a:solidFill>
                  </a:tcPr>
                </a:tc>
                <a:tc>
                  <a:txBody>
                    <a:bodyPr/>
                    <a:lstStyle/>
                    <a:p>
                      <a:pPr marL="0" marR="0" algn="r" fontAlgn="b">
                        <a:lnSpc>
                          <a:spcPct val="115000"/>
                        </a:lnSpc>
                        <a:spcBef>
                          <a:spcPts val="0"/>
                        </a:spcBef>
                        <a:spcAft>
                          <a:spcPts val="0"/>
                        </a:spcAft>
                      </a:pPr>
                      <a:r>
                        <a:rPr lang="en-US" sz="1600" kern="1200">
                          <a:effectLst/>
                        </a:rPr>
                        <a:t>      5 </a:t>
                      </a:r>
                      <a:endParaRPr lang="en-US" sz="1600">
                        <a:effectLst/>
                        <a:latin typeface="Calibri"/>
                        <a:ea typeface="Calibri"/>
                        <a:cs typeface="Times New Roman"/>
                      </a:endParaRPr>
                    </a:p>
                  </a:txBody>
                  <a:tcPr marL="9525" marR="9525" marT="9525" marB="0">
                    <a:solidFill>
                      <a:srgbClr val="00CDC8"/>
                    </a:solidFill>
                  </a:tcPr>
                </a:tc>
                <a:tc>
                  <a:txBody>
                    <a:bodyPr/>
                    <a:lstStyle/>
                    <a:p>
                      <a:pPr marL="0" marR="0" algn="r" fontAlgn="b">
                        <a:lnSpc>
                          <a:spcPct val="115000"/>
                        </a:lnSpc>
                        <a:spcBef>
                          <a:spcPts val="0"/>
                        </a:spcBef>
                        <a:spcAft>
                          <a:spcPts val="0"/>
                        </a:spcAft>
                      </a:pPr>
                      <a:r>
                        <a:rPr lang="en-US" sz="1600" kern="1200">
                          <a:effectLst/>
                        </a:rPr>
                        <a:t>1%</a:t>
                      </a:r>
                      <a:endParaRPr lang="en-US" sz="1600">
                        <a:effectLst/>
                        <a:latin typeface="Calibri"/>
                        <a:ea typeface="Calibri"/>
                        <a:cs typeface="Times New Roman"/>
                      </a:endParaRPr>
                    </a:p>
                  </a:txBody>
                  <a:tcPr marL="9525" marR="9525" marT="9525" marB="0">
                    <a:solidFill>
                      <a:srgbClr val="00CDC8"/>
                    </a:solidFill>
                  </a:tcPr>
                </a:tc>
                <a:tc>
                  <a:txBody>
                    <a:bodyPr/>
                    <a:lstStyle/>
                    <a:p>
                      <a:pPr marL="0" marR="0" algn="r" fontAlgn="b">
                        <a:lnSpc>
                          <a:spcPct val="115000"/>
                        </a:lnSpc>
                        <a:spcBef>
                          <a:spcPts val="0"/>
                        </a:spcBef>
                        <a:spcAft>
                          <a:spcPts val="0"/>
                        </a:spcAft>
                      </a:pPr>
                      <a:r>
                        <a:rPr lang="en-US" sz="1600" kern="1200" dirty="0">
                          <a:effectLst/>
                        </a:rPr>
                        <a:t>32</a:t>
                      </a:r>
                      <a:endParaRPr lang="en-US" sz="1600" dirty="0">
                        <a:effectLst/>
                        <a:latin typeface="Calibri"/>
                        <a:ea typeface="Calibri"/>
                        <a:cs typeface="Times New Roman"/>
                      </a:endParaRPr>
                    </a:p>
                  </a:txBody>
                  <a:tcPr marL="0" marR="0" marT="0" marB="0">
                    <a:solidFill>
                      <a:srgbClr val="00CDC8"/>
                    </a:solidFill>
                  </a:tcPr>
                </a:tc>
                <a:tc>
                  <a:txBody>
                    <a:bodyPr/>
                    <a:lstStyle/>
                    <a:p>
                      <a:pPr marL="0" marR="0" algn="r" fontAlgn="b">
                        <a:lnSpc>
                          <a:spcPct val="115000"/>
                        </a:lnSpc>
                        <a:spcBef>
                          <a:spcPts val="0"/>
                        </a:spcBef>
                        <a:spcAft>
                          <a:spcPts val="0"/>
                        </a:spcAft>
                      </a:pPr>
                      <a:r>
                        <a:rPr lang="en-US" sz="1600" kern="1200" dirty="0">
                          <a:effectLst/>
                        </a:rPr>
                        <a:t>3%</a:t>
                      </a:r>
                      <a:endParaRPr lang="en-US" sz="1600" dirty="0">
                        <a:effectLst/>
                        <a:latin typeface="Calibri"/>
                        <a:ea typeface="Calibri"/>
                        <a:cs typeface="Times New Roman"/>
                      </a:endParaRPr>
                    </a:p>
                  </a:txBody>
                  <a:tcPr marL="0" marR="0" marT="0" marB="0">
                    <a:solidFill>
                      <a:srgbClr val="00CDC8"/>
                    </a:solidFill>
                  </a:tcPr>
                </a:tc>
              </a:tr>
              <a:tr h="189865">
                <a:tc>
                  <a:txBody>
                    <a:bodyPr/>
                    <a:lstStyle/>
                    <a:p>
                      <a:pPr marL="0" marR="0" fontAlgn="b">
                        <a:lnSpc>
                          <a:spcPct val="115000"/>
                        </a:lnSpc>
                        <a:spcBef>
                          <a:spcPts val="0"/>
                        </a:spcBef>
                        <a:spcAft>
                          <a:spcPts val="0"/>
                        </a:spcAft>
                      </a:pPr>
                      <a:r>
                        <a:rPr lang="en-US" sz="1600" kern="1200">
                          <a:effectLst/>
                        </a:rPr>
                        <a:t>9</a:t>
                      </a:r>
                      <a:endParaRPr lang="en-US" sz="1600">
                        <a:effectLst/>
                        <a:latin typeface="Calibri"/>
                        <a:ea typeface="Calibri"/>
                        <a:cs typeface="Times New Roman"/>
                      </a:endParaRPr>
                    </a:p>
                  </a:txBody>
                  <a:tcPr marL="9525" marR="9525" marT="9525" marB="0">
                    <a:solidFill>
                      <a:srgbClr val="00CDC8"/>
                    </a:solidFill>
                  </a:tcPr>
                </a:tc>
                <a:tc>
                  <a:txBody>
                    <a:bodyPr/>
                    <a:lstStyle/>
                    <a:p>
                      <a:pPr marL="0" marR="0" fontAlgn="b">
                        <a:lnSpc>
                          <a:spcPct val="115000"/>
                        </a:lnSpc>
                        <a:spcBef>
                          <a:spcPts val="0"/>
                        </a:spcBef>
                        <a:spcAft>
                          <a:spcPts val="0"/>
                        </a:spcAft>
                      </a:pPr>
                      <a:r>
                        <a:rPr lang="en-US" sz="1600" kern="1200">
                          <a:effectLst/>
                        </a:rPr>
                        <a:t>Western Cape </a:t>
                      </a:r>
                      <a:endParaRPr lang="en-US" sz="1600">
                        <a:effectLst/>
                        <a:latin typeface="Calibri"/>
                        <a:ea typeface="Calibri"/>
                        <a:cs typeface="Times New Roman"/>
                      </a:endParaRPr>
                    </a:p>
                  </a:txBody>
                  <a:tcPr marL="9525" marR="9525" marT="9525" marB="0">
                    <a:solidFill>
                      <a:srgbClr val="00CDC8"/>
                    </a:solidFill>
                  </a:tcPr>
                </a:tc>
                <a:tc>
                  <a:txBody>
                    <a:bodyPr/>
                    <a:lstStyle/>
                    <a:p>
                      <a:pPr marL="0" marR="0" algn="r" fontAlgn="b">
                        <a:lnSpc>
                          <a:spcPct val="115000"/>
                        </a:lnSpc>
                        <a:spcBef>
                          <a:spcPts val="0"/>
                        </a:spcBef>
                        <a:spcAft>
                          <a:spcPts val="0"/>
                        </a:spcAft>
                      </a:pPr>
                      <a:r>
                        <a:rPr lang="en-US" sz="1600" kern="1200">
                          <a:effectLst/>
                        </a:rPr>
                        <a:t>  151 </a:t>
                      </a:r>
                      <a:endParaRPr lang="en-US" sz="1600">
                        <a:effectLst/>
                        <a:latin typeface="Calibri"/>
                        <a:ea typeface="Calibri"/>
                        <a:cs typeface="Times New Roman"/>
                      </a:endParaRPr>
                    </a:p>
                  </a:txBody>
                  <a:tcPr marL="9525" marR="9525" marT="9525" marB="0">
                    <a:solidFill>
                      <a:srgbClr val="00CDC8"/>
                    </a:solidFill>
                  </a:tcPr>
                </a:tc>
                <a:tc>
                  <a:txBody>
                    <a:bodyPr/>
                    <a:lstStyle/>
                    <a:p>
                      <a:pPr marL="0" marR="0" algn="r" fontAlgn="b">
                        <a:lnSpc>
                          <a:spcPct val="115000"/>
                        </a:lnSpc>
                        <a:spcBef>
                          <a:spcPts val="0"/>
                        </a:spcBef>
                        <a:spcAft>
                          <a:spcPts val="0"/>
                        </a:spcAft>
                      </a:pPr>
                      <a:r>
                        <a:rPr lang="en-US" sz="1600" kern="1200">
                          <a:effectLst/>
                        </a:rPr>
                        <a:t>24%</a:t>
                      </a:r>
                      <a:endParaRPr lang="en-US" sz="1600">
                        <a:effectLst/>
                        <a:latin typeface="Calibri"/>
                        <a:ea typeface="Calibri"/>
                        <a:cs typeface="Times New Roman"/>
                      </a:endParaRPr>
                    </a:p>
                  </a:txBody>
                  <a:tcPr marL="9525" marR="9525" marT="9525" marB="0">
                    <a:solidFill>
                      <a:srgbClr val="00CDC8"/>
                    </a:solidFill>
                  </a:tcPr>
                </a:tc>
                <a:tc>
                  <a:txBody>
                    <a:bodyPr/>
                    <a:lstStyle/>
                    <a:p>
                      <a:pPr marL="0" marR="0" algn="r" fontAlgn="b">
                        <a:lnSpc>
                          <a:spcPct val="115000"/>
                        </a:lnSpc>
                        <a:spcBef>
                          <a:spcPts val="0"/>
                        </a:spcBef>
                        <a:spcAft>
                          <a:spcPts val="0"/>
                        </a:spcAft>
                      </a:pPr>
                      <a:r>
                        <a:rPr lang="en-US" sz="1600" kern="1200" dirty="0">
                          <a:effectLst/>
                        </a:rPr>
                        <a:t>214</a:t>
                      </a:r>
                      <a:endParaRPr lang="en-US" sz="1600" dirty="0">
                        <a:effectLst/>
                        <a:latin typeface="Calibri"/>
                        <a:ea typeface="Calibri"/>
                        <a:cs typeface="Times New Roman"/>
                      </a:endParaRPr>
                    </a:p>
                  </a:txBody>
                  <a:tcPr marL="0" marR="0" marT="0" marB="0">
                    <a:solidFill>
                      <a:srgbClr val="00CDC8"/>
                    </a:solidFill>
                  </a:tcPr>
                </a:tc>
                <a:tc>
                  <a:txBody>
                    <a:bodyPr/>
                    <a:lstStyle/>
                    <a:p>
                      <a:pPr marL="0" marR="0" algn="r" fontAlgn="b">
                        <a:lnSpc>
                          <a:spcPct val="115000"/>
                        </a:lnSpc>
                        <a:spcBef>
                          <a:spcPts val="0"/>
                        </a:spcBef>
                        <a:spcAft>
                          <a:spcPts val="0"/>
                        </a:spcAft>
                      </a:pPr>
                      <a:r>
                        <a:rPr lang="en-US" sz="1600" kern="1200" dirty="0">
                          <a:effectLst/>
                        </a:rPr>
                        <a:t>21%</a:t>
                      </a:r>
                      <a:endParaRPr lang="en-US" sz="1600" dirty="0">
                        <a:effectLst/>
                        <a:latin typeface="Calibri"/>
                        <a:ea typeface="Calibri"/>
                        <a:cs typeface="Times New Roman"/>
                      </a:endParaRPr>
                    </a:p>
                  </a:txBody>
                  <a:tcPr marL="0" marR="0" marT="0" marB="0">
                    <a:solidFill>
                      <a:srgbClr val="00CDC8"/>
                    </a:solidFill>
                  </a:tcPr>
                </a:tc>
              </a:tr>
              <a:tr h="205740">
                <a:tc>
                  <a:txBody>
                    <a:bodyPr/>
                    <a:lstStyle/>
                    <a:p>
                      <a:pPr marL="0" marR="0" fontAlgn="b">
                        <a:lnSpc>
                          <a:spcPct val="115000"/>
                        </a:lnSpc>
                        <a:spcBef>
                          <a:spcPts val="0"/>
                        </a:spcBef>
                        <a:spcAft>
                          <a:spcPts val="0"/>
                        </a:spcAft>
                      </a:pPr>
                      <a:r>
                        <a:rPr lang="en-US" sz="1600" kern="1200">
                          <a:effectLst/>
                        </a:rPr>
                        <a:t> </a:t>
                      </a:r>
                      <a:endParaRPr lang="en-US" sz="1600">
                        <a:effectLst/>
                        <a:latin typeface="Calibri"/>
                        <a:ea typeface="Calibri"/>
                        <a:cs typeface="Times New Roman"/>
                      </a:endParaRPr>
                    </a:p>
                  </a:txBody>
                  <a:tcPr marL="9525" marR="9525" marT="9525" marB="0">
                    <a:solidFill>
                      <a:srgbClr val="00CDC8"/>
                    </a:solidFill>
                  </a:tcPr>
                </a:tc>
                <a:tc>
                  <a:txBody>
                    <a:bodyPr/>
                    <a:lstStyle/>
                    <a:p>
                      <a:pPr marL="0" marR="0" fontAlgn="b">
                        <a:lnSpc>
                          <a:spcPct val="115000"/>
                        </a:lnSpc>
                        <a:spcBef>
                          <a:spcPts val="0"/>
                        </a:spcBef>
                        <a:spcAft>
                          <a:spcPts val="0"/>
                        </a:spcAft>
                      </a:pPr>
                      <a:r>
                        <a:rPr lang="en-US" sz="1600" b="1" kern="1200" dirty="0">
                          <a:effectLst/>
                        </a:rPr>
                        <a:t>TOTAL</a:t>
                      </a:r>
                      <a:endParaRPr lang="en-US" sz="1600" b="1" dirty="0">
                        <a:effectLst/>
                        <a:latin typeface="Calibri"/>
                        <a:ea typeface="Calibri"/>
                        <a:cs typeface="Times New Roman"/>
                      </a:endParaRPr>
                    </a:p>
                  </a:txBody>
                  <a:tcPr marL="9525" marR="9525" marT="9525" marB="0">
                    <a:solidFill>
                      <a:srgbClr val="00CDC8"/>
                    </a:solidFill>
                  </a:tcPr>
                </a:tc>
                <a:tc>
                  <a:txBody>
                    <a:bodyPr/>
                    <a:lstStyle/>
                    <a:p>
                      <a:pPr marL="0" marR="0" algn="r" fontAlgn="b">
                        <a:lnSpc>
                          <a:spcPct val="115000"/>
                        </a:lnSpc>
                        <a:spcBef>
                          <a:spcPts val="0"/>
                        </a:spcBef>
                        <a:spcAft>
                          <a:spcPts val="0"/>
                        </a:spcAft>
                      </a:pPr>
                      <a:r>
                        <a:rPr lang="en-US" sz="1600" b="1" kern="1200" dirty="0">
                          <a:effectLst/>
                        </a:rPr>
                        <a:t> 620 </a:t>
                      </a:r>
                      <a:endParaRPr lang="en-US" sz="1600" b="1" dirty="0">
                        <a:effectLst/>
                        <a:latin typeface="Calibri"/>
                        <a:ea typeface="Calibri"/>
                        <a:cs typeface="Times New Roman"/>
                      </a:endParaRPr>
                    </a:p>
                  </a:txBody>
                  <a:tcPr marL="9525" marR="9525" marT="9525" marB="0">
                    <a:solidFill>
                      <a:srgbClr val="00CDC8"/>
                    </a:solidFill>
                  </a:tcPr>
                </a:tc>
                <a:tc>
                  <a:txBody>
                    <a:bodyPr/>
                    <a:lstStyle/>
                    <a:p>
                      <a:pPr marL="0" marR="0" algn="r" fontAlgn="b">
                        <a:lnSpc>
                          <a:spcPct val="115000"/>
                        </a:lnSpc>
                        <a:spcBef>
                          <a:spcPts val="0"/>
                        </a:spcBef>
                        <a:spcAft>
                          <a:spcPts val="0"/>
                        </a:spcAft>
                      </a:pPr>
                      <a:r>
                        <a:rPr lang="en-US" sz="1600" b="1" kern="1200" dirty="0">
                          <a:effectLst/>
                        </a:rPr>
                        <a:t>100%</a:t>
                      </a:r>
                      <a:endParaRPr lang="en-US" sz="1600" b="1" dirty="0">
                        <a:effectLst/>
                        <a:latin typeface="Calibri"/>
                        <a:ea typeface="Calibri"/>
                        <a:cs typeface="Times New Roman"/>
                      </a:endParaRPr>
                    </a:p>
                  </a:txBody>
                  <a:tcPr marL="9525" marR="9525" marT="9525" marB="0">
                    <a:solidFill>
                      <a:srgbClr val="00CDC8"/>
                    </a:solidFill>
                  </a:tcPr>
                </a:tc>
                <a:tc>
                  <a:txBody>
                    <a:bodyPr/>
                    <a:lstStyle/>
                    <a:p>
                      <a:pPr marL="0" marR="0" algn="r" fontAlgn="b">
                        <a:lnSpc>
                          <a:spcPct val="115000"/>
                        </a:lnSpc>
                        <a:spcBef>
                          <a:spcPts val="0"/>
                        </a:spcBef>
                        <a:spcAft>
                          <a:spcPts val="0"/>
                        </a:spcAft>
                      </a:pPr>
                      <a:r>
                        <a:rPr lang="en-US" sz="1600" b="1" kern="1200" dirty="0">
                          <a:effectLst/>
                        </a:rPr>
                        <a:t>1025</a:t>
                      </a:r>
                      <a:endParaRPr lang="en-US" sz="1600" b="1" dirty="0">
                        <a:effectLst/>
                        <a:latin typeface="Calibri"/>
                        <a:ea typeface="Calibri"/>
                        <a:cs typeface="Times New Roman"/>
                      </a:endParaRPr>
                    </a:p>
                  </a:txBody>
                  <a:tcPr marL="0" marR="0" marT="0" marB="0">
                    <a:solidFill>
                      <a:srgbClr val="00CDC8"/>
                    </a:solidFill>
                  </a:tcPr>
                </a:tc>
                <a:tc>
                  <a:txBody>
                    <a:bodyPr/>
                    <a:lstStyle/>
                    <a:p>
                      <a:pPr marL="0" marR="0" algn="r" fontAlgn="b">
                        <a:lnSpc>
                          <a:spcPct val="115000"/>
                        </a:lnSpc>
                        <a:spcBef>
                          <a:spcPts val="0"/>
                        </a:spcBef>
                        <a:spcAft>
                          <a:spcPts val="0"/>
                        </a:spcAft>
                      </a:pPr>
                      <a:r>
                        <a:rPr lang="en-US" sz="1600" b="1" kern="1200" dirty="0">
                          <a:effectLst/>
                        </a:rPr>
                        <a:t>100%</a:t>
                      </a:r>
                      <a:endParaRPr lang="en-US" sz="1600" b="1" dirty="0">
                        <a:effectLst/>
                        <a:latin typeface="Calibri"/>
                        <a:ea typeface="Calibri"/>
                        <a:cs typeface="Times New Roman"/>
                      </a:endParaRPr>
                    </a:p>
                  </a:txBody>
                  <a:tcPr marL="0" marR="0" marT="0" marB="0">
                    <a:solidFill>
                      <a:srgbClr val="00CDC8"/>
                    </a:solidFill>
                  </a:tcPr>
                </a:tc>
              </a:tr>
            </a:tbl>
          </a:graphicData>
        </a:graphic>
      </p:graphicFrame>
      <p:graphicFrame>
        <p:nvGraphicFramePr>
          <p:cNvPr id="4" name="Chart 3"/>
          <p:cNvGraphicFramePr/>
          <p:nvPr>
            <p:extLst>
              <p:ext uri="{D42A27DB-BD31-4B8C-83A1-F6EECF244321}">
                <p14:modId xmlns:p14="http://schemas.microsoft.com/office/powerpoint/2010/main" xmlns="" val="1873845539"/>
              </p:ext>
            </p:extLst>
          </p:nvPr>
        </p:nvGraphicFramePr>
        <p:xfrm>
          <a:off x="-370778" y="3733801"/>
          <a:ext cx="9829800" cy="3124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779744302"/>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043" y="4288"/>
            <a:ext cx="9144000" cy="523220"/>
          </a:xfrm>
          <a:prstGeom prst="rect">
            <a:avLst/>
          </a:prstGeom>
        </p:spPr>
        <p:txBody>
          <a:bodyPr wrap="square">
            <a:spAutoFit/>
          </a:bodyPr>
          <a:lstStyle/>
          <a:p>
            <a:pPr algn="ctr"/>
            <a:r>
              <a:rPr lang="en-US" sz="2800" b="1" dirty="0"/>
              <a:t>EAA Act 112, of 1976 Contraventions per province</a:t>
            </a:r>
            <a:endParaRPr lang="en-US" sz="2800" dirty="0"/>
          </a:p>
        </p:txBody>
      </p:sp>
      <p:graphicFrame>
        <p:nvGraphicFramePr>
          <p:cNvPr id="3" name="Table 2"/>
          <p:cNvGraphicFramePr>
            <a:graphicFrameLocks noGrp="1"/>
          </p:cNvGraphicFramePr>
          <p:nvPr>
            <p:extLst>
              <p:ext uri="{D42A27DB-BD31-4B8C-83A1-F6EECF244321}">
                <p14:modId xmlns:p14="http://schemas.microsoft.com/office/powerpoint/2010/main" xmlns="" val="1297371675"/>
              </p:ext>
            </p:extLst>
          </p:nvPr>
        </p:nvGraphicFramePr>
        <p:xfrm>
          <a:off x="102243" y="685800"/>
          <a:ext cx="8965557" cy="4927464"/>
        </p:xfrm>
        <a:graphic>
          <a:graphicData uri="http://schemas.openxmlformats.org/drawingml/2006/table">
            <a:tbl>
              <a:tblPr>
                <a:tableStyleId>{5C22544A-7EE6-4342-B048-85BDC9FD1C3A}</a:tableStyleId>
              </a:tblPr>
              <a:tblGrid>
                <a:gridCol w="457200"/>
                <a:gridCol w="1269357"/>
                <a:gridCol w="533400"/>
                <a:gridCol w="457200"/>
                <a:gridCol w="533400"/>
                <a:gridCol w="490883"/>
                <a:gridCol w="449560"/>
                <a:gridCol w="609600"/>
                <a:gridCol w="457200"/>
                <a:gridCol w="533400"/>
                <a:gridCol w="457200"/>
                <a:gridCol w="431157"/>
                <a:gridCol w="533400"/>
                <a:gridCol w="609600"/>
                <a:gridCol w="533400"/>
                <a:gridCol w="609600"/>
              </a:tblGrid>
              <a:tr h="2013262">
                <a:tc>
                  <a:txBody>
                    <a:bodyPr/>
                    <a:lstStyle/>
                    <a:p>
                      <a:pPr marL="0" marR="0" fontAlgn="b">
                        <a:lnSpc>
                          <a:spcPct val="115000"/>
                        </a:lnSpc>
                        <a:spcBef>
                          <a:spcPts val="0"/>
                        </a:spcBef>
                        <a:spcAft>
                          <a:spcPts val="0"/>
                        </a:spcAft>
                      </a:pPr>
                      <a:r>
                        <a:rPr lang="en-US" sz="1400" kern="1200" dirty="0">
                          <a:solidFill>
                            <a:schemeClr val="bg1"/>
                          </a:solidFill>
                          <a:effectLst/>
                        </a:rPr>
                        <a:t> </a:t>
                      </a:r>
                      <a:endParaRPr lang="en-US" sz="1400" dirty="0">
                        <a:solidFill>
                          <a:schemeClr val="bg1"/>
                        </a:solidFill>
                        <a:effectLst/>
                        <a:latin typeface="Calibri"/>
                        <a:ea typeface="Calibri"/>
                        <a:cs typeface="Times New Roman"/>
                      </a:endParaRPr>
                    </a:p>
                  </a:txBody>
                  <a:tcPr marL="6647" marR="6647" marT="6647" marB="0" anchor="b">
                    <a:solidFill>
                      <a:srgbClr val="000046"/>
                    </a:solidFill>
                  </a:tcPr>
                </a:tc>
                <a:tc>
                  <a:txBody>
                    <a:bodyPr/>
                    <a:lstStyle/>
                    <a:p>
                      <a:pPr marL="0" marR="0" algn="l" fontAlgn="b">
                        <a:lnSpc>
                          <a:spcPct val="115000"/>
                        </a:lnSpc>
                        <a:spcBef>
                          <a:spcPts val="0"/>
                        </a:spcBef>
                        <a:spcAft>
                          <a:spcPts val="0"/>
                        </a:spcAft>
                      </a:pPr>
                      <a:r>
                        <a:rPr lang="en-US" sz="1400" kern="1200" dirty="0">
                          <a:solidFill>
                            <a:schemeClr val="bg1"/>
                          </a:solidFill>
                          <a:effectLst/>
                        </a:rPr>
                        <a:t>PROVINCE</a:t>
                      </a:r>
                      <a:endParaRPr lang="en-US" sz="1400" dirty="0">
                        <a:solidFill>
                          <a:schemeClr val="bg1"/>
                        </a:solidFill>
                        <a:effectLst/>
                        <a:latin typeface="Calibri"/>
                        <a:ea typeface="Calibri"/>
                        <a:cs typeface="Times New Roman"/>
                      </a:endParaRPr>
                    </a:p>
                  </a:txBody>
                  <a:tcPr marL="6647" marR="6647" marT="6647" marB="0" anchor="ctr">
                    <a:solidFill>
                      <a:srgbClr val="000046"/>
                    </a:solidFill>
                  </a:tcPr>
                </a:tc>
                <a:tc>
                  <a:txBody>
                    <a:bodyPr/>
                    <a:lstStyle/>
                    <a:p>
                      <a:pPr marL="0" marR="0" algn="ctr" fontAlgn="ctr">
                        <a:lnSpc>
                          <a:spcPct val="115000"/>
                        </a:lnSpc>
                        <a:spcBef>
                          <a:spcPts val="0"/>
                        </a:spcBef>
                        <a:spcAft>
                          <a:spcPts val="0"/>
                        </a:spcAft>
                      </a:pPr>
                      <a:r>
                        <a:rPr lang="en-US" sz="1400" kern="1200" dirty="0">
                          <a:solidFill>
                            <a:schemeClr val="bg1"/>
                          </a:solidFill>
                          <a:effectLst/>
                        </a:rPr>
                        <a:t>S 26 – FFC</a:t>
                      </a:r>
                      <a:endParaRPr lang="en-US" sz="1400" dirty="0">
                        <a:solidFill>
                          <a:schemeClr val="bg1"/>
                        </a:solidFill>
                        <a:effectLst/>
                        <a:latin typeface="Calibri"/>
                        <a:ea typeface="Calibri"/>
                        <a:cs typeface="Times New Roman"/>
                      </a:endParaRPr>
                    </a:p>
                  </a:txBody>
                  <a:tcPr marL="6647" marR="6647" marT="6647" marB="0" vert="vert270" anchor="ctr">
                    <a:solidFill>
                      <a:srgbClr val="000046"/>
                    </a:solidFill>
                  </a:tcPr>
                </a:tc>
                <a:tc>
                  <a:txBody>
                    <a:bodyPr/>
                    <a:lstStyle/>
                    <a:p>
                      <a:pPr marL="0" marR="0" algn="ctr" fontAlgn="ctr">
                        <a:lnSpc>
                          <a:spcPct val="115000"/>
                        </a:lnSpc>
                        <a:spcBef>
                          <a:spcPts val="0"/>
                        </a:spcBef>
                        <a:spcAft>
                          <a:spcPts val="0"/>
                        </a:spcAft>
                      </a:pPr>
                      <a:r>
                        <a:rPr lang="en-US" sz="1400" kern="1200" dirty="0">
                          <a:solidFill>
                            <a:schemeClr val="bg1"/>
                          </a:solidFill>
                          <a:effectLst/>
                        </a:rPr>
                        <a:t>S 32(1) – Trust account(s)  </a:t>
                      </a:r>
                      <a:endParaRPr lang="en-US" sz="1400" dirty="0">
                        <a:solidFill>
                          <a:schemeClr val="bg1"/>
                        </a:solidFill>
                        <a:effectLst/>
                        <a:latin typeface="Calibri"/>
                        <a:ea typeface="Calibri"/>
                        <a:cs typeface="Times New Roman"/>
                      </a:endParaRPr>
                    </a:p>
                  </a:txBody>
                  <a:tcPr marL="6647" marR="6647" marT="6647" marB="0" vert="vert270" anchor="ctr">
                    <a:solidFill>
                      <a:srgbClr val="000046"/>
                    </a:solidFill>
                  </a:tcPr>
                </a:tc>
                <a:tc>
                  <a:txBody>
                    <a:bodyPr/>
                    <a:lstStyle/>
                    <a:p>
                      <a:pPr marL="0" marR="0" algn="ctr" fontAlgn="ctr">
                        <a:lnSpc>
                          <a:spcPct val="115000"/>
                        </a:lnSpc>
                        <a:spcBef>
                          <a:spcPts val="0"/>
                        </a:spcBef>
                        <a:spcAft>
                          <a:spcPts val="0"/>
                        </a:spcAft>
                      </a:pPr>
                      <a:r>
                        <a:rPr lang="en-US" sz="1400" kern="1200" dirty="0">
                          <a:solidFill>
                            <a:schemeClr val="bg1"/>
                          </a:solidFill>
                          <a:effectLst/>
                        </a:rPr>
                        <a:t>S 32(2)(a) – Trust Investment account(s) </a:t>
                      </a:r>
                      <a:endParaRPr lang="en-US" sz="1400" dirty="0">
                        <a:solidFill>
                          <a:schemeClr val="bg1"/>
                        </a:solidFill>
                        <a:effectLst/>
                        <a:latin typeface="Calibri"/>
                        <a:ea typeface="Calibri"/>
                        <a:cs typeface="Times New Roman"/>
                      </a:endParaRPr>
                    </a:p>
                  </a:txBody>
                  <a:tcPr marL="6647" marR="6647" marT="6647" marB="0" vert="vert270" anchor="ctr">
                    <a:solidFill>
                      <a:srgbClr val="000046"/>
                    </a:solidFill>
                  </a:tcPr>
                </a:tc>
                <a:tc>
                  <a:txBody>
                    <a:bodyPr/>
                    <a:lstStyle/>
                    <a:p>
                      <a:pPr marL="0" marR="0" algn="ctr" fontAlgn="ctr">
                        <a:lnSpc>
                          <a:spcPct val="115000"/>
                        </a:lnSpc>
                        <a:spcBef>
                          <a:spcPts val="0"/>
                        </a:spcBef>
                        <a:spcAft>
                          <a:spcPts val="0"/>
                        </a:spcAft>
                      </a:pPr>
                      <a:r>
                        <a:rPr lang="en-US" sz="1400" kern="1200" dirty="0">
                          <a:solidFill>
                            <a:schemeClr val="bg1"/>
                          </a:solidFill>
                          <a:effectLst/>
                        </a:rPr>
                        <a:t>S 32(2) (c) - Interest on trust monies </a:t>
                      </a:r>
                      <a:endParaRPr lang="en-US" sz="1400" dirty="0">
                        <a:solidFill>
                          <a:schemeClr val="bg1"/>
                        </a:solidFill>
                        <a:effectLst/>
                        <a:latin typeface="Calibri"/>
                        <a:ea typeface="Calibri"/>
                        <a:cs typeface="Times New Roman"/>
                      </a:endParaRPr>
                    </a:p>
                  </a:txBody>
                  <a:tcPr marL="6647" marR="6647" marT="6647" marB="0" vert="vert270" anchor="ctr">
                    <a:solidFill>
                      <a:srgbClr val="000046"/>
                    </a:solidFill>
                  </a:tcPr>
                </a:tc>
                <a:tc>
                  <a:txBody>
                    <a:bodyPr/>
                    <a:lstStyle/>
                    <a:p>
                      <a:pPr marL="0" marR="0" algn="ctr" fontAlgn="ctr">
                        <a:lnSpc>
                          <a:spcPct val="115000"/>
                        </a:lnSpc>
                        <a:spcBef>
                          <a:spcPts val="0"/>
                        </a:spcBef>
                        <a:spcAft>
                          <a:spcPts val="0"/>
                        </a:spcAft>
                      </a:pPr>
                      <a:r>
                        <a:rPr lang="en-US" sz="1400" kern="1200" dirty="0">
                          <a:solidFill>
                            <a:schemeClr val="bg1"/>
                          </a:solidFill>
                          <a:effectLst/>
                        </a:rPr>
                        <a:t>S 32(2)(e) – Retention of trust monies </a:t>
                      </a:r>
                      <a:endParaRPr lang="en-US" sz="1400" dirty="0">
                        <a:solidFill>
                          <a:schemeClr val="bg1"/>
                        </a:solidFill>
                        <a:effectLst/>
                        <a:latin typeface="Calibri"/>
                        <a:ea typeface="Calibri"/>
                        <a:cs typeface="Times New Roman"/>
                      </a:endParaRPr>
                    </a:p>
                  </a:txBody>
                  <a:tcPr marL="6647" marR="6647" marT="6647" marB="0" vert="vert270" anchor="ctr">
                    <a:solidFill>
                      <a:srgbClr val="000046"/>
                    </a:solidFill>
                  </a:tcPr>
                </a:tc>
                <a:tc>
                  <a:txBody>
                    <a:bodyPr/>
                    <a:lstStyle/>
                    <a:p>
                      <a:pPr marL="0" marR="0" algn="ctr" fontAlgn="ctr">
                        <a:lnSpc>
                          <a:spcPct val="115000"/>
                        </a:lnSpc>
                        <a:spcBef>
                          <a:spcPts val="0"/>
                        </a:spcBef>
                        <a:spcAft>
                          <a:spcPts val="0"/>
                        </a:spcAft>
                      </a:pPr>
                      <a:r>
                        <a:rPr lang="en-US" sz="1400" kern="1200" dirty="0">
                          <a:solidFill>
                            <a:schemeClr val="bg1"/>
                          </a:solidFill>
                          <a:effectLst/>
                        </a:rPr>
                        <a:t>S 32(3) – Trust accounting records</a:t>
                      </a:r>
                      <a:endParaRPr lang="en-US" sz="1400" dirty="0">
                        <a:solidFill>
                          <a:schemeClr val="bg1"/>
                        </a:solidFill>
                        <a:effectLst/>
                        <a:latin typeface="Calibri"/>
                        <a:ea typeface="Calibri"/>
                        <a:cs typeface="Times New Roman"/>
                      </a:endParaRPr>
                    </a:p>
                  </a:txBody>
                  <a:tcPr marL="6647" marR="6647" marT="6647" marB="0" vert="vert270" anchor="ctr">
                    <a:solidFill>
                      <a:srgbClr val="000046"/>
                    </a:solidFill>
                  </a:tcPr>
                </a:tc>
                <a:tc>
                  <a:txBody>
                    <a:bodyPr/>
                    <a:lstStyle/>
                    <a:p>
                      <a:pPr marL="0" marR="0" algn="ctr" fontAlgn="ctr">
                        <a:lnSpc>
                          <a:spcPct val="115000"/>
                        </a:lnSpc>
                        <a:spcBef>
                          <a:spcPts val="0"/>
                        </a:spcBef>
                        <a:spcAft>
                          <a:spcPts val="0"/>
                        </a:spcAft>
                      </a:pPr>
                      <a:r>
                        <a:rPr lang="en-US" sz="1400" kern="1200" dirty="0">
                          <a:solidFill>
                            <a:schemeClr val="bg1"/>
                          </a:solidFill>
                          <a:effectLst/>
                        </a:rPr>
                        <a:t>S 32 (7) - Cessation of practice </a:t>
                      </a:r>
                      <a:endParaRPr lang="en-US" sz="1400" dirty="0">
                        <a:solidFill>
                          <a:schemeClr val="bg1"/>
                        </a:solidFill>
                        <a:effectLst/>
                        <a:latin typeface="Calibri"/>
                        <a:ea typeface="Calibri"/>
                        <a:cs typeface="Times New Roman"/>
                      </a:endParaRPr>
                    </a:p>
                  </a:txBody>
                  <a:tcPr marL="6647" marR="6647" marT="6647" marB="0" vert="vert270" anchor="ctr">
                    <a:solidFill>
                      <a:srgbClr val="000046"/>
                    </a:solidFill>
                  </a:tcPr>
                </a:tc>
                <a:tc>
                  <a:txBody>
                    <a:bodyPr/>
                    <a:lstStyle/>
                    <a:p>
                      <a:pPr marL="0" marR="0" algn="ctr" fontAlgn="ctr">
                        <a:lnSpc>
                          <a:spcPct val="115000"/>
                        </a:lnSpc>
                        <a:spcBef>
                          <a:spcPts val="0"/>
                        </a:spcBef>
                        <a:spcAft>
                          <a:spcPts val="0"/>
                        </a:spcAft>
                      </a:pPr>
                      <a:r>
                        <a:rPr lang="en-US" sz="1400" kern="1200" dirty="0">
                          <a:solidFill>
                            <a:schemeClr val="bg1"/>
                          </a:solidFill>
                          <a:effectLst/>
                        </a:rPr>
                        <a:t>S 29(b) – Audited accounting records</a:t>
                      </a:r>
                      <a:endParaRPr lang="en-US" sz="1400" dirty="0">
                        <a:solidFill>
                          <a:schemeClr val="bg1"/>
                        </a:solidFill>
                        <a:effectLst/>
                        <a:latin typeface="Calibri"/>
                        <a:ea typeface="Calibri"/>
                        <a:cs typeface="Times New Roman"/>
                      </a:endParaRPr>
                    </a:p>
                  </a:txBody>
                  <a:tcPr marL="6647" marR="6647" marT="6647" marB="0" vert="vert270" anchor="ctr">
                    <a:solidFill>
                      <a:srgbClr val="000046"/>
                    </a:solidFill>
                  </a:tcPr>
                </a:tc>
                <a:tc>
                  <a:txBody>
                    <a:bodyPr/>
                    <a:lstStyle/>
                    <a:p>
                      <a:pPr marL="0" marR="0" algn="ctr" fontAlgn="ctr">
                        <a:lnSpc>
                          <a:spcPct val="115000"/>
                        </a:lnSpc>
                        <a:spcBef>
                          <a:spcPts val="0"/>
                        </a:spcBef>
                        <a:spcAft>
                          <a:spcPts val="0"/>
                        </a:spcAft>
                      </a:pPr>
                      <a:r>
                        <a:rPr lang="en-US" sz="1400" kern="1200" dirty="0">
                          <a:solidFill>
                            <a:schemeClr val="bg1"/>
                          </a:solidFill>
                          <a:effectLst/>
                        </a:rPr>
                        <a:t>Contracts -  regulation 4.1.2</a:t>
                      </a:r>
                      <a:endParaRPr lang="en-US" sz="1400" dirty="0">
                        <a:solidFill>
                          <a:schemeClr val="bg1"/>
                        </a:solidFill>
                        <a:effectLst/>
                        <a:latin typeface="Calibri"/>
                        <a:ea typeface="Calibri"/>
                        <a:cs typeface="Times New Roman"/>
                      </a:endParaRPr>
                    </a:p>
                  </a:txBody>
                  <a:tcPr marL="6647" marR="6647" marT="6647" marB="0" vert="vert270" anchor="ctr">
                    <a:solidFill>
                      <a:srgbClr val="000046"/>
                    </a:solidFill>
                  </a:tcPr>
                </a:tc>
                <a:tc>
                  <a:txBody>
                    <a:bodyPr/>
                    <a:lstStyle/>
                    <a:p>
                      <a:pPr marL="0" marR="0" algn="ctr" fontAlgn="ctr">
                        <a:lnSpc>
                          <a:spcPct val="115000"/>
                        </a:lnSpc>
                        <a:spcBef>
                          <a:spcPts val="0"/>
                        </a:spcBef>
                        <a:spcAft>
                          <a:spcPts val="0"/>
                        </a:spcAft>
                      </a:pPr>
                      <a:r>
                        <a:rPr lang="en-US" sz="1400" kern="1200" dirty="0">
                          <a:solidFill>
                            <a:schemeClr val="bg1"/>
                          </a:solidFill>
                          <a:effectLst/>
                        </a:rPr>
                        <a:t>contracts - sole mandates</a:t>
                      </a:r>
                      <a:endParaRPr lang="en-US" sz="1400" dirty="0">
                        <a:solidFill>
                          <a:schemeClr val="bg1"/>
                        </a:solidFill>
                        <a:effectLst/>
                        <a:latin typeface="Calibri"/>
                        <a:ea typeface="Calibri"/>
                        <a:cs typeface="Times New Roman"/>
                      </a:endParaRPr>
                    </a:p>
                  </a:txBody>
                  <a:tcPr marL="6647" marR="6647" marT="6647" marB="0" vert="vert270" anchor="ctr">
                    <a:solidFill>
                      <a:srgbClr val="000046"/>
                    </a:solidFill>
                  </a:tcPr>
                </a:tc>
                <a:tc>
                  <a:txBody>
                    <a:bodyPr/>
                    <a:lstStyle/>
                    <a:p>
                      <a:pPr marL="0" marR="0" algn="ctr" fontAlgn="ctr">
                        <a:lnSpc>
                          <a:spcPct val="115000"/>
                        </a:lnSpc>
                        <a:spcBef>
                          <a:spcPts val="0"/>
                        </a:spcBef>
                        <a:spcAft>
                          <a:spcPts val="0"/>
                        </a:spcAft>
                      </a:pPr>
                      <a:r>
                        <a:rPr lang="pt-BR" sz="1400" kern="1200" dirty="0">
                          <a:solidFill>
                            <a:schemeClr val="bg1"/>
                          </a:solidFill>
                          <a:effectLst/>
                        </a:rPr>
                        <a:t>S 34A - Invalid FFC's &amp; Remuneration</a:t>
                      </a:r>
                      <a:endParaRPr lang="en-US" sz="1400" dirty="0">
                        <a:solidFill>
                          <a:schemeClr val="bg1"/>
                        </a:solidFill>
                        <a:effectLst/>
                        <a:latin typeface="Calibri"/>
                        <a:ea typeface="Calibri"/>
                        <a:cs typeface="Times New Roman"/>
                      </a:endParaRPr>
                    </a:p>
                  </a:txBody>
                  <a:tcPr marL="6647" marR="6647" marT="6647" marB="0" vert="vert270" anchor="ctr">
                    <a:solidFill>
                      <a:srgbClr val="000046"/>
                    </a:solidFill>
                  </a:tcPr>
                </a:tc>
                <a:tc>
                  <a:txBody>
                    <a:bodyPr/>
                    <a:lstStyle/>
                    <a:p>
                      <a:pPr marL="0" marR="0" algn="ctr" fontAlgn="ctr">
                        <a:lnSpc>
                          <a:spcPct val="115000"/>
                        </a:lnSpc>
                        <a:spcBef>
                          <a:spcPts val="0"/>
                        </a:spcBef>
                        <a:spcAft>
                          <a:spcPts val="0"/>
                        </a:spcAft>
                      </a:pPr>
                      <a:r>
                        <a:rPr lang="en-US" sz="1400" kern="1200" dirty="0">
                          <a:solidFill>
                            <a:schemeClr val="bg1"/>
                          </a:solidFill>
                          <a:effectLst/>
                        </a:rPr>
                        <a:t>S 34B – Contracts sign off by interns</a:t>
                      </a:r>
                      <a:endParaRPr lang="en-US" sz="1400" dirty="0">
                        <a:solidFill>
                          <a:schemeClr val="bg1"/>
                        </a:solidFill>
                        <a:effectLst/>
                        <a:latin typeface="Calibri"/>
                        <a:ea typeface="Calibri"/>
                        <a:cs typeface="Times New Roman"/>
                      </a:endParaRPr>
                    </a:p>
                  </a:txBody>
                  <a:tcPr marL="6647" marR="6647" marT="6647" marB="0" vert="vert270" anchor="ctr">
                    <a:solidFill>
                      <a:srgbClr val="000046"/>
                    </a:solidFill>
                  </a:tcPr>
                </a:tc>
                <a:tc>
                  <a:txBody>
                    <a:bodyPr/>
                    <a:lstStyle/>
                    <a:p>
                      <a:pPr marL="0" marR="0" algn="ctr" fontAlgn="ctr">
                        <a:lnSpc>
                          <a:spcPct val="115000"/>
                        </a:lnSpc>
                        <a:spcBef>
                          <a:spcPts val="0"/>
                        </a:spcBef>
                        <a:spcAft>
                          <a:spcPts val="0"/>
                        </a:spcAft>
                      </a:pPr>
                      <a:r>
                        <a:rPr lang="en-US" sz="1400" kern="1200" dirty="0">
                          <a:solidFill>
                            <a:schemeClr val="bg1"/>
                          </a:solidFill>
                          <a:effectLst/>
                        </a:rPr>
                        <a:t>Not available for inspection</a:t>
                      </a:r>
                      <a:endParaRPr lang="en-US" sz="1400" dirty="0">
                        <a:solidFill>
                          <a:schemeClr val="bg1"/>
                        </a:solidFill>
                        <a:effectLst/>
                        <a:latin typeface="Calibri"/>
                        <a:ea typeface="Calibri"/>
                        <a:cs typeface="Times New Roman"/>
                      </a:endParaRPr>
                    </a:p>
                  </a:txBody>
                  <a:tcPr marL="6647" marR="6647" marT="6647" marB="0" vert="vert270" anchor="ctr">
                    <a:solidFill>
                      <a:srgbClr val="000046"/>
                    </a:solidFill>
                  </a:tcPr>
                </a:tc>
                <a:tc>
                  <a:txBody>
                    <a:bodyPr/>
                    <a:lstStyle/>
                    <a:p>
                      <a:pPr marL="0" marR="0" algn="ctr" fontAlgn="ctr">
                        <a:lnSpc>
                          <a:spcPct val="115000"/>
                        </a:lnSpc>
                        <a:spcBef>
                          <a:spcPts val="0"/>
                        </a:spcBef>
                        <a:spcAft>
                          <a:spcPts val="0"/>
                        </a:spcAft>
                      </a:pPr>
                      <a:r>
                        <a:rPr lang="en-US" sz="1400" kern="1200" dirty="0">
                          <a:solidFill>
                            <a:schemeClr val="bg1"/>
                          </a:solidFill>
                          <a:effectLst/>
                        </a:rPr>
                        <a:t>Unannounced Inspection - Supporting documents not submitted</a:t>
                      </a:r>
                      <a:endParaRPr lang="en-US" sz="1400" dirty="0">
                        <a:solidFill>
                          <a:schemeClr val="bg1"/>
                        </a:solidFill>
                        <a:effectLst/>
                        <a:latin typeface="Calibri"/>
                        <a:ea typeface="Calibri"/>
                        <a:cs typeface="Times New Roman"/>
                      </a:endParaRPr>
                    </a:p>
                  </a:txBody>
                  <a:tcPr marL="6647" marR="6647" marT="6647" marB="0" vert="vert270" anchor="ctr">
                    <a:solidFill>
                      <a:srgbClr val="000046"/>
                    </a:solidFill>
                  </a:tcPr>
                </a:tc>
              </a:tr>
              <a:tr h="348938">
                <a:tc>
                  <a:txBody>
                    <a:bodyPr/>
                    <a:lstStyle/>
                    <a:p>
                      <a:pPr marL="0" marR="0" algn="ctr" fontAlgn="b">
                        <a:lnSpc>
                          <a:spcPct val="115000"/>
                        </a:lnSpc>
                        <a:spcBef>
                          <a:spcPts val="0"/>
                        </a:spcBef>
                        <a:spcAft>
                          <a:spcPts val="0"/>
                        </a:spcAft>
                      </a:pPr>
                      <a:r>
                        <a:rPr lang="en-US" sz="1400" kern="1200" dirty="0">
                          <a:effectLst/>
                        </a:rPr>
                        <a:t>1</a:t>
                      </a:r>
                      <a:endParaRPr lang="en-US" sz="1400" dirty="0">
                        <a:effectLst/>
                        <a:latin typeface="Calibri"/>
                        <a:ea typeface="Calibri"/>
                        <a:cs typeface="Times New Roman"/>
                      </a:endParaRPr>
                    </a:p>
                  </a:txBody>
                  <a:tcPr marL="6647" marR="6647" marT="6647" marB="0"/>
                </a:tc>
                <a:tc>
                  <a:txBody>
                    <a:bodyPr/>
                    <a:lstStyle/>
                    <a:p>
                      <a:pPr marL="0" marR="0" fontAlgn="b">
                        <a:lnSpc>
                          <a:spcPct val="115000"/>
                        </a:lnSpc>
                        <a:spcBef>
                          <a:spcPts val="0"/>
                        </a:spcBef>
                        <a:spcAft>
                          <a:spcPts val="0"/>
                        </a:spcAft>
                      </a:pPr>
                      <a:r>
                        <a:rPr lang="en-US" sz="1400" kern="1200" dirty="0">
                          <a:effectLst/>
                        </a:rPr>
                        <a:t>Eastern Cape</a:t>
                      </a:r>
                      <a:endParaRPr lang="en-US" sz="1400" dirty="0">
                        <a:effectLst/>
                        <a:latin typeface="Calibri"/>
                        <a:ea typeface="Calibri"/>
                        <a:cs typeface="Times New Roman"/>
                      </a:endParaRPr>
                    </a:p>
                  </a:txBody>
                  <a:tcPr marL="6647" marR="6647" marT="6647" marB="0"/>
                </a:tc>
                <a:tc>
                  <a:txBody>
                    <a:bodyPr/>
                    <a:lstStyle/>
                    <a:p>
                      <a:pPr marL="0" marR="0" algn="r" fontAlgn="b">
                        <a:lnSpc>
                          <a:spcPct val="115000"/>
                        </a:lnSpc>
                        <a:spcBef>
                          <a:spcPts val="0"/>
                        </a:spcBef>
                        <a:spcAft>
                          <a:spcPts val="0"/>
                        </a:spcAft>
                      </a:pPr>
                      <a:r>
                        <a:rPr lang="en-US" sz="1400" kern="1200" dirty="0" smtClean="0">
                          <a:effectLst/>
                        </a:rPr>
                        <a:t>       </a:t>
                      </a:r>
                      <a:r>
                        <a:rPr lang="en-US" sz="1400" kern="1200" dirty="0">
                          <a:effectLst/>
                        </a:rPr>
                        <a:t>10 </a:t>
                      </a:r>
                      <a:endParaRPr lang="en-US" sz="1400" dirty="0">
                        <a:effectLst/>
                        <a:latin typeface="Calibri"/>
                        <a:ea typeface="Calibri"/>
                        <a:cs typeface="Times New Roman"/>
                      </a:endParaRPr>
                    </a:p>
                  </a:txBody>
                  <a:tcPr marL="6647" marR="6647" marT="6647" marB="0"/>
                </a:tc>
                <a:tc>
                  <a:txBody>
                    <a:bodyPr/>
                    <a:lstStyle/>
                    <a:p>
                      <a:pPr marL="0" marR="0" algn="r" fontAlgn="b">
                        <a:lnSpc>
                          <a:spcPct val="115000"/>
                        </a:lnSpc>
                        <a:spcBef>
                          <a:spcPts val="0"/>
                        </a:spcBef>
                        <a:spcAft>
                          <a:spcPts val="0"/>
                        </a:spcAft>
                      </a:pPr>
                      <a:r>
                        <a:rPr lang="en-US" sz="1400" kern="1200" dirty="0" smtClean="0">
                          <a:effectLst/>
                        </a:rPr>
                        <a:t>        7 </a:t>
                      </a:r>
                      <a:endParaRPr lang="en-US" sz="1400" dirty="0">
                        <a:effectLst/>
                        <a:latin typeface="Calibri"/>
                        <a:ea typeface="Calibri"/>
                        <a:cs typeface="Times New Roman"/>
                      </a:endParaRPr>
                    </a:p>
                  </a:txBody>
                  <a:tcPr marL="6647" marR="6647" marT="6647" marB="0"/>
                </a:tc>
                <a:tc>
                  <a:txBody>
                    <a:bodyPr/>
                    <a:lstStyle/>
                    <a:p>
                      <a:pPr marL="0" marR="0" algn="r" fontAlgn="b">
                        <a:lnSpc>
                          <a:spcPct val="115000"/>
                        </a:lnSpc>
                        <a:spcBef>
                          <a:spcPts val="0"/>
                        </a:spcBef>
                        <a:spcAft>
                          <a:spcPts val="0"/>
                        </a:spcAft>
                      </a:pPr>
                      <a:r>
                        <a:rPr lang="en-US" sz="1400" kern="1200" dirty="0" smtClean="0">
                          <a:effectLst/>
                        </a:rPr>
                        <a:t>          </a:t>
                      </a:r>
                      <a:r>
                        <a:rPr lang="en-US" sz="1400" kern="1200" dirty="0">
                          <a:effectLst/>
                        </a:rPr>
                        <a:t>1 </a:t>
                      </a:r>
                      <a:endParaRPr lang="en-US" sz="1400" dirty="0">
                        <a:effectLst/>
                        <a:latin typeface="Calibri"/>
                        <a:ea typeface="Calibri"/>
                        <a:cs typeface="Times New Roman"/>
                      </a:endParaRPr>
                    </a:p>
                  </a:txBody>
                  <a:tcPr marL="6647" marR="6647" marT="6647" marB="0"/>
                </a:tc>
                <a:tc>
                  <a:txBody>
                    <a:bodyPr/>
                    <a:lstStyle/>
                    <a:p>
                      <a:pPr marL="0" marR="0" algn="r" fontAlgn="b">
                        <a:lnSpc>
                          <a:spcPct val="115000"/>
                        </a:lnSpc>
                        <a:spcBef>
                          <a:spcPts val="0"/>
                        </a:spcBef>
                        <a:spcAft>
                          <a:spcPts val="0"/>
                        </a:spcAft>
                      </a:pPr>
                      <a:r>
                        <a:rPr lang="en-US" sz="1400" kern="1200" dirty="0" smtClean="0">
                          <a:effectLst/>
                        </a:rPr>
                        <a:t>          -   </a:t>
                      </a:r>
                      <a:endParaRPr lang="en-US" sz="1400" dirty="0">
                        <a:effectLst/>
                        <a:latin typeface="Calibri"/>
                        <a:ea typeface="Calibri"/>
                        <a:cs typeface="Times New Roman"/>
                      </a:endParaRPr>
                    </a:p>
                  </a:txBody>
                  <a:tcPr marL="6647" marR="6647" marT="6647" marB="0"/>
                </a:tc>
                <a:tc>
                  <a:txBody>
                    <a:bodyPr/>
                    <a:lstStyle/>
                    <a:p>
                      <a:pPr marL="0" marR="0" algn="r" fontAlgn="b">
                        <a:lnSpc>
                          <a:spcPct val="115000"/>
                        </a:lnSpc>
                        <a:spcBef>
                          <a:spcPts val="0"/>
                        </a:spcBef>
                        <a:spcAft>
                          <a:spcPts val="0"/>
                        </a:spcAft>
                      </a:pPr>
                      <a:r>
                        <a:rPr lang="en-US" sz="1400" kern="1200" dirty="0" smtClean="0">
                          <a:effectLst/>
                        </a:rPr>
                        <a:t>       </a:t>
                      </a:r>
                      <a:r>
                        <a:rPr lang="en-US" sz="1400" kern="1200" dirty="0">
                          <a:effectLst/>
                        </a:rPr>
                        <a:t>1 </a:t>
                      </a:r>
                      <a:endParaRPr lang="en-US" sz="1400" dirty="0">
                        <a:effectLst/>
                        <a:latin typeface="Calibri"/>
                        <a:ea typeface="Calibri"/>
                        <a:cs typeface="Times New Roman"/>
                      </a:endParaRPr>
                    </a:p>
                  </a:txBody>
                  <a:tcPr marL="6647" marR="6647" marT="6647" marB="0"/>
                </a:tc>
                <a:tc>
                  <a:txBody>
                    <a:bodyPr/>
                    <a:lstStyle/>
                    <a:p>
                      <a:pPr marL="0" marR="0" algn="r" fontAlgn="b">
                        <a:lnSpc>
                          <a:spcPct val="115000"/>
                        </a:lnSpc>
                        <a:spcBef>
                          <a:spcPts val="0"/>
                        </a:spcBef>
                        <a:spcAft>
                          <a:spcPts val="0"/>
                        </a:spcAft>
                      </a:pPr>
                      <a:r>
                        <a:rPr lang="en-US" sz="1400" kern="1200" dirty="0" smtClean="0">
                          <a:effectLst/>
                        </a:rPr>
                        <a:t>           </a:t>
                      </a:r>
                      <a:r>
                        <a:rPr lang="en-US" sz="1400" kern="1200" dirty="0">
                          <a:effectLst/>
                        </a:rPr>
                        <a:t>3 </a:t>
                      </a:r>
                      <a:endParaRPr lang="en-US" sz="1400" dirty="0">
                        <a:effectLst/>
                        <a:latin typeface="Calibri"/>
                        <a:ea typeface="Calibri"/>
                        <a:cs typeface="Times New Roman"/>
                      </a:endParaRPr>
                    </a:p>
                  </a:txBody>
                  <a:tcPr marL="6647" marR="6647" marT="6647" marB="0"/>
                </a:tc>
                <a:tc>
                  <a:txBody>
                    <a:bodyPr/>
                    <a:lstStyle/>
                    <a:p>
                      <a:pPr marL="0" marR="0" algn="r" fontAlgn="b">
                        <a:lnSpc>
                          <a:spcPct val="115000"/>
                        </a:lnSpc>
                        <a:spcBef>
                          <a:spcPts val="0"/>
                        </a:spcBef>
                        <a:spcAft>
                          <a:spcPts val="0"/>
                        </a:spcAft>
                      </a:pPr>
                      <a:r>
                        <a:rPr lang="en-US" sz="1400" kern="1200" dirty="0" smtClean="0">
                          <a:effectLst/>
                        </a:rPr>
                        <a:t>         </a:t>
                      </a:r>
                      <a:r>
                        <a:rPr lang="en-US" sz="1400" kern="1200" dirty="0">
                          <a:effectLst/>
                        </a:rPr>
                        <a:t>-   </a:t>
                      </a:r>
                      <a:endParaRPr lang="en-US" sz="1400" dirty="0">
                        <a:effectLst/>
                        <a:latin typeface="Calibri"/>
                        <a:ea typeface="Calibri"/>
                        <a:cs typeface="Times New Roman"/>
                      </a:endParaRPr>
                    </a:p>
                  </a:txBody>
                  <a:tcPr marL="6647" marR="6647" marT="6647" marB="0"/>
                </a:tc>
                <a:tc>
                  <a:txBody>
                    <a:bodyPr/>
                    <a:lstStyle/>
                    <a:p>
                      <a:pPr marL="0" marR="0" algn="r" fontAlgn="b">
                        <a:lnSpc>
                          <a:spcPct val="115000"/>
                        </a:lnSpc>
                        <a:spcBef>
                          <a:spcPts val="0"/>
                        </a:spcBef>
                        <a:spcAft>
                          <a:spcPts val="0"/>
                        </a:spcAft>
                      </a:pPr>
                      <a:r>
                        <a:rPr lang="en-US" sz="1400" kern="1200" dirty="0" smtClean="0">
                          <a:effectLst/>
                        </a:rPr>
                        <a:t>          </a:t>
                      </a:r>
                      <a:r>
                        <a:rPr lang="en-US" sz="1400" kern="1200" dirty="0">
                          <a:effectLst/>
                        </a:rPr>
                        <a:t>3 </a:t>
                      </a:r>
                      <a:endParaRPr lang="en-US" sz="1400" dirty="0">
                        <a:effectLst/>
                        <a:latin typeface="Calibri"/>
                        <a:ea typeface="Calibri"/>
                        <a:cs typeface="Times New Roman"/>
                      </a:endParaRPr>
                    </a:p>
                  </a:txBody>
                  <a:tcPr marL="6647" marR="6647" marT="6647" marB="0"/>
                </a:tc>
                <a:tc>
                  <a:txBody>
                    <a:bodyPr/>
                    <a:lstStyle/>
                    <a:p>
                      <a:pPr marL="0" marR="0" algn="r" fontAlgn="b">
                        <a:lnSpc>
                          <a:spcPct val="115000"/>
                        </a:lnSpc>
                        <a:spcBef>
                          <a:spcPts val="0"/>
                        </a:spcBef>
                        <a:spcAft>
                          <a:spcPts val="0"/>
                        </a:spcAft>
                      </a:pPr>
                      <a:r>
                        <a:rPr lang="en-US" sz="1400" kern="1200" dirty="0" smtClean="0">
                          <a:effectLst/>
                        </a:rPr>
                        <a:t>         </a:t>
                      </a:r>
                      <a:r>
                        <a:rPr lang="en-US" sz="1400" kern="1200" dirty="0">
                          <a:effectLst/>
                        </a:rPr>
                        <a:t>-   </a:t>
                      </a:r>
                      <a:endParaRPr lang="en-US" sz="1400" dirty="0">
                        <a:effectLst/>
                        <a:latin typeface="Calibri"/>
                        <a:ea typeface="Calibri"/>
                        <a:cs typeface="Times New Roman"/>
                      </a:endParaRPr>
                    </a:p>
                  </a:txBody>
                  <a:tcPr marL="6647" marR="6647" marT="6647" marB="0"/>
                </a:tc>
                <a:tc>
                  <a:txBody>
                    <a:bodyPr/>
                    <a:lstStyle/>
                    <a:p>
                      <a:pPr marL="0" marR="0" algn="r" fontAlgn="b">
                        <a:lnSpc>
                          <a:spcPct val="115000"/>
                        </a:lnSpc>
                        <a:spcBef>
                          <a:spcPts val="0"/>
                        </a:spcBef>
                        <a:spcAft>
                          <a:spcPts val="0"/>
                        </a:spcAft>
                      </a:pPr>
                      <a:r>
                        <a:rPr lang="en-US" sz="1400" kern="1200" dirty="0" smtClean="0">
                          <a:effectLst/>
                        </a:rPr>
                        <a:t>         </a:t>
                      </a:r>
                      <a:r>
                        <a:rPr lang="en-US" sz="1400" kern="1200" dirty="0">
                          <a:effectLst/>
                        </a:rPr>
                        <a:t>-   </a:t>
                      </a:r>
                      <a:endParaRPr lang="en-US" sz="1400" dirty="0">
                        <a:effectLst/>
                        <a:latin typeface="Calibri"/>
                        <a:ea typeface="Calibri"/>
                        <a:cs typeface="Times New Roman"/>
                      </a:endParaRPr>
                    </a:p>
                  </a:txBody>
                  <a:tcPr marL="6647" marR="6647" marT="6647" marB="0"/>
                </a:tc>
                <a:tc>
                  <a:txBody>
                    <a:bodyPr/>
                    <a:lstStyle/>
                    <a:p>
                      <a:pPr marL="0" marR="0" algn="r" fontAlgn="b">
                        <a:lnSpc>
                          <a:spcPct val="115000"/>
                        </a:lnSpc>
                        <a:spcBef>
                          <a:spcPts val="0"/>
                        </a:spcBef>
                        <a:spcAft>
                          <a:spcPts val="0"/>
                        </a:spcAft>
                      </a:pPr>
                      <a:r>
                        <a:rPr lang="en-US" sz="1400" kern="1200" dirty="0" smtClean="0">
                          <a:effectLst/>
                        </a:rPr>
                        <a:t>          </a:t>
                      </a:r>
                      <a:r>
                        <a:rPr lang="en-US" sz="1400" kern="1200" dirty="0">
                          <a:effectLst/>
                        </a:rPr>
                        <a:t>2 </a:t>
                      </a:r>
                      <a:endParaRPr lang="en-US" sz="1400" dirty="0">
                        <a:effectLst/>
                        <a:latin typeface="Calibri"/>
                        <a:ea typeface="Calibri"/>
                        <a:cs typeface="Times New Roman"/>
                      </a:endParaRPr>
                    </a:p>
                  </a:txBody>
                  <a:tcPr marL="6647" marR="6647" marT="6647" marB="0"/>
                </a:tc>
                <a:tc>
                  <a:txBody>
                    <a:bodyPr/>
                    <a:lstStyle/>
                    <a:p>
                      <a:pPr marL="0" marR="0" algn="r" fontAlgn="b">
                        <a:lnSpc>
                          <a:spcPct val="115000"/>
                        </a:lnSpc>
                        <a:spcBef>
                          <a:spcPts val="0"/>
                        </a:spcBef>
                        <a:spcAft>
                          <a:spcPts val="0"/>
                        </a:spcAft>
                      </a:pPr>
                      <a:r>
                        <a:rPr lang="en-US" sz="1400" kern="1200" dirty="0" smtClean="0">
                          <a:effectLst/>
                        </a:rPr>
                        <a:t>          </a:t>
                      </a:r>
                      <a:r>
                        <a:rPr lang="en-US" sz="1400" kern="1200" dirty="0">
                          <a:effectLst/>
                        </a:rPr>
                        <a:t>11 </a:t>
                      </a:r>
                      <a:endParaRPr lang="en-US" sz="1400" dirty="0">
                        <a:effectLst/>
                        <a:latin typeface="Calibri"/>
                        <a:ea typeface="Calibri"/>
                        <a:cs typeface="Times New Roman"/>
                      </a:endParaRPr>
                    </a:p>
                  </a:txBody>
                  <a:tcPr marL="6647" marR="6647" marT="6647" marB="0"/>
                </a:tc>
                <a:tc>
                  <a:txBody>
                    <a:bodyPr/>
                    <a:lstStyle/>
                    <a:p>
                      <a:pPr marL="0" marR="0" algn="r" fontAlgn="b">
                        <a:lnSpc>
                          <a:spcPct val="115000"/>
                        </a:lnSpc>
                        <a:spcBef>
                          <a:spcPts val="0"/>
                        </a:spcBef>
                        <a:spcAft>
                          <a:spcPts val="0"/>
                        </a:spcAft>
                      </a:pPr>
                      <a:r>
                        <a:rPr lang="en-US" sz="1400" kern="1200" dirty="0" smtClean="0">
                          <a:effectLst/>
                        </a:rPr>
                        <a:t>           </a:t>
                      </a:r>
                      <a:r>
                        <a:rPr lang="en-US" sz="1400" kern="1200" dirty="0">
                          <a:effectLst/>
                        </a:rPr>
                        <a:t>-   </a:t>
                      </a:r>
                      <a:endParaRPr lang="en-US" sz="1400" dirty="0">
                        <a:effectLst/>
                        <a:latin typeface="Calibri"/>
                        <a:ea typeface="Calibri"/>
                        <a:cs typeface="Times New Roman"/>
                      </a:endParaRPr>
                    </a:p>
                  </a:txBody>
                  <a:tcPr marL="6647" marR="6647" marT="6647" marB="0"/>
                </a:tc>
                <a:tc>
                  <a:txBody>
                    <a:bodyPr/>
                    <a:lstStyle/>
                    <a:p>
                      <a:pPr marL="0" marR="0" algn="r" fontAlgn="b">
                        <a:lnSpc>
                          <a:spcPct val="115000"/>
                        </a:lnSpc>
                        <a:spcBef>
                          <a:spcPts val="0"/>
                        </a:spcBef>
                        <a:spcAft>
                          <a:spcPts val="0"/>
                        </a:spcAft>
                      </a:pPr>
                      <a:r>
                        <a:rPr lang="en-US" sz="1400" kern="1200" dirty="0" smtClean="0">
                          <a:effectLst/>
                        </a:rPr>
                        <a:t>             </a:t>
                      </a:r>
                      <a:r>
                        <a:rPr lang="en-US" sz="1400" kern="1200" dirty="0">
                          <a:effectLst/>
                        </a:rPr>
                        <a:t>-   </a:t>
                      </a:r>
                      <a:endParaRPr lang="en-US" sz="1400" dirty="0">
                        <a:effectLst/>
                        <a:latin typeface="Calibri"/>
                        <a:ea typeface="Calibri"/>
                        <a:cs typeface="Times New Roman"/>
                      </a:endParaRPr>
                    </a:p>
                  </a:txBody>
                  <a:tcPr marL="6647" marR="6647" marT="6647" marB="0"/>
                </a:tc>
              </a:tr>
              <a:tr h="357975">
                <a:tc>
                  <a:txBody>
                    <a:bodyPr/>
                    <a:lstStyle/>
                    <a:p>
                      <a:pPr marL="0" marR="0" algn="ctr" fontAlgn="b">
                        <a:lnSpc>
                          <a:spcPct val="115000"/>
                        </a:lnSpc>
                        <a:spcBef>
                          <a:spcPts val="0"/>
                        </a:spcBef>
                        <a:spcAft>
                          <a:spcPts val="0"/>
                        </a:spcAft>
                      </a:pPr>
                      <a:r>
                        <a:rPr lang="en-US" sz="1400" kern="1200">
                          <a:effectLst/>
                        </a:rPr>
                        <a:t>2</a:t>
                      </a:r>
                      <a:endParaRPr lang="en-US" sz="1400">
                        <a:effectLst/>
                        <a:latin typeface="Calibri"/>
                        <a:ea typeface="Calibri"/>
                        <a:cs typeface="Times New Roman"/>
                      </a:endParaRPr>
                    </a:p>
                  </a:txBody>
                  <a:tcPr marL="6647" marR="6647" marT="6647" marB="0"/>
                </a:tc>
                <a:tc>
                  <a:txBody>
                    <a:bodyPr/>
                    <a:lstStyle/>
                    <a:p>
                      <a:pPr marL="0" marR="0" fontAlgn="b">
                        <a:lnSpc>
                          <a:spcPct val="115000"/>
                        </a:lnSpc>
                        <a:spcBef>
                          <a:spcPts val="0"/>
                        </a:spcBef>
                        <a:spcAft>
                          <a:spcPts val="0"/>
                        </a:spcAft>
                      </a:pPr>
                      <a:r>
                        <a:rPr lang="en-US" sz="1400" kern="1200" dirty="0">
                          <a:effectLst/>
                        </a:rPr>
                        <a:t>Free State</a:t>
                      </a:r>
                      <a:endParaRPr lang="en-US" sz="1400" dirty="0">
                        <a:effectLst/>
                        <a:latin typeface="Calibri"/>
                        <a:ea typeface="Calibri"/>
                        <a:cs typeface="Times New Roman"/>
                      </a:endParaRPr>
                    </a:p>
                  </a:txBody>
                  <a:tcPr marL="6647" marR="6647" marT="6647" marB="0"/>
                </a:tc>
                <a:tc>
                  <a:txBody>
                    <a:bodyPr/>
                    <a:lstStyle/>
                    <a:p>
                      <a:pPr marL="0" marR="0" algn="r" fontAlgn="b">
                        <a:lnSpc>
                          <a:spcPct val="115000"/>
                        </a:lnSpc>
                        <a:spcBef>
                          <a:spcPts val="0"/>
                        </a:spcBef>
                        <a:spcAft>
                          <a:spcPts val="0"/>
                        </a:spcAft>
                      </a:pPr>
                      <a:r>
                        <a:rPr lang="en-US" sz="1400" kern="1200" dirty="0" smtClean="0">
                          <a:effectLst/>
                        </a:rPr>
                        <a:t>          </a:t>
                      </a:r>
                      <a:r>
                        <a:rPr lang="en-US" sz="1400" kern="1200" dirty="0">
                          <a:effectLst/>
                        </a:rPr>
                        <a:t>9 </a:t>
                      </a:r>
                      <a:endParaRPr lang="en-US" sz="1400" dirty="0">
                        <a:effectLst/>
                        <a:latin typeface="Calibri"/>
                        <a:ea typeface="Calibri"/>
                        <a:cs typeface="Times New Roman"/>
                      </a:endParaRPr>
                    </a:p>
                  </a:txBody>
                  <a:tcPr marL="6647" marR="6647" marT="6647" marB="0"/>
                </a:tc>
                <a:tc>
                  <a:txBody>
                    <a:bodyPr/>
                    <a:lstStyle/>
                    <a:p>
                      <a:pPr marL="0" marR="0" algn="r" fontAlgn="b">
                        <a:lnSpc>
                          <a:spcPct val="115000"/>
                        </a:lnSpc>
                        <a:spcBef>
                          <a:spcPts val="0"/>
                        </a:spcBef>
                        <a:spcAft>
                          <a:spcPts val="0"/>
                        </a:spcAft>
                      </a:pPr>
                      <a:r>
                        <a:rPr lang="en-US" sz="1400" kern="1200" dirty="0" smtClean="0">
                          <a:effectLst/>
                        </a:rPr>
                        <a:t>      </a:t>
                      </a:r>
                      <a:r>
                        <a:rPr lang="en-US" sz="1400" kern="1200" dirty="0">
                          <a:effectLst/>
                        </a:rPr>
                        <a:t>12 </a:t>
                      </a:r>
                      <a:endParaRPr lang="en-US" sz="1400" dirty="0">
                        <a:effectLst/>
                        <a:latin typeface="Calibri"/>
                        <a:ea typeface="Calibri"/>
                        <a:cs typeface="Times New Roman"/>
                      </a:endParaRPr>
                    </a:p>
                  </a:txBody>
                  <a:tcPr marL="6647" marR="6647" marT="6647" marB="0"/>
                </a:tc>
                <a:tc>
                  <a:txBody>
                    <a:bodyPr/>
                    <a:lstStyle/>
                    <a:p>
                      <a:pPr marL="0" marR="0" algn="r" fontAlgn="b">
                        <a:lnSpc>
                          <a:spcPct val="115000"/>
                        </a:lnSpc>
                        <a:spcBef>
                          <a:spcPts val="0"/>
                        </a:spcBef>
                        <a:spcAft>
                          <a:spcPts val="0"/>
                        </a:spcAft>
                      </a:pPr>
                      <a:r>
                        <a:rPr lang="en-US" sz="1400" kern="1200" dirty="0" smtClean="0">
                          <a:effectLst/>
                        </a:rPr>
                        <a:t>          </a:t>
                      </a:r>
                      <a:r>
                        <a:rPr lang="en-US" sz="1400" kern="1200" dirty="0">
                          <a:effectLst/>
                        </a:rPr>
                        <a:t>3 </a:t>
                      </a:r>
                      <a:endParaRPr lang="en-US" sz="1400" dirty="0">
                        <a:effectLst/>
                        <a:latin typeface="Calibri"/>
                        <a:ea typeface="Calibri"/>
                        <a:cs typeface="Times New Roman"/>
                      </a:endParaRPr>
                    </a:p>
                  </a:txBody>
                  <a:tcPr marL="6647" marR="6647" marT="6647" marB="0"/>
                </a:tc>
                <a:tc>
                  <a:txBody>
                    <a:bodyPr/>
                    <a:lstStyle/>
                    <a:p>
                      <a:pPr marL="0" marR="0" algn="r" fontAlgn="b">
                        <a:lnSpc>
                          <a:spcPct val="115000"/>
                        </a:lnSpc>
                        <a:spcBef>
                          <a:spcPts val="0"/>
                        </a:spcBef>
                        <a:spcAft>
                          <a:spcPts val="0"/>
                        </a:spcAft>
                      </a:pPr>
                      <a:r>
                        <a:rPr lang="en-US" sz="1400" kern="1200" dirty="0" smtClean="0">
                          <a:effectLst/>
                        </a:rPr>
                        <a:t>         </a:t>
                      </a:r>
                      <a:r>
                        <a:rPr lang="en-US" sz="1400" kern="1200" dirty="0">
                          <a:effectLst/>
                        </a:rPr>
                        <a:t>1 </a:t>
                      </a:r>
                      <a:endParaRPr lang="en-US" sz="1400" dirty="0">
                        <a:effectLst/>
                        <a:latin typeface="Calibri"/>
                        <a:ea typeface="Calibri"/>
                        <a:cs typeface="Times New Roman"/>
                      </a:endParaRPr>
                    </a:p>
                  </a:txBody>
                  <a:tcPr marL="6647" marR="6647" marT="6647" marB="0"/>
                </a:tc>
                <a:tc>
                  <a:txBody>
                    <a:bodyPr/>
                    <a:lstStyle/>
                    <a:p>
                      <a:pPr marL="0" marR="0" algn="r" fontAlgn="b">
                        <a:lnSpc>
                          <a:spcPct val="115000"/>
                        </a:lnSpc>
                        <a:spcBef>
                          <a:spcPts val="0"/>
                        </a:spcBef>
                        <a:spcAft>
                          <a:spcPts val="0"/>
                        </a:spcAft>
                      </a:pPr>
                      <a:r>
                        <a:rPr lang="en-US" sz="1400" kern="1200" dirty="0" smtClean="0">
                          <a:effectLst/>
                        </a:rPr>
                        <a:t>        </a:t>
                      </a:r>
                      <a:r>
                        <a:rPr lang="en-US" sz="1400" kern="1200" dirty="0">
                          <a:effectLst/>
                        </a:rPr>
                        <a:t>1 </a:t>
                      </a:r>
                      <a:endParaRPr lang="en-US" sz="1400" dirty="0">
                        <a:effectLst/>
                        <a:latin typeface="Calibri"/>
                        <a:ea typeface="Calibri"/>
                        <a:cs typeface="Times New Roman"/>
                      </a:endParaRPr>
                    </a:p>
                  </a:txBody>
                  <a:tcPr marL="6647" marR="6647" marT="6647" marB="0"/>
                </a:tc>
                <a:tc>
                  <a:txBody>
                    <a:bodyPr/>
                    <a:lstStyle/>
                    <a:p>
                      <a:pPr marL="0" marR="0" algn="r" fontAlgn="b">
                        <a:lnSpc>
                          <a:spcPct val="115000"/>
                        </a:lnSpc>
                        <a:spcBef>
                          <a:spcPts val="0"/>
                        </a:spcBef>
                        <a:spcAft>
                          <a:spcPts val="0"/>
                        </a:spcAft>
                      </a:pPr>
                      <a:r>
                        <a:rPr lang="en-US" sz="1400" kern="1200" dirty="0" smtClean="0">
                          <a:effectLst/>
                        </a:rPr>
                        <a:t>            </a:t>
                      </a:r>
                      <a:r>
                        <a:rPr lang="en-US" sz="1400" kern="1200" dirty="0">
                          <a:effectLst/>
                        </a:rPr>
                        <a:t>6 </a:t>
                      </a:r>
                      <a:endParaRPr lang="en-US" sz="1400" dirty="0">
                        <a:effectLst/>
                        <a:latin typeface="Calibri"/>
                        <a:ea typeface="Calibri"/>
                        <a:cs typeface="Times New Roman"/>
                      </a:endParaRPr>
                    </a:p>
                  </a:txBody>
                  <a:tcPr marL="6647" marR="6647" marT="6647" marB="0"/>
                </a:tc>
                <a:tc>
                  <a:txBody>
                    <a:bodyPr/>
                    <a:lstStyle/>
                    <a:p>
                      <a:pPr marL="0" marR="0" algn="r" fontAlgn="b">
                        <a:lnSpc>
                          <a:spcPct val="115000"/>
                        </a:lnSpc>
                        <a:spcBef>
                          <a:spcPts val="0"/>
                        </a:spcBef>
                        <a:spcAft>
                          <a:spcPts val="0"/>
                        </a:spcAft>
                      </a:pPr>
                      <a:r>
                        <a:rPr lang="en-US" sz="1400" kern="1200" dirty="0" smtClean="0">
                          <a:effectLst/>
                        </a:rPr>
                        <a:t>        </a:t>
                      </a:r>
                      <a:r>
                        <a:rPr lang="en-US" sz="1400" kern="1200" dirty="0">
                          <a:effectLst/>
                        </a:rPr>
                        <a:t>2 </a:t>
                      </a:r>
                      <a:endParaRPr lang="en-US" sz="1400" dirty="0">
                        <a:effectLst/>
                        <a:latin typeface="Calibri"/>
                        <a:ea typeface="Calibri"/>
                        <a:cs typeface="Times New Roman"/>
                      </a:endParaRPr>
                    </a:p>
                  </a:txBody>
                  <a:tcPr marL="6647" marR="6647" marT="6647" marB="0"/>
                </a:tc>
                <a:tc>
                  <a:txBody>
                    <a:bodyPr/>
                    <a:lstStyle/>
                    <a:p>
                      <a:pPr marL="0" marR="0" algn="r" fontAlgn="b">
                        <a:lnSpc>
                          <a:spcPct val="115000"/>
                        </a:lnSpc>
                        <a:spcBef>
                          <a:spcPts val="0"/>
                        </a:spcBef>
                        <a:spcAft>
                          <a:spcPts val="0"/>
                        </a:spcAft>
                      </a:pPr>
                      <a:r>
                        <a:rPr lang="en-US" sz="1400" kern="1200" dirty="0" smtClean="0">
                          <a:effectLst/>
                        </a:rPr>
                        <a:t>          </a:t>
                      </a:r>
                      <a:r>
                        <a:rPr lang="en-US" sz="1400" kern="1200" dirty="0">
                          <a:effectLst/>
                        </a:rPr>
                        <a:t>7 </a:t>
                      </a:r>
                      <a:endParaRPr lang="en-US" sz="1400" dirty="0">
                        <a:effectLst/>
                        <a:latin typeface="Calibri"/>
                        <a:ea typeface="Calibri"/>
                        <a:cs typeface="Times New Roman"/>
                      </a:endParaRPr>
                    </a:p>
                  </a:txBody>
                  <a:tcPr marL="6647" marR="6647" marT="6647" marB="0"/>
                </a:tc>
                <a:tc>
                  <a:txBody>
                    <a:bodyPr/>
                    <a:lstStyle/>
                    <a:p>
                      <a:pPr marL="0" marR="0" algn="r" fontAlgn="b">
                        <a:lnSpc>
                          <a:spcPct val="115000"/>
                        </a:lnSpc>
                        <a:spcBef>
                          <a:spcPts val="0"/>
                        </a:spcBef>
                        <a:spcAft>
                          <a:spcPts val="0"/>
                        </a:spcAft>
                      </a:pPr>
                      <a:r>
                        <a:rPr lang="en-US" sz="1400" kern="1200" dirty="0" smtClean="0">
                          <a:effectLst/>
                        </a:rPr>
                        <a:t>         </a:t>
                      </a:r>
                      <a:r>
                        <a:rPr lang="en-US" sz="1400" kern="1200" dirty="0">
                          <a:effectLst/>
                        </a:rPr>
                        <a:t>-   </a:t>
                      </a:r>
                      <a:endParaRPr lang="en-US" sz="1400" dirty="0">
                        <a:effectLst/>
                        <a:latin typeface="Calibri"/>
                        <a:ea typeface="Calibri"/>
                        <a:cs typeface="Times New Roman"/>
                      </a:endParaRPr>
                    </a:p>
                  </a:txBody>
                  <a:tcPr marL="6647" marR="6647" marT="6647" marB="0"/>
                </a:tc>
                <a:tc>
                  <a:txBody>
                    <a:bodyPr/>
                    <a:lstStyle/>
                    <a:p>
                      <a:pPr marL="0" marR="0" algn="r" fontAlgn="b">
                        <a:lnSpc>
                          <a:spcPct val="115000"/>
                        </a:lnSpc>
                        <a:spcBef>
                          <a:spcPts val="0"/>
                        </a:spcBef>
                        <a:spcAft>
                          <a:spcPts val="0"/>
                        </a:spcAft>
                      </a:pPr>
                      <a:r>
                        <a:rPr lang="en-US" sz="1400" kern="1200" dirty="0" smtClean="0">
                          <a:effectLst/>
                        </a:rPr>
                        <a:t>         </a:t>
                      </a:r>
                      <a:r>
                        <a:rPr lang="en-US" sz="1400" kern="1200" dirty="0">
                          <a:effectLst/>
                        </a:rPr>
                        <a:t>-   </a:t>
                      </a:r>
                      <a:endParaRPr lang="en-US" sz="1400" dirty="0">
                        <a:effectLst/>
                        <a:latin typeface="Calibri"/>
                        <a:ea typeface="Calibri"/>
                        <a:cs typeface="Times New Roman"/>
                      </a:endParaRPr>
                    </a:p>
                  </a:txBody>
                  <a:tcPr marL="6647" marR="6647" marT="6647" marB="0"/>
                </a:tc>
                <a:tc>
                  <a:txBody>
                    <a:bodyPr/>
                    <a:lstStyle/>
                    <a:p>
                      <a:pPr marL="0" marR="0" algn="r" fontAlgn="b">
                        <a:lnSpc>
                          <a:spcPct val="115000"/>
                        </a:lnSpc>
                        <a:spcBef>
                          <a:spcPts val="0"/>
                        </a:spcBef>
                        <a:spcAft>
                          <a:spcPts val="0"/>
                        </a:spcAft>
                      </a:pPr>
                      <a:r>
                        <a:rPr lang="en-US" sz="1400" kern="1200" dirty="0" smtClean="0">
                          <a:effectLst/>
                        </a:rPr>
                        <a:t>          </a:t>
                      </a:r>
                      <a:r>
                        <a:rPr lang="en-US" sz="1400" kern="1200" dirty="0">
                          <a:effectLst/>
                        </a:rPr>
                        <a:t>6 </a:t>
                      </a:r>
                      <a:endParaRPr lang="en-US" sz="1400" dirty="0">
                        <a:effectLst/>
                        <a:latin typeface="Calibri"/>
                        <a:ea typeface="Calibri"/>
                        <a:cs typeface="Times New Roman"/>
                      </a:endParaRPr>
                    </a:p>
                  </a:txBody>
                  <a:tcPr marL="6647" marR="6647" marT="6647" marB="0"/>
                </a:tc>
                <a:tc>
                  <a:txBody>
                    <a:bodyPr/>
                    <a:lstStyle/>
                    <a:p>
                      <a:pPr marL="0" marR="0" algn="r" fontAlgn="b">
                        <a:lnSpc>
                          <a:spcPct val="115000"/>
                        </a:lnSpc>
                        <a:spcBef>
                          <a:spcPts val="0"/>
                        </a:spcBef>
                        <a:spcAft>
                          <a:spcPts val="0"/>
                        </a:spcAft>
                      </a:pPr>
                      <a:r>
                        <a:rPr lang="en-US" sz="1400" kern="1200" dirty="0" smtClean="0">
                          <a:effectLst/>
                        </a:rPr>
                        <a:t>            </a:t>
                      </a:r>
                      <a:r>
                        <a:rPr lang="en-US" sz="1400" kern="1200" dirty="0">
                          <a:effectLst/>
                        </a:rPr>
                        <a:t>9 </a:t>
                      </a:r>
                      <a:endParaRPr lang="en-US" sz="1400" dirty="0">
                        <a:effectLst/>
                        <a:latin typeface="Calibri"/>
                        <a:ea typeface="Calibri"/>
                        <a:cs typeface="Times New Roman"/>
                      </a:endParaRPr>
                    </a:p>
                  </a:txBody>
                  <a:tcPr marL="6647" marR="6647" marT="6647" marB="0"/>
                </a:tc>
                <a:tc>
                  <a:txBody>
                    <a:bodyPr/>
                    <a:lstStyle/>
                    <a:p>
                      <a:pPr marL="0" marR="0" algn="r" fontAlgn="b">
                        <a:lnSpc>
                          <a:spcPct val="115000"/>
                        </a:lnSpc>
                        <a:spcBef>
                          <a:spcPts val="0"/>
                        </a:spcBef>
                        <a:spcAft>
                          <a:spcPts val="0"/>
                        </a:spcAft>
                      </a:pPr>
                      <a:r>
                        <a:rPr lang="en-US" sz="1400" kern="1200" dirty="0" smtClean="0">
                          <a:effectLst/>
                        </a:rPr>
                        <a:t>          </a:t>
                      </a:r>
                      <a:r>
                        <a:rPr lang="en-US" sz="1400" kern="1200" dirty="0">
                          <a:effectLst/>
                        </a:rPr>
                        <a:t>1 </a:t>
                      </a:r>
                      <a:endParaRPr lang="en-US" sz="1400" dirty="0">
                        <a:effectLst/>
                        <a:latin typeface="Calibri"/>
                        <a:ea typeface="Calibri"/>
                        <a:cs typeface="Times New Roman"/>
                      </a:endParaRPr>
                    </a:p>
                  </a:txBody>
                  <a:tcPr marL="6647" marR="6647" marT="6647" marB="0"/>
                </a:tc>
                <a:tc>
                  <a:txBody>
                    <a:bodyPr/>
                    <a:lstStyle/>
                    <a:p>
                      <a:pPr marL="0" marR="0" algn="r" fontAlgn="b">
                        <a:lnSpc>
                          <a:spcPct val="115000"/>
                        </a:lnSpc>
                        <a:spcBef>
                          <a:spcPts val="0"/>
                        </a:spcBef>
                        <a:spcAft>
                          <a:spcPts val="0"/>
                        </a:spcAft>
                      </a:pPr>
                      <a:r>
                        <a:rPr lang="en-US" sz="1400" kern="1200" dirty="0" smtClean="0">
                          <a:effectLst/>
                        </a:rPr>
                        <a:t>             </a:t>
                      </a:r>
                      <a:r>
                        <a:rPr lang="en-US" sz="1400" kern="1200" dirty="0">
                          <a:effectLst/>
                        </a:rPr>
                        <a:t>-   </a:t>
                      </a:r>
                      <a:endParaRPr lang="en-US" sz="1400" dirty="0">
                        <a:effectLst/>
                        <a:latin typeface="Calibri"/>
                        <a:ea typeface="Calibri"/>
                        <a:cs typeface="Times New Roman"/>
                      </a:endParaRPr>
                    </a:p>
                  </a:txBody>
                  <a:tcPr marL="6647" marR="6647" marT="6647" marB="0"/>
                </a:tc>
              </a:tr>
              <a:tr h="443212">
                <a:tc>
                  <a:txBody>
                    <a:bodyPr/>
                    <a:lstStyle/>
                    <a:p>
                      <a:pPr marL="0" marR="0" algn="ctr" fontAlgn="b">
                        <a:lnSpc>
                          <a:spcPct val="115000"/>
                        </a:lnSpc>
                        <a:spcBef>
                          <a:spcPts val="0"/>
                        </a:spcBef>
                        <a:spcAft>
                          <a:spcPts val="0"/>
                        </a:spcAft>
                      </a:pPr>
                      <a:r>
                        <a:rPr lang="en-US" sz="1400" kern="1200">
                          <a:effectLst/>
                        </a:rPr>
                        <a:t>3</a:t>
                      </a:r>
                      <a:endParaRPr lang="en-US" sz="1400">
                        <a:effectLst/>
                        <a:latin typeface="Calibri"/>
                        <a:ea typeface="Calibri"/>
                        <a:cs typeface="Times New Roman"/>
                      </a:endParaRPr>
                    </a:p>
                  </a:txBody>
                  <a:tcPr marL="6647" marR="6647" marT="6647" marB="0"/>
                </a:tc>
                <a:tc>
                  <a:txBody>
                    <a:bodyPr/>
                    <a:lstStyle/>
                    <a:p>
                      <a:pPr marL="0" marR="0" fontAlgn="b">
                        <a:lnSpc>
                          <a:spcPct val="115000"/>
                        </a:lnSpc>
                        <a:spcBef>
                          <a:spcPts val="0"/>
                        </a:spcBef>
                        <a:spcAft>
                          <a:spcPts val="0"/>
                        </a:spcAft>
                      </a:pPr>
                      <a:r>
                        <a:rPr lang="en-US" sz="1400" kern="1200" dirty="0">
                          <a:effectLst/>
                        </a:rPr>
                        <a:t>Gauteng</a:t>
                      </a:r>
                      <a:endParaRPr lang="en-US" sz="1400" dirty="0">
                        <a:effectLst/>
                        <a:latin typeface="Calibri"/>
                        <a:ea typeface="Calibri"/>
                        <a:cs typeface="Times New Roman"/>
                      </a:endParaRPr>
                    </a:p>
                  </a:txBody>
                  <a:tcPr marL="6647" marR="6647" marT="6647" marB="0"/>
                </a:tc>
                <a:tc>
                  <a:txBody>
                    <a:bodyPr/>
                    <a:lstStyle/>
                    <a:p>
                      <a:pPr marL="0" marR="0" algn="r" fontAlgn="b">
                        <a:lnSpc>
                          <a:spcPct val="115000"/>
                        </a:lnSpc>
                        <a:spcBef>
                          <a:spcPts val="0"/>
                        </a:spcBef>
                        <a:spcAft>
                          <a:spcPts val="0"/>
                        </a:spcAft>
                      </a:pPr>
                      <a:r>
                        <a:rPr lang="en-US" sz="1400" kern="1200" dirty="0" smtClean="0">
                          <a:effectLst/>
                        </a:rPr>
                        <a:t>        </a:t>
                      </a:r>
                      <a:r>
                        <a:rPr lang="en-US" sz="1400" kern="1200" dirty="0">
                          <a:effectLst/>
                        </a:rPr>
                        <a:t>50 </a:t>
                      </a:r>
                      <a:endParaRPr lang="en-US" sz="1400" dirty="0">
                        <a:effectLst/>
                        <a:latin typeface="Calibri"/>
                        <a:ea typeface="Calibri"/>
                        <a:cs typeface="Times New Roman"/>
                      </a:endParaRPr>
                    </a:p>
                  </a:txBody>
                  <a:tcPr marL="6647" marR="6647" marT="6647" marB="0"/>
                </a:tc>
                <a:tc>
                  <a:txBody>
                    <a:bodyPr/>
                    <a:lstStyle/>
                    <a:p>
                      <a:pPr marL="0" marR="0" algn="r" fontAlgn="b">
                        <a:lnSpc>
                          <a:spcPct val="115000"/>
                        </a:lnSpc>
                        <a:spcBef>
                          <a:spcPts val="0"/>
                        </a:spcBef>
                        <a:spcAft>
                          <a:spcPts val="0"/>
                        </a:spcAft>
                      </a:pPr>
                      <a:r>
                        <a:rPr lang="en-US" sz="1400" kern="1200" dirty="0" smtClean="0">
                          <a:effectLst/>
                        </a:rPr>
                        <a:t>    </a:t>
                      </a:r>
                      <a:r>
                        <a:rPr lang="en-US" sz="1400" kern="1200" dirty="0">
                          <a:effectLst/>
                        </a:rPr>
                        <a:t>107 </a:t>
                      </a:r>
                      <a:endParaRPr lang="en-US" sz="1400" dirty="0">
                        <a:effectLst/>
                        <a:latin typeface="Calibri"/>
                        <a:ea typeface="Calibri"/>
                        <a:cs typeface="Times New Roman"/>
                      </a:endParaRPr>
                    </a:p>
                  </a:txBody>
                  <a:tcPr marL="6647" marR="6647" marT="6647" marB="0"/>
                </a:tc>
                <a:tc>
                  <a:txBody>
                    <a:bodyPr/>
                    <a:lstStyle/>
                    <a:p>
                      <a:pPr marL="0" marR="0" algn="r" fontAlgn="b">
                        <a:lnSpc>
                          <a:spcPct val="115000"/>
                        </a:lnSpc>
                        <a:spcBef>
                          <a:spcPts val="0"/>
                        </a:spcBef>
                        <a:spcAft>
                          <a:spcPts val="0"/>
                        </a:spcAft>
                      </a:pPr>
                      <a:r>
                        <a:rPr lang="en-US" sz="1400" kern="1200" dirty="0" smtClean="0">
                          <a:effectLst/>
                        </a:rPr>
                        <a:t>        </a:t>
                      </a:r>
                      <a:r>
                        <a:rPr lang="en-US" sz="1400" kern="1200" dirty="0">
                          <a:effectLst/>
                        </a:rPr>
                        <a:t>28 </a:t>
                      </a:r>
                      <a:endParaRPr lang="en-US" sz="1400" dirty="0">
                        <a:effectLst/>
                        <a:latin typeface="Calibri"/>
                        <a:ea typeface="Calibri"/>
                        <a:cs typeface="Times New Roman"/>
                      </a:endParaRPr>
                    </a:p>
                  </a:txBody>
                  <a:tcPr marL="6647" marR="6647" marT="6647" marB="0"/>
                </a:tc>
                <a:tc>
                  <a:txBody>
                    <a:bodyPr/>
                    <a:lstStyle/>
                    <a:p>
                      <a:pPr marL="0" marR="0" algn="r" fontAlgn="b">
                        <a:lnSpc>
                          <a:spcPct val="115000"/>
                        </a:lnSpc>
                        <a:spcBef>
                          <a:spcPts val="0"/>
                        </a:spcBef>
                        <a:spcAft>
                          <a:spcPts val="0"/>
                        </a:spcAft>
                      </a:pPr>
                      <a:r>
                        <a:rPr lang="en-US" sz="1400" kern="1200" dirty="0" smtClean="0">
                          <a:effectLst/>
                        </a:rPr>
                        <a:t>         </a:t>
                      </a:r>
                      <a:r>
                        <a:rPr lang="en-US" sz="1400" kern="1200" dirty="0">
                          <a:effectLst/>
                        </a:rPr>
                        <a:t>8 </a:t>
                      </a:r>
                      <a:endParaRPr lang="en-US" sz="1400" dirty="0">
                        <a:effectLst/>
                        <a:latin typeface="Calibri"/>
                        <a:ea typeface="Calibri"/>
                        <a:cs typeface="Times New Roman"/>
                      </a:endParaRPr>
                    </a:p>
                  </a:txBody>
                  <a:tcPr marL="6647" marR="6647" marT="6647" marB="0"/>
                </a:tc>
                <a:tc>
                  <a:txBody>
                    <a:bodyPr/>
                    <a:lstStyle/>
                    <a:p>
                      <a:pPr marL="0" marR="0" algn="r" fontAlgn="b">
                        <a:lnSpc>
                          <a:spcPct val="115000"/>
                        </a:lnSpc>
                        <a:spcBef>
                          <a:spcPts val="0"/>
                        </a:spcBef>
                        <a:spcAft>
                          <a:spcPts val="0"/>
                        </a:spcAft>
                      </a:pPr>
                      <a:r>
                        <a:rPr lang="en-US" sz="1400" kern="1200" dirty="0" smtClean="0">
                          <a:effectLst/>
                        </a:rPr>
                        <a:t>        </a:t>
                      </a:r>
                      <a:r>
                        <a:rPr lang="en-US" sz="1400" kern="1200" dirty="0">
                          <a:effectLst/>
                        </a:rPr>
                        <a:t>7 </a:t>
                      </a:r>
                      <a:endParaRPr lang="en-US" sz="1400" dirty="0">
                        <a:effectLst/>
                        <a:latin typeface="Calibri"/>
                        <a:ea typeface="Calibri"/>
                        <a:cs typeface="Times New Roman"/>
                      </a:endParaRPr>
                    </a:p>
                  </a:txBody>
                  <a:tcPr marL="6647" marR="6647" marT="6647" marB="0"/>
                </a:tc>
                <a:tc>
                  <a:txBody>
                    <a:bodyPr/>
                    <a:lstStyle/>
                    <a:p>
                      <a:pPr marL="0" marR="0" algn="r" fontAlgn="b">
                        <a:lnSpc>
                          <a:spcPct val="115000"/>
                        </a:lnSpc>
                        <a:spcBef>
                          <a:spcPts val="0"/>
                        </a:spcBef>
                        <a:spcAft>
                          <a:spcPts val="0"/>
                        </a:spcAft>
                      </a:pPr>
                      <a:r>
                        <a:rPr lang="en-US" sz="1400" kern="1200" dirty="0" smtClean="0">
                          <a:effectLst/>
                        </a:rPr>
                        <a:t>          </a:t>
                      </a:r>
                      <a:r>
                        <a:rPr lang="en-US" sz="1400" kern="1200" dirty="0">
                          <a:effectLst/>
                        </a:rPr>
                        <a:t>52 </a:t>
                      </a:r>
                      <a:endParaRPr lang="en-US" sz="1400" dirty="0">
                        <a:effectLst/>
                        <a:latin typeface="Calibri"/>
                        <a:ea typeface="Calibri"/>
                        <a:cs typeface="Times New Roman"/>
                      </a:endParaRPr>
                    </a:p>
                  </a:txBody>
                  <a:tcPr marL="6647" marR="6647" marT="6647" marB="0"/>
                </a:tc>
                <a:tc>
                  <a:txBody>
                    <a:bodyPr/>
                    <a:lstStyle/>
                    <a:p>
                      <a:pPr marL="0" marR="0" algn="r" fontAlgn="b">
                        <a:lnSpc>
                          <a:spcPct val="115000"/>
                        </a:lnSpc>
                        <a:spcBef>
                          <a:spcPts val="0"/>
                        </a:spcBef>
                        <a:spcAft>
                          <a:spcPts val="0"/>
                        </a:spcAft>
                      </a:pPr>
                      <a:r>
                        <a:rPr lang="en-US" sz="1400" kern="1200" dirty="0" smtClean="0">
                          <a:effectLst/>
                        </a:rPr>
                        <a:t>        </a:t>
                      </a:r>
                      <a:r>
                        <a:rPr lang="en-US" sz="1400" kern="1200" dirty="0">
                          <a:effectLst/>
                        </a:rPr>
                        <a:t>2 </a:t>
                      </a:r>
                      <a:endParaRPr lang="en-US" sz="1400" dirty="0">
                        <a:effectLst/>
                        <a:latin typeface="Calibri"/>
                        <a:ea typeface="Calibri"/>
                        <a:cs typeface="Times New Roman"/>
                      </a:endParaRPr>
                    </a:p>
                  </a:txBody>
                  <a:tcPr marL="6647" marR="6647" marT="6647" marB="0"/>
                </a:tc>
                <a:tc>
                  <a:txBody>
                    <a:bodyPr/>
                    <a:lstStyle/>
                    <a:p>
                      <a:pPr marL="0" marR="0" algn="r" fontAlgn="b">
                        <a:lnSpc>
                          <a:spcPct val="115000"/>
                        </a:lnSpc>
                        <a:spcBef>
                          <a:spcPts val="0"/>
                        </a:spcBef>
                        <a:spcAft>
                          <a:spcPts val="0"/>
                        </a:spcAft>
                      </a:pPr>
                      <a:r>
                        <a:rPr lang="en-US" sz="1400" kern="1200" dirty="0" smtClean="0">
                          <a:effectLst/>
                        </a:rPr>
                        <a:t>        </a:t>
                      </a:r>
                      <a:r>
                        <a:rPr lang="en-US" sz="1400" kern="1200" dirty="0">
                          <a:effectLst/>
                        </a:rPr>
                        <a:t>50 </a:t>
                      </a:r>
                      <a:endParaRPr lang="en-US" sz="1400" dirty="0">
                        <a:effectLst/>
                        <a:latin typeface="Calibri"/>
                        <a:ea typeface="Calibri"/>
                        <a:cs typeface="Times New Roman"/>
                      </a:endParaRPr>
                    </a:p>
                  </a:txBody>
                  <a:tcPr marL="6647" marR="6647" marT="6647" marB="0"/>
                </a:tc>
                <a:tc>
                  <a:txBody>
                    <a:bodyPr/>
                    <a:lstStyle/>
                    <a:p>
                      <a:pPr marL="0" marR="0" algn="r" fontAlgn="b">
                        <a:lnSpc>
                          <a:spcPct val="115000"/>
                        </a:lnSpc>
                        <a:spcBef>
                          <a:spcPts val="0"/>
                        </a:spcBef>
                        <a:spcAft>
                          <a:spcPts val="0"/>
                        </a:spcAft>
                      </a:pPr>
                      <a:r>
                        <a:rPr lang="en-US" sz="1400" kern="1200" dirty="0" smtClean="0">
                          <a:effectLst/>
                        </a:rPr>
                        <a:t>       </a:t>
                      </a:r>
                      <a:r>
                        <a:rPr lang="en-US" sz="1400" kern="1200" dirty="0">
                          <a:effectLst/>
                        </a:rPr>
                        <a:t>1 </a:t>
                      </a:r>
                      <a:endParaRPr lang="en-US" sz="1400" dirty="0">
                        <a:effectLst/>
                        <a:latin typeface="Calibri"/>
                        <a:ea typeface="Calibri"/>
                        <a:cs typeface="Times New Roman"/>
                      </a:endParaRPr>
                    </a:p>
                  </a:txBody>
                  <a:tcPr marL="6647" marR="6647" marT="6647" marB="0"/>
                </a:tc>
                <a:tc>
                  <a:txBody>
                    <a:bodyPr/>
                    <a:lstStyle/>
                    <a:p>
                      <a:pPr marL="0" marR="0" algn="r" fontAlgn="b">
                        <a:lnSpc>
                          <a:spcPct val="115000"/>
                        </a:lnSpc>
                        <a:spcBef>
                          <a:spcPts val="0"/>
                        </a:spcBef>
                        <a:spcAft>
                          <a:spcPts val="0"/>
                        </a:spcAft>
                      </a:pPr>
                      <a:r>
                        <a:rPr lang="en-US" sz="1400" kern="1200" dirty="0">
                          <a:effectLst/>
                        </a:rPr>
                        <a:t>         </a:t>
                      </a:r>
                      <a:r>
                        <a:rPr lang="en-US" sz="1400" kern="1200" dirty="0" smtClean="0">
                          <a:effectLst/>
                        </a:rPr>
                        <a:t>-   </a:t>
                      </a:r>
                      <a:endParaRPr lang="en-US" sz="1400" dirty="0">
                        <a:effectLst/>
                        <a:latin typeface="Calibri"/>
                        <a:ea typeface="Calibri"/>
                        <a:cs typeface="Times New Roman"/>
                      </a:endParaRPr>
                    </a:p>
                  </a:txBody>
                  <a:tcPr marL="6647" marR="6647" marT="6647" marB="0"/>
                </a:tc>
                <a:tc>
                  <a:txBody>
                    <a:bodyPr/>
                    <a:lstStyle/>
                    <a:p>
                      <a:pPr marL="0" marR="0" algn="r" fontAlgn="b">
                        <a:lnSpc>
                          <a:spcPct val="115000"/>
                        </a:lnSpc>
                        <a:spcBef>
                          <a:spcPts val="0"/>
                        </a:spcBef>
                        <a:spcAft>
                          <a:spcPts val="0"/>
                        </a:spcAft>
                      </a:pPr>
                      <a:r>
                        <a:rPr lang="en-US" sz="1400" kern="1200" dirty="0">
                          <a:effectLst/>
                        </a:rPr>
                        <a:t>          </a:t>
                      </a:r>
                      <a:r>
                        <a:rPr lang="en-US" sz="1400" kern="1200" dirty="0" smtClean="0">
                          <a:effectLst/>
                        </a:rPr>
                        <a:t>9 </a:t>
                      </a:r>
                      <a:endParaRPr lang="en-US" sz="1400" dirty="0">
                        <a:effectLst/>
                        <a:latin typeface="Calibri"/>
                        <a:ea typeface="Calibri"/>
                        <a:cs typeface="Times New Roman"/>
                      </a:endParaRPr>
                    </a:p>
                  </a:txBody>
                  <a:tcPr marL="6647" marR="6647" marT="6647" marB="0"/>
                </a:tc>
                <a:tc>
                  <a:txBody>
                    <a:bodyPr/>
                    <a:lstStyle/>
                    <a:p>
                      <a:pPr marL="0" marR="0" algn="r" fontAlgn="b">
                        <a:lnSpc>
                          <a:spcPct val="115000"/>
                        </a:lnSpc>
                        <a:spcBef>
                          <a:spcPts val="0"/>
                        </a:spcBef>
                        <a:spcAft>
                          <a:spcPts val="0"/>
                        </a:spcAft>
                      </a:pPr>
                      <a:r>
                        <a:rPr lang="en-US" sz="1400" kern="1200" dirty="0">
                          <a:effectLst/>
                        </a:rPr>
                        <a:t>        </a:t>
                      </a:r>
                      <a:r>
                        <a:rPr lang="en-US" sz="1400" kern="1200" dirty="0" smtClean="0">
                          <a:effectLst/>
                        </a:rPr>
                        <a:t>57 </a:t>
                      </a:r>
                      <a:endParaRPr lang="en-US" sz="1400" dirty="0">
                        <a:effectLst/>
                        <a:latin typeface="Calibri"/>
                        <a:ea typeface="Calibri"/>
                        <a:cs typeface="Times New Roman"/>
                      </a:endParaRPr>
                    </a:p>
                  </a:txBody>
                  <a:tcPr marL="6647" marR="6647" marT="6647" marB="0"/>
                </a:tc>
                <a:tc>
                  <a:txBody>
                    <a:bodyPr/>
                    <a:lstStyle/>
                    <a:p>
                      <a:pPr marL="0" marR="0" algn="r" fontAlgn="b">
                        <a:lnSpc>
                          <a:spcPct val="115000"/>
                        </a:lnSpc>
                        <a:spcBef>
                          <a:spcPts val="0"/>
                        </a:spcBef>
                        <a:spcAft>
                          <a:spcPts val="0"/>
                        </a:spcAft>
                      </a:pPr>
                      <a:r>
                        <a:rPr lang="en-US" sz="1400" kern="1200" dirty="0">
                          <a:effectLst/>
                        </a:rPr>
                        <a:t>         </a:t>
                      </a:r>
                      <a:r>
                        <a:rPr lang="en-US" sz="1400" kern="1200" dirty="0" smtClean="0">
                          <a:effectLst/>
                        </a:rPr>
                        <a:t>4 </a:t>
                      </a:r>
                      <a:endParaRPr lang="en-US" sz="1400" dirty="0">
                        <a:effectLst/>
                        <a:latin typeface="Calibri"/>
                        <a:ea typeface="Calibri"/>
                        <a:cs typeface="Times New Roman"/>
                      </a:endParaRPr>
                    </a:p>
                  </a:txBody>
                  <a:tcPr marL="6647" marR="6647" marT="6647" marB="0"/>
                </a:tc>
                <a:tc>
                  <a:txBody>
                    <a:bodyPr/>
                    <a:lstStyle/>
                    <a:p>
                      <a:pPr marL="0" marR="0" algn="r" fontAlgn="b">
                        <a:lnSpc>
                          <a:spcPct val="115000"/>
                        </a:lnSpc>
                        <a:spcBef>
                          <a:spcPts val="0"/>
                        </a:spcBef>
                        <a:spcAft>
                          <a:spcPts val="0"/>
                        </a:spcAft>
                      </a:pPr>
                      <a:r>
                        <a:rPr lang="en-US" sz="1400" kern="1200" dirty="0">
                          <a:effectLst/>
                        </a:rPr>
                        <a:t>           </a:t>
                      </a:r>
                      <a:r>
                        <a:rPr lang="en-US" sz="1400" kern="1200" dirty="0" smtClean="0">
                          <a:effectLst/>
                        </a:rPr>
                        <a:t>4 </a:t>
                      </a:r>
                      <a:endParaRPr lang="en-US" sz="1400" dirty="0">
                        <a:effectLst/>
                        <a:latin typeface="Calibri"/>
                        <a:ea typeface="Calibri"/>
                        <a:cs typeface="Times New Roman"/>
                      </a:endParaRPr>
                    </a:p>
                  </a:txBody>
                  <a:tcPr marL="6647" marR="6647" marT="6647" marB="0"/>
                </a:tc>
              </a:tr>
              <a:tr h="251270">
                <a:tc>
                  <a:txBody>
                    <a:bodyPr/>
                    <a:lstStyle/>
                    <a:p>
                      <a:pPr marL="0" marR="0" algn="ctr" fontAlgn="b">
                        <a:lnSpc>
                          <a:spcPct val="115000"/>
                        </a:lnSpc>
                        <a:spcBef>
                          <a:spcPts val="0"/>
                        </a:spcBef>
                        <a:spcAft>
                          <a:spcPts val="0"/>
                        </a:spcAft>
                      </a:pPr>
                      <a:r>
                        <a:rPr lang="en-US" sz="1400" kern="1200">
                          <a:effectLst/>
                        </a:rPr>
                        <a:t>4</a:t>
                      </a:r>
                      <a:endParaRPr lang="en-US" sz="1400">
                        <a:effectLst/>
                        <a:latin typeface="Calibri"/>
                        <a:ea typeface="Calibri"/>
                        <a:cs typeface="Times New Roman"/>
                      </a:endParaRPr>
                    </a:p>
                  </a:txBody>
                  <a:tcPr marL="6647" marR="6647" marT="6647" marB="0"/>
                </a:tc>
                <a:tc>
                  <a:txBody>
                    <a:bodyPr/>
                    <a:lstStyle/>
                    <a:p>
                      <a:pPr marL="0" marR="0" fontAlgn="b">
                        <a:lnSpc>
                          <a:spcPct val="115000"/>
                        </a:lnSpc>
                        <a:spcBef>
                          <a:spcPts val="0"/>
                        </a:spcBef>
                        <a:spcAft>
                          <a:spcPts val="0"/>
                        </a:spcAft>
                      </a:pPr>
                      <a:r>
                        <a:rPr lang="en-US" sz="1400" kern="1200" dirty="0" err="1">
                          <a:effectLst/>
                        </a:rPr>
                        <a:t>KwaZulu</a:t>
                      </a:r>
                      <a:r>
                        <a:rPr lang="en-US" sz="1400" kern="1200" dirty="0">
                          <a:effectLst/>
                        </a:rPr>
                        <a:t> Natal</a:t>
                      </a:r>
                      <a:endParaRPr lang="en-US" sz="1400" dirty="0">
                        <a:effectLst/>
                        <a:latin typeface="Calibri"/>
                        <a:ea typeface="Calibri"/>
                        <a:cs typeface="Times New Roman"/>
                      </a:endParaRPr>
                    </a:p>
                  </a:txBody>
                  <a:tcPr marL="6647" marR="6647" marT="6647" marB="0"/>
                </a:tc>
                <a:tc>
                  <a:txBody>
                    <a:bodyPr/>
                    <a:lstStyle/>
                    <a:p>
                      <a:pPr marL="0" marR="0" algn="r" fontAlgn="b">
                        <a:lnSpc>
                          <a:spcPct val="115000"/>
                        </a:lnSpc>
                        <a:spcBef>
                          <a:spcPts val="0"/>
                        </a:spcBef>
                        <a:spcAft>
                          <a:spcPts val="0"/>
                        </a:spcAft>
                      </a:pPr>
                      <a:r>
                        <a:rPr lang="en-US" sz="1400" kern="1200" dirty="0" smtClean="0">
                          <a:effectLst/>
                        </a:rPr>
                        <a:t>        </a:t>
                      </a:r>
                      <a:r>
                        <a:rPr lang="en-US" sz="1400" kern="1200" dirty="0">
                          <a:effectLst/>
                        </a:rPr>
                        <a:t>11 </a:t>
                      </a:r>
                      <a:endParaRPr lang="en-US" sz="1400" dirty="0">
                        <a:effectLst/>
                        <a:latin typeface="Calibri"/>
                        <a:ea typeface="Calibri"/>
                        <a:cs typeface="Times New Roman"/>
                      </a:endParaRPr>
                    </a:p>
                  </a:txBody>
                  <a:tcPr marL="6647" marR="6647" marT="6647" marB="0"/>
                </a:tc>
                <a:tc>
                  <a:txBody>
                    <a:bodyPr/>
                    <a:lstStyle/>
                    <a:p>
                      <a:pPr marL="0" marR="0" algn="r" fontAlgn="b">
                        <a:lnSpc>
                          <a:spcPct val="115000"/>
                        </a:lnSpc>
                        <a:spcBef>
                          <a:spcPts val="0"/>
                        </a:spcBef>
                        <a:spcAft>
                          <a:spcPts val="0"/>
                        </a:spcAft>
                      </a:pPr>
                      <a:r>
                        <a:rPr lang="en-US" sz="1400" kern="1200" dirty="0" smtClean="0">
                          <a:effectLst/>
                        </a:rPr>
                        <a:t>      </a:t>
                      </a:r>
                      <a:r>
                        <a:rPr lang="en-US" sz="1400" kern="1200" dirty="0">
                          <a:effectLst/>
                        </a:rPr>
                        <a:t>22 </a:t>
                      </a:r>
                      <a:endParaRPr lang="en-US" sz="1400" dirty="0">
                        <a:effectLst/>
                        <a:latin typeface="Calibri"/>
                        <a:ea typeface="Calibri"/>
                        <a:cs typeface="Times New Roman"/>
                      </a:endParaRPr>
                    </a:p>
                  </a:txBody>
                  <a:tcPr marL="6647" marR="6647" marT="6647" marB="0"/>
                </a:tc>
                <a:tc>
                  <a:txBody>
                    <a:bodyPr/>
                    <a:lstStyle/>
                    <a:p>
                      <a:pPr marL="0" marR="0" algn="r" fontAlgn="b">
                        <a:lnSpc>
                          <a:spcPct val="115000"/>
                        </a:lnSpc>
                        <a:spcBef>
                          <a:spcPts val="0"/>
                        </a:spcBef>
                        <a:spcAft>
                          <a:spcPts val="0"/>
                        </a:spcAft>
                      </a:pPr>
                      <a:r>
                        <a:rPr lang="en-US" sz="1400" kern="1200" dirty="0" smtClean="0">
                          <a:effectLst/>
                        </a:rPr>
                        <a:t>          3 </a:t>
                      </a:r>
                      <a:endParaRPr lang="en-US" sz="1400" dirty="0">
                        <a:effectLst/>
                        <a:latin typeface="Calibri"/>
                        <a:ea typeface="Calibri"/>
                        <a:cs typeface="Times New Roman"/>
                      </a:endParaRPr>
                    </a:p>
                  </a:txBody>
                  <a:tcPr marL="6647" marR="6647" marT="6647" marB="0"/>
                </a:tc>
                <a:tc>
                  <a:txBody>
                    <a:bodyPr/>
                    <a:lstStyle/>
                    <a:p>
                      <a:pPr marL="0" marR="0" algn="r" fontAlgn="b">
                        <a:lnSpc>
                          <a:spcPct val="115000"/>
                        </a:lnSpc>
                        <a:spcBef>
                          <a:spcPts val="0"/>
                        </a:spcBef>
                        <a:spcAft>
                          <a:spcPts val="0"/>
                        </a:spcAft>
                      </a:pPr>
                      <a:r>
                        <a:rPr lang="en-US" sz="1400" kern="1200" dirty="0" smtClean="0">
                          <a:effectLst/>
                        </a:rPr>
                        <a:t>          </a:t>
                      </a:r>
                      <a:r>
                        <a:rPr lang="en-US" sz="1400" kern="1200" dirty="0">
                          <a:effectLst/>
                        </a:rPr>
                        <a:t>-   </a:t>
                      </a:r>
                      <a:endParaRPr lang="en-US" sz="1400" dirty="0">
                        <a:effectLst/>
                        <a:latin typeface="Calibri"/>
                        <a:ea typeface="Calibri"/>
                        <a:cs typeface="Times New Roman"/>
                      </a:endParaRPr>
                    </a:p>
                  </a:txBody>
                  <a:tcPr marL="6647" marR="6647" marT="6647" marB="0"/>
                </a:tc>
                <a:tc>
                  <a:txBody>
                    <a:bodyPr/>
                    <a:lstStyle/>
                    <a:p>
                      <a:pPr marL="0" marR="0" algn="r" fontAlgn="b">
                        <a:lnSpc>
                          <a:spcPct val="115000"/>
                        </a:lnSpc>
                        <a:spcBef>
                          <a:spcPts val="0"/>
                        </a:spcBef>
                        <a:spcAft>
                          <a:spcPts val="0"/>
                        </a:spcAft>
                      </a:pPr>
                      <a:r>
                        <a:rPr lang="en-US" sz="1400" kern="1200" dirty="0" smtClean="0">
                          <a:effectLst/>
                        </a:rPr>
                        <a:t>        </a:t>
                      </a:r>
                      <a:r>
                        <a:rPr lang="en-US" sz="1400" kern="1200" dirty="0">
                          <a:effectLst/>
                        </a:rPr>
                        <a:t>1 </a:t>
                      </a:r>
                      <a:endParaRPr lang="en-US" sz="1400" dirty="0">
                        <a:effectLst/>
                        <a:latin typeface="Calibri"/>
                        <a:ea typeface="Calibri"/>
                        <a:cs typeface="Times New Roman"/>
                      </a:endParaRPr>
                    </a:p>
                  </a:txBody>
                  <a:tcPr marL="6647" marR="6647" marT="6647" marB="0"/>
                </a:tc>
                <a:tc>
                  <a:txBody>
                    <a:bodyPr/>
                    <a:lstStyle/>
                    <a:p>
                      <a:pPr marL="0" marR="0" algn="r" fontAlgn="b">
                        <a:lnSpc>
                          <a:spcPct val="115000"/>
                        </a:lnSpc>
                        <a:spcBef>
                          <a:spcPts val="0"/>
                        </a:spcBef>
                        <a:spcAft>
                          <a:spcPts val="0"/>
                        </a:spcAft>
                      </a:pPr>
                      <a:r>
                        <a:rPr lang="en-US" sz="1400" kern="1200" dirty="0" smtClean="0">
                          <a:effectLst/>
                        </a:rPr>
                        <a:t>          </a:t>
                      </a:r>
                      <a:r>
                        <a:rPr lang="en-US" sz="1400" kern="1200" dirty="0">
                          <a:effectLst/>
                        </a:rPr>
                        <a:t>13 </a:t>
                      </a:r>
                      <a:endParaRPr lang="en-US" sz="1400" dirty="0">
                        <a:effectLst/>
                        <a:latin typeface="Calibri"/>
                        <a:ea typeface="Calibri"/>
                        <a:cs typeface="Times New Roman"/>
                      </a:endParaRPr>
                    </a:p>
                  </a:txBody>
                  <a:tcPr marL="6647" marR="6647" marT="6647" marB="0"/>
                </a:tc>
                <a:tc>
                  <a:txBody>
                    <a:bodyPr/>
                    <a:lstStyle/>
                    <a:p>
                      <a:pPr marL="0" marR="0" algn="r" fontAlgn="b">
                        <a:lnSpc>
                          <a:spcPct val="115000"/>
                        </a:lnSpc>
                        <a:spcBef>
                          <a:spcPts val="0"/>
                        </a:spcBef>
                        <a:spcAft>
                          <a:spcPts val="0"/>
                        </a:spcAft>
                      </a:pPr>
                      <a:r>
                        <a:rPr lang="en-US" sz="1400" kern="1200" dirty="0" smtClean="0">
                          <a:effectLst/>
                        </a:rPr>
                        <a:t>         </a:t>
                      </a:r>
                      <a:r>
                        <a:rPr lang="en-US" sz="1400" kern="1200" dirty="0">
                          <a:effectLst/>
                        </a:rPr>
                        <a:t>-   </a:t>
                      </a:r>
                      <a:endParaRPr lang="en-US" sz="1400" dirty="0">
                        <a:effectLst/>
                        <a:latin typeface="Calibri"/>
                        <a:ea typeface="Calibri"/>
                        <a:cs typeface="Times New Roman"/>
                      </a:endParaRPr>
                    </a:p>
                  </a:txBody>
                  <a:tcPr marL="6647" marR="6647" marT="6647" marB="0"/>
                </a:tc>
                <a:tc>
                  <a:txBody>
                    <a:bodyPr/>
                    <a:lstStyle/>
                    <a:p>
                      <a:pPr marL="0" marR="0" algn="r" fontAlgn="b">
                        <a:lnSpc>
                          <a:spcPct val="115000"/>
                        </a:lnSpc>
                        <a:spcBef>
                          <a:spcPts val="0"/>
                        </a:spcBef>
                        <a:spcAft>
                          <a:spcPts val="0"/>
                        </a:spcAft>
                      </a:pPr>
                      <a:r>
                        <a:rPr lang="en-US" sz="1400" kern="1200" dirty="0">
                          <a:effectLst/>
                        </a:rPr>
                        <a:t>        </a:t>
                      </a:r>
                      <a:r>
                        <a:rPr lang="en-US" sz="1400" kern="1200" dirty="0" smtClean="0">
                          <a:effectLst/>
                        </a:rPr>
                        <a:t>11 </a:t>
                      </a:r>
                      <a:endParaRPr lang="en-US" sz="1400" dirty="0">
                        <a:effectLst/>
                        <a:latin typeface="Calibri"/>
                        <a:ea typeface="Calibri"/>
                        <a:cs typeface="Times New Roman"/>
                      </a:endParaRPr>
                    </a:p>
                  </a:txBody>
                  <a:tcPr marL="6647" marR="6647" marT="6647" marB="0"/>
                </a:tc>
                <a:tc>
                  <a:txBody>
                    <a:bodyPr/>
                    <a:lstStyle/>
                    <a:p>
                      <a:pPr marL="0" marR="0" algn="r" fontAlgn="b">
                        <a:lnSpc>
                          <a:spcPct val="115000"/>
                        </a:lnSpc>
                        <a:spcBef>
                          <a:spcPts val="0"/>
                        </a:spcBef>
                        <a:spcAft>
                          <a:spcPts val="0"/>
                        </a:spcAft>
                      </a:pPr>
                      <a:r>
                        <a:rPr lang="en-US" sz="1400" kern="1200" dirty="0">
                          <a:effectLst/>
                        </a:rPr>
                        <a:t>         </a:t>
                      </a:r>
                      <a:r>
                        <a:rPr lang="en-US" sz="1400" kern="1200" dirty="0" smtClean="0">
                          <a:effectLst/>
                        </a:rPr>
                        <a:t>-   </a:t>
                      </a:r>
                      <a:endParaRPr lang="en-US" sz="1400" dirty="0">
                        <a:effectLst/>
                        <a:latin typeface="Calibri"/>
                        <a:ea typeface="Calibri"/>
                        <a:cs typeface="Times New Roman"/>
                      </a:endParaRPr>
                    </a:p>
                  </a:txBody>
                  <a:tcPr marL="6647" marR="6647" marT="6647" marB="0"/>
                </a:tc>
                <a:tc>
                  <a:txBody>
                    <a:bodyPr/>
                    <a:lstStyle/>
                    <a:p>
                      <a:pPr marL="0" marR="0" algn="r" fontAlgn="b">
                        <a:lnSpc>
                          <a:spcPct val="115000"/>
                        </a:lnSpc>
                        <a:spcBef>
                          <a:spcPts val="0"/>
                        </a:spcBef>
                        <a:spcAft>
                          <a:spcPts val="0"/>
                        </a:spcAft>
                      </a:pPr>
                      <a:r>
                        <a:rPr lang="en-US" sz="1400" kern="1200" dirty="0">
                          <a:effectLst/>
                        </a:rPr>
                        <a:t>         </a:t>
                      </a:r>
                      <a:r>
                        <a:rPr lang="en-US" sz="1400" kern="1200" dirty="0" smtClean="0">
                          <a:effectLst/>
                        </a:rPr>
                        <a:t>-   </a:t>
                      </a:r>
                      <a:endParaRPr lang="en-US" sz="1400" dirty="0">
                        <a:effectLst/>
                        <a:latin typeface="Calibri"/>
                        <a:ea typeface="Calibri"/>
                        <a:cs typeface="Times New Roman"/>
                      </a:endParaRPr>
                    </a:p>
                  </a:txBody>
                  <a:tcPr marL="6647" marR="6647" marT="6647" marB="0"/>
                </a:tc>
                <a:tc>
                  <a:txBody>
                    <a:bodyPr/>
                    <a:lstStyle/>
                    <a:p>
                      <a:pPr marL="0" marR="0" algn="r" fontAlgn="b">
                        <a:lnSpc>
                          <a:spcPct val="115000"/>
                        </a:lnSpc>
                        <a:spcBef>
                          <a:spcPts val="0"/>
                        </a:spcBef>
                        <a:spcAft>
                          <a:spcPts val="0"/>
                        </a:spcAft>
                      </a:pPr>
                      <a:r>
                        <a:rPr lang="en-US" sz="1400" kern="1200" dirty="0">
                          <a:effectLst/>
                        </a:rPr>
                        <a:t>          </a:t>
                      </a:r>
                      <a:r>
                        <a:rPr lang="en-US" sz="1400" kern="1200" dirty="0" smtClean="0">
                          <a:effectLst/>
                        </a:rPr>
                        <a:t>3 </a:t>
                      </a:r>
                      <a:endParaRPr lang="en-US" sz="1400" dirty="0">
                        <a:effectLst/>
                        <a:latin typeface="Calibri"/>
                        <a:ea typeface="Calibri"/>
                        <a:cs typeface="Times New Roman"/>
                      </a:endParaRPr>
                    </a:p>
                  </a:txBody>
                  <a:tcPr marL="6647" marR="6647" marT="6647" marB="0"/>
                </a:tc>
                <a:tc>
                  <a:txBody>
                    <a:bodyPr/>
                    <a:lstStyle/>
                    <a:p>
                      <a:pPr marL="0" marR="0" algn="r" fontAlgn="b">
                        <a:lnSpc>
                          <a:spcPct val="115000"/>
                        </a:lnSpc>
                        <a:spcBef>
                          <a:spcPts val="0"/>
                        </a:spcBef>
                        <a:spcAft>
                          <a:spcPts val="0"/>
                        </a:spcAft>
                      </a:pPr>
                      <a:r>
                        <a:rPr lang="en-US" sz="1400" kern="1200" dirty="0">
                          <a:effectLst/>
                        </a:rPr>
                        <a:t>          </a:t>
                      </a:r>
                      <a:r>
                        <a:rPr lang="en-US" sz="1400" kern="1200" dirty="0" smtClean="0">
                          <a:effectLst/>
                        </a:rPr>
                        <a:t>12 </a:t>
                      </a:r>
                      <a:endParaRPr lang="en-US" sz="1400" dirty="0">
                        <a:effectLst/>
                        <a:latin typeface="Calibri"/>
                        <a:ea typeface="Calibri"/>
                        <a:cs typeface="Times New Roman"/>
                      </a:endParaRPr>
                    </a:p>
                  </a:txBody>
                  <a:tcPr marL="6647" marR="6647" marT="6647" marB="0"/>
                </a:tc>
                <a:tc>
                  <a:txBody>
                    <a:bodyPr/>
                    <a:lstStyle/>
                    <a:p>
                      <a:pPr marL="0" marR="0" algn="r" fontAlgn="b">
                        <a:lnSpc>
                          <a:spcPct val="115000"/>
                        </a:lnSpc>
                        <a:spcBef>
                          <a:spcPts val="0"/>
                        </a:spcBef>
                        <a:spcAft>
                          <a:spcPts val="0"/>
                        </a:spcAft>
                      </a:pPr>
                      <a:r>
                        <a:rPr lang="en-US" sz="1400" kern="1200" dirty="0">
                          <a:effectLst/>
                        </a:rPr>
                        <a:t>           </a:t>
                      </a:r>
                      <a:r>
                        <a:rPr lang="en-US" sz="1400" kern="1200" dirty="0" smtClean="0">
                          <a:effectLst/>
                        </a:rPr>
                        <a:t>-   </a:t>
                      </a:r>
                      <a:endParaRPr lang="en-US" sz="1400" dirty="0">
                        <a:effectLst/>
                        <a:latin typeface="Calibri"/>
                        <a:ea typeface="Calibri"/>
                        <a:cs typeface="Times New Roman"/>
                      </a:endParaRPr>
                    </a:p>
                  </a:txBody>
                  <a:tcPr marL="6647" marR="6647" marT="6647" marB="0"/>
                </a:tc>
                <a:tc>
                  <a:txBody>
                    <a:bodyPr/>
                    <a:lstStyle/>
                    <a:p>
                      <a:pPr marL="0" marR="0" algn="r" fontAlgn="b">
                        <a:lnSpc>
                          <a:spcPct val="115000"/>
                        </a:lnSpc>
                        <a:spcBef>
                          <a:spcPts val="0"/>
                        </a:spcBef>
                        <a:spcAft>
                          <a:spcPts val="0"/>
                        </a:spcAft>
                      </a:pPr>
                      <a:r>
                        <a:rPr lang="en-US" sz="1400" kern="1200" dirty="0">
                          <a:effectLst/>
                        </a:rPr>
                        <a:t>            </a:t>
                      </a:r>
                      <a:r>
                        <a:rPr lang="en-US" sz="1400" kern="1200" dirty="0" smtClean="0">
                          <a:effectLst/>
                        </a:rPr>
                        <a:t>-   </a:t>
                      </a:r>
                      <a:endParaRPr lang="en-US" sz="1400" dirty="0">
                        <a:effectLst/>
                        <a:latin typeface="Calibri"/>
                        <a:ea typeface="Calibri"/>
                        <a:cs typeface="Times New Roman"/>
                      </a:endParaRPr>
                    </a:p>
                  </a:txBody>
                  <a:tcPr marL="6647" marR="6647" marT="6647" marB="0"/>
                </a:tc>
              </a:tr>
              <a:tr h="251270">
                <a:tc>
                  <a:txBody>
                    <a:bodyPr/>
                    <a:lstStyle/>
                    <a:p>
                      <a:pPr marL="0" marR="0" algn="ctr" fontAlgn="b">
                        <a:lnSpc>
                          <a:spcPct val="115000"/>
                        </a:lnSpc>
                        <a:spcBef>
                          <a:spcPts val="0"/>
                        </a:spcBef>
                        <a:spcAft>
                          <a:spcPts val="0"/>
                        </a:spcAft>
                      </a:pPr>
                      <a:r>
                        <a:rPr lang="en-US" sz="1400" kern="1200">
                          <a:effectLst/>
                        </a:rPr>
                        <a:t>5</a:t>
                      </a:r>
                      <a:endParaRPr lang="en-US" sz="1400">
                        <a:effectLst/>
                        <a:latin typeface="Calibri"/>
                        <a:ea typeface="Calibri"/>
                        <a:cs typeface="Times New Roman"/>
                      </a:endParaRPr>
                    </a:p>
                  </a:txBody>
                  <a:tcPr marL="6647" marR="6647" marT="6647" marB="0"/>
                </a:tc>
                <a:tc>
                  <a:txBody>
                    <a:bodyPr/>
                    <a:lstStyle/>
                    <a:p>
                      <a:pPr marL="0" marR="0" fontAlgn="b">
                        <a:lnSpc>
                          <a:spcPct val="115000"/>
                        </a:lnSpc>
                        <a:spcBef>
                          <a:spcPts val="0"/>
                        </a:spcBef>
                        <a:spcAft>
                          <a:spcPts val="0"/>
                        </a:spcAft>
                      </a:pPr>
                      <a:r>
                        <a:rPr lang="en-US" sz="1400" kern="1200">
                          <a:effectLst/>
                        </a:rPr>
                        <a:t>Limpopo</a:t>
                      </a:r>
                      <a:endParaRPr lang="en-US" sz="1400">
                        <a:effectLst/>
                        <a:latin typeface="Calibri"/>
                        <a:ea typeface="Calibri"/>
                        <a:cs typeface="Times New Roman"/>
                      </a:endParaRPr>
                    </a:p>
                  </a:txBody>
                  <a:tcPr marL="6647" marR="6647" marT="6647" marB="0"/>
                </a:tc>
                <a:tc>
                  <a:txBody>
                    <a:bodyPr/>
                    <a:lstStyle/>
                    <a:p>
                      <a:pPr marL="0" marR="0" algn="r" fontAlgn="b">
                        <a:lnSpc>
                          <a:spcPct val="115000"/>
                        </a:lnSpc>
                        <a:spcBef>
                          <a:spcPts val="0"/>
                        </a:spcBef>
                        <a:spcAft>
                          <a:spcPts val="0"/>
                        </a:spcAft>
                      </a:pPr>
                      <a:r>
                        <a:rPr lang="en-US" sz="1400" kern="1200" dirty="0">
                          <a:effectLst/>
                        </a:rPr>
                        <a:t>          </a:t>
                      </a:r>
                      <a:r>
                        <a:rPr lang="en-US" sz="1400" kern="1200" dirty="0" smtClean="0">
                          <a:effectLst/>
                        </a:rPr>
                        <a:t>9 </a:t>
                      </a:r>
                      <a:endParaRPr lang="en-US" sz="1400" dirty="0">
                        <a:effectLst/>
                        <a:latin typeface="Calibri"/>
                        <a:ea typeface="Calibri"/>
                        <a:cs typeface="Times New Roman"/>
                      </a:endParaRPr>
                    </a:p>
                  </a:txBody>
                  <a:tcPr marL="6647" marR="6647" marT="6647" marB="0"/>
                </a:tc>
                <a:tc>
                  <a:txBody>
                    <a:bodyPr/>
                    <a:lstStyle/>
                    <a:p>
                      <a:pPr marL="0" marR="0" algn="r" fontAlgn="b">
                        <a:lnSpc>
                          <a:spcPct val="115000"/>
                        </a:lnSpc>
                        <a:spcBef>
                          <a:spcPts val="0"/>
                        </a:spcBef>
                        <a:spcAft>
                          <a:spcPts val="0"/>
                        </a:spcAft>
                      </a:pPr>
                      <a:r>
                        <a:rPr lang="en-US" sz="1400" kern="1200" dirty="0">
                          <a:effectLst/>
                        </a:rPr>
                        <a:t>      </a:t>
                      </a:r>
                      <a:r>
                        <a:rPr lang="en-US" sz="1400" kern="1200" dirty="0" smtClean="0">
                          <a:effectLst/>
                        </a:rPr>
                        <a:t>17 </a:t>
                      </a:r>
                      <a:endParaRPr lang="en-US" sz="1400" dirty="0">
                        <a:effectLst/>
                        <a:latin typeface="Calibri"/>
                        <a:ea typeface="Calibri"/>
                        <a:cs typeface="Times New Roman"/>
                      </a:endParaRPr>
                    </a:p>
                  </a:txBody>
                  <a:tcPr marL="6647" marR="6647" marT="6647" marB="0"/>
                </a:tc>
                <a:tc>
                  <a:txBody>
                    <a:bodyPr/>
                    <a:lstStyle/>
                    <a:p>
                      <a:pPr marL="0" marR="0" algn="r" fontAlgn="b">
                        <a:lnSpc>
                          <a:spcPct val="115000"/>
                        </a:lnSpc>
                        <a:spcBef>
                          <a:spcPts val="0"/>
                        </a:spcBef>
                        <a:spcAft>
                          <a:spcPts val="0"/>
                        </a:spcAft>
                      </a:pPr>
                      <a:r>
                        <a:rPr lang="en-US" sz="1400" kern="1200" dirty="0">
                          <a:effectLst/>
                        </a:rPr>
                        <a:t>           </a:t>
                      </a:r>
                      <a:r>
                        <a:rPr lang="en-US" sz="1400" kern="1200" dirty="0" smtClean="0">
                          <a:effectLst/>
                        </a:rPr>
                        <a:t>-   </a:t>
                      </a:r>
                      <a:endParaRPr lang="en-US" sz="1400" dirty="0">
                        <a:effectLst/>
                        <a:latin typeface="Calibri"/>
                        <a:ea typeface="Calibri"/>
                        <a:cs typeface="Times New Roman"/>
                      </a:endParaRPr>
                    </a:p>
                  </a:txBody>
                  <a:tcPr marL="6647" marR="6647" marT="6647" marB="0"/>
                </a:tc>
                <a:tc>
                  <a:txBody>
                    <a:bodyPr/>
                    <a:lstStyle/>
                    <a:p>
                      <a:pPr marL="0" marR="0" algn="r" fontAlgn="b">
                        <a:lnSpc>
                          <a:spcPct val="115000"/>
                        </a:lnSpc>
                        <a:spcBef>
                          <a:spcPts val="0"/>
                        </a:spcBef>
                        <a:spcAft>
                          <a:spcPts val="0"/>
                        </a:spcAft>
                      </a:pPr>
                      <a:r>
                        <a:rPr lang="en-US" sz="1400" kern="1200" dirty="0">
                          <a:effectLst/>
                        </a:rPr>
                        <a:t>         </a:t>
                      </a:r>
                      <a:r>
                        <a:rPr lang="en-US" sz="1400" kern="1200" dirty="0" smtClean="0">
                          <a:effectLst/>
                        </a:rPr>
                        <a:t>-   </a:t>
                      </a:r>
                      <a:endParaRPr lang="en-US" sz="1400" dirty="0">
                        <a:effectLst/>
                        <a:latin typeface="Calibri"/>
                        <a:ea typeface="Calibri"/>
                        <a:cs typeface="Times New Roman"/>
                      </a:endParaRPr>
                    </a:p>
                  </a:txBody>
                  <a:tcPr marL="6647" marR="6647" marT="6647" marB="0"/>
                </a:tc>
                <a:tc>
                  <a:txBody>
                    <a:bodyPr/>
                    <a:lstStyle/>
                    <a:p>
                      <a:pPr marL="0" marR="0" algn="r" fontAlgn="b">
                        <a:lnSpc>
                          <a:spcPct val="115000"/>
                        </a:lnSpc>
                        <a:spcBef>
                          <a:spcPts val="0"/>
                        </a:spcBef>
                        <a:spcAft>
                          <a:spcPts val="0"/>
                        </a:spcAft>
                      </a:pPr>
                      <a:r>
                        <a:rPr lang="en-US" sz="1400" kern="1200" dirty="0">
                          <a:effectLst/>
                        </a:rPr>
                        <a:t>         </a:t>
                      </a:r>
                      <a:r>
                        <a:rPr lang="en-US" sz="1400" kern="1200" dirty="0" smtClean="0">
                          <a:effectLst/>
                        </a:rPr>
                        <a:t>-   </a:t>
                      </a:r>
                      <a:endParaRPr lang="en-US" sz="1400" dirty="0">
                        <a:effectLst/>
                        <a:latin typeface="Calibri"/>
                        <a:ea typeface="Calibri"/>
                        <a:cs typeface="Times New Roman"/>
                      </a:endParaRPr>
                    </a:p>
                  </a:txBody>
                  <a:tcPr marL="6647" marR="6647" marT="6647" marB="0"/>
                </a:tc>
                <a:tc>
                  <a:txBody>
                    <a:bodyPr/>
                    <a:lstStyle/>
                    <a:p>
                      <a:pPr marL="0" marR="0" algn="r" fontAlgn="b">
                        <a:lnSpc>
                          <a:spcPct val="115000"/>
                        </a:lnSpc>
                        <a:spcBef>
                          <a:spcPts val="0"/>
                        </a:spcBef>
                        <a:spcAft>
                          <a:spcPts val="0"/>
                        </a:spcAft>
                      </a:pPr>
                      <a:r>
                        <a:rPr lang="en-US" sz="1400" kern="1200" dirty="0">
                          <a:effectLst/>
                        </a:rPr>
                        <a:t>           </a:t>
                      </a:r>
                      <a:r>
                        <a:rPr lang="en-US" sz="1400" kern="1200" dirty="0" smtClean="0">
                          <a:effectLst/>
                        </a:rPr>
                        <a:t>9 </a:t>
                      </a:r>
                      <a:endParaRPr lang="en-US" sz="1400" dirty="0">
                        <a:effectLst/>
                        <a:latin typeface="Calibri"/>
                        <a:ea typeface="Calibri"/>
                        <a:cs typeface="Times New Roman"/>
                      </a:endParaRPr>
                    </a:p>
                  </a:txBody>
                  <a:tcPr marL="6647" marR="6647" marT="6647" marB="0"/>
                </a:tc>
                <a:tc>
                  <a:txBody>
                    <a:bodyPr/>
                    <a:lstStyle/>
                    <a:p>
                      <a:pPr marL="0" marR="0" algn="r" fontAlgn="b">
                        <a:lnSpc>
                          <a:spcPct val="115000"/>
                        </a:lnSpc>
                        <a:spcBef>
                          <a:spcPts val="0"/>
                        </a:spcBef>
                        <a:spcAft>
                          <a:spcPts val="0"/>
                        </a:spcAft>
                      </a:pPr>
                      <a:r>
                        <a:rPr lang="en-US" sz="1400" kern="1200" dirty="0">
                          <a:effectLst/>
                        </a:rPr>
                        <a:t>         </a:t>
                      </a:r>
                      <a:r>
                        <a:rPr lang="en-US" sz="1400" kern="1200" dirty="0" smtClean="0">
                          <a:effectLst/>
                        </a:rPr>
                        <a:t>-   </a:t>
                      </a:r>
                      <a:endParaRPr lang="en-US" sz="1400" dirty="0">
                        <a:effectLst/>
                        <a:latin typeface="Calibri"/>
                        <a:ea typeface="Calibri"/>
                        <a:cs typeface="Times New Roman"/>
                      </a:endParaRPr>
                    </a:p>
                  </a:txBody>
                  <a:tcPr marL="6647" marR="6647" marT="6647" marB="0"/>
                </a:tc>
                <a:tc>
                  <a:txBody>
                    <a:bodyPr/>
                    <a:lstStyle/>
                    <a:p>
                      <a:pPr marL="0" marR="0" algn="r" fontAlgn="b">
                        <a:lnSpc>
                          <a:spcPct val="115000"/>
                        </a:lnSpc>
                        <a:spcBef>
                          <a:spcPts val="0"/>
                        </a:spcBef>
                        <a:spcAft>
                          <a:spcPts val="0"/>
                        </a:spcAft>
                      </a:pPr>
                      <a:r>
                        <a:rPr lang="en-US" sz="1400" kern="1200" dirty="0">
                          <a:effectLst/>
                        </a:rPr>
                        <a:t>          </a:t>
                      </a:r>
                      <a:r>
                        <a:rPr lang="en-US" sz="1400" kern="1200" dirty="0" smtClean="0">
                          <a:effectLst/>
                        </a:rPr>
                        <a:t>7 </a:t>
                      </a:r>
                      <a:endParaRPr lang="en-US" sz="1400" dirty="0">
                        <a:effectLst/>
                        <a:latin typeface="Calibri"/>
                        <a:ea typeface="Calibri"/>
                        <a:cs typeface="Times New Roman"/>
                      </a:endParaRPr>
                    </a:p>
                  </a:txBody>
                  <a:tcPr marL="6647" marR="6647" marT="6647" marB="0"/>
                </a:tc>
                <a:tc>
                  <a:txBody>
                    <a:bodyPr/>
                    <a:lstStyle/>
                    <a:p>
                      <a:pPr marL="0" marR="0" algn="r" fontAlgn="b">
                        <a:lnSpc>
                          <a:spcPct val="115000"/>
                        </a:lnSpc>
                        <a:spcBef>
                          <a:spcPts val="0"/>
                        </a:spcBef>
                        <a:spcAft>
                          <a:spcPts val="0"/>
                        </a:spcAft>
                      </a:pPr>
                      <a:r>
                        <a:rPr lang="en-US" sz="1400" kern="1200" dirty="0">
                          <a:effectLst/>
                        </a:rPr>
                        <a:t>         </a:t>
                      </a:r>
                      <a:r>
                        <a:rPr lang="en-US" sz="1400" kern="1200" dirty="0" smtClean="0">
                          <a:effectLst/>
                        </a:rPr>
                        <a:t>-   </a:t>
                      </a:r>
                      <a:endParaRPr lang="en-US" sz="1400" dirty="0">
                        <a:effectLst/>
                        <a:latin typeface="Calibri"/>
                        <a:ea typeface="Calibri"/>
                        <a:cs typeface="Times New Roman"/>
                      </a:endParaRPr>
                    </a:p>
                  </a:txBody>
                  <a:tcPr marL="6647" marR="6647" marT="6647" marB="0"/>
                </a:tc>
                <a:tc>
                  <a:txBody>
                    <a:bodyPr/>
                    <a:lstStyle/>
                    <a:p>
                      <a:pPr marL="0" marR="0" algn="r" fontAlgn="b">
                        <a:lnSpc>
                          <a:spcPct val="115000"/>
                        </a:lnSpc>
                        <a:spcBef>
                          <a:spcPts val="0"/>
                        </a:spcBef>
                        <a:spcAft>
                          <a:spcPts val="0"/>
                        </a:spcAft>
                      </a:pPr>
                      <a:r>
                        <a:rPr lang="en-US" sz="1400" kern="1200" dirty="0">
                          <a:effectLst/>
                        </a:rPr>
                        <a:t>        </a:t>
                      </a:r>
                      <a:r>
                        <a:rPr lang="en-US" sz="1400" kern="1200" dirty="0" smtClean="0">
                          <a:effectLst/>
                        </a:rPr>
                        <a:t>-   </a:t>
                      </a:r>
                      <a:endParaRPr lang="en-US" sz="1400" dirty="0">
                        <a:effectLst/>
                        <a:latin typeface="Calibri"/>
                        <a:ea typeface="Calibri"/>
                        <a:cs typeface="Times New Roman"/>
                      </a:endParaRPr>
                    </a:p>
                  </a:txBody>
                  <a:tcPr marL="6647" marR="6647" marT="6647" marB="0"/>
                </a:tc>
                <a:tc>
                  <a:txBody>
                    <a:bodyPr/>
                    <a:lstStyle/>
                    <a:p>
                      <a:pPr marL="0" marR="0" algn="r" fontAlgn="b">
                        <a:lnSpc>
                          <a:spcPct val="115000"/>
                        </a:lnSpc>
                        <a:spcBef>
                          <a:spcPts val="0"/>
                        </a:spcBef>
                        <a:spcAft>
                          <a:spcPts val="0"/>
                        </a:spcAft>
                      </a:pPr>
                      <a:r>
                        <a:rPr lang="en-US" sz="1400" kern="1200" dirty="0">
                          <a:effectLst/>
                        </a:rPr>
                        <a:t>          </a:t>
                      </a:r>
                      <a:r>
                        <a:rPr lang="en-US" sz="1400" kern="1200" dirty="0" smtClean="0">
                          <a:effectLst/>
                        </a:rPr>
                        <a:t>2 </a:t>
                      </a:r>
                      <a:endParaRPr lang="en-US" sz="1400" dirty="0">
                        <a:effectLst/>
                        <a:latin typeface="Calibri"/>
                        <a:ea typeface="Calibri"/>
                        <a:cs typeface="Times New Roman"/>
                      </a:endParaRPr>
                    </a:p>
                  </a:txBody>
                  <a:tcPr marL="6647" marR="6647" marT="6647" marB="0"/>
                </a:tc>
                <a:tc>
                  <a:txBody>
                    <a:bodyPr/>
                    <a:lstStyle/>
                    <a:p>
                      <a:pPr marL="0" marR="0" algn="r" fontAlgn="b">
                        <a:lnSpc>
                          <a:spcPct val="115000"/>
                        </a:lnSpc>
                        <a:spcBef>
                          <a:spcPts val="0"/>
                        </a:spcBef>
                        <a:spcAft>
                          <a:spcPts val="0"/>
                        </a:spcAft>
                      </a:pPr>
                      <a:r>
                        <a:rPr lang="en-US" sz="1400" kern="1200" dirty="0">
                          <a:effectLst/>
                        </a:rPr>
                        <a:t>           </a:t>
                      </a:r>
                      <a:r>
                        <a:rPr lang="en-US" sz="1400" kern="1200" dirty="0" smtClean="0">
                          <a:effectLst/>
                        </a:rPr>
                        <a:t>9 </a:t>
                      </a:r>
                      <a:endParaRPr lang="en-US" sz="1400" dirty="0">
                        <a:effectLst/>
                        <a:latin typeface="Calibri"/>
                        <a:ea typeface="Calibri"/>
                        <a:cs typeface="Times New Roman"/>
                      </a:endParaRPr>
                    </a:p>
                  </a:txBody>
                  <a:tcPr marL="6647" marR="6647" marT="6647" marB="0"/>
                </a:tc>
                <a:tc>
                  <a:txBody>
                    <a:bodyPr/>
                    <a:lstStyle/>
                    <a:p>
                      <a:pPr marL="0" marR="0" algn="r" fontAlgn="b">
                        <a:lnSpc>
                          <a:spcPct val="115000"/>
                        </a:lnSpc>
                        <a:spcBef>
                          <a:spcPts val="0"/>
                        </a:spcBef>
                        <a:spcAft>
                          <a:spcPts val="0"/>
                        </a:spcAft>
                      </a:pPr>
                      <a:r>
                        <a:rPr lang="en-US" sz="1400" kern="1200" dirty="0">
                          <a:effectLst/>
                        </a:rPr>
                        <a:t>          </a:t>
                      </a:r>
                      <a:r>
                        <a:rPr lang="en-US" sz="1400" kern="1200" dirty="0" smtClean="0">
                          <a:effectLst/>
                        </a:rPr>
                        <a:t>-   </a:t>
                      </a:r>
                      <a:endParaRPr lang="en-US" sz="1400" dirty="0">
                        <a:effectLst/>
                        <a:latin typeface="Calibri"/>
                        <a:ea typeface="Calibri"/>
                        <a:cs typeface="Times New Roman"/>
                      </a:endParaRPr>
                    </a:p>
                  </a:txBody>
                  <a:tcPr marL="6647" marR="6647" marT="6647" marB="0"/>
                </a:tc>
                <a:tc>
                  <a:txBody>
                    <a:bodyPr/>
                    <a:lstStyle/>
                    <a:p>
                      <a:pPr marL="0" marR="0" algn="r" fontAlgn="b">
                        <a:lnSpc>
                          <a:spcPct val="115000"/>
                        </a:lnSpc>
                        <a:spcBef>
                          <a:spcPts val="0"/>
                        </a:spcBef>
                        <a:spcAft>
                          <a:spcPts val="0"/>
                        </a:spcAft>
                      </a:pPr>
                      <a:r>
                        <a:rPr lang="en-US" sz="1400" kern="1200" dirty="0">
                          <a:effectLst/>
                        </a:rPr>
                        <a:t>           </a:t>
                      </a:r>
                      <a:r>
                        <a:rPr lang="en-US" sz="1400" kern="1200" dirty="0" smtClean="0">
                          <a:effectLst/>
                        </a:rPr>
                        <a:t>1 </a:t>
                      </a:r>
                      <a:endParaRPr lang="en-US" sz="1400" dirty="0">
                        <a:effectLst/>
                        <a:latin typeface="Calibri"/>
                        <a:ea typeface="Calibri"/>
                        <a:cs typeface="Times New Roman"/>
                      </a:endParaRPr>
                    </a:p>
                  </a:txBody>
                  <a:tcPr marL="6647" marR="6647" marT="6647" marB="0"/>
                </a:tc>
              </a:tr>
              <a:tr h="251270">
                <a:tc>
                  <a:txBody>
                    <a:bodyPr/>
                    <a:lstStyle/>
                    <a:p>
                      <a:pPr marL="0" marR="0" algn="ctr" fontAlgn="b">
                        <a:lnSpc>
                          <a:spcPct val="115000"/>
                        </a:lnSpc>
                        <a:spcBef>
                          <a:spcPts val="0"/>
                        </a:spcBef>
                        <a:spcAft>
                          <a:spcPts val="0"/>
                        </a:spcAft>
                      </a:pPr>
                      <a:r>
                        <a:rPr lang="en-US" sz="1400" kern="1200">
                          <a:effectLst/>
                        </a:rPr>
                        <a:t>6</a:t>
                      </a:r>
                      <a:endParaRPr lang="en-US" sz="1400">
                        <a:effectLst/>
                        <a:latin typeface="Calibri"/>
                        <a:ea typeface="Calibri"/>
                        <a:cs typeface="Times New Roman"/>
                      </a:endParaRPr>
                    </a:p>
                  </a:txBody>
                  <a:tcPr marL="6647" marR="6647" marT="6647" marB="0"/>
                </a:tc>
                <a:tc>
                  <a:txBody>
                    <a:bodyPr/>
                    <a:lstStyle/>
                    <a:p>
                      <a:pPr marL="0" marR="0" fontAlgn="b">
                        <a:lnSpc>
                          <a:spcPct val="115000"/>
                        </a:lnSpc>
                        <a:spcBef>
                          <a:spcPts val="0"/>
                        </a:spcBef>
                        <a:spcAft>
                          <a:spcPts val="0"/>
                        </a:spcAft>
                      </a:pPr>
                      <a:r>
                        <a:rPr lang="en-US" sz="1400" kern="1200">
                          <a:effectLst/>
                        </a:rPr>
                        <a:t>Mpumalanga</a:t>
                      </a:r>
                      <a:endParaRPr lang="en-US" sz="1400">
                        <a:effectLst/>
                        <a:latin typeface="Calibri"/>
                        <a:ea typeface="Calibri"/>
                        <a:cs typeface="Times New Roman"/>
                      </a:endParaRPr>
                    </a:p>
                  </a:txBody>
                  <a:tcPr marL="6647" marR="6647" marT="6647" marB="0"/>
                </a:tc>
                <a:tc>
                  <a:txBody>
                    <a:bodyPr/>
                    <a:lstStyle/>
                    <a:p>
                      <a:pPr marL="0" marR="0" algn="r" fontAlgn="b">
                        <a:lnSpc>
                          <a:spcPct val="115000"/>
                        </a:lnSpc>
                        <a:spcBef>
                          <a:spcPts val="0"/>
                        </a:spcBef>
                        <a:spcAft>
                          <a:spcPts val="0"/>
                        </a:spcAft>
                      </a:pPr>
                      <a:r>
                        <a:rPr lang="en-US" sz="1400" kern="1200" dirty="0">
                          <a:effectLst/>
                        </a:rPr>
                        <a:t>          </a:t>
                      </a:r>
                      <a:r>
                        <a:rPr lang="en-US" sz="1400" kern="1200" dirty="0" smtClean="0">
                          <a:effectLst/>
                        </a:rPr>
                        <a:t>7 </a:t>
                      </a:r>
                      <a:endParaRPr lang="en-US" sz="1400" dirty="0">
                        <a:effectLst/>
                        <a:latin typeface="Calibri"/>
                        <a:ea typeface="Calibri"/>
                        <a:cs typeface="Times New Roman"/>
                      </a:endParaRPr>
                    </a:p>
                  </a:txBody>
                  <a:tcPr marL="6647" marR="6647" marT="6647" marB="0"/>
                </a:tc>
                <a:tc>
                  <a:txBody>
                    <a:bodyPr/>
                    <a:lstStyle/>
                    <a:p>
                      <a:pPr marL="0" marR="0" algn="r" fontAlgn="b">
                        <a:lnSpc>
                          <a:spcPct val="115000"/>
                        </a:lnSpc>
                        <a:spcBef>
                          <a:spcPts val="0"/>
                        </a:spcBef>
                        <a:spcAft>
                          <a:spcPts val="0"/>
                        </a:spcAft>
                      </a:pPr>
                      <a:r>
                        <a:rPr lang="en-US" sz="1400" kern="1200" dirty="0">
                          <a:effectLst/>
                        </a:rPr>
                        <a:t>      </a:t>
                      </a:r>
                      <a:r>
                        <a:rPr lang="en-US" sz="1400" kern="1200" dirty="0" smtClean="0">
                          <a:effectLst/>
                        </a:rPr>
                        <a:t>10 </a:t>
                      </a:r>
                      <a:endParaRPr lang="en-US" sz="1400" dirty="0">
                        <a:effectLst/>
                        <a:latin typeface="Calibri"/>
                        <a:ea typeface="Calibri"/>
                        <a:cs typeface="Times New Roman"/>
                      </a:endParaRPr>
                    </a:p>
                  </a:txBody>
                  <a:tcPr marL="6647" marR="6647" marT="6647" marB="0"/>
                </a:tc>
                <a:tc>
                  <a:txBody>
                    <a:bodyPr/>
                    <a:lstStyle/>
                    <a:p>
                      <a:pPr marL="0" marR="0" algn="r" fontAlgn="b">
                        <a:lnSpc>
                          <a:spcPct val="115000"/>
                        </a:lnSpc>
                        <a:spcBef>
                          <a:spcPts val="0"/>
                        </a:spcBef>
                        <a:spcAft>
                          <a:spcPts val="0"/>
                        </a:spcAft>
                      </a:pPr>
                      <a:r>
                        <a:rPr lang="en-US" sz="1400" kern="1200" dirty="0">
                          <a:effectLst/>
                        </a:rPr>
                        <a:t>         </a:t>
                      </a:r>
                      <a:r>
                        <a:rPr lang="en-US" sz="1400" kern="1200" dirty="0" smtClean="0">
                          <a:effectLst/>
                        </a:rPr>
                        <a:t>4 </a:t>
                      </a:r>
                      <a:endParaRPr lang="en-US" sz="1400" dirty="0">
                        <a:effectLst/>
                        <a:latin typeface="Calibri"/>
                        <a:ea typeface="Calibri"/>
                        <a:cs typeface="Times New Roman"/>
                      </a:endParaRPr>
                    </a:p>
                  </a:txBody>
                  <a:tcPr marL="6647" marR="6647" marT="6647" marB="0"/>
                </a:tc>
                <a:tc>
                  <a:txBody>
                    <a:bodyPr/>
                    <a:lstStyle/>
                    <a:p>
                      <a:pPr marL="0" marR="0" algn="r" fontAlgn="b">
                        <a:lnSpc>
                          <a:spcPct val="115000"/>
                        </a:lnSpc>
                        <a:spcBef>
                          <a:spcPts val="0"/>
                        </a:spcBef>
                        <a:spcAft>
                          <a:spcPts val="0"/>
                        </a:spcAft>
                      </a:pPr>
                      <a:r>
                        <a:rPr lang="en-US" sz="1400" kern="1200" dirty="0">
                          <a:effectLst/>
                        </a:rPr>
                        <a:t>         </a:t>
                      </a:r>
                      <a:r>
                        <a:rPr lang="en-US" sz="1400" kern="1200" dirty="0" smtClean="0">
                          <a:effectLst/>
                        </a:rPr>
                        <a:t>2 </a:t>
                      </a:r>
                      <a:endParaRPr lang="en-US" sz="1400" dirty="0">
                        <a:effectLst/>
                        <a:latin typeface="Calibri"/>
                        <a:ea typeface="Calibri"/>
                        <a:cs typeface="Times New Roman"/>
                      </a:endParaRPr>
                    </a:p>
                  </a:txBody>
                  <a:tcPr marL="6647" marR="6647" marT="6647" marB="0"/>
                </a:tc>
                <a:tc>
                  <a:txBody>
                    <a:bodyPr/>
                    <a:lstStyle/>
                    <a:p>
                      <a:pPr marL="0" marR="0" algn="r" fontAlgn="b">
                        <a:lnSpc>
                          <a:spcPct val="115000"/>
                        </a:lnSpc>
                        <a:spcBef>
                          <a:spcPts val="0"/>
                        </a:spcBef>
                        <a:spcAft>
                          <a:spcPts val="0"/>
                        </a:spcAft>
                      </a:pPr>
                      <a:r>
                        <a:rPr lang="en-US" sz="1400" kern="1200" dirty="0">
                          <a:effectLst/>
                        </a:rPr>
                        <a:t>        </a:t>
                      </a:r>
                      <a:r>
                        <a:rPr lang="en-US" sz="1400" kern="1200" dirty="0" smtClean="0">
                          <a:effectLst/>
                        </a:rPr>
                        <a:t>-   </a:t>
                      </a:r>
                      <a:endParaRPr lang="en-US" sz="1400" dirty="0">
                        <a:effectLst/>
                        <a:latin typeface="Calibri"/>
                        <a:ea typeface="Calibri"/>
                        <a:cs typeface="Times New Roman"/>
                      </a:endParaRPr>
                    </a:p>
                  </a:txBody>
                  <a:tcPr marL="6647" marR="6647" marT="6647" marB="0"/>
                </a:tc>
                <a:tc>
                  <a:txBody>
                    <a:bodyPr/>
                    <a:lstStyle/>
                    <a:p>
                      <a:pPr marL="0" marR="0" algn="r" fontAlgn="b">
                        <a:lnSpc>
                          <a:spcPct val="115000"/>
                        </a:lnSpc>
                        <a:spcBef>
                          <a:spcPts val="0"/>
                        </a:spcBef>
                        <a:spcAft>
                          <a:spcPts val="0"/>
                        </a:spcAft>
                      </a:pPr>
                      <a:r>
                        <a:rPr lang="en-US" sz="1400" kern="1200" dirty="0">
                          <a:effectLst/>
                        </a:rPr>
                        <a:t>           </a:t>
                      </a:r>
                      <a:r>
                        <a:rPr lang="en-US" sz="1400" kern="1200" dirty="0" smtClean="0">
                          <a:effectLst/>
                        </a:rPr>
                        <a:t>7 </a:t>
                      </a:r>
                      <a:endParaRPr lang="en-US" sz="1400" dirty="0">
                        <a:effectLst/>
                        <a:latin typeface="Calibri"/>
                        <a:ea typeface="Calibri"/>
                        <a:cs typeface="Times New Roman"/>
                      </a:endParaRPr>
                    </a:p>
                  </a:txBody>
                  <a:tcPr marL="6647" marR="6647" marT="6647" marB="0"/>
                </a:tc>
                <a:tc>
                  <a:txBody>
                    <a:bodyPr/>
                    <a:lstStyle/>
                    <a:p>
                      <a:pPr marL="0" marR="0" algn="r" fontAlgn="b">
                        <a:lnSpc>
                          <a:spcPct val="115000"/>
                        </a:lnSpc>
                        <a:spcBef>
                          <a:spcPts val="0"/>
                        </a:spcBef>
                        <a:spcAft>
                          <a:spcPts val="0"/>
                        </a:spcAft>
                      </a:pPr>
                      <a:r>
                        <a:rPr lang="en-US" sz="1400" kern="1200" dirty="0">
                          <a:effectLst/>
                        </a:rPr>
                        <a:t>         </a:t>
                      </a:r>
                      <a:r>
                        <a:rPr lang="en-US" sz="1400" kern="1200" dirty="0" smtClean="0">
                          <a:effectLst/>
                        </a:rPr>
                        <a:t>-   </a:t>
                      </a:r>
                      <a:endParaRPr lang="en-US" sz="1400" dirty="0">
                        <a:effectLst/>
                        <a:latin typeface="Calibri"/>
                        <a:ea typeface="Calibri"/>
                        <a:cs typeface="Times New Roman"/>
                      </a:endParaRPr>
                    </a:p>
                  </a:txBody>
                  <a:tcPr marL="6647" marR="6647" marT="6647" marB="0"/>
                </a:tc>
                <a:tc>
                  <a:txBody>
                    <a:bodyPr/>
                    <a:lstStyle/>
                    <a:p>
                      <a:pPr marL="0" marR="0" algn="r" fontAlgn="b">
                        <a:lnSpc>
                          <a:spcPct val="115000"/>
                        </a:lnSpc>
                        <a:spcBef>
                          <a:spcPts val="0"/>
                        </a:spcBef>
                        <a:spcAft>
                          <a:spcPts val="0"/>
                        </a:spcAft>
                      </a:pPr>
                      <a:r>
                        <a:rPr lang="en-US" sz="1400" kern="1200" dirty="0">
                          <a:effectLst/>
                        </a:rPr>
                        <a:t>          </a:t>
                      </a:r>
                      <a:r>
                        <a:rPr lang="en-US" sz="1400" kern="1200" dirty="0" smtClean="0">
                          <a:effectLst/>
                        </a:rPr>
                        <a:t>4 </a:t>
                      </a:r>
                      <a:endParaRPr lang="en-US" sz="1400" dirty="0">
                        <a:effectLst/>
                        <a:latin typeface="Calibri"/>
                        <a:ea typeface="Calibri"/>
                        <a:cs typeface="Times New Roman"/>
                      </a:endParaRPr>
                    </a:p>
                  </a:txBody>
                  <a:tcPr marL="6647" marR="6647" marT="6647" marB="0"/>
                </a:tc>
                <a:tc>
                  <a:txBody>
                    <a:bodyPr/>
                    <a:lstStyle/>
                    <a:p>
                      <a:pPr marL="0" marR="0" algn="r" fontAlgn="b">
                        <a:lnSpc>
                          <a:spcPct val="115000"/>
                        </a:lnSpc>
                        <a:spcBef>
                          <a:spcPts val="0"/>
                        </a:spcBef>
                        <a:spcAft>
                          <a:spcPts val="0"/>
                        </a:spcAft>
                      </a:pPr>
                      <a:r>
                        <a:rPr lang="en-US" sz="1400" kern="1200" dirty="0">
                          <a:effectLst/>
                        </a:rPr>
                        <a:t>         </a:t>
                      </a:r>
                      <a:r>
                        <a:rPr lang="en-US" sz="1400" kern="1200" dirty="0" smtClean="0">
                          <a:effectLst/>
                        </a:rPr>
                        <a:t>-   </a:t>
                      </a:r>
                      <a:endParaRPr lang="en-US" sz="1400" dirty="0">
                        <a:effectLst/>
                        <a:latin typeface="Calibri"/>
                        <a:ea typeface="Calibri"/>
                        <a:cs typeface="Times New Roman"/>
                      </a:endParaRPr>
                    </a:p>
                  </a:txBody>
                  <a:tcPr marL="6647" marR="6647" marT="6647" marB="0"/>
                </a:tc>
                <a:tc>
                  <a:txBody>
                    <a:bodyPr/>
                    <a:lstStyle/>
                    <a:p>
                      <a:pPr marL="0" marR="0" algn="r" fontAlgn="b">
                        <a:lnSpc>
                          <a:spcPct val="115000"/>
                        </a:lnSpc>
                        <a:spcBef>
                          <a:spcPts val="0"/>
                        </a:spcBef>
                        <a:spcAft>
                          <a:spcPts val="0"/>
                        </a:spcAft>
                      </a:pPr>
                      <a:r>
                        <a:rPr lang="en-US" sz="1400" kern="1200" dirty="0">
                          <a:effectLst/>
                        </a:rPr>
                        <a:t>         </a:t>
                      </a:r>
                      <a:r>
                        <a:rPr lang="en-US" sz="1400" kern="1200" dirty="0" smtClean="0">
                          <a:effectLst/>
                        </a:rPr>
                        <a:t>-   </a:t>
                      </a:r>
                      <a:endParaRPr lang="en-US" sz="1400" dirty="0">
                        <a:effectLst/>
                        <a:latin typeface="Calibri"/>
                        <a:ea typeface="Calibri"/>
                        <a:cs typeface="Times New Roman"/>
                      </a:endParaRPr>
                    </a:p>
                  </a:txBody>
                  <a:tcPr marL="6647" marR="6647" marT="6647" marB="0"/>
                </a:tc>
                <a:tc>
                  <a:txBody>
                    <a:bodyPr/>
                    <a:lstStyle/>
                    <a:p>
                      <a:pPr marL="0" marR="0" algn="r" fontAlgn="b">
                        <a:lnSpc>
                          <a:spcPct val="115000"/>
                        </a:lnSpc>
                        <a:spcBef>
                          <a:spcPts val="0"/>
                        </a:spcBef>
                        <a:spcAft>
                          <a:spcPts val="0"/>
                        </a:spcAft>
                      </a:pPr>
                      <a:r>
                        <a:rPr lang="en-US" sz="1400" kern="1200" dirty="0">
                          <a:effectLst/>
                        </a:rPr>
                        <a:t>           </a:t>
                      </a:r>
                      <a:r>
                        <a:rPr lang="en-US" sz="1400" kern="1200" dirty="0" smtClean="0">
                          <a:effectLst/>
                        </a:rPr>
                        <a:t>-   </a:t>
                      </a:r>
                      <a:endParaRPr lang="en-US" sz="1400" dirty="0">
                        <a:effectLst/>
                        <a:latin typeface="Calibri"/>
                        <a:ea typeface="Calibri"/>
                        <a:cs typeface="Times New Roman"/>
                      </a:endParaRPr>
                    </a:p>
                  </a:txBody>
                  <a:tcPr marL="6647" marR="6647" marT="6647" marB="0"/>
                </a:tc>
                <a:tc>
                  <a:txBody>
                    <a:bodyPr/>
                    <a:lstStyle/>
                    <a:p>
                      <a:pPr marL="0" marR="0" algn="r" fontAlgn="b">
                        <a:lnSpc>
                          <a:spcPct val="115000"/>
                        </a:lnSpc>
                        <a:spcBef>
                          <a:spcPts val="0"/>
                        </a:spcBef>
                        <a:spcAft>
                          <a:spcPts val="0"/>
                        </a:spcAft>
                      </a:pPr>
                      <a:r>
                        <a:rPr lang="en-US" sz="1400" kern="1200" dirty="0">
                          <a:effectLst/>
                        </a:rPr>
                        <a:t>            </a:t>
                      </a:r>
                      <a:r>
                        <a:rPr lang="en-US" sz="1400" kern="1200" dirty="0" smtClean="0">
                          <a:effectLst/>
                        </a:rPr>
                        <a:t>3 </a:t>
                      </a:r>
                      <a:endParaRPr lang="en-US" sz="1400" dirty="0">
                        <a:effectLst/>
                        <a:latin typeface="Calibri"/>
                        <a:ea typeface="Calibri"/>
                        <a:cs typeface="Times New Roman"/>
                      </a:endParaRPr>
                    </a:p>
                  </a:txBody>
                  <a:tcPr marL="6647" marR="6647" marT="6647" marB="0"/>
                </a:tc>
                <a:tc>
                  <a:txBody>
                    <a:bodyPr/>
                    <a:lstStyle/>
                    <a:p>
                      <a:pPr marL="0" marR="0" algn="r" fontAlgn="b">
                        <a:lnSpc>
                          <a:spcPct val="115000"/>
                        </a:lnSpc>
                        <a:spcBef>
                          <a:spcPts val="0"/>
                        </a:spcBef>
                        <a:spcAft>
                          <a:spcPts val="0"/>
                        </a:spcAft>
                      </a:pPr>
                      <a:r>
                        <a:rPr lang="en-US" sz="1400" kern="1200" dirty="0">
                          <a:effectLst/>
                        </a:rPr>
                        <a:t>           </a:t>
                      </a:r>
                      <a:r>
                        <a:rPr lang="en-US" sz="1400" kern="1200" dirty="0" smtClean="0">
                          <a:effectLst/>
                        </a:rPr>
                        <a:t>-   </a:t>
                      </a:r>
                      <a:endParaRPr lang="en-US" sz="1400" dirty="0">
                        <a:effectLst/>
                        <a:latin typeface="Calibri"/>
                        <a:ea typeface="Calibri"/>
                        <a:cs typeface="Times New Roman"/>
                      </a:endParaRPr>
                    </a:p>
                  </a:txBody>
                  <a:tcPr marL="6647" marR="6647" marT="6647" marB="0"/>
                </a:tc>
                <a:tc>
                  <a:txBody>
                    <a:bodyPr/>
                    <a:lstStyle/>
                    <a:p>
                      <a:pPr marL="0" marR="0" algn="r" fontAlgn="b">
                        <a:lnSpc>
                          <a:spcPct val="115000"/>
                        </a:lnSpc>
                        <a:spcBef>
                          <a:spcPts val="0"/>
                        </a:spcBef>
                        <a:spcAft>
                          <a:spcPts val="0"/>
                        </a:spcAft>
                      </a:pPr>
                      <a:r>
                        <a:rPr lang="en-US" sz="1400" kern="1200" dirty="0">
                          <a:effectLst/>
                        </a:rPr>
                        <a:t>             </a:t>
                      </a:r>
                      <a:r>
                        <a:rPr lang="en-US" sz="1400" kern="1200" dirty="0" smtClean="0">
                          <a:effectLst/>
                        </a:rPr>
                        <a:t>-   </a:t>
                      </a:r>
                      <a:endParaRPr lang="en-US" sz="1400" dirty="0">
                        <a:effectLst/>
                        <a:latin typeface="Calibri"/>
                        <a:ea typeface="Calibri"/>
                        <a:cs typeface="Times New Roman"/>
                      </a:endParaRPr>
                    </a:p>
                  </a:txBody>
                  <a:tcPr marL="6647" marR="6647" marT="6647" marB="0"/>
                </a:tc>
              </a:tr>
              <a:tr h="251270">
                <a:tc>
                  <a:txBody>
                    <a:bodyPr/>
                    <a:lstStyle/>
                    <a:p>
                      <a:pPr marL="0" marR="0" algn="ctr" fontAlgn="b">
                        <a:lnSpc>
                          <a:spcPct val="115000"/>
                        </a:lnSpc>
                        <a:spcBef>
                          <a:spcPts val="0"/>
                        </a:spcBef>
                        <a:spcAft>
                          <a:spcPts val="0"/>
                        </a:spcAft>
                      </a:pPr>
                      <a:r>
                        <a:rPr lang="en-US" sz="1400" kern="1200">
                          <a:effectLst/>
                        </a:rPr>
                        <a:t>7</a:t>
                      </a:r>
                      <a:endParaRPr lang="en-US" sz="1400">
                        <a:effectLst/>
                        <a:latin typeface="Calibri"/>
                        <a:ea typeface="Calibri"/>
                        <a:cs typeface="Times New Roman"/>
                      </a:endParaRPr>
                    </a:p>
                  </a:txBody>
                  <a:tcPr marL="6647" marR="6647" marT="6647" marB="0"/>
                </a:tc>
                <a:tc>
                  <a:txBody>
                    <a:bodyPr/>
                    <a:lstStyle/>
                    <a:p>
                      <a:pPr marL="0" marR="0" fontAlgn="b">
                        <a:lnSpc>
                          <a:spcPct val="115000"/>
                        </a:lnSpc>
                        <a:spcBef>
                          <a:spcPts val="0"/>
                        </a:spcBef>
                        <a:spcAft>
                          <a:spcPts val="0"/>
                        </a:spcAft>
                      </a:pPr>
                      <a:r>
                        <a:rPr lang="en-US" sz="1400" kern="1200">
                          <a:effectLst/>
                        </a:rPr>
                        <a:t>North West</a:t>
                      </a:r>
                      <a:endParaRPr lang="en-US" sz="1400">
                        <a:effectLst/>
                        <a:latin typeface="Calibri"/>
                        <a:ea typeface="Calibri"/>
                        <a:cs typeface="Times New Roman"/>
                      </a:endParaRPr>
                    </a:p>
                  </a:txBody>
                  <a:tcPr marL="6647" marR="6647" marT="6647" marB="0"/>
                </a:tc>
                <a:tc>
                  <a:txBody>
                    <a:bodyPr/>
                    <a:lstStyle/>
                    <a:p>
                      <a:pPr marL="0" marR="0" algn="r" fontAlgn="b">
                        <a:lnSpc>
                          <a:spcPct val="115000"/>
                        </a:lnSpc>
                        <a:spcBef>
                          <a:spcPts val="0"/>
                        </a:spcBef>
                        <a:spcAft>
                          <a:spcPts val="0"/>
                        </a:spcAft>
                      </a:pPr>
                      <a:r>
                        <a:rPr lang="en-US" sz="1400" kern="1200" dirty="0">
                          <a:effectLst/>
                        </a:rPr>
                        <a:t>          </a:t>
                      </a:r>
                      <a:r>
                        <a:rPr lang="en-US" sz="1400" kern="1200" dirty="0" smtClean="0">
                          <a:effectLst/>
                        </a:rPr>
                        <a:t>8 </a:t>
                      </a:r>
                      <a:endParaRPr lang="en-US" sz="1400" dirty="0">
                        <a:effectLst/>
                        <a:latin typeface="Calibri"/>
                        <a:ea typeface="Calibri"/>
                        <a:cs typeface="Times New Roman"/>
                      </a:endParaRPr>
                    </a:p>
                  </a:txBody>
                  <a:tcPr marL="6647" marR="6647" marT="6647" marB="0"/>
                </a:tc>
                <a:tc>
                  <a:txBody>
                    <a:bodyPr/>
                    <a:lstStyle/>
                    <a:p>
                      <a:pPr marL="0" marR="0" algn="r" fontAlgn="b">
                        <a:lnSpc>
                          <a:spcPct val="115000"/>
                        </a:lnSpc>
                        <a:spcBef>
                          <a:spcPts val="0"/>
                        </a:spcBef>
                        <a:spcAft>
                          <a:spcPts val="0"/>
                        </a:spcAft>
                      </a:pPr>
                      <a:r>
                        <a:rPr lang="en-US" sz="1400" kern="1200" dirty="0">
                          <a:effectLst/>
                        </a:rPr>
                        <a:t>      </a:t>
                      </a:r>
                      <a:r>
                        <a:rPr lang="en-US" sz="1400" kern="1200" dirty="0" smtClean="0">
                          <a:effectLst/>
                        </a:rPr>
                        <a:t>12 </a:t>
                      </a:r>
                      <a:endParaRPr lang="en-US" sz="1400" dirty="0">
                        <a:effectLst/>
                        <a:latin typeface="Calibri"/>
                        <a:ea typeface="Calibri"/>
                        <a:cs typeface="Times New Roman"/>
                      </a:endParaRPr>
                    </a:p>
                  </a:txBody>
                  <a:tcPr marL="6647" marR="6647" marT="6647" marB="0"/>
                </a:tc>
                <a:tc>
                  <a:txBody>
                    <a:bodyPr/>
                    <a:lstStyle/>
                    <a:p>
                      <a:pPr marL="0" marR="0" algn="r" fontAlgn="b">
                        <a:lnSpc>
                          <a:spcPct val="115000"/>
                        </a:lnSpc>
                        <a:spcBef>
                          <a:spcPts val="0"/>
                        </a:spcBef>
                        <a:spcAft>
                          <a:spcPts val="0"/>
                        </a:spcAft>
                      </a:pPr>
                      <a:r>
                        <a:rPr lang="en-US" sz="1400" kern="1200" dirty="0">
                          <a:effectLst/>
                        </a:rPr>
                        <a:t>          </a:t>
                      </a:r>
                      <a:r>
                        <a:rPr lang="en-US" sz="1400" kern="1200" dirty="0" smtClean="0">
                          <a:effectLst/>
                        </a:rPr>
                        <a:t>5 </a:t>
                      </a:r>
                      <a:endParaRPr lang="en-US" sz="1400" dirty="0">
                        <a:effectLst/>
                        <a:latin typeface="Calibri"/>
                        <a:ea typeface="Calibri"/>
                        <a:cs typeface="Times New Roman"/>
                      </a:endParaRPr>
                    </a:p>
                  </a:txBody>
                  <a:tcPr marL="6647" marR="6647" marT="6647" marB="0"/>
                </a:tc>
                <a:tc>
                  <a:txBody>
                    <a:bodyPr/>
                    <a:lstStyle/>
                    <a:p>
                      <a:pPr marL="0" marR="0" algn="r" fontAlgn="b">
                        <a:lnSpc>
                          <a:spcPct val="115000"/>
                        </a:lnSpc>
                        <a:spcBef>
                          <a:spcPts val="0"/>
                        </a:spcBef>
                        <a:spcAft>
                          <a:spcPts val="0"/>
                        </a:spcAft>
                      </a:pPr>
                      <a:r>
                        <a:rPr lang="en-US" sz="1400" kern="1200" dirty="0">
                          <a:effectLst/>
                        </a:rPr>
                        <a:t>          </a:t>
                      </a:r>
                      <a:r>
                        <a:rPr lang="en-US" sz="1400" kern="1200" dirty="0" smtClean="0">
                          <a:effectLst/>
                        </a:rPr>
                        <a:t>-   </a:t>
                      </a:r>
                      <a:endParaRPr lang="en-US" sz="1400" dirty="0">
                        <a:effectLst/>
                        <a:latin typeface="Calibri"/>
                        <a:ea typeface="Calibri"/>
                        <a:cs typeface="Times New Roman"/>
                      </a:endParaRPr>
                    </a:p>
                  </a:txBody>
                  <a:tcPr marL="6647" marR="6647" marT="6647" marB="0"/>
                </a:tc>
                <a:tc>
                  <a:txBody>
                    <a:bodyPr/>
                    <a:lstStyle/>
                    <a:p>
                      <a:pPr marL="0" marR="0" algn="r" fontAlgn="b">
                        <a:lnSpc>
                          <a:spcPct val="115000"/>
                        </a:lnSpc>
                        <a:spcBef>
                          <a:spcPts val="0"/>
                        </a:spcBef>
                        <a:spcAft>
                          <a:spcPts val="0"/>
                        </a:spcAft>
                      </a:pPr>
                      <a:r>
                        <a:rPr lang="en-US" sz="1400" kern="1200" dirty="0">
                          <a:effectLst/>
                        </a:rPr>
                        <a:t>         </a:t>
                      </a:r>
                      <a:r>
                        <a:rPr lang="en-US" sz="1400" kern="1200" dirty="0" smtClean="0">
                          <a:effectLst/>
                        </a:rPr>
                        <a:t>-   </a:t>
                      </a:r>
                      <a:endParaRPr lang="en-US" sz="1400" dirty="0">
                        <a:effectLst/>
                        <a:latin typeface="Calibri"/>
                        <a:ea typeface="Calibri"/>
                        <a:cs typeface="Times New Roman"/>
                      </a:endParaRPr>
                    </a:p>
                  </a:txBody>
                  <a:tcPr marL="6647" marR="6647" marT="6647" marB="0"/>
                </a:tc>
                <a:tc>
                  <a:txBody>
                    <a:bodyPr/>
                    <a:lstStyle/>
                    <a:p>
                      <a:pPr marL="0" marR="0" algn="r" fontAlgn="b">
                        <a:lnSpc>
                          <a:spcPct val="115000"/>
                        </a:lnSpc>
                        <a:spcBef>
                          <a:spcPts val="0"/>
                        </a:spcBef>
                        <a:spcAft>
                          <a:spcPts val="0"/>
                        </a:spcAft>
                      </a:pPr>
                      <a:r>
                        <a:rPr lang="en-US" sz="1400" kern="1200" dirty="0">
                          <a:effectLst/>
                        </a:rPr>
                        <a:t>           </a:t>
                      </a:r>
                      <a:r>
                        <a:rPr lang="en-US" sz="1400" kern="1200" dirty="0" smtClean="0">
                          <a:effectLst/>
                        </a:rPr>
                        <a:t>2 </a:t>
                      </a:r>
                      <a:endParaRPr lang="en-US" sz="1400" dirty="0">
                        <a:effectLst/>
                        <a:latin typeface="Calibri"/>
                        <a:ea typeface="Calibri"/>
                        <a:cs typeface="Times New Roman"/>
                      </a:endParaRPr>
                    </a:p>
                  </a:txBody>
                  <a:tcPr marL="6647" marR="6647" marT="6647" marB="0"/>
                </a:tc>
                <a:tc>
                  <a:txBody>
                    <a:bodyPr/>
                    <a:lstStyle/>
                    <a:p>
                      <a:pPr marL="0" marR="0" algn="r" fontAlgn="b">
                        <a:lnSpc>
                          <a:spcPct val="115000"/>
                        </a:lnSpc>
                        <a:spcBef>
                          <a:spcPts val="0"/>
                        </a:spcBef>
                        <a:spcAft>
                          <a:spcPts val="0"/>
                        </a:spcAft>
                      </a:pPr>
                      <a:r>
                        <a:rPr lang="en-US" sz="1400" kern="1200" dirty="0">
                          <a:effectLst/>
                        </a:rPr>
                        <a:t>        </a:t>
                      </a:r>
                      <a:r>
                        <a:rPr lang="en-US" sz="1400" kern="1200" dirty="0" smtClean="0">
                          <a:effectLst/>
                        </a:rPr>
                        <a:t>4 </a:t>
                      </a:r>
                      <a:endParaRPr lang="en-US" sz="1400" dirty="0">
                        <a:effectLst/>
                        <a:latin typeface="Calibri"/>
                        <a:ea typeface="Calibri"/>
                        <a:cs typeface="Times New Roman"/>
                      </a:endParaRPr>
                    </a:p>
                  </a:txBody>
                  <a:tcPr marL="6647" marR="6647" marT="6647" marB="0"/>
                </a:tc>
                <a:tc>
                  <a:txBody>
                    <a:bodyPr/>
                    <a:lstStyle/>
                    <a:p>
                      <a:pPr marL="0" marR="0" algn="r" fontAlgn="b">
                        <a:lnSpc>
                          <a:spcPct val="115000"/>
                        </a:lnSpc>
                        <a:spcBef>
                          <a:spcPts val="0"/>
                        </a:spcBef>
                        <a:spcAft>
                          <a:spcPts val="0"/>
                        </a:spcAft>
                      </a:pPr>
                      <a:r>
                        <a:rPr lang="en-US" sz="1400" kern="1200" dirty="0">
                          <a:effectLst/>
                        </a:rPr>
                        <a:t>          </a:t>
                      </a:r>
                      <a:r>
                        <a:rPr lang="en-US" sz="1400" kern="1200" dirty="0" smtClean="0">
                          <a:effectLst/>
                        </a:rPr>
                        <a:t>3 </a:t>
                      </a:r>
                      <a:endParaRPr lang="en-US" sz="1400" dirty="0">
                        <a:effectLst/>
                        <a:latin typeface="Calibri"/>
                        <a:ea typeface="Calibri"/>
                        <a:cs typeface="Times New Roman"/>
                      </a:endParaRPr>
                    </a:p>
                  </a:txBody>
                  <a:tcPr marL="6647" marR="6647" marT="6647" marB="0"/>
                </a:tc>
                <a:tc>
                  <a:txBody>
                    <a:bodyPr/>
                    <a:lstStyle/>
                    <a:p>
                      <a:pPr marL="0" marR="0" algn="r" fontAlgn="b">
                        <a:lnSpc>
                          <a:spcPct val="115000"/>
                        </a:lnSpc>
                        <a:spcBef>
                          <a:spcPts val="0"/>
                        </a:spcBef>
                        <a:spcAft>
                          <a:spcPts val="0"/>
                        </a:spcAft>
                      </a:pPr>
                      <a:r>
                        <a:rPr lang="en-US" sz="1400" kern="1200" dirty="0">
                          <a:effectLst/>
                        </a:rPr>
                        <a:t>         </a:t>
                      </a:r>
                      <a:r>
                        <a:rPr lang="en-US" sz="1400" kern="1200" dirty="0" smtClean="0">
                          <a:effectLst/>
                        </a:rPr>
                        <a:t>-   </a:t>
                      </a:r>
                      <a:endParaRPr lang="en-US" sz="1400" dirty="0">
                        <a:effectLst/>
                        <a:latin typeface="Calibri"/>
                        <a:ea typeface="Calibri"/>
                        <a:cs typeface="Times New Roman"/>
                      </a:endParaRPr>
                    </a:p>
                  </a:txBody>
                  <a:tcPr marL="6647" marR="6647" marT="6647" marB="0"/>
                </a:tc>
                <a:tc>
                  <a:txBody>
                    <a:bodyPr/>
                    <a:lstStyle/>
                    <a:p>
                      <a:pPr marL="0" marR="0" algn="r" fontAlgn="b">
                        <a:lnSpc>
                          <a:spcPct val="115000"/>
                        </a:lnSpc>
                        <a:spcBef>
                          <a:spcPts val="0"/>
                        </a:spcBef>
                        <a:spcAft>
                          <a:spcPts val="0"/>
                        </a:spcAft>
                      </a:pPr>
                      <a:r>
                        <a:rPr lang="en-US" sz="1400" kern="1200" dirty="0">
                          <a:effectLst/>
                        </a:rPr>
                        <a:t>         </a:t>
                      </a:r>
                      <a:r>
                        <a:rPr lang="en-US" sz="1400" kern="1200" dirty="0" smtClean="0">
                          <a:effectLst/>
                        </a:rPr>
                        <a:t>-   </a:t>
                      </a:r>
                      <a:endParaRPr lang="en-US" sz="1400" dirty="0">
                        <a:effectLst/>
                        <a:latin typeface="Calibri"/>
                        <a:ea typeface="Calibri"/>
                        <a:cs typeface="Times New Roman"/>
                      </a:endParaRPr>
                    </a:p>
                  </a:txBody>
                  <a:tcPr marL="6647" marR="6647" marT="6647" marB="0"/>
                </a:tc>
                <a:tc>
                  <a:txBody>
                    <a:bodyPr/>
                    <a:lstStyle/>
                    <a:p>
                      <a:pPr marL="0" marR="0" algn="r" fontAlgn="b">
                        <a:lnSpc>
                          <a:spcPct val="115000"/>
                        </a:lnSpc>
                        <a:spcBef>
                          <a:spcPts val="0"/>
                        </a:spcBef>
                        <a:spcAft>
                          <a:spcPts val="0"/>
                        </a:spcAft>
                      </a:pPr>
                      <a:r>
                        <a:rPr lang="en-US" sz="1400" kern="1200" dirty="0">
                          <a:effectLst/>
                        </a:rPr>
                        <a:t>          </a:t>
                      </a:r>
                      <a:r>
                        <a:rPr lang="en-US" sz="1400" kern="1200" dirty="0" smtClean="0">
                          <a:effectLst/>
                        </a:rPr>
                        <a:t>5 </a:t>
                      </a:r>
                      <a:endParaRPr lang="en-US" sz="1400" dirty="0">
                        <a:effectLst/>
                        <a:latin typeface="Calibri"/>
                        <a:ea typeface="Calibri"/>
                        <a:cs typeface="Times New Roman"/>
                      </a:endParaRPr>
                    </a:p>
                  </a:txBody>
                  <a:tcPr marL="6647" marR="6647" marT="6647" marB="0"/>
                </a:tc>
                <a:tc>
                  <a:txBody>
                    <a:bodyPr/>
                    <a:lstStyle/>
                    <a:p>
                      <a:pPr marL="0" marR="0" algn="r" fontAlgn="b">
                        <a:lnSpc>
                          <a:spcPct val="115000"/>
                        </a:lnSpc>
                        <a:spcBef>
                          <a:spcPts val="0"/>
                        </a:spcBef>
                        <a:spcAft>
                          <a:spcPts val="0"/>
                        </a:spcAft>
                      </a:pPr>
                      <a:r>
                        <a:rPr lang="en-US" sz="1400" kern="1200" dirty="0">
                          <a:effectLst/>
                        </a:rPr>
                        <a:t>           </a:t>
                      </a:r>
                      <a:r>
                        <a:rPr lang="en-US" sz="1400" kern="1200" dirty="0" smtClean="0">
                          <a:effectLst/>
                        </a:rPr>
                        <a:t>1 </a:t>
                      </a:r>
                      <a:endParaRPr lang="en-US" sz="1400" dirty="0">
                        <a:effectLst/>
                        <a:latin typeface="Calibri"/>
                        <a:ea typeface="Calibri"/>
                        <a:cs typeface="Times New Roman"/>
                      </a:endParaRPr>
                    </a:p>
                  </a:txBody>
                  <a:tcPr marL="6647" marR="6647" marT="6647" marB="0"/>
                </a:tc>
                <a:tc>
                  <a:txBody>
                    <a:bodyPr/>
                    <a:lstStyle/>
                    <a:p>
                      <a:pPr marL="0" marR="0" algn="r" fontAlgn="b">
                        <a:lnSpc>
                          <a:spcPct val="115000"/>
                        </a:lnSpc>
                        <a:spcBef>
                          <a:spcPts val="0"/>
                        </a:spcBef>
                        <a:spcAft>
                          <a:spcPts val="0"/>
                        </a:spcAft>
                      </a:pPr>
                      <a:r>
                        <a:rPr lang="en-US" sz="1400" kern="1200" dirty="0">
                          <a:effectLst/>
                        </a:rPr>
                        <a:t>          </a:t>
                      </a:r>
                      <a:r>
                        <a:rPr lang="en-US" sz="1400" kern="1200" dirty="0" smtClean="0">
                          <a:effectLst/>
                        </a:rPr>
                        <a:t>1 </a:t>
                      </a:r>
                      <a:endParaRPr lang="en-US" sz="1400" dirty="0">
                        <a:effectLst/>
                        <a:latin typeface="Calibri"/>
                        <a:ea typeface="Calibri"/>
                        <a:cs typeface="Times New Roman"/>
                      </a:endParaRPr>
                    </a:p>
                  </a:txBody>
                  <a:tcPr marL="6647" marR="6647" marT="6647" marB="0"/>
                </a:tc>
                <a:tc>
                  <a:txBody>
                    <a:bodyPr/>
                    <a:lstStyle/>
                    <a:p>
                      <a:pPr marL="0" marR="0" algn="r" fontAlgn="b">
                        <a:lnSpc>
                          <a:spcPct val="115000"/>
                        </a:lnSpc>
                        <a:spcBef>
                          <a:spcPts val="0"/>
                        </a:spcBef>
                        <a:spcAft>
                          <a:spcPts val="0"/>
                        </a:spcAft>
                      </a:pPr>
                      <a:r>
                        <a:rPr lang="en-US" sz="1400" kern="1200" dirty="0">
                          <a:effectLst/>
                        </a:rPr>
                        <a:t>            </a:t>
                      </a:r>
                      <a:r>
                        <a:rPr lang="en-US" sz="1400" kern="1200" dirty="0" smtClean="0">
                          <a:effectLst/>
                        </a:rPr>
                        <a:t>-   </a:t>
                      </a:r>
                      <a:endParaRPr lang="en-US" sz="1400" dirty="0">
                        <a:effectLst/>
                        <a:latin typeface="Calibri"/>
                        <a:ea typeface="Calibri"/>
                        <a:cs typeface="Times New Roman"/>
                      </a:endParaRPr>
                    </a:p>
                  </a:txBody>
                  <a:tcPr marL="6647" marR="6647" marT="6647" marB="0"/>
                </a:tc>
              </a:tr>
              <a:tr h="251270">
                <a:tc>
                  <a:txBody>
                    <a:bodyPr/>
                    <a:lstStyle/>
                    <a:p>
                      <a:pPr marL="0" marR="0" algn="ctr" fontAlgn="b">
                        <a:lnSpc>
                          <a:spcPct val="115000"/>
                        </a:lnSpc>
                        <a:spcBef>
                          <a:spcPts val="0"/>
                        </a:spcBef>
                        <a:spcAft>
                          <a:spcPts val="0"/>
                        </a:spcAft>
                      </a:pPr>
                      <a:r>
                        <a:rPr lang="en-US" sz="1400" kern="1200">
                          <a:effectLst/>
                        </a:rPr>
                        <a:t>8</a:t>
                      </a:r>
                      <a:endParaRPr lang="en-US" sz="1400">
                        <a:effectLst/>
                        <a:latin typeface="Calibri"/>
                        <a:ea typeface="Calibri"/>
                        <a:cs typeface="Times New Roman"/>
                      </a:endParaRPr>
                    </a:p>
                  </a:txBody>
                  <a:tcPr marL="6647" marR="6647" marT="6647" marB="0"/>
                </a:tc>
                <a:tc>
                  <a:txBody>
                    <a:bodyPr/>
                    <a:lstStyle/>
                    <a:p>
                      <a:pPr marL="0" marR="0" fontAlgn="b">
                        <a:lnSpc>
                          <a:spcPct val="115000"/>
                        </a:lnSpc>
                        <a:spcBef>
                          <a:spcPts val="0"/>
                        </a:spcBef>
                        <a:spcAft>
                          <a:spcPts val="0"/>
                        </a:spcAft>
                      </a:pPr>
                      <a:r>
                        <a:rPr lang="en-US" sz="1400" kern="1200">
                          <a:effectLst/>
                        </a:rPr>
                        <a:t>Northern Cape</a:t>
                      </a:r>
                      <a:endParaRPr lang="en-US" sz="1400">
                        <a:effectLst/>
                        <a:latin typeface="Calibri"/>
                        <a:ea typeface="Calibri"/>
                        <a:cs typeface="Times New Roman"/>
                      </a:endParaRPr>
                    </a:p>
                  </a:txBody>
                  <a:tcPr marL="6647" marR="6647" marT="6647" marB="0"/>
                </a:tc>
                <a:tc>
                  <a:txBody>
                    <a:bodyPr/>
                    <a:lstStyle/>
                    <a:p>
                      <a:pPr marL="0" marR="0" algn="r" fontAlgn="b">
                        <a:lnSpc>
                          <a:spcPct val="115000"/>
                        </a:lnSpc>
                        <a:spcBef>
                          <a:spcPts val="0"/>
                        </a:spcBef>
                        <a:spcAft>
                          <a:spcPts val="0"/>
                        </a:spcAft>
                      </a:pPr>
                      <a:r>
                        <a:rPr lang="en-US" sz="1400" kern="1200" dirty="0">
                          <a:effectLst/>
                        </a:rPr>
                        <a:t>           </a:t>
                      </a:r>
                      <a:r>
                        <a:rPr lang="en-US" sz="1400" kern="1200" dirty="0" smtClean="0">
                          <a:effectLst/>
                        </a:rPr>
                        <a:t>-   </a:t>
                      </a:r>
                      <a:endParaRPr lang="en-US" sz="1400" dirty="0">
                        <a:effectLst/>
                        <a:latin typeface="Calibri"/>
                        <a:ea typeface="Calibri"/>
                        <a:cs typeface="Times New Roman"/>
                      </a:endParaRPr>
                    </a:p>
                  </a:txBody>
                  <a:tcPr marL="6647" marR="6647" marT="6647" marB="0"/>
                </a:tc>
                <a:tc>
                  <a:txBody>
                    <a:bodyPr/>
                    <a:lstStyle/>
                    <a:p>
                      <a:pPr marL="0" marR="0" algn="r" fontAlgn="b">
                        <a:lnSpc>
                          <a:spcPct val="115000"/>
                        </a:lnSpc>
                        <a:spcBef>
                          <a:spcPts val="0"/>
                        </a:spcBef>
                        <a:spcAft>
                          <a:spcPts val="0"/>
                        </a:spcAft>
                      </a:pPr>
                      <a:r>
                        <a:rPr lang="en-US" sz="1400" kern="1200" dirty="0">
                          <a:effectLst/>
                        </a:rPr>
                        <a:t>         </a:t>
                      </a:r>
                      <a:r>
                        <a:rPr lang="en-US" sz="1400" kern="1200" dirty="0" smtClean="0">
                          <a:effectLst/>
                        </a:rPr>
                        <a:t>-   </a:t>
                      </a:r>
                      <a:endParaRPr lang="en-US" sz="1400" dirty="0">
                        <a:effectLst/>
                        <a:latin typeface="Calibri"/>
                        <a:ea typeface="Calibri"/>
                        <a:cs typeface="Times New Roman"/>
                      </a:endParaRPr>
                    </a:p>
                  </a:txBody>
                  <a:tcPr marL="6647" marR="6647" marT="6647" marB="0"/>
                </a:tc>
                <a:tc>
                  <a:txBody>
                    <a:bodyPr/>
                    <a:lstStyle/>
                    <a:p>
                      <a:pPr marL="0" marR="0" algn="r" fontAlgn="b">
                        <a:lnSpc>
                          <a:spcPct val="115000"/>
                        </a:lnSpc>
                        <a:spcBef>
                          <a:spcPts val="0"/>
                        </a:spcBef>
                        <a:spcAft>
                          <a:spcPts val="0"/>
                        </a:spcAft>
                      </a:pPr>
                      <a:r>
                        <a:rPr lang="en-US" sz="1400" kern="1200" dirty="0">
                          <a:effectLst/>
                        </a:rPr>
                        <a:t>          </a:t>
                      </a:r>
                      <a:r>
                        <a:rPr lang="en-US" sz="1400" kern="1200" dirty="0" smtClean="0">
                          <a:effectLst/>
                        </a:rPr>
                        <a:t>-   </a:t>
                      </a:r>
                      <a:endParaRPr lang="en-US" sz="1400" dirty="0">
                        <a:effectLst/>
                        <a:latin typeface="Calibri"/>
                        <a:ea typeface="Calibri"/>
                        <a:cs typeface="Times New Roman"/>
                      </a:endParaRPr>
                    </a:p>
                  </a:txBody>
                  <a:tcPr marL="6647" marR="6647" marT="6647" marB="0"/>
                </a:tc>
                <a:tc>
                  <a:txBody>
                    <a:bodyPr/>
                    <a:lstStyle/>
                    <a:p>
                      <a:pPr marL="0" marR="0" algn="r" fontAlgn="b">
                        <a:lnSpc>
                          <a:spcPct val="115000"/>
                        </a:lnSpc>
                        <a:spcBef>
                          <a:spcPts val="0"/>
                        </a:spcBef>
                        <a:spcAft>
                          <a:spcPts val="0"/>
                        </a:spcAft>
                      </a:pPr>
                      <a:r>
                        <a:rPr lang="en-US" sz="1400" kern="1200" dirty="0">
                          <a:effectLst/>
                        </a:rPr>
                        <a:t>          </a:t>
                      </a:r>
                      <a:r>
                        <a:rPr lang="en-US" sz="1400" kern="1200" dirty="0" smtClean="0">
                          <a:effectLst/>
                        </a:rPr>
                        <a:t>-   </a:t>
                      </a:r>
                      <a:endParaRPr lang="en-US" sz="1400" dirty="0">
                        <a:effectLst/>
                        <a:latin typeface="Calibri"/>
                        <a:ea typeface="Calibri"/>
                        <a:cs typeface="Times New Roman"/>
                      </a:endParaRPr>
                    </a:p>
                  </a:txBody>
                  <a:tcPr marL="6647" marR="6647" marT="6647" marB="0"/>
                </a:tc>
                <a:tc>
                  <a:txBody>
                    <a:bodyPr/>
                    <a:lstStyle/>
                    <a:p>
                      <a:pPr marL="0" marR="0" algn="r" fontAlgn="b">
                        <a:lnSpc>
                          <a:spcPct val="115000"/>
                        </a:lnSpc>
                        <a:spcBef>
                          <a:spcPts val="0"/>
                        </a:spcBef>
                        <a:spcAft>
                          <a:spcPts val="0"/>
                        </a:spcAft>
                      </a:pPr>
                      <a:r>
                        <a:rPr lang="en-US" sz="1400" kern="1200" dirty="0">
                          <a:effectLst/>
                        </a:rPr>
                        <a:t>         </a:t>
                      </a:r>
                      <a:r>
                        <a:rPr lang="en-US" sz="1400" kern="1200" dirty="0" smtClean="0">
                          <a:effectLst/>
                        </a:rPr>
                        <a:t>-   </a:t>
                      </a:r>
                      <a:endParaRPr lang="en-US" sz="1400" dirty="0">
                        <a:effectLst/>
                        <a:latin typeface="Calibri"/>
                        <a:ea typeface="Calibri"/>
                        <a:cs typeface="Times New Roman"/>
                      </a:endParaRPr>
                    </a:p>
                  </a:txBody>
                  <a:tcPr marL="6647" marR="6647" marT="6647" marB="0"/>
                </a:tc>
                <a:tc>
                  <a:txBody>
                    <a:bodyPr/>
                    <a:lstStyle/>
                    <a:p>
                      <a:pPr marL="0" marR="0" algn="r" fontAlgn="b">
                        <a:lnSpc>
                          <a:spcPct val="115000"/>
                        </a:lnSpc>
                        <a:spcBef>
                          <a:spcPts val="0"/>
                        </a:spcBef>
                        <a:spcAft>
                          <a:spcPts val="0"/>
                        </a:spcAft>
                      </a:pPr>
                      <a:r>
                        <a:rPr lang="en-US" sz="1400" kern="1200" dirty="0">
                          <a:effectLst/>
                        </a:rPr>
                        <a:t>            </a:t>
                      </a:r>
                      <a:r>
                        <a:rPr lang="en-US" sz="1400" kern="1200" dirty="0" smtClean="0">
                          <a:effectLst/>
                        </a:rPr>
                        <a:t>-   </a:t>
                      </a:r>
                      <a:endParaRPr lang="en-US" sz="1400" dirty="0">
                        <a:effectLst/>
                        <a:latin typeface="Calibri"/>
                        <a:ea typeface="Calibri"/>
                        <a:cs typeface="Times New Roman"/>
                      </a:endParaRPr>
                    </a:p>
                  </a:txBody>
                  <a:tcPr marL="6647" marR="6647" marT="6647" marB="0"/>
                </a:tc>
                <a:tc>
                  <a:txBody>
                    <a:bodyPr/>
                    <a:lstStyle/>
                    <a:p>
                      <a:pPr marL="0" marR="0" algn="r" fontAlgn="b">
                        <a:lnSpc>
                          <a:spcPct val="115000"/>
                        </a:lnSpc>
                        <a:spcBef>
                          <a:spcPts val="0"/>
                        </a:spcBef>
                        <a:spcAft>
                          <a:spcPts val="0"/>
                        </a:spcAft>
                      </a:pPr>
                      <a:r>
                        <a:rPr lang="en-US" sz="1400" kern="1200" dirty="0">
                          <a:effectLst/>
                        </a:rPr>
                        <a:t>         </a:t>
                      </a:r>
                      <a:r>
                        <a:rPr lang="en-US" sz="1400" kern="1200" dirty="0" smtClean="0">
                          <a:effectLst/>
                        </a:rPr>
                        <a:t>-   </a:t>
                      </a:r>
                      <a:endParaRPr lang="en-US" sz="1400" dirty="0">
                        <a:effectLst/>
                        <a:latin typeface="Calibri"/>
                        <a:ea typeface="Calibri"/>
                        <a:cs typeface="Times New Roman"/>
                      </a:endParaRPr>
                    </a:p>
                  </a:txBody>
                  <a:tcPr marL="6647" marR="6647" marT="6647" marB="0"/>
                </a:tc>
                <a:tc>
                  <a:txBody>
                    <a:bodyPr/>
                    <a:lstStyle/>
                    <a:p>
                      <a:pPr marL="0" marR="0" algn="r" fontAlgn="b">
                        <a:lnSpc>
                          <a:spcPct val="115000"/>
                        </a:lnSpc>
                        <a:spcBef>
                          <a:spcPts val="0"/>
                        </a:spcBef>
                        <a:spcAft>
                          <a:spcPts val="0"/>
                        </a:spcAft>
                      </a:pPr>
                      <a:r>
                        <a:rPr lang="en-US" sz="1400" kern="1200" dirty="0">
                          <a:effectLst/>
                        </a:rPr>
                        <a:t>           </a:t>
                      </a:r>
                      <a:r>
                        <a:rPr lang="en-US" sz="1400" kern="1200" dirty="0" smtClean="0">
                          <a:effectLst/>
                        </a:rPr>
                        <a:t>-   </a:t>
                      </a:r>
                      <a:endParaRPr lang="en-US" sz="1400" dirty="0">
                        <a:effectLst/>
                        <a:latin typeface="Calibri"/>
                        <a:ea typeface="Calibri"/>
                        <a:cs typeface="Times New Roman"/>
                      </a:endParaRPr>
                    </a:p>
                  </a:txBody>
                  <a:tcPr marL="6647" marR="6647" marT="6647" marB="0"/>
                </a:tc>
                <a:tc>
                  <a:txBody>
                    <a:bodyPr/>
                    <a:lstStyle/>
                    <a:p>
                      <a:pPr marL="0" marR="0" algn="r" fontAlgn="b">
                        <a:lnSpc>
                          <a:spcPct val="115000"/>
                        </a:lnSpc>
                        <a:spcBef>
                          <a:spcPts val="0"/>
                        </a:spcBef>
                        <a:spcAft>
                          <a:spcPts val="0"/>
                        </a:spcAft>
                      </a:pPr>
                      <a:r>
                        <a:rPr lang="en-US" sz="1400" kern="1200" dirty="0">
                          <a:effectLst/>
                        </a:rPr>
                        <a:t>         </a:t>
                      </a:r>
                      <a:r>
                        <a:rPr lang="en-US" sz="1400" kern="1200" dirty="0" smtClean="0">
                          <a:effectLst/>
                        </a:rPr>
                        <a:t>-   </a:t>
                      </a:r>
                      <a:endParaRPr lang="en-US" sz="1400" dirty="0">
                        <a:effectLst/>
                        <a:latin typeface="Calibri"/>
                        <a:ea typeface="Calibri"/>
                        <a:cs typeface="Times New Roman"/>
                      </a:endParaRPr>
                    </a:p>
                  </a:txBody>
                  <a:tcPr marL="6647" marR="6647" marT="6647" marB="0"/>
                </a:tc>
                <a:tc>
                  <a:txBody>
                    <a:bodyPr/>
                    <a:lstStyle/>
                    <a:p>
                      <a:pPr marL="0" marR="0" algn="r" fontAlgn="b">
                        <a:lnSpc>
                          <a:spcPct val="115000"/>
                        </a:lnSpc>
                        <a:spcBef>
                          <a:spcPts val="0"/>
                        </a:spcBef>
                        <a:spcAft>
                          <a:spcPts val="0"/>
                        </a:spcAft>
                      </a:pPr>
                      <a:r>
                        <a:rPr lang="en-US" sz="1400" kern="1200" dirty="0">
                          <a:effectLst/>
                        </a:rPr>
                        <a:t>         </a:t>
                      </a:r>
                      <a:r>
                        <a:rPr lang="en-US" sz="1400" kern="1200" dirty="0" smtClean="0">
                          <a:effectLst/>
                        </a:rPr>
                        <a:t>-   </a:t>
                      </a:r>
                      <a:endParaRPr lang="en-US" sz="1400" dirty="0">
                        <a:effectLst/>
                        <a:latin typeface="Calibri"/>
                        <a:ea typeface="Calibri"/>
                        <a:cs typeface="Times New Roman"/>
                      </a:endParaRPr>
                    </a:p>
                  </a:txBody>
                  <a:tcPr marL="6647" marR="6647" marT="6647" marB="0"/>
                </a:tc>
                <a:tc>
                  <a:txBody>
                    <a:bodyPr/>
                    <a:lstStyle/>
                    <a:p>
                      <a:pPr marL="0" marR="0" algn="r" fontAlgn="b">
                        <a:lnSpc>
                          <a:spcPct val="115000"/>
                        </a:lnSpc>
                        <a:spcBef>
                          <a:spcPts val="0"/>
                        </a:spcBef>
                        <a:spcAft>
                          <a:spcPts val="0"/>
                        </a:spcAft>
                      </a:pPr>
                      <a:r>
                        <a:rPr lang="en-US" sz="1400" kern="1200" dirty="0">
                          <a:effectLst/>
                        </a:rPr>
                        <a:t>           </a:t>
                      </a:r>
                      <a:r>
                        <a:rPr lang="en-US" sz="1400" kern="1200" dirty="0" smtClean="0">
                          <a:effectLst/>
                        </a:rPr>
                        <a:t>-   </a:t>
                      </a:r>
                      <a:endParaRPr lang="en-US" sz="1400" dirty="0">
                        <a:effectLst/>
                        <a:latin typeface="Calibri"/>
                        <a:ea typeface="Calibri"/>
                        <a:cs typeface="Times New Roman"/>
                      </a:endParaRPr>
                    </a:p>
                  </a:txBody>
                  <a:tcPr marL="6647" marR="6647" marT="6647" marB="0"/>
                </a:tc>
                <a:tc>
                  <a:txBody>
                    <a:bodyPr/>
                    <a:lstStyle/>
                    <a:p>
                      <a:pPr marL="0" marR="0" algn="r" fontAlgn="b">
                        <a:lnSpc>
                          <a:spcPct val="115000"/>
                        </a:lnSpc>
                        <a:spcBef>
                          <a:spcPts val="0"/>
                        </a:spcBef>
                        <a:spcAft>
                          <a:spcPts val="0"/>
                        </a:spcAft>
                      </a:pPr>
                      <a:r>
                        <a:rPr lang="en-US" sz="1400" kern="1200" dirty="0">
                          <a:effectLst/>
                        </a:rPr>
                        <a:t>            </a:t>
                      </a:r>
                      <a:r>
                        <a:rPr lang="en-US" sz="1400" kern="1200" dirty="0" smtClean="0">
                          <a:effectLst/>
                        </a:rPr>
                        <a:t>-   </a:t>
                      </a:r>
                      <a:endParaRPr lang="en-US" sz="1400" dirty="0">
                        <a:effectLst/>
                        <a:latin typeface="Calibri"/>
                        <a:ea typeface="Calibri"/>
                        <a:cs typeface="Times New Roman"/>
                      </a:endParaRPr>
                    </a:p>
                  </a:txBody>
                  <a:tcPr marL="6647" marR="6647" marT="6647" marB="0"/>
                </a:tc>
                <a:tc>
                  <a:txBody>
                    <a:bodyPr/>
                    <a:lstStyle/>
                    <a:p>
                      <a:pPr marL="0" marR="0" algn="r" fontAlgn="b">
                        <a:lnSpc>
                          <a:spcPct val="115000"/>
                        </a:lnSpc>
                        <a:spcBef>
                          <a:spcPts val="0"/>
                        </a:spcBef>
                        <a:spcAft>
                          <a:spcPts val="0"/>
                        </a:spcAft>
                      </a:pPr>
                      <a:r>
                        <a:rPr lang="en-US" sz="1400" kern="1200" dirty="0">
                          <a:effectLst/>
                        </a:rPr>
                        <a:t>           </a:t>
                      </a:r>
                      <a:r>
                        <a:rPr lang="en-US" sz="1400" kern="1200" dirty="0" smtClean="0">
                          <a:effectLst/>
                        </a:rPr>
                        <a:t>-   </a:t>
                      </a:r>
                      <a:endParaRPr lang="en-US" sz="1400" dirty="0">
                        <a:effectLst/>
                        <a:latin typeface="Calibri"/>
                        <a:ea typeface="Calibri"/>
                        <a:cs typeface="Times New Roman"/>
                      </a:endParaRPr>
                    </a:p>
                  </a:txBody>
                  <a:tcPr marL="6647" marR="6647" marT="6647" marB="0"/>
                </a:tc>
                <a:tc>
                  <a:txBody>
                    <a:bodyPr/>
                    <a:lstStyle/>
                    <a:p>
                      <a:pPr marL="0" marR="0" algn="r" fontAlgn="b">
                        <a:lnSpc>
                          <a:spcPct val="115000"/>
                        </a:lnSpc>
                        <a:spcBef>
                          <a:spcPts val="0"/>
                        </a:spcBef>
                        <a:spcAft>
                          <a:spcPts val="0"/>
                        </a:spcAft>
                      </a:pPr>
                      <a:r>
                        <a:rPr lang="en-US" sz="1400" kern="1200" dirty="0">
                          <a:effectLst/>
                        </a:rPr>
                        <a:t>             </a:t>
                      </a:r>
                      <a:r>
                        <a:rPr lang="en-US" sz="1400" kern="1200" dirty="0" smtClean="0">
                          <a:effectLst/>
                        </a:rPr>
                        <a:t>-   </a:t>
                      </a:r>
                      <a:endParaRPr lang="en-US" sz="1400" dirty="0">
                        <a:effectLst/>
                        <a:latin typeface="Calibri"/>
                        <a:ea typeface="Calibri"/>
                        <a:cs typeface="Times New Roman"/>
                      </a:endParaRPr>
                    </a:p>
                  </a:txBody>
                  <a:tcPr marL="6647" marR="6647" marT="6647" marB="0"/>
                </a:tc>
              </a:tr>
              <a:tr h="251270">
                <a:tc>
                  <a:txBody>
                    <a:bodyPr/>
                    <a:lstStyle/>
                    <a:p>
                      <a:pPr marL="0" marR="0" algn="ctr" fontAlgn="b">
                        <a:lnSpc>
                          <a:spcPct val="115000"/>
                        </a:lnSpc>
                        <a:spcBef>
                          <a:spcPts val="0"/>
                        </a:spcBef>
                        <a:spcAft>
                          <a:spcPts val="0"/>
                        </a:spcAft>
                      </a:pPr>
                      <a:r>
                        <a:rPr lang="en-US" sz="1400" kern="1200">
                          <a:effectLst/>
                        </a:rPr>
                        <a:t>9</a:t>
                      </a:r>
                      <a:endParaRPr lang="en-US" sz="1400">
                        <a:effectLst/>
                        <a:latin typeface="Calibri"/>
                        <a:ea typeface="Calibri"/>
                        <a:cs typeface="Times New Roman"/>
                      </a:endParaRPr>
                    </a:p>
                  </a:txBody>
                  <a:tcPr marL="6647" marR="6647" marT="6647" marB="0"/>
                </a:tc>
                <a:tc>
                  <a:txBody>
                    <a:bodyPr/>
                    <a:lstStyle/>
                    <a:p>
                      <a:pPr marL="0" marR="0" fontAlgn="b">
                        <a:lnSpc>
                          <a:spcPct val="115000"/>
                        </a:lnSpc>
                        <a:spcBef>
                          <a:spcPts val="0"/>
                        </a:spcBef>
                        <a:spcAft>
                          <a:spcPts val="0"/>
                        </a:spcAft>
                      </a:pPr>
                      <a:r>
                        <a:rPr lang="en-US" sz="1400" kern="1200">
                          <a:effectLst/>
                        </a:rPr>
                        <a:t>Western Cape</a:t>
                      </a:r>
                      <a:endParaRPr lang="en-US" sz="1400">
                        <a:effectLst/>
                        <a:latin typeface="Calibri"/>
                        <a:ea typeface="Calibri"/>
                        <a:cs typeface="Times New Roman"/>
                      </a:endParaRPr>
                    </a:p>
                  </a:txBody>
                  <a:tcPr marL="6647" marR="6647" marT="6647" marB="0"/>
                </a:tc>
                <a:tc>
                  <a:txBody>
                    <a:bodyPr/>
                    <a:lstStyle/>
                    <a:p>
                      <a:pPr marL="0" marR="0" algn="r" fontAlgn="b">
                        <a:lnSpc>
                          <a:spcPct val="115000"/>
                        </a:lnSpc>
                        <a:spcBef>
                          <a:spcPts val="0"/>
                        </a:spcBef>
                        <a:spcAft>
                          <a:spcPts val="0"/>
                        </a:spcAft>
                      </a:pPr>
                      <a:r>
                        <a:rPr lang="en-US" sz="1400" kern="1200" dirty="0">
                          <a:effectLst/>
                        </a:rPr>
                        <a:t>        </a:t>
                      </a:r>
                      <a:r>
                        <a:rPr lang="en-US" sz="1400" kern="1200" dirty="0" smtClean="0">
                          <a:effectLst/>
                        </a:rPr>
                        <a:t>45 </a:t>
                      </a:r>
                      <a:endParaRPr lang="en-US" sz="1400" dirty="0">
                        <a:effectLst/>
                        <a:latin typeface="Calibri"/>
                        <a:ea typeface="Calibri"/>
                        <a:cs typeface="Times New Roman"/>
                      </a:endParaRPr>
                    </a:p>
                  </a:txBody>
                  <a:tcPr marL="6647" marR="6647" marT="6647" marB="0"/>
                </a:tc>
                <a:tc>
                  <a:txBody>
                    <a:bodyPr/>
                    <a:lstStyle/>
                    <a:p>
                      <a:pPr marL="0" marR="0" algn="r" fontAlgn="b">
                        <a:lnSpc>
                          <a:spcPct val="115000"/>
                        </a:lnSpc>
                        <a:spcBef>
                          <a:spcPts val="0"/>
                        </a:spcBef>
                        <a:spcAft>
                          <a:spcPts val="0"/>
                        </a:spcAft>
                      </a:pPr>
                      <a:r>
                        <a:rPr lang="en-US" sz="1400" kern="1200" dirty="0">
                          <a:effectLst/>
                        </a:rPr>
                        <a:t>      </a:t>
                      </a:r>
                      <a:r>
                        <a:rPr lang="en-US" sz="1400" kern="1200" dirty="0" smtClean="0">
                          <a:effectLst/>
                        </a:rPr>
                        <a:t>56 </a:t>
                      </a:r>
                      <a:endParaRPr lang="en-US" sz="1400" dirty="0">
                        <a:effectLst/>
                        <a:latin typeface="Calibri"/>
                        <a:ea typeface="Calibri"/>
                        <a:cs typeface="Times New Roman"/>
                      </a:endParaRPr>
                    </a:p>
                  </a:txBody>
                  <a:tcPr marL="6647" marR="6647" marT="6647" marB="0"/>
                </a:tc>
                <a:tc>
                  <a:txBody>
                    <a:bodyPr/>
                    <a:lstStyle/>
                    <a:p>
                      <a:pPr marL="0" marR="0" algn="r" fontAlgn="b">
                        <a:lnSpc>
                          <a:spcPct val="115000"/>
                        </a:lnSpc>
                        <a:spcBef>
                          <a:spcPts val="0"/>
                        </a:spcBef>
                        <a:spcAft>
                          <a:spcPts val="0"/>
                        </a:spcAft>
                      </a:pPr>
                      <a:r>
                        <a:rPr lang="en-US" sz="1400" kern="1200" dirty="0">
                          <a:effectLst/>
                        </a:rPr>
                        <a:t>       </a:t>
                      </a:r>
                      <a:r>
                        <a:rPr lang="en-US" sz="1400" kern="1200" dirty="0" smtClean="0">
                          <a:effectLst/>
                        </a:rPr>
                        <a:t>16 </a:t>
                      </a:r>
                      <a:endParaRPr lang="en-US" sz="1400" dirty="0">
                        <a:effectLst/>
                        <a:latin typeface="Calibri"/>
                        <a:ea typeface="Calibri"/>
                        <a:cs typeface="Times New Roman"/>
                      </a:endParaRPr>
                    </a:p>
                  </a:txBody>
                  <a:tcPr marL="6647" marR="6647" marT="6647" marB="0"/>
                </a:tc>
                <a:tc>
                  <a:txBody>
                    <a:bodyPr/>
                    <a:lstStyle/>
                    <a:p>
                      <a:pPr marL="0" marR="0" algn="r" fontAlgn="b">
                        <a:lnSpc>
                          <a:spcPct val="115000"/>
                        </a:lnSpc>
                        <a:spcBef>
                          <a:spcPts val="0"/>
                        </a:spcBef>
                        <a:spcAft>
                          <a:spcPts val="0"/>
                        </a:spcAft>
                      </a:pPr>
                      <a:r>
                        <a:rPr lang="en-US" sz="1400" kern="1200" dirty="0">
                          <a:effectLst/>
                        </a:rPr>
                        <a:t>         </a:t>
                      </a:r>
                      <a:r>
                        <a:rPr lang="en-US" sz="1400" kern="1200" dirty="0" smtClean="0">
                          <a:effectLst/>
                        </a:rPr>
                        <a:t>2 </a:t>
                      </a:r>
                      <a:endParaRPr lang="en-US" sz="1400" dirty="0">
                        <a:effectLst/>
                        <a:latin typeface="Calibri"/>
                        <a:ea typeface="Calibri"/>
                        <a:cs typeface="Times New Roman"/>
                      </a:endParaRPr>
                    </a:p>
                  </a:txBody>
                  <a:tcPr marL="6647" marR="6647" marT="6647" marB="0"/>
                </a:tc>
                <a:tc>
                  <a:txBody>
                    <a:bodyPr/>
                    <a:lstStyle/>
                    <a:p>
                      <a:pPr marL="0" marR="0" algn="r" fontAlgn="b">
                        <a:lnSpc>
                          <a:spcPct val="115000"/>
                        </a:lnSpc>
                        <a:spcBef>
                          <a:spcPts val="0"/>
                        </a:spcBef>
                        <a:spcAft>
                          <a:spcPts val="0"/>
                        </a:spcAft>
                      </a:pPr>
                      <a:r>
                        <a:rPr lang="en-US" sz="1400" kern="1200" dirty="0">
                          <a:effectLst/>
                        </a:rPr>
                        <a:t>        </a:t>
                      </a:r>
                      <a:r>
                        <a:rPr lang="en-US" sz="1400" kern="1200" dirty="0" smtClean="0">
                          <a:effectLst/>
                        </a:rPr>
                        <a:t>3 </a:t>
                      </a:r>
                      <a:endParaRPr lang="en-US" sz="1400" dirty="0">
                        <a:effectLst/>
                        <a:latin typeface="Calibri"/>
                        <a:ea typeface="Calibri"/>
                        <a:cs typeface="Times New Roman"/>
                      </a:endParaRPr>
                    </a:p>
                  </a:txBody>
                  <a:tcPr marL="6647" marR="6647" marT="6647" marB="0"/>
                </a:tc>
                <a:tc>
                  <a:txBody>
                    <a:bodyPr/>
                    <a:lstStyle/>
                    <a:p>
                      <a:pPr marL="0" marR="0" algn="r" fontAlgn="b">
                        <a:lnSpc>
                          <a:spcPct val="115000"/>
                        </a:lnSpc>
                        <a:spcBef>
                          <a:spcPts val="0"/>
                        </a:spcBef>
                        <a:spcAft>
                          <a:spcPts val="0"/>
                        </a:spcAft>
                      </a:pPr>
                      <a:r>
                        <a:rPr lang="en-US" sz="1400" kern="1200" dirty="0">
                          <a:effectLst/>
                        </a:rPr>
                        <a:t>         </a:t>
                      </a:r>
                      <a:r>
                        <a:rPr lang="en-US" sz="1400" kern="1200" dirty="0" smtClean="0">
                          <a:effectLst/>
                        </a:rPr>
                        <a:t>27 </a:t>
                      </a:r>
                      <a:endParaRPr lang="en-US" sz="1400" dirty="0">
                        <a:effectLst/>
                        <a:latin typeface="Calibri"/>
                        <a:ea typeface="Calibri"/>
                        <a:cs typeface="Times New Roman"/>
                      </a:endParaRPr>
                    </a:p>
                  </a:txBody>
                  <a:tcPr marL="6647" marR="6647" marT="6647" marB="0"/>
                </a:tc>
                <a:tc>
                  <a:txBody>
                    <a:bodyPr/>
                    <a:lstStyle/>
                    <a:p>
                      <a:pPr marL="0" marR="0" algn="r" fontAlgn="b">
                        <a:lnSpc>
                          <a:spcPct val="115000"/>
                        </a:lnSpc>
                        <a:spcBef>
                          <a:spcPts val="0"/>
                        </a:spcBef>
                        <a:spcAft>
                          <a:spcPts val="0"/>
                        </a:spcAft>
                      </a:pPr>
                      <a:r>
                        <a:rPr lang="en-US" sz="1400" kern="1200" dirty="0">
                          <a:effectLst/>
                        </a:rPr>
                        <a:t>        </a:t>
                      </a:r>
                      <a:r>
                        <a:rPr lang="en-US" sz="1400" kern="1200" dirty="0" smtClean="0">
                          <a:effectLst/>
                        </a:rPr>
                        <a:t>3 </a:t>
                      </a:r>
                      <a:endParaRPr lang="en-US" sz="1400" dirty="0">
                        <a:effectLst/>
                        <a:latin typeface="Calibri"/>
                        <a:ea typeface="Calibri"/>
                        <a:cs typeface="Times New Roman"/>
                      </a:endParaRPr>
                    </a:p>
                  </a:txBody>
                  <a:tcPr marL="6647" marR="6647" marT="6647" marB="0"/>
                </a:tc>
                <a:tc>
                  <a:txBody>
                    <a:bodyPr/>
                    <a:lstStyle/>
                    <a:p>
                      <a:pPr marL="0" marR="0" algn="r" fontAlgn="b">
                        <a:lnSpc>
                          <a:spcPct val="115000"/>
                        </a:lnSpc>
                        <a:spcBef>
                          <a:spcPts val="0"/>
                        </a:spcBef>
                        <a:spcAft>
                          <a:spcPts val="0"/>
                        </a:spcAft>
                      </a:pPr>
                      <a:r>
                        <a:rPr lang="en-US" sz="1400" kern="1200" dirty="0">
                          <a:effectLst/>
                        </a:rPr>
                        <a:t>        </a:t>
                      </a:r>
                      <a:r>
                        <a:rPr lang="en-US" sz="1400" kern="1200" dirty="0" smtClean="0">
                          <a:effectLst/>
                        </a:rPr>
                        <a:t>30 </a:t>
                      </a:r>
                      <a:endParaRPr lang="en-US" sz="1400" dirty="0">
                        <a:effectLst/>
                        <a:latin typeface="Calibri"/>
                        <a:ea typeface="Calibri"/>
                        <a:cs typeface="Times New Roman"/>
                      </a:endParaRPr>
                    </a:p>
                  </a:txBody>
                  <a:tcPr marL="6647" marR="6647" marT="6647" marB="0"/>
                </a:tc>
                <a:tc>
                  <a:txBody>
                    <a:bodyPr/>
                    <a:lstStyle/>
                    <a:p>
                      <a:pPr marL="0" marR="0" algn="r" fontAlgn="b">
                        <a:lnSpc>
                          <a:spcPct val="115000"/>
                        </a:lnSpc>
                        <a:spcBef>
                          <a:spcPts val="0"/>
                        </a:spcBef>
                        <a:spcAft>
                          <a:spcPts val="0"/>
                        </a:spcAft>
                      </a:pPr>
                      <a:r>
                        <a:rPr lang="en-US" sz="1400" kern="1200" dirty="0">
                          <a:effectLst/>
                        </a:rPr>
                        <a:t>        </a:t>
                      </a:r>
                      <a:r>
                        <a:rPr lang="en-US" sz="1400" kern="1200" dirty="0" smtClean="0">
                          <a:effectLst/>
                        </a:rPr>
                        <a:t>2 </a:t>
                      </a:r>
                      <a:endParaRPr lang="en-US" sz="1400" dirty="0">
                        <a:effectLst/>
                        <a:latin typeface="Calibri"/>
                        <a:ea typeface="Calibri"/>
                        <a:cs typeface="Times New Roman"/>
                      </a:endParaRPr>
                    </a:p>
                  </a:txBody>
                  <a:tcPr marL="6647" marR="6647" marT="6647" marB="0"/>
                </a:tc>
                <a:tc>
                  <a:txBody>
                    <a:bodyPr/>
                    <a:lstStyle/>
                    <a:p>
                      <a:pPr marL="0" marR="0" algn="r" fontAlgn="b">
                        <a:lnSpc>
                          <a:spcPct val="115000"/>
                        </a:lnSpc>
                        <a:spcBef>
                          <a:spcPts val="0"/>
                        </a:spcBef>
                        <a:spcAft>
                          <a:spcPts val="0"/>
                        </a:spcAft>
                      </a:pPr>
                      <a:r>
                        <a:rPr lang="en-US" sz="1400" kern="1200" dirty="0">
                          <a:effectLst/>
                        </a:rPr>
                        <a:t>         </a:t>
                      </a:r>
                      <a:r>
                        <a:rPr lang="en-US" sz="1400" kern="1200" dirty="0" smtClean="0">
                          <a:effectLst/>
                        </a:rPr>
                        <a:t>-   </a:t>
                      </a:r>
                      <a:endParaRPr lang="en-US" sz="1400" dirty="0">
                        <a:effectLst/>
                        <a:latin typeface="Calibri"/>
                        <a:ea typeface="Calibri"/>
                        <a:cs typeface="Times New Roman"/>
                      </a:endParaRPr>
                    </a:p>
                  </a:txBody>
                  <a:tcPr marL="6647" marR="6647" marT="6647" marB="0"/>
                </a:tc>
                <a:tc>
                  <a:txBody>
                    <a:bodyPr/>
                    <a:lstStyle/>
                    <a:p>
                      <a:pPr marL="0" marR="0" algn="r" fontAlgn="b">
                        <a:lnSpc>
                          <a:spcPct val="115000"/>
                        </a:lnSpc>
                        <a:spcBef>
                          <a:spcPts val="0"/>
                        </a:spcBef>
                        <a:spcAft>
                          <a:spcPts val="0"/>
                        </a:spcAft>
                      </a:pPr>
                      <a:r>
                        <a:rPr lang="en-US" sz="1400" kern="1200" dirty="0">
                          <a:effectLst/>
                        </a:rPr>
                        <a:t>        </a:t>
                      </a:r>
                      <a:r>
                        <a:rPr lang="en-US" sz="1400" kern="1200" dirty="0" smtClean="0">
                          <a:effectLst/>
                        </a:rPr>
                        <a:t>13 </a:t>
                      </a:r>
                      <a:endParaRPr lang="en-US" sz="1400" dirty="0">
                        <a:effectLst/>
                        <a:latin typeface="Calibri"/>
                        <a:ea typeface="Calibri"/>
                        <a:cs typeface="Times New Roman"/>
                      </a:endParaRPr>
                    </a:p>
                  </a:txBody>
                  <a:tcPr marL="6647" marR="6647" marT="6647" marB="0"/>
                </a:tc>
                <a:tc>
                  <a:txBody>
                    <a:bodyPr/>
                    <a:lstStyle/>
                    <a:p>
                      <a:pPr marL="0" marR="0" algn="r" fontAlgn="b">
                        <a:lnSpc>
                          <a:spcPct val="115000"/>
                        </a:lnSpc>
                        <a:spcBef>
                          <a:spcPts val="0"/>
                        </a:spcBef>
                        <a:spcAft>
                          <a:spcPts val="0"/>
                        </a:spcAft>
                      </a:pPr>
                      <a:r>
                        <a:rPr lang="en-US" sz="1400" kern="1200" dirty="0">
                          <a:effectLst/>
                        </a:rPr>
                        <a:t>         </a:t>
                      </a:r>
                      <a:r>
                        <a:rPr lang="en-US" sz="1400" kern="1200" dirty="0" smtClean="0">
                          <a:effectLst/>
                        </a:rPr>
                        <a:t>25 </a:t>
                      </a:r>
                      <a:endParaRPr lang="en-US" sz="1400" dirty="0">
                        <a:effectLst/>
                        <a:latin typeface="Calibri"/>
                        <a:ea typeface="Calibri"/>
                        <a:cs typeface="Times New Roman"/>
                      </a:endParaRPr>
                    </a:p>
                  </a:txBody>
                  <a:tcPr marL="6647" marR="6647" marT="6647" marB="0"/>
                </a:tc>
                <a:tc>
                  <a:txBody>
                    <a:bodyPr/>
                    <a:lstStyle/>
                    <a:p>
                      <a:pPr marL="0" marR="0" algn="r" fontAlgn="b">
                        <a:lnSpc>
                          <a:spcPct val="115000"/>
                        </a:lnSpc>
                        <a:spcBef>
                          <a:spcPts val="0"/>
                        </a:spcBef>
                        <a:spcAft>
                          <a:spcPts val="0"/>
                        </a:spcAft>
                      </a:pPr>
                      <a:r>
                        <a:rPr lang="en-US" sz="1400" kern="1200" dirty="0">
                          <a:effectLst/>
                        </a:rPr>
                        <a:t>          </a:t>
                      </a:r>
                      <a:r>
                        <a:rPr lang="en-US" sz="1400" kern="1200" dirty="0" smtClean="0">
                          <a:effectLst/>
                        </a:rPr>
                        <a:t>1 </a:t>
                      </a:r>
                      <a:endParaRPr lang="en-US" sz="1400" dirty="0">
                        <a:effectLst/>
                        <a:latin typeface="Calibri"/>
                        <a:ea typeface="Calibri"/>
                        <a:cs typeface="Times New Roman"/>
                      </a:endParaRPr>
                    </a:p>
                  </a:txBody>
                  <a:tcPr marL="6647" marR="6647" marT="6647" marB="0"/>
                </a:tc>
                <a:tc>
                  <a:txBody>
                    <a:bodyPr/>
                    <a:lstStyle/>
                    <a:p>
                      <a:pPr marL="0" marR="0" algn="r" fontAlgn="b">
                        <a:lnSpc>
                          <a:spcPct val="115000"/>
                        </a:lnSpc>
                        <a:spcBef>
                          <a:spcPts val="0"/>
                        </a:spcBef>
                        <a:spcAft>
                          <a:spcPts val="0"/>
                        </a:spcAft>
                      </a:pPr>
                      <a:r>
                        <a:rPr lang="en-US" sz="1400" kern="1200" dirty="0">
                          <a:effectLst/>
                        </a:rPr>
                        <a:t>            </a:t>
                      </a:r>
                      <a:r>
                        <a:rPr lang="en-US" sz="1400" kern="1200" dirty="0" smtClean="0">
                          <a:effectLst/>
                        </a:rPr>
                        <a:t>-   </a:t>
                      </a:r>
                      <a:endParaRPr lang="en-US" sz="1400" dirty="0">
                        <a:effectLst/>
                        <a:latin typeface="Calibri"/>
                        <a:ea typeface="Calibri"/>
                        <a:cs typeface="Times New Roman"/>
                      </a:endParaRPr>
                    </a:p>
                  </a:txBody>
                  <a:tcPr marL="6647" marR="6647" marT="6647" marB="0"/>
                </a:tc>
              </a:tr>
              <a:tr h="251270">
                <a:tc>
                  <a:txBody>
                    <a:bodyPr/>
                    <a:lstStyle/>
                    <a:p>
                      <a:pPr marL="0" marR="0" algn="ctr" fontAlgn="b">
                        <a:lnSpc>
                          <a:spcPct val="115000"/>
                        </a:lnSpc>
                        <a:spcBef>
                          <a:spcPts val="0"/>
                        </a:spcBef>
                        <a:spcAft>
                          <a:spcPts val="0"/>
                        </a:spcAft>
                      </a:pPr>
                      <a:r>
                        <a:rPr lang="en-US" sz="1400" kern="1200">
                          <a:effectLst/>
                        </a:rPr>
                        <a:t> </a:t>
                      </a:r>
                      <a:endParaRPr lang="en-US" sz="1400">
                        <a:effectLst/>
                        <a:latin typeface="Calibri"/>
                        <a:ea typeface="Calibri"/>
                        <a:cs typeface="Times New Roman"/>
                      </a:endParaRPr>
                    </a:p>
                  </a:txBody>
                  <a:tcPr marL="6647" marR="6647" marT="6647" marB="0"/>
                </a:tc>
                <a:tc>
                  <a:txBody>
                    <a:bodyPr/>
                    <a:lstStyle/>
                    <a:p>
                      <a:pPr marL="0" marR="0" fontAlgn="b">
                        <a:lnSpc>
                          <a:spcPct val="115000"/>
                        </a:lnSpc>
                        <a:spcBef>
                          <a:spcPts val="0"/>
                        </a:spcBef>
                        <a:spcAft>
                          <a:spcPts val="0"/>
                        </a:spcAft>
                      </a:pPr>
                      <a:r>
                        <a:rPr lang="en-US" sz="1400" b="1" kern="1200" dirty="0">
                          <a:effectLst/>
                        </a:rPr>
                        <a:t>TOTAL</a:t>
                      </a:r>
                      <a:endParaRPr lang="en-US" sz="1400" b="1" dirty="0">
                        <a:effectLst/>
                        <a:latin typeface="Calibri"/>
                        <a:ea typeface="Calibri"/>
                        <a:cs typeface="Times New Roman"/>
                      </a:endParaRPr>
                    </a:p>
                  </a:txBody>
                  <a:tcPr marL="6647" marR="6647" marT="6647" marB="0"/>
                </a:tc>
                <a:tc>
                  <a:txBody>
                    <a:bodyPr/>
                    <a:lstStyle/>
                    <a:p>
                      <a:pPr marL="0" marR="0" algn="r" fontAlgn="b">
                        <a:lnSpc>
                          <a:spcPct val="115000"/>
                        </a:lnSpc>
                        <a:spcBef>
                          <a:spcPts val="0"/>
                        </a:spcBef>
                        <a:spcAft>
                          <a:spcPts val="0"/>
                        </a:spcAft>
                      </a:pPr>
                      <a:r>
                        <a:rPr lang="en-US" sz="1400" b="1" kern="1200" dirty="0">
                          <a:effectLst/>
                        </a:rPr>
                        <a:t>     </a:t>
                      </a:r>
                      <a:r>
                        <a:rPr lang="en-US" sz="1400" b="1" kern="1200" dirty="0" smtClean="0">
                          <a:effectLst/>
                        </a:rPr>
                        <a:t>149 </a:t>
                      </a:r>
                      <a:endParaRPr lang="en-US" sz="1400" b="1" dirty="0">
                        <a:effectLst/>
                        <a:latin typeface="Calibri"/>
                        <a:ea typeface="Calibri"/>
                        <a:cs typeface="Times New Roman"/>
                      </a:endParaRPr>
                    </a:p>
                  </a:txBody>
                  <a:tcPr marL="6647" marR="6647" marT="6647" marB="0"/>
                </a:tc>
                <a:tc>
                  <a:txBody>
                    <a:bodyPr/>
                    <a:lstStyle/>
                    <a:p>
                      <a:pPr marL="0" marR="0" algn="r" fontAlgn="b">
                        <a:lnSpc>
                          <a:spcPct val="115000"/>
                        </a:lnSpc>
                        <a:spcBef>
                          <a:spcPts val="0"/>
                        </a:spcBef>
                        <a:spcAft>
                          <a:spcPts val="0"/>
                        </a:spcAft>
                      </a:pPr>
                      <a:r>
                        <a:rPr lang="en-US" sz="1400" b="1" kern="1200" dirty="0">
                          <a:effectLst/>
                        </a:rPr>
                        <a:t>    </a:t>
                      </a:r>
                      <a:r>
                        <a:rPr lang="en-US" sz="1400" b="1" kern="1200" dirty="0" smtClean="0">
                          <a:effectLst/>
                        </a:rPr>
                        <a:t>243 </a:t>
                      </a:r>
                      <a:endParaRPr lang="en-US" sz="1400" b="1" dirty="0">
                        <a:effectLst/>
                        <a:latin typeface="Calibri"/>
                        <a:ea typeface="Calibri"/>
                        <a:cs typeface="Times New Roman"/>
                      </a:endParaRPr>
                    </a:p>
                  </a:txBody>
                  <a:tcPr marL="6647" marR="6647" marT="6647" marB="0"/>
                </a:tc>
                <a:tc>
                  <a:txBody>
                    <a:bodyPr/>
                    <a:lstStyle/>
                    <a:p>
                      <a:pPr marL="0" marR="0" algn="r" fontAlgn="b">
                        <a:lnSpc>
                          <a:spcPct val="115000"/>
                        </a:lnSpc>
                        <a:spcBef>
                          <a:spcPts val="0"/>
                        </a:spcBef>
                        <a:spcAft>
                          <a:spcPts val="0"/>
                        </a:spcAft>
                      </a:pPr>
                      <a:r>
                        <a:rPr lang="en-US" sz="1400" b="1" kern="1200" dirty="0">
                          <a:effectLst/>
                        </a:rPr>
                        <a:t>        </a:t>
                      </a:r>
                      <a:r>
                        <a:rPr lang="en-US" sz="1400" b="1" kern="1200" dirty="0" smtClean="0">
                          <a:effectLst/>
                        </a:rPr>
                        <a:t>60 </a:t>
                      </a:r>
                      <a:endParaRPr lang="en-US" sz="1400" b="1" dirty="0">
                        <a:effectLst/>
                        <a:latin typeface="Calibri"/>
                        <a:ea typeface="Calibri"/>
                        <a:cs typeface="Times New Roman"/>
                      </a:endParaRPr>
                    </a:p>
                  </a:txBody>
                  <a:tcPr marL="6647" marR="6647" marT="6647" marB="0"/>
                </a:tc>
                <a:tc>
                  <a:txBody>
                    <a:bodyPr/>
                    <a:lstStyle/>
                    <a:p>
                      <a:pPr marL="0" marR="0" algn="r" fontAlgn="b">
                        <a:lnSpc>
                          <a:spcPct val="115000"/>
                        </a:lnSpc>
                        <a:spcBef>
                          <a:spcPts val="0"/>
                        </a:spcBef>
                        <a:spcAft>
                          <a:spcPts val="0"/>
                        </a:spcAft>
                      </a:pPr>
                      <a:r>
                        <a:rPr lang="en-US" sz="1400" b="1" kern="1200" dirty="0">
                          <a:effectLst/>
                        </a:rPr>
                        <a:t>      </a:t>
                      </a:r>
                      <a:r>
                        <a:rPr lang="en-US" sz="1400" b="1" kern="1200" dirty="0" smtClean="0">
                          <a:effectLst/>
                        </a:rPr>
                        <a:t>13 </a:t>
                      </a:r>
                      <a:endParaRPr lang="en-US" sz="1400" b="1" dirty="0">
                        <a:effectLst/>
                        <a:latin typeface="Calibri"/>
                        <a:ea typeface="Calibri"/>
                        <a:cs typeface="Times New Roman"/>
                      </a:endParaRPr>
                    </a:p>
                  </a:txBody>
                  <a:tcPr marL="6647" marR="6647" marT="6647" marB="0"/>
                </a:tc>
                <a:tc>
                  <a:txBody>
                    <a:bodyPr/>
                    <a:lstStyle/>
                    <a:p>
                      <a:pPr marL="0" marR="0" algn="r" fontAlgn="b">
                        <a:lnSpc>
                          <a:spcPct val="115000"/>
                        </a:lnSpc>
                        <a:spcBef>
                          <a:spcPts val="0"/>
                        </a:spcBef>
                        <a:spcAft>
                          <a:spcPts val="0"/>
                        </a:spcAft>
                      </a:pPr>
                      <a:r>
                        <a:rPr lang="en-US" sz="1400" b="1" kern="1200" dirty="0">
                          <a:effectLst/>
                        </a:rPr>
                        <a:t>      </a:t>
                      </a:r>
                      <a:r>
                        <a:rPr lang="en-US" sz="1400" b="1" kern="1200" dirty="0" smtClean="0">
                          <a:effectLst/>
                        </a:rPr>
                        <a:t>13 </a:t>
                      </a:r>
                      <a:endParaRPr lang="en-US" sz="1400" b="1" dirty="0">
                        <a:effectLst/>
                        <a:latin typeface="Calibri"/>
                        <a:ea typeface="Calibri"/>
                        <a:cs typeface="Times New Roman"/>
                      </a:endParaRPr>
                    </a:p>
                  </a:txBody>
                  <a:tcPr marL="6647" marR="6647" marT="6647" marB="0"/>
                </a:tc>
                <a:tc>
                  <a:txBody>
                    <a:bodyPr/>
                    <a:lstStyle/>
                    <a:p>
                      <a:pPr marL="0" marR="0" algn="r" fontAlgn="b">
                        <a:lnSpc>
                          <a:spcPct val="115000"/>
                        </a:lnSpc>
                        <a:spcBef>
                          <a:spcPts val="0"/>
                        </a:spcBef>
                        <a:spcAft>
                          <a:spcPts val="0"/>
                        </a:spcAft>
                      </a:pPr>
                      <a:r>
                        <a:rPr lang="en-US" sz="1400" b="1" kern="1200" dirty="0">
                          <a:effectLst/>
                        </a:rPr>
                        <a:t>      </a:t>
                      </a:r>
                      <a:r>
                        <a:rPr lang="en-US" sz="1400" b="1" kern="1200" dirty="0" smtClean="0">
                          <a:effectLst/>
                        </a:rPr>
                        <a:t>119 </a:t>
                      </a:r>
                      <a:endParaRPr lang="en-US" sz="1400" b="1" dirty="0">
                        <a:effectLst/>
                        <a:latin typeface="Calibri"/>
                        <a:ea typeface="Calibri"/>
                        <a:cs typeface="Times New Roman"/>
                      </a:endParaRPr>
                    </a:p>
                  </a:txBody>
                  <a:tcPr marL="6647" marR="6647" marT="6647" marB="0"/>
                </a:tc>
                <a:tc>
                  <a:txBody>
                    <a:bodyPr/>
                    <a:lstStyle/>
                    <a:p>
                      <a:pPr marL="0" marR="0" algn="r" fontAlgn="b">
                        <a:lnSpc>
                          <a:spcPct val="115000"/>
                        </a:lnSpc>
                        <a:spcBef>
                          <a:spcPts val="0"/>
                        </a:spcBef>
                        <a:spcAft>
                          <a:spcPts val="0"/>
                        </a:spcAft>
                      </a:pPr>
                      <a:r>
                        <a:rPr lang="en-US" sz="1400" b="1" kern="1200" dirty="0">
                          <a:effectLst/>
                        </a:rPr>
                        <a:t>      </a:t>
                      </a:r>
                      <a:r>
                        <a:rPr lang="en-US" sz="1400" b="1" kern="1200" dirty="0" smtClean="0">
                          <a:effectLst/>
                        </a:rPr>
                        <a:t>11 </a:t>
                      </a:r>
                      <a:endParaRPr lang="en-US" sz="1400" b="1" dirty="0">
                        <a:effectLst/>
                        <a:latin typeface="Calibri"/>
                        <a:ea typeface="Calibri"/>
                        <a:cs typeface="Times New Roman"/>
                      </a:endParaRPr>
                    </a:p>
                  </a:txBody>
                  <a:tcPr marL="6647" marR="6647" marT="6647" marB="0"/>
                </a:tc>
                <a:tc>
                  <a:txBody>
                    <a:bodyPr/>
                    <a:lstStyle/>
                    <a:p>
                      <a:pPr marL="0" marR="0" algn="r" fontAlgn="b">
                        <a:lnSpc>
                          <a:spcPct val="115000"/>
                        </a:lnSpc>
                        <a:spcBef>
                          <a:spcPts val="0"/>
                        </a:spcBef>
                        <a:spcAft>
                          <a:spcPts val="0"/>
                        </a:spcAft>
                      </a:pPr>
                      <a:r>
                        <a:rPr lang="en-US" sz="1400" b="1" kern="1200" dirty="0">
                          <a:effectLst/>
                        </a:rPr>
                        <a:t>     </a:t>
                      </a:r>
                      <a:r>
                        <a:rPr lang="en-US" sz="1400" b="1" kern="1200" dirty="0" smtClean="0">
                          <a:effectLst/>
                        </a:rPr>
                        <a:t>115 </a:t>
                      </a:r>
                      <a:endParaRPr lang="en-US" sz="1400" b="1" dirty="0">
                        <a:effectLst/>
                        <a:latin typeface="Calibri"/>
                        <a:ea typeface="Calibri"/>
                        <a:cs typeface="Times New Roman"/>
                      </a:endParaRPr>
                    </a:p>
                  </a:txBody>
                  <a:tcPr marL="6647" marR="6647" marT="6647" marB="0"/>
                </a:tc>
                <a:tc>
                  <a:txBody>
                    <a:bodyPr/>
                    <a:lstStyle/>
                    <a:p>
                      <a:pPr marL="0" marR="0" algn="r" fontAlgn="b">
                        <a:lnSpc>
                          <a:spcPct val="115000"/>
                        </a:lnSpc>
                        <a:spcBef>
                          <a:spcPts val="0"/>
                        </a:spcBef>
                        <a:spcAft>
                          <a:spcPts val="0"/>
                        </a:spcAft>
                      </a:pPr>
                      <a:r>
                        <a:rPr lang="en-US" sz="1400" b="1" kern="1200" dirty="0">
                          <a:effectLst/>
                        </a:rPr>
                        <a:t>        </a:t>
                      </a:r>
                      <a:r>
                        <a:rPr lang="en-US" sz="1400" b="1" kern="1200" dirty="0" smtClean="0">
                          <a:effectLst/>
                        </a:rPr>
                        <a:t>3 </a:t>
                      </a:r>
                      <a:endParaRPr lang="en-US" sz="1400" b="1" dirty="0">
                        <a:effectLst/>
                        <a:latin typeface="Calibri"/>
                        <a:ea typeface="Calibri"/>
                        <a:cs typeface="Times New Roman"/>
                      </a:endParaRPr>
                    </a:p>
                  </a:txBody>
                  <a:tcPr marL="6647" marR="6647" marT="6647" marB="0"/>
                </a:tc>
                <a:tc>
                  <a:txBody>
                    <a:bodyPr/>
                    <a:lstStyle/>
                    <a:p>
                      <a:pPr marL="0" marR="0" algn="r" fontAlgn="b">
                        <a:lnSpc>
                          <a:spcPct val="115000"/>
                        </a:lnSpc>
                        <a:spcBef>
                          <a:spcPts val="0"/>
                        </a:spcBef>
                        <a:spcAft>
                          <a:spcPts val="0"/>
                        </a:spcAft>
                      </a:pPr>
                      <a:r>
                        <a:rPr lang="en-US" sz="1400" b="1" kern="1200" dirty="0">
                          <a:effectLst/>
                        </a:rPr>
                        <a:t>       </a:t>
                      </a:r>
                      <a:r>
                        <a:rPr lang="en-US" sz="1400" b="1" kern="1200" dirty="0" smtClean="0">
                          <a:effectLst/>
                        </a:rPr>
                        <a:t>-   </a:t>
                      </a:r>
                      <a:endParaRPr lang="en-US" sz="1400" b="1" dirty="0">
                        <a:effectLst/>
                        <a:latin typeface="Calibri"/>
                        <a:ea typeface="Calibri"/>
                        <a:cs typeface="Times New Roman"/>
                      </a:endParaRPr>
                    </a:p>
                  </a:txBody>
                  <a:tcPr marL="6647" marR="6647" marT="6647" marB="0"/>
                </a:tc>
                <a:tc>
                  <a:txBody>
                    <a:bodyPr/>
                    <a:lstStyle/>
                    <a:p>
                      <a:pPr marL="0" marR="0" algn="r" fontAlgn="b">
                        <a:lnSpc>
                          <a:spcPct val="115000"/>
                        </a:lnSpc>
                        <a:spcBef>
                          <a:spcPts val="0"/>
                        </a:spcBef>
                        <a:spcAft>
                          <a:spcPts val="0"/>
                        </a:spcAft>
                      </a:pPr>
                      <a:r>
                        <a:rPr lang="en-US" sz="1400" b="1" kern="1200" dirty="0">
                          <a:effectLst/>
                        </a:rPr>
                        <a:t>       </a:t>
                      </a:r>
                      <a:r>
                        <a:rPr lang="en-US" sz="1400" b="1" kern="1200" dirty="0" smtClean="0">
                          <a:effectLst/>
                        </a:rPr>
                        <a:t>40 </a:t>
                      </a:r>
                      <a:endParaRPr lang="en-US" sz="1400" b="1" dirty="0">
                        <a:effectLst/>
                        <a:latin typeface="Calibri"/>
                        <a:ea typeface="Calibri"/>
                        <a:cs typeface="Times New Roman"/>
                      </a:endParaRPr>
                    </a:p>
                  </a:txBody>
                  <a:tcPr marL="6647" marR="6647" marT="6647" marB="0"/>
                </a:tc>
                <a:tc>
                  <a:txBody>
                    <a:bodyPr/>
                    <a:lstStyle/>
                    <a:p>
                      <a:pPr marL="0" marR="0" algn="r" fontAlgn="b">
                        <a:lnSpc>
                          <a:spcPct val="115000"/>
                        </a:lnSpc>
                        <a:spcBef>
                          <a:spcPts val="0"/>
                        </a:spcBef>
                        <a:spcAft>
                          <a:spcPts val="0"/>
                        </a:spcAft>
                      </a:pPr>
                      <a:r>
                        <a:rPr lang="en-US" sz="1400" b="1" kern="1200" dirty="0">
                          <a:effectLst/>
                        </a:rPr>
                        <a:t>      </a:t>
                      </a:r>
                      <a:r>
                        <a:rPr lang="en-US" sz="1400" b="1" kern="1200" dirty="0" smtClean="0">
                          <a:effectLst/>
                        </a:rPr>
                        <a:t>127 </a:t>
                      </a:r>
                      <a:endParaRPr lang="en-US" sz="1400" b="1" dirty="0">
                        <a:effectLst/>
                        <a:latin typeface="Calibri"/>
                        <a:ea typeface="Calibri"/>
                        <a:cs typeface="Times New Roman"/>
                      </a:endParaRPr>
                    </a:p>
                  </a:txBody>
                  <a:tcPr marL="6647" marR="6647" marT="6647" marB="0"/>
                </a:tc>
                <a:tc>
                  <a:txBody>
                    <a:bodyPr/>
                    <a:lstStyle/>
                    <a:p>
                      <a:pPr marL="0" marR="0" algn="r" fontAlgn="b">
                        <a:lnSpc>
                          <a:spcPct val="115000"/>
                        </a:lnSpc>
                        <a:spcBef>
                          <a:spcPts val="0"/>
                        </a:spcBef>
                        <a:spcAft>
                          <a:spcPts val="0"/>
                        </a:spcAft>
                      </a:pPr>
                      <a:r>
                        <a:rPr lang="en-US" sz="1400" b="1" kern="1200" dirty="0">
                          <a:effectLst/>
                        </a:rPr>
                        <a:t>          </a:t>
                      </a:r>
                      <a:r>
                        <a:rPr lang="en-US" sz="1400" b="1" kern="1200" dirty="0" smtClean="0">
                          <a:effectLst/>
                        </a:rPr>
                        <a:t>7 </a:t>
                      </a:r>
                      <a:endParaRPr lang="en-US" sz="1400" b="1" dirty="0">
                        <a:effectLst/>
                        <a:latin typeface="Calibri"/>
                        <a:ea typeface="Calibri"/>
                        <a:cs typeface="Times New Roman"/>
                      </a:endParaRPr>
                    </a:p>
                  </a:txBody>
                  <a:tcPr marL="6647" marR="6647" marT="6647" marB="0"/>
                </a:tc>
                <a:tc>
                  <a:txBody>
                    <a:bodyPr/>
                    <a:lstStyle/>
                    <a:p>
                      <a:pPr marL="0" marR="0" algn="r" fontAlgn="b">
                        <a:lnSpc>
                          <a:spcPct val="115000"/>
                        </a:lnSpc>
                        <a:spcBef>
                          <a:spcPts val="0"/>
                        </a:spcBef>
                        <a:spcAft>
                          <a:spcPts val="0"/>
                        </a:spcAft>
                      </a:pPr>
                      <a:r>
                        <a:rPr lang="en-US" sz="1400" b="1" kern="1200" dirty="0">
                          <a:effectLst/>
                        </a:rPr>
                        <a:t>           </a:t>
                      </a:r>
                      <a:r>
                        <a:rPr lang="en-US" sz="1400" b="1" kern="1200" dirty="0" smtClean="0">
                          <a:effectLst/>
                        </a:rPr>
                        <a:t>5 </a:t>
                      </a:r>
                      <a:endParaRPr lang="en-US" sz="1400" b="1" dirty="0">
                        <a:effectLst/>
                        <a:latin typeface="Calibri"/>
                        <a:ea typeface="Calibri"/>
                        <a:cs typeface="Times New Roman"/>
                      </a:endParaRPr>
                    </a:p>
                  </a:txBody>
                  <a:tcPr marL="6647" marR="6647" marT="6647" marB="0"/>
                </a:tc>
              </a:tr>
            </a:tbl>
          </a:graphicData>
        </a:graphic>
      </p:graphicFrame>
    </p:spTree>
    <p:extLst>
      <p:ext uri="{BB962C8B-B14F-4D97-AF65-F5344CB8AC3E}">
        <p14:creationId xmlns:p14="http://schemas.microsoft.com/office/powerpoint/2010/main" xmlns="" val="4029154238"/>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7800" y="152400"/>
            <a:ext cx="7696200" cy="1077218"/>
          </a:xfrm>
          <a:prstGeom prst="rect">
            <a:avLst/>
          </a:prstGeom>
          <a:noFill/>
        </p:spPr>
        <p:txBody>
          <a:bodyPr wrap="square" rtlCol="0">
            <a:spAutoFit/>
          </a:bodyPr>
          <a:lstStyle/>
          <a:p>
            <a:pPr algn="ctr"/>
            <a:r>
              <a:rPr lang="en-US" sz="3200" b="1" dirty="0" smtClean="0">
                <a:latin typeface="Calibri" pitchFamily="34" charset="0"/>
              </a:rPr>
              <a:t>Additional to the primary mandate </a:t>
            </a:r>
          </a:p>
          <a:p>
            <a:pPr algn="ctr"/>
            <a:r>
              <a:rPr lang="en-US" sz="3200" b="1" dirty="0" smtClean="0">
                <a:latin typeface="Calibri" pitchFamily="34" charset="0"/>
              </a:rPr>
              <a:t>of the EAAB</a:t>
            </a:r>
            <a:endParaRPr lang="en-US" sz="3200" b="1" dirty="0">
              <a:latin typeface="Calibri" pitchFamily="34" charset="0"/>
            </a:endParaRPr>
          </a:p>
        </p:txBody>
      </p:sp>
      <p:sp>
        <p:nvSpPr>
          <p:cNvPr id="3" name="TextBox 2"/>
          <p:cNvSpPr txBox="1"/>
          <p:nvPr/>
        </p:nvSpPr>
        <p:spPr>
          <a:xfrm>
            <a:off x="1676400" y="1447800"/>
            <a:ext cx="6781800" cy="3046988"/>
          </a:xfrm>
          <a:prstGeom prst="rect">
            <a:avLst/>
          </a:prstGeom>
          <a:noFill/>
        </p:spPr>
        <p:txBody>
          <a:bodyPr wrap="square" rtlCol="0">
            <a:spAutoFit/>
          </a:bodyPr>
          <a:lstStyle/>
          <a:p>
            <a:pPr algn="just"/>
            <a:r>
              <a:rPr lang="en-US" sz="2400" b="1" dirty="0" smtClean="0"/>
              <a:t>Financial Intelligence Centre</a:t>
            </a:r>
          </a:p>
          <a:p>
            <a:pPr algn="just"/>
            <a:endParaRPr lang="en-US" sz="2400" dirty="0"/>
          </a:p>
          <a:p>
            <a:pPr algn="just"/>
            <a:r>
              <a:rPr lang="en-US" sz="2400" dirty="0" smtClean="0"/>
              <a:t>The EAAB is the Supervisory Body of the estate agency profession </a:t>
            </a:r>
            <a:r>
              <a:rPr lang="en-US" sz="2400" dirty="0"/>
              <a:t>p</a:t>
            </a:r>
            <a:r>
              <a:rPr lang="en-US" sz="2400" dirty="0" smtClean="0"/>
              <a:t>ursuant to the Financial Intelligence Centre Act and is obliged to take all steps required to prevent, alternatively, identify and report on, money laundering and terrorist financing activities in the estate agents’ sector</a:t>
            </a:r>
            <a:r>
              <a:rPr lang="en-US" dirty="0" smtClean="0"/>
              <a:t>.</a:t>
            </a:r>
            <a:endParaRPr lang="en-US" dirty="0"/>
          </a:p>
        </p:txBody>
      </p:sp>
      <p:grpSp>
        <p:nvGrpSpPr>
          <p:cNvPr id="6" name="Group 5"/>
          <p:cNvGrpSpPr/>
          <p:nvPr/>
        </p:nvGrpSpPr>
        <p:grpSpPr>
          <a:xfrm>
            <a:off x="0" y="-2"/>
            <a:ext cx="1676400" cy="6858002"/>
            <a:chOff x="0" y="-2"/>
            <a:chExt cx="1676400" cy="6858002"/>
          </a:xfrm>
        </p:grpSpPr>
        <p:pic>
          <p:nvPicPr>
            <p:cNvPr id="7" name="Picture 2"/>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flipH="1">
              <a:off x="0" y="0"/>
              <a:ext cx="16764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Right Triangle 7"/>
            <p:cNvSpPr/>
            <p:nvPr/>
          </p:nvSpPr>
          <p:spPr>
            <a:xfrm flipH="1">
              <a:off x="457200" y="0"/>
              <a:ext cx="1219200" cy="68580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Triangle 8"/>
            <p:cNvSpPr/>
            <p:nvPr/>
          </p:nvSpPr>
          <p:spPr>
            <a:xfrm rot="10800000">
              <a:off x="504591" y="0"/>
              <a:ext cx="486007" cy="3806755"/>
            </a:xfrm>
            <a:prstGeom prst="rtTriangle">
              <a:avLst/>
            </a:prstGeom>
            <a:solidFill>
              <a:srgbClr val="1933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p:cNvSpPr/>
            <p:nvPr/>
          </p:nvSpPr>
          <p:spPr>
            <a:xfrm rot="10800000">
              <a:off x="457199" y="-2"/>
              <a:ext cx="152401" cy="6096002"/>
            </a:xfrm>
            <a:prstGeom prst="rtTriangle">
              <a:avLst/>
            </a:prstGeom>
            <a:solidFill>
              <a:srgbClr val="2E5E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xmlns="" val="926464943"/>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ZA"/>
          </a:p>
        </p:txBody>
      </p:sp>
      <p:sp>
        <p:nvSpPr>
          <p:cNvPr id="3" name="Subtitle 2"/>
          <p:cNvSpPr>
            <a:spLocks noGrp="1"/>
          </p:cNvSpPr>
          <p:nvPr>
            <p:ph type="subTitle" idx="1"/>
          </p:nvPr>
        </p:nvSpPr>
        <p:spPr/>
        <p:txBody>
          <a:bodyPr/>
          <a:lstStyle/>
          <a:p>
            <a:endParaRPr lang="en-ZA"/>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ZA"/>
          </a:p>
        </p:txBody>
      </p:sp>
      <p:sp>
        <p:nvSpPr>
          <p:cNvPr id="3" name="Subtitle 2"/>
          <p:cNvSpPr>
            <a:spLocks noGrp="1"/>
          </p:cNvSpPr>
          <p:nvPr>
            <p:ph type="subTitle" idx="1"/>
          </p:nvPr>
        </p:nvSpPr>
        <p:spPr/>
        <p:txBody>
          <a:bodyPr/>
          <a:lstStyle/>
          <a:p>
            <a:endParaRPr lang="en-ZA"/>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1512196732"/>
              </p:ext>
            </p:extLst>
          </p:nvPr>
        </p:nvGraphicFramePr>
        <p:xfrm>
          <a:off x="228600" y="990600"/>
          <a:ext cx="8534400" cy="5172710"/>
        </p:xfrm>
        <a:graphic>
          <a:graphicData uri="http://schemas.openxmlformats.org/drawingml/2006/table">
            <a:tbl>
              <a:tblPr>
                <a:tableStyleId>{5C22544A-7EE6-4342-B048-85BDC9FD1C3A}</a:tableStyleId>
              </a:tblPr>
              <a:tblGrid>
                <a:gridCol w="533400"/>
                <a:gridCol w="1371600"/>
                <a:gridCol w="838200"/>
                <a:gridCol w="685800"/>
                <a:gridCol w="685800"/>
                <a:gridCol w="685800"/>
                <a:gridCol w="685800"/>
                <a:gridCol w="838200"/>
                <a:gridCol w="685800"/>
                <a:gridCol w="762000"/>
                <a:gridCol w="762000"/>
              </a:tblGrid>
              <a:tr h="2448560">
                <a:tc>
                  <a:txBody>
                    <a:bodyPr/>
                    <a:lstStyle/>
                    <a:p>
                      <a:pPr marL="0" marR="0" fontAlgn="b">
                        <a:lnSpc>
                          <a:spcPct val="115000"/>
                        </a:lnSpc>
                        <a:spcBef>
                          <a:spcPts val="0"/>
                        </a:spcBef>
                        <a:spcAft>
                          <a:spcPts val="0"/>
                        </a:spcAft>
                      </a:pPr>
                      <a:r>
                        <a:rPr lang="en-US" sz="1500" b="1" kern="1200" dirty="0">
                          <a:solidFill>
                            <a:schemeClr val="bg1"/>
                          </a:solidFill>
                          <a:effectLst/>
                        </a:rPr>
                        <a:t> </a:t>
                      </a:r>
                      <a:endParaRPr lang="en-US" sz="1500" b="1" dirty="0">
                        <a:solidFill>
                          <a:schemeClr val="bg1"/>
                        </a:solidFill>
                        <a:effectLst/>
                        <a:latin typeface="Calibri"/>
                        <a:ea typeface="Calibri"/>
                        <a:cs typeface="Times New Roman"/>
                      </a:endParaRPr>
                    </a:p>
                  </a:txBody>
                  <a:tcPr marL="9525" marR="9525" marT="9525" marB="0" anchor="b">
                    <a:solidFill>
                      <a:srgbClr val="19334F"/>
                    </a:solidFill>
                  </a:tcPr>
                </a:tc>
                <a:tc>
                  <a:txBody>
                    <a:bodyPr/>
                    <a:lstStyle/>
                    <a:p>
                      <a:pPr marL="0" marR="0" algn="ctr" fontAlgn="b">
                        <a:lnSpc>
                          <a:spcPct val="115000"/>
                        </a:lnSpc>
                        <a:spcBef>
                          <a:spcPts val="0"/>
                        </a:spcBef>
                        <a:spcAft>
                          <a:spcPts val="0"/>
                        </a:spcAft>
                      </a:pPr>
                      <a:r>
                        <a:rPr lang="en-US" sz="1500" b="1" kern="1200" dirty="0">
                          <a:solidFill>
                            <a:schemeClr val="bg1"/>
                          </a:solidFill>
                          <a:effectLst/>
                        </a:rPr>
                        <a:t>PROVINCE</a:t>
                      </a:r>
                      <a:endParaRPr lang="en-US" sz="1500" b="1" dirty="0">
                        <a:solidFill>
                          <a:schemeClr val="bg1"/>
                        </a:solidFill>
                        <a:effectLst/>
                        <a:latin typeface="Calibri"/>
                        <a:ea typeface="Calibri"/>
                        <a:cs typeface="Times New Roman"/>
                      </a:endParaRPr>
                    </a:p>
                  </a:txBody>
                  <a:tcPr marL="9525" marR="9525" marT="9525" marB="0" anchor="ctr">
                    <a:solidFill>
                      <a:srgbClr val="19334F"/>
                    </a:solidFill>
                  </a:tcPr>
                </a:tc>
                <a:tc>
                  <a:txBody>
                    <a:bodyPr/>
                    <a:lstStyle/>
                    <a:p>
                      <a:pPr marL="0" marR="0" algn="ctr" fontAlgn="ctr">
                        <a:lnSpc>
                          <a:spcPct val="115000"/>
                        </a:lnSpc>
                        <a:spcBef>
                          <a:spcPts val="0"/>
                        </a:spcBef>
                        <a:spcAft>
                          <a:spcPts val="0"/>
                        </a:spcAft>
                      </a:pPr>
                      <a:r>
                        <a:rPr lang="en-US" sz="1500" b="1" kern="1200" dirty="0">
                          <a:solidFill>
                            <a:schemeClr val="bg1"/>
                          </a:solidFill>
                          <a:effectLst/>
                        </a:rPr>
                        <a:t>S 43B &amp; </a:t>
                      </a:r>
                      <a:r>
                        <a:rPr lang="en-US" sz="1500" b="1" kern="1200" dirty="0" err="1">
                          <a:solidFill>
                            <a:schemeClr val="bg1"/>
                          </a:solidFill>
                          <a:effectLst/>
                        </a:rPr>
                        <a:t>Reg</a:t>
                      </a:r>
                      <a:r>
                        <a:rPr lang="en-US" sz="1500" b="1" kern="1200" dirty="0">
                          <a:solidFill>
                            <a:schemeClr val="bg1"/>
                          </a:solidFill>
                          <a:effectLst/>
                        </a:rPr>
                        <a:t> 27A - Registration</a:t>
                      </a:r>
                      <a:endParaRPr lang="en-US" sz="1500" b="1" dirty="0">
                        <a:solidFill>
                          <a:schemeClr val="bg1"/>
                        </a:solidFill>
                        <a:effectLst/>
                        <a:latin typeface="Calibri"/>
                        <a:ea typeface="Calibri"/>
                        <a:cs typeface="Times New Roman"/>
                      </a:endParaRPr>
                    </a:p>
                  </a:txBody>
                  <a:tcPr marL="9525" marR="9525" marT="9525" marB="0" vert="vert270" anchor="ctr">
                    <a:solidFill>
                      <a:srgbClr val="19334F"/>
                    </a:solidFill>
                  </a:tcPr>
                </a:tc>
                <a:tc>
                  <a:txBody>
                    <a:bodyPr/>
                    <a:lstStyle/>
                    <a:p>
                      <a:pPr marL="0" marR="0" algn="ctr" fontAlgn="ctr">
                        <a:lnSpc>
                          <a:spcPct val="115000"/>
                        </a:lnSpc>
                        <a:spcBef>
                          <a:spcPts val="0"/>
                        </a:spcBef>
                        <a:spcAft>
                          <a:spcPts val="0"/>
                        </a:spcAft>
                      </a:pPr>
                      <a:r>
                        <a:rPr lang="en-US" sz="1500" b="1" kern="1200" dirty="0">
                          <a:solidFill>
                            <a:schemeClr val="bg1"/>
                          </a:solidFill>
                          <a:effectLst/>
                        </a:rPr>
                        <a:t>S 43(b) - Duty to appoint a compliance officer</a:t>
                      </a:r>
                      <a:endParaRPr lang="en-US" sz="1500" b="1" dirty="0">
                        <a:solidFill>
                          <a:schemeClr val="bg1"/>
                        </a:solidFill>
                        <a:effectLst/>
                        <a:latin typeface="Calibri"/>
                        <a:ea typeface="Calibri"/>
                        <a:cs typeface="Times New Roman"/>
                      </a:endParaRPr>
                    </a:p>
                  </a:txBody>
                  <a:tcPr marL="9525" marR="9525" marT="9525" marB="0" vert="vert270" anchor="ctr">
                    <a:solidFill>
                      <a:srgbClr val="19334F"/>
                    </a:solidFill>
                  </a:tcPr>
                </a:tc>
                <a:tc>
                  <a:txBody>
                    <a:bodyPr/>
                    <a:lstStyle/>
                    <a:p>
                      <a:pPr marL="0" marR="0" algn="ctr" fontAlgn="ctr">
                        <a:lnSpc>
                          <a:spcPct val="115000"/>
                        </a:lnSpc>
                        <a:spcBef>
                          <a:spcPts val="0"/>
                        </a:spcBef>
                        <a:spcAft>
                          <a:spcPts val="0"/>
                        </a:spcAft>
                      </a:pPr>
                      <a:r>
                        <a:rPr lang="en-US" sz="1500" b="1" kern="1200">
                          <a:solidFill>
                            <a:schemeClr val="bg1"/>
                          </a:solidFill>
                          <a:effectLst/>
                        </a:rPr>
                        <a:t>S 21 Duty to identify clients </a:t>
                      </a:r>
                      <a:endParaRPr lang="en-US" sz="1500" b="1">
                        <a:solidFill>
                          <a:schemeClr val="bg1"/>
                        </a:solidFill>
                        <a:effectLst/>
                        <a:latin typeface="Calibri"/>
                        <a:ea typeface="Calibri"/>
                        <a:cs typeface="Times New Roman"/>
                      </a:endParaRPr>
                    </a:p>
                  </a:txBody>
                  <a:tcPr marL="9525" marR="9525" marT="9525" marB="0" vert="vert270" anchor="ctr">
                    <a:solidFill>
                      <a:srgbClr val="19334F"/>
                    </a:solidFill>
                  </a:tcPr>
                </a:tc>
                <a:tc>
                  <a:txBody>
                    <a:bodyPr/>
                    <a:lstStyle/>
                    <a:p>
                      <a:pPr marL="0" marR="0" algn="ctr" fontAlgn="ctr">
                        <a:lnSpc>
                          <a:spcPct val="115000"/>
                        </a:lnSpc>
                        <a:spcBef>
                          <a:spcPts val="0"/>
                        </a:spcBef>
                        <a:spcAft>
                          <a:spcPts val="0"/>
                        </a:spcAft>
                      </a:pPr>
                      <a:r>
                        <a:rPr lang="en-US" sz="1500" b="1" kern="1200" dirty="0">
                          <a:solidFill>
                            <a:schemeClr val="bg1"/>
                          </a:solidFill>
                          <a:effectLst/>
                        </a:rPr>
                        <a:t>S 22 - Duty to keep records </a:t>
                      </a:r>
                      <a:endParaRPr lang="en-US" sz="1500" b="1" dirty="0">
                        <a:solidFill>
                          <a:schemeClr val="bg1"/>
                        </a:solidFill>
                        <a:effectLst/>
                        <a:latin typeface="Calibri"/>
                        <a:ea typeface="Calibri"/>
                        <a:cs typeface="Times New Roman"/>
                      </a:endParaRPr>
                    </a:p>
                  </a:txBody>
                  <a:tcPr marL="9525" marR="9525" marT="9525" marB="0" vert="vert270" anchor="ctr">
                    <a:solidFill>
                      <a:srgbClr val="19334F"/>
                    </a:solidFill>
                  </a:tcPr>
                </a:tc>
                <a:tc>
                  <a:txBody>
                    <a:bodyPr/>
                    <a:lstStyle/>
                    <a:p>
                      <a:pPr marL="0" marR="0" algn="ctr" fontAlgn="ctr">
                        <a:lnSpc>
                          <a:spcPct val="115000"/>
                        </a:lnSpc>
                        <a:spcBef>
                          <a:spcPts val="0"/>
                        </a:spcBef>
                        <a:spcAft>
                          <a:spcPts val="0"/>
                        </a:spcAft>
                      </a:pPr>
                      <a:r>
                        <a:rPr lang="en-US" sz="1500" b="1" kern="1200" dirty="0">
                          <a:solidFill>
                            <a:schemeClr val="bg1"/>
                          </a:solidFill>
                          <a:effectLst/>
                        </a:rPr>
                        <a:t>S 23 - Period for which records are kept</a:t>
                      </a:r>
                      <a:endParaRPr lang="en-US" sz="1500" b="1" dirty="0">
                        <a:solidFill>
                          <a:schemeClr val="bg1"/>
                        </a:solidFill>
                        <a:effectLst/>
                        <a:latin typeface="Calibri"/>
                        <a:ea typeface="Calibri"/>
                        <a:cs typeface="Times New Roman"/>
                      </a:endParaRPr>
                    </a:p>
                  </a:txBody>
                  <a:tcPr marL="9525" marR="9525" marT="9525" marB="0" vert="vert270" anchor="ctr">
                    <a:solidFill>
                      <a:srgbClr val="19334F"/>
                    </a:solidFill>
                  </a:tcPr>
                </a:tc>
                <a:tc>
                  <a:txBody>
                    <a:bodyPr/>
                    <a:lstStyle/>
                    <a:p>
                      <a:pPr marL="0" marR="0" algn="ctr" fontAlgn="ctr">
                        <a:lnSpc>
                          <a:spcPct val="115000"/>
                        </a:lnSpc>
                        <a:spcBef>
                          <a:spcPts val="0"/>
                        </a:spcBef>
                        <a:spcAft>
                          <a:spcPts val="0"/>
                        </a:spcAft>
                      </a:pPr>
                      <a:r>
                        <a:rPr lang="en-US" sz="1500" b="1" kern="1200" dirty="0">
                          <a:solidFill>
                            <a:schemeClr val="bg1"/>
                          </a:solidFill>
                          <a:effectLst/>
                        </a:rPr>
                        <a:t>S 24 &amp; </a:t>
                      </a:r>
                      <a:r>
                        <a:rPr lang="en-US" sz="1500" b="1" kern="1200" dirty="0" err="1">
                          <a:solidFill>
                            <a:schemeClr val="bg1"/>
                          </a:solidFill>
                          <a:effectLst/>
                        </a:rPr>
                        <a:t>Reg</a:t>
                      </a:r>
                      <a:r>
                        <a:rPr lang="en-US" sz="1500" b="1" kern="1200" dirty="0">
                          <a:solidFill>
                            <a:schemeClr val="bg1"/>
                          </a:solidFill>
                          <a:effectLst/>
                        </a:rPr>
                        <a:t> 20 - Records kept by third party</a:t>
                      </a:r>
                      <a:endParaRPr lang="en-US" sz="1500" b="1" dirty="0">
                        <a:solidFill>
                          <a:schemeClr val="bg1"/>
                        </a:solidFill>
                        <a:effectLst/>
                        <a:latin typeface="Calibri"/>
                        <a:ea typeface="Calibri"/>
                        <a:cs typeface="Times New Roman"/>
                      </a:endParaRPr>
                    </a:p>
                  </a:txBody>
                  <a:tcPr marL="9525" marR="9525" marT="9525" marB="0" vert="vert270" anchor="ctr">
                    <a:solidFill>
                      <a:srgbClr val="19334F"/>
                    </a:solidFill>
                  </a:tcPr>
                </a:tc>
                <a:tc>
                  <a:txBody>
                    <a:bodyPr/>
                    <a:lstStyle/>
                    <a:p>
                      <a:pPr marL="0" marR="0" algn="ctr" fontAlgn="ctr">
                        <a:lnSpc>
                          <a:spcPct val="115000"/>
                        </a:lnSpc>
                        <a:spcBef>
                          <a:spcPts val="0"/>
                        </a:spcBef>
                        <a:spcAft>
                          <a:spcPts val="0"/>
                        </a:spcAft>
                      </a:pPr>
                      <a:r>
                        <a:rPr lang="en-US" sz="1500" b="1" kern="1200" dirty="0">
                          <a:solidFill>
                            <a:schemeClr val="bg1"/>
                          </a:solidFill>
                          <a:effectLst/>
                        </a:rPr>
                        <a:t>S 28 </a:t>
                      </a:r>
                      <a:r>
                        <a:rPr lang="en-US" sz="1500" b="1" kern="1200" dirty="0" err="1">
                          <a:solidFill>
                            <a:schemeClr val="bg1"/>
                          </a:solidFill>
                          <a:effectLst/>
                        </a:rPr>
                        <a:t>Regs</a:t>
                      </a:r>
                      <a:r>
                        <a:rPr lang="en-US" sz="1500" b="1" kern="1200" dirty="0">
                          <a:solidFill>
                            <a:schemeClr val="bg1"/>
                          </a:solidFill>
                          <a:effectLst/>
                        </a:rPr>
                        <a:t> 22B, 22C &amp; 24 - Cash transaction above threshold R25 000</a:t>
                      </a:r>
                      <a:endParaRPr lang="en-US" sz="1500" b="1" dirty="0">
                        <a:solidFill>
                          <a:schemeClr val="bg1"/>
                        </a:solidFill>
                        <a:effectLst/>
                        <a:latin typeface="Calibri"/>
                        <a:ea typeface="Calibri"/>
                        <a:cs typeface="Times New Roman"/>
                      </a:endParaRPr>
                    </a:p>
                  </a:txBody>
                  <a:tcPr marL="9525" marR="9525" marT="9525" marB="0" vert="vert270" anchor="ctr">
                    <a:solidFill>
                      <a:srgbClr val="19334F"/>
                    </a:solidFill>
                  </a:tcPr>
                </a:tc>
                <a:tc>
                  <a:txBody>
                    <a:bodyPr/>
                    <a:lstStyle/>
                    <a:p>
                      <a:pPr marL="0" marR="0" algn="ctr" fontAlgn="ctr">
                        <a:lnSpc>
                          <a:spcPct val="115000"/>
                        </a:lnSpc>
                        <a:spcBef>
                          <a:spcPts val="0"/>
                        </a:spcBef>
                        <a:spcAft>
                          <a:spcPts val="0"/>
                        </a:spcAft>
                      </a:pPr>
                      <a:r>
                        <a:rPr lang="en-US" sz="1500" b="1" kern="1200" dirty="0">
                          <a:solidFill>
                            <a:schemeClr val="bg1"/>
                          </a:solidFill>
                          <a:effectLst/>
                        </a:rPr>
                        <a:t>S 29 &amp; </a:t>
                      </a:r>
                      <a:r>
                        <a:rPr lang="en-US" sz="1500" b="1" kern="1200" dirty="0" err="1">
                          <a:solidFill>
                            <a:schemeClr val="bg1"/>
                          </a:solidFill>
                          <a:effectLst/>
                        </a:rPr>
                        <a:t>Regs</a:t>
                      </a:r>
                      <a:r>
                        <a:rPr lang="en-US" sz="1500" b="1" kern="1200" dirty="0">
                          <a:solidFill>
                            <a:schemeClr val="bg1"/>
                          </a:solidFill>
                          <a:effectLst/>
                        </a:rPr>
                        <a:t> 23 &amp; 24 - Suspicious  and unusual transactions</a:t>
                      </a:r>
                      <a:endParaRPr lang="en-US" sz="1500" b="1" dirty="0">
                        <a:solidFill>
                          <a:schemeClr val="bg1"/>
                        </a:solidFill>
                        <a:effectLst/>
                        <a:latin typeface="Calibri"/>
                        <a:ea typeface="Calibri"/>
                        <a:cs typeface="Times New Roman"/>
                      </a:endParaRPr>
                    </a:p>
                  </a:txBody>
                  <a:tcPr marL="9525" marR="9525" marT="9525" marB="0" vert="vert270" anchor="ctr">
                    <a:solidFill>
                      <a:srgbClr val="19334F"/>
                    </a:solidFill>
                  </a:tcPr>
                </a:tc>
                <a:tc>
                  <a:txBody>
                    <a:bodyPr/>
                    <a:lstStyle/>
                    <a:p>
                      <a:pPr marL="0" marR="0" algn="ctr" fontAlgn="ctr">
                        <a:lnSpc>
                          <a:spcPct val="115000"/>
                        </a:lnSpc>
                        <a:spcBef>
                          <a:spcPts val="0"/>
                        </a:spcBef>
                        <a:spcAft>
                          <a:spcPts val="0"/>
                        </a:spcAft>
                      </a:pPr>
                      <a:r>
                        <a:rPr lang="en-US" sz="1500" b="1" kern="1200" dirty="0">
                          <a:solidFill>
                            <a:schemeClr val="bg1"/>
                          </a:solidFill>
                          <a:effectLst/>
                        </a:rPr>
                        <a:t>S 42 &amp; </a:t>
                      </a:r>
                      <a:r>
                        <a:rPr lang="en-US" sz="1500" b="1" kern="1200" dirty="0" err="1">
                          <a:solidFill>
                            <a:schemeClr val="bg1"/>
                          </a:solidFill>
                          <a:effectLst/>
                        </a:rPr>
                        <a:t>Regs</a:t>
                      </a:r>
                      <a:r>
                        <a:rPr lang="en-US" sz="1500" b="1" kern="1200" dirty="0">
                          <a:solidFill>
                            <a:schemeClr val="bg1"/>
                          </a:solidFill>
                          <a:effectLst/>
                        </a:rPr>
                        <a:t> 25,26&amp;27 - Internal rules  </a:t>
                      </a:r>
                      <a:endParaRPr lang="en-US" sz="1500" b="1" dirty="0">
                        <a:solidFill>
                          <a:schemeClr val="bg1"/>
                        </a:solidFill>
                        <a:effectLst/>
                        <a:latin typeface="Calibri"/>
                        <a:ea typeface="Calibri"/>
                        <a:cs typeface="Times New Roman"/>
                      </a:endParaRPr>
                    </a:p>
                  </a:txBody>
                  <a:tcPr marL="9525" marR="9525" marT="9525" marB="0" vert="vert270" anchor="ctr">
                    <a:solidFill>
                      <a:srgbClr val="19334F"/>
                    </a:solidFill>
                  </a:tcPr>
                </a:tc>
              </a:tr>
              <a:tr h="207010">
                <a:tc>
                  <a:txBody>
                    <a:bodyPr/>
                    <a:lstStyle/>
                    <a:p>
                      <a:pPr marL="0" marR="0" algn="ctr" fontAlgn="b">
                        <a:lnSpc>
                          <a:spcPct val="115000"/>
                        </a:lnSpc>
                        <a:spcBef>
                          <a:spcPts val="0"/>
                        </a:spcBef>
                        <a:spcAft>
                          <a:spcPts val="0"/>
                        </a:spcAft>
                      </a:pPr>
                      <a:r>
                        <a:rPr lang="en-US" sz="1500" kern="1200">
                          <a:effectLst/>
                        </a:rPr>
                        <a:t>1</a:t>
                      </a:r>
                      <a:endParaRPr lang="en-US" sz="1500">
                        <a:effectLst/>
                        <a:latin typeface="Calibri"/>
                        <a:ea typeface="Calibri"/>
                        <a:cs typeface="Times New Roman"/>
                      </a:endParaRPr>
                    </a:p>
                  </a:txBody>
                  <a:tcPr marL="9525" marR="9525" marT="9525" marB="0" anchor="b"/>
                </a:tc>
                <a:tc>
                  <a:txBody>
                    <a:bodyPr/>
                    <a:lstStyle/>
                    <a:p>
                      <a:pPr marL="0" marR="0" fontAlgn="b">
                        <a:lnSpc>
                          <a:spcPct val="115000"/>
                        </a:lnSpc>
                        <a:spcBef>
                          <a:spcPts val="0"/>
                        </a:spcBef>
                        <a:spcAft>
                          <a:spcPts val="0"/>
                        </a:spcAft>
                      </a:pPr>
                      <a:r>
                        <a:rPr lang="en-US" sz="1500" kern="1200" dirty="0">
                          <a:effectLst/>
                        </a:rPr>
                        <a:t>Eastern Cape</a:t>
                      </a:r>
                      <a:endParaRPr lang="en-US" sz="1500" dirty="0">
                        <a:effectLst/>
                        <a:latin typeface="Calibri"/>
                        <a:ea typeface="Calibri"/>
                        <a:cs typeface="Times New Roman"/>
                      </a:endParaRPr>
                    </a:p>
                  </a:txBody>
                  <a:tcPr marL="9525" marR="9525" marT="9525" marB="0" anchor="b"/>
                </a:tc>
                <a:tc>
                  <a:txBody>
                    <a:bodyPr/>
                    <a:lstStyle/>
                    <a:p>
                      <a:pPr marL="0" marR="0" algn="r" fontAlgn="b">
                        <a:lnSpc>
                          <a:spcPct val="115000"/>
                        </a:lnSpc>
                        <a:spcBef>
                          <a:spcPts val="0"/>
                        </a:spcBef>
                        <a:spcAft>
                          <a:spcPts val="0"/>
                        </a:spcAft>
                      </a:pPr>
                      <a:r>
                        <a:rPr lang="en-US" sz="1500" kern="1200">
                          <a:effectLst/>
                        </a:rPr>
                        <a:t>5</a:t>
                      </a:r>
                      <a:endParaRPr lang="en-US" sz="1500">
                        <a:effectLst/>
                        <a:latin typeface="Calibri"/>
                        <a:ea typeface="Calibri"/>
                        <a:cs typeface="Times New Roman"/>
                      </a:endParaRPr>
                    </a:p>
                  </a:txBody>
                  <a:tcPr marL="9525" marR="9525" marT="9525" marB="0" anchor="b"/>
                </a:tc>
                <a:tc>
                  <a:txBody>
                    <a:bodyPr/>
                    <a:lstStyle/>
                    <a:p>
                      <a:pPr marL="0" marR="0" algn="r" fontAlgn="b">
                        <a:lnSpc>
                          <a:spcPct val="115000"/>
                        </a:lnSpc>
                        <a:spcBef>
                          <a:spcPts val="0"/>
                        </a:spcBef>
                        <a:spcAft>
                          <a:spcPts val="0"/>
                        </a:spcAft>
                      </a:pPr>
                      <a:r>
                        <a:rPr lang="en-US" sz="1500" kern="1200">
                          <a:effectLst/>
                        </a:rPr>
                        <a:t>0</a:t>
                      </a:r>
                      <a:endParaRPr lang="en-US" sz="1500">
                        <a:effectLst/>
                        <a:latin typeface="Calibri"/>
                        <a:ea typeface="Calibri"/>
                        <a:cs typeface="Times New Roman"/>
                      </a:endParaRPr>
                    </a:p>
                  </a:txBody>
                  <a:tcPr marL="9525" marR="9525" marT="9525" marB="0" anchor="b"/>
                </a:tc>
                <a:tc>
                  <a:txBody>
                    <a:bodyPr/>
                    <a:lstStyle/>
                    <a:p>
                      <a:pPr marL="0" marR="0" algn="r" fontAlgn="b">
                        <a:lnSpc>
                          <a:spcPct val="115000"/>
                        </a:lnSpc>
                        <a:spcBef>
                          <a:spcPts val="0"/>
                        </a:spcBef>
                        <a:spcAft>
                          <a:spcPts val="0"/>
                        </a:spcAft>
                      </a:pPr>
                      <a:r>
                        <a:rPr lang="en-US" sz="1500" kern="1200">
                          <a:effectLst/>
                        </a:rPr>
                        <a:t>0</a:t>
                      </a:r>
                      <a:endParaRPr lang="en-US" sz="1500">
                        <a:effectLst/>
                        <a:latin typeface="Calibri"/>
                        <a:ea typeface="Calibri"/>
                        <a:cs typeface="Times New Roman"/>
                      </a:endParaRPr>
                    </a:p>
                  </a:txBody>
                  <a:tcPr marL="9525" marR="9525" marT="9525" marB="0" anchor="b"/>
                </a:tc>
                <a:tc>
                  <a:txBody>
                    <a:bodyPr/>
                    <a:lstStyle/>
                    <a:p>
                      <a:pPr marL="0" marR="0" algn="r" fontAlgn="b">
                        <a:lnSpc>
                          <a:spcPct val="115000"/>
                        </a:lnSpc>
                        <a:spcBef>
                          <a:spcPts val="0"/>
                        </a:spcBef>
                        <a:spcAft>
                          <a:spcPts val="0"/>
                        </a:spcAft>
                      </a:pPr>
                      <a:r>
                        <a:rPr lang="en-US" sz="1500" kern="1200">
                          <a:effectLst/>
                        </a:rPr>
                        <a:t>17</a:t>
                      </a:r>
                      <a:endParaRPr lang="en-US" sz="1500">
                        <a:effectLst/>
                        <a:latin typeface="Calibri"/>
                        <a:ea typeface="Calibri"/>
                        <a:cs typeface="Times New Roman"/>
                      </a:endParaRPr>
                    </a:p>
                  </a:txBody>
                  <a:tcPr marL="9525" marR="9525" marT="9525" marB="0" anchor="b"/>
                </a:tc>
                <a:tc>
                  <a:txBody>
                    <a:bodyPr/>
                    <a:lstStyle/>
                    <a:p>
                      <a:pPr marL="0" marR="0" algn="r" fontAlgn="b">
                        <a:lnSpc>
                          <a:spcPct val="115000"/>
                        </a:lnSpc>
                        <a:spcBef>
                          <a:spcPts val="0"/>
                        </a:spcBef>
                        <a:spcAft>
                          <a:spcPts val="0"/>
                        </a:spcAft>
                      </a:pPr>
                      <a:r>
                        <a:rPr lang="en-US" sz="1500" kern="1200">
                          <a:effectLst/>
                        </a:rPr>
                        <a:t>1</a:t>
                      </a:r>
                      <a:endParaRPr lang="en-US" sz="1500">
                        <a:effectLst/>
                        <a:latin typeface="Calibri"/>
                        <a:ea typeface="Calibri"/>
                        <a:cs typeface="Times New Roman"/>
                      </a:endParaRPr>
                    </a:p>
                  </a:txBody>
                  <a:tcPr marL="9525" marR="9525" marT="9525" marB="0" anchor="b"/>
                </a:tc>
                <a:tc>
                  <a:txBody>
                    <a:bodyPr/>
                    <a:lstStyle/>
                    <a:p>
                      <a:pPr marL="0" marR="0" algn="r" fontAlgn="b">
                        <a:lnSpc>
                          <a:spcPct val="115000"/>
                        </a:lnSpc>
                        <a:spcBef>
                          <a:spcPts val="0"/>
                        </a:spcBef>
                        <a:spcAft>
                          <a:spcPts val="0"/>
                        </a:spcAft>
                      </a:pPr>
                      <a:r>
                        <a:rPr lang="en-US" sz="1500" kern="1200">
                          <a:effectLst/>
                        </a:rPr>
                        <a:t>0</a:t>
                      </a:r>
                      <a:endParaRPr lang="en-US" sz="1500">
                        <a:effectLst/>
                        <a:latin typeface="Calibri"/>
                        <a:ea typeface="Calibri"/>
                        <a:cs typeface="Times New Roman"/>
                      </a:endParaRPr>
                    </a:p>
                  </a:txBody>
                  <a:tcPr marL="9525" marR="9525" marT="9525" marB="0" anchor="b"/>
                </a:tc>
                <a:tc>
                  <a:txBody>
                    <a:bodyPr/>
                    <a:lstStyle/>
                    <a:p>
                      <a:pPr marL="0" marR="0" algn="r" fontAlgn="b">
                        <a:lnSpc>
                          <a:spcPct val="115000"/>
                        </a:lnSpc>
                        <a:spcBef>
                          <a:spcPts val="0"/>
                        </a:spcBef>
                        <a:spcAft>
                          <a:spcPts val="0"/>
                        </a:spcAft>
                      </a:pPr>
                      <a:r>
                        <a:rPr lang="en-US" sz="1500" kern="1200">
                          <a:effectLst/>
                        </a:rPr>
                        <a:t>0</a:t>
                      </a:r>
                      <a:endParaRPr lang="en-US" sz="1500">
                        <a:effectLst/>
                        <a:latin typeface="Calibri"/>
                        <a:ea typeface="Calibri"/>
                        <a:cs typeface="Times New Roman"/>
                      </a:endParaRPr>
                    </a:p>
                  </a:txBody>
                  <a:tcPr marL="9525" marR="9525" marT="9525" marB="0" anchor="b"/>
                </a:tc>
                <a:tc>
                  <a:txBody>
                    <a:bodyPr/>
                    <a:lstStyle/>
                    <a:p>
                      <a:pPr marL="0" marR="0" algn="r" fontAlgn="b">
                        <a:lnSpc>
                          <a:spcPct val="115000"/>
                        </a:lnSpc>
                        <a:spcBef>
                          <a:spcPts val="0"/>
                        </a:spcBef>
                        <a:spcAft>
                          <a:spcPts val="0"/>
                        </a:spcAft>
                      </a:pPr>
                      <a:r>
                        <a:rPr lang="en-US" sz="1500" kern="1200">
                          <a:effectLst/>
                        </a:rPr>
                        <a:t>0</a:t>
                      </a:r>
                      <a:endParaRPr lang="en-US" sz="1500">
                        <a:effectLst/>
                        <a:latin typeface="Calibri"/>
                        <a:ea typeface="Calibri"/>
                        <a:cs typeface="Times New Roman"/>
                      </a:endParaRPr>
                    </a:p>
                  </a:txBody>
                  <a:tcPr marL="9525" marR="9525" marT="9525" marB="0" anchor="b"/>
                </a:tc>
                <a:tc>
                  <a:txBody>
                    <a:bodyPr/>
                    <a:lstStyle/>
                    <a:p>
                      <a:pPr marL="0" marR="0" algn="r" fontAlgn="b">
                        <a:lnSpc>
                          <a:spcPct val="115000"/>
                        </a:lnSpc>
                        <a:spcBef>
                          <a:spcPts val="0"/>
                        </a:spcBef>
                        <a:spcAft>
                          <a:spcPts val="0"/>
                        </a:spcAft>
                      </a:pPr>
                      <a:r>
                        <a:rPr lang="en-US" sz="1500" kern="1200">
                          <a:effectLst/>
                        </a:rPr>
                        <a:t>9</a:t>
                      </a:r>
                      <a:endParaRPr lang="en-US" sz="1500">
                        <a:effectLst/>
                        <a:latin typeface="Calibri"/>
                        <a:ea typeface="Calibri"/>
                        <a:cs typeface="Times New Roman"/>
                      </a:endParaRPr>
                    </a:p>
                  </a:txBody>
                  <a:tcPr marL="9525" marR="9525" marT="9525" marB="0" anchor="b"/>
                </a:tc>
              </a:tr>
              <a:tr h="184150">
                <a:tc>
                  <a:txBody>
                    <a:bodyPr/>
                    <a:lstStyle/>
                    <a:p>
                      <a:pPr marL="0" marR="0" algn="ctr" fontAlgn="b">
                        <a:lnSpc>
                          <a:spcPct val="115000"/>
                        </a:lnSpc>
                        <a:spcBef>
                          <a:spcPts val="0"/>
                        </a:spcBef>
                        <a:spcAft>
                          <a:spcPts val="0"/>
                        </a:spcAft>
                      </a:pPr>
                      <a:r>
                        <a:rPr lang="en-US" sz="1500" kern="1200">
                          <a:effectLst/>
                        </a:rPr>
                        <a:t>2</a:t>
                      </a:r>
                      <a:endParaRPr lang="en-US" sz="1500">
                        <a:effectLst/>
                        <a:latin typeface="Calibri"/>
                        <a:ea typeface="Calibri"/>
                        <a:cs typeface="Times New Roman"/>
                      </a:endParaRPr>
                    </a:p>
                  </a:txBody>
                  <a:tcPr marL="9525" marR="9525" marT="9525" marB="0" anchor="b"/>
                </a:tc>
                <a:tc>
                  <a:txBody>
                    <a:bodyPr/>
                    <a:lstStyle/>
                    <a:p>
                      <a:pPr marL="0" marR="0" fontAlgn="b">
                        <a:lnSpc>
                          <a:spcPct val="115000"/>
                        </a:lnSpc>
                        <a:spcBef>
                          <a:spcPts val="0"/>
                        </a:spcBef>
                        <a:spcAft>
                          <a:spcPts val="0"/>
                        </a:spcAft>
                      </a:pPr>
                      <a:r>
                        <a:rPr lang="en-US" sz="1500" kern="1200" dirty="0">
                          <a:effectLst/>
                        </a:rPr>
                        <a:t>Free State</a:t>
                      </a:r>
                      <a:endParaRPr lang="en-US" sz="1500" dirty="0">
                        <a:effectLst/>
                        <a:latin typeface="Calibri"/>
                        <a:ea typeface="Calibri"/>
                        <a:cs typeface="Times New Roman"/>
                      </a:endParaRPr>
                    </a:p>
                  </a:txBody>
                  <a:tcPr marL="9525" marR="9525" marT="9525" marB="0" anchor="b"/>
                </a:tc>
                <a:tc>
                  <a:txBody>
                    <a:bodyPr/>
                    <a:lstStyle/>
                    <a:p>
                      <a:pPr marL="0" marR="0" algn="r" fontAlgn="b">
                        <a:lnSpc>
                          <a:spcPct val="115000"/>
                        </a:lnSpc>
                        <a:spcBef>
                          <a:spcPts val="0"/>
                        </a:spcBef>
                        <a:spcAft>
                          <a:spcPts val="0"/>
                        </a:spcAft>
                      </a:pPr>
                      <a:r>
                        <a:rPr lang="en-US" sz="1500" kern="1200">
                          <a:effectLst/>
                        </a:rPr>
                        <a:t>4</a:t>
                      </a:r>
                      <a:endParaRPr lang="en-US" sz="1500">
                        <a:effectLst/>
                        <a:latin typeface="Calibri"/>
                        <a:ea typeface="Calibri"/>
                        <a:cs typeface="Times New Roman"/>
                      </a:endParaRPr>
                    </a:p>
                  </a:txBody>
                  <a:tcPr marL="9525" marR="9525" marT="9525" marB="0" anchor="b"/>
                </a:tc>
                <a:tc>
                  <a:txBody>
                    <a:bodyPr/>
                    <a:lstStyle/>
                    <a:p>
                      <a:pPr marL="0" marR="0" algn="r" fontAlgn="b">
                        <a:lnSpc>
                          <a:spcPct val="115000"/>
                        </a:lnSpc>
                        <a:spcBef>
                          <a:spcPts val="0"/>
                        </a:spcBef>
                        <a:spcAft>
                          <a:spcPts val="0"/>
                        </a:spcAft>
                      </a:pPr>
                      <a:r>
                        <a:rPr lang="en-US" sz="1500" kern="1200">
                          <a:effectLst/>
                        </a:rPr>
                        <a:t>5</a:t>
                      </a:r>
                      <a:endParaRPr lang="en-US" sz="1500">
                        <a:effectLst/>
                        <a:latin typeface="Calibri"/>
                        <a:ea typeface="Calibri"/>
                        <a:cs typeface="Times New Roman"/>
                      </a:endParaRPr>
                    </a:p>
                  </a:txBody>
                  <a:tcPr marL="9525" marR="9525" marT="9525" marB="0" anchor="b"/>
                </a:tc>
                <a:tc>
                  <a:txBody>
                    <a:bodyPr/>
                    <a:lstStyle/>
                    <a:p>
                      <a:pPr marL="0" marR="0" algn="r" fontAlgn="b">
                        <a:lnSpc>
                          <a:spcPct val="115000"/>
                        </a:lnSpc>
                        <a:spcBef>
                          <a:spcPts val="0"/>
                        </a:spcBef>
                        <a:spcAft>
                          <a:spcPts val="0"/>
                        </a:spcAft>
                      </a:pPr>
                      <a:r>
                        <a:rPr lang="en-US" sz="1500" kern="1200">
                          <a:effectLst/>
                        </a:rPr>
                        <a:t>1</a:t>
                      </a:r>
                      <a:endParaRPr lang="en-US" sz="1500">
                        <a:effectLst/>
                        <a:latin typeface="Calibri"/>
                        <a:ea typeface="Calibri"/>
                        <a:cs typeface="Times New Roman"/>
                      </a:endParaRPr>
                    </a:p>
                  </a:txBody>
                  <a:tcPr marL="9525" marR="9525" marT="9525" marB="0" anchor="b"/>
                </a:tc>
                <a:tc>
                  <a:txBody>
                    <a:bodyPr/>
                    <a:lstStyle/>
                    <a:p>
                      <a:pPr marL="0" marR="0" algn="r" fontAlgn="b">
                        <a:lnSpc>
                          <a:spcPct val="115000"/>
                        </a:lnSpc>
                        <a:spcBef>
                          <a:spcPts val="0"/>
                        </a:spcBef>
                        <a:spcAft>
                          <a:spcPts val="0"/>
                        </a:spcAft>
                      </a:pPr>
                      <a:r>
                        <a:rPr lang="en-US" sz="1500" kern="1200">
                          <a:effectLst/>
                        </a:rPr>
                        <a:t>10</a:t>
                      </a:r>
                      <a:endParaRPr lang="en-US" sz="1500">
                        <a:effectLst/>
                        <a:latin typeface="Calibri"/>
                        <a:ea typeface="Calibri"/>
                        <a:cs typeface="Times New Roman"/>
                      </a:endParaRPr>
                    </a:p>
                  </a:txBody>
                  <a:tcPr marL="9525" marR="9525" marT="9525" marB="0" anchor="b"/>
                </a:tc>
                <a:tc>
                  <a:txBody>
                    <a:bodyPr/>
                    <a:lstStyle/>
                    <a:p>
                      <a:pPr marL="0" marR="0" algn="r" fontAlgn="b">
                        <a:lnSpc>
                          <a:spcPct val="115000"/>
                        </a:lnSpc>
                        <a:spcBef>
                          <a:spcPts val="0"/>
                        </a:spcBef>
                        <a:spcAft>
                          <a:spcPts val="0"/>
                        </a:spcAft>
                      </a:pPr>
                      <a:r>
                        <a:rPr lang="en-US" sz="1500" kern="1200">
                          <a:effectLst/>
                        </a:rPr>
                        <a:t>2</a:t>
                      </a:r>
                      <a:endParaRPr lang="en-US" sz="1500">
                        <a:effectLst/>
                        <a:latin typeface="Calibri"/>
                        <a:ea typeface="Calibri"/>
                        <a:cs typeface="Times New Roman"/>
                      </a:endParaRPr>
                    </a:p>
                  </a:txBody>
                  <a:tcPr marL="9525" marR="9525" marT="9525" marB="0" anchor="b"/>
                </a:tc>
                <a:tc>
                  <a:txBody>
                    <a:bodyPr/>
                    <a:lstStyle/>
                    <a:p>
                      <a:pPr marL="0" marR="0" algn="r" fontAlgn="b">
                        <a:lnSpc>
                          <a:spcPct val="115000"/>
                        </a:lnSpc>
                        <a:spcBef>
                          <a:spcPts val="0"/>
                        </a:spcBef>
                        <a:spcAft>
                          <a:spcPts val="0"/>
                        </a:spcAft>
                      </a:pPr>
                      <a:r>
                        <a:rPr lang="en-US" sz="1500" kern="1200">
                          <a:effectLst/>
                        </a:rPr>
                        <a:t>1</a:t>
                      </a:r>
                      <a:endParaRPr lang="en-US" sz="1500">
                        <a:effectLst/>
                        <a:latin typeface="Calibri"/>
                        <a:ea typeface="Calibri"/>
                        <a:cs typeface="Times New Roman"/>
                      </a:endParaRPr>
                    </a:p>
                  </a:txBody>
                  <a:tcPr marL="9525" marR="9525" marT="9525" marB="0" anchor="b"/>
                </a:tc>
                <a:tc>
                  <a:txBody>
                    <a:bodyPr/>
                    <a:lstStyle/>
                    <a:p>
                      <a:pPr marL="0" marR="0" algn="r" fontAlgn="b">
                        <a:lnSpc>
                          <a:spcPct val="115000"/>
                        </a:lnSpc>
                        <a:spcBef>
                          <a:spcPts val="0"/>
                        </a:spcBef>
                        <a:spcAft>
                          <a:spcPts val="0"/>
                        </a:spcAft>
                      </a:pPr>
                      <a:r>
                        <a:rPr lang="en-US" sz="1500" kern="1200">
                          <a:effectLst/>
                        </a:rPr>
                        <a:t>1</a:t>
                      </a:r>
                      <a:endParaRPr lang="en-US" sz="1500">
                        <a:effectLst/>
                        <a:latin typeface="Calibri"/>
                        <a:ea typeface="Calibri"/>
                        <a:cs typeface="Times New Roman"/>
                      </a:endParaRPr>
                    </a:p>
                  </a:txBody>
                  <a:tcPr marL="9525" marR="9525" marT="9525" marB="0" anchor="b"/>
                </a:tc>
                <a:tc>
                  <a:txBody>
                    <a:bodyPr/>
                    <a:lstStyle/>
                    <a:p>
                      <a:pPr marL="0" marR="0" algn="r" fontAlgn="b">
                        <a:lnSpc>
                          <a:spcPct val="115000"/>
                        </a:lnSpc>
                        <a:spcBef>
                          <a:spcPts val="0"/>
                        </a:spcBef>
                        <a:spcAft>
                          <a:spcPts val="0"/>
                        </a:spcAft>
                      </a:pPr>
                      <a:r>
                        <a:rPr lang="en-US" sz="1500" kern="1200">
                          <a:effectLst/>
                        </a:rPr>
                        <a:t>2</a:t>
                      </a:r>
                      <a:endParaRPr lang="en-US" sz="1500">
                        <a:effectLst/>
                        <a:latin typeface="Calibri"/>
                        <a:ea typeface="Calibri"/>
                        <a:cs typeface="Times New Roman"/>
                      </a:endParaRPr>
                    </a:p>
                  </a:txBody>
                  <a:tcPr marL="9525" marR="9525" marT="9525" marB="0" anchor="b"/>
                </a:tc>
                <a:tc>
                  <a:txBody>
                    <a:bodyPr/>
                    <a:lstStyle/>
                    <a:p>
                      <a:pPr marL="0" marR="0" algn="r" fontAlgn="b">
                        <a:lnSpc>
                          <a:spcPct val="115000"/>
                        </a:lnSpc>
                        <a:spcBef>
                          <a:spcPts val="0"/>
                        </a:spcBef>
                        <a:spcAft>
                          <a:spcPts val="0"/>
                        </a:spcAft>
                      </a:pPr>
                      <a:r>
                        <a:rPr lang="en-US" sz="1500" kern="1200">
                          <a:effectLst/>
                        </a:rPr>
                        <a:t>9</a:t>
                      </a:r>
                      <a:endParaRPr lang="en-US" sz="1500">
                        <a:effectLst/>
                        <a:latin typeface="Calibri"/>
                        <a:ea typeface="Calibri"/>
                        <a:cs typeface="Times New Roman"/>
                      </a:endParaRPr>
                    </a:p>
                  </a:txBody>
                  <a:tcPr marL="9525" marR="9525" marT="9525" marB="0" anchor="b"/>
                </a:tc>
              </a:tr>
              <a:tr h="170180">
                <a:tc>
                  <a:txBody>
                    <a:bodyPr/>
                    <a:lstStyle/>
                    <a:p>
                      <a:pPr marL="0" marR="0" algn="ctr" fontAlgn="b">
                        <a:lnSpc>
                          <a:spcPct val="115000"/>
                        </a:lnSpc>
                        <a:spcBef>
                          <a:spcPts val="0"/>
                        </a:spcBef>
                        <a:spcAft>
                          <a:spcPts val="0"/>
                        </a:spcAft>
                      </a:pPr>
                      <a:r>
                        <a:rPr lang="en-US" sz="1500" kern="1200">
                          <a:effectLst/>
                        </a:rPr>
                        <a:t>3</a:t>
                      </a:r>
                      <a:endParaRPr lang="en-US" sz="1500">
                        <a:effectLst/>
                        <a:latin typeface="Calibri"/>
                        <a:ea typeface="Calibri"/>
                        <a:cs typeface="Times New Roman"/>
                      </a:endParaRPr>
                    </a:p>
                  </a:txBody>
                  <a:tcPr marL="9525" marR="9525" marT="9525" marB="0" anchor="b"/>
                </a:tc>
                <a:tc>
                  <a:txBody>
                    <a:bodyPr/>
                    <a:lstStyle/>
                    <a:p>
                      <a:pPr marL="0" marR="0" fontAlgn="b">
                        <a:lnSpc>
                          <a:spcPct val="115000"/>
                        </a:lnSpc>
                        <a:spcBef>
                          <a:spcPts val="0"/>
                        </a:spcBef>
                        <a:spcAft>
                          <a:spcPts val="0"/>
                        </a:spcAft>
                      </a:pPr>
                      <a:r>
                        <a:rPr lang="en-US" sz="1500" kern="1200">
                          <a:effectLst/>
                        </a:rPr>
                        <a:t>Gauteng</a:t>
                      </a:r>
                      <a:endParaRPr lang="en-US" sz="1500">
                        <a:effectLst/>
                        <a:latin typeface="Calibri"/>
                        <a:ea typeface="Calibri"/>
                        <a:cs typeface="Times New Roman"/>
                      </a:endParaRPr>
                    </a:p>
                  </a:txBody>
                  <a:tcPr marL="9525" marR="9525" marT="9525" marB="0" anchor="b"/>
                </a:tc>
                <a:tc>
                  <a:txBody>
                    <a:bodyPr/>
                    <a:lstStyle/>
                    <a:p>
                      <a:pPr marL="0" marR="0" algn="r" fontAlgn="b">
                        <a:lnSpc>
                          <a:spcPct val="115000"/>
                        </a:lnSpc>
                        <a:spcBef>
                          <a:spcPts val="0"/>
                        </a:spcBef>
                        <a:spcAft>
                          <a:spcPts val="0"/>
                        </a:spcAft>
                      </a:pPr>
                      <a:r>
                        <a:rPr lang="en-US" sz="1500" kern="1200" dirty="0">
                          <a:effectLst/>
                        </a:rPr>
                        <a:t>45</a:t>
                      </a:r>
                      <a:endParaRPr lang="en-US" sz="1500" dirty="0">
                        <a:effectLst/>
                        <a:latin typeface="Calibri"/>
                        <a:ea typeface="Calibri"/>
                        <a:cs typeface="Times New Roman"/>
                      </a:endParaRPr>
                    </a:p>
                  </a:txBody>
                  <a:tcPr marL="9525" marR="9525" marT="9525" marB="0" anchor="b"/>
                </a:tc>
                <a:tc>
                  <a:txBody>
                    <a:bodyPr/>
                    <a:lstStyle/>
                    <a:p>
                      <a:pPr marL="0" marR="0" algn="r" fontAlgn="b">
                        <a:lnSpc>
                          <a:spcPct val="115000"/>
                        </a:lnSpc>
                        <a:spcBef>
                          <a:spcPts val="0"/>
                        </a:spcBef>
                        <a:spcAft>
                          <a:spcPts val="0"/>
                        </a:spcAft>
                      </a:pPr>
                      <a:r>
                        <a:rPr lang="en-US" sz="1500" kern="1200">
                          <a:effectLst/>
                        </a:rPr>
                        <a:t>47</a:t>
                      </a:r>
                      <a:endParaRPr lang="en-US" sz="1500">
                        <a:effectLst/>
                        <a:latin typeface="Calibri"/>
                        <a:ea typeface="Calibri"/>
                        <a:cs typeface="Times New Roman"/>
                      </a:endParaRPr>
                    </a:p>
                  </a:txBody>
                  <a:tcPr marL="9525" marR="9525" marT="9525" marB="0" anchor="b"/>
                </a:tc>
                <a:tc>
                  <a:txBody>
                    <a:bodyPr/>
                    <a:lstStyle/>
                    <a:p>
                      <a:pPr marL="0" marR="0" algn="r" fontAlgn="b">
                        <a:lnSpc>
                          <a:spcPct val="115000"/>
                        </a:lnSpc>
                        <a:spcBef>
                          <a:spcPts val="0"/>
                        </a:spcBef>
                        <a:spcAft>
                          <a:spcPts val="0"/>
                        </a:spcAft>
                      </a:pPr>
                      <a:r>
                        <a:rPr lang="en-US" sz="1500" kern="1200">
                          <a:effectLst/>
                        </a:rPr>
                        <a:t>20</a:t>
                      </a:r>
                      <a:endParaRPr lang="en-US" sz="1500">
                        <a:effectLst/>
                        <a:latin typeface="Calibri"/>
                        <a:ea typeface="Calibri"/>
                        <a:cs typeface="Times New Roman"/>
                      </a:endParaRPr>
                    </a:p>
                  </a:txBody>
                  <a:tcPr marL="9525" marR="9525" marT="9525" marB="0" anchor="b"/>
                </a:tc>
                <a:tc>
                  <a:txBody>
                    <a:bodyPr/>
                    <a:lstStyle/>
                    <a:p>
                      <a:pPr marL="0" marR="0" algn="r" fontAlgn="b">
                        <a:lnSpc>
                          <a:spcPct val="115000"/>
                        </a:lnSpc>
                        <a:spcBef>
                          <a:spcPts val="0"/>
                        </a:spcBef>
                        <a:spcAft>
                          <a:spcPts val="0"/>
                        </a:spcAft>
                      </a:pPr>
                      <a:r>
                        <a:rPr lang="en-US" sz="1500" kern="1200">
                          <a:effectLst/>
                        </a:rPr>
                        <a:t>66</a:t>
                      </a:r>
                      <a:endParaRPr lang="en-US" sz="1500">
                        <a:effectLst/>
                        <a:latin typeface="Calibri"/>
                        <a:ea typeface="Calibri"/>
                        <a:cs typeface="Times New Roman"/>
                      </a:endParaRPr>
                    </a:p>
                  </a:txBody>
                  <a:tcPr marL="9525" marR="9525" marT="9525" marB="0" anchor="b"/>
                </a:tc>
                <a:tc>
                  <a:txBody>
                    <a:bodyPr/>
                    <a:lstStyle/>
                    <a:p>
                      <a:pPr marL="0" marR="0" algn="r" fontAlgn="b">
                        <a:lnSpc>
                          <a:spcPct val="115000"/>
                        </a:lnSpc>
                        <a:spcBef>
                          <a:spcPts val="0"/>
                        </a:spcBef>
                        <a:spcAft>
                          <a:spcPts val="0"/>
                        </a:spcAft>
                      </a:pPr>
                      <a:r>
                        <a:rPr lang="en-US" sz="1500" kern="1200">
                          <a:effectLst/>
                        </a:rPr>
                        <a:t>10</a:t>
                      </a:r>
                      <a:endParaRPr lang="en-US" sz="1500">
                        <a:effectLst/>
                        <a:latin typeface="Calibri"/>
                        <a:ea typeface="Calibri"/>
                        <a:cs typeface="Times New Roman"/>
                      </a:endParaRPr>
                    </a:p>
                  </a:txBody>
                  <a:tcPr marL="9525" marR="9525" marT="9525" marB="0" anchor="b"/>
                </a:tc>
                <a:tc>
                  <a:txBody>
                    <a:bodyPr/>
                    <a:lstStyle/>
                    <a:p>
                      <a:pPr marL="0" marR="0" algn="r" fontAlgn="b">
                        <a:lnSpc>
                          <a:spcPct val="115000"/>
                        </a:lnSpc>
                        <a:spcBef>
                          <a:spcPts val="0"/>
                        </a:spcBef>
                        <a:spcAft>
                          <a:spcPts val="0"/>
                        </a:spcAft>
                      </a:pPr>
                      <a:r>
                        <a:rPr lang="en-US" sz="1500" kern="1200">
                          <a:effectLst/>
                        </a:rPr>
                        <a:t>3</a:t>
                      </a:r>
                      <a:endParaRPr lang="en-US" sz="1500">
                        <a:effectLst/>
                        <a:latin typeface="Calibri"/>
                        <a:ea typeface="Calibri"/>
                        <a:cs typeface="Times New Roman"/>
                      </a:endParaRPr>
                    </a:p>
                  </a:txBody>
                  <a:tcPr marL="9525" marR="9525" marT="9525" marB="0" anchor="b"/>
                </a:tc>
                <a:tc>
                  <a:txBody>
                    <a:bodyPr/>
                    <a:lstStyle/>
                    <a:p>
                      <a:pPr marL="0" marR="0" algn="r" fontAlgn="b">
                        <a:lnSpc>
                          <a:spcPct val="115000"/>
                        </a:lnSpc>
                        <a:spcBef>
                          <a:spcPts val="0"/>
                        </a:spcBef>
                        <a:spcAft>
                          <a:spcPts val="0"/>
                        </a:spcAft>
                      </a:pPr>
                      <a:r>
                        <a:rPr lang="en-US" sz="1500" kern="1200">
                          <a:effectLst/>
                        </a:rPr>
                        <a:t>5</a:t>
                      </a:r>
                      <a:endParaRPr lang="en-US" sz="1500">
                        <a:effectLst/>
                        <a:latin typeface="Calibri"/>
                        <a:ea typeface="Calibri"/>
                        <a:cs typeface="Times New Roman"/>
                      </a:endParaRPr>
                    </a:p>
                  </a:txBody>
                  <a:tcPr marL="9525" marR="9525" marT="9525" marB="0" anchor="b"/>
                </a:tc>
                <a:tc>
                  <a:txBody>
                    <a:bodyPr/>
                    <a:lstStyle/>
                    <a:p>
                      <a:pPr marL="0" marR="0" algn="r" fontAlgn="b">
                        <a:lnSpc>
                          <a:spcPct val="115000"/>
                        </a:lnSpc>
                        <a:spcBef>
                          <a:spcPts val="0"/>
                        </a:spcBef>
                        <a:spcAft>
                          <a:spcPts val="0"/>
                        </a:spcAft>
                      </a:pPr>
                      <a:r>
                        <a:rPr lang="en-US" sz="1500" kern="1200">
                          <a:effectLst/>
                        </a:rPr>
                        <a:t>16</a:t>
                      </a:r>
                      <a:endParaRPr lang="en-US" sz="1500">
                        <a:effectLst/>
                        <a:latin typeface="Calibri"/>
                        <a:ea typeface="Calibri"/>
                        <a:cs typeface="Times New Roman"/>
                      </a:endParaRPr>
                    </a:p>
                  </a:txBody>
                  <a:tcPr marL="9525" marR="9525" marT="9525" marB="0" anchor="b"/>
                </a:tc>
                <a:tc>
                  <a:txBody>
                    <a:bodyPr/>
                    <a:lstStyle/>
                    <a:p>
                      <a:pPr marL="0" marR="0" algn="r" fontAlgn="b">
                        <a:lnSpc>
                          <a:spcPct val="115000"/>
                        </a:lnSpc>
                        <a:spcBef>
                          <a:spcPts val="0"/>
                        </a:spcBef>
                        <a:spcAft>
                          <a:spcPts val="0"/>
                        </a:spcAft>
                      </a:pPr>
                      <a:r>
                        <a:rPr lang="en-US" sz="1500" kern="1200">
                          <a:effectLst/>
                        </a:rPr>
                        <a:t>110</a:t>
                      </a:r>
                      <a:endParaRPr lang="en-US" sz="1500">
                        <a:effectLst/>
                        <a:latin typeface="Calibri"/>
                        <a:ea typeface="Calibri"/>
                        <a:cs typeface="Times New Roman"/>
                      </a:endParaRPr>
                    </a:p>
                  </a:txBody>
                  <a:tcPr marL="9525" marR="9525" marT="9525" marB="0" anchor="b"/>
                </a:tc>
              </a:tr>
              <a:tr h="156210">
                <a:tc>
                  <a:txBody>
                    <a:bodyPr/>
                    <a:lstStyle/>
                    <a:p>
                      <a:pPr marL="0" marR="0" algn="ctr" fontAlgn="b">
                        <a:lnSpc>
                          <a:spcPct val="115000"/>
                        </a:lnSpc>
                        <a:spcBef>
                          <a:spcPts val="0"/>
                        </a:spcBef>
                        <a:spcAft>
                          <a:spcPts val="0"/>
                        </a:spcAft>
                      </a:pPr>
                      <a:r>
                        <a:rPr lang="en-US" sz="1500" kern="1200">
                          <a:effectLst/>
                        </a:rPr>
                        <a:t>4</a:t>
                      </a:r>
                      <a:endParaRPr lang="en-US" sz="1500">
                        <a:effectLst/>
                        <a:latin typeface="Calibri"/>
                        <a:ea typeface="Calibri"/>
                        <a:cs typeface="Times New Roman"/>
                      </a:endParaRPr>
                    </a:p>
                  </a:txBody>
                  <a:tcPr marL="9525" marR="9525" marT="9525" marB="0" anchor="b"/>
                </a:tc>
                <a:tc>
                  <a:txBody>
                    <a:bodyPr/>
                    <a:lstStyle/>
                    <a:p>
                      <a:pPr marL="0" marR="0" fontAlgn="b">
                        <a:lnSpc>
                          <a:spcPct val="115000"/>
                        </a:lnSpc>
                        <a:spcBef>
                          <a:spcPts val="0"/>
                        </a:spcBef>
                        <a:spcAft>
                          <a:spcPts val="0"/>
                        </a:spcAft>
                      </a:pPr>
                      <a:r>
                        <a:rPr lang="en-US" sz="1500" kern="1200">
                          <a:effectLst/>
                        </a:rPr>
                        <a:t>KwaZulu Natal</a:t>
                      </a:r>
                      <a:endParaRPr lang="en-US" sz="1500">
                        <a:effectLst/>
                        <a:latin typeface="Calibri"/>
                        <a:ea typeface="Calibri"/>
                        <a:cs typeface="Times New Roman"/>
                      </a:endParaRPr>
                    </a:p>
                  </a:txBody>
                  <a:tcPr marL="9525" marR="9525" marT="9525" marB="0" anchor="b"/>
                </a:tc>
                <a:tc>
                  <a:txBody>
                    <a:bodyPr/>
                    <a:lstStyle/>
                    <a:p>
                      <a:pPr marL="0" marR="0" algn="r" fontAlgn="b">
                        <a:lnSpc>
                          <a:spcPct val="115000"/>
                        </a:lnSpc>
                        <a:spcBef>
                          <a:spcPts val="0"/>
                        </a:spcBef>
                        <a:spcAft>
                          <a:spcPts val="0"/>
                        </a:spcAft>
                      </a:pPr>
                      <a:r>
                        <a:rPr lang="en-US" sz="1500" kern="1200" dirty="0">
                          <a:effectLst/>
                        </a:rPr>
                        <a:t>9</a:t>
                      </a:r>
                      <a:endParaRPr lang="en-US" sz="1500" dirty="0">
                        <a:effectLst/>
                        <a:latin typeface="Calibri"/>
                        <a:ea typeface="Calibri"/>
                        <a:cs typeface="Times New Roman"/>
                      </a:endParaRPr>
                    </a:p>
                  </a:txBody>
                  <a:tcPr marL="9525" marR="9525" marT="9525" marB="0" anchor="b"/>
                </a:tc>
                <a:tc>
                  <a:txBody>
                    <a:bodyPr/>
                    <a:lstStyle/>
                    <a:p>
                      <a:pPr marL="0" marR="0" algn="r" fontAlgn="b">
                        <a:lnSpc>
                          <a:spcPct val="115000"/>
                        </a:lnSpc>
                        <a:spcBef>
                          <a:spcPts val="0"/>
                        </a:spcBef>
                        <a:spcAft>
                          <a:spcPts val="0"/>
                        </a:spcAft>
                      </a:pPr>
                      <a:r>
                        <a:rPr lang="en-US" sz="1500" kern="1200">
                          <a:effectLst/>
                        </a:rPr>
                        <a:t>6</a:t>
                      </a:r>
                      <a:endParaRPr lang="en-US" sz="1500">
                        <a:effectLst/>
                        <a:latin typeface="Calibri"/>
                        <a:ea typeface="Calibri"/>
                        <a:cs typeface="Times New Roman"/>
                      </a:endParaRPr>
                    </a:p>
                  </a:txBody>
                  <a:tcPr marL="9525" marR="9525" marT="9525" marB="0" anchor="b"/>
                </a:tc>
                <a:tc>
                  <a:txBody>
                    <a:bodyPr/>
                    <a:lstStyle/>
                    <a:p>
                      <a:pPr marL="0" marR="0" algn="r" fontAlgn="b">
                        <a:lnSpc>
                          <a:spcPct val="115000"/>
                        </a:lnSpc>
                        <a:spcBef>
                          <a:spcPts val="0"/>
                        </a:spcBef>
                        <a:spcAft>
                          <a:spcPts val="0"/>
                        </a:spcAft>
                      </a:pPr>
                      <a:r>
                        <a:rPr lang="en-US" sz="1500" kern="1200">
                          <a:effectLst/>
                        </a:rPr>
                        <a:t>1</a:t>
                      </a:r>
                      <a:endParaRPr lang="en-US" sz="1500">
                        <a:effectLst/>
                        <a:latin typeface="Calibri"/>
                        <a:ea typeface="Calibri"/>
                        <a:cs typeface="Times New Roman"/>
                      </a:endParaRPr>
                    </a:p>
                  </a:txBody>
                  <a:tcPr marL="9525" marR="9525" marT="9525" marB="0" anchor="b"/>
                </a:tc>
                <a:tc>
                  <a:txBody>
                    <a:bodyPr/>
                    <a:lstStyle/>
                    <a:p>
                      <a:pPr marL="0" marR="0" algn="r" fontAlgn="b">
                        <a:lnSpc>
                          <a:spcPct val="115000"/>
                        </a:lnSpc>
                        <a:spcBef>
                          <a:spcPts val="0"/>
                        </a:spcBef>
                        <a:spcAft>
                          <a:spcPts val="0"/>
                        </a:spcAft>
                      </a:pPr>
                      <a:r>
                        <a:rPr lang="en-US" sz="1500" kern="1200">
                          <a:effectLst/>
                        </a:rPr>
                        <a:t>15</a:t>
                      </a:r>
                      <a:endParaRPr lang="en-US" sz="1500">
                        <a:effectLst/>
                        <a:latin typeface="Calibri"/>
                        <a:ea typeface="Calibri"/>
                        <a:cs typeface="Times New Roman"/>
                      </a:endParaRPr>
                    </a:p>
                  </a:txBody>
                  <a:tcPr marL="9525" marR="9525" marT="9525" marB="0" anchor="b"/>
                </a:tc>
                <a:tc>
                  <a:txBody>
                    <a:bodyPr/>
                    <a:lstStyle/>
                    <a:p>
                      <a:pPr marL="0" marR="0" algn="r" fontAlgn="b">
                        <a:lnSpc>
                          <a:spcPct val="115000"/>
                        </a:lnSpc>
                        <a:spcBef>
                          <a:spcPts val="0"/>
                        </a:spcBef>
                        <a:spcAft>
                          <a:spcPts val="0"/>
                        </a:spcAft>
                      </a:pPr>
                      <a:r>
                        <a:rPr lang="en-US" sz="1500" kern="1200">
                          <a:effectLst/>
                        </a:rPr>
                        <a:t>1</a:t>
                      </a:r>
                      <a:endParaRPr lang="en-US" sz="1500">
                        <a:effectLst/>
                        <a:latin typeface="Calibri"/>
                        <a:ea typeface="Calibri"/>
                        <a:cs typeface="Times New Roman"/>
                      </a:endParaRPr>
                    </a:p>
                  </a:txBody>
                  <a:tcPr marL="9525" marR="9525" marT="9525" marB="0" anchor="b"/>
                </a:tc>
                <a:tc>
                  <a:txBody>
                    <a:bodyPr/>
                    <a:lstStyle/>
                    <a:p>
                      <a:pPr marL="0" marR="0" algn="r" fontAlgn="b">
                        <a:lnSpc>
                          <a:spcPct val="115000"/>
                        </a:lnSpc>
                        <a:spcBef>
                          <a:spcPts val="0"/>
                        </a:spcBef>
                        <a:spcAft>
                          <a:spcPts val="0"/>
                        </a:spcAft>
                      </a:pPr>
                      <a:r>
                        <a:rPr lang="en-US" sz="1500" kern="1200">
                          <a:effectLst/>
                        </a:rPr>
                        <a:t>0</a:t>
                      </a:r>
                      <a:endParaRPr lang="en-US" sz="1500">
                        <a:effectLst/>
                        <a:latin typeface="Calibri"/>
                        <a:ea typeface="Calibri"/>
                        <a:cs typeface="Times New Roman"/>
                      </a:endParaRPr>
                    </a:p>
                  </a:txBody>
                  <a:tcPr marL="9525" marR="9525" marT="9525" marB="0" anchor="b"/>
                </a:tc>
                <a:tc>
                  <a:txBody>
                    <a:bodyPr/>
                    <a:lstStyle/>
                    <a:p>
                      <a:pPr marL="0" marR="0" algn="r" fontAlgn="b">
                        <a:lnSpc>
                          <a:spcPct val="115000"/>
                        </a:lnSpc>
                        <a:spcBef>
                          <a:spcPts val="0"/>
                        </a:spcBef>
                        <a:spcAft>
                          <a:spcPts val="0"/>
                        </a:spcAft>
                      </a:pPr>
                      <a:r>
                        <a:rPr lang="en-US" sz="1500" kern="1200">
                          <a:effectLst/>
                        </a:rPr>
                        <a:t>0</a:t>
                      </a:r>
                      <a:endParaRPr lang="en-US" sz="1500">
                        <a:effectLst/>
                        <a:latin typeface="Calibri"/>
                        <a:ea typeface="Calibri"/>
                        <a:cs typeface="Times New Roman"/>
                      </a:endParaRPr>
                    </a:p>
                  </a:txBody>
                  <a:tcPr marL="9525" marR="9525" marT="9525" marB="0" anchor="b"/>
                </a:tc>
                <a:tc>
                  <a:txBody>
                    <a:bodyPr/>
                    <a:lstStyle/>
                    <a:p>
                      <a:pPr marL="0" marR="0" algn="r" fontAlgn="b">
                        <a:lnSpc>
                          <a:spcPct val="115000"/>
                        </a:lnSpc>
                        <a:spcBef>
                          <a:spcPts val="0"/>
                        </a:spcBef>
                        <a:spcAft>
                          <a:spcPts val="0"/>
                        </a:spcAft>
                      </a:pPr>
                      <a:r>
                        <a:rPr lang="en-US" sz="1500" kern="1200">
                          <a:effectLst/>
                        </a:rPr>
                        <a:t>1</a:t>
                      </a:r>
                      <a:endParaRPr lang="en-US" sz="1500">
                        <a:effectLst/>
                        <a:latin typeface="Calibri"/>
                        <a:ea typeface="Calibri"/>
                        <a:cs typeface="Times New Roman"/>
                      </a:endParaRPr>
                    </a:p>
                  </a:txBody>
                  <a:tcPr marL="9525" marR="9525" marT="9525" marB="0" anchor="b"/>
                </a:tc>
                <a:tc>
                  <a:txBody>
                    <a:bodyPr/>
                    <a:lstStyle/>
                    <a:p>
                      <a:pPr marL="0" marR="0" algn="r" fontAlgn="b">
                        <a:lnSpc>
                          <a:spcPct val="115000"/>
                        </a:lnSpc>
                        <a:spcBef>
                          <a:spcPts val="0"/>
                        </a:spcBef>
                        <a:spcAft>
                          <a:spcPts val="0"/>
                        </a:spcAft>
                      </a:pPr>
                      <a:r>
                        <a:rPr lang="en-US" sz="1500" kern="1200">
                          <a:effectLst/>
                        </a:rPr>
                        <a:t>14</a:t>
                      </a:r>
                      <a:endParaRPr lang="en-US" sz="1500">
                        <a:effectLst/>
                        <a:latin typeface="Calibri"/>
                        <a:ea typeface="Calibri"/>
                        <a:cs typeface="Times New Roman"/>
                      </a:endParaRPr>
                    </a:p>
                  </a:txBody>
                  <a:tcPr marL="9525" marR="9525" marT="9525" marB="0" anchor="b"/>
                </a:tc>
              </a:tr>
              <a:tr h="133350">
                <a:tc>
                  <a:txBody>
                    <a:bodyPr/>
                    <a:lstStyle/>
                    <a:p>
                      <a:pPr marL="0" marR="0" algn="ctr" fontAlgn="b">
                        <a:lnSpc>
                          <a:spcPct val="115000"/>
                        </a:lnSpc>
                        <a:spcBef>
                          <a:spcPts val="0"/>
                        </a:spcBef>
                        <a:spcAft>
                          <a:spcPts val="0"/>
                        </a:spcAft>
                      </a:pPr>
                      <a:r>
                        <a:rPr lang="en-US" sz="1500" kern="1200">
                          <a:effectLst/>
                        </a:rPr>
                        <a:t>5</a:t>
                      </a:r>
                      <a:endParaRPr lang="en-US" sz="1500">
                        <a:effectLst/>
                        <a:latin typeface="Calibri"/>
                        <a:ea typeface="Calibri"/>
                        <a:cs typeface="Times New Roman"/>
                      </a:endParaRPr>
                    </a:p>
                  </a:txBody>
                  <a:tcPr marL="9525" marR="9525" marT="9525" marB="0" anchor="b"/>
                </a:tc>
                <a:tc>
                  <a:txBody>
                    <a:bodyPr/>
                    <a:lstStyle/>
                    <a:p>
                      <a:pPr marL="0" marR="0" fontAlgn="b">
                        <a:lnSpc>
                          <a:spcPct val="115000"/>
                        </a:lnSpc>
                        <a:spcBef>
                          <a:spcPts val="0"/>
                        </a:spcBef>
                        <a:spcAft>
                          <a:spcPts val="0"/>
                        </a:spcAft>
                      </a:pPr>
                      <a:r>
                        <a:rPr lang="en-US" sz="1500" kern="1200">
                          <a:effectLst/>
                        </a:rPr>
                        <a:t>Limpopo</a:t>
                      </a:r>
                      <a:endParaRPr lang="en-US" sz="1500">
                        <a:effectLst/>
                        <a:latin typeface="Calibri"/>
                        <a:ea typeface="Calibri"/>
                        <a:cs typeface="Times New Roman"/>
                      </a:endParaRPr>
                    </a:p>
                  </a:txBody>
                  <a:tcPr marL="9525" marR="9525" marT="9525" marB="0" anchor="b"/>
                </a:tc>
                <a:tc>
                  <a:txBody>
                    <a:bodyPr/>
                    <a:lstStyle/>
                    <a:p>
                      <a:pPr marL="0" marR="0" algn="r" fontAlgn="b">
                        <a:lnSpc>
                          <a:spcPct val="115000"/>
                        </a:lnSpc>
                        <a:spcBef>
                          <a:spcPts val="0"/>
                        </a:spcBef>
                        <a:spcAft>
                          <a:spcPts val="0"/>
                        </a:spcAft>
                      </a:pPr>
                      <a:r>
                        <a:rPr lang="en-US" sz="1500" kern="1200">
                          <a:effectLst/>
                        </a:rPr>
                        <a:t>9</a:t>
                      </a:r>
                      <a:endParaRPr lang="en-US" sz="1500">
                        <a:effectLst/>
                        <a:latin typeface="Calibri"/>
                        <a:ea typeface="Calibri"/>
                        <a:cs typeface="Times New Roman"/>
                      </a:endParaRPr>
                    </a:p>
                  </a:txBody>
                  <a:tcPr marL="9525" marR="9525" marT="9525" marB="0" anchor="b"/>
                </a:tc>
                <a:tc>
                  <a:txBody>
                    <a:bodyPr/>
                    <a:lstStyle/>
                    <a:p>
                      <a:pPr marL="0" marR="0" algn="r" fontAlgn="b">
                        <a:lnSpc>
                          <a:spcPct val="115000"/>
                        </a:lnSpc>
                        <a:spcBef>
                          <a:spcPts val="0"/>
                        </a:spcBef>
                        <a:spcAft>
                          <a:spcPts val="0"/>
                        </a:spcAft>
                      </a:pPr>
                      <a:r>
                        <a:rPr lang="en-US" sz="1500" kern="1200" dirty="0">
                          <a:effectLst/>
                        </a:rPr>
                        <a:t>9</a:t>
                      </a:r>
                      <a:endParaRPr lang="en-US" sz="1500" dirty="0">
                        <a:effectLst/>
                        <a:latin typeface="Calibri"/>
                        <a:ea typeface="Calibri"/>
                        <a:cs typeface="Times New Roman"/>
                      </a:endParaRPr>
                    </a:p>
                  </a:txBody>
                  <a:tcPr marL="9525" marR="9525" marT="9525" marB="0" anchor="b"/>
                </a:tc>
                <a:tc>
                  <a:txBody>
                    <a:bodyPr/>
                    <a:lstStyle/>
                    <a:p>
                      <a:pPr marL="0" marR="0" algn="r" fontAlgn="b">
                        <a:lnSpc>
                          <a:spcPct val="115000"/>
                        </a:lnSpc>
                        <a:spcBef>
                          <a:spcPts val="0"/>
                        </a:spcBef>
                        <a:spcAft>
                          <a:spcPts val="0"/>
                        </a:spcAft>
                      </a:pPr>
                      <a:r>
                        <a:rPr lang="en-US" sz="1500" kern="1200">
                          <a:effectLst/>
                        </a:rPr>
                        <a:t>1</a:t>
                      </a:r>
                      <a:endParaRPr lang="en-US" sz="1500">
                        <a:effectLst/>
                        <a:latin typeface="Calibri"/>
                        <a:ea typeface="Calibri"/>
                        <a:cs typeface="Times New Roman"/>
                      </a:endParaRPr>
                    </a:p>
                  </a:txBody>
                  <a:tcPr marL="9525" marR="9525" marT="9525" marB="0" anchor="b"/>
                </a:tc>
                <a:tc>
                  <a:txBody>
                    <a:bodyPr/>
                    <a:lstStyle/>
                    <a:p>
                      <a:pPr marL="0" marR="0" algn="r" fontAlgn="b">
                        <a:lnSpc>
                          <a:spcPct val="115000"/>
                        </a:lnSpc>
                        <a:spcBef>
                          <a:spcPts val="0"/>
                        </a:spcBef>
                        <a:spcAft>
                          <a:spcPts val="0"/>
                        </a:spcAft>
                      </a:pPr>
                      <a:r>
                        <a:rPr lang="en-US" sz="1500" kern="1200">
                          <a:effectLst/>
                        </a:rPr>
                        <a:t>14</a:t>
                      </a:r>
                      <a:endParaRPr lang="en-US" sz="1500">
                        <a:effectLst/>
                        <a:latin typeface="Calibri"/>
                        <a:ea typeface="Calibri"/>
                        <a:cs typeface="Times New Roman"/>
                      </a:endParaRPr>
                    </a:p>
                  </a:txBody>
                  <a:tcPr marL="9525" marR="9525" marT="9525" marB="0" anchor="b"/>
                </a:tc>
                <a:tc>
                  <a:txBody>
                    <a:bodyPr/>
                    <a:lstStyle/>
                    <a:p>
                      <a:pPr marL="0" marR="0" algn="r" fontAlgn="b">
                        <a:lnSpc>
                          <a:spcPct val="115000"/>
                        </a:lnSpc>
                        <a:spcBef>
                          <a:spcPts val="0"/>
                        </a:spcBef>
                        <a:spcAft>
                          <a:spcPts val="0"/>
                        </a:spcAft>
                      </a:pPr>
                      <a:r>
                        <a:rPr lang="en-US" sz="1500" kern="1200">
                          <a:effectLst/>
                        </a:rPr>
                        <a:t>5</a:t>
                      </a:r>
                      <a:endParaRPr lang="en-US" sz="1500">
                        <a:effectLst/>
                        <a:latin typeface="Calibri"/>
                        <a:ea typeface="Calibri"/>
                        <a:cs typeface="Times New Roman"/>
                      </a:endParaRPr>
                    </a:p>
                  </a:txBody>
                  <a:tcPr marL="9525" marR="9525" marT="9525" marB="0" anchor="b"/>
                </a:tc>
                <a:tc>
                  <a:txBody>
                    <a:bodyPr/>
                    <a:lstStyle/>
                    <a:p>
                      <a:pPr marL="0" marR="0" algn="r" fontAlgn="b">
                        <a:lnSpc>
                          <a:spcPct val="115000"/>
                        </a:lnSpc>
                        <a:spcBef>
                          <a:spcPts val="0"/>
                        </a:spcBef>
                        <a:spcAft>
                          <a:spcPts val="0"/>
                        </a:spcAft>
                      </a:pPr>
                      <a:r>
                        <a:rPr lang="en-US" sz="1500" kern="1200">
                          <a:effectLst/>
                        </a:rPr>
                        <a:t>0</a:t>
                      </a:r>
                      <a:endParaRPr lang="en-US" sz="1500">
                        <a:effectLst/>
                        <a:latin typeface="Calibri"/>
                        <a:ea typeface="Calibri"/>
                        <a:cs typeface="Times New Roman"/>
                      </a:endParaRPr>
                    </a:p>
                  </a:txBody>
                  <a:tcPr marL="9525" marR="9525" marT="9525" marB="0" anchor="b"/>
                </a:tc>
                <a:tc>
                  <a:txBody>
                    <a:bodyPr/>
                    <a:lstStyle/>
                    <a:p>
                      <a:pPr marL="0" marR="0" algn="r" fontAlgn="b">
                        <a:lnSpc>
                          <a:spcPct val="115000"/>
                        </a:lnSpc>
                        <a:spcBef>
                          <a:spcPts val="0"/>
                        </a:spcBef>
                        <a:spcAft>
                          <a:spcPts val="0"/>
                        </a:spcAft>
                      </a:pPr>
                      <a:r>
                        <a:rPr lang="en-US" sz="1500" kern="1200">
                          <a:effectLst/>
                        </a:rPr>
                        <a:t>1</a:t>
                      </a:r>
                      <a:endParaRPr lang="en-US" sz="1500">
                        <a:effectLst/>
                        <a:latin typeface="Calibri"/>
                        <a:ea typeface="Calibri"/>
                        <a:cs typeface="Times New Roman"/>
                      </a:endParaRPr>
                    </a:p>
                  </a:txBody>
                  <a:tcPr marL="9525" marR="9525" marT="9525" marB="0" anchor="b"/>
                </a:tc>
                <a:tc>
                  <a:txBody>
                    <a:bodyPr/>
                    <a:lstStyle/>
                    <a:p>
                      <a:pPr marL="0" marR="0" algn="r" fontAlgn="b">
                        <a:lnSpc>
                          <a:spcPct val="115000"/>
                        </a:lnSpc>
                        <a:spcBef>
                          <a:spcPts val="0"/>
                        </a:spcBef>
                        <a:spcAft>
                          <a:spcPts val="0"/>
                        </a:spcAft>
                      </a:pPr>
                      <a:r>
                        <a:rPr lang="en-US" sz="1500" kern="1200">
                          <a:effectLst/>
                        </a:rPr>
                        <a:t>0</a:t>
                      </a:r>
                      <a:endParaRPr lang="en-US" sz="1500">
                        <a:effectLst/>
                        <a:latin typeface="Calibri"/>
                        <a:ea typeface="Calibri"/>
                        <a:cs typeface="Times New Roman"/>
                      </a:endParaRPr>
                    </a:p>
                  </a:txBody>
                  <a:tcPr marL="9525" marR="9525" marT="9525" marB="0" anchor="b"/>
                </a:tc>
                <a:tc>
                  <a:txBody>
                    <a:bodyPr/>
                    <a:lstStyle/>
                    <a:p>
                      <a:pPr marL="0" marR="0" algn="r" fontAlgn="b">
                        <a:lnSpc>
                          <a:spcPct val="115000"/>
                        </a:lnSpc>
                        <a:spcBef>
                          <a:spcPts val="0"/>
                        </a:spcBef>
                        <a:spcAft>
                          <a:spcPts val="0"/>
                        </a:spcAft>
                      </a:pPr>
                      <a:r>
                        <a:rPr lang="en-US" sz="1500" kern="1200">
                          <a:effectLst/>
                        </a:rPr>
                        <a:t>13</a:t>
                      </a:r>
                      <a:endParaRPr lang="en-US" sz="1500">
                        <a:effectLst/>
                        <a:latin typeface="Calibri"/>
                        <a:ea typeface="Calibri"/>
                        <a:cs typeface="Times New Roman"/>
                      </a:endParaRPr>
                    </a:p>
                  </a:txBody>
                  <a:tcPr marL="9525" marR="9525" marT="9525" marB="0" anchor="b"/>
                </a:tc>
              </a:tr>
              <a:tr h="119380">
                <a:tc>
                  <a:txBody>
                    <a:bodyPr/>
                    <a:lstStyle/>
                    <a:p>
                      <a:pPr marL="0" marR="0" algn="ctr" fontAlgn="b">
                        <a:lnSpc>
                          <a:spcPct val="115000"/>
                        </a:lnSpc>
                        <a:spcBef>
                          <a:spcPts val="0"/>
                        </a:spcBef>
                        <a:spcAft>
                          <a:spcPts val="0"/>
                        </a:spcAft>
                      </a:pPr>
                      <a:r>
                        <a:rPr lang="en-US" sz="1500" kern="1200">
                          <a:effectLst/>
                        </a:rPr>
                        <a:t>6</a:t>
                      </a:r>
                      <a:endParaRPr lang="en-US" sz="1500">
                        <a:effectLst/>
                        <a:latin typeface="Calibri"/>
                        <a:ea typeface="Calibri"/>
                        <a:cs typeface="Times New Roman"/>
                      </a:endParaRPr>
                    </a:p>
                  </a:txBody>
                  <a:tcPr marL="9525" marR="9525" marT="9525" marB="0" anchor="b"/>
                </a:tc>
                <a:tc>
                  <a:txBody>
                    <a:bodyPr/>
                    <a:lstStyle/>
                    <a:p>
                      <a:pPr marL="0" marR="0" fontAlgn="b">
                        <a:lnSpc>
                          <a:spcPct val="115000"/>
                        </a:lnSpc>
                        <a:spcBef>
                          <a:spcPts val="0"/>
                        </a:spcBef>
                        <a:spcAft>
                          <a:spcPts val="0"/>
                        </a:spcAft>
                      </a:pPr>
                      <a:r>
                        <a:rPr lang="en-US" sz="1500" kern="1200">
                          <a:effectLst/>
                        </a:rPr>
                        <a:t>Mpumalanga</a:t>
                      </a:r>
                      <a:endParaRPr lang="en-US" sz="1500">
                        <a:effectLst/>
                        <a:latin typeface="Calibri"/>
                        <a:ea typeface="Calibri"/>
                        <a:cs typeface="Times New Roman"/>
                      </a:endParaRPr>
                    </a:p>
                  </a:txBody>
                  <a:tcPr marL="9525" marR="9525" marT="9525" marB="0" anchor="b"/>
                </a:tc>
                <a:tc>
                  <a:txBody>
                    <a:bodyPr/>
                    <a:lstStyle/>
                    <a:p>
                      <a:pPr marL="0" marR="0" algn="r" fontAlgn="b">
                        <a:lnSpc>
                          <a:spcPct val="115000"/>
                        </a:lnSpc>
                        <a:spcBef>
                          <a:spcPts val="0"/>
                        </a:spcBef>
                        <a:spcAft>
                          <a:spcPts val="0"/>
                        </a:spcAft>
                      </a:pPr>
                      <a:r>
                        <a:rPr lang="en-US" sz="1500" kern="1200">
                          <a:effectLst/>
                        </a:rPr>
                        <a:t>5</a:t>
                      </a:r>
                      <a:endParaRPr lang="en-US" sz="1500">
                        <a:effectLst/>
                        <a:latin typeface="Calibri"/>
                        <a:ea typeface="Calibri"/>
                        <a:cs typeface="Times New Roman"/>
                      </a:endParaRPr>
                    </a:p>
                  </a:txBody>
                  <a:tcPr marL="9525" marR="9525" marT="9525" marB="0" anchor="b"/>
                </a:tc>
                <a:tc>
                  <a:txBody>
                    <a:bodyPr/>
                    <a:lstStyle/>
                    <a:p>
                      <a:pPr marL="0" marR="0" algn="r" fontAlgn="b">
                        <a:lnSpc>
                          <a:spcPct val="115000"/>
                        </a:lnSpc>
                        <a:spcBef>
                          <a:spcPts val="0"/>
                        </a:spcBef>
                        <a:spcAft>
                          <a:spcPts val="0"/>
                        </a:spcAft>
                      </a:pPr>
                      <a:r>
                        <a:rPr lang="en-US" sz="1500" kern="1200">
                          <a:effectLst/>
                        </a:rPr>
                        <a:t>9</a:t>
                      </a:r>
                      <a:endParaRPr lang="en-US" sz="1500">
                        <a:effectLst/>
                        <a:latin typeface="Calibri"/>
                        <a:ea typeface="Calibri"/>
                        <a:cs typeface="Times New Roman"/>
                      </a:endParaRPr>
                    </a:p>
                  </a:txBody>
                  <a:tcPr marL="9525" marR="9525" marT="9525" marB="0" anchor="b"/>
                </a:tc>
                <a:tc>
                  <a:txBody>
                    <a:bodyPr/>
                    <a:lstStyle/>
                    <a:p>
                      <a:pPr marL="0" marR="0" algn="r" fontAlgn="b">
                        <a:lnSpc>
                          <a:spcPct val="115000"/>
                        </a:lnSpc>
                        <a:spcBef>
                          <a:spcPts val="0"/>
                        </a:spcBef>
                        <a:spcAft>
                          <a:spcPts val="0"/>
                        </a:spcAft>
                      </a:pPr>
                      <a:r>
                        <a:rPr lang="en-US" sz="1500" kern="1200">
                          <a:effectLst/>
                        </a:rPr>
                        <a:t>2</a:t>
                      </a:r>
                      <a:endParaRPr lang="en-US" sz="1500">
                        <a:effectLst/>
                        <a:latin typeface="Calibri"/>
                        <a:ea typeface="Calibri"/>
                        <a:cs typeface="Times New Roman"/>
                      </a:endParaRPr>
                    </a:p>
                  </a:txBody>
                  <a:tcPr marL="9525" marR="9525" marT="9525" marB="0" anchor="b"/>
                </a:tc>
                <a:tc>
                  <a:txBody>
                    <a:bodyPr/>
                    <a:lstStyle/>
                    <a:p>
                      <a:pPr marL="0" marR="0" algn="r" fontAlgn="b">
                        <a:lnSpc>
                          <a:spcPct val="115000"/>
                        </a:lnSpc>
                        <a:spcBef>
                          <a:spcPts val="0"/>
                        </a:spcBef>
                        <a:spcAft>
                          <a:spcPts val="0"/>
                        </a:spcAft>
                      </a:pPr>
                      <a:r>
                        <a:rPr lang="en-US" sz="1500" kern="1200">
                          <a:effectLst/>
                        </a:rPr>
                        <a:t>5</a:t>
                      </a:r>
                      <a:endParaRPr lang="en-US" sz="1500">
                        <a:effectLst/>
                        <a:latin typeface="Calibri"/>
                        <a:ea typeface="Calibri"/>
                        <a:cs typeface="Times New Roman"/>
                      </a:endParaRPr>
                    </a:p>
                  </a:txBody>
                  <a:tcPr marL="9525" marR="9525" marT="9525" marB="0" anchor="b"/>
                </a:tc>
                <a:tc>
                  <a:txBody>
                    <a:bodyPr/>
                    <a:lstStyle/>
                    <a:p>
                      <a:pPr marL="0" marR="0" algn="r" fontAlgn="b">
                        <a:lnSpc>
                          <a:spcPct val="115000"/>
                        </a:lnSpc>
                        <a:spcBef>
                          <a:spcPts val="0"/>
                        </a:spcBef>
                        <a:spcAft>
                          <a:spcPts val="0"/>
                        </a:spcAft>
                      </a:pPr>
                      <a:r>
                        <a:rPr lang="en-US" sz="1500" kern="1200">
                          <a:effectLst/>
                        </a:rPr>
                        <a:t>0</a:t>
                      </a:r>
                      <a:endParaRPr lang="en-US" sz="1500">
                        <a:effectLst/>
                        <a:latin typeface="Calibri"/>
                        <a:ea typeface="Calibri"/>
                        <a:cs typeface="Times New Roman"/>
                      </a:endParaRPr>
                    </a:p>
                  </a:txBody>
                  <a:tcPr marL="9525" marR="9525" marT="9525" marB="0" anchor="b"/>
                </a:tc>
                <a:tc>
                  <a:txBody>
                    <a:bodyPr/>
                    <a:lstStyle/>
                    <a:p>
                      <a:pPr marL="0" marR="0" algn="r" fontAlgn="b">
                        <a:lnSpc>
                          <a:spcPct val="115000"/>
                        </a:lnSpc>
                        <a:spcBef>
                          <a:spcPts val="0"/>
                        </a:spcBef>
                        <a:spcAft>
                          <a:spcPts val="0"/>
                        </a:spcAft>
                      </a:pPr>
                      <a:r>
                        <a:rPr lang="en-US" sz="1500" kern="1200">
                          <a:effectLst/>
                        </a:rPr>
                        <a:t>0</a:t>
                      </a:r>
                      <a:endParaRPr lang="en-US" sz="1500">
                        <a:effectLst/>
                        <a:latin typeface="Calibri"/>
                        <a:ea typeface="Calibri"/>
                        <a:cs typeface="Times New Roman"/>
                      </a:endParaRPr>
                    </a:p>
                  </a:txBody>
                  <a:tcPr marL="9525" marR="9525" marT="9525" marB="0" anchor="b"/>
                </a:tc>
                <a:tc>
                  <a:txBody>
                    <a:bodyPr/>
                    <a:lstStyle/>
                    <a:p>
                      <a:pPr marL="0" marR="0" algn="r" fontAlgn="b">
                        <a:lnSpc>
                          <a:spcPct val="115000"/>
                        </a:lnSpc>
                        <a:spcBef>
                          <a:spcPts val="0"/>
                        </a:spcBef>
                        <a:spcAft>
                          <a:spcPts val="0"/>
                        </a:spcAft>
                      </a:pPr>
                      <a:r>
                        <a:rPr lang="en-US" sz="1500" kern="1200">
                          <a:effectLst/>
                        </a:rPr>
                        <a:t>0</a:t>
                      </a:r>
                      <a:endParaRPr lang="en-US" sz="1500">
                        <a:effectLst/>
                        <a:latin typeface="Calibri"/>
                        <a:ea typeface="Calibri"/>
                        <a:cs typeface="Times New Roman"/>
                      </a:endParaRPr>
                    </a:p>
                  </a:txBody>
                  <a:tcPr marL="9525" marR="9525" marT="9525" marB="0" anchor="b"/>
                </a:tc>
                <a:tc>
                  <a:txBody>
                    <a:bodyPr/>
                    <a:lstStyle/>
                    <a:p>
                      <a:pPr marL="0" marR="0" algn="r" fontAlgn="b">
                        <a:lnSpc>
                          <a:spcPct val="115000"/>
                        </a:lnSpc>
                        <a:spcBef>
                          <a:spcPts val="0"/>
                        </a:spcBef>
                        <a:spcAft>
                          <a:spcPts val="0"/>
                        </a:spcAft>
                      </a:pPr>
                      <a:r>
                        <a:rPr lang="en-US" sz="1500" kern="1200">
                          <a:effectLst/>
                        </a:rPr>
                        <a:t>0</a:t>
                      </a:r>
                      <a:endParaRPr lang="en-US" sz="1500">
                        <a:effectLst/>
                        <a:latin typeface="Calibri"/>
                        <a:ea typeface="Calibri"/>
                        <a:cs typeface="Times New Roman"/>
                      </a:endParaRPr>
                    </a:p>
                  </a:txBody>
                  <a:tcPr marL="9525" marR="9525" marT="9525" marB="0" anchor="b"/>
                </a:tc>
                <a:tc>
                  <a:txBody>
                    <a:bodyPr/>
                    <a:lstStyle/>
                    <a:p>
                      <a:pPr marL="0" marR="0" algn="r" fontAlgn="b">
                        <a:lnSpc>
                          <a:spcPct val="115000"/>
                        </a:lnSpc>
                        <a:spcBef>
                          <a:spcPts val="0"/>
                        </a:spcBef>
                        <a:spcAft>
                          <a:spcPts val="0"/>
                        </a:spcAft>
                      </a:pPr>
                      <a:r>
                        <a:rPr lang="en-US" sz="1500" kern="1200">
                          <a:effectLst/>
                        </a:rPr>
                        <a:t>11</a:t>
                      </a:r>
                      <a:endParaRPr lang="en-US" sz="1500">
                        <a:effectLst/>
                        <a:latin typeface="Calibri"/>
                        <a:ea typeface="Calibri"/>
                        <a:cs typeface="Times New Roman"/>
                      </a:endParaRPr>
                    </a:p>
                  </a:txBody>
                  <a:tcPr marL="9525" marR="9525" marT="9525" marB="0" anchor="b"/>
                </a:tc>
              </a:tr>
              <a:tr h="195580">
                <a:tc>
                  <a:txBody>
                    <a:bodyPr/>
                    <a:lstStyle/>
                    <a:p>
                      <a:pPr marL="0" marR="0" algn="ctr" fontAlgn="b">
                        <a:lnSpc>
                          <a:spcPct val="115000"/>
                        </a:lnSpc>
                        <a:spcBef>
                          <a:spcPts val="0"/>
                        </a:spcBef>
                        <a:spcAft>
                          <a:spcPts val="0"/>
                        </a:spcAft>
                      </a:pPr>
                      <a:r>
                        <a:rPr lang="en-US" sz="1500" kern="1200">
                          <a:effectLst/>
                        </a:rPr>
                        <a:t>7</a:t>
                      </a:r>
                      <a:endParaRPr lang="en-US" sz="1500">
                        <a:effectLst/>
                        <a:latin typeface="Calibri"/>
                        <a:ea typeface="Calibri"/>
                        <a:cs typeface="Times New Roman"/>
                      </a:endParaRPr>
                    </a:p>
                  </a:txBody>
                  <a:tcPr marL="9525" marR="9525" marT="9525" marB="0" anchor="b"/>
                </a:tc>
                <a:tc>
                  <a:txBody>
                    <a:bodyPr/>
                    <a:lstStyle/>
                    <a:p>
                      <a:pPr marL="0" marR="0" fontAlgn="b">
                        <a:lnSpc>
                          <a:spcPct val="115000"/>
                        </a:lnSpc>
                        <a:spcBef>
                          <a:spcPts val="0"/>
                        </a:spcBef>
                        <a:spcAft>
                          <a:spcPts val="0"/>
                        </a:spcAft>
                      </a:pPr>
                      <a:r>
                        <a:rPr lang="en-US" sz="1500" kern="1200">
                          <a:effectLst/>
                        </a:rPr>
                        <a:t>North West</a:t>
                      </a:r>
                      <a:endParaRPr lang="en-US" sz="1500">
                        <a:effectLst/>
                        <a:latin typeface="Calibri"/>
                        <a:ea typeface="Calibri"/>
                        <a:cs typeface="Times New Roman"/>
                      </a:endParaRPr>
                    </a:p>
                  </a:txBody>
                  <a:tcPr marL="9525" marR="9525" marT="9525" marB="0" anchor="b"/>
                </a:tc>
                <a:tc>
                  <a:txBody>
                    <a:bodyPr/>
                    <a:lstStyle/>
                    <a:p>
                      <a:pPr marL="0" marR="0" algn="r" fontAlgn="b">
                        <a:lnSpc>
                          <a:spcPct val="115000"/>
                        </a:lnSpc>
                        <a:spcBef>
                          <a:spcPts val="0"/>
                        </a:spcBef>
                        <a:spcAft>
                          <a:spcPts val="0"/>
                        </a:spcAft>
                      </a:pPr>
                      <a:r>
                        <a:rPr lang="en-US" sz="1500" kern="1200">
                          <a:effectLst/>
                        </a:rPr>
                        <a:t>6</a:t>
                      </a:r>
                      <a:endParaRPr lang="en-US" sz="1500">
                        <a:effectLst/>
                        <a:latin typeface="Calibri"/>
                        <a:ea typeface="Calibri"/>
                        <a:cs typeface="Times New Roman"/>
                      </a:endParaRPr>
                    </a:p>
                  </a:txBody>
                  <a:tcPr marL="9525" marR="9525" marT="9525" marB="0" anchor="b"/>
                </a:tc>
                <a:tc>
                  <a:txBody>
                    <a:bodyPr/>
                    <a:lstStyle/>
                    <a:p>
                      <a:pPr marL="0" marR="0" algn="r" fontAlgn="b">
                        <a:lnSpc>
                          <a:spcPct val="115000"/>
                        </a:lnSpc>
                        <a:spcBef>
                          <a:spcPts val="0"/>
                        </a:spcBef>
                        <a:spcAft>
                          <a:spcPts val="0"/>
                        </a:spcAft>
                      </a:pPr>
                      <a:r>
                        <a:rPr lang="en-US" sz="1500" kern="1200">
                          <a:effectLst/>
                        </a:rPr>
                        <a:t>2</a:t>
                      </a:r>
                      <a:endParaRPr lang="en-US" sz="1500">
                        <a:effectLst/>
                        <a:latin typeface="Calibri"/>
                        <a:ea typeface="Calibri"/>
                        <a:cs typeface="Times New Roman"/>
                      </a:endParaRPr>
                    </a:p>
                  </a:txBody>
                  <a:tcPr marL="9525" marR="9525" marT="9525" marB="0" anchor="b"/>
                </a:tc>
                <a:tc>
                  <a:txBody>
                    <a:bodyPr/>
                    <a:lstStyle/>
                    <a:p>
                      <a:pPr marL="0" marR="0" algn="r" fontAlgn="b">
                        <a:lnSpc>
                          <a:spcPct val="115000"/>
                        </a:lnSpc>
                        <a:spcBef>
                          <a:spcPts val="0"/>
                        </a:spcBef>
                        <a:spcAft>
                          <a:spcPts val="0"/>
                        </a:spcAft>
                      </a:pPr>
                      <a:r>
                        <a:rPr lang="en-US" sz="1500" kern="1200">
                          <a:effectLst/>
                        </a:rPr>
                        <a:t>1</a:t>
                      </a:r>
                      <a:endParaRPr lang="en-US" sz="1500">
                        <a:effectLst/>
                        <a:latin typeface="Calibri"/>
                        <a:ea typeface="Calibri"/>
                        <a:cs typeface="Times New Roman"/>
                      </a:endParaRPr>
                    </a:p>
                  </a:txBody>
                  <a:tcPr marL="9525" marR="9525" marT="9525" marB="0" anchor="b"/>
                </a:tc>
                <a:tc>
                  <a:txBody>
                    <a:bodyPr/>
                    <a:lstStyle/>
                    <a:p>
                      <a:pPr marL="0" marR="0" algn="r" fontAlgn="b">
                        <a:lnSpc>
                          <a:spcPct val="115000"/>
                        </a:lnSpc>
                        <a:spcBef>
                          <a:spcPts val="0"/>
                        </a:spcBef>
                        <a:spcAft>
                          <a:spcPts val="0"/>
                        </a:spcAft>
                      </a:pPr>
                      <a:r>
                        <a:rPr lang="en-US" sz="1500" kern="1200" dirty="0">
                          <a:effectLst/>
                        </a:rPr>
                        <a:t>7</a:t>
                      </a:r>
                      <a:endParaRPr lang="en-US" sz="1500" dirty="0">
                        <a:effectLst/>
                        <a:latin typeface="Calibri"/>
                        <a:ea typeface="Calibri"/>
                        <a:cs typeface="Times New Roman"/>
                      </a:endParaRPr>
                    </a:p>
                  </a:txBody>
                  <a:tcPr marL="9525" marR="9525" marT="9525" marB="0" anchor="b"/>
                </a:tc>
                <a:tc>
                  <a:txBody>
                    <a:bodyPr/>
                    <a:lstStyle/>
                    <a:p>
                      <a:pPr marL="0" marR="0" algn="r" fontAlgn="b">
                        <a:lnSpc>
                          <a:spcPct val="115000"/>
                        </a:lnSpc>
                        <a:spcBef>
                          <a:spcPts val="0"/>
                        </a:spcBef>
                        <a:spcAft>
                          <a:spcPts val="0"/>
                        </a:spcAft>
                      </a:pPr>
                      <a:r>
                        <a:rPr lang="en-US" sz="1500" kern="1200">
                          <a:effectLst/>
                        </a:rPr>
                        <a:t>0</a:t>
                      </a:r>
                      <a:endParaRPr lang="en-US" sz="1500">
                        <a:effectLst/>
                        <a:latin typeface="Calibri"/>
                        <a:ea typeface="Calibri"/>
                        <a:cs typeface="Times New Roman"/>
                      </a:endParaRPr>
                    </a:p>
                  </a:txBody>
                  <a:tcPr marL="9525" marR="9525" marT="9525" marB="0" anchor="b"/>
                </a:tc>
                <a:tc>
                  <a:txBody>
                    <a:bodyPr/>
                    <a:lstStyle/>
                    <a:p>
                      <a:pPr marL="0" marR="0" algn="r" fontAlgn="b">
                        <a:lnSpc>
                          <a:spcPct val="115000"/>
                        </a:lnSpc>
                        <a:spcBef>
                          <a:spcPts val="0"/>
                        </a:spcBef>
                        <a:spcAft>
                          <a:spcPts val="0"/>
                        </a:spcAft>
                      </a:pPr>
                      <a:r>
                        <a:rPr lang="en-US" sz="1500" kern="1200">
                          <a:effectLst/>
                        </a:rPr>
                        <a:t>0</a:t>
                      </a:r>
                      <a:endParaRPr lang="en-US" sz="1500">
                        <a:effectLst/>
                        <a:latin typeface="Calibri"/>
                        <a:ea typeface="Calibri"/>
                        <a:cs typeface="Times New Roman"/>
                      </a:endParaRPr>
                    </a:p>
                  </a:txBody>
                  <a:tcPr marL="9525" marR="9525" marT="9525" marB="0" anchor="b"/>
                </a:tc>
                <a:tc>
                  <a:txBody>
                    <a:bodyPr/>
                    <a:lstStyle/>
                    <a:p>
                      <a:pPr marL="0" marR="0" algn="r" fontAlgn="b">
                        <a:lnSpc>
                          <a:spcPct val="115000"/>
                        </a:lnSpc>
                        <a:spcBef>
                          <a:spcPts val="0"/>
                        </a:spcBef>
                        <a:spcAft>
                          <a:spcPts val="0"/>
                        </a:spcAft>
                      </a:pPr>
                      <a:r>
                        <a:rPr lang="en-US" sz="1500" kern="1200">
                          <a:effectLst/>
                        </a:rPr>
                        <a:t>0</a:t>
                      </a:r>
                      <a:endParaRPr lang="en-US" sz="1500">
                        <a:effectLst/>
                        <a:latin typeface="Calibri"/>
                        <a:ea typeface="Calibri"/>
                        <a:cs typeface="Times New Roman"/>
                      </a:endParaRPr>
                    </a:p>
                  </a:txBody>
                  <a:tcPr marL="9525" marR="9525" marT="9525" marB="0" anchor="b"/>
                </a:tc>
                <a:tc>
                  <a:txBody>
                    <a:bodyPr/>
                    <a:lstStyle/>
                    <a:p>
                      <a:pPr marL="0" marR="0" algn="r" fontAlgn="b">
                        <a:lnSpc>
                          <a:spcPct val="115000"/>
                        </a:lnSpc>
                        <a:spcBef>
                          <a:spcPts val="0"/>
                        </a:spcBef>
                        <a:spcAft>
                          <a:spcPts val="0"/>
                        </a:spcAft>
                      </a:pPr>
                      <a:r>
                        <a:rPr lang="en-US" sz="1500" kern="1200">
                          <a:effectLst/>
                        </a:rPr>
                        <a:t>0</a:t>
                      </a:r>
                      <a:endParaRPr lang="en-US" sz="1500">
                        <a:effectLst/>
                        <a:latin typeface="Calibri"/>
                        <a:ea typeface="Calibri"/>
                        <a:cs typeface="Times New Roman"/>
                      </a:endParaRPr>
                    </a:p>
                  </a:txBody>
                  <a:tcPr marL="9525" marR="9525" marT="9525" marB="0" anchor="b"/>
                </a:tc>
                <a:tc>
                  <a:txBody>
                    <a:bodyPr/>
                    <a:lstStyle/>
                    <a:p>
                      <a:pPr marL="0" marR="0" algn="r" fontAlgn="b">
                        <a:lnSpc>
                          <a:spcPct val="115000"/>
                        </a:lnSpc>
                        <a:spcBef>
                          <a:spcPts val="0"/>
                        </a:spcBef>
                        <a:spcAft>
                          <a:spcPts val="0"/>
                        </a:spcAft>
                      </a:pPr>
                      <a:r>
                        <a:rPr lang="en-US" sz="1500" kern="1200">
                          <a:effectLst/>
                        </a:rPr>
                        <a:t>8</a:t>
                      </a:r>
                      <a:endParaRPr lang="en-US" sz="1500">
                        <a:effectLst/>
                        <a:latin typeface="Calibri"/>
                        <a:ea typeface="Calibri"/>
                        <a:cs typeface="Times New Roman"/>
                      </a:endParaRPr>
                    </a:p>
                  </a:txBody>
                  <a:tcPr marL="9525" marR="9525" marT="9525" marB="0" anchor="b"/>
                </a:tc>
              </a:tr>
              <a:tr h="181610">
                <a:tc>
                  <a:txBody>
                    <a:bodyPr/>
                    <a:lstStyle/>
                    <a:p>
                      <a:pPr marL="0" marR="0" algn="ctr" fontAlgn="b">
                        <a:lnSpc>
                          <a:spcPct val="115000"/>
                        </a:lnSpc>
                        <a:spcBef>
                          <a:spcPts val="0"/>
                        </a:spcBef>
                        <a:spcAft>
                          <a:spcPts val="0"/>
                        </a:spcAft>
                      </a:pPr>
                      <a:r>
                        <a:rPr lang="en-US" sz="1500" kern="1200">
                          <a:effectLst/>
                        </a:rPr>
                        <a:t>8</a:t>
                      </a:r>
                      <a:endParaRPr lang="en-US" sz="1500">
                        <a:effectLst/>
                        <a:latin typeface="Calibri"/>
                        <a:ea typeface="Calibri"/>
                        <a:cs typeface="Times New Roman"/>
                      </a:endParaRPr>
                    </a:p>
                  </a:txBody>
                  <a:tcPr marL="9525" marR="9525" marT="9525" marB="0" anchor="b"/>
                </a:tc>
                <a:tc>
                  <a:txBody>
                    <a:bodyPr/>
                    <a:lstStyle/>
                    <a:p>
                      <a:pPr marL="0" marR="0" fontAlgn="b">
                        <a:lnSpc>
                          <a:spcPct val="115000"/>
                        </a:lnSpc>
                        <a:spcBef>
                          <a:spcPts val="0"/>
                        </a:spcBef>
                        <a:spcAft>
                          <a:spcPts val="0"/>
                        </a:spcAft>
                      </a:pPr>
                      <a:r>
                        <a:rPr lang="en-US" sz="1500" kern="1200">
                          <a:effectLst/>
                        </a:rPr>
                        <a:t>Northern Cape</a:t>
                      </a:r>
                      <a:endParaRPr lang="en-US" sz="1500">
                        <a:effectLst/>
                        <a:latin typeface="Calibri"/>
                        <a:ea typeface="Calibri"/>
                        <a:cs typeface="Times New Roman"/>
                      </a:endParaRPr>
                    </a:p>
                  </a:txBody>
                  <a:tcPr marL="9525" marR="9525" marT="9525" marB="0" anchor="b"/>
                </a:tc>
                <a:tc>
                  <a:txBody>
                    <a:bodyPr/>
                    <a:lstStyle/>
                    <a:p>
                      <a:pPr marL="0" marR="0" algn="r" fontAlgn="b">
                        <a:lnSpc>
                          <a:spcPct val="115000"/>
                        </a:lnSpc>
                        <a:spcBef>
                          <a:spcPts val="0"/>
                        </a:spcBef>
                        <a:spcAft>
                          <a:spcPts val="0"/>
                        </a:spcAft>
                      </a:pPr>
                      <a:r>
                        <a:rPr lang="en-US" sz="1500" kern="1200">
                          <a:effectLst/>
                        </a:rPr>
                        <a:t>1</a:t>
                      </a:r>
                      <a:endParaRPr lang="en-US" sz="1500">
                        <a:effectLst/>
                        <a:latin typeface="Calibri"/>
                        <a:ea typeface="Calibri"/>
                        <a:cs typeface="Times New Roman"/>
                      </a:endParaRPr>
                    </a:p>
                  </a:txBody>
                  <a:tcPr marL="9525" marR="9525" marT="9525" marB="0" anchor="b"/>
                </a:tc>
                <a:tc>
                  <a:txBody>
                    <a:bodyPr/>
                    <a:lstStyle/>
                    <a:p>
                      <a:pPr marL="0" marR="0" algn="r" fontAlgn="b">
                        <a:lnSpc>
                          <a:spcPct val="115000"/>
                        </a:lnSpc>
                        <a:spcBef>
                          <a:spcPts val="0"/>
                        </a:spcBef>
                        <a:spcAft>
                          <a:spcPts val="0"/>
                        </a:spcAft>
                      </a:pPr>
                      <a:r>
                        <a:rPr lang="en-US" sz="1500" kern="1200">
                          <a:effectLst/>
                        </a:rPr>
                        <a:t>0</a:t>
                      </a:r>
                      <a:endParaRPr lang="en-US" sz="1500">
                        <a:effectLst/>
                        <a:latin typeface="Calibri"/>
                        <a:ea typeface="Calibri"/>
                        <a:cs typeface="Times New Roman"/>
                      </a:endParaRPr>
                    </a:p>
                  </a:txBody>
                  <a:tcPr marL="9525" marR="9525" marT="9525" marB="0" anchor="b"/>
                </a:tc>
                <a:tc>
                  <a:txBody>
                    <a:bodyPr/>
                    <a:lstStyle/>
                    <a:p>
                      <a:pPr marL="0" marR="0" algn="r" fontAlgn="b">
                        <a:lnSpc>
                          <a:spcPct val="115000"/>
                        </a:lnSpc>
                        <a:spcBef>
                          <a:spcPts val="0"/>
                        </a:spcBef>
                        <a:spcAft>
                          <a:spcPts val="0"/>
                        </a:spcAft>
                      </a:pPr>
                      <a:r>
                        <a:rPr lang="en-US" sz="1500" kern="1200">
                          <a:effectLst/>
                        </a:rPr>
                        <a:t>0</a:t>
                      </a:r>
                      <a:endParaRPr lang="en-US" sz="1500">
                        <a:effectLst/>
                        <a:latin typeface="Calibri"/>
                        <a:ea typeface="Calibri"/>
                        <a:cs typeface="Times New Roman"/>
                      </a:endParaRPr>
                    </a:p>
                  </a:txBody>
                  <a:tcPr marL="9525" marR="9525" marT="9525" marB="0" anchor="b"/>
                </a:tc>
                <a:tc>
                  <a:txBody>
                    <a:bodyPr/>
                    <a:lstStyle/>
                    <a:p>
                      <a:pPr marL="0" marR="0" algn="r" fontAlgn="b">
                        <a:lnSpc>
                          <a:spcPct val="115000"/>
                        </a:lnSpc>
                        <a:spcBef>
                          <a:spcPts val="0"/>
                        </a:spcBef>
                        <a:spcAft>
                          <a:spcPts val="0"/>
                        </a:spcAft>
                      </a:pPr>
                      <a:r>
                        <a:rPr lang="en-US" sz="1500" kern="1200">
                          <a:effectLst/>
                        </a:rPr>
                        <a:t>1</a:t>
                      </a:r>
                      <a:endParaRPr lang="en-US" sz="1500">
                        <a:effectLst/>
                        <a:latin typeface="Calibri"/>
                        <a:ea typeface="Calibri"/>
                        <a:cs typeface="Times New Roman"/>
                      </a:endParaRPr>
                    </a:p>
                  </a:txBody>
                  <a:tcPr marL="9525" marR="9525" marT="9525" marB="0" anchor="b"/>
                </a:tc>
                <a:tc>
                  <a:txBody>
                    <a:bodyPr/>
                    <a:lstStyle/>
                    <a:p>
                      <a:pPr marL="0" marR="0" algn="r" fontAlgn="b">
                        <a:lnSpc>
                          <a:spcPct val="115000"/>
                        </a:lnSpc>
                        <a:spcBef>
                          <a:spcPts val="0"/>
                        </a:spcBef>
                        <a:spcAft>
                          <a:spcPts val="0"/>
                        </a:spcAft>
                      </a:pPr>
                      <a:r>
                        <a:rPr lang="en-US" sz="1500" kern="1200" dirty="0">
                          <a:effectLst/>
                        </a:rPr>
                        <a:t>0</a:t>
                      </a:r>
                      <a:endParaRPr lang="en-US" sz="1500" dirty="0">
                        <a:effectLst/>
                        <a:latin typeface="Calibri"/>
                        <a:ea typeface="Calibri"/>
                        <a:cs typeface="Times New Roman"/>
                      </a:endParaRPr>
                    </a:p>
                  </a:txBody>
                  <a:tcPr marL="9525" marR="9525" marT="9525" marB="0" anchor="b"/>
                </a:tc>
                <a:tc>
                  <a:txBody>
                    <a:bodyPr/>
                    <a:lstStyle/>
                    <a:p>
                      <a:pPr marL="0" marR="0" algn="r" fontAlgn="b">
                        <a:lnSpc>
                          <a:spcPct val="115000"/>
                        </a:lnSpc>
                        <a:spcBef>
                          <a:spcPts val="0"/>
                        </a:spcBef>
                        <a:spcAft>
                          <a:spcPts val="0"/>
                        </a:spcAft>
                      </a:pPr>
                      <a:r>
                        <a:rPr lang="en-US" sz="1500" kern="1200" dirty="0">
                          <a:effectLst/>
                        </a:rPr>
                        <a:t>0</a:t>
                      </a:r>
                      <a:endParaRPr lang="en-US" sz="1500" dirty="0">
                        <a:effectLst/>
                        <a:latin typeface="Calibri"/>
                        <a:ea typeface="Calibri"/>
                        <a:cs typeface="Times New Roman"/>
                      </a:endParaRPr>
                    </a:p>
                  </a:txBody>
                  <a:tcPr marL="9525" marR="9525" marT="9525" marB="0" anchor="b"/>
                </a:tc>
                <a:tc>
                  <a:txBody>
                    <a:bodyPr/>
                    <a:lstStyle/>
                    <a:p>
                      <a:pPr marL="0" marR="0" algn="r" fontAlgn="b">
                        <a:lnSpc>
                          <a:spcPct val="115000"/>
                        </a:lnSpc>
                        <a:spcBef>
                          <a:spcPts val="0"/>
                        </a:spcBef>
                        <a:spcAft>
                          <a:spcPts val="0"/>
                        </a:spcAft>
                      </a:pPr>
                      <a:r>
                        <a:rPr lang="en-US" sz="1500" kern="1200" dirty="0">
                          <a:effectLst/>
                        </a:rPr>
                        <a:t>0</a:t>
                      </a:r>
                      <a:endParaRPr lang="en-US" sz="1500" dirty="0">
                        <a:effectLst/>
                        <a:latin typeface="Calibri"/>
                        <a:ea typeface="Calibri"/>
                        <a:cs typeface="Times New Roman"/>
                      </a:endParaRPr>
                    </a:p>
                  </a:txBody>
                  <a:tcPr marL="9525" marR="9525" marT="9525" marB="0" anchor="b"/>
                </a:tc>
                <a:tc>
                  <a:txBody>
                    <a:bodyPr/>
                    <a:lstStyle/>
                    <a:p>
                      <a:pPr marL="0" marR="0" algn="r" fontAlgn="b">
                        <a:lnSpc>
                          <a:spcPct val="115000"/>
                        </a:lnSpc>
                        <a:spcBef>
                          <a:spcPts val="0"/>
                        </a:spcBef>
                        <a:spcAft>
                          <a:spcPts val="0"/>
                        </a:spcAft>
                      </a:pPr>
                      <a:r>
                        <a:rPr lang="en-US" sz="1500" kern="1200" dirty="0">
                          <a:effectLst/>
                        </a:rPr>
                        <a:t>0</a:t>
                      </a:r>
                      <a:endParaRPr lang="en-US" sz="1500" dirty="0">
                        <a:effectLst/>
                        <a:latin typeface="Calibri"/>
                        <a:ea typeface="Calibri"/>
                        <a:cs typeface="Times New Roman"/>
                      </a:endParaRPr>
                    </a:p>
                  </a:txBody>
                  <a:tcPr marL="9525" marR="9525" marT="9525" marB="0" anchor="b"/>
                </a:tc>
                <a:tc>
                  <a:txBody>
                    <a:bodyPr/>
                    <a:lstStyle/>
                    <a:p>
                      <a:pPr marL="0" marR="0" algn="r" fontAlgn="b">
                        <a:lnSpc>
                          <a:spcPct val="115000"/>
                        </a:lnSpc>
                        <a:spcBef>
                          <a:spcPts val="0"/>
                        </a:spcBef>
                        <a:spcAft>
                          <a:spcPts val="0"/>
                        </a:spcAft>
                      </a:pPr>
                      <a:r>
                        <a:rPr lang="en-US" sz="1500" kern="1200">
                          <a:effectLst/>
                        </a:rPr>
                        <a:t>0</a:t>
                      </a:r>
                      <a:endParaRPr lang="en-US" sz="1500">
                        <a:effectLst/>
                        <a:latin typeface="Calibri"/>
                        <a:ea typeface="Calibri"/>
                        <a:cs typeface="Times New Roman"/>
                      </a:endParaRPr>
                    </a:p>
                  </a:txBody>
                  <a:tcPr marL="9525" marR="9525" marT="9525" marB="0" anchor="b"/>
                </a:tc>
              </a:tr>
              <a:tr h="170815">
                <a:tc>
                  <a:txBody>
                    <a:bodyPr/>
                    <a:lstStyle/>
                    <a:p>
                      <a:pPr marL="0" marR="0" algn="ctr" fontAlgn="b">
                        <a:lnSpc>
                          <a:spcPct val="115000"/>
                        </a:lnSpc>
                        <a:spcBef>
                          <a:spcPts val="0"/>
                        </a:spcBef>
                        <a:spcAft>
                          <a:spcPts val="0"/>
                        </a:spcAft>
                      </a:pPr>
                      <a:r>
                        <a:rPr lang="en-US" sz="1500" kern="1200">
                          <a:effectLst/>
                        </a:rPr>
                        <a:t>9</a:t>
                      </a:r>
                      <a:endParaRPr lang="en-US" sz="1500">
                        <a:effectLst/>
                        <a:latin typeface="Calibri"/>
                        <a:ea typeface="Calibri"/>
                        <a:cs typeface="Times New Roman"/>
                      </a:endParaRPr>
                    </a:p>
                  </a:txBody>
                  <a:tcPr marL="9525" marR="9525" marT="9525" marB="0" anchor="b"/>
                </a:tc>
                <a:tc>
                  <a:txBody>
                    <a:bodyPr/>
                    <a:lstStyle/>
                    <a:p>
                      <a:pPr marL="0" marR="0" fontAlgn="b">
                        <a:lnSpc>
                          <a:spcPct val="115000"/>
                        </a:lnSpc>
                        <a:spcBef>
                          <a:spcPts val="0"/>
                        </a:spcBef>
                        <a:spcAft>
                          <a:spcPts val="0"/>
                        </a:spcAft>
                      </a:pPr>
                      <a:r>
                        <a:rPr lang="en-US" sz="1500" kern="1200">
                          <a:effectLst/>
                        </a:rPr>
                        <a:t>Western Cape</a:t>
                      </a:r>
                      <a:endParaRPr lang="en-US" sz="1500">
                        <a:effectLst/>
                        <a:latin typeface="Calibri"/>
                        <a:ea typeface="Calibri"/>
                        <a:cs typeface="Times New Roman"/>
                      </a:endParaRPr>
                    </a:p>
                  </a:txBody>
                  <a:tcPr marL="9525" marR="9525" marT="9525" marB="0" anchor="b"/>
                </a:tc>
                <a:tc>
                  <a:txBody>
                    <a:bodyPr/>
                    <a:lstStyle/>
                    <a:p>
                      <a:pPr marL="0" marR="0" algn="r" fontAlgn="b">
                        <a:lnSpc>
                          <a:spcPct val="115000"/>
                        </a:lnSpc>
                        <a:spcBef>
                          <a:spcPts val="0"/>
                        </a:spcBef>
                        <a:spcAft>
                          <a:spcPts val="0"/>
                        </a:spcAft>
                      </a:pPr>
                      <a:r>
                        <a:rPr lang="en-US" sz="1500" kern="1200">
                          <a:effectLst/>
                        </a:rPr>
                        <a:t>35</a:t>
                      </a:r>
                      <a:endParaRPr lang="en-US" sz="1500">
                        <a:effectLst/>
                        <a:latin typeface="Calibri"/>
                        <a:ea typeface="Calibri"/>
                        <a:cs typeface="Times New Roman"/>
                      </a:endParaRPr>
                    </a:p>
                  </a:txBody>
                  <a:tcPr marL="9525" marR="9525" marT="9525" marB="0" anchor="b"/>
                </a:tc>
                <a:tc>
                  <a:txBody>
                    <a:bodyPr/>
                    <a:lstStyle/>
                    <a:p>
                      <a:pPr marL="0" marR="0" algn="r" fontAlgn="b">
                        <a:lnSpc>
                          <a:spcPct val="115000"/>
                        </a:lnSpc>
                        <a:spcBef>
                          <a:spcPts val="0"/>
                        </a:spcBef>
                        <a:spcAft>
                          <a:spcPts val="0"/>
                        </a:spcAft>
                      </a:pPr>
                      <a:r>
                        <a:rPr lang="en-US" sz="1500" kern="1200">
                          <a:effectLst/>
                        </a:rPr>
                        <a:t>30</a:t>
                      </a:r>
                      <a:endParaRPr lang="en-US" sz="1500">
                        <a:effectLst/>
                        <a:latin typeface="Calibri"/>
                        <a:ea typeface="Calibri"/>
                        <a:cs typeface="Times New Roman"/>
                      </a:endParaRPr>
                    </a:p>
                  </a:txBody>
                  <a:tcPr marL="9525" marR="9525" marT="9525" marB="0" anchor="b"/>
                </a:tc>
                <a:tc>
                  <a:txBody>
                    <a:bodyPr/>
                    <a:lstStyle/>
                    <a:p>
                      <a:pPr marL="0" marR="0" algn="r" fontAlgn="b">
                        <a:lnSpc>
                          <a:spcPct val="115000"/>
                        </a:lnSpc>
                        <a:spcBef>
                          <a:spcPts val="0"/>
                        </a:spcBef>
                        <a:spcAft>
                          <a:spcPts val="0"/>
                        </a:spcAft>
                      </a:pPr>
                      <a:r>
                        <a:rPr lang="en-US" sz="1500" kern="1200">
                          <a:effectLst/>
                        </a:rPr>
                        <a:t>4</a:t>
                      </a:r>
                      <a:endParaRPr lang="en-US" sz="1500">
                        <a:effectLst/>
                        <a:latin typeface="Calibri"/>
                        <a:ea typeface="Calibri"/>
                        <a:cs typeface="Times New Roman"/>
                      </a:endParaRPr>
                    </a:p>
                  </a:txBody>
                  <a:tcPr marL="9525" marR="9525" marT="9525" marB="0" anchor="b"/>
                </a:tc>
                <a:tc>
                  <a:txBody>
                    <a:bodyPr/>
                    <a:lstStyle/>
                    <a:p>
                      <a:pPr marL="0" marR="0" algn="r" fontAlgn="b">
                        <a:lnSpc>
                          <a:spcPct val="115000"/>
                        </a:lnSpc>
                        <a:spcBef>
                          <a:spcPts val="0"/>
                        </a:spcBef>
                        <a:spcAft>
                          <a:spcPts val="0"/>
                        </a:spcAft>
                      </a:pPr>
                      <a:r>
                        <a:rPr lang="en-US" sz="1500" kern="1200">
                          <a:effectLst/>
                        </a:rPr>
                        <a:t>47</a:t>
                      </a:r>
                      <a:endParaRPr lang="en-US" sz="1500">
                        <a:effectLst/>
                        <a:latin typeface="Calibri"/>
                        <a:ea typeface="Calibri"/>
                        <a:cs typeface="Times New Roman"/>
                      </a:endParaRPr>
                    </a:p>
                  </a:txBody>
                  <a:tcPr marL="9525" marR="9525" marT="9525" marB="0" anchor="b"/>
                </a:tc>
                <a:tc>
                  <a:txBody>
                    <a:bodyPr/>
                    <a:lstStyle/>
                    <a:p>
                      <a:pPr marL="0" marR="0" algn="r" fontAlgn="b">
                        <a:lnSpc>
                          <a:spcPct val="115000"/>
                        </a:lnSpc>
                        <a:spcBef>
                          <a:spcPts val="0"/>
                        </a:spcBef>
                        <a:spcAft>
                          <a:spcPts val="0"/>
                        </a:spcAft>
                      </a:pPr>
                      <a:r>
                        <a:rPr lang="en-US" sz="1500" kern="1200">
                          <a:effectLst/>
                        </a:rPr>
                        <a:t>2</a:t>
                      </a:r>
                      <a:endParaRPr lang="en-US" sz="1500">
                        <a:effectLst/>
                        <a:latin typeface="Calibri"/>
                        <a:ea typeface="Calibri"/>
                        <a:cs typeface="Times New Roman"/>
                      </a:endParaRPr>
                    </a:p>
                  </a:txBody>
                  <a:tcPr marL="9525" marR="9525" marT="9525" marB="0" anchor="b"/>
                </a:tc>
                <a:tc>
                  <a:txBody>
                    <a:bodyPr/>
                    <a:lstStyle/>
                    <a:p>
                      <a:pPr marL="0" marR="0" algn="r" fontAlgn="b">
                        <a:lnSpc>
                          <a:spcPct val="115000"/>
                        </a:lnSpc>
                        <a:spcBef>
                          <a:spcPts val="0"/>
                        </a:spcBef>
                        <a:spcAft>
                          <a:spcPts val="0"/>
                        </a:spcAft>
                      </a:pPr>
                      <a:r>
                        <a:rPr lang="en-US" sz="1500" kern="1200">
                          <a:effectLst/>
                        </a:rPr>
                        <a:t>0</a:t>
                      </a:r>
                      <a:endParaRPr lang="en-US" sz="1500">
                        <a:effectLst/>
                        <a:latin typeface="Calibri"/>
                        <a:ea typeface="Calibri"/>
                        <a:cs typeface="Times New Roman"/>
                      </a:endParaRPr>
                    </a:p>
                  </a:txBody>
                  <a:tcPr marL="9525" marR="9525" marT="9525" marB="0" anchor="b"/>
                </a:tc>
                <a:tc>
                  <a:txBody>
                    <a:bodyPr/>
                    <a:lstStyle/>
                    <a:p>
                      <a:pPr marL="0" marR="0" algn="r" fontAlgn="b">
                        <a:lnSpc>
                          <a:spcPct val="115000"/>
                        </a:lnSpc>
                        <a:spcBef>
                          <a:spcPts val="0"/>
                        </a:spcBef>
                        <a:spcAft>
                          <a:spcPts val="0"/>
                        </a:spcAft>
                      </a:pPr>
                      <a:r>
                        <a:rPr lang="en-US" sz="1500" kern="1200">
                          <a:effectLst/>
                        </a:rPr>
                        <a:t>0</a:t>
                      </a:r>
                      <a:endParaRPr lang="en-US" sz="1500">
                        <a:effectLst/>
                        <a:latin typeface="Calibri"/>
                        <a:ea typeface="Calibri"/>
                        <a:cs typeface="Times New Roman"/>
                      </a:endParaRPr>
                    </a:p>
                  </a:txBody>
                  <a:tcPr marL="9525" marR="9525" marT="9525" marB="0" anchor="b"/>
                </a:tc>
                <a:tc>
                  <a:txBody>
                    <a:bodyPr/>
                    <a:lstStyle/>
                    <a:p>
                      <a:pPr marL="0" marR="0" algn="r" fontAlgn="b">
                        <a:lnSpc>
                          <a:spcPct val="115000"/>
                        </a:lnSpc>
                        <a:spcBef>
                          <a:spcPts val="0"/>
                        </a:spcBef>
                        <a:spcAft>
                          <a:spcPts val="0"/>
                        </a:spcAft>
                      </a:pPr>
                      <a:r>
                        <a:rPr lang="en-US" sz="1500" kern="1200" dirty="0">
                          <a:effectLst/>
                        </a:rPr>
                        <a:t>7</a:t>
                      </a:r>
                      <a:endParaRPr lang="en-US" sz="1500" dirty="0">
                        <a:effectLst/>
                        <a:latin typeface="Calibri"/>
                        <a:ea typeface="Calibri"/>
                        <a:cs typeface="Times New Roman"/>
                      </a:endParaRPr>
                    </a:p>
                  </a:txBody>
                  <a:tcPr marL="9525" marR="9525" marT="9525" marB="0" anchor="b"/>
                </a:tc>
                <a:tc>
                  <a:txBody>
                    <a:bodyPr/>
                    <a:lstStyle/>
                    <a:p>
                      <a:pPr marL="0" marR="0" algn="r" fontAlgn="b">
                        <a:lnSpc>
                          <a:spcPct val="115000"/>
                        </a:lnSpc>
                        <a:spcBef>
                          <a:spcPts val="0"/>
                        </a:spcBef>
                        <a:spcAft>
                          <a:spcPts val="0"/>
                        </a:spcAft>
                      </a:pPr>
                      <a:r>
                        <a:rPr lang="en-US" sz="1500" kern="1200" dirty="0">
                          <a:effectLst/>
                        </a:rPr>
                        <a:t>63</a:t>
                      </a:r>
                      <a:endParaRPr lang="en-US" sz="1500" dirty="0">
                        <a:effectLst/>
                        <a:latin typeface="Calibri"/>
                        <a:ea typeface="Calibri"/>
                        <a:cs typeface="Times New Roman"/>
                      </a:endParaRPr>
                    </a:p>
                  </a:txBody>
                  <a:tcPr marL="9525" marR="9525" marT="9525" marB="0" anchor="b"/>
                </a:tc>
              </a:tr>
              <a:tr h="156845">
                <a:tc>
                  <a:txBody>
                    <a:bodyPr/>
                    <a:lstStyle/>
                    <a:p>
                      <a:pPr marL="0" marR="0" algn="ctr" fontAlgn="b">
                        <a:lnSpc>
                          <a:spcPct val="115000"/>
                        </a:lnSpc>
                        <a:spcBef>
                          <a:spcPts val="0"/>
                        </a:spcBef>
                        <a:spcAft>
                          <a:spcPts val="0"/>
                        </a:spcAft>
                      </a:pPr>
                      <a:r>
                        <a:rPr lang="en-US" sz="1500" kern="1200">
                          <a:effectLst/>
                        </a:rPr>
                        <a:t> </a:t>
                      </a:r>
                      <a:endParaRPr lang="en-US" sz="1500">
                        <a:effectLst/>
                        <a:latin typeface="Calibri"/>
                        <a:ea typeface="Calibri"/>
                        <a:cs typeface="Times New Roman"/>
                      </a:endParaRPr>
                    </a:p>
                  </a:txBody>
                  <a:tcPr marL="9525" marR="9525" marT="9525" marB="0" anchor="b"/>
                </a:tc>
                <a:tc>
                  <a:txBody>
                    <a:bodyPr/>
                    <a:lstStyle/>
                    <a:p>
                      <a:pPr marL="0" marR="0" fontAlgn="b">
                        <a:lnSpc>
                          <a:spcPct val="115000"/>
                        </a:lnSpc>
                        <a:spcBef>
                          <a:spcPts val="0"/>
                        </a:spcBef>
                        <a:spcAft>
                          <a:spcPts val="0"/>
                        </a:spcAft>
                      </a:pPr>
                      <a:r>
                        <a:rPr lang="en-US" sz="1500" kern="1200">
                          <a:effectLst/>
                        </a:rPr>
                        <a:t>TOTAL</a:t>
                      </a:r>
                      <a:endParaRPr lang="en-US" sz="1500">
                        <a:effectLst/>
                        <a:latin typeface="Calibri"/>
                        <a:ea typeface="Calibri"/>
                        <a:cs typeface="Times New Roman"/>
                      </a:endParaRPr>
                    </a:p>
                  </a:txBody>
                  <a:tcPr marL="9525" marR="9525" marT="9525" marB="0" anchor="b"/>
                </a:tc>
                <a:tc>
                  <a:txBody>
                    <a:bodyPr/>
                    <a:lstStyle/>
                    <a:p>
                      <a:pPr marL="0" marR="0" algn="r" fontAlgn="b">
                        <a:lnSpc>
                          <a:spcPct val="115000"/>
                        </a:lnSpc>
                        <a:spcBef>
                          <a:spcPts val="0"/>
                        </a:spcBef>
                        <a:spcAft>
                          <a:spcPts val="0"/>
                        </a:spcAft>
                      </a:pPr>
                      <a:r>
                        <a:rPr lang="en-US" sz="1500" kern="1200">
                          <a:effectLst/>
                        </a:rPr>
                        <a:t>119</a:t>
                      </a:r>
                      <a:endParaRPr lang="en-US" sz="1500">
                        <a:effectLst/>
                        <a:latin typeface="Calibri"/>
                        <a:ea typeface="Calibri"/>
                        <a:cs typeface="Times New Roman"/>
                      </a:endParaRPr>
                    </a:p>
                  </a:txBody>
                  <a:tcPr marL="9525" marR="9525" marT="9525" marB="0" anchor="b"/>
                </a:tc>
                <a:tc>
                  <a:txBody>
                    <a:bodyPr/>
                    <a:lstStyle/>
                    <a:p>
                      <a:pPr marL="0" marR="0" algn="r" fontAlgn="b">
                        <a:lnSpc>
                          <a:spcPct val="115000"/>
                        </a:lnSpc>
                        <a:spcBef>
                          <a:spcPts val="0"/>
                        </a:spcBef>
                        <a:spcAft>
                          <a:spcPts val="0"/>
                        </a:spcAft>
                      </a:pPr>
                      <a:r>
                        <a:rPr lang="en-US" sz="1500" kern="1200">
                          <a:effectLst/>
                        </a:rPr>
                        <a:t>108</a:t>
                      </a:r>
                      <a:endParaRPr lang="en-US" sz="1500">
                        <a:effectLst/>
                        <a:latin typeface="Calibri"/>
                        <a:ea typeface="Calibri"/>
                        <a:cs typeface="Times New Roman"/>
                      </a:endParaRPr>
                    </a:p>
                  </a:txBody>
                  <a:tcPr marL="9525" marR="9525" marT="9525" marB="0" anchor="b"/>
                </a:tc>
                <a:tc>
                  <a:txBody>
                    <a:bodyPr/>
                    <a:lstStyle/>
                    <a:p>
                      <a:pPr marL="0" marR="0" algn="r" fontAlgn="b">
                        <a:lnSpc>
                          <a:spcPct val="115000"/>
                        </a:lnSpc>
                        <a:spcBef>
                          <a:spcPts val="0"/>
                        </a:spcBef>
                        <a:spcAft>
                          <a:spcPts val="0"/>
                        </a:spcAft>
                      </a:pPr>
                      <a:r>
                        <a:rPr lang="en-US" sz="1500" kern="1200">
                          <a:effectLst/>
                        </a:rPr>
                        <a:t>30</a:t>
                      </a:r>
                      <a:endParaRPr lang="en-US" sz="1500">
                        <a:effectLst/>
                        <a:latin typeface="Calibri"/>
                        <a:ea typeface="Calibri"/>
                        <a:cs typeface="Times New Roman"/>
                      </a:endParaRPr>
                    </a:p>
                  </a:txBody>
                  <a:tcPr marL="9525" marR="9525" marT="9525" marB="0" anchor="b"/>
                </a:tc>
                <a:tc>
                  <a:txBody>
                    <a:bodyPr/>
                    <a:lstStyle/>
                    <a:p>
                      <a:pPr marL="0" marR="0" algn="r" fontAlgn="b">
                        <a:lnSpc>
                          <a:spcPct val="115000"/>
                        </a:lnSpc>
                        <a:spcBef>
                          <a:spcPts val="0"/>
                        </a:spcBef>
                        <a:spcAft>
                          <a:spcPts val="0"/>
                        </a:spcAft>
                      </a:pPr>
                      <a:r>
                        <a:rPr lang="en-US" sz="1500" kern="1200">
                          <a:effectLst/>
                        </a:rPr>
                        <a:t>182</a:t>
                      </a:r>
                      <a:endParaRPr lang="en-US" sz="1500">
                        <a:effectLst/>
                        <a:latin typeface="Calibri"/>
                        <a:ea typeface="Calibri"/>
                        <a:cs typeface="Times New Roman"/>
                      </a:endParaRPr>
                    </a:p>
                  </a:txBody>
                  <a:tcPr marL="9525" marR="9525" marT="9525" marB="0" anchor="b"/>
                </a:tc>
                <a:tc>
                  <a:txBody>
                    <a:bodyPr/>
                    <a:lstStyle/>
                    <a:p>
                      <a:pPr marL="0" marR="0" algn="r" fontAlgn="b">
                        <a:lnSpc>
                          <a:spcPct val="115000"/>
                        </a:lnSpc>
                        <a:spcBef>
                          <a:spcPts val="0"/>
                        </a:spcBef>
                        <a:spcAft>
                          <a:spcPts val="0"/>
                        </a:spcAft>
                      </a:pPr>
                      <a:r>
                        <a:rPr lang="en-US" sz="1500" kern="1200">
                          <a:effectLst/>
                        </a:rPr>
                        <a:t>21</a:t>
                      </a:r>
                      <a:endParaRPr lang="en-US" sz="1500">
                        <a:effectLst/>
                        <a:latin typeface="Calibri"/>
                        <a:ea typeface="Calibri"/>
                        <a:cs typeface="Times New Roman"/>
                      </a:endParaRPr>
                    </a:p>
                  </a:txBody>
                  <a:tcPr marL="9525" marR="9525" marT="9525" marB="0" anchor="b"/>
                </a:tc>
                <a:tc>
                  <a:txBody>
                    <a:bodyPr/>
                    <a:lstStyle/>
                    <a:p>
                      <a:pPr marL="0" marR="0" algn="r" fontAlgn="b">
                        <a:lnSpc>
                          <a:spcPct val="115000"/>
                        </a:lnSpc>
                        <a:spcBef>
                          <a:spcPts val="0"/>
                        </a:spcBef>
                        <a:spcAft>
                          <a:spcPts val="0"/>
                        </a:spcAft>
                      </a:pPr>
                      <a:r>
                        <a:rPr lang="en-US" sz="1500" kern="1200">
                          <a:effectLst/>
                        </a:rPr>
                        <a:t>4</a:t>
                      </a:r>
                      <a:endParaRPr lang="en-US" sz="1500">
                        <a:effectLst/>
                        <a:latin typeface="Calibri"/>
                        <a:ea typeface="Calibri"/>
                        <a:cs typeface="Times New Roman"/>
                      </a:endParaRPr>
                    </a:p>
                  </a:txBody>
                  <a:tcPr marL="9525" marR="9525" marT="9525" marB="0" anchor="b"/>
                </a:tc>
                <a:tc>
                  <a:txBody>
                    <a:bodyPr/>
                    <a:lstStyle/>
                    <a:p>
                      <a:pPr marL="0" marR="0" algn="r" fontAlgn="b">
                        <a:lnSpc>
                          <a:spcPct val="115000"/>
                        </a:lnSpc>
                        <a:spcBef>
                          <a:spcPts val="0"/>
                        </a:spcBef>
                        <a:spcAft>
                          <a:spcPts val="0"/>
                        </a:spcAft>
                      </a:pPr>
                      <a:r>
                        <a:rPr lang="en-US" sz="1500" kern="1200">
                          <a:effectLst/>
                        </a:rPr>
                        <a:t>7</a:t>
                      </a:r>
                      <a:endParaRPr lang="en-US" sz="1500">
                        <a:effectLst/>
                        <a:latin typeface="Calibri"/>
                        <a:ea typeface="Calibri"/>
                        <a:cs typeface="Times New Roman"/>
                      </a:endParaRPr>
                    </a:p>
                  </a:txBody>
                  <a:tcPr marL="9525" marR="9525" marT="9525" marB="0" anchor="b"/>
                </a:tc>
                <a:tc>
                  <a:txBody>
                    <a:bodyPr/>
                    <a:lstStyle/>
                    <a:p>
                      <a:pPr marL="0" marR="0" algn="r" fontAlgn="b">
                        <a:lnSpc>
                          <a:spcPct val="115000"/>
                        </a:lnSpc>
                        <a:spcBef>
                          <a:spcPts val="0"/>
                        </a:spcBef>
                        <a:spcAft>
                          <a:spcPts val="0"/>
                        </a:spcAft>
                      </a:pPr>
                      <a:r>
                        <a:rPr lang="en-US" sz="1500" kern="1200">
                          <a:effectLst/>
                        </a:rPr>
                        <a:t>26</a:t>
                      </a:r>
                      <a:endParaRPr lang="en-US" sz="1500">
                        <a:effectLst/>
                        <a:latin typeface="Calibri"/>
                        <a:ea typeface="Calibri"/>
                        <a:cs typeface="Times New Roman"/>
                      </a:endParaRPr>
                    </a:p>
                  </a:txBody>
                  <a:tcPr marL="9525" marR="9525" marT="9525" marB="0" anchor="b"/>
                </a:tc>
                <a:tc>
                  <a:txBody>
                    <a:bodyPr/>
                    <a:lstStyle/>
                    <a:p>
                      <a:pPr marL="0" marR="0" algn="r" fontAlgn="b">
                        <a:lnSpc>
                          <a:spcPct val="115000"/>
                        </a:lnSpc>
                        <a:spcBef>
                          <a:spcPts val="0"/>
                        </a:spcBef>
                        <a:spcAft>
                          <a:spcPts val="0"/>
                        </a:spcAft>
                      </a:pPr>
                      <a:r>
                        <a:rPr lang="en-US" sz="1500" kern="1200" dirty="0">
                          <a:effectLst/>
                        </a:rPr>
                        <a:t>237</a:t>
                      </a:r>
                      <a:endParaRPr lang="en-US" sz="1500" dirty="0">
                        <a:effectLst/>
                        <a:latin typeface="Calibri"/>
                        <a:ea typeface="Calibri"/>
                        <a:cs typeface="Times New Roman"/>
                      </a:endParaRPr>
                    </a:p>
                  </a:txBody>
                  <a:tcPr marL="9525" marR="9525" marT="9525" marB="0" anchor="b"/>
                </a:tc>
              </a:tr>
            </a:tbl>
          </a:graphicData>
        </a:graphic>
      </p:graphicFrame>
      <p:sp>
        <p:nvSpPr>
          <p:cNvPr id="3" name="Rectangle 1"/>
          <p:cNvSpPr>
            <a:spLocks noChangeArrowheads="1"/>
          </p:cNvSpPr>
          <p:nvPr/>
        </p:nvSpPr>
        <p:spPr bwMode="auto">
          <a:xfrm>
            <a:off x="-14503" y="152400"/>
            <a:ext cx="9158503" cy="8617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3143250" algn="l"/>
              </a:tabLst>
            </a:pPr>
            <a:r>
              <a:rPr kumimoji="0" lang="en-US" sz="32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FIC Act 38, of 2001 Contraventions per province</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3143250" algn="l"/>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2017260421"/>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ZA"/>
          </a:p>
        </p:txBody>
      </p:sp>
      <p:sp>
        <p:nvSpPr>
          <p:cNvPr id="3" name="Subtitle 2"/>
          <p:cNvSpPr>
            <a:spLocks noGrp="1"/>
          </p:cNvSpPr>
          <p:nvPr>
            <p:ph type="subTitle" idx="1"/>
          </p:nvPr>
        </p:nvSpPr>
        <p:spPr/>
        <p:txBody>
          <a:bodyPr/>
          <a:lstStyle/>
          <a:p>
            <a:endParaRPr lang="en-ZA"/>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662834"/>
            <a:ext cx="8534400" cy="830997"/>
          </a:xfrm>
          <a:prstGeom prst="rect">
            <a:avLst/>
          </a:prstGeom>
        </p:spPr>
        <p:txBody>
          <a:bodyPr wrap="square">
            <a:spAutoFit/>
          </a:bodyPr>
          <a:lstStyle/>
          <a:p>
            <a:pPr algn="just"/>
            <a:r>
              <a:rPr lang="en-US" sz="2400" dirty="0" smtClean="0"/>
              <a:t>Improvement </a:t>
            </a:r>
            <a:r>
              <a:rPr lang="en-US" sz="2400" dirty="0"/>
              <a:t>in compliance levels relating to </a:t>
            </a:r>
            <a:r>
              <a:rPr lang="en-US" sz="2400" dirty="0" smtClean="0"/>
              <a:t>the  submission </a:t>
            </a:r>
            <a:r>
              <a:rPr lang="en-US" sz="2400" dirty="0"/>
              <a:t>of audit </a:t>
            </a:r>
            <a:r>
              <a:rPr lang="en-US" sz="2400" dirty="0" smtClean="0"/>
              <a:t>reports within the four months prescribed time.</a:t>
            </a:r>
            <a:endParaRPr lang="en-US" b="1" dirty="0"/>
          </a:p>
        </p:txBody>
      </p:sp>
      <p:graphicFrame>
        <p:nvGraphicFramePr>
          <p:cNvPr id="3" name="Chart 2"/>
          <p:cNvGraphicFramePr/>
          <p:nvPr>
            <p:extLst>
              <p:ext uri="{D42A27DB-BD31-4B8C-83A1-F6EECF244321}">
                <p14:modId xmlns:p14="http://schemas.microsoft.com/office/powerpoint/2010/main" xmlns="" val="3994177203"/>
              </p:ext>
            </p:extLst>
          </p:nvPr>
        </p:nvGraphicFramePr>
        <p:xfrm>
          <a:off x="419100" y="3352800"/>
          <a:ext cx="8305800" cy="3200400"/>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3"/>
          <p:cNvSpPr/>
          <p:nvPr/>
        </p:nvSpPr>
        <p:spPr>
          <a:xfrm>
            <a:off x="0" y="76200"/>
            <a:ext cx="9144000" cy="584775"/>
          </a:xfrm>
          <a:prstGeom prst="rect">
            <a:avLst/>
          </a:prstGeom>
        </p:spPr>
        <p:txBody>
          <a:bodyPr wrap="square">
            <a:spAutoFit/>
          </a:bodyPr>
          <a:lstStyle/>
          <a:p>
            <a:pPr algn="ctr"/>
            <a:r>
              <a:rPr lang="en-US" sz="3200" b="1" dirty="0"/>
              <a:t>AUDIT COMPLIANCE</a:t>
            </a:r>
            <a:endParaRPr lang="en-US" sz="3200" dirty="0"/>
          </a:p>
        </p:txBody>
      </p:sp>
      <p:graphicFrame>
        <p:nvGraphicFramePr>
          <p:cNvPr id="5" name="Table 4"/>
          <p:cNvGraphicFramePr>
            <a:graphicFrameLocks noGrp="1"/>
          </p:cNvGraphicFramePr>
          <p:nvPr>
            <p:extLst>
              <p:ext uri="{D42A27DB-BD31-4B8C-83A1-F6EECF244321}">
                <p14:modId xmlns:p14="http://schemas.microsoft.com/office/powerpoint/2010/main" xmlns="" val="4050363641"/>
              </p:ext>
            </p:extLst>
          </p:nvPr>
        </p:nvGraphicFramePr>
        <p:xfrm>
          <a:off x="304801" y="1544445"/>
          <a:ext cx="8534400" cy="1636486"/>
        </p:xfrm>
        <a:graphic>
          <a:graphicData uri="http://schemas.openxmlformats.org/drawingml/2006/table">
            <a:tbl>
              <a:tblPr>
                <a:tableStyleId>{5C22544A-7EE6-4342-B048-85BDC9FD1C3A}</a:tableStyleId>
              </a:tblPr>
              <a:tblGrid>
                <a:gridCol w="3124200"/>
                <a:gridCol w="1371600"/>
                <a:gridCol w="1371600"/>
                <a:gridCol w="1371600"/>
                <a:gridCol w="1295400"/>
              </a:tblGrid>
              <a:tr h="406400">
                <a:tc>
                  <a:txBody>
                    <a:bodyPr/>
                    <a:lstStyle/>
                    <a:p>
                      <a:pPr algn="l" fontAlgn="b"/>
                      <a:r>
                        <a:rPr lang="en-US" sz="2000" b="1" u="none" strike="noStrike" dirty="0">
                          <a:solidFill>
                            <a:schemeClr val="bg1"/>
                          </a:solidFill>
                          <a:effectLst/>
                        </a:rPr>
                        <a:t> </a:t>
                      </a:r>
                      <a:endParaRPr lang="en-US" sz="2000" b="1" i="0" u="none" strike="noStrike" dirty="0">
                        <a:solidFill>
                          <a:schemeClr val="bg1"/>
                        </a:solidFill>
                        <a:effectLst/>
                        <a:latin typeface="Calibri"/>
                      </a:endParaRPr>
                    </a:p>
                  </a:txBody>
                  <a:tcPr marL="5443" marR="5443" marT="5443" marB="0" anchor="b">
                    <a:solidFill>
                      <a:srgbClr val="000046"/>
                    </a:solidFill>
                  </a:tcPr>
                </a:tc>
                <a:tc>
                  <a:txBody>
                    <a:bodyPr/>
                    <a:lstStyle/>
                    <a:p>
                      <a:pPr algn="ctr" fontAlgn="b"/>
                      <a:r>
                        <a:rPr lang="en-US" sz="2000" b="1" u="none" strike="noStrike" dirty="0">
                          <a:solidFill>
                            <a:schemeClr val="bg1"/>
                          </a:solidFill>
                          <a:effectLst/>
                        </a:rPr>
                        <a:t>2012/2013</a:t>
                      </a:r>
                      <a:endParaRPr lang="en-US" sz="2000" b="1" i="0" u="none" strike="noStrike" dirty="0">
                        <a:solidFill>
                          <a:schemeClr val="bg1"/>
                        </a:solidFill>
                        <a:effectLst/>
                        <a:latin typeface="Calibri"/>
                      </a:endParaRPr>
                    </a:p>
                  </a:txBody>
                  <a:tcPr marL="5443" marR="5443" marT="5443" marB="0" anchor="b">
                    <a:solidFill>
                      <a:srgbClr val="000046"/>
                    </a:solidFill>
                  </a:tcPr>
                </a:tc>
                <a:tc>
                  <a:txBody>
                    <a:bodyPr/>
                    <a:lstStyle/>
                    <a:p>
                      <a:pPr algn="ctr" fontAlgn="b"/>
                      <a:r>
                        <a:rPr lang="en-US" sz="2000" b="1" u="none" strike="noStrike" dirty="0">
                          <a:solidFill>
                            <a:schemeClr val="bg1"/>
                          </a:solidFill>
                          <a:effectLst/>
                        </a:rPr>
                        <a:t>2013/2014</a:t>
                      </a:r>
                      <a:endParaRPr lang="en-US" sz="2000" b="1" i="0" u="none" strike="noStrike" dirty="0">
                        <a:solidFill>
                          <a:schemeClr val="bg1"/>
                        </a:solidFill>
                        <a:effectLst/>
                        <a:latin typeface="Calibri"/>
                      </a:endParaRPr>
                    </a:p>
                  </a:txBody>
                  <a:tcPr marL="5443" marR="5443" marT="5443" marB="0" anchor="b">
                    <a:solidFill>
                      <a:srgbClr val="000046"/>
                    </a:solidFill>
                  </a:tcPr>
                </a:tc>
                <a:tc>
                  <a:txBody>
                    <a:bodyPr/>
                    <a:lstStyle/>
                    <a:p>
                      <a:pPr algn="ctr" fontAlgn="b"/>
                      <a:r>
                        <a:rPr lang="en-US" sz="2000" b="1" u="none" strike="noStrike" dirty="0">
                          <a:solidFill>
                            <a:schemeClr val="bg1"/>
                          </a:solidFill>
                          <a:effectLst/>
                        </a:rPr>
                        <a:t>2014/2015</a:t>
                      </a:r>
                      <a:endParaRPr lang="en-US" sz="2000" b="1" i="0" u="none" strike="noStrike" dirty="0">
                        <a:solidFill>
                          <a:schemeClr val="bg1"/>
                        </a:solidFill>
                        <a:effectLst/>
                        <a:latin typeface="Calibri"/>
                      </a:endParaRPr>
                    </a:p>
                  </a:txBody>
                  <a:tcPr marL="5443" marR="5443" marT="5443" marB="0" anchor="b">
                    <a:solidFill>
                      <a:srgbClr val="000046"/>
                    </a:solidFill>
                  </a:tcPr>
                </a:tc>
                <a:tc>
                  <a:txBody>
                    <a:bodyPr/>
                    <a:lstStyle/>
                    <a:p>
                      <a:pPr algn="ctr" fontAlgn="b"/>
                      <a:r>
                        <a:rPr lang="en-US" sz="2000" b="1" u="none" strike="noStrike" dirty="0">
                          <a:solidFill>
                            <a:schemeClr val="bg1"/>
                          </a:solidFill>
                          <a:effectLst/>
                        </a:rPr>
                        <a:t>2015/2016</a:t>
                      </a:r>
                      <a:endParaRPr lang="en-US" sz="2000" b="1" i="0" u="none" strike="noStrike" dirty="0">
                        <a:solidFill>
                          <a:schemeClr val="bg1"/>
                        </a:solidFill>
                        <a:effectLst/>
                        <a:latin typeface="Calibri"/>
                      </a:endParaRPr>
                    </a:p>
                  </a:txBody>
                  <a:tcPr marL="5443" marR="5443" marT="5443" marB="0" anchor="b">
                    <a:solidFill>
                      <a:srgbClr val="000046"/>
                    </a:solidFill>
                  </a:tcPr>
                </a:tc>
              </a:tr>
              <a:tr h="406400">
                <a:tc>
                  <a:txBody>
                    <a:bodyPr/>
                    <a:lstStyle/>
                    <a:p>
                      <a:pPr algn="l" fontAlgn="b"/>
                      <a:r>
                        <a:rPr lang="en-US" sz="2000" u="none" strike="noStrike" dirty="0">
                          <a:effectLst/>
                        </a:rPr>
                        <a:t>Received within prescribed four months </a:t>
                      </a:r>
                      <a:endParaRPr lang="en-US" sz="2000" b="0" i="0" u="none" strike="noStrike" dirty="0">
                        <a:solidFill>
                          <a:srgbClr val="000000"/>
                        </a:solidFill>
                        <a:effectLst/>
                        <a:latin typeface="Calibri"/>
                      </a:endParaRPr>
                    </a:p>
                  </a:txBody>
                  <a:tcPr marL="5443" marR="5443" marT="5443" marB="0" anchor="b"/>
                </a:tc>
                <a:tc>
                  <a:txBody>
                    <a:bodyPr/>
                    <a:lstStyle/>
                    <a:p>
                      <a:pPr algn="r" fontAlgn="b"/>
                      <a:r>
                        <a:rPr lang="en-US" sz="2000" u="none" strike="noStrike">
                          <a:effectLst/>
                        </a:rPr>
                        <a:t>29%</a:t>
                      </a:r>
                      <a:endParaRPr lang="en-US" sz="2000" b="0" i="0" u="none" strike="noStrike">
                        <a:solidFill>
                          <a:srgbClr val="000000"/>
                        </a:solidFill>
                        <a:effectLst/>
                        <a:latin typeface="Calibri"/>
                      </a:endParaRPr>
                    </a:p>
                  </a:txBody>
                  <a:tcPr marL="5443" marR="5443" marT="5443" marB="0" anchor="b"/>
                </a:tc>
                <a:tc>
                  <a:txBody>
                    <a:bodyPr/>
                    <a:lstStyle/>
                    <a:p>
                      <a:pPr algn="r" fontAlgn="b"/>
                      <a:r>
                        <a:rPr lang="en-US" sz="2000" u="none" strike="noStrike">
                          <a:effectLst/>
                        </a:rPr>
                        <a:t>51%</a:t>
                      </a:r>
                      <a:endParaRPr lang="en-US" sz="2000" b="0" i="0" u="none" strike="noStrike">
                        <a:solidFill>
                          <a:srgbClr val="000000"/>
                        </a:solidFill>
                        <a:effectLst/>
                        <a:latin typeface="Calibri"/>
                      </a:endParaRPr>
                    </a:p>
                  </a:txBody>
                  <a:tcPr marL="5443" marR="5443" marT="5443" marB="0" anchor="b"/>
                </a:tc>
                <a:tc>
                  <a:txBody>
                    <a:bodyPr/>
                    <a:lstStyle/>
                    <a:p>
                      <a:pPr algn="r" fontAlgn="b"/>
                      <a:r>
                        <a:rPr lang="en-US" sz="2000" u="none" strike="noStrike">
                          <a:effectLst/>
                        </a:rPr>
                        <a:t>90%</a:t>
                      </a:r>
                      <a:endParaRPr lang="en-US" sz="2000" b="0" i="0" u="none" strike="noStrike">
                        <a:solidFill>
                          <a:srgbClr val="000000"/>
                        </a:solidFill>
                        <a:effectLst/>
                        <a:latin typeface="Calibri"/>
                      </a:endParaRPr>
                    </a:p>
                  </a:txBody>
                  <a:tcPr marL="5443" marR="5443" marT="5443" marB="0" anchor="b"/>
                </a:tc>
                <a:tc>
                  <a:txBody>
                    <a:bodyPr/>
                    <a:lstStyle/>
                    <a:p>
                      <a:pPr algn="r" fontAlgn="b"/>
                      <a:r>
                        <a:rPr lang="en-US" sz="2000" u="none" strike="noStrike">
                          <a:effectLst/>
                        </a:rPr>
                        <a:t>85%</a:t>
                      </a:r>
                      <a:endParaRPr lang="en-US" sz="2000" b="0" i="0" u="none" strike="noStrike">
                        <a:solidFill>
                          <a:srgbClr val="000000"/>
                        </a:solidFill>
                        <a:effectLst/>
                        <a:latin typeface="Calibri"/>
                      </a:endParaRPr>
                    </a:p>
                  </a:txBody>
                  <a:tcPr marL="5443" marR="5443" marT="5443" marB="0" anchor="b"/>
                </a:tc>
              </a:tr>
              <a:tr h="406400">
                <a:tc>
                  <a:txBody>
                    <a:bodyPr/>
                    <a:lstStyle/>
                    <a:p>
                      <a:pPr algn="l" fontAlgn="b"/>
                      <a:r>
                        <a:rPr lang="en-US" sz="2000" u="none" strike="noStrike" dirty="0">
                          <a:effectLst/>
                        </a:rPr>
                        <a:t>Received outside prescribed four months</a:t>
                      </a:r>
                      <a:endParaRPr lang="en-US" sz="2000" b="0" i="0" u="none" strike="noStrike" dirty="0">
                        <a:solidFill>
                          <a:srgbClr val="000000"/>
                        </a:solidFill>
                        <a:effectLst/>
                        <a:latin typeface="Calibri"/>
                      </a:endParaRPr>
                    </a:p>
                  </a:txBody>
                  <a:tcPr marL="5443" marR="5443" marT="5443" marB="0" anchor="b"/>
                </a:tc>
                <a:tc>
                  <a:txBody>
                    <a:bodyPr/>
                    <a:lstStyle/>
                    <a:p>
                      <a:pPr algn="r" fontAlgn="b"/>
                      <a:r>
                        <a:rPr lang="en-US" sz="2000" u="none" strike="noStrike" dirty="0">
                          <a:effectLst/>
                        </a:rPr>
                        <a:t>71%</a:t>
                      </a:r>
                      <a:endParaRPr lang="en-US" sz="2000" b="0" i="0" u="none" strike="noStrike" dirty="0">
                        <a:solidFill>
                          <a:srgbClr val="000000"/>
                        </a:solidFill>
                        <a:effectLst/>
                        <a:latin typeface="Calibri"/>
                      </a:endParaRPr>
                    </a:p>
                  </a:txBody>
                  <a:tcPr marL="5443" marR="5443" marT="5443" marB="0" anchor="b"/>
                </a:tc>
                <a:tc>
                  <a:txBody>
                    <a:bodyPr/>
                    <a:lstStyle/>
                    <a:p>
                      <a:pPr algn="r" fontAlgn="b"/>
                      <a:r>
                        <a:rPr lang="en-US" sz="2000" u="none" strike="noStrike" dirty="0">
                          <a:effectLst/>
                        </a:rPr>
                        <a:t>49%</a:t>
                      </a:r>
                      <a:endParaRPr lang="en-US" sz="2000" b="0" i="0" u="none" strike="noStrike" dirty="0">
                        <a:solidFill>
                          <a:srgbClr val="000000"/>
                        </a:solidFill>
                        <a:effectLst/>
                        <a:latin typeface="Calibri"/>
                      </a:endParaRPr>
                    </a:p>
                  </a:txBody>
                  <a:tcPr marL="5443" marR="5443" marT="5443" marB="0" anchor="b"/>
                </a:tc>
                <a:tc>
                  <a:txBody>
                    <a:bodyPr/>
                    <a:lstStyle/>
                    <a:p>
                      <a:pPr algn="r" fontAlgn="b"/>
                      <a:r>
                        <a:rPr lang="en-US" sz="2000" u="none" strike="noStrike" dirty="0">
                          <a:effectLst/>
                        </a:rPr>
                        <a:t>10%</a:t>
                      </a:r>
                      <a:endParaRPr lang="en-US" sz="2000" b="0" i="0" u="none" strike="noStrike" dirty="0">
                        <a:solidFill>
                          <a:srgbClr val="000000"/>
                        </a:solidFill>
                        <a:effectLst/>
                        <a:latin typeface="Calibri"/>
                      </a:endParaRPr>
                    </a:p>
                  </a:txBody>
                  <a:tcPr marL="5443" marR="5443" marT="5443" marB="0" anchor="b"/>
                </a:tc>
                <a:tc>
                  <a:txBody>
                    <a:bodyPr/>
                    <a:lstStyle/>
                    <a:p>
                      <a:pPr algn="r" fontAlgn="b"/>
                      <a:r>
                        <a:rPr lang="en-US" sz="2000" u="none" strike="noStrike" dirty="0">
                          <a:effectLst/>
                        </a:rPr>
                        <a:t>15%</a:t>
                      </a:r>
                      <a:endParaRPr lang="en-US" sz="2000" b="0" i="0" u="none" strike="noStrike" dirty="0">
                        <a:solidFill>
                          <a:srgbClr val="000000"/>
                        </a:solidFill>
                        <a:effectLst/>
                        <a:latin typeface="Calibri"/>
                      </a:endParaRPr>
                    </a:p>
                  </a:txBody>
                  <a:tcPr marL="5443" marR="5443" marT="5443" marB="0" anchor="b"/>
                </a:tc>
              </a:tr>
            </a:tbl>
          </a:graphicData>
        </a:graphic>
      </p:graphicFrame>
      <p:sp>
        <p:nvSpPr>
          <p:cNvPr id="6" name="Rectangle 5"/>
          <p:cNvSpPr/>
          <p:nvPr/>
        </p:nvSpPr>
        <p:spPr>
          <a:xfrm>
            <a:off x="304800" y="3352800"/>
            <a:ext cx="8534400" cy="32004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4282631892"/>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2900" y="2286000"/>
            <a:ext cx="8343900" cy="38862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hart 4"/>
          <p:cNvGraphicFramePr>
            <a:graphicFrameLocks/>
          </p:cNvGraphicFramePr>
          <p:nvPr>
            <p:extLst>
              <p:ext uri="{D42A27DB-BD31-4B8C-83A1-F6EECF244321}">
                <p14:modId xmlns:p14="http://schemas.microsoft.com/office/powerpoint/2010/main" xmlns="" val="479135769"/>
              </p:ext>
            </p:extLst>
          </p:nvPr>
        </p:nvGraphicFramePr>
        <p:xfrm>
          <a:off x="533400" y="2438400"/>
          <a:ext cx="8001000" cy="3581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Table 5"/>
          <p:cNvGraphicFramePr>
            <a:graphicFrameLocks noGrp="1"/>
          </p:cNvGraphicFramePr>
          <p:nvPr>
            <p:extLst>
              <p:ext uri="{D42A27DB-BD31-4B8C-83A1-F6EECF244321}">
                <p14:modId xmlns:p14="http://schemas.microsoft.com/office/powerpoint/2010/main" xmlns="" val="892411477"/>
              </p:ext>
            </p:extLst>
          </p:nvPr>
        </p:nvGraphicFramePr>
        <p:xfrm>
          <a:off x="304800" y="1143000"/>
          <a:ext cx="8382000" cy="620486"/>
        </p:xfrm>
        <a:graphic>
          <a:graphicData uri="http://schemas.openxmlformats.org/drawingml/2006/table">
            <a:tbl>
              <a:tblPr>
                <a:tableStyleId>{5C22544A-7EE6-4342-B048-85BDC9FD1C3A}</a:tableStyleId>
              </a:tblPr>
              <a:tblGrid>
                <a:gridCol w="1676400"/>
                <a:gridCol w="1981200"/>
                <a:gridCol w="1447800"/>
                <a:gridCol w="2133600"/>
                <a:gridCol w="1143000"/>
              </a:tblGrid>
              <a:tr h="0">
                <a:tc>
                  <a:txBody>
                    <a:bodyPr/>
                    <a:lstStyle/>
                    <a:p>
                      <a:pPr algn="ctr" fontAlgn="b"/>
                      <a:r>
                        <a:rPr lang="en-US" sz="2000" b="1" u="none" strike="noStrike" dirty="0">
                          <a:solidFill>
                            <a:schemeClr val="bg1"/>
                          </a:solidFill>
                          <a:effectLst/>
                        </a:rPr>
                        <a:t>2016</a:t>
                      </a:r>
                      <a:endParaRPr lang="en-US" sz="2000" b="1" i="0" u="none" strike="noStrike" dirty="0">
                        <a:solidFill>
                          <a:schemeClr val="bg1"/>
                        </a:solidFill>
                        <a:effectLst/>
                        <a:latin typeface="Calibri"/>
                      </a:endParaRPr>
                    </a:p>
                  </a:txBody>
                  <a:tcPr marL="5443" marR="5443" marT="5443" marB="0" anchor="b">
                    <a:solidFill>
                      <a:srgbClr val="000046"/>
                    </a:solidFill>
                  </a:tcPr>
                </a:tc>
                <a:tc>
                  <a:txBody>
                    <a:bodyPr/>
                    <a:lstStyle/>
                    <a:p>
                      <a:pPr algn="ctr" fontAlgn="b"/>
                      <a:r>
                        <a:rPr lang="en-US" sz="2000" b="1" u="none" strike="noStrike" dirty="0">
                          <a:solidFill>
                            <a:schemeClr val="bg1"/>
                          </a:solidFill>
                          <a:effectLst/>
                        </a:rPr>
                        <a:t>2015</a:t>
                      </a:r>
                      <a:endParaRPr lang="en-US" sz="2000" b="1" i="0" u="none" strike="noStrike" dirty="0">
                        <a:solidFill>
                          <a:schemeClr val="bg1"/>
                        </a:solidFill>
                        <a:effectLst/>
                        <a:latin typeface="Calibri"/>
                      </a:endParaRPr>
                    </a:p>
                  </a:txBody>
                  <a:tcPr marL="5443" marR="5443" marT="5443" marB="0" anchor="b">
                    <a:solidFill>
                      <a:srgbClr val="000046"/>
                    </a:solidFill>
                  </a:tcPr>
                </a:tc>
                <a:tc>
                  <a:txBody>
                    <a:bodyPr/>
                    <a:lstStyle/>
                    <a:p>
                      <a:pPr algn="ctr" fontAlgn="b"/>
                      <a:r>
                        <a:rPr lang="en-US" sz="2000" b="1" u="none" strike="noStrike" dirty="0">
                          <a:solidFill>
                            <a:schemeClr val="bg1"/>
                          </a:solidFill>
                          <a:effectLst/>
                        </a:rPr>
                        <a:t>2014</a:t>
                      </a:r>
                      <a:endParaRPr lang="en-US" sz="2000" b="1" i="0" u="none" strike="noStrike" dirty="0">
                        <a:solidFill>
                          <a:schemeClr val="bg1"/>
                        </a:solidFill>
                        <a:effectLst/>
                        <a:latin typeface="Calibri"/>
                      </a:endParaRPr>
                    </a:p>
                  </a:txBody>
                  <a:tcPr marL="5443" marR="5443" marT="5443" marB="0" anchor="b">
                    <a:solidFill>
                      <a:srgbClr val="000046"/>
                    </a:solidFill>
                  </a:tcPr>
                </a:tc>
                <a:tc>
                  <a:txBody>
                    <a:bodyPr/>
                    <a:lstStyle/>
                    <a:p>
                      <a:pPr algn="ctr" fontAlgn="b"/>
                      <a:r>
                        <a:rPr lang="en-US" sz="2000" b="1" u="none" strike="noStrike" dirty="0">
                          <a:solidFill>
                            <a:schemeClr val="bg1"/>
                          </a:solidFill>
                          <a:effectLst/>
                        </a:rPr>
                        <a:t>2013 and prior</a:t>
                      </a:r>
                      <a:endParaRPr lang="en-US" sz="2000" b="1" i="0" u="none" strike="noStrike" dirty="0">
                        <a:solidFill>
                          <a:schemeClr val="bg1"/>
                        </a:solidFill>
                        <a:effectLst/>
                        <a:latin typeface="Calibri"/>
                      </a:endParaRPr>
                    </a:p>
                  </a:txBody>
                  <a:tcPr marL="5443" marR="5443" marT="5443" marB="0" anchor="b">
                    <a:solidFill>
                      <a:srgbClr val="000046"/>
                    </a:solidFill>
                  </a:tcPr>
                </a:tc>
                <a:tc>
                  <a:txBody>
                    <a:bodyPr/>
                    <a:lstStyle/>
                    <a:p>
                      <a:pPr algn="ctr" fontAlgn="b"/>
                      <a:r>
                        <a:rPr lang="en-US" sz="2000" b="1" u="none" strike="noStrike" dirty="0">
                          <a:solidFill>
                            <a:schemeClr val="bg1"/>
                          </a:solidFill>
                          <a:effectLst/>
                        </a:rPr>
                        <a:t>Total</a:t>
                      </a:r>
                      <a:endParaRPr lang="en-US" sz="2000" b="1" i="0" u="none" strike="noStrike" dirty="0">
                        <a:solidFill>
                          <a:schemeClr val="bg1"/>
                        </a:solidFill>
                        <a:effectLst/>
                        <a:latin typeface="Calibri"/>
                      </a:endParaRPr>
                    </a:p>
                  </a:txBody>
                  <a:tcPr marL="5443" marR="5443" marT="5443" marB="0" anchor="b">
                    <a:solidFill>
                      <a:srgbClr val="000046"/>
                    </a:solidFill>
                  </a:tcPr>
                </a:tc>
              </a:tr>
              <a:tr h="185420">
                <a:tc>
                  <a:txBody>
                    <a:bodyPr/>
                    <a:lstStyle/>
                    <a:p>
                      <a:pPr algn="r" fontAlgn="b"/>
                      <a:r>
                        <a:rPr lang="en-US" sz="2000" u="none" strike="noStrike">
                          <a:effectLst/>
                        </a:rPr>
                        <a:t>41</a:t>
                      </a:r>
                      <a:endParaRPr lang="en-US" sz="2000" b="0" i="0" u="none" strike="noStrike">
                        <a:solidFill>
                          <a:srgbClr val="000000"/>
                        </a:solidFill>
                        <a:effectLst/>
                        <a:latin typeface="Calibri"/>
                      </a:endParaRPr>
                    </a:p>
                  </a:txBody>
                  <a:tcPr marL="5443" marR="5443" marT="5443" marB="0" anchor="b"/>
                </a:tc>
                <a:tc>
                  <a:txBody>
                    <a:bodyPr/>
                    <a:lstStyle/>
                    <a:p>
                      <a:pPr algn="r" fontAlgn="b"/>
                      <a:r>
                        <a:rPr lang="en-US" sz="2000" u="none" strike="noStrike">
                          <a:effectLst/>
                        </a:rPr>
                        <a:t>6396</a:t>
                      </a:r>
                      <a:endParaRPr lang="en-US" sz="2000" b="0" i="0" u="none" strike="noStrike">
                        <a:solidFill>
                          <a:srgbClr val="000000"/>
                        </a:solidFill>
                        <a:effectLst/>
                        <a:latin typeface="Calibri"/>
                      </a:endParaRPr>
                    </a:p>
                  </a:txBody>
                  <a:tcPr marL="5443" marR="5443" marT="5443" marB="0" anchor="b"/>
                </a:tc>
                <a:tc>
                  <a:txBody>
                    <a:bodyPr/>
                    <a:lstStyle/>
                    <a:p>
                      <a:pPr algn="r" fontAlgn="b"/>
                      <a:r>
                        <a:rPr lang="en-US" sz="2000" u="none" strike="noStrike">
                          <a:effectLst/>
                        </a:rPr>
                        <a:t>674</a:t>
                      </a:r>
                      <a:endParaRPr lang="en-US" sz="2000" b="0" i="0" u="none" strike="noStrike">
                        <a:solidFill>
                          <a:srgbClr val="000000"/>
                        </a:solidFill>
                        <a:effectLst/>
                        <a:latin typeface="Calibri"/>
                      </a:endParaRPr>
                    </a:p>
                  </a:txBody>
                  <a:tcPr marL="5443" marR="5443" marT="5443" marB="0" anchor="b"/>
                </a:tc>
                <a:tc>
                  <a:txBody>
                    <a:bodyPr/>
                    <a:lstStyle/>
                    <a:p>
                      <a:pPr algn="r" fontAlgn="b"/>
                      <a:r>
                        <a:rPr lang="en-US" sz="2000" u="none" strike="noStrike" dirty="0">
                          <a:effectLst/>
                        </a:rPr>
                        <a:t>1403</a:t>
                      </a:r>
                      <a:endParaRPr lang="en-US" sz="2000" b="0" i="0" u="none" strike="noStrike" dirty="0">
                        <a:solidFill>
                          <a:srgbClr val="000000"/>
                        </a:solidFill>
                        <a:effectLst/>
                        <a:latin typeface="Calibri"/>
                      </a:endParaRPr>
                    </a:p>
                  </a:txBody>
                  <a:tcPr marL="5443" marR="5443" marT="5443" marB="0" anchor="b"/>
                </a:tc>
                <a:tc>
                  <a:txBody>
                    <a:bodyPr/>
                    <a:lstStyle/>
                    <a:p>
                      <a:pPr algn="r" fontAlgn="b"/>
                      <a:r>
                        <a:rPr lang="en-US" sz="2000" u="none" strike="noStrike" dirty="0">
                          <a:effectLst/>
                        </a:rPr>
                        <a:t>8514</a:t>
                      </a:r>
                      <a:endParaRPr lang="en-US" sz="2000" b="0" i="0" u="none" strike="noStrike" dirty="0">
                        <a:solidFill>
                          <a:srgbClr val="000000"/>
                        </a:solidFill>
                        <a:effectLst/>
                        <a:latin typeface="Calibri"/>
                      </a:endParaRPr>
                    </a:p>
                  </a:txBody>
                  <a:tcPr marL="5443" marR="5443" marT="5443" marB="0" anchor="b"/>
                </a:tc>
              </a:tr>
            </a:tbl>
          </a:graphicData>
        </a:graphic>
      </p:graphicFrame>
      <p:sp>
        <p:nvSpPr>
          <p:cNvPr id="7" name="Rectangle 6"/>
          <p:cNvSpPr/>
          <p:nvPr/>
        </p:nvSpPr>
        <p:spPr>
          <a:xfrm>
            <a:off x="0" y="152400"/>
            <a:ext cx="9144000" cy="584775"/>
          </a:xfrm>
          <a:prstGeom prst="rect">
            <a:avLst/>
          </a:prstGeom>
        </p:spPr>
        <p:txBody>
          <a:bodyPr wrap="square">
            <a:spAutoFit/>
          </a:bodyPr>
          <a:lstStyle/>
          <a:p>
            <a:pPr algn="ctr">
              <a:defRPr sz="1600" b="1" i="0" u="none" strike="noStrike" kern="1200" baseline="0">
                <a:solidFill>
                  <a:prstClr val="black"/>
                </a:solidFill>
                <a:latin typeface="+mn-lt"/>
                <a:ea typeface="+mn-ea"/>
                <a:cs typeface="+mn-cs"/>
              </a:defRPr>
            </a:pPr>
            <a:r>
              <a:rPr lang="en-ZA" sz="3200" dirty="0"/>
              <a:t>Audit reports in the 2015/2016 financial year</a:t>
            </a:r>
          </a:p>
        </p:txBody>
      </p:sp>
    </p:spTree>
    <p:extLst>
      <p:ext uri="{BB962C8B-B14F-4D97-AF65-F5344CB8AC3E}">
        <p14:creationId xmlns:p14="http://schemas.microsoft.com/office/powerpoint/2010/main" xmlns="" val="1095919280"/>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5939"/>
            <a:ext cx="9144000" cy="584775"/>
          </a:xfrm>
          <a:prstGeom prst="rect">
            <a:avLst/>
          </a:prstGeom>
        </p:spPr>
        <p:txBody>
          <a:bodyPr wrap="square">
            <a:spAutoFit/>
          </a:bodyPr>
          <a:lstStyle/>
          <a:p>
            <a:pPr algn="ctr"/>
            <a:r>
              <a:rPr lang="en-ZA" sz="3200" b="1" dirty="0"/>
              <a:t>CLAIMS AND SECTION 27 </a:t>
            </a:r>
            <a:r>
              <a:rPr lang="en-ZA" sz="3200" b="1" dirty="0" smtClean="0"/>
              <a:t>APPLICATIONS</a:t>
            </a:r>
            <a:r>
              <a:rPr lang="en-ZA" dirty="0"/>
              <a:t> </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xmlns="" val="1018069209"/>
              </p:ext>
            </p:extLst>
          </p:nvPr>
        </p:nvGraphicFramePr>
        <p:xfrm>
          <a:off x="304800" y="1447800"/>
          <a:ext cx="8534400" cy="768350"/>
        </p:xfrm>
        <a:graphic>
          <a:graphicData uri="http://schemas.openxmlformats.org/drawingml/2006/table">
            <a:tbl>
              <a:tblPr firstRow="1" firstCol="1" bandRow="1">
                <a:tableStyleId>{5C22544A-7EE6-4342-B048-85BDC9FD1C3A}</a:tableStyleId>
              </a:tblPr>
              <a:tblGrid>
                <a:gridCol w="5105400"/>
                <a:gridCol w="685800"/>
                <a:gridCol w="685800"/>
                <a:gridCol w="685800"/>
                <a:gridCol w="685800"/>
                <a:gridCol w="685800"/>
              </a:tblGrid>
              <a:tr h="417830">
                <a:tc>
                  <a:txBody>
                    <a:bodyPr/>
                    <a:lstStyle/>
                    <a:p>
                      <a:pPr marL="0" marR="0" algn="just">
                        <a:lnSpc>
                          <a:spcPct val="115000"/>
                        </a:lnSpc>
                        <a:spcBef>
                          <a:spcPts val="0"/>
                        </a:spcBef>
                        <a:spcAft>
                          <a:spcPts val="0"/>
                        </a:spcAft>
                      </a:pPr>
                      <a:r>
                        <a:rPr lang="en-ZA" sz="1800" dirty="0">
                          <a:effectLst/>
                        </a:rPr>
                        <a:t>STATISTICS OF NEW CLAIMS AGAINST THE FUND</a:t>
                      </a:r>
                      <a:endParaRPr lang="en-US" sz="1800" dirty="0">
                        <a:effectLst/>
                        <a:latin typeface="Calibri"/>
                        <a:ea typeface="Calibri"/>
                        <a:cs typeface="Times New Roman"/>
                      </a:endParaRPr>
                    </a:p>
                  </a:txBody>
                  <a:tcPr marL="68580" marR="68580" marT="0" marB="0">
                    <a:solidFill>
                      <a:srgbClr val="000046"/>
                    </a:solidFill>
                  </a:tcPr>
                </a:tc>
                <a:tc>
                  <a:txBody>
                    <a:bodyPr/>
                    <a:lstStyle/>
                    <a:p>
                      <a:pPr marL="0" marR="0" algn="r">
                        <a:lnSpc>
                          <a:spcPct val="115000"/>
                        </a:lnSpc>
                        <a:spcBef>
                          <a:spcPts val="0"/>
                        </a:spcBef>
                        <a:spcAft>
                          <a:spcPts val="0"/>
                        </a:spcAft>
                      </a:pPr>
                      <a:r>
                        <a:rPr lang="en-ZA" sz="1800" dirty="0">
                          <a:effectLst/>
                        </a:rPr>
                        <a:t>2016</a:t>
                      </a:r>
                      <a:endParaRPr lang="en-US" sz="1800" dirty="0">
                        <a:effectLst/>
                        <a:latin typeface="Calibri"/>
                        <a:ea typeface="Calibri"/>
                        <a:cs typeface="Times New Roman"/>
                      </a:endParaRPr>
                    </a:p>
                  </a:txBody>
                  <a:tcPr marL="68580" marR="68580" marT="0" marB="0">
                    <a:solidFill>
                      <a:srgbClr val="000046"/>
                    </a:solidFill>
                  </a:tcPr>
                </a:tc>
                <a:tc>
                  <a:txBody>
                    <a:bodyPr/>
                    <a:lstStyle/>
                    <a:p>
                      <a:pPr marL="0" marR="0" algn="r">
                        <a:lnSpc>
                          <a:spcPct val="115000"/>
                        </a:lnSpc>
                        <a:spcBef>
                          <a:spcPts val="0"/>
                        </a:spcBef>
                        <a:spcAft>
                          <a:spcPts val="0"/>
                        </a:spcAft>
                      </a:pPr>
                      <a:r>
                        <a:rPr lang="en-ZA" sz="1800" dirty="0">
                          <a:effectLst/>
                        </a:rPr>
                        <a:t>2015</a:t>
                      </a:r>
                      <a:endParaRPr lang="en-US" sz="1800" dirty="0">
                        <a:effectLst/>
                        <a:latin typeface="Calibri"/>
                        <a:ea typeface="Calibri"/>
                        <a:cs typeface="Times New Roman"/>
                      </a:endParaRPr>
                    </a:p>
                  </a:txBody>
                  <a:tcPr marL="68580" marR="68580" marT="0" marB="0">
                    <a:solidFill>
                      <a:srgbClr val="000046"/>
                    </a:solidFill>
                  </a:tcPr>
                </a:tc>
                <a:tc>
                  <a:txBody>
                    <a:bodyPr/>
                    <a:lstStyle/>
                    <a:p>
                      <a:pPr marL="0" marR="0" algn="r">
                        <a:lnSpc>
                          <a:spcPct val="115000"/>
                        </a:lnSpc>
                        <a:spcBef>
                          <a:spcPts val="0"/>
                        </a:spcBef>
                        <a:spcAft>
                          <a:spcPts val="0"/>
                        </a:spcAft>
                      </a:pPr>
                      <a:r>
                        <a:rPr lang="en-ZA" sz="1800" dirty="0">
                          <a:effectLst/>
                        </a:rPr>
                        <a:t>2014</a:t>
                      </a:r>
                      <a:endParaRPr lang="en-US" sz="1800" dirty="0">
                        <a:effectLst/>
                        <a:latin typeface="Calibri"/>
                        <a:ea typeface="Calibri"/>
                        <a:cs typeface="Times New Roman"/>
                      </a:endParaRPr>
                    </a:p>
                  </a:txBody>
                  <a:tcPr marL="68580" marR="68580" marT="0" marB="0">
                    <a:solidFill>
                      <a:srgbClr val="000046"/>
                    </a:solidFill>
                  </a:tcPr>
                </a:tc>
                <a:tc>
                  <a:txBody>
                    <a:bodyPr/>
                    <a:lstStyle/>
                    <a:p>
                      <a:pPr marL="0" marR="0" algn="r">
                        <a:lnSpc>
                          <a:spcPct val="115000"/>
                        </a:lnSpc>
                        <a:spcBef>
                          <a:spcPts val="0"/>
                        </a:spcBef>
                        <a:spcAft>
                          <a:spcPts val="0"/>
                        </a:spcAft>
                      </a:pPr>
                      <a:r>
                        <a:rPr lang="en-ZA" sz="1800" dirty="0">
                          <a:effectLst/>
                        </a:rPr>
                        <a:t>2013</a:t>
                      </a:r>
                      <a:endParaRPr lang="en-US" sz="1800" dirty="0">
                        <a:effectLst/>
                        <a:latin typeface="Calibri"/>
                        <a:ea typeface="Calibri"/>
                        <a:cs typeface="Times New Roman"/>
                      </a:endParaRPr>
                    </a:p>
                  </a:txBody>
                  <a:tcPr marL="68580" marR="68580" marT="0" marB="0">
                    <a:solidFill>
                      <a:srgbClr val="000046"/>
                    </a:solidFill>
                  </a:tcPr>
                </a:tc>
                <a:tc>
                  <a:txBody>
                    <a:bodyPr/>
                    <a:lstStyle/>
                    <a:p>
                      <a:pPr marL="0" marR="0" algn="r">
                        <a:lnSpc>
                          <a:spcPct val="115000"/>
                        </a:lnSpc>
                        <a:spcBef>
                          <a:spcPts val="0"/>
                        </a:spcBef>
                        <a:spcAft>
                          <a:spcPts val="0"/>
                        </a:spcAft>
                      </a:pPr>
                      <a:r>
                        <a:rPr lang="en-ZA" sz="1800" dirty="0">
                          <a:effectLst/>
                        </a:rPr>
                        <a:t>2012</a:t>
                      </a:r>
                      <a:endParaRPr lang="en-US" sz="1800" dirty="0">
                        <a:effectLst/>
                        <a:latin typeface="Calibri"/>
                        <a:ea typeface="Calibri"/>
                        <a:cs typeface="Times New Roman"/>
                      </a:endParaRPr>
                    </a:p>
                  </a:txBody>
                  <a:tcPr marL="68580" marR="68580" marT="0" marB="0">
                    <a:solidFill>
                      <a:srgbClr val="000046"/>
                    </a:solidFill>
                  </a:tcPr>
                </a:tc>
              </a:tr>
              <a:tr h="350520">
                <a:tc>
                  <a:txBody>
                    <a:bodyPr/>
                    <a:lstStyle/>
                    <a:p>
                      <a:pPr marL="0" marR="0" algn="just">
                        <a:lnSpc>
                          <a:spcPct val="115000"/>
                        </a:lnSpc>
                        <a:spcBef>
                          <a:spcPts val="0"/>
                        </a:spcBef>
                        <a:spcAft>
                          <a:spcPts val="0"/>
                        </a:spcAft>
                      </a:pPr>
                      <a:r>
                        <a:rPr lang="en-ZA" sz="1800">
                          <a:effectLst/>
                        </a:rPr>
                        <a:t>Number of claims received</a:t>
                      </a:r>
                      <a:endParaRPr lang="en-US" sz="180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ZA" sz="1800">
                          <a:effectLst/>
                        </a:rPr>
                        <a:t>282</a:t>
                      </a:r>
                      <a:endParaRPr lang="en-US" sz="180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ZA" sz="1800" dirty="0">
                          <a:effectLst/>
                        </a:rPr>
                        <a:t>53</a:t>
                      </a:r>
                      <a:endParaRPr lang="en-US" sz="180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ZA" sz="1800" dirty="0">
                          <a:effectLst/>
                        </a:rPr>
                        <a:t>60</a:t>
                      </a:r>
                      <a:endParaRPr lang="en-US" sz="180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ZA" sz="1800" dirty="0">
                          <a:effectLst/>
                        </a:rPr>
                        <a:t>67</a:t>
                      </a:r>
                      <a:endParaRPr lang="en-US" sz="180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ZA" sz="1800" dirty="0">
                          <a:effectLst/>
                        </a:rPr>
                        <a:t>225</a:t>
                      </a:r>
                      <a:endParaRPr lang="en-US" sz="1800" dirty="0">
                        <a:effectLst/>
                        <a:latin typeface="Calibri"/>
                        <a:ea typeface="Calibri"/>
                        <a:cs typeface="Times New Roman"/>
                      </a:endParaRPr>
                    </a:p>
                  </a:txBody>
                  <a:tcPr marL="68580" marR="68580" marT="0" marB="0"/>
                </a:tc>
              </a:tr>
            </a:tbl>
          </a:graphicData>
        </a:graphic>
      </p:graphicFrame>
      <p:graphicFrame>
        <p:nvGraphicFramePr>
          <p:cNvPr id="4" name="Chart 3"/>
          <p:cNvGraphicFramePr/>
          <p:nvPr>
            <p:extLst>
              <p:ext uri="{D42A27DB-BD31-4B8C-83A1-F6EECF244321}">
                <p14:modId xmlns:p14="http://schemas.microsoft.com/office/powerpoint/2010/main" xmlns="" val="1187583607"/>
              </p:ext>
            </p:extLst>
          </p:nvPr>
        </p:nvGraphicFramePr>
        <p:xfrm>
          <a:off x="419100" y="2743200"/>
          <a:ext cx="8305800" cy="3962400"/>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223029" y="925550"/>
            <a:ext cx="1024639" cy="461665"/>
          </a:xfrm>
          <a:prstGeom prst="rect">
            <a:avLst/>
          </a:prstGeom>
        </p:spPr>
        <p:txBody>
          <a:bodyPr wrap="none">
            <a:spAutoFit/>
          </a:bodyPr>
          <a:lstStyle/>
          <a:p>
            <a:r>
              <a:rPr lang="en-ZA" sz="2400" b="1" dirty="0"/>
              <a:t>Claims</a:t>
            </a:r>
            <a:endParaRPr lang="en-US" sz="2400" dirty="0"/>
          </a:p>
        </p:txBody>
      </p:sp>
      <p:sp>
        <p:nvSpPr>
          <p:cNvPr id="6" name="Rectangle 5"/>
          <p:cNvSpPr/>
          <p:nvPr/>
        </p:nvSpPr>
        <p:spPr>
          <a:xfrm>
            <a:off x="312237" y="2743200"/>
            <a:ext cx="8526963" cy="39624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21536920"/>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3867572752"/>
              </p:ext>
            </p:extLst>
          </p:nvPr>
        </p:nvGraphicFramePr>
        <p:xfrm>
          <a:off x="228600" y="758027"/>
          <a:ext cx="8610600" cy="1862830"/>
        </p:xfrm>
        <a:graphic>
          <a:graphicData uri="http://schemas.openxmlformats.org/drawingml/2006/table">
            <a:tbl>
              <a:tblPr firstRow="1" firstCol="1" bandRow="1">
                <a:tableStyleId>{5C22544A-7EE6-4342-B048-85BDC9FD1C3A}</a:tableStyleId>
              </a:tblPr>
              <a:tblGrid>
                <a:gridCol w="2362200"/>
                <a:gridCol w="1219200"/>
                <a:gridCol w="1295400"/>
                <a:gridCol w="1371600"/>
                <a:gridCol w="1219200"/>
                <a:gridCol w="1143000"/>
              </a:tblGrid>
              <a:tr h="283600">
                <a:tc>
                  <a:txBody>
                    <a:bodyPr/>
                    <a:lstStyle/>
                    <a:p>
                      <a:pPr marL="0" marR="0" algn="just">
                        <a:lnSpc>
                          <a:spcPct val="115000"/>
                        </a:lnSpc>
                        <a:spcBef>
                          <a:spcPts val="0"/>
                        </a:spcBef>
                        <a:spcAft>
                          <a:spcPts val="1000"/>
                        </a:spcAft>
                      </a:pPr>
                      <a:r>
                        <a:rPr lang="en-US" sz="1600" dirty="0">
                          <a:effectLst/>
                        </a:rPr>
                        <a:t>Claims Statistics (Rand)</a:t>
                      </a:r>
                      <a:endParaRPr lang="en-US" sz="1600" dirty="0">
                        <a:effectLst/>
                        <a:latin typeface="Calibri"/>
                        <a:ea typeface="Calibri"/>
                        <a:cs typeface="Times New Roman"/>
                      </a:endParaRPr>
                    </a:p>
                  </a:txBody>
                  <a:tcPr marL="65029" marR="65029" marT="0" marB="0" anchor="b">
                    <a:solidFill>
                      <a:srgbClr val="000046"/>
                    </a:solidFill>
                  </a:tcPr>
                </a:tc>
                <a:tc>
                  <a:txBody>
                    <a:bodyPr/>
                    <a:lstStyle/>
                    <a:p>
                      <a:pPr marL="0" marR="0" algn="ctr">
                        <a:lnSpc>
                          <a:spcPct val="115000"/>
                        </a:lnSpc>
                        <a:spcBef>
                          <a:spcPts val="0"/>
                        </a:spcBef>
                        <a:spcAft>
                          <a:spcPts val="1000"/>
                        </a:spcAft>
                      </a:pPr>
                      <a:r>
                        <a:rPr lang="en-US" sz="1600" dirty="0">
                          <a:effectLst/>
                        </a:rPr>
                        <a:t>    31-Mar-16</a:t>
                      </a:r>
                      <a:endParaRPr lang="en-US" sz="1600" dirty="0">
                        <a:effectLst/>
                        <a:latin typeface="Calibri"/>
                        <a:ea typeface="Calibri"/>
                        <a:cs typeface="Times New Roman"/>
                      </a:endParaRPr>
                    </a:p>
                  </a:txBody>
                  <a:tcPr marL="65029" marR="65029" marT="0" marB="0" anchor="b">
                    <a:solidFill>
                      <a:srgbClr val="000046"/>
                    </a:solidFill>
                  </a:tcPr>
                </a:tc>
                <a:tc>
                  <a:txBody>
                    <a:bodyPr/>
                    <a:lstStyle/>
                    <a:p>
                      <a:pPr marL="0" marR="0" algn="ctr">
                        <a:lnSpc>
                          <a:spcPct val="115000"/>
                        </a:lnSpc>
                        <a:spcBef>
                          <a:spcPts val="0"/>
                        </a:spcBef>
                        <a:spcAft>
                          <a:spcPts val="1000"/>
                        </a:spcAft>
                      </a:pPr>
                      <a:r>
                        <a:rPr lang="en-US" sz="1600" dirty="0">
                          <a:effectLst/>
                        </a:rPr>
                        <a:t>    31-Mar-15</a:t>
                      </a:r>
                      <a:endParaRPr lang="en-US" sz="1600" dirty="0">
                        <a:effectLst/>
                        <a:latin typeface="Calibri"/>
                        <a:ea typeface="Calibri"/>
                        <a:cs typeface="Times New Roman"/>
                      </a:endParaRPr>
                    </a:p>
                  </a:txBody>
                  <a:tcPr marL="65029" marR="65029" marT="0" marB="0" anchor="b">
                    <a:solidFill>
                      <a:srgbClr val="000046"/>
                    </a:solidFill>
                  </a:tcPr>
                </a:tc>
                <a:tc>
                  <a:txBody>
                    <a:bodyPr/>
                    <a:lstStyle/>
                    <a:p>
                      <a:pPr marL="0" marR="0" algn="ctr">
                        <a:lnSpc>
                          <a:spcPct val="115000"/>
                        </a:lnSpc>
                        <a:spcBef>
                          <a:spcPts val="0"/>
                        </a:spcBef>
                        <a:spcAft>
                          <a:spcPts val="1000"/>
                        </a:spcAft>
                      </a:pPr>
                      <a:r>
                        <a:rPr lang="en-US" sz="1600" dirty="0">
                          <a:effectLst/>
                        </a:rPr>
                        <a:t>    31-Mar-14</a:t>
                      </a:r>
                      <a:endParaRPr lang="en-US" sz="1600" dirty="0">
                        <a:effectLst/>
                        <a:latin typeface="Calibri"/>
                        <a:ea typeface="Calibri"/>
                        <a:cs typeface="Times New Roman"/>
                      </a:endParaRPr>
                    </a:p>
                  </a:txBody>
                  <a:tcPr marL="65029" marR="65029" marT="0" marB="0" anchor="b">
                    <a:solidFill>
                      <a:srgbClr val="000046"/>
                    </a:solidFill>
                  </a:tcPr>
                </a:tc>
                <a:tc>
                  <a:txBody>
                    <a:bodyPr/>
                    <a:lstStyle/>
                    <a:p>
                      <a:pPr marL="0" marR="0" algn="ctr">
                        <a:lnSpc>
                          <a:spcPct val="115000"/>
                        </a:lnSpc>
                        <a:spcBef>
                          <a:spcPts val="0"/>
                        </a:spcBef>
                        <a:spcAft>
                          <a:spcPts val="1000"/>
                        </a:spcAft>
                      </a:pPr>
                      <a:r>
                        <a:rPr lang="en-US" sz="1600" dirty="0">
                          <a:effectLst/>
                        </a:rPr>
                        <a:t>31-Mar-13</a:t>
                      </a:r>
                      <a:endParaRPr lang="en-US" sz="1600" dirty="0">
                        <a:effectLst/>
                        <a:latin typeface="Calibri"/>
                        <a:ea typeface="Calibri"/>
                        <a:cs typeface="Times New Roman"/>
                      </a:endParaRPr>
                    </a:p>
                  </a:txBody>
                  <a:tcPr marL="65029" marR="65029" marT="0" marB="0" anchor="b">
                    <a:solidFill>
                      <a:srgbClr val="000046"/>
                    </a:solidFill>
                  </a:tcPr>
                </a:tc>
                <a:tc>
                  <a:txBody>
                    <a:bodyPr/>
                    <a:lstStyle/>
                    <a:p>
                      <a:pPr marL="0" marR="0" algn="ctr">
                        <a:lnSpc>
                          <a:spcPct val="115000"/>
                        </a:lnSpc>
                        <a:spcBef>
                          <a:spcPts val="0"/>
                        </a:spcBef>
                        <a:spcAft>
                          <a:spcPts val="1000"/>
                        </a:spcAft>
                      </a:pPr>
                      <a:r>
                        <a:rPr lang="en-US" sz="1600" dirty="0">
                          <a:effectLst/>
                        </a:rPr>
                        <a:t>31-Mar-12</a:t>
                      </a:r>
                      <a:endParaRPr lang="en-US" sz="1600" dirty="0">
                        <a:effectLst/>
                        <a:latin typeface="Calibri"/>
                        <a:ea typeface="Calibri"/>
                        <a:cs typeface="Times New Roman"/>
                      </a:endParaRPr>
                    </a:p>
                  </a:txBody>
                  <a:tcPr marL="65029" marR="65029" marT="0" marB="0" anchor="b">
                    <a:solidFill>
                      <a:srgbClr val="000046"/>
                    </a:solidFill>
                  </a:tcPr>
                </a:tc>
              </a:tr>
              <a:tr h="198701">
                <a:tc>
                  <a:txBody>
                    <a:bodyPr/>
                    <a:lstStyle/>
                    <a:p>
                      <a:pPr marL="0" marR="0">
                        <a:lnSpc>
                          <a:spcPct val="115000"/>
                        </a:lnSpc>
                        <a:spcBef>
                          <a:spcPts val="0"/>
                        </a:spcBef>
                        <a:spcAft>
                          <a:spcPts val="1000"/>
                        </a:spcAft>
                      </a:pPr>
                      <a:r>
                        <a:rPr lang="en-US" sz="1600" dirty="0">
                          <a:effectLst/>
                        </a:rPr>
                        <a:t>Value of claims lodged</a:t>
                      </a:r>
                      <a:endParaRPr lang="en-US" sz="1600" dirty="0">
                        <a:effectLst/>
                        <a:latin typeface="Calibri"/>
                        <a:ea typeface="Calibri"/>
                        <a:cs typeface="Times New Roman"/>
                      </a:endParaRPr>
                    </a:p>
                  </a:txBody>
                  <a:tcPr marL="65029" marR="65029" marT="0" marB="0"/>
                </a:tc>
                <a:tc>
                  <a:txBody>
                    <a:bodyPr/>
                    <a:lstStyle/>
                    <a:p>
                      <a:pPr marL="0" marR="0" algn="r">
                        <a:lnSpc>
                          <a:spcPct val="115000"/>
                        </a:lnSpc>
                        <a:spcBef>
                          <a:spcPts val="0"/>
                        </a:spcBef>
                        <a:spcAft>
                          <a:spcPts val="1000"/>
                        </a:spcAft>
                      </a:pPr>
                      <a:r>
                        <a:rPr lang="en-US" sz="1600" dirty="0">
                          <a:effectLst/>
                        </a:rPr>
                        <a:t>20 564 502</a:t>
                      </a:r>
                      <a:endParaRPr lang="en-US" sz="1600" dirty="0">
                        <a:effectLst/>
                        <a:latin typeface="Calibri"/>
                        <a:ea typeface="Calibri"/>
                        <a:cs typeface="Times New Roman"/>
                      </a:endParaRPr>
                    </a:p>
                  </a:txBody>
                  <a:tcPr marL="65029" marR="65029" marT="0" marB="0"/>
                </a:tc>
                <a:tc>
                  <a:txBody>
                    <a:bodyPr/>
                    <a:lstStyle/>
                    <a:p>
                      <a:pPr marL="0" marR="0" algn="r">
                        <a:lnSpc>
                          <a:spcPct val="115000"/>
                        </a:lnSpc>
                        <a:spcBef>
                          <a:spcPts val="0"/>
                        </a:spcBef>
                        <a:spcAft>
                          <a:spcPts val="1000"/>
                        </a:spcAft>
                      </a:pPr>
                      <a:r>
                        <a:rPr lang="en-US" sz="1600">
                          <a:effectLst/>
                        </a:rPr>
                        <a:t>5 947 783  </a:t>
                      </a:r>
                      <a:endParaRPr lang="en-US" sz="1600">
                        <a:effectLst/>
                        <a:latin typeface="Calibri"/>
                        <a:ea typeface="Calibri"/>
                        <a:cs typeface="Times New Roman"/>
                      </a:endParaRPr>
                    </a:p>
                  </a:txBody>
                  <a:tcPr marL="65029" marR="65029" marT="0" marB="0"/>
                </a:tc>
                <a:tc>
                  <a:txBody>
                    <a:bodyPr/>
                    <a:lstStyle/>
                    <a:p>
                      <a:pPr marL="0" marR="0" algn="r">
                        <a:lnSpc>
                          <a:spcPct val="115000"/>
                        </a:lnSpc>
                        <a:spcBef>
                          <a:spcPts val="0"/>
                        </a:spcBef>
                        <a:spcAft>
                          <a:spcPts val="1000"/>
                        </a:spcAft>
                      </a:pPr>
                      <a:r>
                        <a:rPr lang="en-US" sz="1600">
                          <a:effectLst/>
                        </a:rPr>
                        <a:t>    10 447 320</a:t>
                      </a:r>
                      <a:endParaRPr lang="en-US" sz="1600">
                        <a:effectLst/>
                        <a:latin typeface="Calibri"/>
                        <a:ea typeface="Calibri"/>
                        <a:cs typeface="Times New Roman"/>
                      </a:endParaRPr>
                    </a:p>
                  </a:txBody>
                  <a:tcPr marL="65029" marR="65029" marT="0" marB="0"/>
                </a:tc>
                <a:tc>
                  <a:txBody>
                    <a:bodyPr/>
                    <a:lstStyle/>
                    <a:p>
                      <a:pPr marL="0" marR="0" algn="r">
                        <a:lnSpc>
                          <a:spcPct val="115000"/>
                        </a:lnSpc>
                        <a:spcBef>
                          <a:spcPts val="0"/>
                        </a:spcBef>
                        <a:spcAft>
                          <a:spcPts val="1000"/>
                        </a:spcAft>
                      </a:pPr>
                      <a:r>
                        <a:rPr lang="en-ZA" sz="1600">
                          <a:effectLst/>
                        </a:rPr>
                        <a:t>2 352 209</a:t>
                      </a:r>
                      <a:endParaRPr lang="en-US" sz="1600">
                        <a:effectLst/>
                        <a:latin typeface="Calibri"/>
                        <a:ea typeface="Calibri"/>
                        <a:cs typeface="Times New Roman"/>
                      </a:endParaRPr>
                    </a:p>
                  </a:txBody>
                  <a:tcPr marL="65029" marR="65029" marT="0" marB="0"/>
                </a:tc>
                <a:tc>
                  <a:txBody>
                    <a:bodyPr/>
                    <a:lstStyle/>
                    <a:p>
                      <a:pPr marL="0" marR="0" algn="r">
                        <a:lnSpc>
                          <a:spcPct val="115000"/>
                        </a:lnSpc>
                        <a:spcBef>
                          <a:spcPts val="0"/>
                        </a:spcBef>
                        <a:spcAft>
                          <a:spcPts val="1000"/>
                        </a:spcAft>
                      </a:pPr>
                      <a:r>
                        <a:rPr lang="en-US" sz="1600" dirty="0">
                          <a:effectLst/>
                        </a:rPr>
                        <a:t>10 461 075     </a:t>
                      </a:r>
                      <a:endParaRPr lang="en-US" sz="1600" dirty="0">
                        <a:effectLst/>
                        <a:latin typeface="Calibri"/>
                        <a:ea typeface="Calibri"/>
                        <a:cs typeface="Times New Roman"/>
                      </a:endParaRPr>
                    </a:p>
                  </a:txBody>
                  <a:tcPr marL="65029" marR="65029" marT="0" marB="0"/>
                </a:tc>
              </a:tr>
              <a:tr h="266741">
                <a:tc>
                  <a:txBody>
                    <a:bodyPr/>
                    <a:lstStyle/>
                    <a:p>
                      <a:pPr marL="0" marR="0">
                        <a:lnSpc>
                          <a:spcPct val="115000"/>
                        </a:lnSpc>
                        <a:spcBef>
                          <a:spcPts val="0"/>
                        </a:spcBef>
                        <a:spcAft>
                          <a:spcPts val="1000"/>
                        </a:spcAft>
                      </a:pPr>
                      <a:r>
                        <a:rPr lang="en-US" sz="1600">
                          <a:effectLst/>
                        </a:rPr>
                        <a:t>Value of claims approved</a:t>
                      </a:r>
                      <a:endParaRPr lang="en-US" sz="1600">
                        <a:effectLst/>
                        <a:latin typeface="Calibri"/>
                        <a:ea typeface="Calibri"/>
                        <a:cs typeface="Times New Roman"/>
                      </a:endParaRPr>
                    </a:p>
                  </a:txBody>
                  <a:tcPr marL="65029" marR="65029" marT="0" marB="0"/>
                </a:tc>
                <a:tc>
                  <a:txBody>
                    <a:bodyPr/>
                    <a:lstStyle/>
                    <a:p>
                      <a:pPr marL="0" marR="0" algn="r">
                        <a:lnSpc>
                          <a:spcPct val="115000"/>
                        </a:lnSpc>
                        <a:spcBef>
                          <a:spcPts val="0"/>
                        </a:spcBef>
                        <a:spcAft>
                          <a:spcPts val="1000"/>
                        </a:spcAft>
                      </a:pPr>
                      <a:r>
                        <a:rPr lang="en-US" sz="1600" dirty="0">
                          <a:effectLst/>
                        </a:rPr>
                        <a:t>7 249 818</a:t>
                      </a:r>
                      <a:endParaRPr lang="en-US" sz="1600" dirty="0">
                        <a:effectLst/>
                        <a:latin typeface="Calibri"/>
                        <a:ea typeface="Calibri"/>
                        <a:cs typeface="Times New Roman"/>
                      </a:endParaRPr>
                    </a:p>
                  </a:txBody>
                  <a:tcPr marL="65029" marR="65029" marT="0" marB="0"/>
                </a:tc>
                <a:tc>
                  <a:txBody>
                    <a:bodyPr/>
                    <a:lstStyle/>
                    <a:p>
                      <a:pPr marL="0" marR="0" algn="r">
                        <a:lnSpc>
                          <a:spcPct val="115000"/>
                        </a:lnSpc>
                        <a:spcBef>
                          <a:spcPts val="0"/>
                        </a:spcBef>
                        <a:spcAft>
                          <a:spcPts val="1000"/>
                        </a:spcAft>
                      </a:pPr>
                      <a:r>
                        <a:rPr lang="en-US" sz="1600" dirty="0">
                          <a:effectLst/>
                        </a:rPr>
                        <a:t>3 516 964</a:t>
                      </a:r>
                      <a:endParaRPr lang="en-US" sz="1600" dirty="0">
                        <a:effectLst/>
                        <a:latin typeface="Calibri"/>
                        <a:ea typeface="Calibri"/>
                        <a:cs typeface="Times New Roman"/>
                      </a:endParaRPr>
                    </a:p>
                  </a:txBody>
                  <a:tcPr marL="65029" marR="65029" marT="0" marB="0"/>
                </a:tc>
                <a:tc>
                  <a:txBody>
                    <a:bodyPr/>
                    <a:lstStyle/>
                    <a:p>
                      <a:pPr marL="0" marR="0" algn="r">
                        <a:lnSpc>
                          <a:spcPct val="115000"/>
                        </a:lnSpc>
                        <a:spcBef>
                          <a:spcPts val="0"/>
                        </a:spcBef>
                        <a:spcAft>
                          <a:spcPts val="1000"/>
                        </a:spcAft>
                      </a:pPr>
                      <a:r>
                        <a:rPr lang="en-US" sz="1600">
                          <a:effectLst/>
                        </a:rPr>
                        <a:t>      </a:t>
                      </a:r>
                      <a:r>
                        <a:rPr lang="en-ZA" sz="1600">
                          <a:effectLst/>
                        </a:rPr>
                        <a:t>4 866 526</a:t>
                      </a:r>
                      <a:endParaRPr lang="en-US" sz="1600">
                        <a:effectLst/>
                        <a:latin typeface="Calibri"/>
                        <a:ea typeface="Calibri"/>
                        <a:cs typeface="Times New Roman"/>
                      </a:endParaRPr>
                    </a:p>
                  </a:txBody>
                  <a:tcPr marL="65029" marR="65029" marT="0" marB="0"/>
                </a:tc>
                <a:tc>
                  <a:txBody>
                    <a:bodyPr/>
                    <a:lstStyle/>
                    <a:p>
                      <a:pPr marL="0" marR="0" algn="r">
                        <a:lnSpc>
                          <a:spcPct val="115000"/>
                        </a:lnSpc>
                        <a:spcBef>
                          <a:spcPts val="0"/>
                        </a:spcBef>
                        <a:spcAft>
                          <a:spcPts val="1000"/>
                        </a:spcAft>
                      </a:pPr>
                      <a:r>
                        <a:rPr lang="en-US" sz="1600">
                          <a:effectLst/>
                        </a:rPr>
                        <a:t>288 600</a:t>
                      </a:r>
                      <a:endParaRPr lang="en-US" sz="1600">
                        <a:effectLst/>
                        <a:latin typeface="Calibri"/>
                        <a:ea typeface="Calibri"/>
                        <a:cs typeface="Times New Roman"/>
                      </a:endParaRPr>
                    </a:p>
                  </a:txBody>
                  <a:tcPr marL="65029" marR="65029" marT="0" marB="0"/>
                </a:tc>
                <a:tc>
                  <a:txBody>
                    <a:bodyPr/>
                    <a:lstStyle/>
                    <a:p>
                      <a:pPr marL="0" marR="0" algn="r">
                        <a:lnSpc>
                          <a:spcPct val="115000"/>
                        </a:lnSpc>
                        <a:spcBef>
                          <a:spcPts val="0"/>
                        </a:spcBef>
                        <a:spcAft>
                          <a:spcPts val="1000"/>
                        </a:spcAft>
                      </a:pPr>
                      <a:r>
                        <a:rPr lang="en-US" sz="1600">
                          <a:effectLst/>
                        </a:rPr>
                        <a:t>3 849 910     </a:t>
                      </a:r>
                      <a:endParaRPr lang="en-US" sz="1600">
                        <a:effectLst/>
                        <a:latin typeface="Calibri"/>
                        <a:ea typeface="Calibri"/>
                        <a:cs typeface="Times New Roman"/>
                      </a:endParaRPr>
                    </a:p>
                  </a:txBody>
                  <a:tcPr marL="65029" marR="65029" marT="0" marB="0"/>
                </a:tc>
              </a:tr>
              <a:tr h="486035">
                <a:tc>
                  <a:txBody>
                    <a:bodyPr/>
                    <a:lstStyle/>
                    <a:p>
                      <a:pPr marL="0" marR="0">
                        <a:lnSpc>
                          <a:spcPct val="115000"/>
                        </a:lnSpc>
                        <a:spcBef>
                          <a:spcPts val="0"/>
                        </a:spcBef>
                        <a:spcAft>
                          <a:spcPts val="1000"/>
                        </a:spcAft>
                      </a:pPr>
                      <a:r>
                        <a:rPr lang="en-US" sz="1600">
                          <a:effectLst/>
                        </a:rPr>
                        <a:t>Value of claims rejected</a:t>
                      </a:r>
                      <a:endParaRPr lang="en-US" sz="1600">
                        <a:effectLst/>
                        <a:latin typeface="Calibri"/>
                        <a:ea typeface="Calibri"/>
                        <a:cs typeface="Times New Roman"/>
                      </a:endParaRPr>
                    </a:p>
                  </a:txBody>
                  <a:tcPr marL="65029" marR="65029" marT="0" marB="0"/>
                </a:tc>
                <a:tc>
                  <a:txBody>
                    <a:bodyPr/>
                    <a:lstStyle/>
                    <a:p>
                      <a:pPr marL="0" marR="0" algn="r">
                        <a:lnSpc>
                          <a:spcPct val="115000"/>
                        </a:lnSpc>
                        <a:spcBef>
                          <a:spcPts val="0"/>
                        </a:spcBef>
                        <a:spcAft>
                          <a:spcPts val="1000"/>
                        </a:spcAft>
                      </a:pPr>
                      <a:r>
                        <a:rPr lang="en-US" sz="1600">
                          <a:effectLst/>
                        </a:rPr>
                        <a:t>197 349</a:t>
                      </a:r>
                      <a:endParaRPr lang="en-US" sz="1600">
                        <a:effectLst/>
                        <a:latin typeface="Calibri"/>
                        <a:ea typeface="Calibri"/>
                        <a:cs typeface="Times New Roman"/>
                      </a:endParaRPr>
                    </a:p>
                  </a:txBody>
                  <a:tcPr marL="65029" marR="65029" marT="0" marB="0"/>
                </a:tc>
                <a:tc>
                  <a:txBody>
                    <a:bodyPr/>
                    <a:lstStyle/>
                    <a:p>
                      <a:pPr marL="0" marR="0" algn="r">
                        <a:lnSpc>
                          <a:spcPct val="115000"/>
                        </a:lnSpc>
                        <a:spcBef>
                          <a:spcPts val="0"/>
                        </a:spcBef>
                        <a:spcAft>
                          <a:spcPts val="1000"/>
                        </a:spcAft>
                      </a:pPr>
                      <a:r>
                        <a:rPr lang="en-US" sz="1600" dirty="0">
                          <a:effectLst/>
                        </a:rPr>
                        <a:t>2 151 043</a:t>
                      </a:r>
                      <a:endParaRPr lang="en-US" sz="1600" dirty="0">
                        <a:effectLst/>
                        <a:latin typeface="Calibri"/>
                        <a:ea typeface="Calibri"/>
                        <a:cs typeface="Times New Roman"/>
                      </a:endParaRPr>
                    </a:p>
                  </a:txBody>
                  <a:tcPr marL="65029" marR="65029" marT="0" marB="0"/>
                </a:tc>
                <a:tc>
                  <a:txBody>
                    <a:bodyPr/>
                    <a:lstStyle/>
                    <a:p>
                      <a:pPr marL="0" marR="0" algn="r">
                        <a:lnSpc>
                          <a:spcPct val="115000"/>
                        </a:lnSpc>
                        <a:spcBef>
                          <a:spcPts val="0"/>
                        </a:spcBef>
                        <a:spcAft>
                          <a:spcPts val="1000"/>
                        </a:spcAft>
                      </a:pPr>
                      <a:r>
                        <a:rPr lang="en-US" sz="1600" dirty="0">
                          <a:effectLst/>
                        </a:rPr>
                        <a:t>      4 077 829</a:t>
                      </a:r>
                    </a:p>
                    <a:p>
                      <a:pPr marL="0" marR="0" algn="r">
                        <a:lnSpc>
                          <a:spcPct val="115000"/>
                        </a:lnSpc>
                        <a:spcBef>
                          <a:spcPts val="0"/>
                        </a:spcBef>
                        <a:spcAft>
                          <a:spcPts val="1000"/>
                        </a:spcAft>
                      </a:pPr>
                      <a:r>
                        <a:rPr lang="en-US" sz="1600" dirty="0">
                          <a:effectLst/>
                        </a:rPr>
                        <a:t> </a:t>
                      </a:r>
                      <a:endParaRPr lang="en-US" sz="1600" dirty="0">
                        <a:effectLst/>
                        <a:latin typeface="Calibri"/>
                        <a:ea typeface="Calibri"/>
                        <a:cs typeface="Times New Roman"/>
                      </a:endParaRPr>
                    </a:p>
                  </a:txBody>
                  <a:tcPr marL="65029" marR="65029" marT="0" marB="0"/>
                </a:tc>
                <a:tc>
                  <a:txBody>
                    <a:bodyPr/>
                    <a:lstStyle/>
                    <a:p>
                      <a:pPr marL="0" marR="0" algn="r">
                        <a:lnSpc>
                          <a:spcPct val="115000"/>
                        </a:lnSpc>
                        <a:spcBef>
                          <a:spcPts val="0"/>
                        </a:spcBef>
                        <a:spcAft>
                          <a:spcPts val="1000"/>
                        </a:spcAft>
                      </a:pPr>
                      <a:r>
                        <a:rPr lang="en-US" sz="1600">
                          <a:effectLst/>
                        </a:rPr>
                        <a:t>        389 004</a:t>
                      </a:r>
                      <a:endParaRPr lang="en-US" sz="1600">
                        <a:effectLst/>
                        <a:latin typeface="Calibri"/>
                        <a:ea typeface="Calibri"/>
                        <a:cs typeface="Times New Roman"/>
                      </a:endParaRPr>
                    </a:p>
                  </a:txBody>
                  <a:tcPr marL="65029" marR="65029" marT="0" marB="0"/>
                </a:tc>
                <a:tc>
                  <a:txBody>
                    <a:bodyPr/>
                    <a:lstStyle/>
                    <a:p>
                      <a:pPr marL="0" marR="0" algn="r">
                        <a:lnSpc>
                          <a:spcPct val="115000"/>
                        </a:lnSpc>
                        <a:spcBef>
                          <a:spcPts val="0"/>
                        </a:spcBef>
                        <a:spcAft>
                          <a:spcPts val="1000"/>
                        </a:spcAft>
                      </a:pPr>
                      <a:r>
                        <a:rPr lang="en-US" sz="1600">
                          <a:effectLst/>
                        </a:rPr>
                        <a:t>      2 588 299</a:t>
                      </a:r>
                      <a:endParaRPr lang="en-US" sz="1600">
                        <a:effectLst/>
                        <a:latin typeface="Calibri"/>
                        <a:ea typeface="Calibri"/>
                        <a:cs typeface="Times New Roman"/>
                      </a:endParaRPr>
                    </a:p>
                  </a:txBody>
                  <a:tcPr marL="65029" marR="65029" marT="0" marB="0"/>
                </a:tc>
              </a:tr>
              <a:tr h="330566">
                <a:tc>
                  <a:txBody>
                    <a:bodyPr/>
                    <a:lstStyle/>
                    <a:p>
                      <a:pPr marL="0" marR="0">
                        <a:lnSpc>
                          <a:spcPct val="115000"/>
                        </a:lnSpc>
                        <a:spcBef>
                          <a:spcPts val="0"/>
                        </a:spcBef>
                        <a:spcAft>
                          <a:spcPts val="1000"/>
                        </a:spcAft>
                      </a:pPr>
                      <a:r>
                        <a:rPr lang="en-US" sz="1600">
                          <a:effectLst/>
                        </a:rPr>
                        <a:t>Value of claims pending</a:t>
                      </a:r>
                      <a:endParaRPr lang="en-US" sz="1600">
                        <a:effectLst/>
                        <a:latin typeface="Calibri"/>
                        <a:ea typeface="Calibri"/>
                        <a:cs typeface="Times New Roman"/>
                      </a:endParaRPr>
                    </a:p>
                  </a:txBody>
                  <a:tcPr marL="65029" marR="65029" marT="0" marB="0"/>
                </a:tc>
                <a:tc>
                  <a:txBody>
                    <a:bodyPr/>
                    <a:lstStyle/>
                    <a:p>
                      <a:pPr marL="0" marR="0" algn="r">
                        <a:lnSpc>
                          <a:spcPct val="115000"/>
                        </a:lnSpc>
                        <a:spcBef>
                          <a:spcPts val="0"/>
                        </a:spcBef>
                        <a:spcAft>
                          <a:spcPts val="1000"/>
                        </a:spcAft>
                      </a:pPr>
                      <a:r>
                        <a:rPr lang="en-US" sz="1600">
                          <a:effectLst/>
                        </a:rPr>
                        <a:t>13 117 335</a:t>
                      </a:r>
                      <a:endParaRPr lang="en-US" sz="1600">
                        <a:effectLst/>
                        <a:latin typeface="Calibri"/>
                        <a:ea typeface="Calibri"/>
                        <a:cs typeface="Times New Roman"/>
                      </a:endParaRPr>
                    </a:p>
                  </a:txBody>
                  <a:tcPr marL="65029" marR="65029" marT="0" marB="0"/>
                </a:tc>
                <a:tc>
                  <a:txBody>
                    <a:bodyPr/>
                    <a:lstStyle/>
                    <a:p>
                      <a:pPr marL="0" marR="0" algn="r">
                        <a:lnSpc>
                          <a:spcPct val="115000"/>
                        </a:lnSpc>
                        <a:spcBef>
                          <a:spcPts val="0"/>
                        </a:spcBef>
                        <a:spcAft>
                          <a:spcPts val="1000"/>
                        </a:spcAft>
                      </a:pPr>
                      <a:r>
                        <a:rPr lang="en-US" sz="1600" dirty="0">
                          <a:effectLst/>
                        </a:rPr>
                        <a:t>870 728 </a:t>
                      </a:r>
                      <a:endParaRPr lang="en-US" sz="1600" dirty="0">
                        <a:effectLst/>
                        <a:latin typeface="Calibri"/>
                        <a:ea typeface="Calibri"/>
                        <a:cs typeface="Times New Roman"/>
                      </a:endParaRPr>
                    </a:p>
                  </a:txBody>
                  <a:tcPr marL="65029" marR="65029" marT="0" marB="0"/>
                </a:tc>
                <a:tc>
                  <a:txBody>
                    <a:bodyPr/>
                    <a:lstStyle/>
                    <a:p>
                      <a:pPr marL="0" marR="0" algn="r">
                        <a:lnSpc>
                          <a:spcPct val="115000"/>
                        </a:lnSpc>
                        <a:spcBef>
                          <a:spcPts val="0"/>
                        </a:spcBef>
                        <a:spcAft>
                          <a:spcPts val="1000"/>
                        </a:spcAft>
                      </a:pPr>
                      <a:r>
                        <a:rPr lang="en-US" sz="1600" dirty="0">
                          <a:effectLst/>
                        </a:rPr>
                        <a:t>2 049 284</a:t>
                      </a:r>
                      <a:endParaRPr lang="en-US" sz="1600" dirty="0">
                        <a:effectLst/>
                        <a:latin typeface="Calibri"/>
                        <a:ea typeface="Calibri"/>
                        <a:cs typeface="Times New Roman"/>
                      </a:endParaRPr>
                    </a:p>
                  </a:txBody>
                  <a:tcPr marL="65029" marR="65029" marT="0" marB="0"/>
                </a:tc>
                <a:tc>
                  <a:txBody>
                    <a:bodyPr/>
                    <a:lstStyle/>
                    <a:p>
                      <a:pPr marL="0" marR="0" algn="r">
                        <a:lnSpc>
                          <a:spcPct val="115000"/>
                        </a:lnSpc>
                        <a:spcBef>
                          <a:spcPts val="0"/>
                        </a:spcBef>
                        <a:spcAft>
                          <a:spcPts val="1000"/>
                        </a:spcAft>
                      </a:pPr>
                      <a:r>
                        <a:rPr lang="en-US" sz="1600" dirty="0">
                          <a:effectLst/>
                        </a:rPr>
                        <a:t>1 674 605</a:t>
                      </a:r>
                      <a:endParaRPr lang="en-US" sz="1600" dirty="0">
                        <a:effectLst/>
                        <a:latin typeface="Calibri"/>
                        <a:ea typeface="Calibri"/>
                        <a:cs typeface="Times New Roman"/>
                      </a:endParaRPr>
                    </a:p>
                  </a:txBody>
                  <a:tcPr marL="65029" marR="65029" marT="0" marB="0"/>
                </a:tc>
                <a:tc>
                  <a:txBody>
                    <a:bodyPr/>
                    <a:lstStyle/>
                    <a:p>
                      <a:pPr marL="0" marR="0" algn="r">
                        <a:lnSpc>
                          <a:spcPct val="115000"/>
                        </a:lnSpc>
                        <a:spcBef>
                          <a:spcPts val="0"/>
                        </a:spcBef>
                        <a:spcAft>
                          <a:spcPts val="1000"/>
                        </a:spcAft>
                      </a:pPr>
                      <a:r>
                        <a:rPr lang="en-US" sz="1600" dirty="0">
                          <a:effectLst/>
                        </a:rPr>
                        <a:t>4 022 935   </a:t>
                      </a:r>
                      <a:endParaRPr lang="en-US" sz="1600" dirty="0">
                        <a:effectLst/>
                        <a:latin typeface="Calibri"/>
                        <a:ea typeface="Calibri"/>
                        <a:cs typeface="Times New Roman"/>
                      </a:endParaRPr>
                    </a:p>
                  </a:txBody>
                  <a:tcPr marL="65029" marR="65029" marT="0" marB="0"/>
                </a:tc>
              </a:tr>
            </a:tbl>
          </a:graphicData>
        </a:graphic>
      </p:graphicFrame>
      <p:sp>
        <p:nvSpPr>
          <p:cNvPr id="3" name="Rectangle 1"/>
          <p:cNvSpPr>
            <a:spLocks noChangeArrowheads="1"/>
          </p:cNvSpPr>
          <p:nvPr/>
        </p:nvSpPr>
        <p:spPr bwMode="auto">
          <a:xfrm>
            <a:off x="9294" y="3974"/>
            <a:ext cx="9122818" cy="7540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ZA" sz="2500" b="1" i="0" u="none" strike="noStrike" cap="none" normalizeH="0" baseline="0" dirty="0" smtClean="0">
                <a:ln>
                  <a:noFill/>
                </a:ln>
                <a:effectLst/>
                <a:latin typeface="Calibri" pitchFamily="34" charset="0"/>
                <a:ea typeface="Calibri" pitchFamily="34" charset="0"/>
                <a:cs typeface="Times New Roman" pitchFamily="18" charset="0"/>
              </a:rPr>
              <a:t>Claims processed against the fidelity fund for the period 2015/2016</a:t>
            </a:r>
            <a:endParaRPr kumimoji="0" lang="en-US" sz="2500" b="1"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4" name="Chart 3"/>
          <p:cNvGraphicFramePr/>
          <p:nvPr>
            <p:extLst>
              <p:ext uri="{D42A27DB-BD31-4B8C-83A1-F6EECF244321}">
                <p14:modId xmlns:p14="http://schemas.microsoft.com/office/powerpoint/2010/main" xmlns="" val="2291158350"/>
              </p:ext>
            </p:extLst>
          </p:nvPr>
        </p:nvGraphicFramePr>
        <p:xfrm>
          <a:off x="266700" y="3200400"/>
          <a:ext cx="8534400" cy="3352800"/>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152400" y="2971800"/>
            <a:ext cx="8763000" cy="37338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384183052"/>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2"/>
            <a:ext cx="1676400" cy="6858002"/>
            <a:chOff x="0" y="-2"/>
            <a:chExt cx="1676400" cy="6858002"/>
          </a:xfrm>
        </p:grpSpPr>
        <p:pic>
          <p:nvPicPr>
            <p:cNvPr id="3" name="Picture 2"/>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flipH="1">
              <a:off x="0" y="0"/>
              <a:ext cx="16764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ight Triangle 3"/>
            <p:cNvSpPr/>
            <p:nvPr/>
          </p:nvSpPr>
          <p:spPr>
            <a:xfrm flipH="1">
              <a:off x="457200" y="0"/>
              <a:ext cx="1219200" cy="68580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Triangle 4"/>
            <p:cNvSpPr/>
            <p:nvPr/>
          </p:nvSpPr>
          <p:spPr>
            <a:xfrm rot="10800000">
              <a:off x="504591" y="0"/>
              <a:ext cx="486007" cy="3806755"/>
            </a:xfrm>
            <a:prstGeom prst="rtTriangle">
              <a:avLst/>
            </a:prstGeom>
            <a:solidFill>
              <a:srgbClr val="1933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Triangle 5"/>
            <p:cNvSpPr/>
            <p:nvPr/>
          </p:nvSpPr>
          <p:spPr>
            <a:xfrm rot="10800000">
              <a:off x="457199" y="-2"/>
              <a:ext cx="152401" cy="6096002"/>
            </a:xfrm>
            <a:prstGeom prst="rtTriangle">
              <a:avLst/>
            </a:prstGeom>
            <a:solidFill>
              <a:srgbClr val="2E5E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7" name="Table 6"/>
          <p:cNvGraphicFramePr>
            <a:graphicFrameLocks noGrp="1"/>
          </p:cNvGraphicFramePr>
          <p:nvPr>
            <p:extLst>
              <p:ext uri="{D42A27DB-BD31-4B8C-83A1-F6EECF244321}">
                <p14:modId xmlns:p14="http://schemas.microsoft.com/office/powerpoint/2010/main" xmlns="" val="1517530561"/>
              </p:ext>
            </p:extLst>
          </p:nvPr>
        </p:nvGraphicFramePr>
        <p:xfrm>
          <a:off x="1633228" y="1371600"/>
          <a:ext cx="7129772" cy="1261872"/>
        </p:xfrm>
        <a:graphic>
          <a:graphicData uri="http://schemas.openxmlformats.org/drawingml/2006/table">
            <a:tbl>
              <a:tblPr firstRow="1" firstCol="1" bandRow="1">
                <a:tableStyleId>{5C22544A-7EE6-4342-B048-85BDC9FD1C3A}</a:tableStyleId>
              </a:tblPr>
              <a:tblGrid>
                <a:gridCol w="652772"/>
                <a:gridCol w="2667000"/>
                <a:gridCol w="762000"/>
                <a:gridCol w="762000"/>
                <a:gridCol w="762000"/>
                <a:gridCol w="762000"/>
                <a:gridCol w="762000"/>
              </a:tblGrid>
              <a:tr h="0">
                <a:tc>
                  <a:txBody>
                    <a:bodyPr/>
                    <a:lstStyle/>
                    <a:p>
                      <a:pPr marL="0" marR="0" algn="ctr">
                        <a:lnSpc>
                          <a:spcPct val="115000"/>
                        </a:lnSpc>
                        <a:spcBef>
                          <a:spcPts val="0"/>
                        </a:spcBef>
                        <a:spcAft>
                          <a:spcPts val="0"/>
                        </a:spcAft>
                      </a:pPr>
                      <a:r>
                        <a:rPr lang="en-ZA" sz="1800" dirty="0">
                          <a:effectLst/>
                        </a:rPr>
                        <a:t>NO</a:t>
                      </a:r>
                      <a:endParaRPr lang="en-US" sz="1800" dirty="0">
                        <a:effectLst/>
                        <a:latin typeface="Calibri"/>
                        <a:ea typeface="Calibri"/>
                        <a:cs typeface="Times New Roman"/>
                      </a:endParaRPr>
                    </a:p>
                  </a:txBody>
                  <a:tcPr marL="68580" marR="68580" marT="0" marB="0" anchor="b">
                    <a:solidFill>
                      <a:srgbClr val="000046"/>
                    </a:solidFill>
                  </a:tcPr>
                </a:tc>
                <a:tc>
                  <a:txBody>
                    <a:bodyPr/>
                    <a:lstStyle/>
                    <a:p>
                      <a:pPr marL="0" marR="0" algn="ctr">
                        <a:lnSpc>
                          <a:spcPct val="115000"/>
                        </a:lnSpc>
                        <a:spcBef>
                          <a:spcPts val="0"/>
                        </a:spcBef>
                        <a:spcAft>
                          <a:spcPts val="0"/>
                        </a:spcAft>
                      </a:pPr>
                      <a:r>
                        <a:rPr lang="en-ZA" sz="1800" dirty="0">
                          <a:effectLst/>
                        </a:rPr>
                        <a:t>DESCRIPTION</a:t>
                      </a:r>
                      <a:endParaRPr lang="en-US" sz="1800" dirty="0">
                        <a:effectLst/>
                        <a:latin typeface="Calibri"/>
                        <a:ea typeface="Calibri"/>
                        <a:cs typeface="Times New Roman"/>
                      </a:endParaRPr>
                    </a:p>
                  </a:txBody>
                  <a:tcPr marL="68580" marR="68580" marT="0" marB="0" anchor="b">
                    <a:solidFill>
                      <a:srgbClr val="000046"/>
                    </a:solidFill>
                  </a:tcPr>
                </a:tc>
                <a:tc>
                  <a:txBody>
                    <a:bodyPr/>
                    <a:lstStyle/>
                    <a:p>
                      <a:pPr marL="0" marR="0" algn="ctr">
                        <a:lnSpc>
                          <a:spcPct val="115000"/>
                        </a:lnSpc>
                        <a:spcBef>
                          <a:spcPts val="0"/>
                        </a:spcBef>
                        <a:spcAft>
                          <a:spcPts val="0"/>
                        </a:spcAft>
                      </a:pPr>
                      <a:r>
                        <a:rPr lang="en-US" sz="1800" dirty="0">
                          <a:effectLst/>
                        </a:rPr>
                        <a:t>2012</a:t>
                      </a:r>
                      <a:endParaRPr lang="en-US" sz="1800" dirty="0">
                        <a:effectLst/>
                        <a:latin typeface="Calibri"/>
                        <a:ea typeface="Calibri"/>
                        <a:cs typeface="Times New Roman"/>
                      </a:endParaRPr>
                    </a:p>
                  </a:txBody>
                  <a:tcPr marL="68580" marR="68580" marT="0" marB="0" anchor="b">
                    <a:solidFill>
                      <a:srgbClr val="000046"/>
                    </a:solidFill>
                  </a:tcPr>
                </a:tc>
                <a:tc>
                  <a:txBody>
                    <a:bodyPr/>
                    <a:lstStyle/>
                    <a:p>
                      <a:pPr marL="0" marR="0" algn="ctr">
                        <a:lnSpc>
                          <a:spcPct val="115000"/>
                        </a:lnSpc>
                        <a:spcBef>
                          <a:spcPts val="0"/>
                        </a:spcBef>
                        <a:spcAft>
                          <a:spcPts val="0"/>
                        </a:spcAft>
                      </a:pPr>
                      <a:r>
                        <a:rPr lang="en-ZA" sz="1800" dirty="0">
                          <a:effectLst/>
                        </a:rPr>
                        <a:t>2013</a:t>
                      </a:r>
                      <a:endParaRPr lang="en-US" sz="1800" dirty="0">
                        <a:effectLst/>
                        <a:latin typeface="Calibri"/>
                        <a:ea typeface="Calibri"/>
                        <a:cs typeface="Times New Roman"/>
                      </a:endParaRPr>
                    </a:p>
                  </a:txBody>
                  <a:tcPr marL="68580" marR="68580" marT="0" marB="0" anchor="b">
                    <a:solidFill>
                      <a:srgbClr val="000046"/>
                    </a:solidFill>
                  </a:tcPr>
                </a:tc>
                <a:tc>
                  <a:txBody>
                    <a:bodyPr/>
                    <a:lstStyle/>
                    <a:p>
                      <a:pPr marL="0" marR="0" algn="ctr">
                        <a:lnSpc>
                          <a:spcPct val="115000"/>
                        </a:lnSpc>
                        <a:spcBef>
                          <a:spcPts val="0"/>
                        </a:spcBef>
                        <a:spcAft>
                          <a:spcPts val="0"/>
                        </a:spcAft>
                      </a:pPr>
                      <a:r>
                        <a:rPr lang="en-ZA" sz="1800" dirty="0">
                          <a:effectLst/>
                        </a:rPr>
                        <a:t>2014</a:t>
                      </a:r>
                      <a:endParaRPr lang="en-US" sz="1800" dirty="0">
                        <a:effectLst/>
                        <a:latin typeface="Calibri"/>
                        <a:ea typeface="Calibri"/>
                        <a:cs typeface="Times New Roman"/>
                      </a:endParaRPr>
                    </a:p>
                  </a:txBody>
                  <a:tcPr marL="68580" marR="68580" marT="0" marB="0" anchor="b">
                    <a:solidFill>
                      <a:srgbClr val="000046"/>
                    </a:solidFill>
                  </a:tcPr>
                </a:tc>
                <a:tc>
                  <a:txBody>
                    <a:bodyPr/>
                    <a:lstStyle/>
                    <a:p>
                      <a:pPr marL="0" marR="0" algn="ctr">
                        <a:lnSpc>
                          <a:spcPct val="115000"/>
                        </a:lnSpc>
                        <a:spcBef>
                          <a:spcPts val="0"/>
                        </a:spcBef>
                        <a:spcAft>
                          <a:spcPts val="0"/>
                        </a:spcAft>
                      </a:pPr>
                      <a:r>
                        <a:rPr lang="en-ZA" sz="1800" dirty="0">
                          <a:effectLst/>
                        </a:rPr>
                        <a:t>2015</a:t>
                      </a:r>
                      <a:endParaRPr lang="en-US" sz="1800" dirty="0">
                        <a:effectLst/>
                        <a:latin typeface="Calibri"/>
                        <a:ea typeface="Calibri"/>
                        <a:cs typeface="Times New Roman"/>
                      </a:endParaRPr>
                    </a:p>
                  </a:txBody>
                  <a:tcPr marL="68580" marR="68580" marT="0" marB="0" anchor="b">
                    <a:solidFill>
                      <a:srgbClr val="000046"/>
                    </a:solidFill>
                  </a:tcPr>
                </a:tc>
                <a:tc>
                  <a:txBody>
                    <a:bodyPr/>
                    <a:lstStyle/>
                    <a:p>
                      <a:pPr marL="0" marR="0" algn="ctr">
                        <a:lnSpc>
                          <a:spcPct val="115000"/>
                        </a:lnSpc>
                        <a:spcBef>
                          <a:spcPts val="0"/>
                        </a:spcBef>
                        <a:spcAft>
                          <a:spcPts val="0"/>
                        </a:spcAft>
                      </a:pPr>
                      <a:r>
                        <a:rPr lang="en-ZA" sz="1800" dirty="0">
                          <a:effectLst/>
                        </a:rPr>
                        <a:t>2016</a:t>
                      </a:r>
                      <a:endParaRPr lang="en-US" sz="1800" dirty="0">
                        <a:effectLst/>
                        <a:latin typeface="Calibri"/>
                        <a:ea typeface="Calibri"/>
                        <a:cs typeface="Times New Roman"/>
                      </a:endParaRPr>
                    </a:p>
                  </a:txBody>
                  <a:tcPr marL="68580" marR="68580" marT="0" marB="0" anchor="b">
                    <a:solidFill>
                      <a:srgbClr val="000046"/>
                    </a:solidFill>
                  </a:tcPr>
                </a:tc>
              </a:tr>
              <a:tr h="154940">
                <a:tc>
                  <a:txBody>
                    <a:bodyPr/>
                    <a:lstStyle/>
                    <a:p>
                      <a:pPr marL="0" marR="0" algn="ctr">
                        <a:lnSpc>
                          <a:spcPct val="115000"/>
                        </a:lnSpc>
                        <a:spcBef>
                          <a:spcPts val="0"/>
                        </a:spcBef>
                        <a:spcAft>
                          <a:spcPts val="0"/>
                        </a:spcAft>
                      </a:pPr>
                      <a:r>
                        <a:rPr lang="en-ZA" sz="1800" dirty="0">
                          <a:effectLst/>
                        </a:rPr>
                        <a:t>1</a:t>
                      </a:r>
                      <a:endParaRPr lang="en-US" sz="1800" dirty="0">
                        <a:effectLst/>
                        <a:latin typeface="Calibri"/>
                        <a:ea typeface="Calibri"/>
                        <a:cs typeface="Times New Roman"/>
                      </a:endParaRPr>
                    </a:p>
                  </a:txBody>
                  <a:tcPr marL="68580" marR="68580" marT="0" marB="0" anchor="ctr">
                    <a:solidFill>
                      <a:schemeClr val="accent5">
                        <a:lumMod val="60000"/>
                        <a:lumOff val="40000"/>
                      </a:schemeClr>
                    </a:solidFill>
                  </a:tcPr>
                </a:tc>
                <a:tc>
                  <a:txBody>
                    <a:bodyPr/>
                    <a:lstStyle/>
                    <a:p>
                      <a:pPr marL="0" marR="0" algn="just">
                        <a:lnSpc>
                          <a:spcPct val="115000"/>
                        </a:lnSpc>
                        <a:spcBef>
                          <a:spcPts val="0"/>
                        </a:spcBef>
                        <a:spcAft>
                          <a:spcPts val="0"/>
                        </a:spcAft>
                      </a:pPr>
                      <a:r>
                        <a:rPr lang="en-ZA" sz="1800" dirty="0" smtClean="0">
                          <a:effectLst/>
                        </a:rPr>
                        <a:t>Applications</a:t>
                      </a:r>
                      <a:r>
                        <a:rPr lang="en-ZA" sz="1800" baseline="0" dirty="0" smtClean="0">
                          <a:effectLst/>
                        </a:rPr>
                        <a:t> Received</a:t>
                      </a:r>
                      <a:endParaRPr lang="en-US" sz="1800" dirty="0">
                        <a:effectLst/>
                        <a:latin typeface="Calibri"/>
                        <a:ea typeface="Calibri"/>
                        <a:cs typeface="Times New Roman"/>
                      </a:endParaRPr>
                    </a:p>
                  </a:txBody>
                  <a:tcPr marL="68580" marR="68580" marT="0" marB="0" anchor="ctr">
                    <a:solidFill>
                      <a:schemeClr val="accent5">
                        <a:lumMod val="60000"/>
                        <a:lumOff val="40000"/>
                      </a:schemeClr>
                    </a:solidFill>
                  </a:tcPr>
                </a:tc>
                <a:tc>
                  <a:txBody>
                    <a:bodyPr/>
                    <a:lstStyle/>
                    <a:p>
                      <a:pPr marL="0" marR="0" algn="r">
                        <a:lnSpc>
                          <a:spcPct val="115000"/>
                        </a:lnSpc>
                        <a:spcBef>
                          <a:spcPts val="0"/>
                        </a:spcBef>
                        <a:spcAft>
                          <a:spcPts val="0"/>
                        </a:spcAft>
                      </a:pPr>
                      <a:r>
                        <a:rPr lang="en-ZA" sz="1800">
                          <a:effectLst/>
                        </a:rPr>
                        <a:t>21</a:t>
                      </a:r>
                      <a:endParaRPr lang="en-US" sz="1800">
                        <a:effectLst/>
                        <a:latin typeface="Calibri"/>
                        <a:ea typeface="Calibri"/>
                        <a:cs typeface="Times New Roman"/>
                      </a:endParaRPr>
                    </a:p>
                  </a:txBody>
                  <a:tcPr marL="68580" marR="68580" marT="0" marB="0" anchor="ctr">
                    <a:solidFill>
                      <a:schemeClr val="accent5">
                        <a:lumMod val="60000"/>
                        <a:lumOff val="40000"/>
                      </a:schemeClr>
                    </a:solidFill>
                  </a:tcPr>
                </a:tc>
                <a:tc>
                  <a:txBody>
                    <a:bodyPr/>
                    <a:lstStyle/>
                    <a:p>
                      <a:pPr marL="0" marR="0" algn="r">
                        <a:lnSpc>
                          <a:spcPct val="115000"/>
                        </a:lnSpc>
                        <a:spcBef>
                          <a:spcPts val="0"/>
                        </a:spcBef>
                        <a:spcAft>
                          <a:spcPts val="0"/>
                        </a:spcAft>
                      </a:pPr>
                      <a:r>
                        <a:rPr lang="en-ZA" sz="1800">
                          <a:effectLst/>
                        </a:rPr>
                        <a:t>22</a:t>
                      </a:r>
                      <a:endParaRPr lang="en-US" sz="1800">
                        <a:effectLst/>
                        <a:latin typeface="Calibri"/>
                        <a:ea typeface="Calibri"/>
                        <a:cs typeface="Times New Roman"/>
                      </a:endParaRPr>
                    </a:p>
                  </a:txBody>
                  <a:tcPr marL="68580" marR="68580" marT="0" marB="0" anchor="ctr">
                    <a:solidFill>
                      <a:schemeClr val="accent5">
                        <a:lumMod val="60000"/>
                        <a:lumOff val="40000"/>
                      </a:schemeClr>
                    </a:solidFill>
                  </a:tcPr>
                </a:tc>
                <a:tc>
                  <a:txBody>
                    <a:bodyPr/>
                    <a:lstStyle/>
                    <a:p>
                      <a:pPr marL="0" marR="0" algn="r">
                        <a:lnSpc>
                          <a:spcPct val="115000"/>
                        </a:lnSpc>
                        <a:spcBef>
                          <a:spcPts val="0"/>
                        </a:spcBef>
                        <a:spcAft>
                          <a:spcPts val="0"/>
                        </a:spcAft>
                      </a:pPr>
                      <a:r>
                        <a:rPr lang="en-ZA" sz="1800">
                          <a:effectLst/>
                        </a:rPr>
                        <a:t>10</a:t>
                      </a:r>
                      <a:endParaRPr lang="en-US" sz="1800">
                        <a:effectLst/>
                        <a:latin typeface="Calibri"/>
                        <a:ea typeface="Calibri"/>
                        <a:cs typeface="Times New Roman"/>
                      </a:endParaRPr>
                    </a:p>
                  </a:txBody>
                  <a:tcPr marL="68580" marR="68580" marT="0" marB="0" anchor="ctr">
                    <a:solidFill>
                      <a:schemeClr val="accent5">
                        <a:lumMod val="60000"/>
                        <a:lumOff val="40000"/>
                      </a:schemeClr>
                    </a:solidFill>
                  </a:tcPr>
                </a:tc>
                <a:tc>
                  <a:txBody>
                    <a:bodyPr/>
                    <a:lstStyle/>
                    <a:p>
                      <a:pPr marL="0" marR="0" algn="r">
                        <a:lnSpc>
                          <a:spcPct val="115000"/>
                        </a:lnSpc>
                        <a:spcBef>
                          <a:spcPts val="0"/>
                        </a:spcBef>
                        <a:spcAft>
                          <a:spcPts val="0"/>
                        </a:spcAft>
                      </a:pPr>
                      <a:r>
                        <a:rPr lang="en-ZA" sz="1800">
                          <a:effectLst/>
                        </a:rPr>
                        <a:t>11</a:t>
                      </a:r>
                      <a:endParaRPr lang="en-US" sz="1800">
                        <a:effectLst/>
                        <a:latin typeface="Calibri"/>
                        <a:ea typeface="Calibri"/>
                        <a:cs typeface="Times New Roman"/>
                      </a:endParaRPr>
                    </a:p>
                  </a:txBody>
                  <a:tcPr marL="68580" marR="68580" marT="0" marB="0" anchor="ctr">
                    <a:solidFill>
                      <a:schemeClr val="accent5">
                        <a:lumMod val="60000"/>
                        <a:lumOff val="40000"/>
                      </a:schemeClr>
                    </a:solidFill>
                  </a:tcPr>
                </a:tc>
                <a:tc>
                  <a:txBody>
                    <a:bodyPr/>
                    <a:lstStyle/>
                    <a:p>
                      <a:pPr marL="0" marR="0" algn="r">
                        <a:lnSpc>
                          <a:spcPct val="115000"/>
                        </a:lnSpc>
                        <a:spcBef>
                          <a:spcPts val="0"/>
                        </a:spcBef>
                        <a:spcAft>
                          <a:spcPts val="0"/>
                        </a:spcAft>
                      </a:pPr>
                      <a:r>
                        <a:rPr lang="en-ZA" sz="1800">
                          <a:effectLst/>
                        </a:rPr>
                        <a:t>32</a:t>
                      </a:r>
                      <a:endParaRPr lang="en-US" sz="1800">
                        <a:effectLst/>
                        <a:latin typeface="Calibri"/>
                        <a:ea typeface="Calibri"/>
                        <a:cs typeface="Times New Roman"/>
                      </a:endParaRPr>
                    </a:p>
                  </a:txBody>
                  <a:tcPr marL="68580" marR="68580" marT="0" marB="0" anchor="ctr">
                    <a:solidFill>
                      <a:schemeClr val="accent5">
                        <a:lumMod val="60000"/>
                        <a:lumOff val="40000"/>
                      </a:schemeClr>
                    </a:solidFill>
                  </a:tcPr>
                </a:tc>
              </a:tr>
              <a:tr h="154940">
                <a:tc>
                  <a:txBody>
                    <a:bodyPr/>
                    <a:lstStyle/>
                    <a:p>
                      <a:pPr marL="0" marR="0" algn="ctr">
                        <a:lnSpc>
                          <a:spcPct val="115000"/>
                        </a:lnSpc>
                        <a:spcBef>
                          <a:spcPts val="0"/>
                        </a:spcBef>
                        <a:spcAft>
                          <a:spcPts val="0"/>
                        </a:spcAft>
                      </a:pPr>
                      <a:r>
                        <a:rPr lang="en-ZA" sz="1800">
                          <a:effectLst/>
                        </a:rPr>
                        <a:t>2</a:t>
                      </a:r>
                      <a:endParaRPr lang="en-US" sz="1800">
                        <a:effectLst/>
                        <a:latin typeface="Calibri"/>
                        <a:ea typeface="Calibri"/>
                        <a:cs typeface="Times New Roman"/>
                      </a:endParaRPr>
                    </a:p>
                  </a:txBody>
                  <a:tcPr marL="68580" marR="68580" marT="0" marB="0" anchor="ctr">
                    <a:solidFill>
                      <a:schemeClr val="accent5">
                        <a:lumMod val="60000"/>
                        <a:lumOff val="40000"/>
                      </a:schemeClr>
                    </a:solidFill>
                  </a:tcPr>
                </a:tc>
                <a:tc>
                  <a:txBody>
                    <a:bodyPr/>
                    <a:lstStyle/>
                    <a:p>
                      <a:pPr marL="0" marR="0" algn="just">
                        <a:lnSpc>
                          <a:spcPct val="115000"/>
                        </a:lnSpc>
                        <a:spcBef>
                          <a:spcPts val="0"/>
                        </a:spcBef>
                        <a:spcAft>
                          <a:spcPts val="0"/>
                        </a:spcAft>
                      </a:pPr>
                      <a:r>
                        <a:rPr lang="en-US" sz="1800" dirty="0" smtClean="0">
                          <a:effectLst/>
                          <a:latin typeface="Calibri"/>
                          <a:ea typeface="Calibri"/>
                          <a:cs typeface="Times New Roman"/>
                        </a:rPr>
                        <a:t>Applications Approved</a:t>
                      </a:r>
                      <a:endParaRPr lang="en-US" sz="1800" dirty="0">
                        <a:effectLst/>
                        <a:latin typeface="Calibri"/>
                        <a:ea typeface="Calibri"/>
                        <a:cs typeface="Times New Roman"/>
                      </a:endParaRPr>
                    </a:p>
                  </a:txBody>
                  <a:tcPr marL="68580" marR="68580" marT="0" marB="0" anchor="ctr">
                    <a:solidFill>
                      <a:schemeClr val="accent5">
                        <a:lumMod val="60000"/>
                        <a:lumOff val="40000"/>
                      </a:schemeClr>
                    </a:solidFill>
                  </a:tcPr>
                </a:tc>
                <a:tc>
                  <a:txBody>
                    <a:bodyPr/>
                    <a:lstStyle/>
                    <a:p>
                      <a:pPr marL="0" marR="0" algn="r">
                        <a:lnSpc>
                          <a:spcPct val="115000"/>
                        </a:lnSpc>
                        <a:spcBef>
                          <a:spcPts val="0"/>
                        </a:spcBef>
                        <a:spcAft>
                          <a:spcPts val="0"/>
                        </a:spcAft>
                      </a:pPr>
                      <a:r>
                        <a:rPr lang="en-ZA" sz="1800" dirty="0">
                          <a:effectLst/>
                        </a:rPr>
                        <a:t>20</a:t>
                      </a:r>
                      <a:endParaRPr lang="en-US" sz="1800" dirty="0">
                        <a:effectLst/>
                        <a:latin typeface="Calibri"/>
                        <a:ea typeface="Calibri"/>
                        <a:cs typeface="Times New Roman"/>
                      </a:endParaRPr>
                    </a:p>
                  </a:txBody>
                  <a:tcPr marL="68580" marR="68580" marT="0" marB="0" anchor="ctr">
                    <a:solidFill>
                      <a:schemeClr val="accent5">
                        <a:lumMod val="60000"/>
                        <a:lumOff val="40000"/>
                      </a:schemeClr>
                    </a:solidFill>
                  </a:tcPr>
                </a:tc>
                <a:tc>
                  <a:txBody>
                    <a:bodyPr/>
                    <a:lstStyle/>
                    <a:p>
                      <a:pPr marL="0" marR="0" algn="r">
                        <a:lnSpc>
                          <a:spcPct val="115000"/>
                        </a:lnSpc>
                        <a:spcBef>
                          <a:spcPts val="0"/>
                        </a:spcBef>
                        <a:spcAft>
                          <a:spcPts val="0"/>
                        </a:spcAft>
                      </a:pPr>
                      <a:r>
                        <a:rPr lang="en-ZA" sz="1800" dirty="0">
                          <a:effectLst/>
                        </a:rPr>
                        <a:t>22</a:t>
                      </a:r>
                      <a:endParaRPr lang="en-US" sz="1800" dirty="0">
                        <a:effectLst/>
                        <a:latin typeface="Calibri"/>
                        <a:ea typeface="Calibri"/>
                        <a:cs typeface="Times New Roman"/>
                      </a:endParaRPr>
                    </a:p>
                  </a:txBody>
                  <a:tcPr marL="68580" marR="68580" marT="0" marB="0" anchor="ctr">
                    <a:solidFill>
                      <a:schemeClr val="accent5">
                        <a:lumMod val="60000"/>
                        <a:lumOff val="40000"/>
                      </a:schemeClr>
                    </a:solidFill>
                  </a:tcPr>
                </a:tc>
                <a:tc>
                  <a:txBody>
                    <a:bodyPr/>
                    <a:lstStyle/>
                    <a:p>
                      <a:pPr marL="0" marR="0" algn="r">
                        <a:lnSpc>
                          <a:spcPct val="115000"/>
                        </a:lnSpc>
                        <a:spcBef>
                          <a:spcPts val="0"/>
                        </a:spcBef>
                        <a:spcAft>
                          <a:spcPts val="0"/>
                        </a:spcAft>
                      </a:pPr>
                      <a:r>
                        <a:rPr lang="en-ZA" sz="1800" dirty="0">
                          <a:effectLst/>
                        </a:rPr>
                        <a:t>10</a:t>
                      </a:r>
                      <a:endParaRPr lang="en-US" sz="1800" dirty="0">
                        <a:effectLst/>
                        <a:latin typeface="Calibri"/>
                        <a:ea typeface="Calibri"/>
                        <a:cs typeface="Times New Roman"/>
                      </a:endParaRPr>
                    </a:p>
                  </a:txBody>
                  <a:tcPr marL="68580" marR="68580" marT="0" marB="0" anchor="ctr">
                    <a:solidFill>
                      <a:schemeClr val="accent5">
                        <a:lumMod val="60000"/>
                        <a:lumOff val="40000"/>
                      </a:schemeClr>
                    </a:solidFill>
                  </a:tcPr>
                </a:tc>
                <a:tc>
                  <a:txBody>
                    <a:bodyPr/>
                    <a:lstStyle/>
                    <a:p>
                      <a:pPr marL="0" marR="0" algn="r">
                        <a:lnSpc>
                          <a:spcPct val="115000"/>
                        </a:lnSpc>
                        <a:spcBef>
                          <a:spcPts val="0"/>
                        </a:spcBef>
                        <a:spcAft>
                          <a:spcPts val="0"/>
                        </a:spcAft>
                      </a:pPr>
                      <a:r>
                        <a:rPr lang="en-ZA" sz="1800" dirty="0">
                          <a:effectLst/>
                        </a:rPr>
                        <a:t>11</a:t>
                      </a:r>
                      <a:endParaRPr lang="en-US" sz="1800" dirty="0">
                        <a:effectLst/>
                        <a:latin typeface="Calibri"/>
                        <a:ea typeface="Calibri"/>
                        <a:cs typeface="Times New Roman"/>
                      </a:endParaRPr>
                    </a:p>
                  </a:txBody>
                  <a:tcPr marL="68580" marR="68580" marT="0" marB="0" anchor="ctr">
                    <a:solidFill>
                      <a:schemeClr val="accent5">
                        <a:lumMod val="60000"/>
                        <a:lumOff val="40000"/>
                      </a:schemeClr>
                    </a:solidFill>
                  </a:tcPr>
                </a:tc>
                <a:tc>
                  <a:txBody>
                    <a:bodyPr/>
                    <a:lstStyle/>
                    <a:p>
                      <a:pPr marL="0" marR="0" algn="r">
                        <a:lnSpc>
                          <a:spcPct val="115000"/>
                        </a:lnSpc>
                        <a:spcBef>
                          <a:spcPts val="0"/>
                        </a:spcBef>
                        <a:spcAft>
                          <a:spcPts val="0"/>
                        </a:spcAft>
                      </a:pPr>
                      <a:r>
                        <a:rPr lang="en-ZA" sz="1800" dirty="0">
                          <a:effectLst/>
                        </a:rPr>
                        <a:t>29</a:t>
                      </a:r>
                      <a:endParaRPr lang="en-US" sz="1800" dirty="0">
                        <a:effectLst/>
                        <a:latin typeface="Calibri"/>
                        <a:ea typeface="Calibri"/>
                        <a:cs typeface="Times New Roman"/>
                      </a:endParaRPr>
                    </a:p>
                  </a:txBody>
                  <a:tcPr marL="68580" marR="68580" marT="0" marB="0" anchor="ctr">
                    <a:solidFill>
                      <a:schemeClr val="accent5">
                        <a:lumMod val="60000"/>
                        <a:lumOff val="40000"/>
                      </a:schemeClr>
                    </a:solidFill>
                  </a:tcPr>
                </a:tc>
              </a:tr>
              <a:tr h="154940">
                <a:tc>
                  <a:txBody>
                    <a:bodyPr/>
                    <a:lstStyle/>
                    <a:p>
                      <a:pPr marL="0" marR="0" algn="ctr">
                        <a:lnSpc>
                          <a:spcPct val="115000"/>
                        </a:lnSpc>
                        <a:spcBef>
                          <a:spcPts val="0"/>
                        </a:spcBef>
                        <a:spcAft>
                          <a:spcPts val="0"/>
                        </a:spcAft>
                      </a:pPr>
                      <a:r>
                        <a:rPr lang="en-ZA" sz="1800">
                          <a:effectLst/>
                        </a:rPr>
                        <a:t>3</a:t>
                      </a:r>
                      <a:endParaRPr lang="en-US" sz="1800">
                        <a:effectLst/>
                        <a:latin typeface="Calibri"/>
                        <a:ea typeface="Calibri"/>
                        <a:cs typeface="Times New Roman"/>
                      </a:endParaRPr>
                    </a:p>
                  </a:txBody>
                  <a:tcPr marL="68580" marR="68580" marT="0" marB="0" anchor="ctr">
                    <a:solidFill>
                      <a:schemeClr val="accent5">
                        <a:lumMod val="60000"/>
                        <a:lumOff val="40000"/>
                      </a:schemeClr>
                    </a:solidFill>
                  </a:tcPr>
                </a:tc>
                <a:tc>
                  <a:txBody>
                    <a:bodyPr/>
                    <a:lstStyle/>
                    <a:p>
                      <a:pPr marL="0" marR="0" algn="just">
                        <a:lnSpc>
                          <a:spcPct val="115000"/>
                        </a:lnSpc>
                        <a:spcBef>
                          <a:spcPts val="0"/>
                        </a:spcBef>
                        <a:spcAft>
                          <a:spcPts val="0"/>
                        </a:spcAft>
                      </a:pPr>
                      <a:r>
                        <a:rPr lang="en-US" sz="1800" dirty="0" smtClean="0">
                          <a:effectLst/>
                          <a:latin typeface="Calibri"/>
                          <a:ea typeface="Calibri"/>
                          <a:cs typeface="Times New Roman"/>
                        </a:rPr>
                        <a:t>Applications Rejected</a:t>
                      </a:r>
                      <a:endParaRPr lang="en-US" sz="1800" dirty="0">
                        <a:effectLst/>
                        <a:latin typeface="Calibri"/>
                        <a:ea typeface="Calibri"/>
                        <a:cs typeface="Times New Roman"/>
                      </a:endParaRPr>
                    </a:p>
                  </a:txBody>
                  <a:tcPr marL="68580" marR="68580" marT="0" marB="0" anchor="ctr">
                    <a:solidFill>
                      <a:schemeClr val="accent5">
                        <a:lumMod val="60000"/>
                        <a:lumOff val="40000"/>
                      </a:schemeClr>
                    </a:solidFill>
                  </a:tcPr>
                </a:tc>
                <a:tc>
                  <a:txBody>
                    <a:bodyPr/>
                    <a:lstStyle/>
                    <a:p>
                      <a:pPr marL="0" marR="0" algn="r">
                        <a:lnSpc>
                          <a:spcPct val="115000"/>
                        </a:lnSpc>
                        <a:spcBef>
                          <a:spcPts val="0"/>
                        </a:spcBef>
                        <a:spcAft>
                          <a:spcPts val="0"/>
                        </a:spcAft>
                      </a:pPr>
                      <a:r>
                        <a:rPr lang="en-ZA" sz="1800" dirty="0">
                          <a:effectLst/>
                        </a:rPr>
                        <a:t>1</a:t>
                      </a:r>
                      <a:endParaRPr lang="en-US" sz="1800" dirty="0">
                        <a:effectLst/>
                        <a:latin typeface="Calibri"/>
                        <a:ea typeface="Calibri"/>
                        <a:cs typeface="Times New Roman"/>
                      </a:endParaRPr>
                    </a:p>
                  </a:txBody>
                  <a:tcPr marL="68580" marR="68580" marT="0" marB="0" anchor="ctr">
                    <a:solidFill>
                      <a:schemeClr val="accent5">
                        <a:lumMod val="60000"/>
                        <a:lumOff val="40000"/>
                      </a:schemeClr>
                    </a:solidFill>
                  </a:tcPr>
                </a:tc>
                <a:tc>
                  <a:txBody>
                    <a:bodyPr/>
                    <a:lstStyle/>
                    <a:p>
                      <a:pPr marL="0" marR="0" algn="r">
                        <a:lnSpc>
                          <a:spcPct val="115000"/>
                        </a:lnSpc>
                        <a:spcBef>
                          <a:spcPts val="0"/>
                        </a:spcBef>
                        <a:spcAft>
                          <a:spcPts val="0"/>
                        </a:spcAft>
                      </a:pPr>
                      <a:r>
                        <a:rPr lang="en-ZA" sz="1800" dirty="0">
                          <a:effectLst/>
                        </a:rPr>
                        <a:t>0</a:t>
                      </a:r>
                      <a:endParaRPr lang="en-US" sz="1800" dirty="0">
                        <a:effectLst/>
                        <a:latin typeface="Calibri"/>
                        <a:ea typeface="Calibri"/>
                        <a:cs typeface="Times New Roman"/>
                      </a:endParaRPr>
                    </a:p>
                  </a:txBody>
                  <a:tcPr marL="68580" marR="68580" marT="0" marB="0" anchor="ctr">
                    <a:solidFill>
                      <a:schemeClr val="accent5">
                        <a:lumMod val="60000"/>
                        <a:lumOff val="40000"/>
                      </a:schemeClr>
                    </a:solidFill>
                  </a:tcPr>
                </a:tc>
                <a:tc>
                  <a:txBody>
                    <a:bodyPr/>
                    <a:lstStyle/>
                    <a:p>
                      <a:pPr marL="0" marR="0" algn="r">
                        <a:lnSpc>
                          <a:spcPct val="115000"/>
                        </a:lnSpc>
                        <a:spcBef>
                          <a:spcPts val="0"/>
                        </a:spcBef>
                        <a:spcAft>
                          <a:spcPts val="0"/>
                        </a:spcAft>
                      </a:pPr>
                      <a:r>
                        <a:rPr lang="en-ZA" sz="1800" dirty="0">
                          <a:effectLst/>
                        </a:rPr>
                        <a:t>0</a:t>
                      </a:r>
                      <a:endParaRPr lang="en-US" sz="1800" dirty="0">
                        <a:effectLst/>
                        <a:latin typeface="Calibri"/>
                        <a:ea typeface="Calibri"/>
                        <a:cs typeface="Times New Roman"/>
                      </a:endParaRPr>
                    </a:p>
                  </a:txBody>
                  <a:tcPr marL="68580" marR="68580" marT="0" marB="0" anchor="ctr">
                    <a:solidFill>
                      <a:schemeClr val="accent5">
                        <a:lumMod val="60000"/>
                        <a:lumOff val="40000"/>
                      </a:schemeClr>
                    </a:solidFill>
                  </a:tcPr>
                </a:tc>
                <a:tc>
                  <a:txBody>
                    <a:bodyPr/>
                    <a:lstStyle/>
                    <a:p>
                      <a:pPr marL="0" marR="0" algn="r">
                        <a:lnSpc>
                          <a:spcPct val="115000"/>
                        </a:lnSpc>
                        <a:spcBef>
                          <a:spcPts val="0"/>
                        </a:spcBef>
                        <a:spcAft>
                          <a:spcPts val="0"/>
                        </a:spcAft>
                      </a:pPr>
                      <a:r>
                        <a:rPr lang="en-ZA" sz="1800" dirty="0">
                          <a:effectLst/>
                        </a:rPr>
                        <a:t>0 </a:t>
                      </a:r>
                      <a:endParaRPr lang="en-US" sz="1800" dirty="0">
                        <a:effectLst/>
                        <a:latin typeface="Calibri"/>
                        <a:ea typeface="Calibri"/>
                        <a:cs typeface="Times New Roman"/>
                      </a:endParaRPr>
                    </a:p>
                  </a:txBody>
                  <a:tcPr marL="68580" marR="68580" marT="0" marB="0" anchor="ctr">
                    <a:solidFill>
                      <a:schemeClr val="accent5">
                        <a:lumMod val="60000"/>
                        <a:lumOff val="40000"/>
                      </a:schemeClr>
                    </a:solidFill>
                  </a:tcPr>
                </a:tc>
                <a:tc>
                  <a:txBody>
                    <a:bodyPr/>
                    <a:lstStyle/>
                    <a:p>
                      <a:pPr marL="0" marR="0" algn="r">
                        <a:lnSpc>
                          <a:spcPct val="115000"/>
                        </a:lnSpc>
                        <a:spcBef>
                          <a:spcPts val="0"/>
                        </a:spcBef>
                        <a:spcAft>
                          <a:spcPts val="0"/>
                        </a:spcAft>
                      </a:pPr>
                      <a:r>
                        <a:rPr lang="en-ZA" sz="1800" dirty="0">
                          <a:effectLst/>
                        </a:rPr>
                        <a:t>3</a:t>
                      </a:r>
                      <a:endParaRPr lang="en-US" sz="1800" dirty="0">
                        <a:effectLst/>
                        <a:latin typeface="Calibri"/>
                        <a:ea typeface="Calibri"/>
                        <a:cs typeface="Times New Roman"/>
                      </a:endParaRPr>
                    </a:p>
                  </a:txBody>
                  <a:tcPr marL="68580" marR="68580" marT="0" marB="0" anchor="ctr">
                    <a:solidFill>
                      <a:schemeClr val="accent5">
                        <a:lumMod val="60000"/>
                        <a:lumOff val="40000"/>
                      </a:schemeClr>
                    </a:solidFill>
                  </a:tcPr>
                </a:tc>
              </a:tr>
            </a:tbl>
          </a:graphicData>
        </a:graphic>
      </p:graphicFrame>
      <p:sp>
        <p:nvSpPr>
          <p:cNvPr id="8" name="Rectangle 1"/>
          <p:cNvSpPr>
            <a:spLocks noChangeArrowheads="1"/>
          </p:cNvSpPr>
          <p:nvPr/>
        </p:nvSpPr>
        <p:spPr bwMode="auto">
          <a:xfrm>
            <a:off x="1646238" y="152400"/>
            <a:ext cx="7497762" cy="10772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FORMAL SECTION 27 APPLICATIONS (NON BOARD RESOLUTION)</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9" name="Chart 8"/>
          <p:cNvGraphicFramePr/>
          <p:nvPr>
            <p:extLst>
              <p:ext uri="{D42A27DB-BD31-4B8C-83A1-F6EECF244321}">
                <p14:modId xmlns:p14="http://schemas.microsoft.com/office/powerpoint/2010/main" xmlns="" val="3595025130"/>
              </p:ext>
            </p:extLst>
          </p:nvPr>
        </p:nvGraphicFramePr>
        <p:xfrm>
          <a:off x="862361" y="3047999"/>
          <a:ext cx="8047464" cy="3463291"/>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9"/>
          <p:cNvSpPr/>
          <p:nvPr/>
        </p:nvSpPr>
        <p:spPr>
          <a:xfrm>
            <a:off x="1371600" y="3047999"/>
            <a:ext cx="7543800" cy="3657601"/>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4209075886"/>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xmlns="" val="848574036"/>
              </p:ext>
            </p:extLst>
          </p:nvPr>
        </p:nvGraphicFramePr>
        <p:xfrm>
          <a:off x="304800" y="2667000"/>
          <a:ext cx="8534400" cy="3962400"/>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p:cNvSpPr/>
          <p:nvPr/>
        </p:nvSpPr>
        <p:spPr>
          <a:xfrm>
            <a:off x="304800" y="2590800"/>
            <a:ext cx="8686800" cy="41148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 3"/>
          <p:cNvGraphicFramePr>
            <a:graphicFrameLocks noGrp="1"/>
          </p:cNvGraphicFramePr>
          <p:nvPr>
            <p:extLst>
              <p:ext uri="{D42A27DB-BD31-4B8C-83A1-F6EECF244321}">
                <p14:modId xmlns:p14="http://schemas.microsoft.com/office/powerpoint/2010/main" xmlns="" val="479507374"/>
              </p:ext>
            </p:extLst>
          </p:nvPr>
        </p:nvGraphicFramePr>
        <p:xfrm>
          <a:off x="304800" y="1193184"/>
          <a:ext cx="8684941" cy="1119052"/>
        </p:xfrm>
        <a:graphic>
          <a:graphicData uri="http://schemas.openxmlformats.org/drawingml/2006/table">
            <a:tbl>
              <a:tblPr>
                <a:tableStyleId>{5C22544A-7EE6-4342-B048-85BDC9FD1C3A}</a:tableStyleId>
              </a:tblPr>
              <a:tblGrid>
                <a:gridCol w="647700"/>
                <a:gridCol w="3084241"/>
                <a:gridCol w="1752600"/>
                <a:gridCol w="1676400"/>
                <a:gridCol w="1524000"/>
              </a:tblGrid>
              <a:tr h="185420">
                <a:tc>
                  <a:txBody>
                    <a:bodyPr/>
                    <a:lstStyle/>
                    <a:p>
                      <a:pPr algn="ctr" fontAlgn="b"/>
                      <a:r>
                        <a:rPr lang="en-US" sz="1800" b="1" u="none" strike="noStrike" dirty="0">
                          <a:solidFill>
                            <a:schemeClr val="bg1"/>
                          </a:solidFill>
                          <a:effectLst/>
                        </a:rPr>
                        <a:t>NO.</a:t>
                      </a:r>
                      <a:endParaRPr lang="en-US" sz="1800" b="1" i="0" u="none" strike="noStrike" dirty="0">
                        <a:solidFill>
                          <a:schemeClr val="bg1"/>
                        </a:solidFill>
                        <a:effectLst/>
                        <a:latin typeface="Calibri"/>
                      </a:endParaRPr>
                    </a:p>
                  </a:txBody>
                  <a:tcPr marL="5443" marR="5443" marT="5443" marB="0" anchor="b">
                    <a:solidFill>
                      <a:srgbClr val="19334F"/>
                    </a:solidFill>
                  </a:tcPr>
                </a:tc>
                <a:tc>
                  <a:txBody>
                    <a:bodyPr/>
                    <a:lstStyle/>
                    <a:p>
                      <a:pPr algn="l" fontAlgn="b"/>
                      <a:r>
                        <a:rPr lang="en-US" sz="1800" b="1" u="none" strike="noStrike" dirty="0">
                          <a:solidFill>
                            <a:schemeClr val="bg1"/>
                          </a:solidFill>
                          <a:effectLst/>
                        </a:rPr>
                        <a:t>Description</a:t>
                      </a:r>
                      <a:endParaRPr lang="en-US" sz="1800" b="1" i="0" u="none" strike="noStrike" dirty="0">
                        <a:solidFill>
                          <a:schemeClr val="bg1"/>
                        </a:solidFill>
                        <a:effectLst/>
                        <a:latin typeface="Calibri"/>
                      </a:endParaRPr>
                    </a:p>
                  </a:txBody>
                  <a:tcPr marL="5443" marR="5443" marT="5443" marB="0" anchor="b">
                    <a:solidFill>
                      <a:srgbClr val="19334F"/>
                    </a:solidFill>
                  </a:tcPr>
                </a:tc>
                <a:tc>
                  <a:txBody>
                    <a:bodyPr/>
                    <a:lstStyle/>
                    <a:p>
                      <a:pPr algn="r" fontAlgn="b"/>
                      <a:r>
                        <a:rPr lang="en-US" sz="1800" b="1" u="none" strike="noStrike" dirty="0">
                          <a:solidFill>
                            <a:schemeClr val="bg1"/>
                          </a:solidFill>
                          <a:effectLst/>
                        </a:rPr>
                        <a:t>31 March 2014</a:t>
                      </a:r>
                      <a:endParaRPr lang="en-US" sz="1800" b="1" i="0" u="none" strike="noStrike" dirty="0">
                        <a:solidFill>
                          <a:schemeClr val="bg1"/>
                        </a:solidFill>
                        <a:effectLst/>
                        <a:latin typeface="Calibri"/>
                      </a:endParaRPr>
                    </a:p>
                  </a:txBody>
                  <a:tcPr marL="5443" marR="5443" marT="5443" marB="0" anchor="b">
                    <a:solidFill>
                      <a:srgbClr val="19334F"/>
                    </a:solidFill>
                  </a:tcPr>
                </a:tc>
                <a:tc>
                  <a:txBody>
                    <a:bodyPr/>
                    <a:lstStyle/>
                    <a:p>
                      <a:pPr algn="r" fontAlgn="b"/>
                      <a:r>
                        <a:rPr lang="en-US" sz="1800" b="1" u="none" strike="noStrike" dirty="0">
                          <a:solidFill>
                            <a:schemeClr val="bg1"/>
                          </a:solidFill>
                          <a:effectLst/>
                        </a:rPr>
                        <a:t>31 March 2015</a:t>
                      </a:r>
                      <a:endParaRPr lang="en-US" sz="1800" b="1" i="0" u="none" strike="noStrike" dirty="0">
                        <a:solidFill>
                          <a:schemeClr val="bg1"/>
                        </a:solidFill>
                        <a:effectLst/>
                        <a:latin typeface="Calibri"/>
                      </a:endParaRPr>
                    </a:p>
                  </a:txBody>
                  <a:tcPr marL="5443" marR="5443" marT="5443" marB="0" anchor="b">
                    <a:solidFill>
                      <a:srgbClr val="19334F"/>
                    </a:solidFill>
                  </a:tcPr>
                </a:tc>
                <a:tc>
                  <a:txBody>
                    <a:bodyPr/>
                    <a:lstStyle/>
                    <a:p>
                      <a:pPr algn="r" fontAlgn="b"/>
                      <a:r>
                        <a:rPr lang="en-US" sz="1800" b="1" u="none" strike="noStrike" dirty="0">
                          <a:solidFill>
                            <a:schemeClr val="bg1"/>
                          </a:solidFill>
                          <a:effectLst/>
                        </a:rPr>
                        <a:t>31 March 2016</a:t>
                      </a:r>
                      <a:endParaRPr lang="en-US" sz="1800" b="1" i="0" u="none" strike="noStrike" dirty="0">
                        <a:solidFill>
                          <a:schemeClr val="bg1"/>
                        </a:solidFill>
                        <a:effectLst/>
                        <a:latin typeface="Calibri"/>
                      </a:endParaRPr>
                    </a:p>
                  </a:txBody>
                  <a:tcPr marL="5443" marR="5443" marT="5443" marB="0" anchor="b">
                    <a:solidFill>
                      <a:srgbClr val="19334F"/>
                    </a:solidFill>
                  </a:tcPr>
                </a:tc>
              </a:tr>
              <a:tr h="185420">
                <a:tc>
                  <a:txBody>
                    <a:bodyPr/>
                    <a:lstStyle/>
                    <a:p>
                      <a:pPr algn="ctr" fontAlgn="b"/>
                      <a:r>
                        <a:rPr lang="en-US" sz="1800" u="none" strike="noStrike" dirty="0">
                          <a:effectLst/>
                        </a:rPr>
                        <a:t>1</a:t>
                      </a:r>
                      <a:endParaRPr lang="en-US" sz="1800" b="0" i="0" u="none" strike="noStrike" dirty="0">
                        <a:solidFill>
                          <a:srgbClr val="000000"/>
                        </a:solidFill>
                        <a:effectLst/>
                        <a:latin typeface="Calibri"/>
                      </a:endParaRPr>
                    </a:p>
                  </a:txBody>
                  <a:tcPr marL="5443" marR="5443" marT="5443" marB="0" anchor="b">
                    <a:solidFill>
                      <a:schemeClr val="accent5">
                        <a:lumMod val="60000"/>
                        <a:lumOff val="40000"/>
                      </a:schemeClr>
                    </a:solidFill>
                  </a:tcPr>
                </a:tc>
                <a:tc>
                  <a:txBody>
                    <a:bodyPr/>
                    <a:lstStyle/>
                    <a:p>
                      <a:pPr algn="l" fontAlgn="b"/>
                      <a:r>
                        <a:rPr lang="en-US" sz="1800" u="none" strike="noStrike" dirty="0">
                          <a:effectLst/>
                        </a:rPr>
                        <a:t>Applications Received</a:t>
                      </a:r>
                      <a:endParaRPr lang="en-US" sz="1800" b="0" i="0" u="none" strike="noStrike" dirty="0">
                        <a:solidFill>
                          <a:srgbClr val="000000"/>
                        </a:solidFill>
                        <a:effectLst/>
                        <a:latin typeface="Calibri"/>
                      </a:endParaRPr>
                    </a:p>
                  </a:txBody>
                  <a:tcPr marL="5443" marR="5443" marT="5443" marB="0" anchor="b">
                    <a:solidFill>
                      <a:schemeClr val="accent5">
                        <a:lumMod val="60000"/>
                        <a:lumOff val="40000"/>
                      </a:schemeClr>
                    </a:solidFill>
                  </a:tcPr>
                </a:tc>
                <a:tc>
                  <a:txBody>
                    <a:bodyPr/>
                    <a:lstStyle/>
                    <a:p>
                      <a:pPr algn="r" fontAlgn="b"/>
                      <a:r>
                        <a:rPr lang="en-US" sz="1800" u="none" strike="noStrike" dirty="0">
                          <a:effectLst/>
                        </a:rPr>
                        <a:t>1718</a:t>
                      </a:r>
                      <a:endParaRPr lang="en-US" sz="1800" b="0" i="0" u="none" strike="noStrike" dirty="0">
                        <a:solidFill>
                          <a:srgbClr val="000000"/>
                        </a:solidFill>
                        <a:effectLst/>
                        <a:latin typeface="Calibri"/>
                      </a:endParaRPr>
                    </a:p>
                  </a:txBody>
                  <a:tcPr marL="5443" marR="5443" marT="5443" marB="0" anchor="b">
                    <a:solidFill>
                      <a:schemeClr val="accent5">
                        <a:lumMod val="60000"/>
                        <a:lumOff val="40000"/>
                      </a:schemeClr>
                    </a:solidFill>
                  </a:tcPr>
                </a:tc>
                <a:tc>
                  <a:txBody>
                    <a:bodyPr/>
                    <a:lstStyle/>
                    <a:p>
                      <a:pPr algn="r" fontAlgn="b"/>
                      <a:r>
                        <a:rPr lang="en-US" sz="1800" u="none" strike="noStrike">
                          <a:effectLst/>
                        </a:rPr>
                        <a:t>11200</a:t>
                      </a:r>
                      <a:endParaRPr lang="en-US" sz="1800" b="0" i="0" u="none" strike="noStrike">
                        <a:solidFill>
                          <a:srgbClr val="000000"/>
                        </a:solidFill>
                        <a:effectLst/>
                        <a:latin typeface="Calibri"/>
                      </a:endParaRPr>
                    </a:p>
                  </a:txBody>
                  <a:tcPr marL="5443" marR="5443" marT="5443" marB="0" anchor="b">
                    <a:solidFill>
                      <a:schemeClr val="accent5">
                        <a:lumMod val="60000"/>
                        <a:lumOff val="40000"/>
                      </a:schemeClr>
                    </a:solidFill>
                  </a:tcPr>
                </a:tc>
                <a:tc>
                  <a:txBody>
                    <a:bodyPr/>
                    <a:lstStyle/>
                    <a:p>
                      <a:pPr algn="r" fontAlgn="b"/>
                      <a:r>
                        <a:rPr lang="en-US" sz="1800" u="none" strike="noStrike">
                          <a:effectLst/>
                        </a:rPr>
                        <a:t>5463</a:t>
                      </a:r>
                      <a:endParaRPr lang="en-US" sz="1800" b="0" i="0" u="none" strike="noStrike">
                        <a:solidFill>
                          <a:srgbClr val="000000"/>
                        </a:solidFill>
                        <a:effectLst/>
                        <a:latin typeface="Calibri"/>
                      </a:endParaRPr>
                    </a:p>
                  </a:txBody>
                  <a:tcPr marL="5443" marR="5443" marT="5443" marB="0" anchor="b">
                    <a:solidFill>
                      <a:schemeClr val="accent5">
                        <a:lumMod val="60000"/>
                        <a:lumOff val="40000"/>
                      </a:schemeClr>
                    </a:solidFill>
                  </a:tcPr>
                </a:tc>
              </a:tr>
              <a:tr h="185420">
                <a:tc>
                  <a:txBody>
                    <a:bodyPr/>
                    <a:lstStyle/>
                    <a:p>
                      <a:pPr algn="ctr" fontAlgn="b"/>
                      <a:r>
                        <a:rPr lang="en-US" sz="1800" u="none" strike="noStrike" dirty="0">
                          <a:effectLst/>
                        </a:rPr>
                        <a:t>2</a:t>
                      </a:r>
                      <a:endParaRPr lang="en-US" sz="1800" b="0" i="0" u="none" strike="noStrike" dirty="0">
                        <a:solidFill>
                          <a:srgbClr val="000000"/>
                        </a:solidFill>
                        <a:effectLst/>
                        <a:latin typeface="Calibri"/>
                      </a:endParaRPr>
                    </a:p>
                  </a:txBody>
                  <a:tcPr marL="5443" marR="5443" marT="5443" marB="0" anchor="b">
                    <a:solidFill>
                      <a:schemeClr val="accent5">
                        <a:lumMod val="60000"/>
                        <a:lumOff val="40000"/>
                      </a:schemeClr>
                    </a:solidFill>
                  </a:tcPr>
                </a:tc>
                <a:tc>
                  <a:txBody>
                    <a:bodyPr/>
                    <a:lstStyle/>
                    <a:p>
                      <a:pPr algn="l" fontAlgn="b"/>
                      <a:r>
                        <a:rPr lang="en-US" sz="1800" u="none" strike="noStrike" dirty="0">
                          <a:effectLst/>
                        </a:rPr>
                        <a:t>Applications Approved</a:t>
                      </a:r>
                      <a:endParaRPr lang="en-US" sz="1800" b="0" i="0" u="none" strike="noStrike" dirty="0">
                        <a:solidFill>
                          <a:srgbClr val="000000"/>
                        </a:solidFill>
                        <a:effectLst/>
                        <a:latin typeface="Calibri"/>
                      </a:endParaRPr>
                    </a:p>
                  </a:txBody>
                  <a:tcPr marL="5443" marR="5443" marT="5443" marB="0" anchor="b">
                    <a:solidFill>
                      <a:schemeClr val="accent5">
                        <a:lumMod val="60000"/>
                        <a:lumOff val="40000"/>
                      </a:schemeClr>
                    </a:solidFill>
                  </a:tcPr>
                </a:tc>
                <a:tc>
                  <a:txBody>
                    <a:bodyPr/>
                    <a:lstStyle/>
                    <a:p>
                      <a:pPr algn="r" fontAlgn="b"/>
                      <a:r>
                        <a:rPr lang="en-US" sz="1800" u="none" strike="noStrike" dirty="0">
                          <a:effectLst/>
                        </a:rPr>
                        <a:t>570</a:t>
                      </a:r>
                      <a:endParaRPr lang="en-US" sz="1800" b="0" i="0" u="none" strike="noStrike" dirty="0">
                        <a:solidFill>
                          <a:srgbClr val="000000"/>
                        </a:solidFill>
                        <a:effectLst/>
                        <a:latin typeface="Calibri"/>
                      </a:endParaRPr>
                    </a:p>
                  </a:txBody>
                  <a:tcPr marL="5443" marR="5443" marT="5443" marB="0" anchor="b">
                    <a:solidFill>
                      <a:schemeClr val="accent5">
                        <a:lumMod val="60000"/>
                        <a:lumOff val="40000"/>
                      </a:schemeClr>
                    </a:solidFill>
                  </a:tcPr>
                </a:tc>
                <a:tc>
                  <a:txBody>
                    <a:bodyPr/>
                    <a:lstStyle/>
                    <a:p>
                      <a:pPr algn="r" fontAlgn="b"/>
                      <a:r>
                        <a:rPr lang="en-US" sz="1800" u="none" strike="noStrike" dirty="0">
                          <a:effectLst/>
                        </a:rPr>
                        <a:t>8974</a:t>
                      </a:r>
                      <a:endParaRPr lang="en-US" sz="1800" b="0" i="0" u="none" strike="noStrike" dirty="0">
                        <a:solidFill>
                          <a:srgbClr val="000000"/>
                        </a:solidFill>
                        <a:effectLst/>
                        <a:latin typeface="Calibri"/>
                      </a:endParaRPr>
                    </a:p>
                  </a:txBody>
                  <a:tcPr marL="5443" marR="5443" marT="5443" marB="0" anchor="b">
                    <a:solidFill>
                      <a:schemeClr val="accent5">
                        <a:lumMod val="60000"/>
                        <a:lumOff val="40000"/>
                      </a:schemeClr>
                    </a:solidFill>
                  </a:tcPr>
                </a:tc>
                <a:tc>
                  <a:txBody>
                    <a:bodyPr/>
                    <a:lstStyle/>
                    <a:p>
                      <a:pPr algn="r" fontAlgn="b"/>
                      <a:r>
                        <a:rPr lang="en-US" sz="1800" u="none" strike="noStrike" dirty="0">
                          <a:effectLst/>
                        </a:rPr>
                        <a:t>3000</a:t>
                      </a:r>
                      <a:endParaRPr lang="en-US" sz="1800" b="0" i="0" u="none" strike="noStrike" dirty="0">
                        <a:solidFill>
                          <a:srgbClr val="000000"/>
                        </a:solidFill>
                        <a:effectLst/>
                        <a:latin typeface="Calibri"/>
                      </a:endParaRPr>
                    </a:p>
                  </a:txBody>
                  <a:tcPr marL="5443" marR="5443" marT="5443" marB="0" anchor="b">
                    <a:solidFill>
                      <a:schemeClr val="accent5">
                        <a:lumMod val="60000"/>
                        <a:lumOff val="40000"/>
                      </a:schemeClr>
                    </a:solidFill>
                  </a:tcPr>
                </a:tc>
              </a:tr>
              <a:tr h="185420">
                <a:tc>
                  <a:txBody>
                    <a:bodyPr/>
                    <a:lstStyle/>
                    <a:p>
                      <a:pPr algn="ctr" fontAlgn="b"/>
                      <a:r>
                        <a:rPr lang="en-US" sz="1800" u="none" strike="noStrike">
                          <a:effectLst/>
                        </a:rPr>
                        <a:t>3</a:t>
                      </a:r>
                      <a:endParaRPr lang="en-US" sz="1800" b="0" i="0" u="none" strike="noStrike">
                        <a:solidFill>
                          <a:srgbClr val="000000"/>
                        </a:solidFill>
                        <a:effectLst/>
                        <a:latin typeface="Calibri"/>
                      </a:endParaRPr>
                    </a:p>
                  </a:txBody>
                  <a:tcPr marL="5443" marR="5443" marT="5443" marB="0" anchor="b">
                    <a:solidFill>
                      <a:schemeClr val="accent5">
                        <a:lumMod val="60000"/>
                        <a:lumOff val="40000"/>
                      </a:schemeClr>
                    </a:solidFill>
                  </a:tcPr>
                </a:tc>
                <a:tc>
                  <a:txBody>
                    <a:bodyPr/>
                    <a:lstStyle/>
                    <a:p>
                      <a:pPr algn="l" fontAlgn="b"/>
                      <a:r>
                        <a:rPr lang="en-US" sz="1800" u="none" strike="noStrike" dirty="0">
                          <a:effectLst/>
                        </a:rPr>
                        <a:t>Applications Rejected</a:t>
                      </a:r>
                      <a:endParaRPr lang="en-US" sz="1800" b="0" i="0" u="none" strike="noStrike" dirty="0">
                        <a:solidFill>
                          <a:srgbClr val="000000"/>
                        </a:solidFill>
                        <a:effectLst/>
                        <a:latin typeface="Calibri"/>
                      </a:endParaRPr>
                    </a:p>
                  </a:txBody>
                  <a:tcPr marL="5443" marR="5443" marT="5443" marB="0" anchor="b">
                    <a:solidFill>
                      <a:schemeClr val="accent5">
                        <a:lumMod val="60000"/>
                        <a:lumOff val="40000"/>
                      </a:schemeClr>
                    </a:solidFill>
                  </a:tcPr>
                </a:tc>
                <a:tc>
                  <a:txBody>
                    <a:bodyPr/>
                    <a:lstStyle/>
                    <a:p>
                      <a:pPr algn="r" fontAlgn="b"/>
                      <a:r>
                        <a:rPr lang="en-US" sz="1800" u="none" strike="noStrike" dirty="0">
                          <a:effectLst/>
                        </a:rPr>
                        <a:t>1512</a:t>
                      </a:r>
                      <a:endParaRPr lang="en-US" sz="1800" b="0" i="0" u="none" strike="noStrike" dirty="0">
                        <a:solidFill>
                          <a:srgbClr val="000000"/>
                        </a:solidFill>
                        <a:effectLst/>
                        <a:latin typeface="Calibri"/>
                      </a:endParaRPr>
                    </a:p>
                  </a:txBody>
                  <a:tcPr marL="5443" marR="5443" marT="5443" marB="0" anchor="b">
                    <a:solidFill>
                      <a:schemeClr val="accent5">
                        <a:lumMod val="60000"/>
                        <a:lumOff val="40000"/>
                      </a:schemeClr>
                    </a:solidFill>
                  </a:tcPr>
                </a:tc>
                <a:tc>
                  <a:txBody>
                    <a:bodyPr/>
                    <a:lstStyle/>
                    <a:p>
                      <a:pPr algn="r" fontAlgn="b"/>
                      <a:r>
                        <a:rPr lang="en-US" sz="1800" u="none" strike="noStrike" dirty="0">
                          <a:effectLst/>
                        </a:rPr>
                        <a:t>2226</a:t>
                      </a:r>
                      <a:endParaRPr lang="en-US" sz="1800" b="0" i="0" u="none" strike="noStrike" dirty="0">
                        <a:solidFill>
                          <a:srgbClr val="000000"/>
                        </a:solidFill>
                        <a:effectLst/>
                        <a:latin typeface="Calibri"/>
                      </a:endParaRPr>
                    </a:p>
                  </a:txBody>
                  <a:tcPr marL="5443" marR="5443" marT="5443" marB="0" anchor="b">
                    <a:solidFill>
                      <a:schemeClr val="accent5">
                        <a:lumMod val="60000"/>
                        <a:lumOff val="40000"/>
                      </a:schemeClr>
                    </a:solidFill>
                  </a:tcPr>
                </a:tc>
                <a:tc>
                  <a:txBody>
                    <a:bodyPr/>
                    <a:lstStyle/>
                    <a:p>
                      <a:pPr algn="r" fontAlgn="b"/>
                      <a:r>
                        <a:rPr lang="en-US" sz="1800" u="none" strike="noStrike" dirty="0">
                          <a:effectLst/>
                        </a:rPr>
                        <a:t>2463</a:t>
                      </a:r>
                      <a:endParaRPr lang="en-US" sz="1800" b="0" i="0" u="none" strike="noStrike" dirty="0">
                        <a:solidFill>
                          <a:srgbClr val="000000"/>
                        </a:solidFill>
                        <a:effectLst/>
                        <a:latin typeface="Calibri"/>
                      </a:endParaRPr>
                    </a:p>
                  </a:txBody>
                  <a:tcPr marL="5443" marR="5443" marT="5443" marB="0" anchor="b">
                    <a:solidFill>
                      <a:schemeClr val="accent5">
                        <a:lumMod val="60000"/>
                        <a:lumOff val="40000"/>
                      </a:schemeClr>
                    </a:solidFill>
                  </a:tcPr>
                </a:tc>
              </a:tr>
            </a:tbl>
          </a:graphicData>
        </a:graphic>
      </p:graphicFrame>
      <p:sp>
        <p:nvSpPr>
          <p:cNvPr id="5" name="Rectangle 4"/>
          <p:cNvSpPr/>
          <p:nvPr/>
        </p:nvSpPr>
        <p:spPr>
          <a:xfrm>
            <a:off x="0" y="0"/>
            <a:ext cx="9144000" cy="1077218"/>
          </a:xfrm>
          <a:prstGeom prst="rect">
            <a:avLst/>
          </a:prstGeom>
        </p:spPr>
        <p:txBody>
          <a:bodyPr wrap="square">
            <a:spAutoFit/>
          </a:bodyPr>
          <a:lstStyle/>
          <a:p>
            <a:pPr algn="ctr">
              <a:defRPr sz="1800" b="1" i="0" u="none" strike="noStrike" kern="1200" baseline="0">
                <a:solidFill>
                  <a:prstClr val="black"/>
                </a:solidFill>
                <a:latin typeface="+mn-lt"/>
                <a:ea typeface="+mn-ea"/>
                <a:cs typeface="+mn-cs"/>
              </a:defRPr>
            </a:pPr>
            <a:r>
              <a:rPr lang="en-US" sz="3200" dirty="0"/>
              <a:t>Applications by persons disqualified in terms of section 27 for late submission of audit reports</a:t>
            </a:r>
          </a:p>
        </p:txBody>
      </p:sp>
    </p:spTree>
    <p:extLst>
      <p:ext uri="{BB962C8B-B14F-4D97-AF65-F5344CB8AC3E}">
        <p14:creationId xmlns:p14="http://schemas.microsoft.com/office/powerpoint/2010/main" xmlns="" val="4082298667"/>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2400"/>
            <a:ext cx="9144000" cy="861774"/>
          </a:xfrm>
          <a:prstGeom prst="rect">
            <a:avLst/>
          </a:prstGeom>
          <a:noFill/>
        </p:spPr>
        <p:txBody>
          <a:bodyPr wrap="square" rtlCol="0">
            <a:spAutoFit/>
          </a:bodyPr>
          <a:lstStyle/>
          <a:p>
            <a:pPr algn="ctr"/>
            <a:r>
              <a:rPr lang="en-US" sz="3200" b="1" dirty="0" smtClean="0"/>
              <a:t>Government-wide priorities</a:t>
            </a:r>
          </a:p>
          <a:p>
            <a:endParaRPr lang="en-US" dirty="0"/>
          </a:p>
        </p:txBody>
      </p:sp>
      <p:sp>
        <p:nvSpPr>
          <p:cNvPr id="3" name="TextBox 2"/>
          <p:cNvSpPr txBox="1"/>
          <p:nvPr/>
        </p:nvSpPr>
        <p:spPr>
          <a:xfrm>
            <a:off x="542693" y="1014174"/>
            <a:ext cx="8001000" cy="5601533"/>
          </a:xfrm>
          <a:prstGeom prst="rect">
            <a:avLst/>
          </a:prstGeom>
          <a:noFill/>
        </p:spPr>
        <p:txBody>
          <a:bodyPr wrap="square" rtlCol="0">
            <a:spAutoFit/>
          </a:bodyPr>
          <a:lstStyle/>
          <a:p>
            <a:pPr algn="just"/>
            <a:r>
              <a:rPr lang="en-US" sz="2200" dirty="0" smtClean="0">
                <a:solidFill>
                  <a:srgbClr val="666666"/>
                </a:solidFill>
              </a:rPr>
              <a:t>Based on this governmental strategic priority, the EAAB </a:t>
            </a:r>
            <a:r>
              <a:rPr lang="en-US" sz="2200" dirty="0" err="1" smtClean="0">
                <a:solidFill>
                  <a:srgbClr val="666666"/>
                </a:solidFill>
              </a:rPr>
              <a:t>recognises</a:t>
            </a:r>
            <a:r>
              <a:rPr lang="en-US" sz="2200" dirty="0" smtClean="0">
                <a:solidFill>
                  <a:srgbClr val="666666"/>
                </a:solidFill>
              </a:rPr>
              <a:t> its role in supporting the following:</a:t>
            </a:r>
          </a:p>
          <a:p>
            <a:pPr algn="just"/>
            <a:endParaRPr lang="en-US" dirty="0"/>
          </a:p>
          <a:p>
            <a:pPr marL="692150" indent="-692150" algn="just">
              <a:buFont typeface="Wingdings" pitchFamily="2" charset="2"/>
              <a:buChar char="q"/>
            </a:pPr>
            <a:r>
              <a:rPr lang="en-US" sz="2200" dirty="0" smtClean="0"/>
              <a:t>Intensify homeownership induction </a:t>
            </a:r>
            <a:r>
              <a:rPr lang="en-US" sz="2200" dirty="0" err="1" smtClean="0"/>
              <a:t>programmes</a:t>
            </a:r>
            <a:r>
              <a:rPr lang="en-US" sz="2200" dirty="0" smtClean="0"/>
              <a:t> for the affordable housing market;</a:t>
            </a:r>
          </a:p>
          <a:p>
            <a:pPr marL="692150" indent="-692150" algn="just">
              <a:buFont typeface="Wingdings" pitchFamily="2" charset="2"/>
              <a:buChar char="q"/>
            </a:pPr>
            <a:endParaRPr lang="en-US" dirty="0" smtClean="0"/>
          </a:p>
          <a:p>
            <a:pPr marL="692150" indent="-692150" algn="just">
              <a:buFont typeface="Wingdings" pitchFamily="2" charset="2"/>
              <a:buChar char="q"/>
            </a:pPr>
            <a:r>
              <a:rPr lang="en-US" sz="2200" dirty="0" smtClean="0"/>
              <a:t>Establish transactional support for the affordable housing market;</a:t>
            </a:r>
          </a:p>
          <a:p>
            <a:pPr marL="692150" indent="-692150" algn="just">
              <a:buFont typeface="Wingdings" pitchFamily="2" charset="2"/>
              <a:buChar char="q"/>
            </a:pPr>
            <a:endParaRPr lang="en-US" dirty="0" smtClean="0"/>
          </a:p>
          <a:p>
            <a:pPr marL="692150" indent="-692150" algn="just">
              <a:buFont typeface="Wingdings" pitchFamily="2" charset="2"/>
              <a:buChar char="q"/>
            </a:pPr>
            <a:r>
              <a:rPr lang="en-US" sz="2200" dirty="0" smtClean="0"/>
              <a:t>Monitor and reporting transactions in the secondary housing subsidy market;</a:t>
            </a:r>
          </a:p>
          <a:p>
            <a:pPr marL="692150" indent="-692150" algn="just">
              <a:buFont typeface="Wingdings" pitchFamily="2" charset="2"/>
              <a:buChar char="q"/>
            </a:pPr>
            <a:endParaRPr lang="en-US" dirty="0" smtClean="0"/>
          </a:p>
          <a:p>
            <a:pPr marL="692150" indent="-692150" algn="just">
              <a:buFont typeface="Wingdings" pitchFamily="2" charset="2"/>
              <a:buChar char="q"/>
            </a:pPr>
            <a:r>
              <a:rPr lang="en-US" sz="2200" dirty="0" smtClean="0"/>
              <a:t>Conduct analysis and disseminate information on property trends and values in the affordable housing market;</a:t>
            </a:r>
          </a:p>
          <a:p>
            <a:pPr marL="692150" indent="-692150" algn="just">
              <a:buFont typeface="Wingdings" pitchFamily="2" charset="2"/>
              <a:buChar char="q"/>
            </a:pPr>
            <a:endParaRPr lang="en-US" dirty="0" smtClean="0"/>
          </a:p>
          <a:p>
            <a:pPr marL="692150" indent="-692150" algn="just">
              <a:buFont typeface="Wingdings" pitchFamily="2" charset="2"/>
              <a:buChar char="q"/>
            </a:pPr>
            <a:r>
              <a:rPr lang="en-US" sz="2200" dirty="0" smtClean="0"/>
              <a:t>Facilitate the regular backlog of title deeds to form part of the housing development;</a:t>
            </a:r>
            <a:endParaRPr lang="en-US" sz="2200" dirty="0"/>
          </a:p>
        </p:txBody>
      </p:sp>
      <p:sp>
        <p:nvSpPr>
          <p:cNvPr id="4" name="Rectangle 3"/>
          <p:cNvSpPr/>
          <p:nvPr/>
        </p:nvSpPr>
        <p:spPr>
          <a:xfrm>
            <a:off x="542693" y="1014174"/>
            <a:ext cx="8001000" cy="814626"/>
          </a:xfrm>
          <a:prstGeom prst="rect">
            <a:avLst/>
          </a:prstGeom>
          <a:noFill/>
          <a:ln>
            <a:solidFill>
              <a:srgbClr val="D3C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999085539"/>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2400"/>
            <a:ext cx="9144000" cy="584775"/>
          </a:xfrm>
          <a:prstGeom prst="rect">
            <a:avLst/>
          </a:prstGeom>
          <a:noFill/>
        </p:spPr>
        <p:txBody>
          <a:bodyPr wrap="square" rtlCol="0">
            <a:spAutoFit/>
          </a:bodyPr>
          <a:lstStyle/>
          <a:p>
            <a:pPr algn="ctr"/>
            <a:r>
              <a:rPr lang="en-US" sz="3200" b="1" dirty="0" smtClean="0"/>
              <a:t>Title Deed Restoration Project</a:t>
            </a:r>
            <a:endParaRPr lang="en-US" sz="3200" b="1" dirty="0"/>
          </a:p>
        </p:txBody>
      </p:sp>
      <p:graphicFrame>
        <p:nvGraphicFramePr>
          <p:cNvPr id="3" name="Chart 2"/>
          <p:cNvGraphicFramePr>
            <a:graphicFrameLocks/>
          </p:cNvGraphicFramePr>
          <p:nvPr>
            <p:extLst>
              <p:ext uri="{D42A27DB-BD31-4B8C-83A1-F6EECF244321}">
                <p14:modId xmlns:p14="http://schemas.microsoft.com/office/powerpoint/2010/main" xmlns="" val="3066051104"/>
              </p:ext>
            </p:extLst>
          </p:nvPr>
        </p:nvGraphicFramePr>
        <p:xfrm>
          <a:off x="933450" y="2474688"/>
          <a:ext cx="7277100" cy="40386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Table 4"/>
          <p:cNvGraphicFramePr>
            <a:graphicFrameLocks noGrp="1"/>
          </p:cNvGraphicFramePr>
          <p:nvPr>
            <p:extLst>
              <p:ext uri="{D42A27DB-BD31-4B8C-83A1-F6EECF244321}">
                <p14:modId xmlns:p14="http://schemas.microsoft.com/office/powerpoint/2010/main" xmlns="" val="3693079263"/>
              </p:ext>
            </p:extLst>
          </p:nvPr>
        </p:nvGraphicFramePr>
        <p:xfrm>
          <a:off x="685800" y="1143001"/>
          <a:ext cx="7772400" cy="1066800"/>
        </p:xfrm>
        <a:graphic>
          <a:graphicData uri="http://schemas.openxmlformats.org/drawingml/2006/table">
            <a:tbl>
              <a:tblPr>
                <a:tableStyleId>{5C22544A-7EE6-4342-B048-85BDC9FD1C3A}</a:tableStyleId>
              </a:tblPr>
              <a:tblGrid>
                <a:gridCol w="5867400"/>
                <a:gridCol w="1905000"/>
              </a:tblGrid>
              <a:tr h="559518">
                <a:tc>
                  <a:txBody>
                    <a:bodyPr/>
                    <a:lstStyle/>
                    <a:p>
                      <a:pPr algn="l" fontAlgn="b"/>
                      <a:endParaRPr lang="en-US" sz="2000" b="0" i="0" u="none" strike="noStrike" baseline="-25000" dirty="0">
                        <a:solidFill>
                          <a:schemeClr val="bg1"/>
                        </a:solidFill>
                        <a:effectLst/>
                        <a:latin typeface="Calibri"/>
                      </a:endParaRPr>
                    </a:p>
                  </a:txBody>
                  <a:tcPr marL="5443" marR="5443" marT="5443" marB="0" anchor="b">
                    <a:solidFill>
                      <a:srgbClr val="000046"/>
                    </a:solidFill>
                  </a:tcPr>
                </a:tc>
                <a:tc>
                  <a:txBody>
                    <a:bodyPr/>
                    <a:lstStyle/>
                    <a:p>
                      <a:pPr algn="r" fontAlgn="b"/>
                      <a:endParaRPr lang="en-US" sz="2000" b="0" i="0" u="none" strike="noStrike" baseline="-25000" dirty="0">
                        <a:solidFill>
                          <a:schemeClr val="bg1"/>
                        </a:solidFill>
                        <a:effectLst/>
                        <a:latin typeface="Calibri"/>
                      </a:endParaRPr>
                    </a:p>
                  </a:txBody>
                  <a:tcPr marL="5443" marR="5443" marT="5443" marB="0" anchor="b">
                    <a:solidFill>
                      <a:srgbClr val="000046"/>
                    </a:solidFill>
                  </a:tcPr>
                </a:tc>
              </a:tr>
              <a:tr h="507282">
                <a:tc>
                  <a:txBody>
                    <a:bodyPr/>
                    <a:lstStyle/>
                    <a:p>
                      <a:pPr algn="l" fontAlgn="b"/>
                      <a:endParaRPr lang="en-US" sz="2000" b="0" i="0" u="none" strike="noStrike" baseline="-25000" dirty="0">
                        <a:solidFill>
                          <a:srgbClr val="FFFFFF"/>
                        </a:solidFill>
                        <a:effectLst/>
                        <a:latin typeface="Calibri"/>
                      </a:endParaRPr>
                    </a:p>
                  </a:txBody>
                  <a:tcPr marL="5443" marR="5443" marT="5443" marB="0" anchor="b">
                    <a:solidFill>
                      <a:schemeClr val="accent5">
                        <a:lumMod val="60000"/>
                        <a:lumOff val="40000"/>
                      </a:schemeClr>
                    </a:solidFill>
                  </a:tcPr>
                </a:tc>
                <a:tc>
                  <a:txBody>
                    <a:bodyPr/>
                    <a:lstStyle/>
                    <a:p>
                      <a:pPr algn="r" fontAlgn="b"/>
                      <a:endParaRPr lang="en-US" sz="2000" b="0" i="0" u="none" strike="noStrike" baseline="-25000" dirty="0">
                        <a:solidFill>
                          <a:srgbClr val="000000"/>
                        </a:solidFill>
                        <a:effectLst/>
                        <a:latin typeface="Calibri"/>
                      </a:endParaRPr>
                    </a:p>
                  </a:txBody>
                  <a:tcPr marL="5443" marR="5443" marT="5443" marB="0" anchor="b">
                    <a:solidFill>
                      <a:schemeClr val="accent5">
                        <a:lumMod val="60000"/>
                        <a:lumOff val="40000"/>
                      </a:schemeClr>
                    </a:solidFill>
                  </a:tcPr>
                </a:tc>
              </a:tr>
            </a:tbl>
          </a:graphicData>
        </a:graphic>
      </p:graphicFrame>
      <p:sp>
        <p:nvSpPr>
          <p:cNvPr id="6" name="TextBox 5"/>
          <p:cNvSpPr txBox="1"/>
          <p:nvPr/>
        </p:nvSpPr>
        <p:spPr>
          <a:xfrm>
            <a:off x="762000" y="1247745"/>
            <a:ext cx="3810000" cy="400110"/>
          </a:xfrm>
          <a:prstGeom prst="rect">
            <a:avLst/>
          </a:prstGeom>
          <a:noFill/>
        </p:spPr>
        <p:txBody>
          <a:bodyPr wrap="square" rtlCol="0">
            <a:spAutoFit/>
          </a:bodyPr>
          <a:lstStyle/>
          <a:p>
            <a:r>
              <a:rPr lang="en-US" sz="2000" b="1" dirty="0" smtClean="0">
                <a:solidFill>
                  <a:schemeClr val="bg1"/>
                </a:solidFill>
              </a:rPr>
              <a:t>Outstanding Transfers</a:t>
            </a:r>
            <a:endParaRPr lang="en-US" sz="2000" b="1" dirty="0">
              <a:solidFill>
                <a:schemeClr val="bg1"/>
              </a:solidFill>
            </a:endParaRPr>
          </a:p>
        </p:txBody>
      </p:sp>
      <p:sp>
        <p:nvSpPr>
          <p:cNvPr id="7" name="TextBox 6"/>
          <p:cNvSpPr txBox="1"/>
          <p:nvPr/>
        </p:nvSpPr>
        <p:spPr>
          <a:xfrm>
            <a:off x="754563" y="1714164"/>
            <a:ext cx="3612995" cy="400110"/>
          </a:xfrm>
          <a:prstGeom prst="rect">
            <a:avLst/>
          </a:prstGeom>
          <a:noFill/>
        </p:spPr>
        <p:txBody>
          <a:bodyPr wrap="square" rtlCol="0">
            <a:spAutoFit/>
          </a:bodyPr>
          <a:lstStyle/>
          <a:p>
            <a:r>
              <a:rPr lang="en-US" sz="2000" b="1" dirty="0" smtClean="0">
                <a:solidFill>
                  <a:schemeClr val="bg1"/>
                </a:solidFill>
              </a:rPr>
              <a:t>Title Deeds Issued Transfers</a:t>
            </a:r>
            <a:endParaRPr lang="en-US" sz="2000" b="1" dirty="0">
              <a:solidFill>
                <a:schemeClr val="bg1"/>
              </a:solidFill>
            </a:endParaRPr>
          </a:p>
        </p:txBody>
      </p:sp>
      <p:sp>
        <p:nvSpPr>
          <p:cNvPr id="8" name="TextBox 7"/>
          <p:cNvSpPr txBox="1"/>
          <p:nvPr/>
        </p:nvSpPr>
        <p:spPr>
          <a:xfrm>
            <a:off x="6858000" y="1247745"/>
            <a:ext cx="1600200" cy="400110"/>
          </a:xfrm>
          <a:prstGeom prst="rect">
            <a:avLst/>
          </a:prstGeom>
          <a:noFill/>
        </p:spPr>
        <p:txBody>
          <a:bodyPr wrap="square" rtlCol="0">
            <a:spAutoFit/>
          </a:bodyPr>
          <a:lstStyle/>
          <a:p>
            <a:pPr algn="ctr"/>
            <a:r>
              <a:rPr lang="en-US" sz="2000" b="1" dirty="0" smtClean="0">
                <a:solidFill>
                  <a:schemeClr val="bg1"/>
                </a:solidFill>
              </a:rPr>
              <a:t>14%</a:t>
            </a:r>
            <a:endParaRPr lang="en-US" sz="2000" b="1" dirty="0">
              <a:solidFill>
                <a:schemeClr val="bg1"/>
              </a:solidFill>
            </a:endParaRPr>
          </a:p>
        </p:txBody>
      </p:sp>
      <p:sp>
        <p:nvSpPr>
          <p:cNvPr id="9" name="TextBox 8"/>
          <p:cNvSpPr txBox="1"/>
          <p:nvPr/>
        </p:nvSpPr>
        <p:spPr>
          <a:xfrm>
            <a:off x="6858000" y="1738028"/>
            <a:ext cx="1600200" cy="400110"/>
          </a:xfrm>
          <a:prstGeom prst="rect">
            <a:avLst/>
          </a:prstGeom>
          <a:noFill/>
        </p:spPr>
        <p:txBody>
          <a:bodyPr wrap="square" rtlCol="0">
            <a:spAutoFit/>
          </a:bodyPr>
          <a:lstStyle/>
          <a:p>
            <a:pPr algn="ctr"/>
            <a:r>
              <a:rPr lang="en-US" sz="2000" b="1" dirty="0" smtClean="0">
                <a:solidFill>
                  <a:schemeClr val="bg1"/>
                </a:solidFill>
              </a:rPr>
              <a:t>86%</a:t>
            </a:r>
            <a:endParaRPr lang="en-US" sz="2000" b="1" dirty="0">
              <a:solidFill>
                <a:schemeClr val="bg1"/>
              </a:solidFill>
            </a:endParaRPr>
          </a:p>
        </p:txBody>
      </p:sp>
      <p:sp>
        <p:nvSpPr>
          <p:cNvPr id="10" name="Rectangle 9"/>
          <p:cNvSpPr/>
          <p:nvPr/>
        </p:nvSpPr>
        <p:spPr>
          <a:xfrm>
            <a:off x="1447800" y="2804532"/>
            <a:ext cx="6629400" cy="38100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967664039"/>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76200"/>
            <a:ext cx="9144000" cy="584775"/>
          </a:xfrm>
          <a:prstGeom prst="rect">
            <a:avLst/>
          </a:prstGeom>
          <a:noFill/>
        </p:spPr>
        <p:txBody>
          <a:bodyPr wrap="square" rtlCol="0">
            <a:spAutoFit/>
          </a:bodyPr>
          <a:lstStyle/>
          <a:p>
            <a:pPr algn="ctr"/>
            <a:r>
              <a:rPr lang="en-US" sz="3200" b="1" dirty="0" smtClean="0"/>
              <a:t>Integrated Human Capital</a:t>
            </a:r>
            <a:endParaRPr lang="en-US" sz="3200" b="1" dirty="0"/>
          </a:p>
        </p:txBody>
      </p:sp>
      <p:sp>
        <p:nvSpPr>
          <p:cNvPr id="3" name="Rectangle 2"/>
          <p:cNvSpPr/>
          <p:nvPr/>
        </p:nvSpPr>
        <p:spPr>
          <a:xfrm>
            <a:off x="-76200" y="727131"/>
            <a:ext cx="9220200" cy="523220"/>
          </a:xfrm>
          <a:prstGeom prst="rect">
            <a:avLst/>
          </a:prstGeom>
        </p:spPr>
        <p:txBody>
          <a:bodyPr wrap="square">
            <a:spAutoFit/>
          </a:bodyPr>
          <a:lstStyle/>
          <a:p>
            <a:pPr algn="ctr"/>
            <a:r>
              <a:rPr lang="en-ZA" sz="2800" b="1" dirty="0"/>
              <a:t>HUMAN RESOURCE OVERSIGHT STATISTICS</a:t>
            </a:r>
            <a:endParaRPr lang="en-US" sz="2800" dirty="0"/>
          </a:p>
        </p:txBody>
      </p:sp>
      <p:graphicFrame>
        <p:nvGraphicFramePr>
          <p:cNvPr id="4" name="Table 3"/>
          <p:cNvGraphicFramePr>
            <a:graphicFrameLocks noGrp="1"/>
          </p:cNvGraphicFramePr>
          <p:nvPr>
            <p:extLst>
              <p:ext uri="{D42A27DB-BD31-4B8C-83A1-F6EECF244321}">
                <p14:modId xmlns:p14="http://schemas.microsoft.com/office/powerpoint/2010/main" xmlns="" val="1316551302"/>
              </p:ext>
            </p:extLst>
          </p:nvPr>
        </p:nvGraphicFramePr>
        <p:xfrm>
          <a:off x="304800" y="2133600"/>
          <a:ext cx="8458200" cy="3785616"/>
        </p:xfrm>
        <a:graphic>
          <a:graphicData uri="http://schemas.openxmlformats.org/drawingml/2006/table">
            <a:tbl>
              <a:tblPr firstRow="1" firstCol="1" bandRow="1">
                <a:tableStyleId>{5C22544A-7EE6-4342-B048-85BDC9FD1C3A}</a:tableStyleId>
              </a:tblPr>
              <a:tblGrid>
                <a:gridCol w="1905000"/>
                <a:gridCol w="1295400"/>
                <a:gridCol w="1219200"/>
                <a:gridCol w="1524000"/>
                <a:gridCol w="1219200"/>
                <a:gridCol w="1295400"/>
              </a:tblGrid>
              <a:tr h="1000125">
                <a:tc>
                  <a:txBody>
                    <a:bodyPr/>
                    <a:lstStyle/>
                    <a:p>
                      <a:pPr marL="0" marR="0" algn="just">
                        <a:lnSpc>
                          <a:spcPct val="115000"/>
                        </a:lnSpc>
                        <a:spcBef>
                          <a:spcPts val="0"/>
                        </a:spcBef>
                        <a:spcAft>
                          <a:spcPts val="0"/>
                        </a:spcAft>
                      </a:pPr>
                      <a:r>
                        <a:rPr lang="en-US" sz="1800" dirty="0" err="1">
                          <a:effectLst/>
                        </a:rPr>
                        <a:t>Programme</a:t>
                      </a:r>
                      <a:endParaRPr lang="en-US" sz="1800" dirty="0">
                        <a:effectLst/>
                        <a:latin typeface="Calibri"/>
                        <a:ea typeface="Calibri"/>
                        <a:cs typeface="Times New Roman"/>
                      </a:endParaRPr>
                    </a:p>
                  </a:txBody>
                  <a:tcPr marL="68580" marR="68580" marT="0" marB="0">
                    <a:solidFill>
                      <a:srgbClr val="19334F"/>
                    </a:solidFill>
                  </a:tcPr>
                </a:tc>
                <a:tc>
                  <a:txBody>
                    <a:bodyPr/>
                    <a:lstStyle/>
                    <a:p>
                      <a:pPr marL="0" marR="0" algn="r">
                        <a:lnSpc>
                          <a:spcPct val="115000"/>
                        </a:lnSpc>
                        <a:spcBef>
                          <a:spcPts val="0"/>
                        </a:spcBef>
                        <a:spcAft>
                          <a:spcPts val="0"/>
                        </a:spcAft>
                      </a:pPr>
                      <a:r>
                        <a:rPr lang="en-US" sz="1800" dirty="0">
                          <a:effectLst/>
                        </a:rPr>
                        <a:t>Total expenditure (R'000)</a:t>
                      </a:r>
                      <a:endParaRPr lang="en-US" sz="1800" dirty="0">
                        <a:effectLst/>
                        <a:latin typeface="Calibri"/>
                        <a:ea typeface="Calibri"/>
                        <a:cs typeface="Times New Roman"/>
                      </a:endParaRPr>
                    </a:p>
                  </a:txBody>
                  <a:tcPr marL="68580" marR="68580" marT="0" marB="0">
                    <a:solidFill>
                      <a:srgbClr val="19334F"/>
                    </a:solidFill>
                  </a:tcPr>
                </a:tc>
                <a:tc>
                  <a:txBody>
                    <a:bodyPr/>
                    <a:lstStyle/>
                    <a:p>
                      <a:pPr marL="0" marR="0" algn="r">
                        <a:lnSpc>
                          <a:spcPct val="115000"/>
                        </a:lnSpc>
                        <a:spcBef>
                          <a:spcPts val="0"/>
                        </a:spcBef>
                        <a:spcAft>
                          <a:spcPts val="0"/>
                        </a:spcAft>
                      </a:pPr>
                      <a:r>
                        <a:rPr lang="en-US" sz="1800" dirty="0">
                          <a:effectLst/>
                        </a:rPr>
                        <a:t>Total personnel per costs (R'000)</a:t>
                      </a:r>
                      <a:endParaRPr lang="en-US" sz="1800" dirty="0">
                        <a:effectLst/>
                        <a:latin typeface="Calibri"/>
                        <a:ea typeface="Calibri"/>
                        <a:cs typeface="Times New Roman"/>
                      </a:endParaRPr>
                    </a:p>
                  </a:txBody>
                  <a:tcPr marL="68580" marR="68580" marT="0" marB="0">
                    <a:solidFill>
                      <a:srgbClr val="19334F"/>
                    </a:solidFill>
                  </a:tcPr>
                </a:tc>
                <a:tc>
                  <a:txBody>
                    <a:bodyPr/>
                    <a:lstStyle/>
                    <a:p>
                      <a:pPr marL="0" marR="0" algn="r">
                        <a:lnSpc>
                          <a:spcPct val="115000"/>
                        </a:lnSpc>
                        <a:spcBef>
                          <a:spcPts val="0"/>
                        </a:spcBef>
                        <a:spcAft>
                          <a:spcPts val="0"/>
                        </a:spcAft>
                      </a:pPr>
                      <a:r>
                        <a:rPr lang="en-US" sz="1800" dirty="0">
                          <a:effectLst/>
                        </a:rPr>
                        <a:t>Personnel expenditure as a % of Total expenditure</a:t>
                      </a:r>
                      <a:endParaRPr lang="en-US" sz="1800" dirty="0">
                        <a:effectLst/>
                        <a:latin typeface="Calibri"/>
                        <a:ea typeface="Calibri"/>
                        <a:cs typeface="Times New Roman"/>
                      </a:endParaRPr>
                    </a:p>
                  </a:txBody>
                  <a:tcPr marL="68580" marR="68580" marT="0" marB="0">
                    <a:solidFill>
                      <a:srgbClr val="19334F"/>
                    </a:solidFill>
                  </a:tcPr>
                </a:tc>
                <a:tc>
                  <a:txBody>
                    <a:bodyPr/>
                    <a:lstStyle/>
                    <a:p>
                      <a:pPr marL="0" marR="0" algn="r">
                        <a:lnSpc>
                          <a:spcPct val="115000"/>
                        </a:lnSpc>
                        <a:spcBef>
                          <a:spcPts val="0"/>
                        </a:spcBef>
                        <a:spcAft>
                          <a:spcPts val="0"/>
                        </a:spcAft>
                      </a:pPr>
                      <a:r>
                        <a:rPr lang="en-US" sz="1800" dirty="0">
                          <a:effectLst/>
                        </a:rPr>
                        <a:t>No. of employees</a:t>
                      </a:r>
                      <a:endParaRPr lang="en-US" sz="1800" dirty="0">
                        <a:effectLst/>
                        <a:latin typeface="Calibri"/>
                        <a:ea typeface="Calibri"/>
                        <a:cs typeface="Times New Roman"/>
                      </a:endParaRPr>
                    </a:p>
                  </a:txBody>
                  <a:tcPr marL="68580" marR="68580" marT="0" marB="0">
                    <a:solidFill>
                      <a:srgbClr val="19334F"/>
                    </a:solidFill>
                  </a:tcPr>
                </a:tc>
                <a:tc>
                  <a:txBody>
                    <a:bodyPr/>
                    <a:lstStyle/>
                    <a:p>
                      <a:pPr marL="0" marR="0" algn="r">
                        <a:lnSpc>
                          <a:spcPct val="115000"/>
                        </a:lnSpc>
                        <a:spcBef>
                          <a:spcPts val="0"/>
                        </a:spcBef>
                        <a:spcAft>
                          <a:spcPts val="0"/>
                        </a:spcAft>
                      </a:pPr>
                      <a:r>
                        <a:rPr lang="en-US" sz="1800" dirty="0">
                          <a:effectLst/>
                        </a:rPr>
                        <a:t>Average personnel costs per employee (R'000)</a:t>
                      </a:r>
                      <a:endParaRPr lang="en-US" sz="1800" dirty="0">
                        <a:effectLst/>
                        <a:latin typeface="Calibri"/>
                        <a:ea typeface="Calibri"/>
                        <a:cs typeface="Times New Roman"/>
                      </a:endParaRPr>
                    </a:p>
                  </a:txBody>
                  <a:tcPr marL="68580" marR="68580" marT="0" marB="0">
                    <a:solidFill>
                      <a:srgbClr val="19334F"/>
                    </a:solidFill>
                  </a:tcPr>
                </a:tc>
              </a:tr>
              <a:tr h="200025">
                <a:tc>
                  <a:txBody>
                    <a:bodyPr/>
                    <a:lstStyle/>
                    <a:p>
                      <a:pPr marL="0" marR="0" algn="just">
                        <a:lnSpc>
                          <a:spcPct val="115000"/>
                        </a:lnSpc>
                        <a:spcBef>
                          <a:spcPts val="0"/>
                        </a:spcBef>
                        <a:spcAft>
                          <a:spcPts val="0"/>
                        </a:spcAft>
                      </a:pPr>
                      <a:r>
                        <a:rPr lang="en-US" sz="1800">
                          <a:effectLst/>
                        </a:rPr>
                        <a:t> </a:t>
                      </a:r>
                      <a:endParaRPr lang="en-US" sz="180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a:effectLst/>
                        </a:rPr>
                        <a:t> </a:t>
                      </a:r>
                      <a:endParaRPr lang="en-US" sz="180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dirty="0">
                          <a:effectLst/>
                        </a:rPr>
                        <a:t> </a:t>
                      </a:r>
                      <a:endParaRPr lang="en-US" sz="180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dirty="0">
                          <a:effectLst/>
                        </a:rPr>
                        <a:t> </a:t>
                      </a:r>
                      <a:endParaRPr lang="en-US" sz="180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dirty="0">
                          <a:effectLst/>
                        </a:rPr>
                        <a:t> </a:t>
                      </a:r>
                      <a:endParaRPr lang="en-US" sz="180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a:effectLst/>
                        </a:rPr>
                        <a:t> </a:t>
                      </a:r>
                      <a:endParaRPr lang="en-US" sz="1800">
                        <a:effectLst/>
                        <a:latin typeface="Calibri"/>
                        <a:ea typeface="Calibri"/>
                        <a:cs typeface="Times New Roman"/>
                      </a:endParaRPr>
                    </a:p>
                  </a:txBody>
                  <a:tcPr marL="68580" marR="68580" marT="0" marB="0"/>
                </a:tc>
              </a:tr>
              <a:tr h="190500">
                <a:tc>
                  <a:txBody>
                    <a:bodyPr/>
                    <a:lstStyle/>
                    <a:p>
                      <a:pPr marL="0" marR="0" algn="l">
                        <a:lnSpc>
                          <a:spcPct val="115000"/>
                        </a:lnSpc>
                        <a:spcBef>
                          <a:spcPts val="0"/>
                        </a:spcBef>
                        <a:spcAft>
                          <a:spcPts val="0"/>
                        </a:spcAft>
                      </a:pPr>
                      <a:r>
                        <a:rPr lang="en-US" sz="1800" dirty="0">
                          <a:effectLst/>
                        </a:rPr>
                        <a:t>CEO's office</a:t>
                      </a:r>
                      <a:endParaRPr lang="en-US" sz="180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a:effectLst/>
                        </a:rPr>
                        <a:t>23,182</a:t>
                      </a:r>
                      <a:endParaRPr lang="en-US" sz="180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a:effectLst/>
                        </a:rPr>
                        <a:t>16,085</a:t>
                      </a:r>
                      <a:endParaRPr lang="en-US" sz="180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dirty="0">
                          <a:effectLst/>
                        </a:rPr>
                        <a:t>69%</a:t>
                      </a:r>
                      <a:endParaRPr lang="en-US" sz="180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dirty="0">
                          <a:effectLst/>
                        </a:rPr>
                        <a:t>15</a:t>
                      </a:r>
                      <a:endParaRPr lang="en-US" sz="180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dirty="0">
                          <a:effectLst/>
                        </a:rPr>
                        <a:t>1 072</a:t>
                      </a:r>
                      <a:endParaRPr lang="en-US" sz="1800" dirty="0">
                        <a:effectLst/>
                        <a:latin typeface="Calibri"/>
                        <a:ea typeface="Calibri"/>
                        <a:cs typeface="Times New Roman"/>
                      </a:endParaRPr>
                    </a:p>
                  </a:txBody>
                  <a:tcPr marL="68580" marR="68580" marT="0" marB="0"/>
                </a:tc>
              </a:tr>
              <a:tr h="190500">
                <a:tc>
                  <a:txBody>
                    <a:bodyPr/>
                    <a:lstStyle/>
                    <a:p>
                      <a:pPr marL="0" marR="0" algn="l">
                        <a:lnSpc>
                          <a:spcPct val="115000"/>
                        </a:lnSpc>
                        <a:spcBef>
                          <a:spcPts val="0"/>
                        </a:spcBef>
                        <a:spcAft>
                          <a:spcPts val="0"/>
                        </a:spcAft>
                      </a:pPr>
                      <a:r>
                        <a:rPr lang="en-US" sz="1800" dirty="0">
                          <a:effectLst/>
                        </a:rPr>
                        <a:t>Compliance</a:t>
                      </a:r>
                      <a:endParaRPr lang="en-US" sz="180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a:effectLst/>
                        </a:rPr>
                        <a:t>29,686</a:t>
                      </a:r>
                      <a:endParaRPr lang="en-US" sz="180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a:effectLst/>
                        </a:rPr>
                        <a:t>26,879</a:t>
                      </a:r>
                      <a:endParaRPr lang="en-US" sz="180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dirty="0" smtClean="0">
                          <a:effectLst/>
                        </a:rPr>
                        <a:t>91%</a:t>
                      </a:r>
                      <a:endParaRPr lang="en-US" sz="180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dirty="0">
                          <a:effectLst/>
                        </a:rPr>
                        <a:t>43</a:t>
                      </a:r>
                      <a:endParaRPr lang="en-US" sz="180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dirty="0">
                          <a:effectLst/>
                        </a:rPr>
                        <a:t>625</a:t>
                      </a:r>
                      <a:endParaRPr lang="en-US" sz="1800" dirty="0">
                        <a:effectLst/>
                        <a:latin typeface="Calibri"/>
                        <a:ea typeface="Calibri"/>
                        <a:cs typeface="Times New Roman"/>
                      </a:endParaRPr>
                    </a:p>
                  </a:txBody>
                  <a:tcPr marL="68580" marR="68580" marT="0" marB="0"/>
                </a:tc>
              </a:tr>
              <a:tr h="190500">
                <a:tc>
                  <a:txBody>
                    <a:bodyPr/>
                    <a:lstStyle/>
                    <a:p>
                      <a:pPr marL="0" marR="0" algn="l">
                        <a:lnSpc>
                          <a:spcPct val="115000"/>
                        </a:lnSpc>
                        <a:spcBef>
                          <a:spcPts val="0"/>
                        </a:spcBef>
                        <a:spcAft>
                          <a:spcPts val="0"/>
                        </a:spcAft>
                      </a:pPr>
                      <a:r>
                        <a:rPr lang="en-US" sz="1800" dirty="0">
                          <a:effectLst/>
                        </a:rPr>
                        <a:t>Education &amp; Training</a:t>
                      </a:r>
                      <a:endParaRPr lang="en-US" sz="180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a:effectLst/>
                        </a:rPr>
                        <a:t>24,870</a:t>
                      </a:r>
                      <a:endParaRPr lang="en-US" sz="180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a:effectLst/>
                        </a:rPr>
                        <a:t>7,009</a:t>
                      </a:r>
                      <a:endParaRPr lang="en-US" sz="180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a:effectLst/>
                        </a:rPr>
                        <a:t>28%</a:t>
                      </a:r>
                      <a:endParaRPr lang="en-US" sz="180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dirty="0">
                          <a:effectLst/>
                        </a:rPr>
                        <a:t>13</a:t>
                      </a:r>
                      <a:endParaRPr lang="en-US" sz="180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dirty="0">
                          <a:effectLst/>
                        </a:rPr>
                        <a:t>539</a:t>
                      </a:r>
                      <a:endParaRPr lang="en-US" sz="1800" dirty="0">
                        <a:effectLst/>
                        <a:latin typeface="Calibri"/>
                        <a:ea typeface="Calibri"/>
                        <a:cs typeface="Times New Roman"/>
                      </a:endParaRPr>
                    </a:p>
                  </a:txBody>
                  <a:tcPr marL="68580" marR="68580" marT="0" marB="0"/>
                </a:tc>
              </a:tr>
              <a:tr h="200025">
                <a:tc>
                  <a:txBody>
                    <a:bodyPr/>
                    <a:lstStyle/>
                    <a:p>
                      <a:pPr marL="0" marR="0" algn="l">
                        <a:lnSpc>
                          <a:spcPct val="115000"/>
                        </a:lnSpc>
                        <a:spcBef>
                          <a:spcPts val="0"/>
                        </a:spcBef>
                        <a:spcAft>
                          <a:spcPts val="0"/>
                        </a:spcAft>
                      </a:pPr>
                      <a:r>
                        <a:rPr lang="en-US" sz="1800" dirty="0">
                          <a:effectLst/>
                        </a:rPr>
                        <a:t>Corporate services</a:t>
                      </a:r>
                      <a:endParaRPr lang="en-US" sz="180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dirty="0" smtClean="0">
                          <a:effectLst/>
                        </a:rPr>
                        <a:t>37 692</a:t>
                      </a:r>
                      <a:endParaRPr lang="en-US" sz="180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dirty="0" smtClean="0">
                          <a:effectLst/>
                        </a:rPr>
                        <a:t>16548</a:t>
                      </a:r>
                      <a:endParaRPr lang="en-US" sz="180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dirty="0" smtClean="0">
                          <a:effectLst/>
                        </a:rPr>
                        <a:t>445</a:t>
                      </a:r>
                      <a:endParaRPr lang="en-US" sz="180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a:effectLst/>
                        </a:rPr>
                        <a:t>32</a:t>
                      </a:r>
                      <a:endParaRPr lang="en-US" sz="180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dirty="0" smtClean="0">
                          <a:effectLst/>
                        </a:rPr>
                        <a:t>517</a:t>
                      </a:r>
                      <a:endParaRPr lang="en-US" sz="1800" dirty="0">
                        <a:effectLst/>
                        <a:latin typeface="Calibri"/>
                        <a:ea typeface="Calibri"/>
                        <a:cs typeface="Times New Roman"/>
                      </a:endParaRPr>
                    </a:p>
                  </a:txBody>
                  <a:tcPr marL="68580" marR="68580" marT="0" marB="0"/>
                </a:tc>
              </a:tr>
              <a:tr h="200025">
                <a:tc>
                  <a:txBody>
                    <a:bodyPr/>
                    <a:lstStyle/>
                    <a:p>
                      <a:pPr marL="0" marR="0" algn="l">
                        <a:lnSpc>
                          <a:spcPct val="115000"/>
                        </a:lnSpc>
                        <a:spcBef>
                          <a:spcPts val="0"/>
                        </a:spcBef>
                        <a:spcAft>
                          <a:spcPts val="0"/>
                        </a:spcAft>
                      </a:pPr>
                      <a:r>
                        <a:rPr lang="en-US" sz="1800" dirty="0">
                          <a:effectLst/>
                        </a:rPr>
                        <a:t> </a:t>
                      </a:r>
                      <a:endParaRPr lang="en-US" sz="180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b="1" dirty="0" smtClean="0">
                          <a:effectLst/>
                        </a:rPr>
                        <a:t>115,430</a:t>
                      </a:r>
                      <a:endParaRPr lang="en-US" sz="1800" b="1"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b="1" dirty="0" smtClean="0">
                          <a:effectLst/>
                        </a:rPr>
                        <a:t>66,521</a:t>
                      </a:r>
                      <a:endParaRPr lang="en-US" sz="1800" b="1"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b="1" dirty="0">
                          <a:effectLst/>
                        </a:rPr>
                        <a:t> </a:t>
                      </a:r>
                      <a:endParaRPr lang="en-US" sz="1800" b="1"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b="1" dirty="0" smtClean="0">
                          <a:effectLst/>
                        </a:rPr>
                        <a:t>104</a:t>
                      </a:r>
                      <a:endParaRPr lang="en-US" sz="1800" b="1"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dirty="0">
                          <a:effectLst/>
                        </a:rPr>
                        <a:t> </a:t>
                      </a:r>
                      <a:endParaRPr lang="en-US" sz="1800" dirty="0">
                        <a:effectLst/>
                        <a:latin typeface="Calibri"/>
                        <a:ea typeface="Calibri"/>
                        <a:cs typeface="Times New Roman"/>
                      </a:endParaRPr>
                    </a:p>
                  </a:txBody>
                  <a:tcPr marL="68580" marR="68580" marT="0" marB="0"/>
                </a:tc>
              </a:tr>
            </a:tbl>
          </a:graphicData>
        </a:graphic>
      </p:graphicFrame>
      <p:sp>
        <p:nvSpPr>
          <p:cNvPr id="5" name="TextBox 4"/>
          <p:cNvSpPr txBox="1"/>
          <p:nvPr/>
        </p:nvSpPr>
        <p:spPr>
          <a:xfrm>
            <a:off x="304800" y="1520283"/>
            <a:ext cx="8458200" cy="400110"/>
          </a:xfrm>
          <a:prstGeom prst="rect">
            <a:avLst/>
          </a:prstGeom>
          <a:solidFill>
            <a:schemeClr val="accent3">
              <a:lumMod val="60000"/>
              <a:lumOff val="40000"/>
            </a:schemeClr>
          </a:solidFill>
        </p:spPr>
        <p:txBody>
          <a:bodyPr wrap="square" rtlCol="0">
            <a:spAutoFit/>
          </a:bodyPr>
          <a:lstStyle/>
          <a:p>
            <a:r>
              <a:rPr lang="en-US" sz="2000" b="1" dirty="0" smtClean="0"/>
              <a:t>Personnel costs per </a:t>
            </a:r>
            <a:r>
              <a:rPr lang="en-US" sz="2000" b="1" dirty="0" err="1" smtClean="0"/>
              <a:t>programme</a:t>
            </a:r>
            <a:endParaRPr lang="en-US" sz="2000" b="1" dirty="0"/>
          </a:p>
        </p:txBody>
      </p:sp>
    </p:spTree>
    <p:extLst>
      <p:ext uri="{BB962C8B-B14F-4D97-AF65-F5344CB8AC3E}">
        <p14:creationId xmlns:p14="http://schemas.microsoft.com/office/powerpoint/2010/main" xmlns="" val="1391948109"/>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16421"/>
            <a:ext cx="9144000" cy="584775"/>
          </a:xfrm>
          <a:prstGeom prst="rect">
            <a:avLst/>
          </a:prstGeom>
          <a:noFill/>
        </p:spPr>
        <p:txBody>
          <a:bodyPr wrap="square" rtlCol="0">
            <a:spAutoFit/>
          </a:bodyPr>
          <a:lstStyle/>
          <a:p>
            <a:pPr algn="ctr"/>
            <a:r>
              <a:rPr lang="en-US" sz="3200" b="1" dirty="0" smtClean="0"/>
              <a:t>Integrated Human Capital</a:t>
            </a:r>
            <a:endParaRPr lang="en-US" sz="3200" b="1" dirty="0"/>
          </a:p>
        </p:txBody>
      </p:sp>
      <p:sp>
        <p:nvSpPr>
          <p:cNvPr id="3" name="Rectangle 2"/>
          <p:cNvSpPr/>
          <p:nvPr/>
        </p:nvSpPr>
        <p:spPr>
          <a:xfrm>
            <a:off x="-76200" y="767352"/>
            <a:ext cx="9220200" cy="523220"/>
          </a:xfrm>
          <a:prstGeom prst="rect">
            <a:avLst/>
          </a:prstGeom>
        </p:spPr>
        <p:txBody>
          <a:bodyPr wrap="square">
            <a:spAutoFit/>
          </a:bodyPr>
          <a:lstStyle/>
          <a:p>
            <a:pPr algn="ctr"/>
            <a:r>
              <a:rPr lang="en-ZA" sz="2800" b="1" dirty="0"/>
              <a:t>HUMAN RESOURCE OVERSIGHT STATISTICS</a:t>
            </a:r>
            <a:endParaRPr lang="en-US" sz="2800" dirty="0"/>
          </a:p>
        </p:txBody>
      </p:sp>
      <p:graphicFrame>
        <p:nvGraphicFramePr>
          <p:cNvPr id="4" name="Table 3"/>
          <p:cNvGraphicFramePr>
            <a:graphicFrameLocks noGrp="1"/>
          </p:cNvGraphicFramePr>
          <p:nvPr>
            <p:extLst>
              <p:ext uri="{D42A27DB-BD31-4B8C-83A1-F6EECF244321}">
                <p14:modId xmlns:p14="http://schemas.microsoft.com/office/powerpoint/2010/main" xmlns="" val="1563139534"/>
              </p:ext>
            </p:extLst>
          </p:nvPr>
        </p:nvGraphicFramePr>
        <p:xfrm>
          <a:off x="304800" y="2133600"/>
          <a:ext cx="8305800" cy="3785616"/>
        </p:xfrm>
        <a:graphic>
          <a:graphicData uri="http://schemas.openxmlformats.org/drawingml/2006/table">
            <a:tbl>
              <a:tblPr firstRow="1" firstCol="1" bandRow="1">
                <a:tableStyleId>{5C22544A-7EE6-4342-B048-85BDC9FD1C3A}</a:tableStyleId>
              </a:tblPr>
              <a:tblGrid>
                <a:gridCol w="2209800"/>
                <a:gridCol w="1219200"/>
                <a:gridCol w="1371600"/>
                <a:gridCol w="1295400"/>
                <a:gridCol w="2209800"/>
              </a:tblGrid>
              <a:tr h="1000125">
                <a:tc>
                  <a:txBody>
                    <a:bodyPr/>
                    <a:lstStyle/>
                    <a:p>
                      <a:pPr marL="0" marR="0" algn="just">
                        <a:lnSpc>
                          <a:spcPct val="115000"/>
                        </a:lnSpc>
                        <a:spcBef>
                          <a:spcPts val="0"/>
                        </a:spcBef>
                        <a:spcAft>
                          <a:spcPts val="0"/>
                        </a:spcAft>
                      </a:pPr>
                      <a:r>
                        <a:rPr lang="en-US" sz="1800" dirty="0" err="1">
                          <a:effectLst/>
                        </a:rPr>
                        <a:t>Programme</a:t>
                      </a:r>
                      <a:endParaRPr lang="en-US" sz="1800" dirty="0">
                        <a:effectLst/>
                        <a:latin typeface="Calibri"/>
                        <a:ea typeface="Calibri"/>
                        <a:cs typeface="Times New Roman"/>
                      </a:endParaRPr>
                    </a:p>
                  </a:txBody>
                  <a:tcPr marL="68580" marR="68580" marT="0" marB="0">
                    <a:solidFill>
                      <a:srgbClr val="19334F"/>
                    </a:solidFill>
                  </a:tcPr>
                </a:tc>
                <a:tc>
                  <a:txBody>
                    <a:bodyPr/>
                    <a:lstStyle/>
                    <a:p>
                      <a:pPr marL="0" marR="0" algn="r">
                        <a:lnSpc>
                          <a:spcPct val="115000"/>
                        </a:lnSpc>
                        <a:spcBef>
                          <a:spcPts val="0"/>
                        </a:spcBef>
                        <a:spcAft>
                          <a:spcPts val="0"/>
                        </a:spcAft>
                      </a:pPr>
                      <a:r>
                        <a:rPr lang="en-US" sz="1800" dirty="0">
                          <a:effectLst/>
                        </a:rPr>
                        <a:t>Total personnel per costs (R'000)</a:t>
                      </a:r>
                      <a:endParaRPr lang="en-US" sz="1800" dirty="0">
                        <a:effectLst/>
                        <a:latin typeface="Calibri"/>
                        <a:ea typeface="Calibri"/>
                        <a:cs typeface="Times New Roman"/>
                      </a:endParaRPr>
                    </a:p>
                  </a:txBody>
                  <a:tcPr marL="68580" marR="68580" marT="0" marB="0">
                    <a:solidFill>
                      <a:srgbClr val="19334F"/>
                    </a:solidFill>
                  </a:tcPr>
                </a:tc>
                <a:tc>
                  <a:txBody>
                    <a:bodyPr/>
                    <a:lstStyle/>
                    <a:p>
                      <a:pPr marL="0" marR="0" algn="r">
                        <a:lnSpc>
                          <a:spcPct val="115000"/>
                        </a:lnSpc>
                        <a:spcBef>
                          <a:spcPts val="0"/>
                        </a:spcBef>
                        <a:spcAft>
                          <a:spcPts val="0"/>
                        </a:spcAft>
                      </a:pPr>
                      <a:r>
                        <a:rPr lang="en-US" sz="1800" dirty="0">
                          <a:effectLst/>
                        </a:rPr>
                        <a:t>Personnel expenditure as a % of Total expenditure</a:t>
                      </a:r>
                      <a:endParaRPr lang="en-US" sz="1800" dirty="0">
                        <a:effectLst/>
                        <a:latin typeface="Calibri"/>
                        <a:ea typeface="Calibri"/>
                        <a:cs typeface="Times New Roman"/>
                      </a:endParaRPr>
                    </a:p>
                  </a:txBody>
                  <a:tcPr marL="68580" marR="68580" marT="0" marB="0">
                    <a:solidFill>
                      <a:srgbClr val="19334F"/>
                    </a:solidFill>
                  </a:tcPr>
                </a:tc>
                <a:tc>
                  <a:txBody>
                    <a:bodyPr/>
                    <a:lstStyle/>
                    <a:p>
                      <a:pPr marL="0" marR="0" algn="r">
                        <a:lnSpc>
                          <a:spcPct val="115000"/>
                        </a:lnSpc>
                        <a:spcBef>
                          <a:spcPts val="0"/>
                        </a:spcBef>
                        <a:spcAft>
                          <a:spcPts val="0"/>
                        </a:spcAft>
                      </a:pPr>
                      <a:r>
                        <a:rPr lang="en-US" sz="1800" dirty="0">
                          <a:effectLst/>
                        </a:rPr>
                        <a:t>No. of employees</a:t>
                      </a:r>
                      <a:endParaRPr lang="en-US" sz="1800" dirty="0">
                        <a:effectLst/>
                        <a:latin typeface="Calibri"/>
                        <a:ea typeface="Calibri"/>
                        <a:cs typeface="Times New Roman"/>
                      </a:endParaRPr>
                    </a:p>
                  </a:txBody>
                  <a:tcPr marL="68580" marR="68580" marT="0" marB="0">
                    <a:solidFill>
                      <a:srgbClr val="19334F"/>
                    </a:solidFill>
                  </a:tcPr>
                </a:tc>
                <a:tc>
                  <a:txBody>
                    <a:bodyPr/>
                    <a:lstStyle/>
                    <a:p>
                      <a:pPr marL="0" marR="0" algn="r">
                        <a:lnSpc>
                          <a:spcPct val="115000"/>
                        </a:lnSpc>
                        <a:spcBef>
                          <a:spcPts val="0"/>
                        </a:spcBef>
                        <a:spcAft>
                          <a:spcPts val="0"/>
                        </a:spcAft>
                      </a:pPr>
                      <a:r>
                        <a:rPr lang="en-US" sz="1800" dirty="0">
                          <a:effectLst/>
                        </a:rPr>
                        <a:t>Average personnel costs per employee (R'000)</a:t>
                      </a:r>
                      <a:endParaRPr lang="en-US" sz="1800" dirty="0">
                        <a:effectLst/>
                        <a:latin typeface="Calibri"/>
                        <a:ea typeface="Calibri"/>
                        <a:cs typeface="Times New Roman"/>
                      </a:endParaRPr>
                    </a:p>
                  </a:txBody>
                  <a:tcPr marL="68580" marR="68580" marT="0" marB="0">
                    <a:solidFill>
                      <a:srgbClr val="19334F"/>
                    </a:solidFill>
                  </a:tcPr>
                </a:tc>
              </a:tr>
              <a:tr h="200025">
                <a:tc>
                  <a:txBody>
                    <a:bodyPr/>
                    <a:lstStyle/>
                    <a:p>
                      <a:pPr marL="0" marR="0" algn="just">
                        <a:lnSpc>
                          <a:spcPct val="115000"/>
                        </a:lnSpc>
                        <a:spcBef>
                          <a:spcPts val="0"/>
                        </a:spcBef>
                        <a:spcAft>
                          <a:spcPts val="0"/>
                        </a:spcAft>
                      </a:pPr>
                      <a:r>
                        <a:rPr lang="en-US" sz="1800" dirty="0" smtClean="0">
                          <a:effectLst/>
                        </a:rPr>
                        <a:t>Top Management</a:t>
                      </a:r>
                      <a:endParaRPr lang="en-US" sz="180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dirty="0" smtClean="0">
                          <a:effectLst/>
                        </a:rPr>
                        <a:t>17687</a:t>
                      </a:r>
                      <a:r>
                        <a:rPr lang="en-US" sz="1800" dirty="0">
                          <a:effectLst/>
                        </a:rPr>
                        <a:t> </a:t>
                      </a:r>
                      <a:endParaRPr lang="en-US" sz="180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dirty="0" smtClean="0">
                          <a:effectLst/>
                        </a:rPr>
                        <a:t>27%</a:t>
                      </a:r>
                      <a:r>
                        <a:rPr lang="en-US" sz="1800" dirty="0">
                          <a:effectLst/>
                        </a:rPr>
                        <a:t> </a:t>
                      </a:r>
                      <a:endParaRPr lang="en-US" sz="180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dirty="0" smtClean="0">
                          <a:effectLst/>
                        </a:rPr>
                        <a:t>10</a:t>
                      </a:r>
                      <a:r>
                        <a:rPr lang="en-US" sz="1800" dirty="0">
                          <a:effectLst/>
                        </a:rPr>
                        <a:t> </a:t>
                      </a:r>
                      <a:endParaRPr lang="en-US" sz="180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dirty="0" smtClean="0">
                          <a:effectLst/>
                        </a:rPr>
                        <a:t>1768</a:t>
                      </a:r>
                      <a:r>
                        <a:rPr lang="en-US" sz="1800" dirty="0">
                          <a:effectLst/>
                        </a:rPr>
                        <a:t> </a:t>
                      </a:r>
                      <a:endParaRPr lang="en-US" sz="1800" dirty="0">
                        <a:effectLst/>
                        <a:latin typeface="Calibri"/>
                        <a:ea typeface="Calibri"/>
                        <a:cs typeface="Times New Roman"/>
                      </a:endParaRPr>
                    </a:p>
                  </a:txBody>
                  <a:tcPr marL="68580" marR="68580" marT="0" marB="0"/>
                </a:tc>
              </a:tr>
              <a:tr h="190500">
                <a:tc>
                  <a:txBody>
                    <a:bodyPr/>
                    <a:lstStyle/>
                    <a:p>
                      <a:pPr marL="0" marR="0" algn="l">
                        <a:lnSpc>
                          <a:spcPct val="115000"/>
                        </a:lnSpc>
                        <a:spcBef>
                          <a:spcPts val="0"/>
                        </a:spcBef>
                        <a:spcAft>
                          <a:spcPts val="0"/>
                        </a:spcAft>
                      </a:pPr>
                      <a:r>
                        <a:rPr lang="en-US" sz="1800" dirty="0" smtClean="0">
                          <a:effectLst/>
                          <a:latin typeface="Calibri"/>
                          <a:ea typeface="Calibri"/>
                          <a:cs typeface="Times New Roman"/>
                        </a:rPr>
                        <a:t>Senior</a:t>
                      </a:r>
                      <a:r>
                        <a:rPr lang="en-US" sz="1800" baseline="0" dirty="0" smtClean="0">
                          <a:effectLst/>
                          <a:latin typeface="Calibri"/>
                          <a:ea typeface="Calibri"/>
                          <a:cs typeface="Times New Roman"/>
                        </a:rPr>
                        <a:t> Management</a:t>
                      </a:r>
                      <a:endParaRPr lang="en-US" sz="180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dirty="0" smtClean="0">
                          <a:effectLst/>
                          <a:latin typeface="Calibri"/>
                          <a:ea typeface="Calibri"/>
                          <a:cs typeface="Times New Roman"/>
                        </a:rPr>
                        <a:t>11002</a:t>
                      </a:r>
                      <a:endParaRPr lang="en-US" sz="180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dirty="0" smtClean="0">
                          <a:effectLst/>
                          <a:latin typeface="Calibri"/>
                          <a:ea typeface="Calibri"/>
                          <a:cs typeface="Times New Roman"/>
                        </a:rPr>
                        <a:t>17%</a:t>
                      </a:r>
                      <a:endParaRPr lang="en-US" sz="180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dirty="0" smtClean="0">
                          <a:effectLst/>
                          <a:latin typeface="Calibri"/>
                          <a:ea typeface="Calibri"/>
                          <a:cs typeface="Times New Roman"/>
                        </a:rPr>
                        <a:t>9</a:t>
                      </a:r>
                      <a:endParaRPr lang="en-US" sz="180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dirty="0" smtClean="0">
                          <a:effectLst/>
                          <a:latin typeface="Calibri"/>
                          <a:ea typeface="Calibri"/>
                          <a:cs typeface="Times New Roman"/>
                        </a:rPr>
                        <a:t>1222</a:t>
                      </a:r>
                      <a:endParaRPr lang="en-US" sz="1800" dirty="0">
                        <a:effectLst/>
                        <a:latin typeface="Calibri"/>
                        <a:ea typeface="Calibri"/>
                        <a:cs typeface="Times New Roman"/>
                      </a:endParaRPr>
                    </a:p>
                  </a:txBody>
                  <a:tcPr marL="68580" marR="68580" marT="0" marB="0"/>
                </a:tc>
              </a:tr>
              <a:tr h="190500">
                <a:tc>
                  <a:txBody>
                    <a:bodyPr/>
                    <a:lstStyle/>
                    <a:p>
                      <a:pPr marL="0" marR="0" algn="l">
                        <a:lnSpc>
                          <a:spcPct val="115000"/>
                        </a:lnSpc>
                        <a:spcBef>
                          <a:spcPts val="0"/>
                        </a:spcBef>
                        <a:spcAft>
                          <a:spcPts val="0"/>
                        </a:spcAft>
                      </a:pPr>
                      <a:r>
                        <a:rPr lang="en-US" sz="1800" dirty="0" smtClean="0">
                          <a:effectLst/>
                          <a:latin typeface="Calibri"/>
                          <a:ea typeface="Calibri"/>
                          <a:cs typeface="Times New Roman"/>
                        </a:rPr>
                        <a:t>Professional</a:t>
                      </a:r>
                      <a:r>
                        <a:rPr lang="en-US" sz="1800" baseline="0" dirty="0" smtClean="0">
                          <a:effectLst/>
                          <a:latin typeface="Calibri"/>
                          <a:ea typeface="Calibri"/>
                          <a:cs typeface="Times New Roman"/>
                        </a:rPr>
                        <a:t> </a:t>
                      </a:r>
                      <a:r>
                        <a:rPr lang="en-US" sz="1800" dirty="0" smtClean="0">
                          <a:effectLst/>
                          <a:latin typeface="Calibri"/>
                          <a:ea typeface="Calibri"/>
                          <a:cs typeface="Times New Roman"/>
                        </a:rPr>
                        <a:t>qualified</a:t>
                      </a:r>
                      <a:endParaRPr lang="en-US" sz="180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dirty="0" smtClean="0">
                          <a:effectLst/>
                          <a:latin typeface="Calibri"/>
                          <a:ea typeface="Calibri"/>
                          <a:cs typeface="Times New Roman"/>
                        </a:rPr>
                        <a:t>10706</a:t>
                      </a:r>
                      <a:endParaRPr lang="en-US" sz="180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dirty="0" smtClean="0">
                          <a:effectLst/>
                          <a:latin typeface="Calibri"/>
                          <a:ea typeface="Calibri"/>
                          <a:cs typeface="Times New Roman"/>
                        </a:rPr>
                        <a:t>16%</a:t>
                      </a:r>
                      <a:endParaRPr lang="en-US" sz="180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dirty="0" smtClean="0">
                          <a:effectLst/>
                          <a:latin typeface="Calibri"/>
                          <a:ea typeface="Calibri"/>
                          <a:cs typeface="Times New Roman"/>
                        </a:rPr>
                        <a:t>11</a:t>
                      </a:r>
                      <a:endParaRPr lang="en-US" sz="180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dirty="0" smtClean="0">
                          <a:effectLst/>
                          <a:latin typeface="Calibri"/>
                          <a:ea typeface="Calibri"/>
                          <a:cs typeface="Times New Roman"/>
                        </a:rPr>
                        <a:t>973</a:t>
                      </a:r>
                      <a:endParaRPr lang="en-US" sz="1800" dirty="0">
                        <a:effectLst/>
                        <a:latin typeface="Calibri"/>
                        <a:ea typeface="Calibri"/>
                        <a:cs typeface="Times New Roman"/>
                      </a:endParaRPr>
                    </a:p>
                  </a:txBody>
                  <a:tcPr marL="68580" marR="68580" marT="0" marB="0"/>
                </a:tc>
              </a:tr>
              <a:tr h="190500">
                <a:tc>
                  <a:txBody>
                    <a:bodyPr/>
                    <a:lstStyle/>
                    <a:p>
                      <a:pPr marL="0" marR="0" algn="l">
                        <a:lnSpc>
                          <a:spcPct val="115000"/>
                        </a:lnSpc>
                        <a:spcBef>
                          <a:spcPts val="0"/>
                        </a:spcBef>
                        <a:spcAft>
                          <a:spcPts val="0"/>
                        </a:spcAft>
                      </a:pPr>
                      <a:r>
                        <a:rPr lang="en-US" sz="1800" dirty="0" smtClean="0">
                          <a:effectLst/>
                          <a:latin typeface="Calibri"/>
                          <a:ea typeface="Calibri"/>
                          <a:cs typeface="Times New Roman"/>
                        </a:rPr>
                        <a:t>Skilled</a:t>
                      </a:r>
                      <a:endParaRPr lang="en-US" sz="180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dirty="0" smtClean="0">
                          <a:effectLst/>
                          <a:latin typeface="Calibri"/>
                          <a:ea typeface="Calibri"/>
                          <a:cs typeface="Times New Roman"/>
                        </a:rPr>
                        <a:t>8830</a:t>
                      </a:r>
                      <a:endParaRPr lang="en-US" sz="180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dirty="0" smtClean="0">
                          <a:effectLst/>
                          <a:latin typeface="Calibri"/>
                          <a:ea typeface="Calibri"/>
                          <a:cs typeface="Times New Roman"/>
                        </a:rPr>
                        <a:t>13%</a:t>
                      </a:r>
                      <a:endParaRPr lang="en-US" sz="180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dirty="0" smtClean="0">
                          <a:effectLst/>
                          <a:latin typeface="Calibri"/>
                          <a:ea typeface="Calibri"/>
                          <a:cs typeface="Times New Roman"/>
                        </a:rPr>
                        <a:t>12</a:t>
                      </a:r>
                      <a:endParaRPr lang="en-US" sz="180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dirty="0" smtClean="0">
                          <a:effectLst/>
                          <a:latin typeface="Calibri"/>
                          <a:ea typeface="Calibri"/>
                          <a:cs typeface="Times New Roman"/>
                        </a:rPr>
                        <a:t>736</a:t>
                      </a:r>
                      <a:endParaRPr lang="en-US" sz="1800" dirty="0">
                        <a:effectLst/>
                        <a:latin typeface="Calibri"/>
                        <a:ea typeface="Calibri"/>
                        <a:cs typeface="Times New Roman"/>
                      </a:endParaRPr>
                    </a:p>
                  </a:txBody>
                  <a:tcPr marL="68580" marR="68580" marT="0" marB="0"/>
                </a:tc>
              </a:tr>
              <a:tr h="200025">
                <a:tc>
                  <a:txBody>
                    <a:bodyPr/>
                    <a:lstStyle/>
                    <a:p>
                      <a:pPr marL="0" marR="0" algn="l">
                        <a:lnSpc>
                          <a:spcPct val="115000"/>
                        </a:lnSpc>
                        <a:spcBef>
                          <a:spcPts val="0"/>
                        </a:spcBef>
                        <a:spcAft>
                          <a:spcPts val="0"/>
                        </a:spcAft>
                      </a:pPr>
                      <a:r>
                        <a:rPr lang="en-US" sz="1800" dirty="0" smtClean="0">
                          <a:effectLst/>
                          <a:latin typeface="Calibri"/>
                          <a:ea typeface="Calibri"/>
                          <a:cs typeface="Times New Roman"/>
                        </a:rPr>
                        <a:t>Semi-skilled</a:t>
                      </a:r>
                      <a:endParaRPr lang="en-US" sz="180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dirty="0" smtClean="0">
                          <a:effectLst/>
                          <a:latin typeface="Calibri"/>
                          <a:ea typeface="Calibri"/>
                          <a:cs typeface="Times New Roman"/>
                        </a:rPr>
                        <a:t>17380</a:t>
                      </a:r>
                      <a:endParaRPr lang="en-US" sz="180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dirty="0" smtClean="0">
                          <a:effectLst/>
                          <a:latin typeface="Calibri"/>
                          <a:ea typeface="Calibri"/>
                          <a:cs typeface="Times New Roman"/>
                        </a:rPr>
                        <a:t>26%</a:t>
                      </a:r>
                      <a:endParaRPr lang="en-US" sz="180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dirty="0" smtClean="0">
                          <a:effectLst/>
                          <a:latin typeface="Calibri"/>
                          <a:ea typeface="Calibri"/>
                          <a:cs typeface="Times New Roman"/>
                        </a:rPr>
                        <a:t>58</a:t>
                      </a:r>
                      <a:endParaRPr lang="en-US" sz="180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dirty="0" smtClean="0">
                          <a:effectLst/>
                          <a:latin typeface="Calibri"/>
                          <a:ea typeface="Calibri"/>
                          <a:cs typeface="Times New Roman"/>
                        </a:rPr>
                        <a:t>411</a:t>
                      </a:r>
                      <a:endParaRPr lang="en-US" sz="1800" dirty="0">
                        <a:effectLst/>
                        <a:latin typeface="Calibri"/>
                        <a:ea typeface="Calibri"/>
                        <a:cs typeface="Times New Roman"/>
                      </a:endParaRPr>
                    </a:p>
                  </a:txBody>
                  <a:tcPr marL="68580" marR="68580" marT="0" marB="0"/>
                </a:tc>
              </a:tr>
              <a:tr h="200025">
                <a:tc>
                  <a:txBody>
                    <a:bodyPr/>
                    <a:lstStyle/>
                    <a:p>
                      <a:pPr marL="0" marR="0" algn="l">
                        <a:lnSpc>
                          <a:spcPct val="115000"/>
                        </a:lnSpc>
                        <a:spcBef>
                          <a:spcPts val="0"/>
                        </a:spcBef>
                        <a:spcAft>
                          <a:spcPts val="0"/>
                        </a:spcAft>
                      </a:pPr>
                      <a:r>
                        <a:rPr lang="en-US" sz="1800" dirty="0">
                          <a:effectLst/>
                        </a:rPr>
                        <a:t> </a:t>
                      </a:r>
                      <a:r>
                        <a:rPr lang="en-US" sz="1800" dirty="0" smtClean="0">
                          <a:effectLst/>
                        </a:rPr>
                        <a:t>Unskilled</a:t>
                      </a:r>
                      <a:endParaRPr lang="en-US" sz="180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b="0" dirty="0" smtClean="0">
                          <a:effectLst/>
                          <a:latin typeface="Calibri"/>
                          <a:ea typeface="Calibri"/>
                          <a:cs typeface="Times New Roman"/>
                        </a:rPr>
                        <a:t>916</a:t>
                      </a:r>
                      <a:endParaRPr lang="en-US" sz="1800" b="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b="0" dirty="0" smtClean="0">
                          <a:effectLst/>
                          <a:latin typeface="Calibri"/>
                          <a:ea typeface="Calibri"/>
                          <a:cs typeface="Times New Roman"/>
                        </a:rPr>
                        <a:t>1%</a:t>
                      </a:r>
                      <a:endParaRPr lang="en-US" sz="1800" b="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b="0" dirty="0" smtClean="0">
                          <a:effectLst/>
                          <a:latin typeface="Calibri"/>
                          <a:ea typeface="Calibri"/>
                          <a:cs typeface="Times New Roman"/>
                        </a:rPr>
                        <a:t>4</a:t>
                      </a:r>
                      <a:endParaRPr lang="en-US" sz="1800" b="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b="0" dirty="0" smtClean="0">
                          <a:effectLst/>
                          <a:latin typeface="Calibri"/>
                          <a:ea typeface="Calibri"/>
                          <a:cs typeface="Times New Roman"/>
                        </a:rPr>
                        <a:t>229</a:t>
                      </a:r>
                      <a:endParaRPr lang="en-US" sz="1800" b="0" dirty="0">
                        <a:effectLst/>
                        <a:latin typeface="Calibri"/>
                        <a:ea typeface="Calibri"/>
                        <a:cs typeface="Times New Roman"/>
                      </a:endParaRPr>
                    </a:p>
                  </a:txBody>
                  <a:tcPr marL="68580" marR="68580" marT="0" marB="0"/>
                </a:tc>
              </a:tr>
              <a:tr h="200025">
                <a:tc>
                  <a:txBody>
                    <a:bodyPr/>
                    <a:lstStyle/>
                    <a:p>
                      <a:pPr marL="0" marR="0" algn="l">
                        <a:lnSpc>
                          <a:spcPct val="115000"/>
                        </a:lnSpc>
                        <a:spcBef>
                          <a:spcPts val="0"/>
                        </a:spcBef>
                        <a:spcAft>
                          <a:spcPts val="0"/>
                        </a:spcAft>
                      </a:pPr>
                      <a:r>
                        <a:rPr lang="en-US" sz="1800" dirty="0" smtClean="0">
                          <a:effectLst/>
                          <a:latin typeface="Calibri"/>
                          <a:ea typeface="Calibri"/>
                          <a:cs typeface="Times New Roman"/>
                        </a:rPr>
                        <a:t>TOTAL</a:t>
                      </a:r>
                      <a:endParaRPr lang="en-US" sz="180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b="0" dirty="0" smtClean="0">
                          <a:effectLst/>
                          <a:latin typeface="Calibri"/>
                          <a:ea typeface="Calibri"/>
                          <a:cs typeface="Times New Roman"/>
                        </a:rPr>
                        <a:t>66521</a:t>
                      </a:r>
                      <a:endParaRPr lang="en-US" sz="1800" b="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endParaRPr lang="en-US" sz="1800" b="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endParaRPr lang="en-US" sz="1800" b="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endParaRPr lang="en-US" sz="1800" b="0" dirty="0">
                        <a:effectLst/>
                        <a:latin typeface="Calibri"/>
                        <a:ea typeface="Calibri"/>
                        <a:cs typeface="Times New Roman"/>
                      </a:endParaRPr>
                    </a:p>
                  </a:txBody>
                  <a:tcPr marL="68580" marR="68580" marT="0" marB="0"/>
                </a:tc>
              </a:tr>
            </a:tbl>
          </a:graphicData>
        </a:graphic>
      </p:graphicFrame>
      <p:sp>
        <p:nvSpPr>
          <p:cNvPr id="5" name="TextBox 4"/>
          <p:cNvSpPr txBox="1"/>
          <p:nvPr/>
        </p:nvSpPr>
        <p:spPr>
          <a:xfrm>
            <a:off x="304800" y="1564221"/>
            <a:ext cx="8305800" cy="400110"/>
          </a:xfrm>
          <a:prstGeom prst="rect">
            <a:avLst/>
          </a:prstGeom>
          <a:solidFill>
            <a:schemeClr val="accent3">
              <a:lumMod val="60000"/>
              <a:lumOff val="40000"/>
            </a:schemeClr>
          </a:solidFill>
        </p:spPr>
        <p:txBody>
          <a:bodyPr wrap="square" rtlCol="0">
            <a:spAutoFit/>
          </a:bodyPr>
          <a:lstStyle/>
          <a:p>
            <a:r>
              <a:rPr lang="en-US" sz="2000" b="1" dirty="0" smtClean="0"/>
              <a:t>Personnel costs per salary band</a:t>
            </a:r>
            <a:endParaRPr lang="en-US" sz="2000" b="1" dirty="0"/>
          </a:p>
        </p:txBody>
      </p:sp>
    </p:spTree>
    <p:extLst>
      <p:ext uri="{BB962C8B-B14F-4D97-AF65-F5344CB8AC3E}">
        <p14:creationId xmlns:p14="http://schemas.microsoft.com/office/powerpoint/2010/main" xmlns="" val="3654652138"/>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76200"/>
            <a:ext cx="9144000" cy="584775"/>
          </a:xfrm>
          <a:prstGeom prst="rect">
            <a:avLst/>
          </a:prstGeom>
          <a:noFill/>
        </p:spPr>
        <p:txBody>
          <a:bodyPr wrap="square" rtlCol="0">
            <a:spAutoFit/>
          </a:bodyPr>
          <a:lstStyle/>
          <a:p>
            <a:pPr algn="ctr"/>
            <a:r>
              <a:rPr lang="en-US" sz="3200" b="1" dirty="0" smtClean="0"/>
              <a:t>Integrated Human Capital</a:t>
            </a:r>
            <a:endParaRPr lang="en-US" sz="3200" b="1" dirty="0"/>
          </a:p>
        </p:txBody>
      </p:sp>
      <p:sp>
        <p:nvSpPr>
          <p:cNvPr id="3" name="Rectangle 2"/>
          <p:cNvSpPr/>
          <p:nvPr/>
        </p:nvSpPr>
        <p:spPr>
          <a:xfrm>
            <a:off x="-76200" y="727131"/>
            <a:ext cx="9220200" cy="523220"/>
          </a:xfrm>
          <a:prstGeom prst="rect">
            <a:avLst/>
          </a:prstGeom>
        </p:spPr>
        <p:txBody>
          <a:bodyPr wrap="square">
            <a:spAutoFit/>
          </a:bodyPr>
          <a:lstStyle/>
          <a:p>
            <a:pPr algn="ctr"/>
            <a:r>
              <a:rPr lang="en-ZA" sz="2800" b="1" dirty="0"/>
              <a:t>HUMAN RESOURCE OVERSIGHT STATISTICS</a:t>
            </a:r>
            <a:endParaRPr lang="en-US" sz="2800" dirty="0"/>
          </a:p>
        </p:txBody>
      </p:sp>
      <p:graphicFrame>
        <p:nvGraphicFramePr>
          <p:cNvPr id="4" name="Table 3"/>
          <p:cNvGraphicFramePr>
            <a:graphicFrameLocks noGrp="1"/>
          </p:cNvGraphicFramePr>
          <p:nvPr>
            <p:extLst>
              <p:ext uri="{D42A27DB-BD31-4B8C-83A1-F6EECF244321}">
                <p14:modId xmlns:p14="http://schemas.microsoft.com/office/powerpoint/2010/main" xmlns="" val="2036965526"/>
              </p:ext>
            </p:extLst>
          </p:nvPr>
        </p:nvGraphicFramePr>
        <p:xfrm>
          <a:off x="304800" y="2133600"/>
          <a:ext cx="8610600" cy="3575304"/>
        </p:xfrm>
        <a:graphic>
          <a:graphicData uri="http://schemas.openxmlformats.org/drawingml/2006/table">
            <a:tbl>
              <a:tblPr firstRow="1" firstCol="1" bandRow="1">
                <a:tableStyleId>{5C22544A-7EE6-4342-B048-85BDC9FD1C3A}</a:tableStyleId>
              </a:tblPr>
              <a:tblGrid>
                <a:gridCol w="1745422"/>
                <a:gridCol w="1302578"/>
                <a:gridCol w="1600200"/>
                <a:gridCol w="1143000"/>
                <a:gridCol w="1295400"/>
                <a:gridCol w="1524000"/>
              </a:tblGrid>
              <a:tr h="1000125">
                <a:tc>
                  <a:txBody>
                    <a:bodyPr/>
                    <a:lstStyle/>
                    <a:p>
                      <a:pPr marL="0" marR="0" algn="just">
                        <a:lnSpc>
                          <a:spcPct val="115000"/>
                        </a:lnSpc>
                        <a:spcBef>
                          <a:spcPts val="0"/>
                        </a:spcBef>
                        <a:spcAft>
                          <a:spcPts val="0"/>
                        </a:spcAft>
                      </a:pPr>
                      <a:r>
                        <a:rPr lang="en-US" sz="1700" dirty="0" err="1">
                          <a:effectLst/>
                        </a:rPr>
                        <a:t>Programme</a:t>
                      </a:r>
                      <a:endParaRPr lang="en-US" sz="1700" dirty="0">
                        <a:effectLst/>
                        <a:latin typeface="Calibri"/>
                        <a:ea typeface="Calibri"/>
                        <a:cs typeface="Times New Roman"/>
                      </a:endParaRPr>
                    </a:p>
                  </a:txBody>
                  <a:tcPr marL="68580" marR="68580" marT="0" marB="0">
                    <a:solidFill>
                      <a:srgbClr val="19334F"/>
                    </a:solidFill>
                  </a:tcPr>
                </a:tc>
                <a:tc>
                  <a:txBody>
                    <a:bodyPr/>
                    <a:lstStyle/>
                    <a:p>
                      <a:pPr marL="0" marR="0" algn="r">
                        <a:lnSpc>
                          <a:spcPct val="115000"/>
                        </a:lnSpc>
                        <a:spcBef>
                          <a:spcPts val="0"/>
                        </a:spcBef>
                        <a:spcAft>
                          <a:spcPts val="0"/>
                        </a:spcAft>
                      </a:pPr>
                      <a:r>
                        <a:rPr lang="en-US" sz="1700" dirty="0">
                          <a:effectLst/>
                        </a:rPr>
                        <a:t>Total personnel per costs (R'000)</a:t>
                      </a:r>
                      <a:endParaRPr lang="en-US" sz="1700" dirty="0">
                        <a:effectLst/>
                        <a:latin typeface="Calibri"/>
                        <a:ea typeface="Calibri"/>
                        <a:cs typeface="Times New Roman"/>
                      </a:endParaRPr>
                    </a:p>
                  </a:txBody>
                  <a:tcPr marL="68580" marR="68580" marT="0" marB="0">
                    <a:solidFill>
                      <a:srgbClr val="19334F"/>
                    </a:solidFill>
                  </a:tcPr>
                </a:tc>
                <a:tc>
                  <a:txBody>
                    <a:bodyPr/>
                    <a:lstStyle/>
                    <a:p>
                      <a:pPr marL="0" marR="0" algn="r">
                        <a:lnSpc>
                          <a:spcPct val="115000"/>
                        </a:lnSpc>
                        <a:spcBef>
                          <a:spcPts val="0"/>
                        </a:spcBef>
                        <a:spcAft>
                          <a:spcPts val="0"/>
                        </a:spcAft>
                      </a:pPr>
                      <a:r>
                        <a:rPr lang="en-US" sz="1700" dirty="0">
                          <a:effectLst/>
                        </a:rPr>
                        <a:t>Personnel expenditure as a % of Total expenditure</a:t>
                      </a:r>
                      <a:endParaRPr lang="en-US" sz="1700" dirty="0">
                        <a:effectLst/>
                        <a:latin typeface="Calibri"/>
                        <a:ea typeface="Calibri"/>
                        <a:cs typeface="Times New Roman"/>
                      </a:endParaRPr>
                    </a:p>
                  </a:txBody>
                  <a:tcPr marL="68580" marR="68580" marT="0" marB="0">
                    <a:solidFill>
                      <a:srgbClr val="19334F"/>
                    </a:solidFill>
                  </a:tcPr>
                </a:tc>
                <a:tc>
                  <a:txBody>
                    <a:bodyPr/>
                    <a:lstStyle/>
                    <a:p>
                      <a:pPr marL="0" marR="0" algn="r">
                        <a:lnSpc>
                          <a:spcPct val="115000"/>
                        </a:lnSpc>
                        <a:spcBef>
                          <a:spcPts val="0"/>
                        </a:spcBef>
                        <a:spcAft>
                          <a:spcPts val="0"/>
                        </a:spcAft>
                      </a:pPr>
                      <a:r>
                        <a:rPr lang="en-US" sz="1700" dirty="0">
                          <a:effectLst/>
                        </a:rPr>
                        <a:t>No. of employees</a:t>
                      </a:r>
                      <a:endParaRPr lang="en-US" sz="1700" dirty="0">
                        <a:effectLst/>
                        <a:latin typeface="Calibri"/>
                        <a:ea typeface="Calibri"/>
                        <a:cs typeface="Times New Roman"/>
                      </a:endParaRPr>
                    </a:p>
                  </a:txBody>
                  <a:tcPr marL="68580" marR="68580" marT="0" marB="0">
                    <a:solidFill>
                      <a:srgbClr val="19334F"/>
                    </a:solidFill>
                  </a:tcPr>
                </a:tc>
                <a:tc>
                  <a:txBody>
                    <a:bodyPr/>
                    <a:lstStyle/>
                    <a:p>
                      <a:pPr marL="0" marR="0" algn="r">
                        <a:lnSpc>
                          <a:spcPct val="115000"/>
                        </a:lnSpc>
                        <a:spcBef>
                          <a:spcPts val="0"/>
                        </a:spcBef>
                        <a:spcAft>
                          <a:spcPts val="0"/>
                        </a:spcAft>
                      </a:pPr>
                      <a:r>
                        <a:rPr lang="en-US" sz="1700" dirty="0" smtClean="0">
                          <a:effectLst/>
                          <a:latin typeface="Calibri"/>
                          <a:ea typeface="Calibri"/>
                          <a:cs typeface="Times New Roman"/>
                        </a:rPr>
                        <a:t>No. of employees trained</a:t>
                      </a:r>
                      <a:endParaRPr lang="en-US" sz="1700" dirty="0">
                        <a:effectLst/>
                        <a:latin typeface="Calibri"/>
                        <a:ea typeface="Calibri"/>
                        <a:cs typeface="Times New Roman"/>
                      </a:endParaRPr>
                    </a:p>
                  </a:txBody>
                  <a:tcPr marL="68580" marR="68580" marT="0" marB="0">
                    <a:solidFill>
                      <a:srgbClr val="19334F"/>
                    </a:solidFill>
                  </a:tcPr>
                </a:tc>
                <a:tc>
                  <a:txBody>
                    <a:bodyPr/>
                    <a:lstStyle/>
                    <a:p>
                      <a:pPr marL="0" marR="0" algn="r">
                        <a:lnSpc>
                          <a:spcPct val="115000"/>
                        </a:lnSpc>
                        <a:spcBef>
                          <a:spcPts val="0"/>
                        </a:spcBef>
                        <a:spcAft>
                          <a:spcPts val="0"/>
                        </a:spcAft>
                      </a:pPr>
                      <a:r>
                        <a:rPr lang="en-US" sz="1700" dirty="0">
                          <a:effectLst/>
                        </a:rPr>
                        <a:t>Average personnel costs per employee (R'000)</a:t>
                      </a:r>
                      <a:endParaRPr lang="en-US" sz="1700" dirty="0">
                        <a:effectLst/>
                        <a:latin typeface="Calibri"/>
                        <a:ea typeface="Calibri"/>
                        <a:cs typeface="Times New Roman"/>
                      </a:endParaRPr>
                    </a:p>
                  </a:txBody>
                  <a:tcPr marL="68580" marR="68580" marT="0" marB="0">
                    <a:solidFill>
                      <a:srgbClr val="19334F"/>
                    </a:solidFill>
                  </a:tcPr>
                </a:tc>
              </a:tr>
              <a:tr h="200025">
                <a:tc>
                  <a:txBody>
                    <a:bodyPr/>
                    <a:lstStyle/>
                    <a:p>
                      <a:pPr marL="0" marR="0" algn="just">
                        <a:lnSpc>
                          <a:spcPct val="115000"/>
                        </a:lnSpc>
                        <a:spcBef>
                          <a:spcPts val="0"/>
                        </a:spcBef>
                        <a:spcAft>
                          <a:spcPts val="0"/>
                        </a:spcAft>
                      </a:pPr>
                      <a:r>
                        <a:rPr lang="en-US" sz="1700" dirty="0" smtClean="0">
                          <a:effectLst/>
                        </a:rPr>
                        <a:t>CEO &amp; Strategy</a:t>
                      </a:r>
                      <a:endParaRPr lang="en-US" sz="170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700" dirty="0" smtClean="0">
                          <a:effectLst/>
                          <a:latin typeface="Calibri"/>
                          <a:ea typeface="Calibri"/>
                          <a:cs typeface="Times New Roman"/>
                        </a:rPr>
                        <a:t>16085</a:t>
                      </a:r>
                      <a:endParaRPr lang="en-US" sz="170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700" dirty="0" smtClean="0">
                          <a:effectLst/>
                          <a:latin typeface="Calibri"/>
                          <a:ea typeface="Calibri"/>
                          <a:cs typeface="Times New Roman"/>
                        </a:rPr>
                        <a:t>258</a:t>
                      </a:r>
                      <a:endParaRPr lang="en-US" sz="170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700" dirty="0" smtClean="0">
                          <a:effectLst/>
                          <a:latin typeface="Calibri"/>
                          <a:ea typeface="Calibri"/>
                          <a:cs typeface="Times New Roman"/>
                        </a:rPr>
                        <a:t>2%</a:t>
                      </a:r>
                      <a:endParaRPr lang="en-US" sz="170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700" dirty="0" smtClean="0">
                          <a:effectLst/>
                          <a:latin typeface="Calibri"/>
                          <a:ea typeface="Calibri"/>
                          <a:cs typeface="Times New Roman"/>
                        </a:rPr>
                        <a:t>13</a:t>
                      </a:r>
                      <a:endParaRPr lang="en-US" sz="170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700" dirty="0" smtClean="0">
                          <a:effectLst/>
                          <a:latin typeface="Calibri"/>
                          <a:ea typeface="Calibri"/>
                          <a:cs typeface="Times New Roman"/>
                        </a:rPr>
                        <a:t>20</a:t>
                      </a:r>
                      <a:endParaRPr lang="en-US" sz="1700" dirty="0">
                        <a:effectLst/>
                        <a:latin typeface="Calibri"/>
                        <a:ea typeface="Calibri"/>
                        <a:cs typeface="Times New Roman"/>
                      </a:endParaRPr>
                    </a:p>
                  </a:txBody>
                  <a:tcPr marL="68580" marR="68580" marT="0" marB="0"/>
                </a:tc>
              </a:tr>
              <a:tr h="190500">
                <a:tc>
                  <a:txBody>
                    <a:bodyPr/>
                    <a:lstStyle/>
                    <a:p>
                      <a:pPr marL="0" marR="0" algn="l">
                        <a:lnSpc>
                          <a:spcPct val="115000"/>
                        </a:lnSpc>
                        <a:spcBef>
                          <a:spcPts val="0"/>
                        </a:spcBef>
                        <a:spcAft>
                          <a:spcPts val="0"/>
                        </a:spcAft>
                      </a:pPr>
                      <a:r>
                        <a:rPr lang="en-US" sz="1700" dirty="0" smtClean="0">
                          <a:effectLst/>
                          <a:latin typeface="Calibri"/>
                          <a:ea typeface="Calibri"/>
                          <a:cs typeface="Times New Roman"/>
                        </a:rPr>
                        <a:t>Compliance</a:t>
                      </a:r>
                      <a:endParaRPr lang="en-US" sz="170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700" dirty="0" smtClean="0">
                          <a:effectLst/>
                          <a:latin typeface="Calibri"/>
                          <a:ea typeface="Calibri"/>
                          <a:cs typeface="Times New Roman"/>
                        </a:rPr>
                        <a:t>26879</a:t>
                      </a:r>
                      <a:endParaRPr lang="en-US" sz="170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700" dirty="0" smtClean="0">
                          <a:effectLst/>
                          <a:latin typeface="Calibri"/>
                          <a:ea typeface="Calibri"/>
                          <a:cs typeface="Times New Roman"/>
                        </a:rPr>
                        <a:t>459</a:t>
                      </a:r>
                      <a:endParaRPr lang="en-US" sz="170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700" dirty="0" smtClean="0">
                          <a:effectLst/>
                          <a:latin typeface="Calibri"/>
                          <a:ea typeface="Calibri"/>
                          <a:cs typeface="Times New Roman"/>
                        </a:rPr>
                        <a:t>2%</a:t>
                      </a:r>
                      <a:endParaRPr lang="en-US" sz="170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700" dirty="0" smtClean="0">
                          <a:effectLst/>
                          <a:latin typeface="Calibri"/>
                          <a:ea typeface="Calibri"/>
                          <a:cs typeface="Times New Roman"/>
                        </a:rPr>
                        <a:t>38</a:t>
                      </a:r>
                      <a:endParaRPr lang="en-US" sz="170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700" dirty="0" smtClean="0">
                          <a:effectLst/>
                          <a:latin typeface="Calibri"/>
                          <a:ea typeface="Calibri"/>
                          <a:cs typeface="Times New Roman"/>
                        </a:rPr>
                        <a:t>12</a:t>
                      </a:r>
                      <a:endParaRPr lang="en-US" sz="1700" dirty="0">
                        <a:effectLst/>
                        <a:latin typeface="Calibri"/>
                        <a:ea typeface="Calibri"/>
                        <a:cs typeface="Times New Roman"/>
                      </a:endParaRPr>
                    </a:p>
                  </a:txBody>
                  <a:tcPr marL="68580" marR="68580" marT="0" marB="0"/>
                </a:tc>
              </a:tr>
              <a:tr h="190500">
                <a:tc>
                  <a:txBody>
                    <a:bodyPr/>
                    <a:lstStyle/>
                    <a:p>
                      <a:pPr marL="0" marR="0" algn="l">
                        <a:lnSpc>
                          <a:spcPct val="115000"/>
                        </a:lnSpc>
                        <a:spcBef>
                          <a:spcPts val="0"/>
                        </a:spcBef>
                        <a:spcAft>
                          <a:spcPts val="0"/>
                        </a:spcAft>
                      </a:pPr>
                      <a:r>
                        <a:rPr lang="en-US" sz="1700" dirty="0" smtClean="0">
                          <a:effectLst/>
                          <a:latin typeface="Calibri"/>
                          <a:ea typeface="Calibri"/>
                          <a:cs typeface="Times New Roman"/>
                        </a:rPr>
                        <a:t>Education and Training</a:t>
                      </a:r>
                      <a:endParaRPr lang="en-US" sz="170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700" dirty="0" smtClean="0">
                          <a:effectLst/>
                          <a:latin typeface="Calibri"/>
                          <a:ea typeface="Calibri"/>
                          <a:cs typeface="Times New Roman"/>
                        </a:rPr>
                        <a:t>7009</a:t>
                      </a:r>
                      <a:endParaRPr lang="en-US" sz="170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700" dirty="0" smtClean="0">
                          <a:effectLst/>
                          <a:latin typeface="Calibri"/>
                          <a:ea typeface="Calibri"/>
                          <a:cs typeface="Times New Roman"/>
                        </a:rPr>
                        <a:t>43</a:t>
                      </a:r>
                      <a:endParaRPr lang="en-US" sz="170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700" dirty="0" smtClean="0">
                          <a:effectLst/>
                          <a:latin typeface="Calibri"/>
                          <a:ea typeface="Calibri"/>
                          <a:cs typeface="Times New Roman"/>
                        </a:rPr>
                        <a:t>1%</a:t>
                      </a:r>
                      <a:endParaRPr lang="en-US" sz="170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700" dirty="0" smtClean="0">
                          <a:effectLst/>
                          <a:latin typeface="Calibri"/>
                          <a:ea typeface="Calibri"/>
                          <a:cs typeface="Times New Roman"/>
                        </a:rPr>
                        <a:t>10</a:t>
                      </a:r>
                      <a:endParaRPr lang="en-US" sz="170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700" dirty="0" smtClean="0">
                          <a:effectLst/>
                          <a:latin typeface="Calibri"/>
                          <a:ea typeface="Calibri"/>
                          <a:cs typeface="Times New Roman"/>
                        </a:rPr>
                        <a:t>4</a:t>
                      </a:r>
                      <a:endParaRPr lang="en-US" sz="1700" dirty="0">
                        <a:effectLst/>
                        <a:latin typeface="Calibri"/>
                        <a:ea typeface="Calibri"/>
                        <a:cs typeface="Times New Roman"/>
                      </a:endParaRPr>
                    </a:p>
                  </a:txBody>
                  <a:tcPr marL="68580" marR="68580" marT="0" marB="0"/>
                </a:tc>
              </a:tr>
              <a:tr h="190500">
                <a:tc>
                  <a:txBody>
                    <a:bodyPr/>
                    <a:lstStyle/>
                    <a:p>
                      <a:pPr marL="0" marR="0" algn="l">
                        <a:lnSpc>
                          <a:spcPct val="115000"/>
                        </a:lnSpc>
                        <a:spcBef>
                          <a:spcPts val="0"/>
                        </a:spcBef>
                        <a:spcAft>
                          <a:spcPts val="0"/>
                        </a:spcAft>
                      </a:pPr>
                      <a:r>
                        <a:rPr lang="en-US" sz="1700" dirty="0" smtClean="0">
                          <a:effectLst/>
                          <a:latin typeface="Calibri"/>
                          <a:ea typeface="Calibri"/>
                          <a:cs typeface="Times New Roman"/>
                        </a:rPr>
                        <a:t>Corporate</a:t>
                      </a:r>
                      <a:r>
                        <a:rPr lang="en-US" sz="1700" baseline="0" dirty="0" smtClean="0">
                          <a:effectLst/>
                          <a:latin typeface="Calibri"/>
                          <a:ea typeface="Calibri"/>
                          <a:cs typeface="Times New Roman"/>
                        </a:rPr>
                        <a:t> Services</a:t>
                      </a:r>
                      <a:endParaRPr lang="en-US" sz="170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700" dirty="0" smtClean="0">
                          <a:effectLst/>
                          <a:latin typeface="Calibri"/>
                          <a:ea typeface="Calibri"/>
                          <a:cs typeface="Times New Roman"/>
                        </a:rPr>
                        <a:t>16548</a:t>
                      </a:r>
                      <a:endParaRPr lang="en-US" sz="170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700" dirty="0" smtClean="0">
                          <a:effectLst/>
                          <a:latin typeface="Calibri"/>
                          <a:ea typeface="Calibri"/>
                          <a:cs typeface="Times New Roman"/>
                        </a:rPr>
                        <a:t>729</a:t>
                      </a:r>
                      <a:endParaRPr lang="en-US" sz="170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700" dirty="0" smtClean="0">
                          <a:effectLst/>
                          <a:latin typeface="Calibri"/>
                          <a:ea typeface="Calibri"/>
                          <a:cs typeface="Times New Roman"/>
                        </a:rPr>
                        <a:t>4%</a:t>
                      </a:r>
                      <a:endParaRPr lang="en-US" sz="170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700" dirty="0" smtClean="0">
                          <a:effectLst/>
                          <a:latin typeface="Calibri"/>
                          <a:ea typeface="Calibri"/>
                          <a:cs typeface="Times New Roman"/>
                        </a:rPr>
                        <a:t>26</a:t>
                      </a:r>
                      <a:endParaRPr lang="en-US" sz="170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700" dirty="0" smtClean="0">
                          <a:effectLst/>
                          <a:latin typeface="Calibri"/>
                          <a:ea typeface="Calibri"/>
                          <a:cs typeface="Times New Roman"/>
                        </a:rPr>
                        <a:t>28</a:t>
                      </a:r>
                      <a:endParaRPr lang="en-US" sz="1700" dirty="0">
                        <a:effectLst/>
                        <a:latin typeface="Calibri"/>
                        <a:ea typeface="Calibri"/>
                        <a:cs typeface="Times New Roman"/>
                      </a:endParaRPr>
                    </a:p>
                  </a:txBody>
                  <a:tcPr marL="68580" marR="68580" marT="0" marB="0"/>
                </a:tc>
              </a:tr>
              <a:tr h="200025">
                <a:tc>
                  <a:txBody>
                    <a:bodyPr/>
                    <a:lstStyle/>
                    <a:p>
                      <a:pPr marL="0" marR="0" algn="l">
                        <a:lnSpc>
                          <a:spcPct val="115000"/>
                        </a:lnSpc>
                        <a:spcBef>
                          <a:spcPts val="0"/>
                        </a:spcBef>
                        <a:spcAft>
                          <a:spcPts val="0"/>
                        </a:spcAft>
                      </a:pPr>
                      <a:r>
                        <a:rPr lang="en-US" sz="1700" dirty="0" smtClean="0">
                          <a:effectLst/>
                          <a:latin typeface="Calibri"/>
                          <a:ea typeface="Calibri"/>
                          <a:cs typeface="Times New Roman"/>
                        </a:rPr>
                        <a:t>TOTAL</a:t>
                      </a:r>
                      <a:endParaRPr lang="en-US" sz="170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700" b="1" dirty="0" smtClean="0">
                          <a:effectLst/>
                          <a:latin typeface="Calibri"/>
                          <a:ea typeface="Calibri"/>
                          <a:cs typeface="Times New Roman"/>
                        </a:rPr>
                        <a:t>66521</a:t>
                      </a:r>
                      <a:endParaRPr lang="en-US" sz="1700" b="1"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700" b="1" dirty="0" smtClean="0">
                          <a:effectLst/>
                          <a:latin typeface="Calibri"/>
                          <a:ea typeface="Calibri"/>
                          <a:cs typeface="Times New Roman"/>
                        </a:rPr>
                        <a:t>1490</a:t>
                      </a:r>
                      <a:endParaRPr lang="en-US" sz="1700" b="1"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endParaRPr lang="en-US" sz="1700" b="1"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700" b="1" dirty="0" smtClean="0">
                          <a:effectLst/>
                          <a:latin typeface="Calibri"/>
                          <a:ea typeface="Calibri"/>
                          <a:cs typeface="Times New Roman"/>
                        </a:rPr>
                        <a:t>87</a:t>
                      </a:r>
                      <a:endParaRPr lang="en-US" sz="1700" b="1"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700" b="1" dirty="0" smtClean="0">
                          <a:effectLst/>
                          <a:latin typeface="Calibri"/>
                          <a:ea typeface="Calibri"/>
                          <a:cs typeface="Times New Roman"/>
                        </a:rPr>
                        <a:t>18</a:t>
                      </a:r>
                      <a:endParaRPr lang="en-US" sz="1700" b="1" dirty="0">
                        <a:effectLst/>
                        <a:latin typeface="Calibri"/>
                        <a:ea typeface="Calibri"/>
                        <a:cs typeface="Times New Roman"/>
                      </a:endParaRPr>
                    </a:p>
                  </a:txBody>
                  <a:tcPr marL="68580" marR="68580" marT="0" marB="0"/>
                </a:tc>
              </a:tr>
            </a:tbl>
          </a:graphicData>
        </a:graphic>
      </p:graphicFrame>
      <p:sp>
        <p:nvSpPr>
          <p:cNvPr id="5" name="TextBox 4"/>
          <p:cNvSpPr txBox="1"/>
          <p:nvPr/>
        </p:nvSpPr>
        <p:spPr>
          <a:xfrm>
            <a:off x="304800" y="1531434"/>
            <a:ext cx="8610600" cy="400110"/>
          </a:xfrm>
          <a:prstGeom prst="rect">
            <a:avLst/>
          </a:prstGeom>
          <a:solidFill>
            <a:schemeClr val="accent3">
              <a:lumMod val="60000"/>
              <a:lumOff val="40000"/>
            </a:schemeClr>
          </a:solidFill>
        </p:spPr>
        <p:txBody>
          <a:bodyPr wrap="square" rtlCol="0">
            <a:spAutoFit/>
          </a:bodyPr>
          <a:lstStyle/>
          <a:p>
            <a:r>
              <a:rPr lang="en-US" sz="2000" b="1" dirty="0" smtClean="0"/>
              <a:t>Training Costs</a:t>
            </a:r>
            <a:endParaRPr lang="en-US" sz="2000" b="1" dirty="0"/>
          </a:p>
        </p:txBody>
      </p:sp>
    </p:spTree>
    <p:extLst>
      <p:ext uri="{BB962C8B-B14F-4D97-AF65-F5344CB8AC3E}">
        <p14:creationId xmlns:p14="http://schemas.microsoft.com/office/powerpoint/2010/main" xmlns="" val="3547411127"/>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76200"/>
            <a:ext cx="9144000" cy="584775"/>
          </a:xfrm>
          <a:prstGeom prst="rect">
            <a:avLst/>
          </a:prstGeom>
          <a:noFill/>
        </p:spPr>
        <p:txBody>
          <a:bodyPr wrap="square" rtlCol="0">
            <a:spAutoFit/>
          </a:bodyPr>
          <a:lstStyle/>
          <a:p>
            <a:pPr algn="ctr"/>
            <a:r>
              <a:rPr lang="en-US" sz="3200" b="1" dirty="0" smtClean="0"/>
              <a:t>Integrated Human Capital</a:t>
            </a:r>
            <a:endParaRPr lang="en-US" sz="3200" b="1" dirty="0"/>
          </a:p>
        </p:txBody>
      </p:sp>
      <p:sp>
        <p:nvSpPr>
          <p:cNvPr id="3" name="Rectangle 2"/>
          <p:cNvSpPr/>
          <p:nvPr/>
        </p:nvSpPr>
        <p:spPr>
          <a:xfrm>
            <a:off x="-76200" y="727131"/>
            <a:ext cx="9220200" cy="523220"/>
          </a:xfrm>
          <a:prstGeom prst="rect">
            <a:avLst/>
          </a:prstGeom>
        </p:spPr>
        <p:txBody>
          <a:bodyPr wrap="square">
            <a:spAutoFit/>
          </a:bodyPr>
          <a:lstStyle/>
          <a:p>
            <a:pPr algn="ctr"/>
            <a:r>
              <a:rPr lang="en-ZA" sz="2800" b="1" dirty="0"/>
              <a:t>HUMAN RESOURCE OVERSIGHT STATISTICS</a:t>
            </a:r>
            <a:endParaRPr lang="en-US" sz="2800" dirty="0"/>
          </a:p>
        </p:txBody>
      </p:sp>
      <p:graphicFrame>
        <p:nvGraphicFramePr>
          <p:cNvPr id="4" name="Table 3"/>
          <p:cNvGraphicFramePr>
            <a:graphicFrameLocks noGrp="1"/>
          </p:cNvGraphicFramePr>
          <p:nvPr>
            <p:extLst>
              <p:ext uri="{D42A27DB-BD31-4B8C-83A1-F6EECF244321}">
                <p14:modId xmlns:p14="http://schemas.microsoft.com/office/powerpoint/2010/main" xmlns="" val="3750350207"/>
              </p:ext>
            </p:extLst>
          </p:nvPr>
        </p:nvGraphicFramePr>
        <p:xfrm>
          <a:off x="266700" y="1905000"/>
          <a:ext cx="8610600" cy="4154805"/>
        </p:xfrm>
        <a:graphic>
          <a:graphicData uri="http://schemas.openxmlformats.org/drawingml/2006/table">
            <a:tbl>
              <a:tblPr firstRow="1" firstCol="1" bandRow="1">
                <a:tableStyleId>{5C22544A-7EE6-4342-B048-85BDC9FD1C3A}</a:tableStyleId>
              </a:tblPr>
              <a:tblGrid>
                <a:gridCol w="1745422"/>
                <a:gridCol w="1340678"/>
                <a:gridCol w="1257300"/>
                <a:gridCol w="1371600"/>
                <a:gridCol w="1371600"/>
                <a:gridCol w="1524000"/>
              </a:tblGrid>
              <a:tr h="1000125">
                <a:tc>
                  <a:txBody>
                    <a:bodyPr/>
                    <a:lstStyle/>
                    <a:p>
                      <a:pPr marL="0" marR="0" algn="just">
                        <a:lnSpc>
                          <a:spcPct val="115000"/>
                        </a:lnSpc>
                        <a:spcBef>
                          <a:spcPts val="0"/>
                        </a:spcBef>
                        <a:spcAft>
                          <a:spcPts val="0"/>
                        </a:spcAft>
                      </a:pPr>
                      <a:r>
                        <a:rPr lang="en-US" sz="1800" dirty="0" smtClean="0">
                          <a:effectLst/>
                          <a:latin typeface="+mn-lt"/>
                          <a:ea typeface="+mn-ea"/>
                          <a:cs typeface="+mn-cs"/>
                        </a:rPr>
                        <a:t>Salary</a:t>
                      </a:r>
                      <a:r>
                        <a:rPr lang="en-US" sz="1800" baseline="0" dirty="0" smtClean="0">
                          <a:effectLst/>
                          <a:latin typeface="+mn-lt"/>
                          <a:ea typeface="+mn-ea"/>
                          <a:cs typeface="+mn-cs"/>
                        </a:rPr>
                        <a:t> Bands</a:t>
                      </a:r>
                      <a:endParaRPr lang="en-US" sz="1800" dirty="0">
                        <a:effectLst/>
                        <a:latin typeface="Calibri"/>
                        <a:ea typeface="Calibri"/>
                        <a:cs typeface="Times New Roman"/>
                      </a:endParaRPr>
                    </a:p>
                  </a:txBody>
                  <a:tcPr marL="68580" marR="68580" marT="0" marB="0">
                    <a:solidFill>
                      <a:srgbClr val="19334F"/>
                    </a:solidFill>
                  </a:tcPr>
                </a:tc>
                <a:tc>
                  <a:txBody>
                    <a:bodyPr/>
                    <a:lstStyle/>
                    <a:p>
                      <a:pPr marL="0" marR="0" algn="r">
                        <a:lnSpc>
                          <a:spcPct val="115000"/>
                        </a:lnSpc>
                        <a:spcBef>
                          <a:spcPts val="0"/>
                        </a:spcBef>
                        <a:spcAft>
                          <a:spcPts val="0"/>
                        </a:spcAft>
                      </a:pPr>
                      <a:r>
                        <a:rPr lang="en-US" sz="1800" dirty="0" smtClean="0">
                          <a:effectLst/>
                        </a:rPr>
                        <a:t>2015/2015</a:t>
                      </a:r>
                    </a:p>
                    <a:p>
                      <a:pPr marL="0" marR="0" algn="r">
                        <a:lnSpc>
                          <a:spcPct val="115000"/>
                        </a:lnSpc>
                        <a:spcBef>
                          <a:spcPts val="0"/>
                        </a:spcBef>
                        <a:spcAft>
                          <a:spcPts val="0"/>
                        </a:spcAft>
                      </a:pPr>
                      <a:r>
                        <a:rPr lang="en-US" sz="1800" dirty="0" smtClean="0">
                          <a:effectLst/>
                        </a:rPr>
                        <a:t>No. of Employees</a:t>
                      </a:r>
                      <a:endParaRPr lang="en-US" sz="1800" dirty="0">
                        <a:effectLst/>
                        <a:latin typeface="Calibri"/>
                        <a:ea typeface="Calibri"/>
                        <a:cs typeface="Times New Roman"/>
                      </a:endParaRPr>
                    </a:p>
                  </a:txBody>
                  <a:tcPr marL="68580" marR="68580" marT="0" marB="0">
                    <a:solidFill>
                      <a:srgbClr val="19334F"/>
                    </a:solidFill>
                  </a:tcPr>
                </a:tc>
                <a:tc>
                  <a:txBody>
                    <a:bodyPr/>
                    <a:lstStyle/>
                    <a:p>
                      <a:pPr marL="0" marR="0" algn="r">
                        <a:lnSpc>
                          <a:spcPct val="115000"/>
                        </a:lnSpc>
                        <a:spcBef>
                          <a:spcPts val="0"/>
                        </a:spcBef>
                        <a:spcAft>
                          <a:spcPts val="0"/>
                        </a:spcAft>
                      </a:pPr>
                      <a:r>
                        <a:rPr lang="en-US" sz="1800" dirty="0" smtClean="0">
                          <a:effectLst/>
                        </a:rPr>
                        <a:t>2015/2016 Approved Posts</a:t>
                      </a:r>
                      <a:endParaRPr lang="en-US" sz="1800" dirty="0">
                        <a:effectLst/>
                        <a:latin typeface="Calibri"/>
                        <a:ea typeface="Calibri"/>
                        <a:cs typeface="Times New Roman"/>
                      </a:endParaRPr>
                    </a:p>
                  </a:txBody>
                  <a:tcPr marL="68580" marR="68580" marT="0" marB="0">
                    <a:solidFill>
                      <a:srgbClr val="19334F"/>
                    </a:solidFill>
                  </a:tcPr>
                </a:tc>
                <a:tc>
                  <a:txBody>
                    <a:bodyPr/>
                    <a:lstStyle/>
                    <a:p>
                      <a:pPr marL="0" marR="0" algn="r">
                        <a:lnSpc>
                          <a:spcPct val="115000"/>
                        </a:lnSpc>
                        <a:spcBef>
                          <a:spcPts val="0"/>
                        </a:spcBef>
                        <a:spcAft>
                          <a:spcPts val="0"/>
                        </a:spcAft>
                      </a:pPr>
                      <a:r>
                        <a:rPr lang="en-US" sz="1800" dirty="0" smtClean="0">
                          <a:effectLst/>
                        </a:rPr>
                        <a:t>2015/2016</a:t>
                      </a:r>
                      <a:r>
                        <a:rPr lang="en-US" sz="1800" baseline="0" dirty="0" smtClean="0">
                          <a:effectLst/>
                        </a:rPr>
                        <a:t> </a:t>
                      </a:r>
                      <a:r>
                        <a:rPr lang="en-US" sz="1800" dirty="0" smtClean="0">
                          <a:effectLst/>
                        </a:rPr>
                        <a:t>No</a:t>
                      </a:r>
                      <a:r>
                        <a:rPr lang="en-US" sz="1800" dirty="0">
                          <a:effectLst/>
                        </a:rPr>
                        <a:t>. of employees</a:t>
                      </a:r>
                      <a:endParaRPr lang="en-US" sz="1800" dirty="0">
                        <a:effectLst/>
                        <a:latin typeface="Calibri"/>
                        <a:ea typeface="Calibri"/>
                        <a:cs typeface="Times New Roman"/>
                      </a:endParaRPr>
                    </a:p>
                  </a:txBody>
                  <a:tcPr marL="68580" marR="68580" marT="0" marB="0">
                    <a:solidFill>
                      <a:srgbClr val="19334F"/>
                    </a:solidFill>
                  </a:tcPr>
                </a:tc>
                <a:tc>
                  <a:txBody>
                    <a:bodyPr/>
                    <a:lstStyle/>
                    <a:p>
                      <a:pPr marL="0" marR="0" algn="r">
                        <a:lnSpc>
                          <a:spcPct val="115000"/>
                        </a:lnSpc>
                        <a:spcBef>
                          <a:spcPts val="0"/>
                        </a:spcBef>
                        <a:spcAft>
                          <a:spcPts val="0"/>
                        </a:spcAft>
                      </a:pPr>
                      <a:r>
                        <a:rPr lang="en-US" sz="1800" dirty="0" smtClean="0">
                          <a:effectLst/>
                          <a:latin typeface="Calibri"/>
                          <a:ea typeface="Calibri"/>
                          <a:cs typeface="Times New Roman"/>
                        </a:rPr>
                        <a:t>2015/2016 Vacancies</a:t>
                      </a:r>
                      <a:endParaRPr lang="en-US" sz="1800" dirty="0">
                        <a:effectLst/>
                        <a:latin typeface="Calibri"/>
                        <a:ea typeface="Calibri"/>
                        <a:cs typeface="Times New Roman"/>
                      </a:endParaRPr>
                    </a:p>
                  </a:txBody>
                  <a:tcPr marL="68580" marR="68580" marT="0" marB="0">
                    <a:solidFill>
                      <a:srgbClr val="19334F"/>
                    </a:solidFill>
                  </a:tcPr>
                </a:tc>
                <a:tc>
                  <a:txBody>
                    <a:bodyPr/>
                    <a:lstStyle/>
                    <a:p>
                      <a:pPr marL="0" marR="0" algn="r">
                        <a:lnSpc>
                          <a:spcPct val="115000"/>
                        </a:lnSpc>
                        <a:spcBef>
                          <a:spcPts val="0"/>
                        </a:spcBef>
                        <a:spcAft>
                          <a:spcPts val="0"/>
                        </a:spcAft>
                      </a:pPr>
                      <a:r>
                        <a:rPr lang="en-US" sz="1800" dirty="0" smtClean="0">
                          <a:effectLst/>
                        </a:rPr>
                        <a:t>% of Vacancies</a:t>
                      </a:r>
                      <a:endParaRPr lang="en-US" sz="1800" dirty="0">
                        <a:effectLst/>
                        <a:latin typeface="Calibri"/>
                        <a:ea typeface="Calibri"/>
                        <a:cs typeface="Times New Roman"/>
                      </a:endParaRPr>
                    </a:p>
                  </a:txBody>
                  <a:tcPr marL="68580" marR="68580" marT="0" marB="0">
                    <a:solidFill>
                      <a:srgbClr val="19334F"/>
                    </a:solidFill>
                  </a:tcPr>
                </a:tc>
              </a:tr>
              <a:tr h="200025">
                <a:tc>
                  <a:txBody>
                    <a:bodyPr/>
                    <a:lstStyle/>
                    <a:p>
                      <a:pPr marL="0" marR="0" algn="just">
                        <a:lnSpc>
                          <a:spcPct val="115000"/>
                        </a:lnSpc>
                        <a:spcBef>
                          <a:spcPts val="0"/>
                        </a:spcBef>
                        <a:spcAft>
                          <a:spcPts val="0"/>
                        </a:spcAft>
                      </a:pPr>
                      <a:r>
                        <a:rPr lang="en-US" sz="1800" dirty="0" smtClean="0">
                          <a:effectLst/>
                        </a:rPr>
                        <a:t>Top Management</a:t>
                      </a:r>
                      <a:endParaRPr lang="en-US" sz="180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dirty="0" smtClean="0">
                          <a:effectLst/>
                          <a:latin typeface="Calibri"/>
                          <a:ea typeface="Calibri"/>
                          <a:cs typeface="Times New Roman"/>
                        </a:rPr>
                        <a:t>8</a:t>
                      </a:r>
                      <a:endParaRPr lang="en-US" sz="180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dirty="0" smtClean="0">
                          <a:effectLst/>
                          <a:latin typeface="Calibri"/>
                          <a:ea typeface="Calibri"/>
                          <a:cs typeface="Times New Roman"/>
                        </a:rPr>
                        <a:t>10</a:t>
                      </a:r>
                      <a:endParaRPr lang="en-US" sz="180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dirty="0" smtClean="0">
                          <a:effectLst/>
                          <a:latin typeface="Calibri"/>
                          <a:ea typeface="Calibri"/>
                          <a:cs typeface="Times New Roman"/>
                        </a:rPr>
                        <a:t>10</a:t>
                      </a:r>
                      <a:endParaRPr lang="en-US" sz="180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dirty="0" smtClean="0">
                          <a:effectLst/>
                          <a:latin typeface="Calibri"/>
                          <a:ea typeface="Calibri"/>
                          <a:cs typeface="Times New Roman"/>
                        </a:rPr>
                        <a:t>-</a:t>
                      </a:r>
                      <a:endParaRPr lang="en-US" sz="180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dirty="0" smtClean="0">
                          <a:effectLst/>
                          <a:latin typeface="Calibri"/>
                          <a:ea typeface="Calibri"/>
                          <a:cs typeface="Times New Roman"/>
                        </a:rPr>
                        <a:t>0%</a:t>
                      </a:r>
                      <a:endParaRPr lang="en-US" sz="1800" dirty="0">
                        <a:effectLst/>
                        <a:latin typeface="Calibri"/>
                        <a:ea typeface="Calibri"/>
                        <a:cs typeface="Times New Roman"/>
                      </a:endParaRPr>
                    </a:p>
                  </a:txBody>
                  <a:tcPr marL="68580" marR="68580" marT="0" marB="0"/>
                </a:tc>
              </a:tr>
              <a:tr h="190500">
                <a:tc>
                  <a:txBody>
                    <a:bodyPr/>
                    <a:lstStyle/>
                    <a:p>
                      <a:pPr marL="0" marR="0" algn="l">
                        <a:lnSpc>
                          <a:spcPct val="115000"/>
                        </a:lnSpc>
                        <a:spcBef>
                          <a:spcPts val="0"/>
                        </a:spcBef>
                        <a:spcAft>
                          <a:spcPts val="0"/>
                        </a:spcAft>
                      </a:pPr>
                      <a:r>
                        <a:rPr lang="en-US" sz="1800" dirty="0" smtClean="0">
                          <a:effectLst/>
                          <a:latin typeface="Calibri"/>
                          <a:ea typeface="Calibri"/>
                          <a:cs typeface="Times New Roman"/>
                        </a:rPr>
                        <a:t>Senior</a:t>
                      </a:r>
                      <a:r>
                        <a:rPr lang="en-US" sz="1800" baseline="0" dirty="0" smtClean="0">
                          <a:effectLst/>
                          <a:latin typeface="Calibri"/>
                          <a:ea typeface="Calibri"/>
                          <a:cs typeface="Times New Roman"/>
                        </a:rPr>
                        <a:t> Management</a:t>
                      </a:r>
                      <a:endParaRPr lang="en-US" sz="180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dirty="0" smtClean="0">
                          <a:effectLst/>
                          <a:latin typeface="Calibri"/>
                          <a:ea typeface="Calibri"/>
                          <a:cs typeface="Times New Roman"/>
                        </a:rPr>
                        <a:t>10</a:t>
                      </a:r>
                      <a:endParaRPr lang="en-US" sz="180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dirty="0" smtClean="0">
                          <a:effectLst/>
                          <a:latin typeface="Calibri"/>
                          <a:ea typeface="Calibri"/>
                          <a:cs typeface="Times New Roman"/>
                        </a:rPr>
                        <a:t>13</a:t>
                      </a:r>
                      <a:endParaRPr lang="en-US" sz="180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dirty="0" smtClean="0">
                          <a:effectLst/>
                          <a:latin typeface="Calibri"/>
                          <a:ea typeface="Calibri"/>
                          <a:cs typeface="Times New Roman"/>
                        </a:rPr>
                        <a:t>9</a:t>
                      </a:r>
                      <a:endParaRPr lang="en-US" sz="180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dirty="0" smtClean="0">
                          <a:effectLst/>
                          <a:latin typeface="Calibri"/>
                          <a:ea typeface="Calibri"/>
                          <a:cs typeface="Times New Roman"/>
                        </a:rPr>
                        <a:t>4</a:t>
                      </a:r>
                      <a:endParaRPr lang="en-US" sz="180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dirty="0" smtClean="0">
                          <a:effectLst/>
                          <a:latin typeface="Calibri"/>
                          <a:ea typeface="Calibri"/>
                          <a:cs typeface="Times New Roman"/>
                        </a:rPr>
                        <a:t>31%</a:t>
                      </a:r>
                      <a:endParaRPr lang="en-US" sz="1800" dirty="0">
                        <a:effectLst/>
                        <a:latin typeface="Calibri"/>
                        <a:ea typeface="Calibri"/>
                        <a:cs typeface="Times New Roman"/>
                      </a:endParaRPr>
                    </a:p>
                  </a:txBody>
                  <a:tcPr marL="68580" marR="68580" marT="0" marB="0"/>
                </a:tc>
              </a:tr>
              <a:tr h="190500">
                <a:tc>
                  <a:txBody>
                    <a:bodyPr/>
                    <a:lstStyle/>
                    <a:p>
                      <a:pPr marL="0" marR="0" algn="l">
                        <a:lnSpc>
                          <a:spcPct val="115000"/>
                        </a:lnSpc>
                        <a:spcBef>
                          <a:spcPts val="0"/>
                        </a:spcBef>
                        <a:spcAft>
                          <a:spcPts val="0"/>
                        </a:spcAft>
                      </a:pPr>
                      <a:r>
                        <a:rPr lang="en-US" sz="1800" dirty="0" smtClean="0">
                          <a:effectLst/>
                          <a:latin typeface="Calibri"/>
                          <a:ea typeface="Calibri"/>
                          <a:cs typeface="Times New Roman"/>
                        </a:rPr>
                        <a:t>Professional</a:t>
                      </a:r>
                      <a:r>
                        <a:rPr lang="en-US" sz="1800" baseline="0" dirty="0" smtClean="0">
                          <a:effectLst/>
                          <a:latin typeface="Calibri"/>
                          <a:ea typeface="Calibri"/>
                          <a:cs typeface="Times New Roman"/>
                        </a:rPr>
                        <a:t> </a:t>
                      </a:r>
                      <a:r>
                        <a:rPr lang="en-US" sz="1800" dirty="0" smtClean="0">
                          <a:effectLst/>
                          <a:latin typeface="Calibri"/>
                          <a:ea typeface="Calibri"/>
                          <a:cs typeface="Times New Roman"/>
                        </a:rPr>
                        <a:t>qualified</a:t>
                      </a:r>
                      <a:endParaRPr lang="en-US" sz="180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dirty="0" smtClean="0">
                          <a:effectLst/>
                          <a:latin typeface="Calibri"/>
                          <a:ea typeface="Calibri"/>
                          <a:cs typeface="Times New Roman"/>
                        </a:rPr>
                        <a:t>9</a:t>
                      </a:r>
                      <a:endParaRPr lang="en-US" sz="180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dirty="0" smtClean="0">
                          <a:effectLst/>
                          <a:latin typeface="Calibri"/>
                          <a:ea typeface="Calibri"/>
                          <a:cs typeface="Times New Roman"/>
                        </a:rPr>
                        <a:t>11</a:t>
                      </a:r>
                      <a:endParaRPr lang="en-US" sz="180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dirty="0" smtClean="0">
                          <a:effectLst/>
                          <a:latin typeface="Calibri"/>
                          <a:ea typeface="Calibri"/>
                          <a:cs typeface="Times New Roman"/>
                        </a:rPr>
                        <a:t>11</a:t>
                      </a:r>
                      <a:endParaRPr lang="en-US" sz="180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dirty="0" smtClean="0">
                          <a:effectLst/>
                          <a:latin typeface="Calibri"/>
                          <a:ea typeface="Calibri"/>
                          <a:cs typeface="Times New Roman"/>
                        </a:rPr>
                        <a:t>0</a:t>
                      </a:r>
                      <a:endParaRPr lang="en-US" sz="180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dirty="0" smtClean="0">
                          <a:effectLst/>
                          <a:latin typeface="Calibri"/>
                          <a:ea typeface="Calibri"/>
                          <a:cs typeface="Times New Roman"/>
                        </a:rPr>
                        <a:t>0%</a:t>
                      </a:r>
                      <a:endParaRPr lang="en-US" sz="1800" dirty="0">
                        <a:effectLst/>
                        <a:latin typeface="Calibri"/>
                        <a:ea typeface="Calibri"/>
                        <a:cs typeface="Times New Roman"/>
                      </a:endParaRPr>
                    </a:p>
                  </a:txBody>
                  <a:tcPr marL="68580" marR="68580" marT="0" marB="0"/>
                </a:tc>
              </a:tr>
              <a:tr h="190500">
                <a:tc>
                  <a:txBody>
                    <a:bodyPr/>
                    <a:lstStyle/>
                    <a:p>
                      <a:pPr marL="0" marR="0" algn="l">
                        <a:lnSpc>
                          <a:spcPct val="115000"/>
                        </a:lnSpc>
                        <a:spcBef>
                          <a:spcPts val="0"/>
                        </a:spcBef>
                        <a:spcAft>
                          <a:spcPts val="0"/>
                        </a:spcAft>
                      </a:pPr>
                      <a:r>
                        <a:rPr lang="en-US" sz="1800" dirty="0" smtClean="0">
                          <a:effectLst/>
                          <a:latin typeface="Calibri"/>
                          <a:ea typeface="Calibri"/>
                          <a:cs typeface="Times New Roman"/>
                        </a:rPr>
                        <a:t>Skilled</a:t>
                      </a:r>
                      <a:endParaRPr lang="en-US" sz="180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dirty="0" smtClean="0">
                          <a:effectLst/>
                          <a:latin typeface="Calibri"/>
                          <a:ea typeface="Calibri"/>
                          <a:cs typeface="Times New Roman"/>
                        </a:rPr>
                        <a:t>9</a:t>
                      </a:r>
                      <a:endParaRPr lang="en-US" sz="180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dirty="0" smtClean="0">
                          <a:effectLst/>
                          <a:latin typeface="Calibri"/>
                          <a:ea typeface="Calibri"/>
                          <a:cs typeface="Times New Roman"/>
                        </a:rPr>
                        <a:t>14</a:t>
                      </a:r>
                      <a:endParaRPr lang="en-US" sz="180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dirty="0" smtClean="0">
                          <a:effectLst/>
                          <a:latin typeface="Calibri"/>
                          <a:ea typeface="Calibri"/>
                          <a:cs typeface="Times New Roman"/>
                        </a:rPr>
                        <a:t>12</a:t>
                      </a:r>
                      <a:endParaRPr lang="en-US" sz="180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dirty="0" smtClean="0">
                          <a:effectLst/>
                          <a:latin typeface="Calibri"/>
                          <a:ea typeface="Calibri"/>
                          <a:cs typeface="Times New Roman"/>
                        </a:rPr>
                        <a:t>2</a:t>
                      </a:r>
                      <a:endParaRPr lang="en-US" sz="180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dirty="0" smtClean="0">
                          <a:effectLst/>
                          <a:latin typeface="Calibri"/>
                          <a:ea typeface="Calibri"/>
                          <a:cs typeface="Times New Roman"/>
                        </a:rPr>
                        <a:t>14%</a:t>
                      </a:r>
                      <a:endParaRPr lang="en-US" sz="1800" dirty="0">
                        <a:effectLst/>
                        <a:latin typeface="Calibri"/>
                        <a:ea typeface="Calibri"/>
                        <a:cs typeface="Times New Roman"/>
                      </a:endParaRPr>
                    </a:p>
                  </a:txBody>
                  <a:tcPr marL="68580" marR="68580" marT="0" marB="0"/>
                </a:tc>
              </a:tr>
              <a:tr h="200025">
                <a:tc>
                  <a:txBody>
                    <a:bodyPr/>
                    <a:lstStyle/>
                    <a:p>
                      <a:pPr marL="0" marR="0" algn="l">
                        <a:lnSpc>
                          <a:spcPct val="115000"/>
                        </a:lnSpc>
                        <a:spcBef>
                          <a:spcPts val="0"/>
                        </a:spcBef>
                        <a:spcAft>
                          <a:spcPts val="0"/>
                        </a:spcAft>
                      </a:pPr>
                      <a:r>
                        <a:rPr lang="en-US" sz="1800" dirty="0" smtClean="0">
                          <a:effectLst/>
                          <a:latin typeface="Calibri"/>
                          <a:ea typeface="Calibri"/>
                          <a:cs typeface="Times New Roman"/>
                        </a:rPr>
                        <a:t>Semi-skilled</a:t>
                      </a:r>
                      <a:endParaRPr lang="en-US" sz="180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dirty="0" smtClean="0">
                          <a:effectLst/>
                          <a:latin typeface="Calibri"/>
                          <a:ea typeface="Calibri"/>
                          <a:cs typeface="Times New Roman"/>
                        </a:rPr>
                        <a:t>55</a:t>
                      </a:r>
                      <a:endParaRPr lang="en-US" sz="180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dirty="0" smtClean="0">
                          <a:effectLst/>
                          <a:latin typeface="Calibri"/>
                          <a:ea typeface="Calibri"/>
                          <a:cs typeface="Times New Roman"/>
                        </a:rPr>
                        <a:t>68</a:t>
                      </a:r>
                      <a:endParaRPr lang="en-US" sz="180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dirty="0" smtClean="0">
                          <a:effectLst/>
                          <a:latin typeface="Calibri"/>
                          <a:ea typeface="Calibri"/>
                          <a:cs typeface="Times New Roman"/>
                        </a:rPr>
                        <a:t>58</a:t>
                      </a:r>
                      <a:endParaRPr lang="en-US" sz="180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dirty="0" smtClean="0">
                          <a:effectLst/>
                          <a:latin typeface="Calibri"/>
                          <a:ea typeface="Calibri"/>
                          <a:cs typeface="Times New Roman"/>
                        </a:rPr>
                        <a:t>10</a:t>
                      </a:r>
                      <a:endParaRPr lang="en-US" sz="180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dirty="0" smtClean="0">
                          <a:effectLst/>
                          <a:latin typeface="Calibri"/>
                          <a:ea typeface="Calibri"/>
                          <a:cs typeface="Times New Roman"/>
                        </a:rPr>
                        <a:t>15%</a:t>
                      </a:r>
                      <a:endParaRPr lang="en-US" sz="1800" dirty="0">
                        <a:effectLst/>
                        <a:latin typeface="Calibri"/>
                        <a:ea typeface="Calibri"/>
                        <a:cs typeface="Times New Roman"/>
                      </a:endParaRPr>
                    </a:p>
                  </a:txBody>
                  <a:tcPr marL="68580" marR="68580" marT="0" marB="0"/>
                </a:tc>
              </a:tr>
              <a:tr h="200025">
                <a:tc>
                  <a:txBody>
                    <a:bodyPr/>
                    <a:lstStyle/>
                    <a:p>
                      <a:pPr marL="0" marR="0" algn="l">
                        <a:lnSpc>
                          <a:spcPct val="115000"/>
                        </a:lnSpc>
                        <a:spcBef>
                          <a:spcPts val="0"/>
                        </a:spcBef>
                        <a:spcAft>
                          <a:spcPts val="0"/>
                        </a:spcAft>
                      </a:pPr>
                      <a:r>
                        <a:rPr lang="en-US" sz="1800" dirty="0">
                          <a:effectLst/>
                        </a:rPr>
                        <a:t> </a:t>
                      </a:r>
                      <a:r>
                        <a:rPr lang="en-US" sz="1800" dirty="0" smtClean="0">
                          <a:effectLst/>
                        </a:rPr>
                        <a:t>Unskilled</a:t>
                      </a:r>
                      <a:endParaRPr lang="en-US" sz="180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b="0" dirty="0" smtClean="0">
                          <a:effectLst/>
                          <a:latin typeface="Calibri"/>
                          <a:ea typeface="Calibri"/>
                          <a:cs typeface="Times New Roman"/>
                        </a:rPr>
                        <a:t>4</a:t>
                      </a:r>
                      <a:endParaRPr lang="en-US" sz="1800" b="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b="0" dirty="0" smtClean="0">
                          <a:effectLst/>
                          <a:latin typeface="Calibri"/>
                          <a:ea typeface="Calibri"/>
                          <a:cs typeface="Times New Roman"/>
                        </a:rPr>
                        <a:t>4</a:t>
                      </a:r>
                      <a:endParaRPr lang="en-US" sz="1800" b="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b="0" dirty="0" smtClean="0">
                          <a:effectLst/>
                          <a:latin typeface="Calibri"/>
                          <a:ea typeface="Calibri"/>
                          <a:cs typeface="Times New Roman"/>
                        </a:rPr>
                        <a:t>4</a:t>
                      </a:r>
                      <a:endParaRPr lang="en-US" sz="1800" b="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b="0" dirty="0" smtClean="0">
                          <a:effectLst/>
                          <a:latin typeface="Calibri"/>
                          <a:ea typeface="Calibri"/>
                          <a:cs typeface="Times New Roman"/>
                        </a:rPr>
                        <a:t>0</a:t>
                      </a:r>
                      <a:endParaRPr lang="en-US" sz="1800" b="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b="0" dirty="0" smtClean="0">
                          <a:effectLst/>
                          <a:latin typeface="Calibri"/>
                          <a:ea typeface="Calibri"/>
                          <a:cs typeface="Times New Roman"/>
                        </a:rPr>
                        <a:t>0%</a:t>
                      </a:r>
                      <a:endParaRPr lang="en-US" sz="1800" b="0" dirty="0">
                        <a:effectLst/>
                        <a:latin typeface="Calibri"/>
                        <a:ea typeface="Calibri"/>
                        <a:cs typeface="Times New Roman"/>
                      </a:endParaRPr>
                    </a:p>
                  </a:txBody>
                  <a:tcPr marL="68580" marR="68580" marT="0" marB="0"/>
                </a:tc>
              </a:tr>
              <a:tr h="200025">
                <a:tc>
                  <a:txBody>
                    <a:bodyPr/>
                    <a:lstStyle/>
                    <a:p>
                      <a:pPr marL="0" marR="0" algn="l">
                        <a:lnSpc>
                          <a:spcPct val="115000"/>
                        </a:lnSpc>
                        <a:spcBef>
                          <a:spcPts val="0"/>
                        </a:spcBef>
                        <a:spcAft>
                          <a:spcPts val="0"/>
                        </a:spcAft>
                      </a:pPr>
                      <a:r>
                        <a:rPr lang="en-US" sz="1800" dirty="0" smtClean="0">
                          <a:effectLst/>
                          <a:latin typeface="Calibri"/>
                          <a:ea typeface="Calibri"/>
                          <a:cs typeface="Times New Roman"/>
                        </a:rPr>
                        <a:t>TOTAL</a:t>
                      </a:r>
                      <a:endParaRPr lang="en-US" sz="180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b="0" dirty="0" smtClean="0">
                          <a:effectLst/>
                          <a:latin typeface="Calibri"/>
                          <a:ea typeface="Calibri"/>
                          <a:cs typeface="Times New Roman"/>
                        </a:rPr>
                        <a:t>95</a:t>
                      </a:r>
                      <a:endParaRPr lang="en-US" sz="1800" b="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b="0" dirty="0" smtClean="0">
                          <a:effectLst/>
                          <a:latin typeface="Calibri"/>
                          <a:ea typeface="Calibri"/>
                          <a:cs typeface="Times New Roman"/>
                        </a:rPr>
                        <a:t>120</a:t>
                      </a:r>
                      <a:endParaRPr lang="en-US" sz="1800" b="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b="0" dirty="0" smtClean="0">
                          <a:effectLst/>
                          <a:latin typeface="Calibri"/>
                          <a:ea typeface="Calibri"/>
                          <a:cs typeface="Times New Roman"/>
                        </a:rPr>
                        <a:t>104</a:t>
                      </a:r>
                      <a:endParaRPr lang="en-US" sz="1800" b="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b="0" dirty="0" smtClean="0">
                          <a:effectLst/>
                          <a:latin typeface="Calibri"/>
                          <a:ea typeface="Calibri"/>
                          <a:cs typeface="Times New Roman"/>
                        </a:rPr>
                        <a:t>16</a:t>
                      </a:r>
                      <a:endParaRPr lang="en-US" sz="1800" b="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b="0" dirty="0" smtClean="0">
                          <a:effectLst/>
                          <a:latin typeface="Calibri"/>
                          <a:ea typeface="Calibri"/>
                          <a:cs typeface="Times New Roman"/>
                        </a:rPr>
                        <a:t>13%</a:t>
                      </a:r>
                      <a:endParaRPr lang="en-US" sz="1800" b="0" dirty="0">
                        <a:effectLst/>
                        <a:latin typeface="Calibri"/>
                        <a:ea typeface="Calibri"/>
                        <a:cs typeface="Times New Roman"/>
                      </a:endParaRPr>
                    </a:p>
                  </a:txBody>
                  <a:tcPr marL="68580" marR="68580" marT="0" marB="0"/>
                </a:tc>
              </a:tr>
            </a:tbl>
          </a:graphicData>
        </a:graphic>
      </p:graphicFrame>
      <p:sp>
        <p:nvSpPr>
          <p:cNvPr id="5" name="TextBox 4"/>
          <p:cNvSpPr txBox="1"/>
          <p:nvPr/>
        </p:nvSpPr>
        <p:spPr>
          <a:xfrm>
            <a:off x="228600" y="1353018"/>
            <a:ext cx="8610600" cy="400110"/>
          </a:xfrm>
          <a:prstGeom prst="rect">
            <a:avLst/>
          </a:prstGeom>
          <a:solidFill>
            <a:schemeClr val="accent3">
              <a:lumMod val="60000"/>
              <a:lumOff val="40000"/>
            </a:schemeClr>
          </a:solidFill>
        </p:spPr>
        <p:txBody>
          <a:bodyPr wrap="square" rtlCol="0">
            <a:spAutoFit/>
          </a:bodyPr>
          <a:lstStyle/>
          <a:p>
            <a:r>
              <a:rPr lang="en-US" sz="2000" b="1" dirty="0" smtClean="0"/>
              <a:t>Salary Bands</a:t>
            </a:r>
            <a:endParaRPr lang="en-US" sz="2000" b="1" dirty="0"/>
          </a:p>
        </p:txBody>
      </p:sp>
    </p:spTree>
    <p:extLst>
      <p:ext uri="{BB962C8B-B14F-4D97-AF65-F5344CB8AC3E}">
        <p14:creationId xmlns:p14="http://schemas.microsoft.com/office/powerpoint/2010/main" xmlns="" val="1790703342"/>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116421"/>
            <a:ext cx="9144000" cy="584775"/>
          </a:xfrm>
          <a:prstGeom prst="rect">
            <a:avLst/>
          </a:prstGeom>
          <a:noFill/>
        </p:spPr>
        <p:txBody>
          <a:bodyPr wrap="square" rtlCol="0">
            <a:spAutoFit/>
          </a:bodyPr>
          <a:lstStyle/>
          <a:p>
            <a:pPr algn="ctr"/>
            <a:r>
              <a:rPr lang="en-US" sz="3200" b="1" dirty="0" smtClean="0"/>
              <a:t>Integrated Human Capital</a:t>
            </a:r>
            <a:endParaRPr lang="en-US" sz="3200" b="1" dirty="0"/>
          </a:p>
        </p:txBody>
      </p:sp>
      <p:sp>
        <p:nvSpPr>
          <p:cNvPr id="6" name="Rectangle 5"/>
          <p:cNvSpPr/>
          <p:nvPr/>
        </p:nvSpPr>
        <p:spPr>
          <a:xfrm>
            <a:off x="-76200" y="767352"/>
            <a:ext cx="9220200" cy="523220"/>
          </a:xfrm>
          <a:prstGeom prst="rect">
            <a:avLst/>
          </a:prstGeom>
        </p:spPr>
        <p:txBody>
          <a:bodyPr wrap="square">
            <a:spAutoFit/>
          </a:bodyPr>
          <a:lstStyle/>
          <a:p>
            <a:pPr algn="ctr"/>
            <a:r>
              <a:rPr lang="en-ZA" sz="2800" b="1" dirty="0"/>
              <a:t>HUMAN RESOURCE OVERSIGHT STATISTICS</a:t>
            </a:r>
            <a:endParaRPr lang="en-US" sz="2800" dirty="0"/>
          </a:p>
        </p:txBody>
      </p:sp>
      <p:graphicFrame>
        <p:nvGraphicFramePr>
          <p:cNvPr id="7" name="Table 6"/>
          <p:cNvGraphicFramePr>
            <a:graphicFrameLocks noGrp="1"/>
          </p:cNvGraphicFramePr>
          <p:nvPr>
            <p:extLst>
              <p:ext uri="{D42A27DB-BD31-4B8C-83A1-F6EECF244321}">
                <p14:modId xmlns:p14="http://schemas.microsoft.com/office/powerpoint/2010/main" xmlns="" val="1592149437"/>
              </p:ext>
            </p:extLst>
          </p:nvPr>
        </p:nvGraphicFramePr>
        <p:xfrm>
          <a:off x="304800" y="2133600"/>
          <a:ext cx="8305800" cy="3470148"/>
        </p:xfrm>
        <a:graphic>
          <a:graphicData uri="http://schemas.openxmlformats.org/drawingml/2006/table">
            <a:tbl>
              <a:tblPr firstRow="1" firstCol="1" bandRow="1">
                <a:tableStyleId>{5C22544A-7EE6-4342-B048-85BDC9FD1C3A}</a:tableStyleId>
              </a:tblPr>
              <a:tblGrid>
                <a:gridCol w="2209800"/>
                <a:gridCol w="1371600"/>
                <a:gridCol w="1600200"/>
                <a:gridCol w="1447800"/>
                <a:gridCol w="1676400"/>
              </a:tblGrid>
              <a:tr h="1000125">
                <a:tc>
                  <a:txBody>
                    <a:bodyPr/>
                    <a:lstStyle/>
                    <a:p>
                      <a:pPr marL="0" marR="0" algn="just">
                        <a:lnSpc>
                          <a:spcPct val="115000"/>
                        </a:lnSpc>
                        <a:spcBef>
                          <a:spcPts val="0"/>
                        </a:spcBef>
                        <a:spcAft>
                          <a:spcPts val="0"/>
                        </a:spcAft>
                      </a:pPr>
                      <a:r>
                        <a:rPr lang="en-US" sz="1800" dirty="0" smtClean="0">
                          <a:effectLst/>
                          <a:latin typeface="+mn-lt"/>
                          <a:ea typeface="+mn-ea"/>
                          <a:cs typeface="+mn-cs"/>
                        </a:rPr>
                        <a:t>Salary</a:t>
                      </a:r>
                      <a:r>
                        <a:rPr lang="en-US" sz="1800" baseline="0" dirty="0" smtClean="0">
                          <a:effectLst/>
                          <a:latin typeface="+mn-lt"/>
                          <a:ea typeface="+mn-ea"/>
                          <a:cs typeface="+mn-cs"/>
                        </a:rPr>
                        <a:t> Bands</a:t>
                      </a:r>
                      <a:endParaRPr lang="en-US" sz="1800" dirty="0">
                        <a:effectLst/>
                        <a:latin typeface="Calibri"/>
                        <a:ea typeface="Calibri"/>
                        <a:cs typeface="Times New Roman"/>
                      </a:endParaRPr>
                    </a:p>
                  </a:txBody>
                  <a:tcPr marL="68580" marR="68580" marT="0" marB="0">
                    <a:solidFill>
                      <a:srgbClr val="19334F"/>
                    </a:solidFill>
                  </a:tcPr>
                </a:tc>
                <a:tc>
                  <a:txBody>
                    <a:bodyPr/>
                    <a:lstStyle/>
                    <a:p>
                      <a:pPr marL="0" marR="0" algn="r">
                        <a:lnSpc>
                          <a:spcPct val="115000"/>
                        </a:lnSpc>
                        <a:spcBef>
                          <a:spcPts val="0"/>
                        </a:spcBef>
                        <a:spcAft>
                          <a:spcPts val="0"/>
                        </a:spcAft>
                      </a:pPr>
                      <a:r>
                        <a:rPr lang="en-US" sz="1800" dirty="0" smtClean="0">
                          <a:effectLst/>
                        </a:rPr>
                        <a:t>Employment at the beginning of the period</a:t>
                      </a:r>
                      <a:endParaRPr lang="en-US" sz="1800" dirty="0">
                        <a:effectLst/>
                        <a:latin typeface="Calibri"/>
                        <a:ea typeface="Calibri"/>
                        <a:cs typeface="Times New Roman"/>
                      </a:endParaRPr>
                    </a:p>
                  </a:txBody>
                  <a:tcPr marL="68580" marR="68580" marT="0" marB="0">
                    <a:solidFill>
                      <a:srgbClr val="19334F"/>
                    </a:solidFill>
                  </a:tcPr>
                </a:tc>
                <a:tc>
                  <a:txBody>
                    <a:bodyPr/>
                    <a:lstStyle/>
                    <a:p>
                      <a:pPr marL="0" marR="0" algn="r">
                        <a:lnSpc>
                          <a:spcPct val="115000"/>
                        </a:lnSpc>
                        <a:spcBef>
                          <a:spcPts val="0"/>
                        </a:spcBef>
                        <a:spcAft>
                          <a:spcPts val="0"/>
                        </a:spcAft>
                      </a:pPr>
                      <a:r>
                        <a:rPr lang="en-US" sz="1800" dirty="0" smtClean="0">
                          <a:effectLst/>
                          <a:latin typeface="Calibri"/>
                          <a:ea typeface="Calibri"/>
                          <a:cs typeface="Times New Roman"/>
                        </a:rPr>
                        <a:t>Appointments</a:t>
                      </a:r>
                      <a:endParaRPr lang="en-US" sz="1800" dirty="0">
                        <a:effectLst/>
                        <a:latin typeface="Calibri"/>
                        <a:ea typeface="Calibri"/>
                        <a:cs typeface="Times New Roman"/>
                      </a:endParaRPr>
                    </a:p>
                  </a:txBody>
                  <a:tcPr marL="68580" marR="68580" marT="0" marB="0">
                    <a:solidFill>
                      <a:srgbClr val="19334F"/>
                    </a:solidFill>
                  </a:tcPr>
                </a:tc>
                <a:tc>
                  <a:txBody>
                    <a:bodyPr/>
                    <a:lstStyle/>
                    <a:p>
                      <a:pPr marL="0" marR="0" algn="r">
                        <a:lnSpc>
                          <a:spcPct val="115000"/>
                        </a:lnSpc>
                        <a:spcBef>
                          <a:spcPts val="0"/>
                        </a:spcBef>
                        <a:spcAft>
                          <a:spcPts val="0"/>
                        </a:spcAft>
                      </a:pPr>
                      <a:r>
                        <a:rPr lang="en-US" sz="1800" dirty="0" smtClean="0">
                          <a:effectLst/>
                        </a:rPr>
                        <a:t>Terminations</a:t>
                      </a:r>
                      <a:endParaRPr lang="en-US" sz="1800" dirty="0">
                        <a:effectLst/>
                        <a:latin typeface="Calibri"/>
                        <a:ea typeface="Calibri"/>
                        <a:cs typeface="Times New Roman"/>
                      </a:endParaRPr>
                    </a:p>
                  </a:txBody>
                  <a:tcPr marL="68580" marR="68580" marT="0" marB="0">
                    <a:solidFill>
                      <a:srgbClr val="19334F"/>
                    </a:solidFill>
                  </a:tcPr>
                </a:tc>
                <a:tc>
                  <a:txBody>
                    <a:bodyPr/>
                    <a:lstStyle/>
                    <a:p>
                      <a:pPr marL="0" marR="0" algn="r">
                        <a:lnSpc>
                          <a:spcPct val="115000"/>
                        </a:lnSpc>
                        <a:spcBef>
                          <a:spcPts val="0"/>
                        </a:spcBef>
                        <a:spcAft>
                          <a:spcPts val="0"/>
                        </a:spcAft>
                      </a:pPr>
                      <a:r>
                        <a:rPr lang="en-US" sz="1800" dirty="0" smtClean="0">
                          <a:effectLst/>
                        </a:rPr>
                        <a:t>Employment at the end of the period</a:t>
                      </a:r>
                      <a:endParaRPr lang="en-US" sz="1800" dirty="0">
                        <a:effectLst/>
                        <a:latin typeface="Calibri"/>
                        <a:ea typeface="Calibri"/>
                        <a:cs typeface="Times New Roman"/>
                      </a:endParaRPr>
                    </a:p>
                  </a:txBody>
                  <a:tcPr marL="68580" marR="68580" marT="0" marB="0">
                    <a:solidFill>
                      <a:srgbClr val="19334F"/>
                    </a:solidFill>
                  </a:tcPr>
                </a:tc>
              </a:tr>
              <a:tr h="200025">
                <a:tc>
                  <a:txBody>
                    <a:bodyPr/>
                    <a:lstStyle/>
                    <a:p>
                      <a:pPr marL="0" marR="0" algn="just">
                        <a:lnSpc>
                          <a:spcPct val="115000"/>
                        </a:lnSpc>
                        <a:spcBef>
                          <a:spcPts val="0"/>
                        </a:spcBef>
                        <a:spcAft>
                          <a:spcPts val="0"/>
                        </a:spcAft>
                      </a:pPr>
                      <a:r>
                        <a:rPr lang="en-US" sz="1800" dirty="0" smtClean="0">
                          <a:effectLst/>
                        </a:rPr>
                        <a:t>Top Management</a:t>
                      </a:r>
                      <a:endParaRPr lang="en-US" sz="180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dirty="0" smtClean="0">
                          <a:effectLst/>
                          <a:latin typeface="Calibri"/>
                          <a:ea typeface="Calibri"/>
                          <a:cs typeface="Times New Roman"/>
                        </a:rPr>
                        <a:t>8</a:t>
                      </a:r>
                      <a:endParaRPr lang="en-US" sz="180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dirty="0" smtClean="0">
                          <a:effectLst/>
                          <a:latin typeface="Calibri"/>
                          <a:ea typeface="Calibri"/>
                          <a:cs typeface="Times New Roman"/>
                        </a:rPr>
                        <a:t>2</a:t>
                      </a:r>
                      <a:endParaRPr lang="en-US" sz="180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dirty="0" smtClean="0">
                          <a:effectLst/>
                          <a:latin typeface="Calibri"/>
                          <a:ea typeface="Calibri"/>
                          <a:cs typeface="Times New Roman"/>
                        </a:rPr>
                        <a:t>0</a:t>
                      </a:r>
                      <a:endParaRPr lang="en-US" sz="180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dirty="0" smtClean="0">
                          <a:effectLst/>
                          <a:latin typeface="Calibri"/>
                          <a:ea typeface="Calibri"/>
                          <a:cs typeface="Times New Roman"/>
                        </a:rPr>
                        <a:t>10</a:t>
                      </a:r>
                      <a:endParaRPr lang="en-US" sz="1800" dirty="0">
                        <a:effectLst/>
                        <a:latin typeface="Calibri"/>
                        <a:ea typeface="Calibri"/>
                        <a:cs typeface="Times New Roman"/>
                      </a:endParaRPr>
                    </a:p>
                  </a:txBody>
                  <a:tcPr marL="68580" marR="68580" marT="0" marB="0"/>
                </a:tc>
              </a:tr>
              <a:tr h="190500">
                <a:tc>
                  <a:txBody>
                    <a:bodyPr/>
                    <a:lstStyle/>
                    <a:p>
                      <a:pPr marL="0" marR="0" algn="l">
                        <a:lnSpc>
                          <a:spcPct val="115000"/>
                        </a:lnSpc>
                        <a:spcBef>
                          <a:spcPts val="0"/>
                        </a:spcBef>
                        <a:spcAft>
                          <a:spcPts val="0"/>
                        </a:spcAft>
                      </a:pPr>
                      <a:r>
                        <a:rPr lang="en-US" sz="1800" dirty="0" smtClean="0">
                          <a:effectLst/>
                          <a:latin typeface="Calibri"/>
                          <a:ea typeface="Calibri"/>
                          <a:cs typeface="Times New Roman"/>
                        </a:rPr>
                        <a:t>Senior</a:t>
                      </a:r>
                      <a:r>
                        <a:rPr lang="en-US" sz="1800" baseline="0" dirty="0" smtClean="0">
                          <a:effectLst/>
                          <a:latin typeface="Calibri"/>
                          <a:ea typeface="Calibri"/>
                          <a:cs typeface="Times New Roman"/>
                        </a:rPr>
                        <a:t> Management</a:t>
                      </a:r>
                      <a:endParaRPr lang="en-US" sz="180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dirty="0" smtClean="0">
                          <a:effectLst/>
                          <a:latin typeface="Calibri"/>
                          <a:ea typeface="Calibri"/>
                          <a:cs typeface="Times New Roman"/>
                        </a:rPr>
                        <a:t>10</a:t>
                      </a:r>
                      <a:endParaRPr lang="en-US" sz="180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dirty="0" smtClean="0">
                          <a:effectLst/>
                          <a:latin typeface="Calibri"/>
                          <a:ea typeface="Calibri"/>
                          <a:cs typeface="Times New Roman"/>
                        </a:rPr>
                        <a:t>1</a:t>
                      </a:r>
                      <a:endParaRPr lang="en-US" sz="180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dirty="0" smtClean="0">
                          <a:effectLst/>
                          <a:latin typeface="Calibri"/>
                          <a:ea typeface="Calibri"/>
                          <a:cs typeface="Times New Roman"/>
                        </a:rPr>
                        <a:t>2</a:t>
                      </a:r>
                      <a:endParaRPr lang="en-US" sz="180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dirty="0" smtClean="0">
                          <a:effectLst/>
                          <a:latin typeface="Calibri"/>
                          <a:ea typeface="Calibri"/>
                          <a:cs typeface="Times New Roman"/>
                        </a:rPr>
                        <a:t>9</a:t>
                      </a:r>
                      <a:endParaRPr lang="en-US" sz="1800" dirty="0">
                        <a:effectLst/>
                        <a:latin typeface="Calibri"/>
                        <a:ea typeface="Calibri"/>
                        <a:cs typeface="Times New Roman"/>
                      </a:endParaRPr>
                    </a:p>
                  </a:txBody>
                  <a:tcPr marL="68580" marR="68580" marT="0" marB="0"/>
                </a:tc>
              </a:tr>
              <a:tr h="190500">
                <a:tc>
                  <a:txBody>
                    <a:bodyPr/>
                    <a:lstStyle/>
                    <a:p>
                      <a:pPr marL="0" marR="0" algn="l">
                        <a:lnSpc>
                          <a:spcPct val="115000"/>
                        </a:lnSpc>
                        <a:spcBef>
                          <a:spcPts val="0"/>
                        </a:spcBef>
                        <a:spcAft>
                          <a:spcPts val="0"/>
                        </a:spcAft>
                      </a:pPr>
                      <a:r>
                        <a:rPr lang="en-US" sz="1800" dirty="0" smtClean="0">
                          <a:effectLst/>
                          <a:latin typeface="Calibri"/>
                          <a:ea typeface="Calibri"/>
                          <a:cs typeface="Times New Roman"/>
                        </a:rPr>
                        <a:t>Professional</a:t>
                      </a:r>
                      <a:r>
                        <a:rPr lang="en-US" sz="1800" baseline="0" dirty="0" smtClean="0">
                          <a:effectLst/>
                          <a:latin typeface="Calibri"/>
                          <a:ea typeface="Calibri"/>
                          <a:cs typeface="Times New Roman"/>
                        </a:rPr>
                        <a:t> </a:t>
                      </a:r>
                      <a:r>
                        <a:rPr lang="en-US" sz="1800" dirty="0" smtClean="0">
                          <a:effectLst/>
                          <a:latin typeface="Calibri"/>
                          <a:ea typeface="Calibri"/>
                          <a:cs typeface="Times New Roman"/>
                        </a:rPr>
                        <a:t>qualified</a:t>
                      </a:r>
                      <a:endParaRPr lang="en-US" sz="180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dirty="0" smtClean="0">
                          <a:effectLst/>
                          <a:latin typeface="Calibri"/>
                          <a:ea typeface="Calibri"/>
                          <a:cs typeface="Times New Roman"/>
                        </a:rPr>
                        <a:t>9</a:t>
                      </a:r>
                      <a:endParaRPr lang="en-US" sz="180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dirty="0" smtClean="0">
                          <a:effectLst/>
                          <a:latin typeface="Calibri"/>
                          <a:ea typeface="Calibri"/>
                          <a:cs typeface="Times New Roman"/>
                        </a:rPr>
                        <a:t>2</a:t>
                      </a:r>
                      <a:endParaRPr lang="en-US" sz="180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dirty="0" smtClean="0">
                          <a:effectLst/>
                          <a:latin typeface="Calibri"/>
                          <a:ea typeface="Calibri"/>
                          <a:cs typeface="Times New Roman"/>
                        </a:rPr>
                        <a:t>0</a:t>
                      </a:r>
                      <a:endParaRPr lang="en-US" sz="180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dirty="0" smtClean="0">
                          <a:effectLst/>
                          <a:latin typeface="Calibri"/>
                          <a:ea typeface="Calibri"/>
                          <a:cs typeface="Times New Roman"/>
                        </a:rPr>
                        <a:t>11</a:t>
                      </a:r>
                      <a:endParaRPr lang="en-US" sz="1800" dirty="0">
                        <a:effectLst/>
                        <a:latin typeface="Calibri"/>
                        <a:ea typeface="Calibri"/>
                        <a:cs typeface="Times New Roman"/>
                      </a:endParaRPr>
                    </a:p>
                  </a:txBody>
                  <a:tcPr marL="68580" marR="68580" marT="0" marB="0"/>
                </a:tc>
              </a:tr>
              <a:tr h="190500">
                <a:tc>
                  <a:txBody>
                    <a:bodyPr/>
                    <a:lstStyle/>
                    <a:p>
                      <a:pPr marL="0" marR="0" algn="l">
                        <a:lnSpc>
                          <a:spcPct val="115000"/>
                        </a:lnSpc>
                        <a:spcBef>
                          <a:spcPts val="0"/>
                        </a:spcBef>
                        <a:spcAft>
                          <a:spcPts val="0"/>
                        </a:spcAft>
                      </a:pPr>
                      <a:r>
                        <a:rPr lang="en-US" sz="1800" dirty="0" smtClean="0">
                          <a:effectLst/>
                          <a:latin typeface="Calibri"/>
                          <a:ea typeface="Calibri"/>
                          <a:cs typeface="Times New Roman"/>
                        </a:rPr>
                        <a:t>Skilled</a:t>
                      </a:r>
                      <a:endParaRPr lang="en-US" sz="180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dirty="0" smtClean="0">
                          <a:effectLst/>
                          <a:latin typeface="Calibri"/>
                          <a:ea typeface="Calibri"/>
                          <a:cs typeface="Times New Roman"/>
                        </a:rPr>
                        <a:t>9</a:t>
                      </a:r>
                      <a:endParaRPr lang="en-US" sz="180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dirty="0" smtClean="0">
                          <a:effectLst/>
                          <a:latin typeface="Calibri"/>
                          <a:ea typeface="Calibri"/>
                          <a:cs typeface="Times New Roman"/>
                        </a:rPr>
                        <a:t>3</a:t>
                      </a:r>
                      <a:endParaRPr lang="en-US" sz="180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dirty="0" smtClean="0">
                          <a:effectLst/>
                          <a:latin typeface="Calibri"/>
                          <a:ea typeface="Calibri"/>
                          <a:cs typeface="Times New Roman"/>
                        </a:rPr>
                        <a:t>0</a:t>
                      </a:r>
                      <a:endParaRPr lang="en-US" sz="180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dirty="0" smtClean="0">
                          <a:effectLst/>
                          <a:latin typeface="Calibri"/>
                          <a:ea typeface="Calibri"/>
                          <a:cs typeface="Times New Roman"/>
                        </a:rPr>
                        <a:t>12</a:t>
                      </a:r>
                      <a:endParaRPr lang="en-US" sz="1800" dirty="0">
                        <a:effectLst/>
                        <a:latin typeface="Calibri"/>
                        <a:ea typeface="Calibri"/>
                        <a:cs typeface="Times New Roman"/>
                      </a:endParaRPr>
                    </a:p>
                  </a:txBody>
                  <a:tcPr marL="68580" marR="68580" marT="0" marB="0"/>
                </a:tc>
              </a:tr>
              <a:tr h="200025">
                <a:tc>
                  <a:txBody>
                    <a:bodyPr/>
                    <a:lstStyle/>
                    <a:p>
                      <a:pPr marL="0" marR="0" algn="l">
                        <a:lnSpc>
                          <a:spcPct val="115000"/>
                        </a:lnSpc>
                        <a:spcBef>
                          <a:spcPts val="0"/>
                        </a:spcBef>
                        <a:spcAft>
                          <a:spcPts val="0"/>
                        </a:spcAft>
                      </a:pPr>
                      <a:r>
                        <a:rPr lang="en-US" sz="1800" dirty="0" smtClean="0">
                          <a:effectLst/>
                          <a:latin typeface="Calibri"/>
                          <a:ea typeface="Calibri"/>
                          <a:cs typeface="Times New Roman"/>
                        </a:rPr>
                        <a:t>Semi-skilled</a:t>
                      </a:r>
                      <a:endParaRPr lang="en-US" sz="180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dirty="0" smtClean="0">
                          <a:effectLst/>
                          <a:latin typeface="Calibri"/>
                          <a:ea typeface="Calibri"/>
                          <a:cs typeface="Times New Roman"/>
                        </a:rPr>
                        <a:t>55</a:t>
                      </a:r>
                      <a:endParaRPr lang="en-US" sz="180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dirty="0" smtClean="0">
                          <a:effectLst/>
                          <a:latin typeface="Calibri"/>
                          <a:ea typeface="Calibri"/>
                          <a:cs typeface="Times New Roman"/>
                        </a:rPr>
                        <a:t>5</a:t>
                      </a:r>
                      <a:endParaRPr lang="en-US" sz="180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dirty="0" smtClean="0">
                          <a:effectLst/>
                          <a:latin typeface="Calibri"/>
                          <a:ea typeface="Calibri"/>
                          <a:cs typeface="Times New Roman"/>
                        </a:rPr>
                        <a:t>2</a:t>
                      </a:r>
                      <a:endParaRPr lang="en-US" sz="180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dirty="0" smtClean="0">
                          <a:effectLst/>
                          <a:latin typeface="Calibri"/>
                          <a:ea typeface="Calibri"/>
                          <a:cs typeface="Times New Roman"/>
                        </a:rPr>
                        <a:t>58</a:t>
                      </a:r>
                      <a:endParaRPr lang="en-US" sz="1800" dirty="0">
                        <a:effectLst/>
                        <a:latin typeface="Calibri"/>
                        <a:ea typeface="Calibri"/>
                        <a:cs typeface="Times New Roman"/>
                      </a:endParaRPr>
                    </a:p>
                  </a:txBody>
                  <a:tcPr marL="68580" marR="68580" marT="0" marB="0"/>
                </a:tc>
              </a:tr>
              <a:tr h="200025">
                <a:tc>
                  <a:txBody>
                    <a:bodyPr/>
                    <a:lstStyle/>
                    <a:p>
                      <a:pPr marL="0" marR="0" algn="l">
                        <a:lnSpc>
                          <a:spcPct val="115000"/>
                        </a:lnSpc>
                        <a:spcBef>
                          <a:spcPts val="0"/>
                        </a:spcBef>
                        <a:spcAft>
                          <a:spcPts val="0"/>
                        </a:spcAft>
                      </a:pPr>
                      <a:r>
                        <a:rPr lang="en-US" sz="1800" dirty="0">
                          <a:effectLst/>
                        </a:rPr>
                        <a:t> </a:t>
                      </a:r>
                      <a:r>
                        <a:rPr lang="en-US" sz="1800" dirty="0" smtClean="0">
                          <a:effectLst/>
                        </a:rPr>
                        <a:t>Unskilled</a:t>
                      </a:r>
                      <a:endParaRPr lang="en-US" sz="180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b="0" dirty="0" smtClean="0">
                          <a:effectLst/>
                          <a:latin typeface="Calibri"/>
                          <a:ea typeface="Calibri"/>
                          <a:cs typeface="Times New Roman"/>
                        </a:rPr>
                        <a:t>4</a:t>
                      </a:r>
                      <a:endParaRPr lang="en-US" sz="1800" b="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b="0" dirty="0" smtClean="0">
                          <a:effectLst/>
                          <a:latin typeface="Calibri"/>
                          <a:ea typeface="Calibri"/>
                          <a:cs typeface="Times New Roman"/>
                        </a:rPr>
                        <a:t>0</a:t>
                      </a:r>
                      <a:endParaRPr lang="en-US" sz="1800" b="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b="0" dirty="0" smtClean="0">
                          <a:effectLst/>
                          <a:latin typeface="Calibri"/>
                          <a:ea typeface="Calibri"/>
                          <a:cs typeface="Times New Roman"/>
                        </a:rPr>
                        <a:t>0</a:t>
                      </a:r>
                      <a:endParaRPr lang="en-US" sz="1800" b="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b="0" dirty="0" smtClean="0">
                          <a:effectLst/>
                          <a:latin typeface="Calibri"/>
                          <a:ea typeface="Calibri"/>
                          <a:cs typeface="Times New Roman"/>
                        </a:rPr>
                        <a:t>4</a:t>
                      </a:r>
                      <a:endParaRPr lang="en-US" sz="1800" b="0" dirty="0">
                        <a:effectLst/>
                        <a:latin typeface="Calibri"/>
                        <a:ea typeface="Calibri"/>
                        <a:cs typeface="Times New Roman"/>
                      </a:endParaRPr>
                    </a:p>
                  </a:txBody>
                  <a:tcPr marL="68580" marR="68580" marT="0" marB="0"/>
                </a:tc>
              </a:tr>
              <a:tr h="200025">
                <a:tc>
                  <a:txBody>
                    <a:bodyPr/>
                    <a:lstStyle/>
                    <a:p>
                      <a:pPr marL="0" marR="0" algn="l">
                        <a:lnSpc>
                          <a:spcPct val="115000"/>
                        </a:lnSpc>
                        <a:spcBef>
                          <a:spcPts val="0"/>
                        </a:spcBef>
                        <a:spcAft>
                          <a:spcPts val="0"/>
                        </a:spcAft>
                      </a:pPr>
                      <a:r>
                        <a:rPr lang="en-US" sz="1800" dirty="0" smtClean="0">
                          <a:effectLst/>
                          <a:latin typeface="Calibri"/>
                          <a:ea typeface="Calibri"/>
                          <a:cs typeface="Times New Roman"/>
                        </a:rPr>
                        <a:t>TOTAL</a:t>
                      </a:r>
                      <a:endParaRPr lang="en-US" sz="180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b="1" dirty="0" smtClean="0">
                          <a:effectLst/>
                          <a:latin typeface="Calibri"/>
                          <a:ea typeface="Calibri"/>
                          <a:cs typeface="Times New Roman"/>
                        </a:rPr>
                        <a:t>95</a:t>
                      </a:r>
                      <a:endParaRPr lang="en-US" sz="1800" b="1"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b="1" dirty="0" smtClean="0">
                          <a:effectLst/>
                          <a:latin typeface="Calibri"/>
                          <a:ea typeface="Calibri"/>
                          <a:cs typeface="Times New Roman"/>
                        </a:rPr>
                        <a:t>13</a:t>
                      </a:r>
                      <a:endParaRPr lang="en-US" sz="1800" b="1"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b="1" dirty="0" smtClean="0">
                          <a:effectLst/>
                          <a:latin typeface="Calibri"/>
                          <a:ea typeface="Calibri"/>
                          <a:cs typeface="Times New Roman"/>
                        </a:rPr>
                        <a:t>4</a:t>
                      </a:r>
                      <a:endParaRPr lang="en-US" sz="1800" b="1"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b="1" dirty="0" smtClean="0">
                          <a:effectLst/>
                          <a:latin typeface="Calibri"/>
                          <a:ea typeface="Calibri"/>
                          <a:cs typeface="Times New Roman"/>
                        </a:rPr>
                        <a:t>104</a:t>
                      </a:r>
                      <a:endParaRPr lang="en-US" sz="1800" b="1" dirty="0">
                        <a:effectLst/>
                        <a:latin typeface="Calibri"/>
                        <a:ea typeface="Calibri"/>
                        <a:cs typeface="Times New Roman"/>
                      </a:endParaRPr>
                    </a:p>
                  </a:txBody>
                  <a:tcPr marL="68580" marR="68580" marT="0" marB="0"/>
                </a:tc>
              </a:tr>
            </a:tbl>
          </a:graphicData>
        </a:graphic>
      </p:graphicFrame>
      <p:sp>
        <p:nvSpPr>
          <p:cNvPr id="8" name="TextBox 7"/>
          <p:cNvSpPr txBox="1"/>
          <p:nvPr/>
        </p:nvSpPr>
        <p:spPr>
          <a:xfrm>
            <a:off x="289934" y="1564221"/>
            <a:ext cx="8320665" cy="400110"/>
          </a:xfrm>
          <a:prstGeom prst="rect">
            <a:avLst/>
          </a:prstGeom>
          <a:solidFill>
            <a:schemeClr val="accent3">
              <a:lumMod val="60000"/>
              <a:lumOff val="40000"/>
            </a:schemeClr>
          </a:solidFill>
        </p:spPr>
        <p:txBody>
          <a:bodyPr wrap="square" rtlCol="0">
            <a:spAutoFit/>
          </a:bodyPr>
          <a:lstStyle/>
          <a:p>
            <a:r>
              <a:rPr lang="en-US" sz="2000" b="1" dirty="0" smtClean="0"/>
              <a:t>Employment Changes</a:t>
            </a:r>
            <a:endParaRPr lang="en-US" sz="2000" b="1" dirty="0"/>
          </a:p>
        </p:txBody>
      </p:sp>
    </p:spTree>
    <p:extLst>
      <p:ext uri="{BB962C8B-B14F-4D97-AF65-F5344CB8AC3E}">
        <p14:creationId xmlns:p14="http://schemas.microsoft.com/office/powerpoint/2010/main" xmlns="" val="3104489390"/>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16421"/>
            <a:ext cx="9144000" cy="584775"/>
          </a:xfrm>
          <a:prstGeom prst="rect">
            <a:avLst/>
          </a:prstGeom>
          <a:noFill/>
        </p:spPr>
        <p:txBody>
          <a:bodyPr wrap="square" rtlCol="0">
            <a:spAutoFit/>
          </a:bodyPr>
          <a:lstStyle/>
          <a:p>
            <a:pPr algn="ctr"/>
            <a:r>
              <a:rPr lang="en-US" sz="3200" b="1" dirty="0" smtClean="0"/>
              <a:t>Integrated Human Capital</a:t>
            </a:r>
            <a:endParaRPr lang="en-US" sz="3200" b="1" dirty="0"/>
          </a:p>
        </p:txBody>
      </p:sp>
      <p:sp>
        <p:nvSpPr>
          <p:cNvPr id="3" name="Rectangle 2"/>
          <p:cNvSpPr/>
          <p:nvPr/>
        </p:nvSpPr>
        <p:spPr>
          <a:xfrm>
            <a:off x="-76200" y="767352"/>
            <a:ext cx="9220200" cy="523220"/>
          </a:xfrm>
          <a:prstGeom prst="rect">
            <a:avLst/>
          </a:prstGeom>
        </p:spPr>
        <p:txBody>
          <a:bodyPr wrap="square">
            <a:spAutoFit/>
          </a:bodyPr>
          <a:lstStyle/>
          <a:p>
            <a:pPr algn="ctr"/>
            <a:r>
              <a:rPr lang="en-ZA" sz="2800" b="1" dirty="0"/>
              <a:t>HUMAN RESOURCE OVERSIGHT STATISTICS</a:t>
            </a:r>
            <a:endParaRPr lang="en-US" sz="2800" dirty="0"/>
          </a:p>
        </p:txBody>
      </p:sp>
      <p:graphicFrame>
        <p:nvGraphicFramePr>
          <p:cNvPr id="4" name="Table 3"/>
          <p:cNvGraphicFramePr>
            <a:graphicFrameLocks noGrp="1"/>
          </p:cNvGraphicFramePr>
          <p:nvPr>
            <p:extLst>
              <p:ext uri="{D42A27DB-BD31-4B8C-83A1-F6EECF244321}">
                <p14:modId xmlns:p14="http://schemas.microsoft.com/office/powerpoint/2010/main" xmlns="" val="3852974144"/>
              </p:ext>
            </p:extLst>
          </p:nvPr>
        </p:nvGraphicFramePr>
        <p:xfrm>
          <a:off x="304800" y="2133600"/>
          <a:ext cx="8153400" cy="3523869"/>
        </p:xfrm>
        <a:graphic>
          <a:graphicData uri="http://schemas.openxmlformats.org/drawingml/2006/table">
            <a:tbl>
              <a:tblPr firstRow="1" firstCol="1" bandRow="1">
                <a:tableStyleId>{5C22544A-7EE6-4342-B048-85BDC9FD1C3A}</a:tableStyleId>
              </a:tblPr>
              <a:tblGrid>
                <a:gridCol w="4343400"/>
                <a:gridCol w="1828800"/>
                <a:gridCol w="1981200"/>
              </a:tblGrid>
              <a:tr h="1000125">
                <a:tc>
                  <a:txBody>
                    <a:bodyPr/>
                    <a:lstStyle/>
                    <a:p>
                      <a:pPr marL="0" marR="0" algn="just">
                        <a:lnSpc>
                          <a:spcPct val="115000"/>
                        </a:lnSpc>
                        <a:spcBef>
                          <a:spcPts val="0"/>
                        </a:spcBef>
                        <a:spcAft>
                          <a:spcPts val="0"/>
                        </a:spcAft>
                      </a:pPr>
                      <a:r>
                        <a:rPr lang="en-US" sz="1800" dirty="0" smtClean="0">
                          <a:effectLst/>
                          <a:latin typeface="+mn-lt"/>
                          <a:ea typeface="+mn-ea"/>
                          <a:cs typeface="+mn-cs"/>
                        </a:rPr>
                        <a:t>Reason</a:t>
                      </a:r>
                      <a:endParaRPr lang="en-US" sz="1800" dirty="0">
                        <a:effectLst/>
                        <a:latin typeface="Calibri"/>
                        <a:ea typeface="Calibri"/>
                        <a:cs typeface="Times New Roman"/>
                      </a:endParaRPr>
                    </a:p>
                  </a:txBody>
                  <a:tcPr marL="68580" marR="68580" marT="0" marB="0">
                    <a:solidFill>
                      <a:srgbClr val="19334F"/>
                    </a:solidFill>
                  </a:tcPr>
                </a:tc>
                <a:tc>
                  <a:txBody>
                    <a:bodyPr/>
                    <a:lstStyle/>
                    <a:p>
                      <a:pPr marL="0" marR="0" algn="r">
                        <a:lnSpc>
                          <a:spcPct val="115000"/>
                        </a:lnSpc>
                        <a:spcBef>
                          <a:spcPts val="0"/>
                        </a:spcBef>
                        <a:spcAft>
                          <a:spcPts val="0"/>
                        </a:spcAft>
                      </a:pPr>
                      <a:r>
                        <a:rPr lang="en-US" sz="1800" dirty="0" smtClean="0">
                          <a:effectLst/>
                        </a:rPr>
                        <a:t>Number </a:t>
                      </a:r>
                      <a:endParaRPr lang="en-US" sz="1800" dirty="0">
                        <a:effectLst/>
                        <a:latin typeface="Calibri"/>
                        <a:ea typeface="Calibri"/>
                        <a:cs typeface="Times New Roman"/>
                      </a:endParaRPr>
                    </a:p>
                  </a:txBody>
                  <a:tcPr marL="68580" marR="68580" marT="0" marB="0">
                    <a:solidFill>
                      <a:srgbClr val="19334F"/>
                    </a:solidFill>
                  </a:tcPr>
                </a:tc>
                <a:tc>
                  <a:txBody>
                    <a:bodyPr/>
                    <a:lstStyle/>
                    <a:p>
                      <a:pPr marL="0" marR="0" algn="r">
                        <a:lnSpc>
                          <a:spcPct val="115000"/>
                        </a:lnSpc>
                        <a:spcBef>
                          <a:spcPts val="0"/>
                        </a:spcBef>
                        <a:spcAft>
                          <a:spcPts val="0"/>
                        </a:spcAft>
                      </a:pPr>
                      <a:r>
                        <a:rPr lang="en-US" sz="1800" dirty="0" smtClean="0">
                          <a:effectLst/>
                          <a:latin typeface="Calibri"/>
                          <a:ea typeface="Calibri"/>
                          <a:cs typeface="Times New Roman"/>
                        </a:rPr>
                        <a:t>% of staff leaving</a:t>
                      </a:r>
                      <a:endParaRPr lang="en-US" sz="1800" dirty="0">
                        <a:effectLst/>
                        <a:latin typeface="Calibri"/>
                        <a:ea typeface="Calibri"/>
                        <a:cs typeface="Times New Roman"/>
                      </a:endParaRPr>
                    </a:p>
                  </a:txBody>
                  <a:tcPr marL="68580" marR="68580" marT="0" marB="0">
                    <a:solidFill>
                      <a:srgbClr val="19334F"/>
                    </a:solidFill>
                  </a:tcPr>
                </a:tc>
              </a:tr>
              <a:tr h="200025">
                <a:tc>
                  <a:txBody>
                    <a:bodyPr/>
                    <a:lstStyle/>
                    <a:p>
                      <a:pPr marL="0" marR="0" algn="just">
                        <a:lnSpc>
                          <a:spcPct val="115000"/>
                        </a:lnSpc>
                        <a:spcBef>
                          <a:spcPts val="0"/>
                        </a:spcBef>
                        <a:spcAft>
                          <a:spcPts val="0"/>
                        </a:spcAft>
                      </a:pPr>
                      <a:r>
                        <a:rPr lang="en-US" sz="1800" b="0" dirty="0" smtClean="0">
                          <a:effectLst/>
                          <a:latin typeface="Calibri"/>
                          <a:ea typeface="Calibri"/>
                          <a:cs typeface="Times New Roman"/>
                        </a:rPr>
                        <a:t>Death</a:t>
                      </a:r>
                      <a:endParaRPr lang="en-US" sz="1800" b="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b="0" dirty="0" smtClean="0">
                          <a:effectLst/>
                          <a:latin typeface="Calibri"/>
                          <a:ea typeface="Calibri"/>
                          <a:cs typeface="Times New Roman"/>
                        </a:rPr>
                        <a:t>0</a:t>
                      </a:r>
                      <a:endParaRPr lang="en-US" sz="1800" b="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b="0" dirty="0" smtClean="0">
                          <a:effectLst/>
                          <a:latin typeface="Calibri"/>
                          <a:ea typeface="Calibri"/>
                          <a:cs typeface="Times New Roman"/>
                        </a:rPr>
                        <a:t>0</a:t>
                      </a:r>
                      <a:endParaRPr lang="en-US" sz="1800" b="0" dirty="0">
                        <a:effectLst/>
                        <a:latin typeface="Calibri"/>
                        <a:ea typeface="Calibri"/>
                        <a:cs typeface="Times New Roman"/>
                      </a:endParaRPr>
                    </a:p>
                  </a:txBody>
                  <a:tcPr marL="68580" marR="68580" marT="0" marB="0"/>
                </a:tc>
              </a:tr>
              <a:tr h="190500">
                <a:tc>
                  <a:txBody>
                    <a:bodyPr/>
                    <a:lstStyle/>
                    <a:p>
                      <a:pPr marL="0" marR="0" algn="l">
                        <a:lnSpc>
                          <a:spcPct val="115000"/>
                        </a:lnSpc>
                        <a:spcBef>
                          <a:spcPts val="0"/>
                        </a:spcBef>
                        <a:spcAft>
                          <a:spcPts val="0"/>
                        </a:spcAft>
                      </a:pPr>
                      <a:r>
                        <a:rPr lang="en-US" sz="1800" b="0" dirty="0" smtClean="0">
                          <a:effectLst/>
                          <a:latin typeface="Calibri"/>
                          <a:ea typeface="Calibri"/>
                          <a:cs typeface="Times New Roman"/>
                        </a:rPr>
                        <a:t>Resignation</a:t>
                      </a:r>
                      <a:endParaRPr lang="en-US" sz="1800" b="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b="0" dirty="0" smtClean="0">
                          <a:effectLst/>
                          <a:latin typeface="Calibri"/>
                          <a:ea typeface="Calibri"/>
                          <a:cs typeface="Times New Roman"/>
                        </a:rPr>
                        <a:t>3</a:t>
                      </a:r>
                      <a:endParaRPr lang="en-US" sz="1800" b="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b="0" dirty="0" smtClean="0">
                          <a:effectLst/>
                          <a:latin typeface="Calibri"/>
                          <a:ea typeface="Calibri"/>
                          <a:cs typeface="Times New Roman"/>
                        </a:rPr>
                        <a:t>3%</a:t>
                      </a:r>
                      <a:endParaRPr lang="en-US" sz="1800" b="0" dirty="0">
                        <a:effectLst/>
                        <a:latin typeface="Calibri"/>
                        <a:ea typeface="Calibri"/>
                        <a:cs typeface="Times New Roman"/>
                      </a:endParaRPr>
                    </a:p>
                  </a:txBody>
                  <a:tcPr marL="68580" marR="68580" marT="0" marB="0"/>
                </a:tc>
              </a:tr>
              <a:tr h="190500">
                <a:tc>
                  <a:txBody>
                    <a:bodyPr/>
                    <a:lstStyle/>
                    <a:p>
                      <a:pPr marL="0" marR="0" algn="l">
                        <a:lnSpc>
                          <a:spcPct val="115000"/>
                        </a:lnSpc>
                        <a:spcBef>
                          <a:spcPts val="0"/>
                        </a:spcBef>
                        <a:spcAft>
                          <a:spcPts val="0"/>
                        </a:spcAft>
                      </a:pPr>
                      <a:r>
                        <a:rPr lang="en-US" sz="1800" b="0" dirty="0" smtClean="0">
                          <a:effectLst/>
                          <a:latin typeface="Calibri"/>
                          <a:ea typeface="Calibri"/>
                          <a:cs typeface="Times New Roman"/>
                        </a:rPr>
                        <a:t>Dismissal</a:t>
                      </a:r>
                      <a:endParaRPr lang="en-US" sz="1800" b="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b="0" dirty="0" smtClean="0">
                          <a:effectLst/>
                          <a:latin typeface="Calibri"/>
                          <a:ea typeface="Calibri"/>
                          <a:cs typeface="Times New Roman"/>
                        </a:rPr>
                        <a:t>0</a:t>
                      </a:r>
                      <a:endParaRPr lang="en-US" sz="1800" b="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b="0" dirty="0" smtClean="0">
                          <a:effectLst/>
                          <a:latin typeface="Calibri"/>
                          <a:ea typeface="Calibri"/>
                          <a:cs typeface="Times New Roman"/>
                        </a:rPr>
                        <a:t>0%</a:t>
                      </a:r>
                      <a:endParaRPr lang="en-US" sz="1800" b="0" dirty="0">
                        <a:effectLst/>
                        <a:latin typeface="Calibri"/>
                        <a:ea typeface="Calibri"/>
                        <a:cs typeface="Times New Roman"/>
                      </a:endParaRPr>
                    </a:p>
                  </a:txBody>
                  <a:tcPr marL="68580" marR="68580" marT="0" marB="0"/>
                </a:tc>
              </a:tr>
              <a:tr h="190500">
                <a:tc>
                  <a:txBody>
                    <a:bodyPr/>
                    <a:lstStyle/>
                    <a:p>
                      <a:pPr marL="0" marR="0" algn="l">
                        <a:lnSpc>
                          <a:spcPct val="115000"/>
                        </a:lnSpc>
                        <a:spcBef>
                          <a:spcPts val="0"/>
                        </a:spcBef>
                        <a:spcAft>
                          <a:spcPts val="0"/>
                        </a:spcAft>
                      </a:pPr>
                      <a:r>
                        <a:rPr lang="en-US" sz="1800" b="0" dirty="0" smtClean="0">
                          <a:effectLst/>
                          <a:latin typeface="Calibri"/>
                          <a:ea typeface="Calibri"/>
                          <a:cs typeface="Times New Roman"/>
                        </a:rPr>
                        <a:t>Retirement</a:t>
                      </a:r>
                      <a:endParaRPr lang="en-US" sz="1800" b="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b="0" dirty="0" smtClean="0">
                          <a:effectLst/>
                          <a:latin typeface="Calibri"/>
                          <a:ea typeface="Calibri"/>
                          <a:cs typeface="Times New Roman"/>
                        </a:rPr>
                        <a:t>1</a:t>
                      </a:r>
                      <a:endParaRPr lang="en-US" sz="1800" b="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b="0" dirty="0" smtClean="0">
                          <a:effectLst/>
                          <a:latin typeface="Calibri"/>
                          <a:ea typeface="Calibri"/>
                          <a:cs typeface="Times New Roman"/>
                        </a:rPr>
                        <a:t>1%</a:t>
                      </a:r>
                      <a:endParaRPr lang="en-US" sz="1800" b="0" dirty="0">
                        <a:effectLst/>
                        <a:latin typeface="Calibri"/>
                        <a:ea typeface="Calibri"/>
                        <a:cs typeface="Times New Roman"/>
                      </a:endParaRPr>
                    </a:p>
                  </a:txBody>
                  <a:tcPr marL="68580" marR="68580" marT="0" marB="0"/>
                </a:tc>
              </a:tr>
              <a:tr h="200025">
                <a:tc>
                  <a:txBody>
                    <a:bodyPr/>
                    <a:lstStyle/>
                    <a:p>
                      <a:pPr marL="0" marR="0" algn="l">
                        <a:lnSpc>
                          <a:spcPct val="115000"/>
                        </a:lnSpc>
                        <a:spcBef>
                          <a:spcPts val="0"/>
                        </a:spcBef>
                        <a:spcAft>
                          <a:spcPts val="0"/>
                        </a:spcAft>
                      </a:pPr>
                      <a:r>
                        <a:rPr lang="en-US" sz="1800" b="0" dirty="0" smtClean="0">
                          <a:effectLst/>
                          <a:latin typeface="Calibri"/>
                          <a:ea typeface="Calibri"/>
                          <a:cs typeface="Times New Roman"/>
                        </a:rPr>
                        <a:t>Ill Health</a:t>
                      </a:r>
                      <a:endParaRPr lang="en-US" sz="1800" b="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b="0" dirty="0" smtClean="0">
                          <a:effectLst/>
                          <a:latin typeface="Calibri"/>
                          <a:ea typeface="Calibri"/>
                          <a:cs typeface="Times New Roman"/>
                        </a:rPr>
                        <a:t>0</a:t>
                      </a:r>
                      <a:endParaRPr lang="en-US" sz="1800" b="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b="0" dirty="0" smtClean="0">
                          <a:effectLst/>
                          <a:latin typeface="Calibri"/>
                          <a:ea typeface="Calibri"/>
                          <a:cs typeface="Times New Roman"/>
                        </a:rPr>
                        <a:t>0%</a:t>
                      </a:r>
                      <a:endParaRPr lang="en-US" sz="1800" b="0" dirty="0">
                        <a:effectLst/>
                        <a:latin typeface="Calibri"/>
                        <a:ea typeface="Calibri"/>
                        <a:cs typeface="Times New Roman"/>
                      </a:endParaRPr>
                    </a:p>
                  </a:txBody>
                  <a:tcPr marL="68580" marR="68580" marT="0" marB="0"/>
                </a:tc>
              </a:tr>
              <a:tr h="200025">
                <a:tc>
                  <a:txBody>
                    <a:bodyPr/>
                    <a:lstStyle/>
                    <a:p>
                      <a:pPr marL="0" marR="0" algn="l">
                        <a:lnSpc>
                          <a:spcPct val="115000"/>
                        </a:lnSpc>
                        <a:spcBef>
                          <a:spcPts val="0"/>
                        </a:spcBef>
                        <a:spcAft>
                          <a:spcPts val="0"/>
                        </a:spcAft>
                      </a:pPr>
                      <a:r>
                        <a:rPr lang="en-US" sz="1800" b="0" dirty="0" smtClean="0">
                          <a:effectLst/>
                          <a:latin typeface="Calibri"/>
                          <a:ea typeface="Calibri"/>
                          <a:cs typeface="Times New Roman"/>
                        </a:rPr>
                        <a:t>Expiry of contract</a:t>
                      </a:r>
                      <a:endParaRPr lang="en-US" sz="1800" b="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b="0" dirty="0" smtClean="0">
                          <a:effectLst/>
                          <a:latin typeface="Calibri"/>
                          <a:ea typeface="Calibri"/>
                          <a:cs typeface="Times New Roman"/>
                        </a:rPr>
                        <a:t>0</a:t>
                      </a:r>
                      <a:endParaRPr lang="en-US" sz="1800" b="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b="0" dirty="0" smtClean="0">
                          <a:effectLst/>
                          <a:latin typeface="Calibri"/>
                          <a:ea typeface="Calibri"/>
                          <a:cs typeface="Times New Roman"/>
                        </a:rPr>
                        <a:t>0%</a:t>
                      </a:r>
                      <a:endParaRPr lang="en-US" sz="1800" b="0" dirty="0">
                        <a:effectLst/>
                        <a:latin typeface="Calibri"/>
                        <a:ea typeface="Calibri"/>
                        <a:cs typeface="Times New Roman"/>
                      </a:endParaRPr>
                    </a:p>
                  </a:txBody>
                  <a:tcPr marL="68580" marR="68580" marT="0" marB="0"/>
                </a:tc>
              </a:tr>
              <a:tr h="200025">
                <a:tc>
                  <a:txBody>
                    <a:bodyPr/>
                    <a:lstStyle/>
                    <a:p>
                      <a:pPr marL="0" marR="0" algn="l">
                        <a:lnSpc>
                          <a:spcPct val="115000"/>
                        </a:lnSpc>
                        <a:spcBef>
                          <a:spcPts val="0"/>
                        </a:spcBef>
                        <a:spcAft>
                          <a:spcPts val="0"/>
                        </a:spcAft>
                      </a:pPr>
                      <a:r>
                        <a:rPr lang="en-US" sz="1800" b="0" dirty="0" smtClean="0">
                          <a:effectLst/>
                          <a:latin typeface="Calibri"/>
                          <a:ea typeface="Calibri"/>
                          <a:cs typeface="Times New Roman"/>
                        </a:rPr>
                        <a:t>Promoted to</a:t>
                      </a:r>
                      <a:r>
                        <a:rPr lang="en-US" sz="1800" b="0" baseline="0" dirty="0" smtClean="0">
                          <a:effectLst/>
                          <a:latin typeface="Calibri"/>
                          <a:ea typeface="Calibri"/>
                          <a:cs typeface="Times New Roman"/>
                        </a:rPr>
                        <a:t> higher position</a:t>
                      </a:r>
                      <a:endParaRPr lang="en-US" sz="1800" b="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b="0" dirty="0" smtClean="0">
                          <a:effectLst/>
                          <a:latin typeface="Calibri"/>
                          <a:ea typeface="Calibri"/>
                          <a:cs typeface="Times New Roman"/>
                        </a:rPr>
                        <a:t>0</a:t>
                      </a:r>
                      <a:endParaRPr lang="en-US" sz="1800" b="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b="0" dirty="0" smtClean="0">
                          <a:effectLst/>
                          <a:latin typeface="Calibri"/>
                          <a:ea typeface="Calibri"/>
                          <a:cs typeface="Times New Roman"/>
                        </a:rPr>
                        <a:t>0%</a:t>
                      </a:r>
                      <a:endParaRPr lang="en-US" sz="1800" b="0" dirty="0">
                        <a:effectLst/>
                        <a:latin typeface="Calibri"/>
                        <a:ea typeface="Calibri"/>
                        <a:cs typeface="Times New Roman"/>
                      </a:endParaRPr>
                    </a:p>
                  </a:txBody>
                  <a:tcPr marL="68580" marR="68580" marT="0" marB="0"/>
                </a:tc>
              </a:tr>
              <a:tr h="200025">
                <a:tc>
                  <a:txBody>
                    <a:bodyPr/>
                    <a:lstStyle/>
                    <a:p>
                      <a:pPr marL="0" marR="0" algn="l">
                        <a:lnSpc>
                          <a:spcPct val="115000"/>
                        </a:lnSpc>
                        <a:spcBef>
                          <a:spcPts val="0"/>
                        </a:spcBef>
                        <a:spcAft>
                          <a:spcPts val="0"/>
                        </a:spcAft>
                      </a:pPr>
                      <a:r>
                        <a:rPr lang="en-US" sz="1800" dirty="0" smtClean="0">
                          <a:effectLst/>
                          <a:latin typeface="Calibri"/>
                          <a:ea typeface="Calibri"/>
                          <a:cs typeface="Times New Roman"/>
                        </a:rPr>
                        <a:t>Total</a:t>
                      </a:r>
                      <a:endParaRPr lang="en-US" sz="180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b="1" dirty="0" smtClean="0">
                          <a:effectLst/>
                          <a:latin typeface="Calibri"/>
                          <a:ea typeface="Calibri"/>
                          <a:cs typeface="Times New Roman"/>
                        </a:rPr>
                        <a:t>4</a:t>
                      </a:r>
                      <a:endParaRPr lang="en-US" sz="1800" b="1"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b="1" dirty="0" smtClean="0">
                          <a:effectLst/>
                          <a:latin typeface="Calibri"/>
                          <a:ea typeface="Calibri"/>
                          <a:cs typeface="Times New Roman"/>
                        </a:rPr>
                        <a:t>4%</a:t>
                      </a:r>
                      <a:endParaRPr lang="en-US" sz="1800" b="1" dirty="0">
                        <a:effectLst/>
                        <a:latin typeface="Calibri"/>
                        <a:ea typeface="Calibri"/>
                        <a:cs typeface="Times New Roman"/>
                      </a:endParaRPr>
                    </a:p>
                  </a:txBody>
                  <a:tcPr marL="68580" marR="68580" marT="0" marB="0"/>
                </a:tc>
              </a:tr>
            </a:tbl>
          </a:graphicData>
        </a:graphic>
      </p:graphicFrame>
      <p:sp>
        <p:nvSpPr>
          <p:cNvPr id="5" name="TextBox 4"/>
          <p:cNvSpPr txBox="1"/>
          <p:nvPr/>
        </p:nvSpPr>
        <p:spPr>
          <a:xfrm>
            <a:off x="289934" y="1564221"/>
            <a:ext cx="8168265" cy="400110"/>
          </a:xfrm>
          <a:prstGeom prst="rect">
            <a:avLst/>
          </a:prstGeom>
          <a:solidFill>
            <a:schemeClr val="accent3">
              <a:lumMod val="60000"/>
              <a:lumOff val="40000"/>
            </a:schemeClr>
          </a:solidFill>
        </p:spPr>
        <p:txBody>
          <a:bodyPr wrap="square" rtlCol="0">
            <a:spAutoFit/>
          </a:bodyPr>
          <a:lstStyle/>
          <a:p>
            <a:r>
              <a:rPr lang="en-US" sz="2000" b="1" dirty="0" smtClean="0"/>
              <a:t>Reasons for leaving EAAB employment</a:t>
            </a:r>
            <a:endParaRPr lang="en-US" sz="2000" b="1" dirty="0"/>
          </a:p>
        </p:txBody>
      </p:sp>
    </p:spTree>
    <p:extLst>
      <p:ext uri="{BB962C8B-B14F-4D97-AF65-F5344CB8AC3E}">
        <p14:creationId xmlns:p14="http://schemas.microsoft.com/office/powerpoint/2010/main" xmlns="" val="1439723306"/>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16421"/>
            <a:ext cx="9144000" cy="584775"/>
          </a:xfrm>
          <a:prstGeom prst="rect">
            <a:avLst/>
          </a:prstGeom>
          <a:noFill/>
        </p:spPr>
        <p:txBody>
          <a:bodyPr wrap="square" rtlCol="0">
            <a:spAutoFit/>
          </a:bodyPr>
          <a:lstStyle/>
          <a:p>
            <a:pPr algn="ctr"/>
            <a:r>
              <a:rPr lang="en-US" sz="3200" b="1" dirty="0" smtClean="0"/>
              <a:t>Integrated Human Capital</a:t>
            </a:r>
            <a:endParaRPr lang="en-US" sz="3200" b="1" dirty="0"/>
          </a:p>
        </p:txBody>
      </p:sp>
      <p:sp>
        <p:nvSpPr>
          <p:cNvPr id="3" name="Rectangle 2"/>
          <p:cNvSpPr/>
          <p:nvPr/>
        </p:nvSpPr>
        <p:spPr>
          <a:xfrm>
            <a:off x="-76200" y="767352"/>
            <a:ext cx="9220200" cy="523220"/>
          </a:xfrm>
          <a:prstGeom prst="rect">
            <a:avLst/>
          </a:prstGeom>
        </p:spPr>
        <p:txBody>
          <a:bodyPr wrap="square">
            <a:spAutoFit/>
          </a:bodyPr>
          <a:lstStyle/>
          <a:p>
            <a:pPr algn="ctr"/>
            <a:r>
              <a:rPr lang="en-ZA" sz="2800" b="1" dirty="0"/>
              <a:t>HUMAN RESOURCE OVERSIGHT STATISTICS</a:t>
            </a:r>
            <a:endParaRPr lang="en-US" sz="2800" dirty="0"/>
          </a:p>
        </p:txBody>
      </p:sp>
      <p:graphicFrame>
        <p:nvGraphicFramePr>
          <p:cNvPr id="4" name="Table 3"/>
          <p:cNvGraphicFramePr>
            <a:graphicFrameLocks noGrp="1"/>
          </p:cNvGraphicFramePr>
          <p:nvPr>
            <p:extLst>
              <p:ext uri="{D42A27DB-BD31-4B8C-83A1-F6EECF244321}">
                <p14:modId xmlns:p14="http://schemas.microsoft.com/office/powerpoint/2010/main" xmlns="" val="4005648103"/>
              </p:ext>
            </p:extLst>
          </p:nvPr>
        </p:nvGraphicFramePr>
        <p:xfrm>
          <a:off x="1219200" y="2209800"/>
          <a:ext cx="6172200" cy="2577465"/>
        </p:xfrm>
        <a:graphic>
          <a:graphicData uri="http://schemas.openxmlformats.org/drawingml/2006/table">
            <a:tbl>
              <a:tblPr firstRow="1" firstCol="1" bandRow="1">
                <a:tableStyleId>{5C22544A-7EE6-4342-B048-85BDC9FD1C3A}</a:tableStyleId>
              </a:tblPr>
              <a:tblGrid>
                <a:gridCol w="4343400"/>
                <a:gridCol w="1828800"/>
              </a:tblGrid>
              <a:tr h="1000125">
                <a:tc>
                  <a:txBody>
                    <a:bodyPr/>
                    <a:lstStyle/>
                    <a:p>
                      <a:pPr marL="0" marR="0" algn="just">
                        <a:lnSpc>
                          <a:spcPct val="115000"/>
                        </a:lnSpc>
                        <a:spcBef>
                          <a:spcPts val="0"/>
                        </a:spcBef>
                        <a:spcAft>
                          <a:spcPts val="0"/>
                        </a:spcAft>
                      </a:pPr>
                      <a:r>
                        <a:rPr lang="en-US" sz="1800" dirty="0" smtClean="0">
                          <a:effectLst/>
                          <a:latin typeface="+mn-lt"/>
                          <a:ea typeface="+mn-ea"/>
                          <a:cs typeface="+mn-cs"/>
                        </a:rPr>
                        <a:t>Reason</a:t>
                      </a:r>
                      <a:endParaRPr lang="en-US" sz="1800" dirty="0">
                        <a:effectLst/>
                        <a:latin typeface="Calibri"/>
                        <a:ea typeface="Calibri"/>
                        <a:cs typeface="Times New Roman"/>
                      </a:endParaRPr>
                    </a:p>
                  </a:txBody>
                  <a:tcPr marL="68580" marR="68580" marT="0" marB="0">
                    <a:solidFill>
                      <a:srgbClr val="19334F"/>
                    </a:solidFill>
                  </a:tcPr>
                </a:tc>
                <a:tc>
                  <a:txBody>
                    <a:bodyPr/>
                    <a:lstStyle/>
                    <a:p>
                      <a:pPr marL="0" marR="0" algn="r">
                        <a:lnSpc>
                          <a:spcPct val="115000"/>
                        </a:lnSpc>
                        <a:spcBef>
                          <a:spcPts val="0"/>
                        </a:spcBef>
                        <a:spcAft>
                          <a:spcPts val="0"/>
                        </a:spcAft>
                      </a:pPr>
                      <a:r>
                        <a:rPr lang="en-US" sz="1800" dirty="0" smtClean="0">
                          <a:effectLst/>
                        </a:rPr>
                        <a:t>Number </a:t>
                      </a:r>
                      <a:endParaRPr lang="en-US" sz="1800" dirty="0">
                        <a:effectLst/>
                        <a:latin typeface="Calibri"/>
                        <a:ea typeface="Calibri"/>
                        <a:cs typeface="Times New Roman"/>
                      </a:endParaRPr>
                    </a:p>
                  </a:txBody>
                  <a:tcPr marL="68580" marR="68580" marT="0" marB="0">
                    <a:solidFill>
                      <a:srgbClr val="19334F"/>
                    </a:solidFill>
                  </a:tcPr>
                </a:tc>
              </a:tr>
              <a:tr h="200025">
                <a:tc>
                  <a:txBody>
                    <a:bodyPr/>
                    <a:lstStyle/>
                    <a:p>
                      <a:pPr marL="0" marR="0" algn="just">
                        <a:lnSpc>
                          <a:spcPct val="115000"/>
                        </a:lnSpc>
                        <a:spcBef>
                          <a:spcPts val="0"/>
                        </a:spcBef>
                        <a:spcAft>
                          <a:spcPts val="0"/>
                        </a:spcAft>
                      </a:pPr>
                      <a:r>
                        <a:rPr lang="en-US" sz="1800" b="0" dirty="0" smtClean="0">
                          <a:effectLst/>
                          <a:latin typeface="Calibri"/>
                          <a:ea typeface="Calibri"/>
                          <a:cs typeface="Times New Roman"/>
                        </a:rPr>
                        <a:t>Verbal warning</a:t>
                      </a:r>
                      <a:endParaRPr lang="en-US" sz="1800" b="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b="0" dirty="0" smtClean="0">
                          <a:effectLst/>
                          <a:latin typeface="Calibri"/>
                          <a:ea typeface="Calibri"/>
                          <a:cs typeface="Times New Roman"/>
                        </a:rPr>
                        <a:t>2</a:t>
                      </a:r>
                      <a:endParaRPr lang="en-US" sz="1800" b="0" dirty="0">
                        <a:effectLst/>
                        <a:latin typeface="Calibri"/>
                        <a:ea typeface="Calibri"/>
                        <a:cs typeface="Times New Roman"/>
                      </a:endParaRPr>
                    </a:p>
                  </a:txBody>
                  <a:tcPr marL="68580" marR="68580" marT="0" marB="0"/>
                </a:tc>
              </a:tr>
              <a:tr h="190500">
                <a:tc>
                  <a:txBody>
                    <a:bodyPr/>
                    <a:lstStyle/>
                    <a:p>
                      <a:pPr marL="0" marR="0" algn="l">
                        <a:lnSpc>
                          <a:spcPct val="115000"/>
                        </a:lnSpc>
                        <a:spcBef>
                          <a:spcPts val="0"/>
                        </a:spcBef>
                        <a:spcAft>
                          <a:spcPts val="0"/>
                        </a:spcAft>
                      </a:pPr>
                      <a:r>
                        <a:rPr lang="en-US" sz="1800" b="0" dirty="0" smtClean="0">
                          <a:effectLst/>
                          <a:latin typeface="Calibri"/>
                          <a:ea typeface="Calibri"/>
                          <a:cs typeface="Times New Roman"/>
                        </a:rPr>
                        <a:t>Written warning</a:t>
                      </a:r>
                      <a:endParaRPr lang="en-US" sz="1800" b="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b="0" dirty="0" smtClean="0">
                          <a:effectLst/>
                          <a:latin typeface="Calibri"/>
                          <a:ea typeface="Calibri"/>
                          <a:cs typeface="Times New Roman"/>
                        </a:rPr>
                        <a:t>3</a:t>
                      </a:r>
                      <a:endParaRPr lang="en-US" sz="1800" b="0" dirty="0">
                        <a:effectLst/>
                        <a:latin typeface="Calibri"/>
                        <a:ea typeface="Calibri"/>
                        <a:cs typeface="Times New Roman"/>
                      </a:endParaRPr>
                    </a:p>
                  </a:txBody>
                  <a:tcPr marL="68580" marR="68580" marT="0" marB="0"/>
                </a:tc>
              </a:tr>
              <a:tr h="190500">
                <a:tc>
                  <a:txBody>
                    <a:bodyPr/>
                    <a:lstStyle/>
                    <a:p>
                      <a:pPr marL="0" marR="0" algn="l">
                        <a:lnSpc>
                          <a:spcPct val="115000"/>
                        </a:lnSpc>
                        <a:spcBef>
                          <a:spcPts val="0"/>
                        </a:spcBef>
                        <a:spcAft>
                          <a:spcPts val="0"/>
                        </a:spcAft>
                      </a:pPr>
                      <a:r>
                        <a:rPr lang="en-US" sz="1800" b="0" dirty="0" smtClean="0">
                          <a:effectLst/>
                          <a:latin typeface="Calibri"/>
                          <a:ea typeface="Calibri"/>
                          <a:cs typeface="Times New Roman"/>
                        </a:rPr>
                        <a:t>Final</a:t>
                      </a:r>
                      <a:r>
                        <a:rPr lang="en-US" sz="1800" b="0" baseline="0" dirty="0" smtClean="0">
                          <a:effectLst/>
                          <a:latin typeface="Calibri"/>
                          <a:ea typeface="Calibri"/>
                          <a:cs typeface="Times New Roman"/>
                        </a:rPr>
                        <a:t> written warning</a:t>
                      </a:r>
                      <a:endParaRPr lang="en-US" sz="1800" b="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b="0" dirty="0" smtClean="0">
                          <a:effectLst/>
                          <a:latin typeface="Calibri"/>
                          <a:ea typeface="Calibri"/>
                          <a:cs typeface="Times New Roman"/>
                        </a:rPr>
                        <a:t>0</a:t>
                      </a:r>
                      <a:endParaRPr lang="en-US" sz="1800" b="0" dirty="0">
                        <a:effectLst/>
                        <a:latin typeface="Calibri"/>
                        <a:ea typeface="Calibri"/>
                        <a:cs typeface="Times New Roman"/>
                      </a:endParaRPr>
                    </a:p>
                  </a:txBody>
                  <a:tcPr marL="68580" marR="68580" marT="0" marB="0"/>
                </a:tc>
              </a:tr>
              <a:tr h="190500">
                <a:tc>
                  <a:txBody>
                    <a:bodyPr/>
                    <a:lstStyle/>
                    <a:p>
                      <a:pPr marL="0" marR="0" algn="l">
                        <a:lnSpc>
                          <a:spcPct val="115000"/>
                        </a:lnSpc>
                        <a:spcBef>
                          <a:spcPts val="0"/>
                        </a:spcBef>
                        <a:spcAft>
                          <a:spcPts val="0"/>
                        </a:spcAft>
                      </a:pPr>
                      <a:r>
                        <a:rPr lang="en-US" sz="1800" b="0" dirty="0" smtClean="0">
                          <a:effectLst/>
                          <a:latin typeface="Calibri"/>
                          <a:ea typeface="Calibri"/>
                          <a:cs typeface="Times New Roman"/>
                        </a:rPr>
                        <a:t>Dismissal</a:t>
                      </a:r>
                      <a:endParaRPr lang="en-US" sz="1800" b="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b="0" dirty="0" smtClean="0">
                          <a:effectLst/>
                          <a:latin typeface="Calibri"/>
                          <a:ea typeface="Calibri"/>
                          <a:cs typeface="Times New Roman"/>
                        </a:rPr>
                        <a:t>0</a:t>
                      </a:r>
                      <a:endParaRPr lang="en-US" sz="1800" b="0" dirty="0">
                        <a:effectLst/>
                        <a:latin typeface="Calibri"/>
                        <a:ea typeface="Calibri"/>
                        <a:cs typeface="Times New Roman"/>
                      </a:endParaRPr>
                    </a:p>
                  </a:txBody>
                  <a:tcPr marL="68580" marR="68580" marT="0" marB="0"/>
                </a:tc>
              </a:tr>
              <a:tr h="200025">
                <a:tc>
                  <a:txBody>
                    <a:bodyPr/>
                    <a:lstStyle/>
                    <a:p>
                      <a:pPr marL="0" marR="0" algn="l">
                        <a:lnSpc>
                          <a:spcPct val="115000"/>
                        </a:lnSpc>
                        <a:spcBef>
                          <a:spcPts val="0"/>
                        </a:spcBef>
                        <a:spcAft>
                          <a:spcPts val="0"/>
                        </a:spcAft>
                      </a:pPr>
                      <a:r>
                        <a:rPr lang="en-US" sz="1800" dirty="0" smtClean="0">
                          <a:effectLst/>
                          <a:latin typeface="Calibri"/>
                          <a:ea typeface="Calibri"/>
                          <a:cs typeface="Times New Roman"/>
                        </a:rPr>
                        <a:t>Total</a:t>
                      </a:r>
                      <a:endParaRPr lang="en-US" sz="180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b="1" dirty="0" smtClean="0">
                          <a:effectLst/>
                          <a:latin typeface="Calibri"/>
                          <a:ea typeface="Calibri"/>
                          <a:cs typeface="Times New Roman"/>
                        </a:rPr>
                        <a:t>55</a:t>
                      </a:r>
                      <a:endParaRPr lang="en-US" sz="1800" b="1" dirty="0">
                        <a:effectLst/>
                        <a:latin typeface="Calibri"/>
                        <a:ea typeface="Calibri"/>
                        <a:cs typeface="Times New Roman"/>
                      </a:endParaRPr>
                    </a:p>
                  </a:txBody>
                  <a:tcPr marL="68580" marR="68580" marT="0" marB="0"/>
                </a:tc>
              </a:tr>
            </a:tbl>
          </a:graphicData>
        </a:graphic>
      </p:graphicFrame>
      <p:sp>
        <p:nvSpPr>
          <p:cNvPr id="5" name="TextBox 4"/>
          <p:cNvSpPr txBox="1"/>
          <p:nvPr/>
        </p:nvSpPr>
        <p:spPr>
          <a:xfrm>
            <a:off x="1219200" y="1564221"/>
            <a:ext cx="6172200" cy="400110"/>
          </a:xfrm>
          <a:prstGeom prst="rect">
            <a:avLst/>
          </a:prstGeom>
          <a:solidFill>
            <a:schemeClr val="accent3">
              <a:lumMod val="60000"/>
              <a:lumOff val="40000"/>
            </a:schemeClr>
          </a:solidFill>
        </p:spPr>
        <p:txBody>
          <a:bodyPr wrap="square" rtlCol="0">
            <a:spAutoFit/>
          </a:bodyPr>
          <a:lstStyle/>
          <a:p>
            <a:r>
              <a:rPr lang="en-US" sz="2000" b="1" dirty="0" err="1" smtClean="0"/>
              <a:t>Labour</a:t>
            </a:r>
            <a:r>
              <a:rPr lang="en-US" sz="2000" b="1" dirty="0" smtClean="0"/>
              <a:t> Relations: Misconduct and Disciplinary</a:t>
            </a:r>
            <a:endParaRPr lang="en-US" sz="2000" b="1" dirty="0"/>
          </a:p>
        </p:txBody>
      </p:sp>
    </p:spTree>
    <p:extLst>
      <p:ext uri="{BB962C8B-B14F-4D97-AF65-F5344CB8AC3E}">
        <p14:creationId xmlns:p14="http://schemas.microsoft.com/office/powerpoint/2010/main" xmlns="" val="1668877739"/>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76200"/>
            <a:ext cx="9144000" cy="584775"/>
          </a:xfrm>
          <a:prstGeom prst="rect">
            <a:avLst/>
          </a:prstGeom>
          <a:noFill/>
        </p:spPr>
        <p:txBody>
          <a:bodyPr wrap="square" rtlCol="0">
            <a:spAutoFit/>
          </a:bodyPr>
          <a:lstStyle/>
          <a:p>
            <a:pPr algn="ctr"/>
            <a:r>
              <a:rPr lang="en-US" sz="3200" b="1" dirty="0" smtClean="0"/>
              <a:t>Integrated Human Capital</a:t>
            </a:r>
            <a:endParaRPr lang="en-US" sz="3200" b="1" dirty="0"/>
          </a:p>
        </p:txBody>
      </p:sp>
      <p:sp>
        <p:nvSpPr>
          <p:cNvPr id="3" name="Rectangle 2"/>
          <p:cNvSpPr/>
          <p:nvPr/>
        </p:nvSpPr>
        <p:spPr>
          <a:xfrm>
            <a:off x="-76200" y="727131"/>
            <a:ext cx="9220200" cy="523220"/>
          </a:xfrm>
          <a:prstGeom prst="rect">
            <a:avLst/>
          </a:prstGeom>
        </p:spPr>
        <p:txBody>
          <a:bodyPr wrap="square">
            <a:spAutoFit/>
          </a:bodyPr>
          <a:lstStyle/>
          <a:p>
            <a:pPr algn="ctr"/>
            <a:r>
              <a:rPr lang="en-ZA" sz="2800" b="1" dirty="0"/>
              <a:t>HUMAN RESOURCE OVERSIGHT STATISTICS</a:t>
            </a:r>
            <a:endParaRPr lang="en-US" sz="2800" dirty="0"/>
          </a:p>
        </p:txBody>
      </p:sp>
      <p:graphicFrame>
        <p:nvGraphicFramePr>
          <p:cNvPr id="4" name="Table 3"/>
          <p:cNvGraphicFramePr>
            <a:graphicFrameLocks noGrp="1"/>
          </p:cNvGraphicFramePr>
          <p:nvPr>
            <p:extLst>
              <p:ext uri="{D42A27DB-BD31-4B8C-83A1-F6EECF244321}">
                <p14:modId xmlns:p14="http://schemas.microsoft.com/office/powerpoint/2010/main" xmlns="" val="2547442540"/>
              </p:ext>
            </p:extLst>
          </p:nvPr>
        </p:nvGraphicFramePr>
        <p:xfrm>
          <a:off x="266700" y="2133599"/>
          <a:ext cx="8648700" cy="4241673"/>
        </p:xfrm>
        <a:graphic>
          <a:graphicData uri="http://schemas.openxmlformats.org/drawingml/2006/table">
            <a:tbl>
              <a:tblPr firstRow="1" firstCol="1" bandRow="1">
                <a:tableStyleId>{5C22544A-7EE6-4342-B048-85BDC9FD1C3A}</a:tableStyleId>
              </a:tblPr>
              <a:tblGrid>
                <a:gridCol w="1943100"/>
                <a:gridCol w="838200"/>
                <a:gridCol w="838200"/>
                <a:gridCol w="838200"/>
                <a:gridCol w="838200"/>
                <a:gridCol w="838200"/>
                <a:gridCol w="838200"/>
                <a:gridCol w="838200"/>
                <a:gridCol w="838200"/>
              </a:tblGrid>
              <a:tr h="771525">
                <a:tc>
                  <a:txBody>
                    <a:bodyPr/>
                    <a:lstStyle/>
                    <a:p>
                      <a:pPr marL="0" marR="0" algn="just">
                        <a:lnSpc>
                          <a:spcPct val="115000"/>
                        </a:lnSpc>
                        <a:spcBef>
                          <a:spcPts val="0"/>
                        </a:spcBef>
                        <a:spcAft>
                          <a:spcPts val="0"/>
                        </a:spcAft>
                      </a:pPr>
                      <a:r>
                        <a:rPr lang="en-US" sz="1800" dirty="0" smtClean="0">
                          <a:effectLst/>
                          <a:latin typeface="+mn-lt"/>
                          <a:ea typeface="+mn-ea"/>
                          <a:cs typeface="+mn-cs"/>
                        </a:rPr>
                        <a:t>Salary</a:t>
                      </a:r>
                      <a:r>
                        <a:rPr lang="en-US" sz="1800" baseline="0" dirty="0" smtClean="0">
                          <a:effectLst/>
                          <a:latin typeface="+mn-lt"/>
                          <a:ea typeface="+mn-ea"/>
                          <a:cs typeface="+mn-cs"/>
                        </a:rPr>
                        <a:t> Bands</a:t>
                      </a:r>
                      <a:endParaRPr lang="en-US" sz="1800" dirty="0">
                        <a:effectLst/>
                        <a:latin typeface="Calibri"/>
                        <a:ea typeface="Calibri"/>
                        <a:cs typeface="Times New Roman"/>
                      </a:endParaRPr>
                    </a:p>
                  </a:txBody>
                  <a:tcPr marL="68580" marR="68580" marT="0" marB="0">
                    <a:solidFill>
                      <a:srgbClr val="19334F"/>
                    </a:solidFill>
                  </a:tcPr>
                </a:tc>
                <a:tc gridSpan="2">
                  <a:txBody>
                    <a:bodyPr/>
                    <a:lstStyle/>
                    <a:p>
                      <a:pPr marL="0" marR="0" algn="ctr">
                        <a:lnSpc>
                          <a:spcPct val="115000"/>
                        </a:lnSpc>
                        <a:spcBef>
                          <a:spcPts val="0"/>
                        </a:spcBef>
                        <a:spcAft>
                          <a:spcPts val="0"/>
                        </a:spcAft>
                      </a:pPr>
                      <a:r>
                        <a:rPr lang="en-US" sz="1800" dirty="0" smtClean="0">
                          <a:effectLst/>
                          <a:latin typeface="Calibri"/>
                          <a:ea typeface="Calibri"/>
                          <a:cs typeface="Times New Roman"/>
                        </a:rPr>
                        <a:t>AFRICAN MALE</a:t>
                      </a:r>
                      <a:endParaRPr lang="en-US" sz="1800" dirty="0">
                        <a:effectLst/>
                        <a:latin typeface="Calibri"/>
                        <a:ea typeface="Calibri"/>
                        <a:cs typeface="Times New Roman"/>
                      </a:endParaRPr>
                    </a:p>
                  </a:txBody>
                  <a:tcPr marL="68580" marR="68580" marT="0" marB="0">
                    <a:solidFill>
                      <a:srgbClr val="19334F"/>
                    </a:solidFill>
                  </a:tcPr>
                </a:tc>
                <a:tc hMerge="1">
                  <a:txBody>
                    <a:bodyPr/>
                    <a:lstStyle/>
                    <a:p>
                      <a:pPr marL="0" marR="0" algn="r">
                        <a:lnSpc>
                          <a:spcPct val="115000"/>
                        </a:lnSpc>
                        <a:spcBef>
                          <a:spcPts val="0"/>
                        </a:spcBef>
                        <a:spcAft>
                          <a:spcPts val="0"/>
                        </a:spcAft>
                      </a:pPr>
                      <a:endParaRPr lang="en-US" sz="1800" dirty="0">
                        <a:effectLst/>
                        <a:latin typeface="Calibri"/>
                        <a:ea typeface="Calibri"/>
                        <a:cs typeface="Times New Roman"/>
                      </a:endParaRPr>
                    </a:p>
                  </a:txBody>
                  <a:tcPr marL="68580" marR="68580" marT="0" marB="0">
                    <a:solidFill>
                      <a:srgbClr val="19334F"/>
                    </a:solidFill>
                  </a:tcPr>
                </a:tc>
                <a:tc gridSpan="2">
                  <a:txBody>
                    <a:bodyPr/>
                    <a:lstStyle/>
                    <a:p>
                      <a:pPr marL="0" marR="0" algn="ctr">
                        <a:lnSpc>
                          <a:spcPct val="115000"/>
                        </a:lnSpc>
                        <a:spcBef>
                          <a:spcPts val="0"/>
                        </a:spcBef>
                        <a:spcAft>
                          <a:spcPts val="0"/>
                        </a:spcAft>
                      </a:pPr>
                      <a:r>
                        <a:rPr lang="en-US" sz="1800" dirty="0" smtClean="0">
                          <a:effectLst/>
                          <a:latin typeface="Calibri"/>
                          <a:ea typeface="Calibri"/>
                          <a:cs typeface="Times New Roman"/>
                        </a:rPr>
                        <a:t>COLOURED MALE</a:t>
                      </a:r>
                      <a:endParaRPr lang="en-US" sz="1800" dirty="0">
                        <a:effectLst/>
                        <a:latin typeface="Calibri"/>
                        <a:ea typeface="Calibri"/>
                        <a:cs typeface="Times New Roman"/>
                      </a:endParaRPr>
                    </a:p>
                  </a:txBody>
                  <a:tcPr marL="68580" marR="68580" marT="0" marB="0">
                    <a:solidFill>
                      <a:srgbClr val="19334F"/>
                    </a:solidFill>
                  </a:tcPr>
                </a:tc>
                <a:tc hMerge="1">
                  <a:txBody>
                    <a:bodyPr/>
                    <a:lstStyle/>
                    <a:p>
                      <a:pPr marL="0" marR="0" algn="r">
                        <a:lnSpc>
                          <a:spcPct val="115000"/>
                        </a:lnSpc>
                        <a:spcBef>
                          <a:spcPts val="0"/>
                        </a:spcBef>
                        <a:spcAft>
                          <a:spcPts val="0"/>
                        </a:spcAft>
                      </a:pPr>
                      <a:endParaRPr lang="en-US" sz="1800" dirty="0">
                        <a:effectLst/>
                        <a:latin typeface="Calibri"/>
                        <a:ea typeface="Calibri"/>
                        <a:cs typeface="Times New Roman"/>
                      </a:endParaRPr>
                    </a:p>
                  </a:txBody>
                  <a:tcPr marL="68580" marR="68580" marT="0" marB="0">
                    <a:solidFill>
                      <a:srgbClr val="19334F"/>
                    </a:solidFill>
                  </a:tcPr>
                </a:tc>
                <a:tc gridSpan="2">
                  <a:txBody>
                    <a:bodyPr/>
                    <a:lstStyle/>
                    <a:p>
                      <a:pPr marL="0" marR="0" algn="ctr">
                        <a:lnSpc>
                          <a:spcPct val="115000"/>
                        </a:lnSpc>
                        <a:spcBef>
                          <a:spcPts val="0"/>
                        </a:spcBef>
                        <a:spcAft>
                          <a:spcPts val="0"/>
                        </a:spcAft>
                      </a:pPr>
                      <a:r>
                        <a:rPr lang="en-US" sz="1800" dirty="0" smtClean="0">
                          <a:effectLst/>
                          <a:latin typeface="Calibri"/>
                          <a:ea typeface="Calibri"/>
                          <a:cs typeface="Times New Roman"/>
                        </a:rPr>
                        <a:t>INDIAN MALE</a:t>
                      </a:r>
                      <a:endParaRPr lang="en-US" sz="1800" dirty="0">
                        <a:effectLst/>
                        <a:latin typeface="Calibri"/>
                        <a:ea typeface="Calibri"/>
                        <a:cs typeface="Times New Roman"/>
                      </a:endParaRPr>
                    </a:p>
                  </a:txBody>
                  <a:tcPr marL="68580" marR="68580" marT="0" marB="0">
                    <a:solidFill>
                      <a:srgbClr val="19334F"/>
                    </a:solidFill>
                  </a:tcPr>
                </a:tc>
                <a:tc hMerge="1">
                  <a:txBody>
                    <a:bodyPr/>
                    <a:lstStyle/>
                    <a:p>
                      <a:pPr marL="0" marR="0" algn="r">
                        <a:lnSpc>
                          <a:spcPct val="115000"/>
                        </a:lnSpc>
                        <a:spcBef>
                          <a:spcPts val="0"/>
                        </a:spcBef>
                        <a:spcAft>
                          <a:spcPts val="0"/>
                        </a:spcAft>
                      </a:pPr>
                      <a:endParaRPr lang="en-US" sz="1800" dirty="0">
                        <a:effectLst/>
                        <a:latin typeface="Calibri"/>
                        <a:ea typeface="Calibri"/>
                        <a:cs typeface="Times New Roman"/>
                      </a:endParaRPr>
                    </a:p>
                  </a:txBody>
                  <a:tcPr marL="68580" marR="68580" marT="0" marB="0">
                    <a:solidFill>
                      <a:srgbClr val="19334F"/>
                    </a:solidFill>
                  </a:tcPr>
                </a:tc>
                <a:tc gridSpan="2">
                  <a:txBody>
                    <a:bodyPr/>
                    <a:lstStyle/>
                    <a:p>
                      <a:pPr marL="0" marR="0" algn="ctr">
                        <a:lnSpc>
                          <a:spcPct val="115000"/>
                        </a:lnSpc>
                        <a:spcBef>
                          <a:spcPts val="0"/>
                        </a:spcBef>
                        <a:spcAft>
                          <a:spcPts val="0"/>
                        </a:spcAft>
                      </a:pPr>
                      <a:r>
                        <a:rPr lang="en-US" sz="1800" dirty="0" smtClean="0">
                          <a:effectLst/>
                          <a:latin typeface="Calibri"/>
                          <a:ea typeface="Calibri"/>
                          <a:cs typeface="Times New Roman"/>
                        </a:rPr>
                        <a:t>WHITE MALE</a:t>
                      </a:r>
                      <a:endParaRPr lang="en-US" sz="1800" dirty="0">
                        <a:effectLst/>
                        <a:latin typeface="Calibri"/>
                        <a:ea typeface="Calibri"/>
                        <a:cs typeface="Times New Roman"/>
                      </a:endParaRPr>
                    </a:p>
                  </a:txBody>
                  <a:tcPr marL="68580" marR="68580" marT="0" marB="0">
                    <a:solidFill>
                      <a:srgbClr val="19334F"/>
                    </a:solidFill>
                  </a:tcPr>
                </a:tc>
                <a:tc hMerge="1">
                  <a:txBody>
                    <a:bodyPr/>
                    <a:lstStyle/>
                    <a:p>
                      <a:pPr marL="0" marR="0" algn="r">
                        <a:lnSpc>
                          <a:spcPct val="115000"/>
                        </a:lnSpc>
                        <a:spcBef>
                          <a:spcPts val="0"/>
                        </a:spcBef>
                        <a:spcAft>
                          <a:spcPts val="0"/>
                        </a:spcAft>
                      </a:pPr>
                      <a:endParaRPr lang="en-US" sz="1800" dirty="0">
                        <a:effectLst/>
                        <a:latin typeface="Calibri"/>
                        <a:ea typeface="Calibri"/>
                        <a:cs typeface="Times New Roman"/>
                      </a:endParaRPr>
                    </a:p>
                  </a:txBody>
                  <a:tcPr marL="68580" marR="68580" marT="0" marB="0">
                    <a:solidFill>
                      <a:srgbClr val="19334F"/>
                    </a:solidFill>
                  </a:tcPr>
                </a:tc>
              </a:tr>
              <a:tr h="200025">
                <a:tc>
                  <a:txBody>
                    <a:bodyPr/>
                    <a:lstStyle/>
                    <a:p>
                      <a:pPr marL="0" marR="0" algn="just">
                        <a:lnSpc>
                          <a:spcPct val="115000"/>
                        </a:lnSpc>
                        <a:spcBef>
                          <a:spcPts val="0"/>
                        </a:spcBef>
                        <a:spcAft>
                          <a:spcPts val="0"/>
                        </a:spcAft>
                      </a:pPr>
                      <a:endParaRPr lang="en-US" sz="18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b="1" dirty="0" smtClean="0">
                          <a:effectLst/>
                          <a:latin typeface="Calibri"/>
                          <a:ea typeface="Calibri"/>
                          <a:cs typeface="Times New Roman"/>
                        </a:rPr>
                        <a:t>EAAB Staff</a:t>
                      </a:r>
                      <a:endParaRPr lang="en-US" sz="1800" b="1"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b="1" dirty="0" smtClean="0">
                          <a:effectLst/>
                          <a:latin typeface="Calibri"/>
                          <a:ea typeface="Calibri"/>
                          <a:cs typeface="Times New Roman"/>
                        </a:rPr>
                        <a:t>EE Target</a:t>
                      </a:r>
                      <a:endParaRPr lang="en-US" sz="1800" b="1"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b="1" dirty="0" smtClean="0">
                          <a:effectLst/>
                          <a:latin typeface="Calibri"/>
                          <a:ea typeface="Calibri"/>
                          <a:cs typeface="Times New Roman"/>
                        </a:rPr>
                        <a:t>EAAB Staff</a:t>
                      </a:r>
                      <a:endParaRPr lang="en-US" sz="1800" b="1"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b="1" dirty="0" smtClean="0">
                          <a:effectLst/>
                          <a:latin typeface="Calibri"/>
                          <a:ea typeface="Calibri"/>
                          <a:cs typeface="Times New Roman"/>
                        </a:rPr>
                        <a:t>EE Target</a:t>
                      </a:r>
                      <a:endParaRPr lang="en-US" sz="1800" b="1"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b="1" dirty="0" smtClean="0">
                          <a:effectLst/>
                          <a:latin typeface="Calibri"/>
                          <a:ea typeface="Calibri"/>
                          <a:cs typeface="Times New Roman"/>
                        </a:rPr>
                        <a:t>EAAB Staff</a:t>
                      </a:r>
                      <a:endParaRPr lang="en-US" sz="1800" b="1"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b="1" dirty="0" smtClean="0">
                          <a:effectLst/>
                          <a:latin typeface="Calibri"/>
                          <a:ea typeface="Calibri"/>
                          <a:cs typeface="Times New Roman"/>
                        </a:rPr>
                        <a:t>EE Target</a:t>
                      </a:r>
                      <a:endParaRPr lang="en-US" sz="1800" b="1"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b="1" dirty="0" smtClean="0">
                          <a:effectLst/>
                          <a:latin typeface="Calibri"/>
                          <a:ea typeface="Calibri"/>
                          <a:cs typeface="Times New Roman"/>
                        </a:rPr>
                        <a:t>EAAB Staff</a:t>
                      </a:r>
                      <a:endParaRPr lang="en-US" sz="1800" b="1"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b="1" dirty="0" smtClean="0">
                          <a:effectLst/>
                          <a:latin typeface="Calibri"/>
                          <a:ea typeface="Calibri"/>
                          <a:cs typeface="Times New Roman"/>
                        </a:rPr>
                        <a:t>EE Target</a:t>
                      </a:r>
                      <a:endParaRPr lang="en-US" sz="1800" b="1" dirty="0">
                        <a:effectLst/>
                        <a:latin typeface="Calibri"/>
                        <a:ea typeface="Calibri"/>
                        <a:cs typeface="Times New Roman"/>
                      </a:endParaRPr>
                    </a:p>
                  </a:txBody>
                  <a:tcPr marL="68580" marR="68580" marT="0" marB="0"/>
                </a:tc>
              </a:tr>
              <a:tr h="200025">
                <a:tc>
                  <a:txBody>
                    <a:bodyPr/>
                    <a:lstStyle/>
                    <a:p>
                      <a:pPr marL="0" marR="0" algn="just">
                        <a:lnSpc>
                          <a:spcPct val="115000"/>
                        </a:lnSpc>
                        <a:spcBef>
                          <a:spcPts val="0"/>
                        </a:spcBef>
                        <a:spcAft>
                          <a:spcPts val="0"/>
                        </a:spcAft>
                      </a:pPr>
                      <a:r>
                        <a:rPr lang="en-US" sz="1800" dirty="0" smtClean="0">
                          <a:effectLst/>
                        </a:rPr>
                        <a:t>Top Management</a:t>
                      </a:r>
                      <a:endParaRPr lang="en-US" sz="180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dirty="0" smtClean="0">
                          <a:effectLst/>
                          <a:latin typeface="Calibri"/>
                          <a:ea typeface="Calibri"/>
                          <a:cs typeface="Times New Roman"/>
                        </a:rPr>
                        <a:t>6</a:t>
                      </a:r>
                      <a:endParaRPr lang="en-US" sz="180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dirty="0" smtClean="0">
                          <a:effectLst/>
                          <a:latin typeface="Calibri"/>
                          <a:ea typeface="Calibri"/>
                          <a:cs typeface="Times New Roman"/>
                        </a:rPr>
                        <a:t>5</a:t>
                      </a:r>
                      <a:endParaRPr lang="en-US" sz="180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dirty="0" smtClean="0">
                          <a:effectLst/>
                          <a:latin typeface="Calibri"/>
                          <a:ea typeface="Calibri"/>
                          <a:cs typeface="Times New Roman"/>
                        </a:rPr>
                        <a:t>2</a:t>
                      </a:r>
                      <a:endParaRPr lang="en-US" sz="180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dirty="0" smtClean="0">
                          <a:effectLst/>
                          <a:latin typeface="Calibri"/>
                          <a:ea typeface="Calibri"/>
                          <a:cs typeface="Times New Roman"/>
                        </a:rPr>
                        <a:t>2</a:t>
                      </a:r>
                      <a:endParaRPr lang="en-US" sz="180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dirty="0" smtClean="0">
                          <a:effectLst/>
                          <a:latin typeface="Calibri"/>
                          <a:ea typeface="Calibri"/>
                          <a:cs typeface="Times New Roman"/>
                        </a:rPr>
                        <a:t>0</a:t>
                      </a:r>
                      <a:endParaRPr lang="en-US" sz="180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dirty="0" smtClean="0">
                          <a:effectLst/>
                          <a:latin typeface="Calibri"/>
                          <a:ea typeface="Calibri"/>
                          <a:cs typeface="Times New Roman"/>
                        </a:rPr>
                        <a:t>0</a:t>
                      </a:r>
                      <a:endParaRPr lang="en-US" sz="180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dirty="0" smtClean="0">
                          <a:effectLst/>
                          <a:latin typeface="Calibri"/>
                          <a:ea typeface="Calibri"/>
                          <a:cs typeface="Times New Roman"/>
                        </a:rPr>
                        <a:t>1</a:t>
                      </a:r>
                      <a:endParaRPr lang="en-US" sz="180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dirty="0" smtClean="0">
                          <a:effectLst/>
                          <a:latin typeface="Calibri"/>
                          <a:ea typeface="Calibri"/>
                          <a:cs typeface="Times New Roman"/>
                        </a:rPr>
                        <a:t>0</a:t>
                      </a:r>
                      <a:endParaRPr lang="en-US" sz="1800" dirty="0">
                        <a:effectLst/>
                        <a:latin typeface="Calibri"/>
                        <a:ea typeface="Calibri"/>
                        <a:cs typeface="Times New Roman"/>
                      </a:endParaRPr>
                    </a:p>
                  </a:txBody>
                  <a:tcPr marL="68580" marR="68580" marT="0" marB="0"/>
                </a:tc>
              </a:tr>
              <a:tr h="190500">
                <a:tc>
                  <a:txBody>
                    <a:bodyPr/>
                    <a:lstStyle/>
                    <a:p>
                      <a:pPr marL="0" marR="0" algn="l">
                        <a:lnSpc>
                          <a:spcPct val="115000"/>
                        </a:lnSpc>
                        <a:spcBef>
                          <a:spcPts val="0"/>
                        </a:spcBef>
                        <a:spcAft>
                          <a:spcPts val="0"/>
                        </a:spcAft>
                      </a:pPr>
                      <a:r>
                        <a:rPr lang="en-US" sz="1800" dirty="0" smtClean="0">
                          <a:effectLst/>
                          <a:latin typeface="Calibri"/>
                          <a:ea typeface="Calibri"/>
                          <a:cs typeface="Times New Roman"/>
                        </a:rPr>
                        <a:t>Senior</a:t>
                      </a:r>
                      <a:r>
                        <a:rPr lang="en-US" sz="1800" baseline="0" dirty="0" smtClean="0">
                          <a:effectLst/>
                          <a:latin typeface="Calibri"/>
                          <a:ea typeface="Calibri"/>
                          <a:cs typeface="Times New Roman"/>
                        </a:rPr>
                        <a:t> Management</a:t>
                      </a:r>
                      <a:endParaRPr lang="en-US" sz="180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dirty="0" smtClean="0">
                          <a:effectLst/>
                          <a:latin typeface="Calibri"/>
                          <a:ea typeface="Calibri"/>
                          <a:cs typeface="Times New Roman"/>
                        </a:rPr>
                        <a:t>3</a:t>
                      </a:r>
                      <a:endParaRPr lang="en-US" sz="180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dirty="0" smtClean="0">
                          <a:effectLst/>
                          <a:latin typeface="Calibri"/>
                          <a:ea typeface="Calibri"/>
                          <a:cs typeface="Times New Roman"/>
                        </a:rPr>
                        <a:t>4</a:t>
                      </a:r>
                      <a:endParaRPr lang="en-US" sz="180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dirty="0" smtClean="0">
                          <a:effectLst/>
                          <a:latin typeface="Calibri"/>
                          <a:ea typeface="Calibri"/>
                          <a:cs typeface="Times New Roman"/>
                        </a:rPr>
                        <a:t>0</a:t>
                      </a:r>
                      <a:endParaRPr lang="en-US" sz="180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dirty="0" smtClean="0">
                          <a:effectLst/>
                          <a:latin typeface="Calibri"/>
                          <a:ea typeface="Calibri"/>
                          <a:cs typeface="Times New Roman"/>
                        </a:rPr>
                        <a:t>0</a:t>
                      </a:r>
                      <a:endParaRPr lang="en-US" sz="180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dirty="0" smtClean="0">
                          <a:effectLst/>
                          <a:latin typeface="Calibri"/>
                          <a:ea typeface="Calibri"/>
                          <a:cs typeface="Times New Roman"/>
                        </a:rPr>
                        <a:t>0</a:t>
                      </a:r>
                      <a:endParaRPr lang="en-US" sz="180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dirty="0" smtClean="0">
                          <a:effectLst/>
                          <a:latin typeface="Calibri"/>
                          <a:ea typeface="Calibri"/>
                          <a:cs typeface="Times New Roman"/>
                        </a:rPr>
                        <a:t>0</a:t>
                      </a:r>
                      <a:endParaRPr lang="en-US" sz="180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dirty="0" smtClean="0">
                          <a:effectLst/>
                          <a:latin typeface="Calibri"/>
                          <a:ea typeface="Calibri"/>
                          <a:cs typeface="Times New Roman"/>
                        </a:rPr>
                        <a:t>0</a:t>
                      </a:r>
                      <a:endParaRPr lang="en-US" sz="180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dirty="0" smtClean="0">
                          <a:effectLst/>
                          <a:latin typeface="Calibri"/>
                          <a:ea typeface="Calibri"/>
                          <a:cs typeface="Times New Roman"/>
                        </a:rPr>
                        <a:t>0</a:t>
                      </a:r>
                      <a:endParaRPr lang="en-US" sz="1800" dirty="0">
                        <a:effectLst/>
                        <a:latin typeface="Calibri"/>
                        <a:ea typeface="Calibri"/>
                        <a:cs typeface="Times New Roman"/>
                      </a:endParaRPr>
                    </a:p>
                  </a:txBody>
                  <a:tcPr marL="68580" marR="68580" marT="0" marB="0"/>
                </a:tc>
              </a:tr>
              <a:tr h="190500">
                <a:tc>
                  <a:txBody>
                    <a:bodyPr/>
                    <a:lstStyle/>
                    <a:p>
                      <a:pPr marL="0" marR="0" algn="l">
                        <a:lnSpc>
                          <a:spcPct val="115000"/>
                        </a:lnSpc>
                        <a:spcBef>
                          <a:spcPts val="0"/>
                        </a:spcBef>
                        <a:spcAft>
                          <a:spcPts val="0"/>
                        </a:spcAft>
                      </a:pPr>
                      <a:r>
                        <a:rPr lang="en-US" sz="1800" dirty="0" smtClean="0">
                          <a:effectLst/>
                          <a:latin typeface="Calibri"/>
                          <a:ea typeface="Calibri"/>
                          <a:cs typeface="Times New Roman"/>
                        </a:rPr>
                        <a:t>Professional</a:t>
                      </a:r>
                      <a:r>
                        <a:rPr lang="en-US" sz="1800" baseline="0" dirty="0" smtClean="0">
                          <a:effectLst/>
                          <a:latin typeface="Calibri"/>
                          <a:ea typeface="Calibri"/>
                          <a:cs typeface="Times New Roman"/>
                        </a:rPr>
                        <a:t> </a:t>
                      </a:r>
                      <a:r>
                        <a:rPr lang="en-US" sz="1800" dirty="0" smtClean="0">
                          <a:effectLst/>
                          <a:latin typeface="Calibri"/>
                          <a:ea typeface="Calibri"/>
                          <a:cs typeface="Times New Roman"/>
                        </a:rPr>
                        <a:t>qualified</a:t>
                      </a:r>
                      <a:endParaRPr lang="en-US" sz="180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dirty="0" smtClean="0">
                          <a:effectLst/>
                          <a:latin typeface="Calibri"/>
                          <a:ea typeface="Calibri"/>
                          <a:cs typeface="Times New Roman"/>
                        </a:rPr>
                        <a:t>5</a:t>
                      </a:r>
                      <a:endParaRPr lang="en-US" sz="180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dirty="0" smtClean="0">
                          <a:effectLst/>
                          <a:latin typeface="Calibri"/>
                          <a:ea typeface="Calibri"/>
                          <a:cs typeface="Times New Roman"/>
                        </a:rPr>
                        <a:t>3</a:t>
                      </a:r>
                      <a:endParaRPr lang="en-US" sz="180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dirty="0" smtClean="0">
                          <a:effectLst/>
                          <a:latin typeface="Calibri"/>
                          <a:ea typeface="Calibri"/>
                          <a:cs typeface="Times New Roman"/>
                        </a:rPr>
                        <a:t>0</a:t>
                      </a:r>
                      <a:endParaRPr lang="en-US" sz="180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dirty="0" smtClean="0">
                          <a:effectLst/>
                          <a:latin typeface="Calibri"/>
                          <a:ea typeface="Calibri"/>
                          <a:cs typeface="Times New Roman"/>
                        </a:rPr>
                        <a:t>0</a:t>
                      </a:r>
                      <a:endParaRPr lang="en-US" sz="180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dirty="0" smtClean="0">
                          <a:effectLst/>
                          <a:latin typeface="Calibri"/>
                          <a:ea typeface="Calibri"/>
                          <a:cs typeface="Times New Roman"/>
                        </a:rPr>
                        <a:t>0</a:t>
                      </a:r>
                      <a:endParaRPr lang="en-US" sz="180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dirty="0" smtClean="0">
                          <a:effectLst/>
                          <a:latin typeface="Calibri"/>
                          <a:ea typeface="Calibri"/>
                          <a:cs typeface="Times New Roman"/>
                        </a:rPr>
                        <a:t>0</a:t>
                      </a:r>
                      <a:endParaRPr lang="en-US" sz="180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dirty="0" smtClean="0">
                          <a:effectLst/>
                          <a:latin typeface="Calibri"/>
                          <a:ea typeface="Calibri"/>
                          <a:cs typeface="Times New Roman"/>
                        </a:rPr>
                        <a:t>0</a:t>
                      </a:r>
                      <a:endParaRPr lang="en-US" sz="180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dirty="0" smtClean="0">
                          <a:effectLst/>
                          <a:latin typeface="Calibri"/>
                          <a:ea typeface="Calibri"/>
                          <a:cs typeface="Times New Roman"/>
                        </a:rPr>
                        <a:t>0</a:t>
                      </a:r>
                      <a:endParaRPr lang="en-US" sz="1800" dirty="0">
                        <a:effectLst/>
                        <a:latin typeface="Calibri"/>
                        <a:ea typeface="Calibri"/>
                        <a:cs typeface="Times New Roman"/>
                      </a:endParaRPr>
                    </a:p>
                  </a:txBody>
                  <a:tcPr marL="68580" marR="68580" marT="0" marB="0"/>
                </a:tc>
              </a:tr>
              <a:tr h="190500">
                <a:tc>
                  <a:txBody>
                    <a:bodyPr/>
                    <a:lstStyle/>
                    <a:p>
                      <a:pPr marL="0" marR="0" algn="l">
                        <a:lnSpc>
                          <a:spcPct val="115000"/>
                        </a:lnSpc>
                        <a:spcBef>
                          <a:spcPts val="0"/>
                        </a:spcBef>
                        <a:spcAft>
                          <a:spcPts val="0"/>
                        </a:spcAft>
                      </a:pPr>
                      <a:r>
                        <a:rPr lang="en-US" sz="1800" dirty="0" smtClean="0">
                          <a:effectLst/>
                          <a:latin typeface="Calibri"/>
                          <a:ea typeface="Calibri"/>
                          <a:cs typeface="Times New Roman"/>
                        </a:rPr>
                        <a:t>Skilled</a:t>
                      </a:r>
                      <a:endParaRPr lang="en-US" sz="180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dirty="0" smtClean="0">
                          <a:effectLst/>
                          <a:latin typeface="Calibri"/>
                          <a:ea typeface="Calibri"/>
                          <a:cs typeface="Times New Roman"/>
                        </a:rPr>
                        <a:t>4</a:t>
                      </a:r>
                      <a:endParaRPr lang="en-US" sz="180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dirty="0" smtClean="0">
                          <a:effectLst/>
                          <a:latin typeface="Calibri"/>
                          <a:ea typeface="Calibri"/>
                          <a:cs typeface="Times New Roman"/>
                        </a:rPr>
                        <a:t>3</a:t>
                      </a:r>
                      <a:endParaRPr lang="en-US" sz="180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dirty="0" smtClean="0">
                          <a:effectLst/>
                          <a:latin typeface="Calibri"/>
                          <a:ea typeface="Calibri"/>
                          <a:cs typeface="Times New Roman"/>
                        </a:rPr>
                        <a:t>0</a:t>
                      </a:r>
                      <a:endParaRPr lang="en-US" sz="180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dirty="0" smtClean="0">
                          <a:effectLst/>
                          <a:latin typeface="Calibri"/>
                          <a:ea typeface="Calibri"/>
                          <a:cs typeface="Times New Roman"/>
                        </a:rPr>
                        <a:t>1</a:t>
                      </a:r>
                      <a:endParaRPr lang="en-US" sz="180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dirty="0" smtClean="0">
                          <a:effectLst/>
                          <a:latin typeface="Calibri"/>
                          <a:ea typeface="Calibri"/>
                          <a:cs typeface="Times New Roman"/>
                        </a:rPr>
                        <a:t>1</a:t>
                      </a:r>
                      <a:endParaRPr lang="en-US" sz="180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dirty="0" smtClean="0">
                          <a:effectLst/>
                          <a:latin typeface="Calibri"/>
                          <a:ea typeface="Calibri"/>
                          <a:cs typeface="Times New Roman"/>
                        </a:rPr>
                        <a:t>2</a:t>
                      </a:r>
                      <a:endParaRPr lang="en-US" sz="180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dirty="0" smtClean="0">
                          <a:effectLst/>
                          <a:latin typeface="Calibri"/>
                          <a:ea typeface="Calibri"/>
                          <a:cs typeface="Times New Roman"/>
                        </a:rPr>
                        <a:t>0</a:t>
                      </a:r>
                      <a:endParaRPr lang="en-US" sz="180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dirty="0" smtClean="0">
                          <a:effectLst/>
                          <a:latin typeface="Calibri"/>
                          <a:ea typeface="Calibri"/>
                          <a:cs typeface="Times New Roman"/>
                        </a:rPr>
                        <a:t>1</a:t>
                      </a:r>
                      <a:endParaRPr lang="en-US" sz="1800" dirty="0">
                        <a:effectLst/>
                        <a:latin typeface="Calibri"/>
                        <a:ea typeface="Calibri"/>
                        <a:cs typeface="Times New Roman"/>
                      </a:endParaRPr>
                    </a:p>
                  </a:txBody>
                  <a:tcPr marL="68580" marR="68580" marT="0" marB="0"/>
                </a:tc>
              </a:tr>
              <a:tr h="200025">
                <a:tc>
                  <a:txBody>
                    <a:bodyPr/>
                    <a:lstStyle/>
                    <a:p>
                      <a:pPr marL="0" marR="0" algn="l">
                        <a:lnSpc>
                          <a:spcPct val="115000"/>
                        </a:lnSpc>
                        <a:spcBef>
                          <a:spcPts val="0"/>
                        </a:spcBef>
                        <a:spcAft>
                          <a:spcPts val="0"/>
                        </a:spcAft>
                      </a:pPr>
                      <a:r>
                        <a:rPr lang="en-US" sz="1800" dirty="0" smtClean="0">
                          <a:effectLst/>
                          <a:latin typeface="Calibri"/>
                          <a:ea typeface="Calibri"/>
                          <a:cs typeface="Times New Roman"/>
                        </a:rPr>
                        <a:t>Semi-skilled</a:t>
                      </a:r>
                      <a:endParaRPr lang="en-US" sz="180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dirty="0" smtClean="0">
                          <a:effectLst/>
                          <a:latin typeface="Calibri"/>
                          <a:ea typeface="Calibri"/>
                          <a:cs typeface="Times New Roman"/>
                        </a:rPr>
                        <a:t>16</a:t>
                      </a:r>
                      <a:endParaRPr lang="en-US" sz="180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dirty="0" smtClean="0">
                          <a:effectLst/>
                          <a:latin typeface="Calibri"/>
                          <a:ea typeface="Calibri"/>
                          <a:cs typeface="Times New Roman"/>
                        </a:rPr>
                        <a:t>18</a:t>
                      </a:r>
                      <a:endParaRPr lang="en-US" sz="180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dirty="0" smtClean="0">
                          <a:effectLst/>
                          <a:latin typeface="Calibri"/>
                          <a:ea typeface="Calibri"/>
                          <a:cs typeface="Times New Roman"/>
                        </a:rPr>
                        <a:t>0</a:t>
                      </a:r>
                      <a:endParaRPr lang="en-US" sz="180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dirty="0" smtClean="0">
                          <a:effectLst/>
                          <a:latin typeface="Calibri"/>
                          <a:ea typeface="Calibri"/>
                          <a:cs typeface="Times New Roman"/>
                        </a:rPr>
                        <a:t>1</a:t>
                      </a:r>
                      <a:endParaRPr lang="en-US" sz="180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dirty="0" smtClean="0">
                          <a:effectLst/>
                          <a:latin typeface="Calibri"/>
                          <a:ea typeface="Calibri"/>
                          <a:cs typeface="Times New Roman"/>
                        </a:rPr>
                        <a:t>0</a:t>
                      </a:r>
                      <a:endParaRPr lang="en-US" sz="180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dirty="0" smtClean="0">
                          <a:effectLst/>
                          <a:latin typeface="Calibri"/>
                          <a:ea typeface="Calibri"/>
                          <a:cs typeface="Times New Roman"/>
                        </a:rPr>
                        <a:t>1</a:t>
                      </a:r>
                      <a:endParaRPr lang="en-US" sz="180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dirty="0" smtClean="0">
                          <a:effectLst/>
                          <a:latin typeface="Calibri"/>
                          <a:ea typeface="Calibri"/>
                          <a:cs typeface="Times New Roman"/>
                        </a:rPr>
                        <a:t>0</a:t>
                      </a:r>
                      <a:endParaRPr lang="en-US" sz="180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dirty="0" smtClean="0">
                          <a:effectLst/>
                          <a:latin typeface="Calibri"/>
                          <a:ea typeface="Calibri"/>
                          <a:cs typeface="Times New Roman"/>
                        </a:rPr>
                        <a:t>0</a:t>
                      </a:r>
                      <a:endParaRPr lang="en-US" sz="1800" dirty="0">
                        <a:effectLst/>
                        <a:latin typeface="Calibri"/>
                        <a:ea typeface="Calibri"/>
                        <a:cs typeface="Times New Roman"/>
                      </a:endParaRPr>
                    </a:p>
                  </a:txBody>
                  <a:tcPr marL="68580" marR="68580" marT="0" marB="0"/>
                </a:tc>
              </a:tr>
              <a:tr h="200025">
                <a:tc>
                  <a:txBody>
                    <a:bodyPr/>
                    <a:lstStyle/>
                    <a:p>
                      <a:pPr marL="0" marR="0" algn="l">
                        <a:lnSpc>
                          <a:spcPct val="115000"/>
                        </a:lnSpc>
                        <a:spcBef>
                          <a:spcPts val="0"/>
                        </a:spcBef>
                        <a:spcAft>
                          <a:spcPts val="0"/>
                        </a:spcAft>
                      </a:pPr>
                      <a:r>
                        <a:rPr lang="en-US" sz="1800" dirty="0">
                          <a:effectLst/>
                        </a:rPr>
                        <a:t> </a:t>
                      </a:r>
                      <a:r>
                        <a:rPr lang="en-US" sz="1800" dirty="0" smtClean="0">
                          <a:effectLst/>
                        </a:rPr>
                        <a:t>Unskilled</a:t>
                      </a:r>
                      <a:endParaRPr lang="en-US" sz="180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b="0" dirty="0" smtClean="0">
                          <a:effectLst/>
                          <a:latin typeface="Calibri"/>
                          <a:ea typeface="Calibri"/>
                          <a:cs typeface="Times New Roman"/>
                        </a:rPr>
                        <a:t>2</a:t>
                      </a:r>
                      <a:endParaRPr lang="en-US" sz="1800" b="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b="0" dirty="0" smtClean="0">
                          <a:effectLst/>
                          <a:latin typeface="Calibri"/>
                          <a:ea typeface="Calibri"/>
                          <a:cs typeface="Times New Roman"/>
                        </a:rPr>
                        <a:t>0</a:t>
                      </a:r>
                      <a:endParaRPr lang="en-US" sz="1800" b="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b="0" dirty="0" smtClean="0">
                          <a:effectLst/>
                          <a:latin typeface="Calibri"/>
                          <a:ea typeface="Calibri"/>
                          <a:cs typeface="Times New Roman"/>
                        </a:rPr>
                        <a:t>0</a:t>
                      </a:r>
                      <a:endParaRPr lang="en-US" sz="1800" b="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b="0" dirty="0" smtClean="0">
                          <a:effectLst/>
                          <a:latin typeface="Calibri"/>
                          <a:ea typeface="Calibri"/>
                          <a:cs typeface="Times New Roman"/>
                        </a:rPr>
                        <a:t>0</a:t>
                      </a:r>
                      <a:endParaRPr lang="en-US" sz="1800" b="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b="0" dirty="0" smtClean="0">
                          <a:effectLst/>
                          <a:latin typeface="Calibri"/>
                          <a:ea typeface="Calibri"/>
                          <a:cs typeface="Times New Roman"/>
                        </a:rPr>
                        <a:t>0</a:t>
                      </a:r>
                      <a:endParaRPr lang="en-US" sz="1800" b="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b="0" dirty="0" smtClean="0">
                          <a:effectLst/>
                          <a:latin typeface="Calibri"/>
                          <a:ea typeface="Calibri"/>
                          <a:cs typeface="Times New Roman"/>
                        </a:rPr>
                        <a:t>0</a:t>
                      </a:r>
                      <a:endParaRPr lang="en-US" sz="1800" b="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b="0" dirty="0" smtClean="0">
                          <a:effectLst/>
                          <a:latin typeface="Calibri"/>
                          <a:ea typeface="Calibri"/>
                          <a:cs typeface="Times New Roman"/>
                        </a:rPr>
                        <a:t>0</a:t>
                      </a:r>
                      <a:endParaRPr lang="en-US" sz="1800" b="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b="0" dirty="0" smtClean="0">
                          <a:effectLst/>
                          <a:latin typeface="Calibri"/>
                          <a:ea typeface="Calibri"/>
                          <a:cs typeface="Times New Roman"/>
                        </a:rPr>
                        <a:t>0</a:t>
                      </a:r>
                      <a:endParaRPr lang="en-US" sz="1800" b="0" dirty="0">
                        <a:effectLst/>
                        <a:latin typeface="Calibri"/>
                        <a:ea typeface="Calibri"/>
                        <a:cs typeface="Times New Roman"/>
                      </a:endParaRPr>
                    </a:p>
                  </a:txBody>
                  <a:tcPr marL="68580" marR="68580" marT="0" marB="0"/>
                </a:tc>
              </a:tr>
              <a:tr h="200025">
                <a:tc>
                  <a:txBody>
                    <a:bodyPr/>
                    <a:lstStyle/>
                    <a:p>
                      <a:pPr marL="0" marR="0" algn="l">
                        <a:lnSpc>
                          <a:spcPct val="115000"/>
                        </a:lnSpc>
                        <a:spcBef>
                          <a:spcPts val="0"/>
                        </a:spcBef>
                        <a:spcAft>
                          <a:spcPts val="0"/>
                        </a:spcAft>
                      </a:pPr>
                      <a:r>
                        <a:rPr lang="en-US" sz="1800" dirty="0" smtClean="0">
                          <a:effectLst/>
                          <a:latin typeface="Calibri"/>
                          <a:ea typeface="Calibri"/>
                          <a:cs typeface="Times New Roman"/>
                        </a:rPr>
                        <a:t>TOTAL</a:t>
                      </a:r>
                      <a:endParaRPr lang="en-US" sz="180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b="1" dirty="0" smtClean="0">
                          <a:effectLst/>
                          <a:latin typeface="Calibri"/>
                          <a:ea typeface="Calibri"/>
                          <a:cs typeface="Times New Roman"/>
                        </a:rPr>
                        <a:t>36</a:t>
                      </a:r>
                      <a:endParaRPr lang="en-US" sz="1800" b="1"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b="1" dirty="0" smtClean="0">
                          <a:effectLst/>
                          <a:latin typeface="Calibri"/>
                          <a:ea typeface="Calibri"/>
                          <a:cs typeface="Times New Roman"/>
                        </a:rPr>
                        <a:t>33</a:t>
                      </a:r>
                      <a:endParaRPr lang="en-US" sz="1800" b="1"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b="1" dirty="0" smtClean="0">
                          <a:effectLst/>
                          <a:latin typeface="Calibri"/>
                          <a:ea typeface="Calibri"/>
                          <a:cs typeface="Times New Roman"/>
                        </a:rPr>
                        <a:t>2</a:t>
                      </a:r>
                      <a:endParaRPr lang="en-US" sz="1800" b="1"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b="1" dirty="0" smtClean="0">
                          <a:effectLst/>
                          <a:latin typeface="Calibri"/>
                          <a:ea typeface="Calibri"/>
                          <a:cs typeface="Times New Roman"/>
                        </a:rPr>
                        <a:t>4</a:t>
                      </a:r>
                      <a:endParaRPr lang="en-US" sz="1800" b="1"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b="1" dirty="0" smtClean="0">
                          <a:effectLst/>
                          <a:latin typeface="Calibri"/>
                          <a:ea typeface="Calibri"/>
                          <a:cs typeface="Times New Roman"/>
                        </a:rPr>
                        <a:t>1</a:t>
                      </a:r>
                      <a:endParaRPr lang="en-US" sz="1800" b="1"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b="1" dirty="0" smtClean="0">
                          <a:effectLst/>
                          <a:latin typeface="Calibri"/>
                          <a:ea typeface="Calibri"/>
                          <a:cs typeface="Times New Roman"/>
                        </a:rPr>
                        <a:t>2</a:t>
                      </a:r>
                      <a:endParaRPr lang="en-US" sz="1800" b="1"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b="1" dirty="0" smtClean="0">
                          <a:effectLst/>
                          <a:latin typeface="Calibri"/>
                          <a:ea typeface="Calibri"/>
                          <a:cs typeface="Times New Roman"/>
                        </a:rPr>
                        <a:t>1</a:t>
                      </a:r>
                      <a:endParaRPr lang="en-US" sz="1800" b="1"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b="1" dirty="0" smtClean="0">
                          <a:effectLst/>
                          <a:latin typeface="Calibri"/>
                          <a:ea typeface="Calibri"/>
                          <a:cs typeface="Times New Roman"/>
                        </a:rPr>
                        <a:t>1</a:t>
                      </a:r>
                      <a:endParaRPr lang="en-US" sz="1800" b="1" dirty="0">
                        <a:effectLst/>
                        <a:latin typeface="Calibri"/>
                        <a:ea typeface="Calibri"/>
                        <a:cs typeface="Times New Roman"/>
                      </a:endParaRPr>
                    </a:p>
                  </a:txBody>
                  <a:tcPr marL="68580" marR="68580" marT="0" marB="0"/>
                </a:tc>
              </a:tr>
            </a:tbl>
          </a:graphicData>
        </a:graphic>
      </p:graphicFrame>
      <p:sp>
        <p:nvSpPr>
          <p:cNvPr id="5" name="TextBox 4"/>
          <p:cNvSpPr txBox="1"/>
          <p:nvPr/>
        </p:nvSpPr>
        <p:spPr>
          <a:xfrm>
            <a:off x="295510" y="1553073"/>
            <a:ext cx="8619889" cy="400110"/>
          </a:xfrm>
          <a:prstGeom prst="rect">
            <a:avLst/>
          </a:prstGeom>
          <a:solidFill>
            <a:schemeClr val="accent3">
              <a:lumMod val="60000"/>
              <a:lumOff val="40000"/>
            </a:schemeClr>
          </a:solidFill>
        </p:spPr>
        <p:txBody>
          <a:bodyPr wrap="square" rtlCol="0">
            <a:spAutoFit/>
          </a:bodyPr>
          <a:lstStyle/>
          <a:p>
            <a:r>
              <a:rPr lang="en-US" sz="2000" b="1" dirty="0" smtClean="0"/>
              <a:t>Employment Equity status - MALE</a:t>
            </a:r>
            <a:endParaRPr lang="en-US" sz="2000" b="1" dirty="0"/>
          </a:p>
        </p:txBody>
      </p:sp>
    </p:spTree>
    <p:extLst>
      <p:ext uri="{BB962C8B-B14F-4D97-AF65-F5344CB8AC3E}">
        <p14:creationId xmlns:p14="http://schemas.microsoft.com/office/powerpoint/2010/main" xmlns="" val="3844566474"/>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76200"/>
            <a:ext cx="9144000" cy="584775"/>
          </a:xfrm>
          <a:prstGeom prst="rect">
            <a:avLst/>
          </a:prstGeom>
          <a:noFill/>
        </p:spPr>
        <p:txBody>
          <a:bodyPr wrap="square" rtlCol="0">
            <a:spAutoFit/>
          </a:bodyPr>
          <a:lstStyle/>
          <a:p>
            <a:pPr algn="ctr"/>
            <a:r>
              <a:rPr lang="en-US" sz="3200" b="1" dirty="0" smtClean="0"/>
              <a:t>Integrated Human Capital</a:t>
            </a:r>
            <a:endParaRPr lang="en-US" sz="3200" b="1" dirty="0"/>
          </a:p>
        </p:txBody>
      </p:sp>
      <p:sp>
        <p:nvSpPr>
          <p:cNvPr id="3" name="Rectangle 2"/>
          <p:cNvSpPr/>
          <p:nvPr/>
        </p:nvSpPr>
        <p:spPr>
          <a:xfrm>
            <a:off x="-76200" y="727131"/>
            <a:ext cx="9220200" cy="523220"/>
          </a:xfrm>
          <a:prstGeom prst="rect">
            <a:avLst/>
          </a:prstGeom>
        </p:spPr>
        <p:txBody>
          <a:bodyPr wrap="square">
            <a:spAutoFit/>
          </a:bodyPr>
          <a:lstStyle/>
          <a:p>
            <a:pPr algn="ctr"/>
            <a:r>
              <a:rPr lang="en-ZA" sz="2800" b="1" dirty="0"/>
              <a:t>HUMAN RESOURCE OVERSIGHT STATISTICS</a:t>
            </a:r>
            <a:endParaRPr lang="en-US" sz="2800" dirty="0"/>
          </a:p>
        </p:txBody>
      </p:sp>
      <p:graphicFrame>
        <p:nvGraphicFramePr>
          <p:cNvPr id="4" name="Table 3"/>
          <p:cNvGraphicFramePr>
            <a:graphicFrameLocks noGrp="1"/>
          </p:cNvGraphicFramePr>
          <p:nvPr>
            <p:extLst>
              <p:ext uri="{D42A27DB-BD31-4B8C-83A1-F6EECF244321}">
                <p14:modId xmlns:p14="http://schemas.microsoft.com/office/powerpoint/2010/main" xmlns="" val="3969829929"/>
              </p:ext>
            </p:extLst>
          </p:nvPr>
        </p:nvGraphicFramePr>
        <p:xfrm>
          <a:off x="266700" y="2133599"/>
          <a:ext cx="8648700" cy="4241673"/>
        </p:xfrm>
        <a:graphic>
          <a:graphicData uri="http://schemas.openxmlformats.org/drawingml/2006/table">
            <a:tbl>
              <a:tblPr firstRow="1" firstCol="1" bandRow="1">
                <a:tableStyleId>{5C22544A-7EE6-4342-B048-85BDC9FD1C3A}</a:tableStyleId>
              </a:tblPr>
              <a:tblGrid>
                <a:gridCol w="1943100"/>
                <a:gridCol w="838200"/>
                <a:gridCol w="838200"/>
                <a:gridCol w="838200"/>
                <a:gridCol w="838200"/>
                <a:gridCol w="838200"/>
                <a:gridCol w="838200"/>
                <a:gridCol w="838200"/>
                <a:gridCol w="838200"/>
              </a:tblGrid>
              <a:tr h="771525">
                <a:tc>
                  <a:txBody>
                    <a:bodyPr/>
                    <a:lstStyle/>
                    <a:p>
                      <a:pPr marL="0" marR="0" algn="just">
                        <a:lnSpc>
                          <a:spcPct val="115000"/>
                        </a:lnSpc>
                        <a:spcBef>
                          <a:spcPts val="0"/>
                        </a:spcBef>
                        <a:spcAft>
                          <a:spcPts val="0"/>
                        </a:spcAft>
                      </a:pPr>
                      <a:r>
                        <a:rPr lang="en-US" sz="1800" dirty="0" smtClean="0">
                          <a:effectLst/>
                          <a:latin typeface="+mn-lt"/>
                          <a:ea typeface="+mn-ea"/>
                          <a:cs typeface="+mn-cs"/>
                        </a:rPr>
                        <a:t>Salary</a:t>
                      </a:r>
                      <a:r>
                        <a:rPr lang="en-US" sz="1800" baseline="0" dirty="0" smtClean="0">
                          <a:effectLst/>
                          <a:latin typeface="+mn-lt"/>
                          <a:ea typeface="+mn-ea"/>
                          <a:cs typeface="+mn-cs"/>
                        </a:rPr>
                        <a:t> Bands</a:t>
                      </a:r>
                      <a:endParaRPr lang="en-US" sz="1800" dirty="0">
                        <a:effectLst/>
                        <a:latin typeface="Calibri"/>
                        <a:ea typeface="Calibri"/>
                        <a:cs typeface="Times New Roman"/>
                      </a:endParaRPr>
                    </a:p>
                  </a:txBody>
                  <a:tcPr marL="68580" marR="68580" marT="0" marB="0">
                    <a:solidFill>
                      <a:srgbClr val="19334F"/>
                    </a:solidFill>
                  </a:tcPr>
                </a:tc>
                <a:tc gridSpan="2">
                  <a:txBody>
                    <a:bodyPr/>
                    <a:lstStyle/>
                    <a:p>
                      <a:pPr marL="0" marR="0" algn="ctr">
                        <a:lnSpc>
                          <a:spcPct val="115000"/>
                        </a:lnSpc>
                        <a:spcBef>
                          <a:spcPts val="0"/>
                        </a:spcBef>
                        <a:spcAft>
                          <a:spcPts val="0"/>
                        </a:spcAft>
                      </a:pPr>
                      <a:r>
                        <a:rPr lang="en-US" sz="1800" dirty="0" smtClean="0">
                          <a:effectLst/>
                          <a:latin typeface="Calibri"/>
                          <a:ea typeface="Calibri"/>
                          <a:cs typeface="Times New Roman"/>
                        </a:rPr>
                        <a:t>AFRICAN FEMALE</a:t>
                      </a:r>
                      <a:endParaRPr lang="en-US" sz="1800" dirty="0">
                        <a:effectLst/>
                        <a:latin typeface="Calibri"/>
                        <a:ea typeface="Calibri"/>
                        <a:cs typeface="Times New Roman"/>
                      </a:endParaRPr>
                    </a:p>
                  </a:txBody>
                  <a:tcPr marL="68580" marR="68580" marT="0" marB="0">
                    <a:solidFill>
                      <a:srgbClr val="19334F"/>
                    </a:solidFill>
                  </a:tcPr>
                </a:tc>
                <a:tc hMerge="1">
                  <a:txBody>
                    <a:bodyPr/>
                    <a:lstStyle/>
                    <a:p>
                      <a:pPr marL="0" marR="0" algn="r">
                        <a:lnSpc>
                          <a:spcPct val="115000"/>
                        </a:lnSpc>
                        <a:spcBef>
                          <a:spcPts val="0"/>
                        </a:spcBef>
                        <a:spcAft>
                          <a:spcPts val="0"/>
                        </a:spcAft>
                      </a:pPr>
                      <a:endParaRPr lang="en-US" sz="1800" dirty="0">
                        <a:effectLst/>
                        <a:latin typeface="Calibri"/>
                        <a:ea typeface="Calibri"/>
                        <a:cs typeface="Times New Roman"/>
                      </a:endParaRPr>
                    </a:p>
                  </a:txBody>
                  <a:tcPr marL="68580" marR="68580" marT="0" marB="0">
                    <a:solidFill>
                      <a:srgbClr val="19334F"/>
                    </a:solidFill>
                  </a:tcPr>
                </a:tc>
                <a:tc gridSpan="2">
                  <a:txBody>
                    <a:bodyPr/>
                    <a:lstStyle/>
                    <a:p>
                      <a:pPr marL="0" marR="0" algn="ctr">
                        <a:lnSpc>
                          <a:spcPct val="115000"/>
                        </a:lnSpc>
                        <a:spcBef>
                          <a:spcPts val="0"/>
                        </a:spcBef>
                        <a:spcAft>
                          <a:spcPts val="0"/>
                        </a:spcAft>
                      </a:pPr>
                      <a:r>
                        <a:rPr lang="en-US" sz="1800" dirty="0" smtClean="0">
                          <a:effectLst/>
                          <a:latin typeface="Calibri"/>
                          <a:ea typeface="Calibri"/>
                          <a:cs typeface="Times New Roman"/>
                        </a:rPr>
                        <a:t>COLOURED FEMALE</a:t>
                      </a:r>
                      <a:endParaRPr lang="en-US" sz="1800" dirty="0">
                        <a:effectLst/>
                        <a:latin typeface="Calibri"/>
                        <a:ea typeface="Calibri"/>
                        <a:cs typeface="Times New Roman"/>
                      </a:endParaRPr>
                    </a:p>
                  </a:txBody>
                  <a:tcPr marL="68580" marR="68580" marT="0" marB="0">
                    <a:solidFill>
                      <a:srgbClr val="19334F"/>
                    </a:solidFill>
                  </a:tcPr>
                </a:tc>
                <a:tc hMerge="1">
                  <a:txBody>
                    <a:bodyPr/>
                    <a:lstStyle/>
                    <a:p>
                      <a:pPr marL="0" marR="0" algn="r">
                        <a:lnSpc>
                          <a:spcPct val="115000"/>
                        </a:lnSpc>
                        <a:spcBef>
                          <a:spcPts val="0"/>
                        </a:spcBef>
                        <a:spcAft>
                          <a:spcPts val="0"/>
                        </a:spcAft>
                      </a:pPr>
                      <a:endParaRPr lang="en-US" sz="1800" dirty="0">
                        <a:effectLst/>
                        <a:latin typeface="Calibri"/>
                        <a:ea typeface="Calibri"/>
                        <a:cs typeface="Times New Roman"/>
                      </a:endParaRPr>
                    </a:p>
                  </a:txBody>
                  <a:tcPr marL="68580" marR="68580" marT="0" marB="0">
                    <a:solidFill>
                      <a:srgbClr val="19334F"/>
                    </a:solidFill>
                  </a:tcPr>
                </a:tc>
                <a:tc gridSpan="2">
                  <a:txBody>
                    <a:bodyPr/>
                    <a:lstStyle/>
                    <a:p>
                      <a:pPr marL="0" marR="0" algn="ctr">
                        <a:lnSpc>
                          <a:spcPct val="115000"/>
                        </a:lnSpc>
                        <a:spcBef>
                          <a:spcPts val="0"/>
                        </a:spcBef>
                        <a:spcAft>
                          <a:spcPts val="0"/>
                        </a:spcAft>
                      </a:pPr>
                      <a:r>
                        <a:rPr lang="en-US" sz="1800" dirty="0" smtClean="0">
                          <a:effectLst/>
                          <a:latin typeface="Calibri"/>
                          <a:ea typeface="Calibri"/>
                          <a:cs typeface="Times New Roman"/>
                        </a:rPr>
                        <a:t>INDIAN FEMALE</a:t>
                      </a:r>
                      <a:endParaRPr lang="en-US" sz="1800" dirty="0">
                        <a:effectLst/>
                        <a:latin typeface="Calibri"/>
                        <a:ea typeface="Calibri"/>
                        <a:cs typeface="Times New Roman"/>
                      </a:endParaRPr>
                    </a:p>
                  </a:txBody>
                  <a:tcPr marL="68580" marR="68580" marT="0" marB="0">
                    <a:solidFill>
                      <a:srgbClr val="19334F"/>
                    </a:solidFill>
                  </a:tcPr>
                </a:tc>
                <a:tc hMerge="1">
                  <a:txBody>
                    <a:bodyPr/>
                    <a:lstStyle/>
                    <a:p>
                      <a:pPr marL="0" marR="0" algn="r">
                        <a:lnSpc>
                          <a:spcPct val="115000"/>
                        </a:lnSpc>
                        <a:spcBef>
                          <a:spcPts val="0"/>
                        </a:spcBef>
                        <a:spcAft>
                          <a:spcPts val="0"/>
                        </a:spcAft>
                      </a:pPr>
                      <a:endParaRPr lang="en-US" sz="1800" dirty="0">
                        <a:effectLst/>
                        <a:latin typeface="Calibri"/>
                        <a:ea typeface="Calibri"/>
                        <a:cs typeface="Times New Roman"/>
                      </a:endParaRPr>
                    </a:p>
                  </a:txBody>
                  <a:tcPr marL="68580" marR="68580" marT="0" marB="0">
                    <a:solidFill>
                      <a:srgbClr val="19334F"/>
                    </a:solidFill>
                  </a:tcPr>
                </a:tc>
                <a:tc gridSpan="2">
                  <a:txBody>
                    <a:bodyPr/>
                    <a:lstStyle/>
                    <a:p>
                      <a:pPr marL="0" marR="0" algn="ctr">
                        <a:lnSpc>
                          <a:spcPct val="115000"/>
                        </a:lnSpc>
                        <a:spcBef>
                          <a:spcPts val="0"/>
                        </a:spcBef>
                        <a:spcAft>
                          <a:spcPts val="0"/>
                        </a:spcAft>
                      </a:pPr>
                      <a:r>
                        <a:rPr lang="en-US" sz="1800" dirty="0" smtClean="0">
                          <a:effectLst/>
                          <a:latin typeface="Calibri"/>
                          <a:ea typeface="Calibri"/>
                          <a:cs typeface="Times New Roman"/>
                        </a:rPr>
                        <a:t>WHITE FEMALE</a:t>
                      </a:r>
                      <a:endParaRPr lang="en-US" sz="1800" dirty="0">
                        <a:effectLst/>
                        <a:latin typeface="Calibri"/>
                        <a:ea typeface="Calibri"/>
                        <a:cs typeface="Times New Roman"/>
                      </a:endParaRPr>
                    </a:p>
                  </a:txBody>
                  <a:tcPr marL="68580" marR="68580" marT="0" marB="0">
                    <a:solidFill>
                      <a:srgbClr val="19334F"/>
                    </a:solidFill>
                  </a:tcPr>
                </a:tc>
                <a:tc hMerge="1">
                  <a:txBody>
                    <a:bodyPr/>
                    <a:lstStyle/>
                    <a:p>
                      <a:pPr marL="0" marR="0" algn="r">
                        <a:lnSpc>
                          <a:spcPct val="115000"/>
                        </a:lnSpc>
                        <a:spcBef>
                          <a:spcPts val="0"/>
                        </a:spcBef>
                        <a:spcAft>
                          <a:spcPts val="0"/>
                        </a:spcAft>
                      </a:pPr>
                      <a:endParaRPr lang="en-US" sz="1800" dirty="0">
                        <a:effectLst/>
                        <a:latin typeface="Calibri"/>
                        <a:ea typeface="Calibri"/>
                        <a:cs typeface="Times New Roman"/>
                      </a:endParaRPr>
                    </a:p>
                  </a:txBody>
                  <a:tcPr marL="68580" marR="68580" marT="0" marB="0">
                    <a:solidFill>
                      <a:srgbClr val="19334F"/>
                    </a:solidFill>
                  </a:tcPr>
                </a:tc>
              </a:tr>
              <a:tr h="200025">
                <a:tc>
                  <a:txBody>
                    <a:bodyPr/>
                    <a:lstStyle/>
                    <a:p>
                      <a:pPr marL="0" marR="0" algn="just">
                        <a:lnSpc>
                          <a:spcPct val="115000"/>
                        </a:lnSpc>
                        <a:spcBef>
                          <a:spcPts val="0"/>
                        </a:spcBef>
                        <a:spcAft>
                          <a:spcPts val="0"/>
                        </a:spcAft>
                      </a:pPr>
                      <a:endParaRPr lang="en-US" sz="18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b="1" dirty="0" smtClean="0">
                          <a:effectLst/>
                          <a:latin typeface="Calibri"/>
                          <a:ea typeface="Calibri"/>
                          <a:cs typeface="Times New Roman"/>
                        </a:rPr>
                        <a:t>EAAB Staff</a:t>
                      </a:r>
                      <a:endParaRPr lang="en-US" sz="1800" b="1"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b="1" dirty="0" smtClean="0">
                          <a:effectLst/>
                          <a:latin typeface="Calibri"/>
                          <a:ea typeface="Calibri"/>
                          <a:cs typeface="Times New Roman"/>
                        </a:rPr>
                        <a:t>EE Target</a:t>
                      </a:r>
                      <a:endParaRPr lang="en-US" sz="1800" b="1"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b="1" dirty="0" smtClean="0">
                          <a:effectLst/>
                          <a:latin typeface="Calibri"/>
                          <a:ea typeface="Calibri"/>
                          <a:cs typeface="Times New Roman"/>
                        </a:rPr>
                        <a:t>EAAB Staff</a:t>
                      </a:r>
                      <a:endParaRPr lang="en-US" sz="1800" b="1"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b="1" dirty="0" smtClean="0">
                          <a:effectLst/>
                          <a:latin typeface="Calibri"/>
                          <a:ea typeface="Calibri"/>
                          <a:cs typeface="Times New Roman"/>
                        </a:rPr>
                        <a:t>EE Target</a:t>
                      </a:r>
                      <a:endParaRPr lang="en-US" sz="1800" b="1"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b="1" dirty="0" smtClean="0">
                          <a:effectLst/>
                          <a:latin typeface="Calibri"/>
                          <a:ea typeface="Calibri"/>
                          <a:cs typeface="Times New Roman"/>
                        </a:rPr>
                        <a:t>EAAB Staff</a:t>
                      </a:r>
                      <a:endParaRPr lang="en-US" sz="1800" b="1"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b="1" dirty="0" smtClean="0">
                          <a:effectLst/>
                          <a:latin typeface="Calibri"/>
                          <a:ea typeface="Calibri"/>
                          <a:cs typeface="Times New Roman"/>
                        </a:rPr>
                        <a:t>EE Target</a:t>
                      </a:r>
                      <a:endParaRPr lang="en-US" sz="1800" b="1"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b="1" dirty="0" smtClean="0">
                          <a:effectLst/>
                          <a:latin typeface="Calibri"/>
                          <a:ea typeface="Calibri"/>
                          <a:cs typeface="Times New Roman"/>
                        </a:rPr>
                        <a:t>EAAB Staff</a:t>
                      </a:r>
                      <a:endParaRPr lang="en-US" sz="1800" b="1"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b="1" dirty="0" smtClean="0">
                          <a:effectLst/>
                          <a:latin typeface="Calibri"/>
                          <a:ea typeface="Calibri"/>
                          <a:cs typeface="Times New Roman"/>
                        </a:rPr>
                        <a:t>EE Target</a:t>
                      </a:r>
                      <a:endParaRPr lang="en-US" sz="1800" b="1" dirty="0">
                        <a:effectLst/>
                        <a:latin typeface="Calibri"/>
                        <a:ea typeface="Calibri"/>
                        <a:cs typeface="Times New Roman"/>
                      </a:endParaRPr>
                    </a:p>
                  </a:txBody>
                  <a:tcPr marL="68580" marR="68580" marT="0" marB="0"/>
                </a:tc>
              </a:tr>
              <a:tr h="200025">
                <a:tc>
                  <a:txBody>
                    <a:bodyPr/>
                    <a:lstStyle/>
                    <a:p>
                      <a:pPr marL="0" marR="0" algn="just">
                        <a:lnSpc>
                          <a:spcPct val="115000"/>
                        </a:lnSpc>
                        <a:spcBef>
                          <a:spcPts val="0"/>
                        </a:spcBef>
                        <a:spcAft>
                          <a:spcPts val="0"/>
                        </a:spcAft>
                      </a:pPr>
                      <a:r>
                        <a:rPr lang="en-US" sz="1800" dirty="0" smtClean="0">
                          <a:effectLst/>
                        </a:rPr>
                        <a:t>Top Management</a:t>
                      </a:r>
                      <a:endParaRPr lang="en-US" sz="180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dirty="0" smtClean="0">
                          <a:effectLst/>
                          <a:latin typeface="Calibri"/>
                          <a:ea typeface="Calibri"/>
                          <a:cs typeface="Times New Roman"/>
                        </a:rPr>
                        <a:t>1</a:t>
                      </a:r>
                      <a:endParaRPr lang="en-US" sz="180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dirty="0" smtClean="0">
                          <a:effectLst/>
                          <a:latin typeface="Calibri"/>
                          <a:ea typeface="Calibri"/>
                          <a:cs typeface="Times New Roman"/>
                        </a:rPr>
                        <a:t>2</a:t>
                      </a:r>
                      <a:endParaRPr lang="en-US" sz="180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dirty="0" smtClean="0">
                          <a:effectLst/>
                          <a:latin typeface="Calibri"/>
                          <a:ea typeface="Calibri"/>
                          <a:cs typeface="Times New Roman"/>
                        </a:rPr>
                        <a:t>0</a:t>
                      </a:r>
                      <a:endParaRPr lang="en-US" sz="180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dirty="0" smtClean="0">
                          <a:effectLst/>
                          <a:latin typeface="Calibri"/>
                          <a:ea typeface="Calibri"/>
                          <a:cs typeface="Times New Roman"/>
                        </a:rPr>
                        <a:t>0</a:t>
                      </a:r>
                      <a:endParaRPr lang="en-US" sz="180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dirty="0" smtClean="0">
                          <a:effectLst/>
                          <a:latin typeface="Calibri"/>
                          <a:ea typeface="Calibri"/>
                          <a:cs typeface="Times New Roman"/>
                        </a:rPr>
                        <a:t>0</a:t>
                      </a:r>
                      <a:endParaRPr lang="en-US" sz="180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dirty="0" smtClean="0">
                          <a:effectLst/>
                          <a:latin typeface="Calibri"/>
                          <a:ea typeface="Calibri"/>
                          <a:cs typeface="Times New Roman"/>
                        </a:rPr>
                        <a:t>0</a:t>
                      </a:r>
                      <a:endParaRPr lang="en-US" sz="180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dirty="0" smtClean="0">
                          <a:effectLst/>
                          <a:latin typeface="Calibri"/>
                          <a:ea typeface="Calibri"/>
                          <a:cs typeface="Times New Roman"/>
                        </a:rPr>
                        <a:t>0</a:t>
                      </a:r>
                      <a:endParaRPr lang="en-US" sz="180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dirty="0" smtClean="0">
                          <a:effectLst/>
                          <a:latin typeface="Calibri"/>
                          <a:ea typeface="Calibri"/>
                          <a:cs typeface="Times New Roman"/>
                        </a:rPr>
                        <a:t>0</a:t>
                      </a:r>
                      <a:endParaRPr lang="en-US" sz="1800" dirty="0">
                        <a:effectLst/>
                        <a:latin typeface="Calibri"/>
                        <a:ea typeface="Calibri"/>
                        <a:cs typeface="Times New Roman"/>
                      </a:endParaRPr>
                    </a:p>
                  </a:txBody>
                  <a:tcPr marL="68580" marR="68580" marT="0" marB="0"/>
                </a:tc>
              </a:tr>
              <a:tr h="190500">
                <a:tc>
                  <a:txBody>
                    <a:bodyPr/>
                    <a:lstStyle/>
                    <a:p>
                      <a:pPr marL="0" marR="0" algn="l">
                        <a:lnSpc>
                          <a:spcPct val="115000"/>
                        </a:lnSpc>
                        <a:spcBef>
                          <a:spcPts val="0"/>
                        </a:spcBef>
                        <a:spcAft>
                          <a:spcPts val="0"/>
                        </a:spcAft>
                      </a:pPr>
                      <a:r>
                        <a:rPr lang="en-US" sz="1800" dirty="0" smtClean="0">
                          <a:effectLst/>
                          <a:latin typeface="Calibri"/>
                          <a:ea typeface="Calibri"/>
                          <a:cs typeface="Times New Roman"/>
                        </a:rPr>
                        <a:t>Senior</a:t>
                      </a:r>
                      <a:r>
                        <a:rPr lang="en-US" sz="1800" baseline="0" dirty="0" smtClean="0">
                          <a:effectLst/>
                          <a:latin typeface="Calibri"/>
                          <a:ea typeface="Calibri"/>
                          <a:cs typeface="Times New Roman"/>
                        </a:rPr>
                        <a:t> Management</a:t>
                      </a:r>
                      <a:endParaRPr lang="en-US" sz="180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dirty="0" smtClean="0">
                          <a:effectLst/>
                          <a:latin typeface="Calibri"/>
                          <a:ea typeface="Calibri"/>
                          <a:cs typeface="Times New Roman"/>
                        </a:rPr>
                        <a:t>4</a:t>
                      </a:r>
                      <a:endParaRPr lang="en-US" sz="180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dirty="0" smtClean="0">
                          <a:effectLst/>
                          <a:latin typeface="Calibri"/>
                          <a:ea typeface="Calibri"/>
                          <a:cs typeface="Times New Roman"/>
                        </a:rPr>
                        <a:t>7</a:t>
                      </a:r>
                      <a:endParaRPr lang="en-US" sz="180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dirty="0" smtClean="0">
                          <a:effectLst/>
                          <a:latin typeface="Calibri"/>
                          <a:ea typeface="Calibri"/>
                          <a:cs typeface="Times New Roman"/>
                        </a:rPr>
                        <a:t>0</a:t>
                      </a:r>
                      <a:endParaRPr lang="en-US" sz="180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dirty="0" smtClean="0">
                          <a:effectLst/>
                          <a:latin typeface="Calibri"/>
                          <a:ea typeface="Calibri"/>
                          <a:cs typeface="Times New Roman"/>
                        </a:rPr>
                        <a:t>0</a:t>
                      </a:r>
                      <a:endParaRPr lang="en-US" sz="180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dirty="0" smtClean="0">
                          <a:effectLst/>
                          <a:latin typeface="Calibri"/>
                          <a:ea typeface="Calibri"/>
                          <a:cs typeface="Times New Roman"/>
                        </a:rPr>
                        <a:t>0</a:t>
                      </a:r>
                      <a:endParaRPr lang="en-US" sz="180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dirty="0" smtClean="0">
                          <a:effectLst/>
                          <a:latin typeface="Calibri"/>
                          <a:ea typeface="Calibri"/>
                          <a:cs typeface="Times New Roman"/>
                        </a:rPr>
                        <a:t>0</a:t>
                      </a:r>
                      <a:endParaRPr lang="en-US" sz="180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dirty="0" smtClean="0">
                          <a:effectLst/>
                          <a:latin typeface="Calibri"/>
                          <a:ea typeface="Calibri"/>
                          <a:cs typeface="Times New Roman"/>
                        </a:rPr>
                        <a:t>2</a:t>
                      </a:r>
                      <a:endParaRPr lang="en-US" sz="180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dirty="0" smtClean="0">
                          <a:effectLst/>
                          <a:latin typeface="Calibri"/>
                          <a:ea typeface="Calibri"/>
                          <a:cs typeface="Times New Roman"/>
                        </a:rPr>
                        <a:t>2</a:t>
                      </a:r>
                      <a:endParaRPr lang="en-US" sz="1800" dirty="0">
                        <a:effectLst/>
                        <a:latin typeface="Calibri"/>
                        <a:ea typeface="Calibri"/>
                        <a:cs typeface="Times New Roman"/>
                      </a:endParaRPr>
                    </a:p>
                  </a:txBody>
                  <a:tcPr marL="68580" marR="68580" marT="0" marB="0"/>
                </a:tc>
              </a:tr>
              <a:tr h="190500">
                <a:tc>
                  <a:txBody>
                    <a:bodyPr/>
                    <a:lstStyle/>
                    <a:p>
                      <a:pPr marL="0" marR="0" algn="l">
                        <a:lnSpc>
                          <a:spcPct val="115000"/>
                        </a:lnSpc>
                        <a:spcBef>
                          <a:spcPts val="0"/>
                        </a:spcBef>
                        <a:spcAft>
                          <a:spcPts val="0"/>
                        </a:spcAft>
                      </a:pPr>
                      <a:r>
                        <a:rPr lang="en-US" sz="1800" dirty="0" smtClean="0">
                          <a:effectLst/>
                          <a:latin typeface="Calibri"/>
                          <a:ea typeface="Calibri"/>
                          <a:cs typeface="Times New Roman"/>
                        </a:rPr>
                        <a:t>Professional</a:t>
                      </a:r>
                      <a:r>
                        <a:rPr lang="en-US" sz="1800" baseline="0" dirty="0" smtClean="0">
                          <a:effectLst/>
                          <a:latin typeface="Calibri"/>
                          <a:ea typeface="Calibri"/>
                          <a:cs typeface="Times New Roman"/>
                        </a:rPr>
                        <a:t> </a:t>
                      </a:r>
                      <a:r>
                        <a:rPr lang="en-US" sz="1800" dirty="0" smtClean="0">
                          <a:effectLst/>
                          <a:latin typeface="Calibri"/>
                          <a:ea typeface="Calibri"/>
                          <a:cs typeface="Times New Roman"/>
                        </a:rPr>
                        <a:t>qualified</a:t>
                      </a:r>
                      <a:endParaRPr lang="en-US" sz="180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dirty="0" smtClean="0">
                          <a:effectLst/>
                          <a:latin typeface="Calibri"/>
                          <a:ea typeface="Calibri"/>
                          <a:cs typeface="Times New Roman"/>
                        </a:rPr>
                        <a:t>5</a:t>
                      </a:r>
                      <a:endParaRPr lang="en-US" sz="180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dirty="0" smtClean="0">
                          <a:effectLst/>
                          <a:latin typeface="Calibri"/>
                          <a:ea typeface="Calibri"/>
                          <a:cs typeface="Times New Roman"/>
                        </a:rPr>
                        <a:t>6</a:t>
                      </a:r>
                      <a:endParaRPr lang="en-US" sz="180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dirty="0" smtClean="0">
                          <a:effectLst/>
                          <a:latin typeface="Calibri"/>
                          <a:ea typeface="Calibri"/>
                          <a:cs typeface="Times New Roman"/>
                        </a:rPr>
                        <a:t>0</a:t>
                      </a:r>
                      <a:endParaRPr lang="en-US" sz="180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dirty="0" smtClean="0">
                          <a:effectLst/>
                          <a:latin typeface="Calibri"/>
                          <a:ea typeface="Calibri"/>
                          <a:cs typeface="Times New Roman"/>
                        </a:rPr>
                        <a:t>0</a:t>
                      </a:r>
                      <a:endParaRPr lang="en-US" sz="180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dirty="0" smtClean="0">
                          <a:effectLst/>
                          <a:latin typeface="Calibri"/>
                          <a:ea typeface="Calibri"/>
                          <a:cs typeface="Times New Roman"/>
                        </a:rPr>
                        <a:t>1</a:t>
                      </a:r>
                      <a:endParaRPr lang="en-US" sz="180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dirty="0" smtClean="0">
                          <a:effectLst/>
                          <a:latin typeface="Calibri"/>
                          <a:ea typeface="Calibri"/>
                          <a:cs typeface="Times New Roman"/>
                        </a:rPr>
                        <a:t>1</a:t>
                      </a:r>
                      <a:endParaRPr lang="en-US" sz="180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dirty="0" smtClean="0">
                          <a:effectLst/>
                          <a:latin typeface="Calibri"/>
                          <a:ea typeface="Calibri"/>
                          <a:cs typeface="Times New Roman"/>
                        </a:rPr>
                        <a:t>0</a:t>
                      </a:r>
                      <a:endParaRPr lang="en-US" sz="180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dirty="0" smtClean="0">
                          <a:effectLst/>
                          <a:latin typeface="Calibri"/>
                          <a:ea typeface="Calibri"/>
                          <a:cs typeface="Times New Roman"/>
                        </a:rPr>
                        <a:t>1</a:t>
                      </a:r>
                      <a:endParaRPr lang="en-US" sz="1800" dirty="0">
                        <a:effectLst/>
                        <a:latin typeface="Calibri"/>
                        <a:ea typeface="Calibri"/>
                        <a:cs typeface="Times New Roman"/>
                      </a:endParaRPr>
                    </a:p>
                  </a:txBody>
                  <a:tcPr marL="68580" marR="68580" marT="0" marB="0"/>
                </a:tc>
              </a:tr>
              <a:tr h="190500">
                <a:tc>
                  <a:txBody>
                    <a:bodyPr/>
                    <a:lstStyle/>
                    <a:p>
                      <a:pPr marL="0" marR="0" algn="l">
                        <a:lnSpc>
                          <a:spcPct val="115000"/>
                        </a:lnSpc>
                        <a:spcBef>
                          <a:spcPts val="0"/>
                        </a:spcBef>
                        <a:spcAft>
                          <a:spcPts val="0"/>
                        </a:spcAft>
                      </a:pPr>
                      <a:r>
                        <a:rPr lang="en-US" sz="1800" dirty="0" smtClean="0">
                          <a:effectLst/>
                          <a:latin typeface="Calibri"/>
                          <a:ea typeface="Calibri"/>
                          <a:cs typeface="Times New Roman"/>
                        </a:rPr>
                        <a:t>Skilled</a:t>
                      </a:r>
                      <a:endParaRPr lang="en-US" sz="180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dirty="0" smtClean="0">
                          <a:effectLst/>
                          <a:latin typeface="Calibri"/>
                          <a:ea typeface="Calibri"/>
                          <a:cs typeface="Times New Roman"/>
                        </a:rPr>
                        <a:t>7</a:t>
                      </a:r>
                      <a:endParaRPr lang="en-US" sz="180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dirty="0" smtClean="0">
                          <a:effectLst/>
                          <a:latin typeface="Calibri"/>
                          <a:ea typeface="Calibri"/>
                          <a:cs typeface="Times New Roman"/>
                        </a:rPr>
                        <a:t>8</a:t>
                      </a:r>
                      <a:endParaRPr lang="en-US" sz="180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dirty="0" smtClean="0">
                          <a:effectLst/>
                          <a:latin typeface="Calibri"/>
                          <a:ea typeface="Calibri"/>
                          <a:cs typeface="Times New Roman"/>
                        </a:rPr>
                        <a:t>0</a:t>
                      </a:r>
                      <a:endParaRPr lang="en-US" sz="180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dirty="0" smtClean="0">
                          <a:effectLst/>
                          <a:latin typeface="Calibri"/>
                          <a:ea typeface="Calibri"/>
                          <a:cs typeface="Times New Roman"/>
                        </a:rPr>
                        <a:t>0</a:t>
                      </a:r>
                      <a:endParaRPr lang="en-US" sz="180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dirty="0" smtClean="0">
                          <a:effectLst/>
                          <a:latin typeface="Calibri"/>
                          <a:ea typeface="Calibri"/>
                          <a:cs typeface="Times New Roman"/>
                        </a:rPr>
                        <a:t>0</a:t>
                      </a:r>
                      <a:endParaRPr lang="en-US" sz="180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dirty="0" smtClean="0">
                          <a:effectLst/>
                          <a:latin typeface="Calibri"/>
                          <a:ea typeface="Calibri"/>
                          <a:cs typeface="Times New Roman"/>
                        </a:rPr>
                        <a:t>0</a:t>
                      </a:r>
                      <a:endParaRPr lang="en-US" sz="180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dirty="0" smtClean="0">
                          <a:effectLst/>
                          <a:latin typeface="Calibri"/>
                          <a:ea typeface="Calibri"/>
                          <a:cs typeface="Times New Roman"/>
                        </a:rPr>
                        <a:t>0</a:t>
                      </a:r>
                      <a:endParaRPr lang="en-US" sz="180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dirty="0" smtClean="0">
                          <a:effectLst/>
                          <a:latin typeface="Calibri"/>
                          <a:ea typeface="Calibri"/>
                          <a:cs typeface="Times New Roman"/>
                        </a:rPr>
                        <a:t>0</a:t>
                      </a:r>
                      <a:endParaRPr lang="en-US" sz="1800" dirty="0">
                        <a:effectLst/>
                        <a:latin typeface="Calibri"/>
                        <a:ea typeface="Calibri"/>
                        <a:cs typeface="Times New Roman"/>
                      </a:endParaRPr>
                    </a:p>
                  </a:txBody>
                  <a:tcPr marL="68580" marR="68580" marT="0" marB="0"/>
                </a:tc>
              </a:tr>
              <a:tr h="200025">
                <a:tc>
                  <a:txBody>
                    <a:bodyPr/>
                    <a:lstStyle/>
                    <a:p>
                      <a:pPr marL="0" marR="0" algn="l">
                        <a:lnSpc>
                          <a:spcPct val="115000"/>
                        </a:lnSpc>
                        <a:spcBef>
                          <a:spcPts val="0"/>
                        </a:spcBef>
                        <a:spcAft>
                          <a:spcPts val="0"/>
                        </a:spcAft>
                      </a:pPr>
                      <a:r>
                        <a:rPr lang="en-US" sz="1800" dirty="0" smtClean="0">
                          <a:effectLst/>
                          <a:latin typeface="Calibri"/>
                          <a:ea typeface="Calibri"/>
                          <a:cs typeface="Times New Roman"/>
                        </a:rPr>
                        <a:t>Semi-skilled</a:t>
                      </a:r>
                      <a:endParaRPr lang="en-US" sz="180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dirty="0" smtClean="0">
                          <a:effectLst/>
                          <a:latin typeface="Calibri"/>
                          <a:ea typeface="Calibri"/>
                          <a:cs typeface="Times New Roman"/>
                        </a:rPr>
                        <a:t>39</a:t>
                      </a:r>
                      <a:endParaRPr lang="en-US" sz="180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dirty="0" smtClean="0">
                          <a:effectLst/>
                          <a:latin typeface="Calibri"/>
                          <a:ea typeface="Calibri"/>
                          <a:cs typeface="Times New Roman"/>
                        </a:rPr>
                        <a:t>41</a:t>
                      </a:r>
                      <a:endParaRPr lang="en-US" sz="180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dirty="0" smtClean="0">
                          <a:effectLst/>
                          <a:latin typeface="Calibri"/>
                          <a:ea typeface="Calibri"/>
                          <a:cs typeface="Times New Roman"/>
                        </a:rPr>
                        <a:t>1</a:t>
                      </a:r>
                      <a:endParaRPr lang="en-US" sz="180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dirty="0" smtClean="0">
                          <a:effectLst/>
                          <a:latin typeface="Calibri"/>
                          <a:ea typeface="Calibri"/>
                          <a:cs typeface="Times New Roman"/>
                        </a:rPr>
                        <a:t>2</a:t>
                      </a:r>
                      <a:endParaRPr lang="en-US" sz="180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dirty="0" smtClean="0">
                          <a:effectLst/>
                          <a:latin typeface="Calibri"/>
                          <a:ea typeface="Calibri"/>
                          <a:cs typeface="Times New Roman"/>
                        </a:rPr>
                        <a:t>1</a:t>
                      </a:r>
                      <a:endParaRPr lang="en-US" sz="180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dirty="0" smtClean="0">
                          <a:effectLst/>
                          <a:latin typeface="Calibri"/>
                          <a:ea typeface="Calibri"/>
                          <a:cs typeface="Times New Roman"/>
                        </a:rPr>
                        <a:t>2</a:t>
                      </a:r>
                      <a:endParaRPr lang="en-US" sz="180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dirty="0" smtClean="0">
                          <a:effectLst/>
                          <a:latin typeface="Calibri"/>
                          <a:ea typeface="Calibri"/>
                          <a:cs typeface="Times New Roman"/>
                        </a:rPr>
                        <a:t>1</a:t>
                      </a:r>
                      <a:endParaRPr lang="en-US" sz="180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dirty="0" smtClean="0">
                          <a:effectLst/>
                          <a:latin typeface="Calibri"/>
                          <a:ea typeface="Calibri"/>
                          <a:cs typeface="Times New Roman"/>
                        </a:rPr>
                        <a:t>2</a:t>
                      </a:r>
                      <a:endParaRPr lang="en-US" sz="1800" dirty="0">
                        <a:effectLst/>
                        <a:latin typeface="Calibri"/>
                        <a:ea typeface="Calibri"/>
                        <a:cs typeface="Times New Roman"/>
                      </a:endParaRPr>
                    </a:p>
                  </a:txBody>
                  <a:tcPr marL="68580" marR="68580" marT="0" marB="0"/>
                </a:tc>
              </a:tr>
              <a:tr h="200025">
                <a:tc>
                  <a:txBody>
                    <a:bodyPr/>
                    <a:lstStyle/>
                    <a:p>
                      <a:pPr marL="0" marR="0" algn="l">
                        <a:lnSpc>
                          <a:spcPct val="115000"/>
                        </a:lnSpc>
                        <a:spcBef>
                          <a:spcPts val="0"/>
                        </a:spcBef>
                        <a:spcAft>
                          <a:spcPts val="0"/>
                        </a:spcAft>
                      </a:pPr>
                      <a:r>
                        <a:rPr lang="en-US" sz="1800" dirty="0">
                          <a:effectLst/>
                        </a:rPr>
                        <a:t> </a:t>
                      </a:r>
                      <a:r>
                        <a:rPr lang="en-US" sz="1800" dirty="0" smtClean="0">
                          <a:effectLst/>
                        </a:rPr>
                        <a:t>Unskilled</a:t>
                      </a:r>
                      <a:endParaRPr lang="en-US" sz="180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b="0" dirty="0" smtClean="0">
                          <a:effectLst/>
                          <a:latin typeface="Calibri"/>
                          <a:ea typeface="Calibri"/>
                          <a:cs typeface="Times New Roman"/>
                        </a:rPr>
                        <a:t>2</a:t>
                      </a:r>
                      <a:endParaRPr lang="en-US" sz="1800" b="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b="0" dirty="0" smtClean="0">
                          <a:effectLst/>
                          <a:latin typeface="Calibri"/>
                          <a:ea typeface="Calibri"/>
                          <a:cs typeface="Times New Roman"/>
                        </a:rPr>
                        <a:t>0</a:t>
                      </a:r>
                      <a:endParaRPr lang="en-US" sz="1800" b="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b="0" dirty="0" smtClean="0">
                          <a:effectLst/>
                          <a:latin typeface="Calibri"/>
                          <a:ea typeface="Calibri"/>
                          <a:cs typeface="Times New Roman"/>
                        </a:rPr>
                        <a:t>0</a:t>
                      </a:r>
                      <a:endParaRPr lang="en-US" sz="1800" b="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b="0" dirty="0" smtClean="0">
                          <a:effectLst/>
                          <a:latin typeface="Calibri"/>
                          <a:ea typeface="Calibri"/>
                          <a:cs typeface="Times New Roman"/>
                        </a:rPr>
                        <a:t>0</a:t>
                      </a:r>
                      <a:endParaRPr lang="en-US" sz="1800" b="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b="0" dirty="0" smtClean="0">
                          <a:effectLst/>
                          <a:latin typeface="Calibri"/>
                          <a:ea typeface="Calibri"/>
                          <a:cs typeface="Times New Roman"/>
                        </a:rPr>
                        <a:t>0</a:t>
                      </a:r>
                      <a:endParaRPr lang="en-US" sz="1800" b="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b="0" dirty="0" smtClean="0">
                          <a:effectLst/>
                          <a:latin typeface="Calibri"/>
                          <a:ea typeface="Calibri"/>
                          <a:cs typeface="Times New Roman"/>
                        </a:rPr>
                        <a:t>0</a:t>
                      </a:r>
                      <a:endParaRPr lang="en-US" sz="1800" b="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b="0" dirty="0" smtClean="0">
                          <a:effectLst/>
                          <a:latin typeface="Calibri"/>
                          <a:ea typeface="Calibri"/>
                          <a:cs typeface="Times New Roman"/>
                        </a:rPr>
                        <a:t>0</a:t>
                      </a:r>
                      <a:endParaRPr lang="en-US" sz="1800" b="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b="0" dirty="0" smtClean="0">
                          <a:effectLst/>
                          <a:latin typeface="Calibri"/>
                          <a:ea typeface="Calibri"/>
                          <a:cs typeface="Times New Roman"/>
                        </a:rPr>
                        <a:t>0</a:t>
                      </a:r>
                      <a:endParaRPr lang="en-US" sz="1800" b="0" dirty="0">
                        <a:effectLst/>
                        <a:latin typeface="Calibri"/>
                        <a:ea typeface="Calibri"/>
                        <a:cs typeface="Times New Roman"/>
                      </a:endParaRPr>
                    </a:p>
                  </a:txBody>
                  <a:tcPr marL="68580" marR="68580" marT="0" marB="0"/>
                </a:tc>
              </a:tr>
              <a:tr h="200025">
                <a:tc>
                  <a:txBody>
                    <a:bodyPr/>
                    <a:lstStyle/>
                    <a:p>
                      <a:pPr marL="0" marR="0" algn="l">
                        <a:lnSpc>
                          <a:spcPct val="115000"/>
                        </a:lnSpc>
                        <a:spcBef>
                          <a:spcPts val="0"/>
                        </a:spcBef>
                        <a:spcAft>
                          <a:spcPts val="0"/>
                        </a:spcAft>
                      </a:pPr>
                      <a:r>
                        <a:rPr lang="en-US" sz="1800" dirty="0" smtClean="0">
                          <a:effectLst/>
                          <a:latin typeface="Calibri"/>
                          <a:ea typeface="Calibri"/>
                          <a:cs typeface="Times New Roman"/>
                        </a:rPr>
                        <a:t>TOTAL</a:t>
                      </a:r>
                      <a:endParaRPr lang="en-US" sz="180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b="1" dirty="0" smtClean="0">
                          <a:effectLst/>
                          <a:latin typeface="Calibri"/>
                          <a:ea typeface="Calibri"/>
                          <a:cs typeface="Times New Roman"/>
                        </a:rPr>
                        <a:t>58</a:t>
                      </a:r>
                      <a:endParaRPr lang="en-US" sz="1800" b="1"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b="1" dirty="0" smtClean="0">
                          <a:effectLst/>
                          <a:latin typeface="Calibri"/>
                          <a:ea typeface="Calibri"/>
                          <a:cs typeface="Times New Roman"/>
                        </a:rPr>
                        <a:t>64</a:t>
                      </a:r>
                      <a:endParaRPr lang="en-US" sz="1800" b="1"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b="1" dirty="0" smtClean="0">
                          <a:effectLst/>
                          <a:latin typeface="Calibri"/>
                          <a:ea typeface="Calibri"/>
                          <a:cs typeface="Times New Roman"/>
                        </a:rPr>
                        <a:t>1</a:t>
                      </a:r>
                      <a:endParaRPr lang="en-US" sz="1800" b="1"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b="1" dirty="0" smtClean="0">
                          <a:effectLst/>
                          <a:latin typeface="Calibri"/>
                          <a:ea typeface="Calibri"/>
                          <a:cs typeface="Times New Roman"/>
                        </a:rPr>
                        <a:t>2</a:t>
                      </a:r>
                      <a:endParaRPr lang="en-US" sz="1800" b="1"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b="1" dirty="0" smtClean="0">
                          <a:effectLst/>
                          <a:latin typeface="Calibri"/>
                          <a:ea typeface="Calibri"/>
                          <a:cs typeface="Times New Roman"/>
                        </a:rPr>
                        <a:t>2</a:t>
                      </a:r>
                      <a:endParaRPr lang="en-US" sz="1800" b="1"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b="1" dirty="0" smtClean="0">
                          <a:effectLst/>
                          <a:latin typeface="Calibri"/>
                          <a:ea typeface="Calibri"/>
                          <a:cs typeface="Times New Roman"/>
                        </a:rPr>
                        <a:t>3</a:t>
                      </a:r>
                      <a:endParaRPr lang="en-US" sz="1800" b="1"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b="1" dirty="0" smtClean="0">
                          <a:effectLst/>
                          <a:latin typeface="Calibri"/>
                          <a:ea typeface="Calibri"/>
                          <a:cs typeface="Times New Roman"/>
                        </a:rPr>
                        <a:t>3</a:t>
                      </a:r>
                      <a:endParaRPr lang="en-US" sz="1800" b="1"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b="1" dirty="0" smtClean="0">
                          <a:effectLst/>
                          <a:latin typeface="Calibri"/>
                          <a:ea typeface="Calibri"/>
                          <a:cs typeface="Times New Roman"/>
                        </a:rPr>
                        <a:t>5</a:t>
                      </a:r>
                      <a:endParaRPr lang="en-US" sz="1800" b="1" dirty="0">
                        <a:effectLst/>
                        <a:latin typeface="Calibri"/>
                        <a:ea typeface="Calibri"/>
                        <a:cs typeface="Times New Roman"/>
                      </a:endParaRPr>
                    </a:p>
                  </a:txBody>
                  <a:tcPr marL="68580" marR="68580" marT="0" marB="0"/>
                </a:tc>
              </a:tr>
            </a:tbl>
          </a:graphicData>
        </a:graphic>
      </p:graphicFrame>
      <p:sp>
        <p:nvSpPr>
          <p:cNvPr id="5" name="TextBox 4"/>
          <p:cNvSpPr txBox="1"/>
          <p:nvPr/>
        </p:nvSpPr>
        <p:spPr>
          <a:xfrm>
            <a:off x="228600" y="1553073"/>
            <a:ext cx="8610600" cy="400110"/>
          </a:xfrm>
          <a:prstGeom prst="rect">
            <a:avLst/>
          </a:prstGeom>
          <a:solidFill>
            <a:schemeClr val="accent3">
              <a:lumMod val="60000"/>
              <a:lumOff val="40000"/>
            </a:schemeClr>
          </a:solidFill>
        </p:spPr>
        <p:txBody>
          <a:bodyPr wrap="square" rtlCol="0">
            <a:spAutoFit/>
          </a:bodyPr>
          <a:lstStyle/>
          <a:p>
            <a:r>
              <a:rPr lang="en-US" sz="2000" b="1" dirty="0" smtClean="0"/>
              <a:t>Employment Equity status - FEMALE</a:t>
            </a:r>
            <a:endParaRPr lang="en-US" sz="2000" b="1" dirty="0"/>
          </a:p>
        </p:txBody>
      </p:sp>
    </p:spTree>
    <p:extLst>
      <p:ext uri="{BB962C8B-B14F-4D97-AF65-F5344CB8AC3E}">
        <p14:creationId xmlns:p14="http://schemas.microsoft.com/office/powerpoint/2010/main" xmlns="" val="2733848288"/>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6400" y="152400"/>
            <a:ext cx="7467600" cy="861774"/>
          </a:xfrm>
          <a:prstGeom prst="rect">
            <a:avLst/>
          </a:prstGeom>
          <a:noFill/>
        </p:spPr>
        <p:txBody>
          <a:bodyPr wrap="square" rtlCol="0">
            <a:spAutoFit/>
          </a:bodyPr>
          <a:lstStyle/>
          <a:p>
            <a:pPr algn="ctr"/>
            <a:r>
              <a:rPr lang="en-US" sz="3200" b="1" dirty="0" smtClean="0"/>
              <a:t>Government-wide priorities</a:t>
            </a:r>
          </a:p>
          <a:p>
            <a:endParaRPr lang="en-US" dirty="0"/>
          </a:p>
        </p:txBody>
      </p:sp>
      <p:sp>
        <p:nvSpPr>
          <p:cNvPr id="3" name="TextBox 2"/>
          <p:cNvSpPr txBox="1"/>
          <p:nvPr/>
        </p:nvSpPr>
        <p:spPr>
          <a:xfrm>
            <a:off x="1752600" y="1371600"/>
            <a:ext cx="6934200" cy="3385542"/>
          </a:xfrm>
          <a:prstGeom prst="rect">
            <a:avLst/>
          </a:prstGeom>
          <a:noFill/>
        </p:spPr>
        <p:txBody>
          <a:bodyPr wrap="square" rtlCol="0">
            <a:spAutoFit/>
          </a:bodyPr>
          <a:lstStyle/>
          <a:p>
            <a:pPr algn="just"/>
            <a:r>
              <a:rPr lang="en-US" sz="2400" dirty="0" smtClean="0"/>
              <a:t>The expanded mandate of the EAAB in respect of the National Development Plan 2030 Vision and Trajectory is reflected in outcome no. 8, which refers to sustainable and improved quality of household life.  </a:t>
            </a:r>
          </a:p>
          <a:p>
            <a:pPr algn="just"/>
            <a:endParaRPr lang="en-US" sz="2400" dirty="0"/>
          </a:p>
          <a:p>
            <a:pPr algn="just"/>
            <a:r>
              <a:rPr lang="en-US" sz="2400" dirty="0" smtClean="0"/>
              <a:t>With respect to MTSF sub-outcome 2, the Department of Human Settlements is required to ensure a sustainable residential property market.  </a:t>
            </a:r>
          </a:p>
          <a:p>
            <a:pPr algn="just"/>
            <a:endParaRPr lang="en-US" sz="2200" dirty="0"/>
          </a:p>
        </p:txBody>
      </p:sp>
      <p:grpSp>
        <p:nvGrpSpPr>
          <p:cNvPr id="4" name="Group 3"/>
          <p:cNvGrpSpPr/>
          <p:nvPr/>
        </p:nvGrpSpPr>
        <p:grpSpPr>
          <a:xfrm>
            <a:off x="0" y="-2"/>
            <a:ext cx="1676400" cy="6858002"/>
            <a:chOff x="0" y="-2"/>
            <a:chExt cx="1676400" cy="6858002"/>
          </a:xfrm>
        </p:grpSpPr>
        <p:pic>
          <p:nvPicPr>
            <p:cNvPr id="5" name="Picture 2"/>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flipH="1">
              <a:off x="0" y="0"/>
              <a:ext cx="16764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Right Triangle 5"/>
            <p:cNvSpPr/>
            <p:nvPr/>
          </p:nvSpPr>
          <p:spPr>
            <a:xfrm flipH="1">
              <a:off x="457200" y="0"/>
              <a:ext cx="1219200" cy="68580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rot="10800000">
              <a:off x="504591" y="0"/>
              <a:ext cx="486007" cy="3806755"/>
            </a:xfrm>
            <a:prstGeom prst="rtTriangle">
              <a:avLst/>
            </a:prstGeom>
            <a:solidFill>
              <a:srgbClr val="1933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Triangle 7"/>
            <p:cNvSpPr/>
            <p:nvPr/>
          </p:nvSpPr>
          <p:spPr>
            <a:xfrm rot="10800000">
              <a:off x="457199" y="-2"/>
              <a:ext cx="152401" cy="6096002"/>
            </a:xfrm>
            <a:prstGeom prst="rtTriangle">
              <a:avLst/>
            </a:prstGeom>
            <a:solidFill>
              <a:srgbClr val="2E5E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xmlns="" val="3060137707"/>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3330407242"/>
              </p:ext>
            </p:extLst>
          </p:nvPr>
        </p:nvGraphicFramePr>
        <p:xfrm>
          <a:off x="380999" y="914400"/>
          <a:ext cx="8382001" cy="5509358"/>
        </p:xfrm>
        <a:graphic>
          <a:graphicData uri="http://schemas.openxmlformats.org/drawingml/2006/table">
            <a:tbl>
              <a:tblPr firstRow="1" firstCol="1" bandRow="1">
                <a:tableStyleId>{5C22544A-7EE6-4342-B048-85BDC9FD1C3A}</a:tableStyleId>
              </a:tblPr>
              <a:tblGrid>
                <a:gridCol w="620890"/>
                <a:gridCol w="3604479"/>
                <a:gridCol w="1673076"/>
                <a:gridCol w="1164167"/>
                <a:gridCol w="1319389"/>
              </a:tblGrid>
              <a:tr h="190500">
                <a:tc>
                  <a:txBody>
                    <a:bodyPr/>
                    <a:lstStyle/>
                    <a:p>
                      <a:pPr marL="0" marR="0">
                        <a:lnSpc>
                          <a:spcPct val="115000"/>
                        </a:lnSpc>
                        <a:spcBef>
                          <a:spcPts val="0"/>
                        </a:spcBef>
                        <a:spcAft>
                          <a:spcPts val="0"/>
                        </a:spcAft>
                      </a:pPr>
                      <a:endParaRPr lang="en-US" sz="1800" dirty="0">
                        <a:effectLst/>
                        <a:latin typeface="Calibri"/>
                        <a:ea typeface="Calibri"/>
                        <a:cs typeface="Times New Roman"/>
                      </a:endParaRPr>
                    </a:p>
                  </a:txBody>
                  <a:tcPr marL="68580" marR="68580" marT="0" marB="0" anchor="b">
                    <a:solidFill>
                      <a:srgbClr val="19334F"/>
                    </a:solidFill>
                  </a:tcPr>
                </a:tc>
                <a:tc gridSpan="4">
                  <a:txBody>
                    <a:bodyPr/>
                    <a:lstStyle/>
                    <a:p>
                      <a:pPr marL="0" marR="0">
                        <a:lnSpc>
                          <a:spcPct val="115000"/>
                        </a:lnSpc>
                        <a:spcBef>
                          <a:spcPts val="0"/>
                        </a:spcBef>
                        <a:spcAft>
                          <a:spcPts val="0"/>
                        </a:spcAft>
                      </a:pPr>
                      <a:r>
                        <a:rPr lang="en-ZA" sz="1800" dirty="0">
                          <a:effectLst/>
                        </a:rPr>
                        <a:t>Chairman’s Committee: (7 members</a:t>
                      </a:r>
                      <a:r>
                        <a:rPr lang="en-ZA" sz="1800" dirty="0" smtClean="0">
                          <a:effectLst/>
                        </a:rPr>
                        <a:t>)</a:t>
                      </a:r>
                    </a:p>
                    <a:p>
                      <a:pPr marL="0" marR="0">
                        <a:lnSpc>
                          <a:spcPct val="115000"/>
                        </a:lnSpc>
                        <a:spcBef>
                          <a:spcPts val="0"/>
                        </a:spcBef>
                        <a:spcAft>
                          <a:spcPts val="0"/>
                        </a:spcAft>
                      </a:pPr>
                      <a:endParaRPr lang="en-US" sz="1800" dirty="0">
                        <a:effectLst/>
                        <a:latin typeface="Calibri"/>
                        <a:ea typeface="Calibri"/>
                        <a:cs typeface="Times New Roman"/>
                      </a:endParaRPr>
                    </a:p>
                  </a:txBody>
                  <a:tcPr marL="68580" marR="68580" marT="0" marB="0" anchor="b">
                    <a:solidFill>
                      <a:srgbClr val="19334F"/>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736854">
                <a:tc>
                  <a:txBody>
                    <a:bodyPr/>
                    <a:lstStyle/>
                    <a:p>
                      <a:pPr marL="0" marR="0">
                        <a:lnSpc>
                          <a:spcPct val="115000"/>
                        </a:lnSpc>
                        <a:spcBef>
                          <a:spcPts val="0"/>
                        </a:spcBef>
                        <a:spcAft>
                          <a:spcPts val="0"/>
                        </a:spcAft>
                      </a:pPr>
                      <a:endParaRPr lang="en-US" sz="1800" b="1" dirty="0">
                        <a:solidFill>
                          <a:schemeClr val="bg1"/>
                        </a:solidFill>
                        <a:effectLst/>
                        <a:latin typeface="Calibri"/>
                        <a:ea typeface="Calibri"/>
                        <a:cs typeface="Times New Roman"/>
                      </a:endParaRPr>
                    </a:p>
                  </a:txBody>
                  <a:tcPr marL="68580" marR="68580" marT="0" marB="0" anchor="ctr">
                    <a:solidFill>
                      <a:srgbClr val="000046"/>
                    </a:solidFill>
                  </a:tcPr>
                </a:tc>
                <a:tc>
                  <a:txBody>
                    <a:bodyPr/>
                    <a:lstStyle/>
                    <a:p>
                      <a:pPr marL="0" marR="0">
                        <a:lnSpc>
                          <a:spcPct val="115000"/>
                        </a:lnSpc>
                        <a:spcBef>
                          <a:spcPts val="0"/>
                        </a:spcBef>
                        <a:spcAft>
                          <a:spcPts val="0"/>
                        </a:spcAft>
                      </a:pPr>
                      <a:r>
                        <a:rPr lang="en-ZA" sz="1800" b="1" dirty="0">
                          <a:solidFill>
                            <a:schemeClr val="bg1"/>
                          </a:solidFill>
                          <a:effectLst/>
                        </a:rPr>
                        <a:t>Members</a:t>
                      </a:r>
                      <a:endParaRPr lang="en-US" sz="1800" b="1" dirty="0">
                        <a:solidFill>
                          <a:schemeClr val="bg1"/>
                        </a:solidFill>
                        <a:effectLst/>
                        <a:latin typeface="Calibri"/>
                        <a:ea typeface="Calibri"/>
                        <a:cs typeface="Times New Roman"/>
                      </a:endParaRPr>
                    </a:p>
                  </a:txBody>
                  <a:tcPr marL="68580" marR="68580" marT="0" marB="0" anchor="ctr">
                    <a:solidFill>
                      <a:srgbClr val="000046"/>
                    </a:solidFill>
                  </a:tcPr>
                </a:tc>
                <a:tc>
                  <a:txBody>
                    <a:bodyPr/>
                    <a:lstStyle/>
                    <a:p>
                      <a:pPr marL="0" marR="0" algn="ctr">
                        <a:lnSpc>
                          <a:spcPct val="115000"/>
                        </a:lnSpc>
                        <a:spcBef>
                          <a:spcPts val="0"/>
                        </a:spcBef>
                        <a:spcAft>
                          <a:spcPts val="0"/>
                        </a:spcAft>
                      </a:pPr>
                      <a:r>
                        <a:rPr lang="en-ZA" sz="1800" b="1" dirty="0">
                          <a:solidFill>
                            <a:schemeClr val="bg1"/>
                          </a:solidFill>
                          <a:effectLst/>
                        </a:rPr>
                        <a:t>Date of Appointment</a:t>
                      </a:r>
                      <a:endParaRPr lang="en-US" sz="1800" b="1" dirty="0">
                        <a:solidFill>
                          <a:schemeClr val="bg1"/>
                        </a:solidFill>
                        <a:effectLst/>
                        <a:latin typeface="Calibri"/>
                        <a:ea typeface="Calibri"/>
                        <a:cs typeface="Times New Roman"/>
                      </a:endParaRPr>
                    </a:p>
                  </a:txBody>
                  <a:tcPr marL="68580" marR="68580" marT="0" marB="0" anchor="ctr">
                    <a:solidFill>
                      <a:srgbClr val="000046"/>
                    </a:solidFill>
                  </a:tcPr>
                </a:tc>
                <a:tc>
                  <a:txBody>
                    <a:bodyPr/>
                    <a:lstStyle/>
                    <a:p>
                      <a:pPr marL="0" marR="0" algn="ctr">
                        <a:lnSpc>
                          <a:spcPct val="115000"/>
                        </a:lnSpc>
                        <a:spcBef>
                          <a:spcPts val="0"/>
                        </a:spcBef>
                        <a:spcAft>
                          <a:spcPts val="0"/>
                        </a:spcAft>
                      </a:pPr>
                      <a:r>
                        <a:rPr lang="en-ZA" sz="1800" b="1" dirty="0">
                          <a:solidFill>
                            <a:schemeClr val="bg1"/>
                          </a:solidFill>
                          <a:effectLst/>
                        </a:rPr>
                        <a:t>Total Number of Meetings</a:t>
                      </a:r>
                      <a:endParaRPr lang="en-US" sz="1800" b="1" dirty="0">
                        <a:solidFill>
                          <a:schemeClr val="bg1"/>
                        </a:solidFill>
                        <a:effectLst/>
                        <a:latin typeface="Calibri"/>
                        <a:ea typeface="Calibri"/>
                        <a:cs typeface="Times New Roman"/>
                      </a:endParaRPr>
                    </a:p>
                  </a:txBody>
                  <a:tcPr marL="68580" marR="68580" marT="0" marB="0" anchor="ctr">
                    <a:solidFill>
                      <a:srgbClr val="000046"/>
                    </a:solidFill>
                  </a:tcPr>
                </a:tc>
                <a:tc>
                  <a:txBody>
                    <a:bodyPr/>
                    <a:lstStyle/>
                    <a:p>
                      <a:pPr marL="0" marR="0" algn="ctr">
                        <a:lnSpc>
                          <a:spcPct val="115000"/>
                        </a:lnSpc>
                        <a:spcBef>
                          <a:spcPts val="0"/>
                        </a:spcBef>
                        <a:spcAft>
                          <a:spcPts val="0"/>
                        </a:spcAft>
                      </a:pPr>
                      <a:r>
                        <a:rPr lang="en-ZA" sz="1800" b="1" dirty="0">
                          <a:solidFill>
                            <a:schemeClr val="bg1"/>
                          </a:solidFill>
                          <a:effectLst/>
                        </a:rPr>
                        <a:t>Total Attended</a:t>
                      </a:r>
                      <a:endParaRPr lang="en-US" sz="1800" b="1" dirty="0">
                        <a:solidFill>
                          <a:schemeClr val="bg1"/>
                        </a:solidFill>
                        <a:effectLst/>
                        <a:latin typeface="Calibri"/>
                        <a:ea typeface="Calibri"/>
                        <a:cs typeface="Times New Roman"/>
                      </a:endParaRPr>
                    </a:p>
                  </a:txBody>
                  <a:tcPr marL="68580" marR="68580" marT="0" marB="0" anchor="ctr">
                    <a:solidFill>
                      <a:srgbClr val="000046"/>
                    </a:solidFill>
                  </a:tcPr>
                </a:tc>
              </a:tr>
              <a:tr h="448662">
                <a:tc>
                  <a:txBody>
                    <a:bodyPr/>
                    <a:lstStyle/>
                    <a:p>
                      <a:pPr marL="0" marR="0" lvl="0" indent="0" algn="ctr">
                        <a:lnSpc>
                          <a:spcPct val="115000"/>
                        </a:lnSpc>
                        <a:spcBef>
                          <a:spcPts val="0"/>
                        </a:spcBef>
                        <a:spcAft>
                          <a:spcPts val="0"/>
                        </a:spcAft>
                        <a:buFont typeface="+mj-lt"/>
                        <a:buNone/>
                      </a:pPr>
                      <a:r>
                        <a:rPr lang="en-US" sz="1800" b="0" dirty="0" smtClean="0">
                          <a:solidFill>
                            <a:schemeClr val="tx1"/>
                          </a:solidFill>
                          <a:effectLst/>
                          <a:latin typeface="Calibri"/>
                          <a:ea typeface="Times New Roman"/>
                          <a:cs typeface="Times New Roman"/>
                        </a:rPr>
                        <a:t>1</a:t>
                      </a:r>
                      <a:endParaRPr lang="en-US" sz="1800" b="0" dirty="0">
                        <a:solidFill>
                          <a:schemeClr val="tx1"/>
                        </a:solidFill>
                        <a:effectLst/>
                        <a:latin typeface="Calibri"/>
                        <a:ea typeface="Times New Roman"/>
                        <a:cs typeface="Times New Roman"/>
                      </a:endParaRPr>
                    </a:p>
                  </a:txBody>
                  <a:tcPr marL="68580" marR="68580" marT="0" marB="0">
                    <a:solidFill>
                      <a:schemeClr val="accent5">
                        <a:lumMod val="20000"/>
                        <a:lumOff val="80000"/>
                      </a:schemeClr>
                    </a:solidFill>
                  </a:tcPr>
                </a:tc>
                <a:tc>
                  <a:txBody>
                    <a:bodyPr/>
                    <a:lstStyle/>
                    <a:p>
                      <a:pPr marL="0" marR="0" lvl="0" indent="0">
                        <a:lnSpc>
                          <a:spcPct val="115000"/>
                        </a:lnSpc>
                        <a:spcBef>
                          <a:spcPts val="0"/>
                        </a:spcBef>
                        <a:spcAft>
                          <a:spcPts val="0"/>
                        </a:spcAft>
                        <a:buFont typeface="+mj-lt"/>
                        <a:buNone/>
                      </a:pPr>
                      <a:r>
                        <a:rPr lang="en-ZA" sz="1800" dirty="0" err="1" smtClean="0">
                          <a:solidFill>
                            <a:schemeClr val="tx1"/>
                          </a:solidFill>
                          <a:effectLst/>
                        </a:rPr>
                        <a:t>Kwandiwe</a:t>
                      </a:r>
                      <a:r>
                        <a:rPr lang="en-ZA" sz="1800" dirty="0" smtClean="0">
                          <a:solidFill>
                            <a:schemeClr val="tx1"/>
                          </a:solidFill>
                          <a:effectLst/>
                        </a:rPr>
                        <a:t> </a:t>
                      </a:r>
                      <a:r>
                        <a:rPr lang="en-ZA" sz="1800" dirty="0" err="1">
                          <a:solidFill>
                            <a:schemeClr val="tx1"/>
                          </a:solidFill>
                          <a:effectLst/>
                        </a:rPr>
                        <a:t>Kondlo</a:t>
                      </a:r>
                      <a:endParaRPr lang="en-US" sz="1800" dirty="0">
                        <a:solidFill>
                          <a:schemeClr val="tx1"/>
                        </a:solidFill>
                        <a:effectLst/>
                        <a:latin typeface="Calibri"/>
                        <a:ea typeface="Times New Roman"/>
                        <a:cs typeface="Times New Roman"/>
                      </a:endParaRPr>
                    </a:p>
                  </a:txBody>
                  <a:tcPr marL="68580" marR="68580" marT="0" marB="0">
                    <a:solidFill>
                      <a:schemeClr val="accent5">
                        <a:lumMod val="20000"/>
                        <a:lumOff val="80000"/>
                      </a:schemeClr>
                    </a:solidFill>
                  </a:tcPr>
                </a:tc>
                <a:tc>
                  <a:txBody>
                    <a:bodyPr/>
                    <a:lstStyle/>
                    <a:p>
                      <a:pPr marL="0" marR="0" algn="ctr">
                        <a:lnSpc>
                          <a:spcPct val="115000"/>
                        </a:lnSpc>
                        <a:spcBef>
                          <a:spcPts val="0"/>
                        </a:spcBef>
                        <a:spcAft>
                          <a:spcPts val="0"/>
                        </a:spcAft>
                      </a:pPr>
                      <a:r>
                        <a:rPr lang="en-US" sz="1800" dirty="0" smtClean="0">
                          <a:effectLst/>
                          <a:latin typeface="Calibri"/>
                          <a:ea typeface="Calibri"/>
                          <a:cs typeface="Times New Roman"/>
                        </a:rPr>
                        <a:t>01 January 2013</a:t>
                      </a:r>
                      <a:endParaRPr lang="en-US" sz="1800" dirty="0">
                        <a:effectLst/>
                        <a:latin typeface="Calibri"/>
                        <a:ea typeface="Calibri"/>
                        <a:cs typeface="Times New Roman"/>
                      </a:endParaRPr>
                    </a:p>
                  </a:txBody>
                  <a:tcPr marL="68580" marR="68580" marT="0" marB="0">
                    <a:solidFill>
                      <a:schemeClr val="accent5">
                        <a:lumMod val="20000"/>
                        <a:lumOff val="80000"/>
                      </a:schemeClr>
                    </a:solidFill>
                  </a:tcPr>
                </a:tc>
                <a:tc>
                  <a:txBody>
                    <a:bodyPr/>
                    <a:lstStyle/>
                    <a:p>
                      <a:pPr marL="0" marR="0" algn="ctr">
                        <a:lnSpc>
                          <a:spcPct val="115000"/>
                        </a:lnSpc>
                        <a:spcBef>
                          <a:spcPts val="0"/>
                        </a:spcBef>
                        <a:spcAft>
                          <a:spcPts val="0"/>
                        </a:spcAft>
                      </a:pPr>
                      <a:r>
                        <a:rPr lang="en-ZA" sz="1800">
                          <a:effectLst/>
                        </a:rPr>
                        <a:t>3</a:t>
                      </a:r>
                      <a:endParaRPr lang="en-US" sz="1800">
                        <a:effectLst/>
                        <a:latin typeface="Calibri"/>
                        <a:ea typeface="Calibri"/>
                        <a:cs typeface="Times New Roman"/>
                      </a:endParaRPr>
                    </a:p>
                  </a:txBody>
                  <a:tcPr marL="68580" marR="68580" marT="0" marB="0">
                    <a:solidFill>
                      <a:schemeClr val="accent5">
                        <a:lumMod val="20000"/>
                        <a:lumOff val="80000"/>
                      </a:schemeClr>
                    </a:solidFill>
                  </a:tcPr>
                </a:tc>
                <a:tc>
                  <a:txBody>
                    <a:bodyPr/>
                    <a:lstStyle/>
                    <a:p>
                      <a:pPr marL="0" marR="0" algn="ctr">
                        <a:lnSpc>
                          <a:spcPct val="115000"/>
                        </a:lnSpc>
                        <a:spcBef>
                          <a:spcPts val="0"/>
                        </a:spcBef>
                        <a:spcAft>
                          <a:spcPts val="0"/>
                        </a:spcAft>
                      </a:pPr>
                      <a:r>
                        <a:rPr lang="en-ZA" sz="1800" dirty="0">
                          <a:effectLst/>
                        </a:rPr>
                        <a:t>3</a:t>
                      </a:r>
                      <a:endParaRPr lang="en-US" sz="1800" dirty="0">
                        <a:effectLst/>
                        <a:latin typeface="Calibri"/>
                        <a:ea typeface="Calibri"/>
                        <a:cs typeface="Times New Roman"/>
                      </a:endParaRPr>
                    </a:p>
                  </a:txBody>
                  <a:tcPr marL="68580" marR="68580" marT="0" marB="0">
                    <a:solidFill>
                      <a:schemeClr val="accent5">
                        <a:lumMod val="20000"/>
                        <a:lumOff val="80000"/>
                      </a:schemeClr>
                    </a:solidFill>
                  </a:tcPr>
                </a:tc>
              </a:tr>
              <a:tr h="383540">
                <a:tc>
                  <a:txBody>
                    <a:bodyPr/>
                    <a:lstStyle/>
                    <a:p>
                      <a:pPr marL="0" marR="0" lvl="0" indent="0" algn="ctr">
                        <a:lnSpc>
                          <a:spcPct val="115000"/>
                        </a:lnSpc>
                        <a:spcBef>
                          <a:spcPts val="0"/>
                        </a:spcBef>
                        <a:spcAft>
                          <a:spcPts val="0"/>
                        </a:spcAft>
                        <a:buFont typeface="+mj-lt"/>
                        <a:buNone/>
                      </a:pPr>
                      <a:r>
                        <a:rPr lang="en-US" sz="1800" b="0" dirty="0" smtClean="0">
                          <a:solidFill>
                            <a:schemeClr val="tx1"/>
                          </a:solidFill>
                          <a:effectLst/>
                          <a:latin typeface="Calibri"/>
                          <a:ea typeface="Times New Roman"/>
                          <a:cs typeface="Times New Roman"/>
                        </a:rPr>
                        <a:t>2</a:t>
                      </a:r>
                      <a:endParaRPr lang="en-US" sz="1800" b="0" dirty="0">
                        <a:solidFill>
                          <a:schemeClr val="tx1"/>
                        </a:solidFill>
                        <a:effectLst/>
                        <a:latin typeface="Calibri"/>
                        <a:ea typeface="Times New Roman"/>
                        <a:cs typeface="Times New Roman"/>
                      </a:endParaRPr>
                    </a:p>
                  </a:txBody>
                  <a:tcPr marL="68580" marR="68580" marT="0" marB="0">
                    <a:solidFill>
                      <a:schemeClr val="accent5">
                        <a:lumMod val="20000"/>
                        <a:lumOff val="80000"/>
                      </a:schemeClr>
                    </a:solidFill>
                  </a:tcPr>
                </a:tc>
                <a:tc>
                  <a:txBody>
                    <a:bodyPr/>
                    <a:lstStyle/>
                    <a:p>
                      <a:pPr marL="0" marR="0" lvl="0" indent="0">
                        <a:lnSpc>
                          <a:spcPct val="115000"/>
                        </a:lnSpc>
                        <a:spcBef>
                          <a:spcPts val="0"/>
                        </a:spcBef>
                        <a:spcAft>
                          <a:spcPts val="0"/>
                        </a:spcAft>
                        <a:buFont typeface="+mj-lt"/>
                        <a:buNone/>
                      </a:pPr>
                      <a:r>
                        <a:rPr lang="en-ZA" sz="1800" dirty="0" err="1">
                          <a:solidFill>
                            <a:schemeClr val="tx1"/>
                          </a:solidFill>
                          <a:effectLst/>
                        </a:rPr>
                        <a:t>Maletsatsi</a:t>
                      </a:r>
                      <a:r>
                        <a:rPr lang="en-ZA" sz="1800" dirty="0">
                          <a:solidFill>
                            <a:schemeClr val="tx1"/>
                          </a:solidFill>
                          <a:effectLst/>
                        </a:rPr>
                        <a:t> </a:t>
                      </a:r>
                      <a:r>
                        <a:rPr lang="en-ZA" sz="1800" dirty="0" err="1">
                          <a:solidFill>
                            <a:schemeClr val="tx1"/>
                          </a:solidFill>
                          <a:effectLst/>
                        </a:rPr>
                        <a:t>Maceba-Wotini</a:t>
                      </a:r>
                      <a:endParaRPr lang="en-US" sz="1800" dirty="0">
                        <a:solidFill>
                          <a:schemeClr val="tx1"/>
                        </a:solidFill>
                        <a:effectLst/>
                        <a:latin typeface="Calibri"/>
                        <a:ea typeface="Times New Roman"/>
                        <a:cs typeface="Times New Roman"/>
                      </a:endParaRPr>
                    </a:p>
                  </a:txBody>
                  <a:tcPr marL="68580" marR="68580" marT="0" marB="0">
                    <a:solidFill>
                      <a:schemeClr val="accent5">
                        <a:lumMod val="20000"/>
                        <a:lumOff val="80000"/>
                      </a:schemeClr>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800" dirty="0" smtClean="0">
                          <a:effectLst/>
                          <a:latin typeface="+mn-lt"/>
                          <a:ea typeface="Calibri"/>
                          <a:cs typeface="Times New Roman"/>
                        </a:rPr>
                        <a:t>01 January 2013</a:t>
                      </a:r>
                      <a:endParaRPr lang="en-US" sz="1800" dirty="0">
                        <a:effectLst/>
                        <a:latin typeface="Calibri"/>
                        <a:ea typeface="Calibri"/>
                        <a:cs typeface="Times New Roman"/>
                      </a:endParaRPr>
                    </a:p>
                  </a:txBody>
                  <a:tcPr marL="68580" marR="68580" marT="0" marB="0">
                    <a:solidFill>
                      <a:schemeClr val="accent5">
                        <a:lumMod val="20000"/>
                        <a:lumOff val="80000"/>
                      </a:schemeClr>
                    </a:solidFill>
                  </a:tcPr>
                </a:tc>
                <a:tc>
                  <a:txBody>
                    <a:bodyPr/>
                    <a:lstStyle/>
                    <a:p>
                      <a:pPr marL="0" marR="0" algn="ctr">
                        <a:lnSpc>
                          <a:spcPct val="115000"/>
                        </a:lnSpc>
                        <a:spcBef>
                          <a:spcPts val="0"/>
                        </a:spcBef>
                        <a:spcAft>
                          <a:spcPts val="0"/>
                        </a:spcAft>
                      </a:pPr>
                      <a:r>
                        <a:rPr lang="en-ZA" sz="1800">
                          <a:effectLst/>
                        </a:rPr>
                        <a:t>3</a:t>
                      </a:r>
                      <a:endParaRPr lang="en-US" sz="1800">
                        <a:effectLst/>
                        <a:latin typeface="Calibri"/>
                        <a:ea typeface="Calibri"/>
                        <a:cs typeface="Times New Roman"/>
                      </a:endParaRPr>
                    </a:p>
                  </a:txBody>
                  <a:tcPr marL="68580" marR="68580" marT="0" marB="0">
                    <a:solidFill>
                      <a:schemeClr val="accent5">
                        <a:lumMod val="20000"/>
                        <a:lumOff val="80000"/>
                      </a:schemeClr>
                    </a:solidFill>
                  </a:tcPr>
                </a:tc>
                <a:tc>
                  <a:txBody>
                    <a:bodyPr/>
                    <a:lstStyle/>
                    <a:p>
                      <a:pPr marL="0" marR="0" algn="ctr">
                        <a:lnSpc>
                          <a:spcPct val="115000"/>
                        </a:lnSpc>
                        <a:spcBef>
                          <a:spcPts val="0"/>
                        </a:spcBef>
                        <a:spcAft>
                          <a:spcPts val="0"/>
                        </a:spcAft>
                      </a:pPr>
                      <a:r>
                        <a:rPr lang="en-ZA" sz="1800">
                          <a:effectLst/>
                        </a:rPr>
                        <a:t>2</a:t>
                      </a:r>
                      <a:endParaRPr lang="en-US" sz="1800">
                        <a:effectLst/>
                        <a:latin typeface="Calibri"/>
                        <a:ea typeface="Calibri"/>
                        <a:cs typeface="Times New Roman"/>
                      </a:endParaRPr>
                    </a:p>
                  </a:txBody>
                  <a:tcPr marL="68580" marR="68580" marT="0" marB="0">
                    <a:solidFill>
                      <a:schemeClr val="accent5">
                        <a:lumMod val="20000"/>
                        <a:lumOff val="80000"/>
                      </a:schemeClr>
                    </a:solidFill>
                  </a:tcPr>
                </a:tc>
              </a:tr>
              <a:tr h="378206">
                <a:tc>
                  <a:txBody>
                    <a:bodyPr/>
                    <a:lstStyle/>
                    <a:p>
                      <a:pPr marL="0" marR="0" lvl="0" indent="0" algn="ctr">
                        <a:lnSpc>
                          <a:spcPct val="115000"/>
                        </a:lnSpc>
                        <a:spcBef>
                          <a:spcPts val="0"/>
                        </a:spcBef>
                        <a:spcAft>
                          <a:spcPts val="0"/>
                        </a:spcAft>
                        <a:buFont typeface="+mj-lt"/>
                        <a:buNone/>
                      </a:pPr>
                      <a:r>
                        <a:rPr lang="en-US" sz="1800" b="0" dirty="0" smtClean="0">
                          <a:solidFill>
                            <a:schemeClr val="tx1"/>
                          </a:solidFill>
                          <a:effectLst/>
                          <a:latin typeface="Calibri"/>
                          <a:ea typeface="Times New Roman"/>
                          <a:cs typeface="Times New Roman"/>
                        </a:rPr>
                        <a:t>3</a:t>
                      </a:r>
                      <a:endParaRPr lang="en-US" sz="1800" b="0" dirty="0">
                        <a:solidFill>
                          <a:schemeClr val="tx1"/>
                        </a:solidFill>
                        <a:effectLst/>
                        <a:latin typeface="Calibri"/>
                        <a:ea typeface="Times New Roman"/>
                        <a:cs typeface="Times New Roman"/>
                      </a:endParaRPr>
                    </a:p>
                  </a:txBody>
                  <a:tcPr marL="68580" marR="68580" marT="0" marB="0">
                    <a:solidFill>
                      <a:schemeClr val="accent5">
                        <a:lumMod val="20000"/>
                        <a:lumOff val="80000"/>
                      </a:schemeClr>
                    </a:solidFill>
                  </a:tcPr>
                </a:tc>
                <a:tc>
                  <a:txBody>
                    <a:bodyPr/>
                    <a:lstStyle/>
                    <a:p>
                      <a:pPr marL="0" marR="0" lvl="0" indent="0">
                        <a:lnSpc>
                          <a:spcPct val="115000"/>
                        </a:lnSpc>
                        <a:spcBef>
                          <a:spcPts val="0"/>
                        </a:spcBef>
                        <a:spcAft>
                          <a:spcPts val="0"/>
                        </a:spcAft>
                        <a:buFont typeface="+mj-lt"/>
                        <a:buNone/>
                      </a:pPr>
                      <a:r>
                        <a:rPr lang="en-US" sz="1800" dirty="0" smtClean="0">
                          <a:solidFill>
                            <a:schemeClr val="tx1"/>
                          </a:solidFill>
                          <a:effectLst/>
                          <a:latin typeface="Calibri"/>
                          <a:ea typeface="Times New Roman"/>
                          <a:cs typeface="Times New Roman"/>
                        </a:rPr>
                        <a:t>Jill </a:t>
                      </a:r>
                      <a:r>
                        <a:rPr lang="en-US" sz="1800" dirty="0" err="1" smtClean="0">
                          <a:solidFill>
                            <a:schemeClr val="tx1"/>
                          </a:solidFill>
                          <a:effectLst/>
                          <a:latin typeface="Calibri"/>
                          <a:ea typeface="Times New Roman"/>
                          <a:cs typeface="Times New Roman"/>
                        </a:rPr>
                        <a:t>Corfield</a:t>
                      </a:r>
                      <a:endParaRPr lang="en-US" sz="1800" dirty="0">
                        <a:solidFill>
                          <a:schemeClr val="tx1"/>
                        </a:solidFill>
                        <a:effectLst/>
                        <a:latin typeface="Calibri"/>
                        <a:ea typeface="Times New Roman"/>
                        <a:cs typeface="Times New Roman"/>
                      </a:endParaRPr>
                    </a:p>
                  </a:txBody>
                  <a:tcPr marL="68580" marR="68580" marT="0" marB="0">
                    <a:solidFill>
                      <a:schemeClr val="accent5">
                        <a:lumMod val="20000"/>
                        <a:lumOff val="80000"/>
                      </a:schemeClr>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800" dirty="0" smtClean="0">
                          <a:effectLst/>
                          <a:latin typeface="+mn-lt"/>
                          <a:ea typeface="Calibri"/>
                          <a:cs typeface="Times New Roman"/>
                        </a:rPr>
                        <a:t>01 January 2013</a:t>
                      </a:r>
                      <a:endParaRPr lang="en-US" sz="1800" dirty="0">
                        <a:effectLst/>
                        <a:latin typeface="Calibri"/>
                        <a:ea typeface="Calibri"/>
                        <a:cs typeface="Times New Roman"/>
                      </a:endParaRPr>
                    </a:p>
                  </a:txBody>
                  <a:tcPr marL="68580" marR="68580" marT="0" marB="0">
                    <a:solidFill>
                      <a:schemeClr val="accent5">
                        <a:lumMod val="20000"/>
                        <a:lumOff val="80000"/>
                      </a:schemeClr>
                    </a:solidFill>
                  </a:tcPr>
                </a:tc>
                <a:tc>
                  <a:txBody>
                    <a:bodyPr/>
                    <a:lstStyle/>
                    <a:p>
                      <a:pPr marL="0" marR="0" algn="ctr">
                        <a:lnSpc>
                          <a:spcPct val="115000"/>
                        </a:lnSpc>
                        <a:spcBef>
                          <a:spcPts val="0"/>
                        </a:spcBef>
                        <a:spcAft>
                          <a:spcPts val="0"/>
                        </a:spcAft>
                      </a:pPr>
                      <a:r>
                        <a:rPr lang="en-US" sz="1800" dirty="0" smtClean="0">
                          <a:effectLst/>
                          <a:latin typeface="Calibri"/>
                          <a:ea typeface="Calibri"/>
                          <a:cs typeface="Times New Roman"/>
                        </a:rPr>
                        <a:t>3</a:t>
                      </a:r>
                      <a:endParaRPr lang="en-US" sz="1800" dirty="0">
                        <a:effectLst/>
                        <a:latin typeface="Calibri"/>
                        <a:ea typeface="Calibri"/>
                        <a:cs typeface="Times New Roman"/>
                      </a:endParaRPr>
                    </a:p>
                  </a:txBody>
                  <a:tcPr marL="68580" marR="68580" marT="0" marB="0">
                    <a:solidFill>
                      <a:schemeClr val="accent5">
                        <a:lumMod val="20000"/>
                        <a:lumOff val="80000"/>
                      </a:schemeClr>
                    </a:solidFill>
                  </a:tcPr>
                </a:tc>
                <a:tc>
                  <a:txBody>
                    <a:bodyPr/>
                    <a:lstStyle/>
                    <a:p>
                      <a:pPr marL="0" marR="0" algn="ctr">
                        <a:lnSpc>
                          <a:spcPct val="115000"/>
                        </a:lnSpc>
                        <a:spcBef>
                          <a:spcPts val="0"/>
                        </a:spcBef>
                        <a:spcAft>
                          <a:spcPts val="0"/>
                        </a:spcAft>
                      </a:pPr>
                      <a:r>
                        <a:rPr lang="en-US" sz="1800" dirty="0" smtClean="0">
                          <a:effectLst/>
                          <a:latin typeface="Calibri"/>
                          <a:ea typeface="Calibri"/>
                          <a:cs typeface="Times New Roman"/>
                        </a:rPr>
                        <a:t>2</a:t>
                      </a:r>
                      <a:endParaRPr lang="en-US" sz="1800" dirty="0">
                        <a:effectLst/>
                        <a:latin typeface="Calibri"/>
                        <a:ea typeface="Calibri"/>
                        <a:cs typeface="Times New Roman"/>
                      </a:endParaRPr>
                    </a:p>
                  </a:txBody>
                  <a:tcPr marL="68580" marR="68580" marT="0" marB="0">
                    <a:solidFill>
                      <a:schemeClr val="accent5">
                        <a:lumMod val="20000"/>
                        <a:lumOff val="80000"/>
                      </a:schemeClr>
                    </a:solidFill>
                  </a:tcPr>
                </a:tc>
              </a:tr>
              <a:tr h="375412">
                <a:tc>
                  <a:txBody>
                    <a:bodyPr/>
                    <a:lstStyle/>
                    <a:p>
                      <a:pPr marL="0" marR="0" lvl="0" indent="0" algn="ctr">
                        <a:lnSpc>
                          <a:spcPct val="115000"/>
                        </a:lnSpc>
                        <a:spcBef>
                          <a:spcPts val="0"/>
                        </a:spcBef>
                        <a:spcAft>
                          <a:spcPts val="0"/>
                        </a:spcAft>
                        <a:buFont typeface="+mj-lt"/>
                        <a:buNone/>
                      </a:pPr>
                      <a:r>
                        <a:rPr lang="en-US" sz="1800" b="0" dirty="0" smtClean="0">
                          <a:solidFill>
                            <a:schemeClr val="tx1"/>
                          </a:solidFill>
                          <a:effectLst/>
                          <a:latin typeface="Calibri"/>
                          <a:ea typeface="Times New Roman"/>
                          <a:cs typeface="Times New Roman"/>
                        </a:rPr>
                        <a:t>4</a:t>
                      </a:r>
                      <a:endParaRPr lang="en-US" sz="1800" b="0" dirty="0">
                        <a:solidFill>
                          <a:schemeClr val="tx1"/>
                        </a:solidFill>
                        <a:effectLst/>
                        <a:latin typeface="Calibri"/>
                        <a:ea typeface="Times New Roman"/>
                        <a:cs typeface="Times New Roman"/>
                      </a:endParaRPr>
                    </a:p>
                  </a:txBody>
                  <a:tcPr marL="68580" marR="68580" marT="0" marB="0">
                    <a:solidFill>
                      <a:schemeClr val="accent5">
                        <a:lumMod val="20000"/>
                        <a:lumOff val="80000"/>
                      </a:schemeClr>
                    </a:solidFill>
                  </a:tcPr>
                </a:tc>
                <a:tc>
                  <a:txBody>
                    <a:bodyPr/>
                    <a:lstStyle/>
                    <a:p>
                      <a:pPr marL="0" marR="0" lvl="0" indent="0">
                        <a:lnSpc>
                          <a:spcPct val="115000"/>
                        </a:lnSpc>
                        <a:spcBef>
                          <a:spcPts val="0"/>
                        </a:spcBef>
                        <a:spcAft>
                          <a:spcPts val="0"/>
                        </a:spcAft>
                        <a:buFont typeface="+mj-lt"/>
                        <a:buNone/>
                      </a:pPr>
                      <a:r>
                        <a:rPr lang="en-ZA" sz="1800" dirty="0" err="1">
                          <a:solidFill>
                            <a:schemeClr val="tx1"/>
                          </a:solidFill>
                          <a:effectLst/>
                        </a:rPr>
                        <a:t>Mputumi</a:t>
                      </a:r>
                      <a:r>
                        <a:rPr lang="en-ZA" sz="1800" dirty="0">
                          <a:solidFill>
                            <a:schemeClr val="tx1"/>
                          </a:solidFill>
                          <a:effectLst/>
                        </a:rPr>
                        <a:t> </a:t>
                      </a:r>
                      <a:r>
                        <a:rPr lang="en-ZA" sz="1800" dirty="0" err="1">
                          <a:solidFill>
                            <a:schemeClr val="tx1"/>
                          </a:solidFill>
                          <a:effectLst/>
                        </a:rPr>
                        <a:t>Damane</a:t>
                      </a:r>
                      <a:endParaRPr lang="en-US" sz="1800" dirty="0">
                        <a:solidFill>
                          <a:schemeClr val="tx1"/>
                        </a:solidFill>
                        <a:effectLst/>
                        <a:latin typeface="Calibri"/>
                        <a:ea typeface="Times New Roman"/>
                        <a:cs typeface="Times New Roman"/>
                      </a:endParaRPr>
                    </a:p>
                  </a:txBody>
                  <a:tcPr marL="68580" marR="68580" marT="0" marB="0">
                    <a:solidFill>
                      <a:schemeClr val="accent5">
                        <a:lumMod val="20000"/>
                        <a:lumOff val="80000"/>
                      </a:schemeClr>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800" dirty="0" smtClean="0">
                          <a:effectLst/>
                          <a:latin typeface="+mn-lt"/>
                          <a:ea typeface="Calibri"/>
                          <a:cs typeface="Times New Roman"/>
                        </a:rPr>
                        <a:t>01 January 2013</a:t>
                      </a:r>
                      <a:endParaRPr lang="en-US" sz="1800" dirty="0">
                        <a:effectLst/>
                        <a:latin typeface="Calibri"/>
                        <a:ea typeface="Calibri"/>
                        <a:cs typeface="Times New Roman"/>
                      </a:endParaRPr>
                    </a:p>
                  </a:txBody>
                  <a:tcPr marL="68580" marR="68580" marT="0" marB="0">
                    <a:solidFill>
                      <a:schemeClr val="accent5">
                        <a:lumMod val="20000"/>
                        <a:lumOff val="80000"/>
                      </a:schemeClr>
                    </a:solidFill>
                  </a:tcPr>
                </a:tc>
                <a:tc>
                  <a:txBody>
                    <a:bodyPr/>
                    <a:lstStyle/>
                    <a:p>
                      <a:pPr marL="0" marR="0" algn="ctr">
                        <a:lnSpc>
                          <a:spcPct val="115000"/>
                        </a:lnSpc>
                        <a:spcBef>
                          <a:spcPts val="0"/>
                        </a:spcBef>
                        <a:spcAft>
                          <a:spcPts val="0"/>
                        </a:spcAft>
                      </a:pPr>
                      <a:r>
                        <a:rPr lang="en-ZA" sz="1800">
                          <a:effectLst/>
                        </a:rPr>
                        <a:t>3</a:t>
                      </a:r>
                      <a:endParaRPr lang="en-US" sz="1800">
                        <a:effectLst/>
                        <a:latin typeface="Calibri"/>
                        <a:ea typeface="Calibri"/>
                        <a:cs typeface="Times New Roman"/>
                      </a:endParaRPr>
                    </a:p>
                  </a:txBody>
                  <a:tcPr marL="68580" marR="68580" marT="0" marB="0">
                    <a:solidFill>
                      <a:schemeClr val="accent5">
                        <a:lumMod val="20000"/>
                        <a:lumOff val="80000"/>
                      </a:schemeClr>
                    </a:solidFill>
                  </a:tcPr>
                </a:tc>
                <a:tc>
                  <a:txBody>
                    <a:bodyPr/>
                    <a:lstStyle/>
                    <a:p>
                      <a:pPr marL="0" marR="0" algn="ctr">
                        <a:lnSpc>
                          <a:spcPct val="115000"/>
                        </a:lnSpc>
                        <a:spcBef>
                          <a:spcPts val="0"/>
                        </a:spcBef>
                        <a:spcAft>
                          <a:spcPts val="0"/>
                        </a:spcAft>
                      </a:pPr>
                      <a:r>
                        <a:rPr lang="en-ZA" sz="1800">
                          <a:effectLst/>
                        </a:rPr>
                        <a:t>2</a:t>
                      </a:r>
                      <a:endParaRPr lang="en-US" sz="1800">
                        <a:effectLst/>
                        <a:latin typeface="Calibri"/>
                        <a:ea typeface="Calibri"/>
                        <a:cs typeface="Times New Roman"/>
                      </a:endParaRPr>
                    </a:p>
                  </a:txBody>
                  <a:tcPr marL="68580" marR="68580" marT="0" marB="0">
                    <a:solidFill>
                      <a:schemeClr val="accent5">
                        <a:lumMod val="20000"/>
                        <a:lumOff val="80000"/>
                      </a:schemeClr>
                    </a:solidFill>
                  </a:tcPr>
                </a:tc>
              </a:tr>
              <a:tr h="372618">
                <a:tc>
                  <a:txBody>
                    <a:bodyPr/>
                    <a:lstStyle/>
                    <a:p>
                      <a:pPr marL="0" marR="0" lvl="0" indent="0" algn="ctr">
                        <a:lnSpc>
                          <a:spcPct val="115000"/>
                        </a:lnSpc>
                        <a:spcBef>
                          <a:spcPts val="0"/>
                        </a:spcBef>
                        <a:spcAft>
                          <a:spcPts val="0"/>
                        </a:spcAft>
                        <a:buFont typeface="+mj-lt"/>
                        <a:buNone/>
                      </a:pPr>
                      <a:r>
                        <a:rPr lang="en-US" sz="1800" b="0" dirty="0" smtClean="0">
                          <a:solidFill>
                            <a:schemeClr val="tx1"/>
                          </a:solidFill>
                          <a:effectLst/>
                          <a:latin typeface="Calibri"/>
                          <a:ea typeface="Times New Roman"/>
                          <a:cs typeface="Times New Roman"/>
                        </a:rPr>
                        <a:t>5</a:t>
                      </a:r>
                      <a:endParaRPr lang="en-US" sz="1800" b="0" dirty="0">
                        <a:solidFill>
                          <a:schemeClr val="tx1"/>
                        </a:solidFill>
                        <a:effectLst/>
                        <a:latin typeface="Calibri"/>
                        <a:ea typeface="Times New Roman"/>
                        <a:cs typeface="Times New Roman"/>
                      </a:endParaRPr>
                    </a:p>
                  </a:txBody>
                  <a:tcPr marL="68580" marR="68580" marT="0" marB="0">
                    <a:solidFill>
                      <a:schemeClr val="accent5">
                        <a:lumMod val="20000"/>
                        <a:lumOff val="80000"/>
                      </a:schemeClr>
                    </a:solidFill>
                  </a:tcPr>
                </a:tc>
                <a:tc>
                  <a:txBody>
                    <a:bodyPr/>
                    <a:lstStyle/>
                    <a:p>
                      <a:pPr marL="0" marR="0" lvl="0" indent="0">
                        <a:lnSpc>
                          <a:spcPct val="115000"/>
                        </a:lnSpc>
                        <a:spcBef>
                          <a:spcPts val="0"/>
                        </a:spcBef>
                        <a:spcAft>
                          <a:spcPts val="0"/>
                        </a:spcAft>
                        <a:buFont typeface="+mj-lt"/>
                        <a:buNone/>
                      </a:pPr>
                      <a:r>
                        <a:rPr lang="en-ZA" sz="1800" dirty="0" err="1">
                          <a:solidFill>
                            <a:schemeClr val="tx1"/>
                          </a:solidFill>
                          <a:effectLst/>
                        </a:rPr>
                        <a:t>Sikander</a:t>
                      </a:r>
                      <a:r>
                        <a:rPr lang="en-ZA" sz="1800" dirty="0">
                          <a:solidFill>
                            <a:schemeClr val="tx1"/>
                          </a:solidFill>
                          <a:effectLst/>
                        </a:rPr>
                        <a:t> </a:t>
                      </a:r>
                      <a:r>
                        <a:rPr lang="en-ZA" sz="1800" dirty="0" err="1">
                          <a:solidFill>
                            <a:schemeClr val="tx1"/>
                          </a:solidFill>
                          <a:effectLst/>
                        </a:rPr>
                        <a:t>Kajee</a:t>
                      </a:r>
                      <a:endParaRPr lang="en-US" sz="1800" dirty="0">
                        <a:solidFill>
                          <a:schemeClr val="tx1"/>
                        </a:solidFill>
                        <a:effectLst/>
                        <a:latin typeface="Calibri"/>
                        <a:ea typeface="Times New Roman"/>
                        <a:cs typeface="Times New Roman"/>
                      </a:endParaRPr>
                    </a:p>
                  </a:txBody>
                  <a:tcPr marL="68580" marR="68580" marT="0" marB="0">
                    <a:solidFill>
                      <a:schemeClr val="accent5">
                        <a:lumMod val="20000"/>
                        <a:lumOff val="80000"/>
                      </a:schemeClr>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800" dirty="0" smtClean="0">
                          <a:effectLst/>
                          <a:latin typeface="+mn-lt"/>
                          <a:ea typeface="Calibri"/>
                          <a:cs typeface="Times New Roman"/>
                        </a:rPr>
                        <a:t>01 January 2013</a:t>
                      </a:r>
                      <a:endParaRPr lang="en-US" sz="1800" dirty="0">
                        <a:effectLst/>
                        <a:latin typeface="Calibri"/>
                        <a:ea typeface="Calibri"/>
                        <a:cs typeface="Times New Roman"/>
                      </a:endParaRPr>
                    </a:p>
                  </a:txBody>
                  <a:tcPr marL="68580" marR="68580" marT="0" marB="0">
                    <a:solidFill>
                      <a:schemeClr val="accent5">
                        <a:lumMod val="20000"/>
                        <a:lumOff val="80000"/>
                      </a:schemeClr>
                    </a:solidFill>
                  </a:tcPr>
                </a:tc>
                <a:tc>
                  <a:txBody>
                    <a:bodyPr/>
                    <a:lstStyle/>
                    <a:p>
                      <a:pPr marL="0" marR="0" algn="ctr">
                        <a:lnSpc>
                          <a:spcPct val="115000"/>
                        </a:lnSpc>
                        <a:spcBef>
                          <a:spcPts val="0"/>
                        </a:spcBef>
                        <a:spcAft>
                          <a:spcPts val="0"/>
                        </a:spcAft>
                      </a:pPr>
                      <a:r>
                        <a:rPr lang="en-ZA" sz="1800">
                          <a:effectLst/>
                        </a:rPr>
                        <a:t>3</a:t>
                      </a:r>
                      <a:endParaRPr lang="en-US" sz="1800">
                        <a:effectLst/>
                        <a:latin typeface="Calibri"/>
                        <a:ea typeface="Calibri"/>
                        <a:cs typeface="Times New Roman"/>
                      </a:endParaRPr>
                    </a:p>
                  </a:txBody>
                  <a:tcPr marL="68580" marR="68580" marT="0" marB="0">
                    <a:solidFill>
                      <a:schemeClr val="accent5">
                        <a:lumMod val="20000"/>
                        <a:lumOff val="80000"/>
                      </a:schemeClr>
                    </a:solidFill>
                  </a:tcPr>
                </a:tc>
                <a:tc>
                  <a:txBody>
                    <a:bodyPr/>
                    <a:lstStyle/>
                    <a:p>
                      <a:pPr marL="0" marR="0" algn="ctr">
                        <a:lnSpc>
                          <a:spcPct val="115000"/>
                        </a:lnSpc>
                        <a:spcBef>
                          <a:spcPts val="0"/>
                        </a:spcBef>
                        <a:spcAft>
                          <a:spcPts val="0"/>
                        </a:spcAft>
                      </a:pPr>
                      <a:r>
                        <a:rPr lang="en-ZA" sz="1800" dirty="0" smtClean="0">
                          <a:effectLst/>
                          <a:latin typeface="+mn-lt"/>
                          <a:ea typeface="+mn-ea"/>
                          <a:cs typeface="+mn-cs"/>
                        </a:rPr>
                        <a:t>1</a:t>
                      </a:r>
                      <a:endParaRPr lang="en-US" sz="1800" dirty="0">
                        <a:effectLst/>
                        <a:latin typeface="Calibri"/>
                        <a:ea typeface="Calibri"/>
                        <a:cs typeface="Times New Roman"/>
                      </a:endParaRPr>
                    </a:p>
                  </a:txBody>
                  <a:tcPr marL="68580" marR="68580" marT="0" marB="0">
                    <a:solidFill>
                      <a:schemeClr val="accent5">
                        <a:lumMod val="20000"/>
                        <a:lumOff val="80000"/>
                      </a:schemeClr>
                    </a:solidFill>
                  </a:tcPr>
                </a:tc>
              </a:tr>
              <a:tr h="369824">
                <a:tc>
                  <a:txBody>
                    <a:bodyPr/>
                    <a:lstStyle/>
                    <a:p>
                      <a:pPr marL="0" marR="0" lvl="0" indent="0" algn="ctr">
                        <a:lnSpc>
                          <a:spcPct val="115000"/>
                        </a:lnSpc>
                        <a:spcBef>
                          <a:spcPts val="0"/>
                        </a:spcBef>
                        <a:spcAft>
                          <a:spcPts val="0"/>
                        </a:spcAft>
                        <a:buFont typeface="+mj-lt"/>
                        <a:buNone/>
                      </a:pPr>
                      <a:r>
                        <a:rPr lang="en-US" sz="1800" b="0" dirty="0" smtClean="0">
                          <a:solidFill>
                            <a:schemeClr val="tx1"/>
                          </a:solidFill>
                          <a:effectLst/>
                          <a:latin typeface="Calibri"/>
                          <a:ea typeface="Times New Roman"/>
                          <a:cs typeface="Times New Roman"/>
                        </a:rPr>
                        <a:t>6</a:t>
                      </a:r>
                      <a:endParaRPr lang="en-US" sz="1800" b="0" dirty="0">
                        <a:solidFill>
                          <a:schemeClr val="tx1"/>
                        </a:solidFill>
                        <a:effectLst/>
                        <a:latin typeface="Calibri"/>
                        <a:ea typeface="Times New Roman"/>
                        <a:cs typeface="Times New Roman"/>
                      </a:endParaRPr>
                    </a:p>
                  </a:txBody>
                  <a:tcPr marL="68580" marR="68580" marT="0" marB="0">
                    <a:solidFill>
                      <a:schemeClr val="accent5">
                        <a:lumMod val="20000"/>
                        <a:lumOff val="80000"/>
                      </a:schemeClr>
                    </a:solidFill>
                  </a:tcPr>
                </a:tc>
                <a:tc>
                  <a:txBody>
                    <a:bodyPr/>
                    <a:lstStyle/>
                    <a:p>
                      <a:pPr marL="0" marR="0" lvl="0" indent="0">
                        <a:lnSpc>
                          <a:spcPct val="115000"/>
                        </a:lnSpc>
                        <a:spcBef>
                          <a:spcPts val="0"/>
                        </a:spcBef>
                        <a:spcAft>
                          <a:spcPts val="0"/>
                        </a:spcAft>
                        <a:buFont typeface="+mj-lt"/>
                        <a:buNone/>
                      </a:pPr>
                      <a:r>
                        <a:rPr lang="en-ZA" sz="1800" dirty="0">
                          <a:solidFill>
                            <a:schemeClr val="tx1"/>
                          </a:solidFill>
                          <a:effectLst/>
                        </a:rPr>
                        <a:t>Patricia </a:t>
                      </a:r>
                      <a:r>
                        <a:rPr lang="en-ZA" sz="1800" dirty="0" err="1">
                          <a:solidFill>
                            <a:schemeClr val="tx1"/>
                          </a:solidFill>
                          <a:effectLst/>
                        </a:rPr>
                        <a:t>Lebenya</a:t>
                      </a:r>
                      <a:endParaRPr lang="en-US" sz="1800" dirty="0">
                        <a:solidFill>
                          <a:schemeClr val="tx1"/>
                        </a:solidFill>
                        <a:effectLst/>
                        <a:latin typeface="Calibri"/>
                        <a:ea typeface="Times New Roman"/>
                        <a:cs typeface="Times New Roman"/>
                      </a:endParaRPr>
                    </a:p>
                  </a:txBody>
                  <a:tcPr marL="68580" marR="68580" marT="0" marB="0">
                    <a:solidFill>
                      <a:schemeClr val="accent5">
                        <a:lumMod val="20000"/>
                        <a:lumOff val="80000"/>
                      </a:schemeClr>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800" dirty="0" smtClean="0">
                          <a:effectLst/>
                          <a:latin typeface="+mn-lt"/>
                          <a:ea typeface="Calibri"/>
                          <a:cs typeface="Times New Roman"/>
                        </a:rPr>
                        <a:t>01 January 2013</a:t>
                      </a:r>
                      <a:endParaRPr lang="en-US" sz="1800" dirty="0">
                        <a:effectLst/>
                        <a:latin typeface="Calibri"/>
                        <a:ea typeface="Calibri"/>
                        <a:cs typeface="Times New Roman"/>
                      </a:endParaRPr>
                    </a:p>
                  </a:txBody>
                  <a:tcPr marL="68580" marR="68580" marT="0" marB="0">
                    <a:solidFill>
                      <a:schemeClr val="accent5">
                        <a:lumMod val="20000"/>
                        <a:lumOff val="80000"/>
                      </a:schemeClr>
                    </a:solidFill>
                  </a:tcPr>
                </a:tc>
                <a:tc>
                  <a:txBody>
                    <a:bodyPr/>
                    <a:lstStyle/>
                    <a:p>
                      <a:pPr marL="0" marR="0" algn="ctr">
                        <a:lnSpc>
                          <a:spcPct val="115000"/>
                        </a:lnSpc>
                        <a:spcBef>
                          <a:spcPts val="0"/>
                        </a:spcBef>
                        <a:spcAft>
                          <a:spcPts val="0"/>
                        </a:spcAft>
                      </a:pPr>
                      <a:r>
                        <a:rPr lang="en-ZA" sz="1800" dirty="0">
                          <a:effectLst/>
                        </a:rPr>
                        <a:t>3</a:t>
                      </a:r>
                      <a:endParaRPr lang="en-US" sz="1800" dirty="0">
                        <a:effectLst/>
                        <a:latin typeface="Calibri"/>
                        <a:ea typeface="Calibri"/>
                        <a:cs typeface="Times New Roman"/>
                      </a:endParaRPr>
                    </a:p>
                  </a:txBody>
                  <a:tcPr marL="68580" marR="68580" marT="0" marB="0">
                    <a:solidFill>
                      <a:schemeClr val="accent5">
                        <a:lumMod val="20000"/>
                        <a:lumOff val="80000"/>
                      </a:schemeClr>
                    </a:solidFill>
                  </a:tcPr>
                </a:tc>
                <a:tc>
                  <a:txBody>
                    <a:bodyPr/>
                    <a:lstStyle/>
                    <a:p>
                      <a:pPr marL="0" marR="0" algn="ctr">
                        <a:lnSpc>
                          <a:spcPct val="115000"/>
                        </a:lnSpc>
                        <a:spcBef>
                          <a:spcPts val="0"/>
                        </a:spcBef>
                        <a:spcAft>
                          <a:spcPts val="0"/>
                        </a:spcAft>
                      </a:pPr>
                      <a:r>
                        <a:rPr lang="en-ZA" sz="1800" dirty="0" smtClean="0">
                          <a:effectLst/>
                          <a:latin typeface="+mn-lt"/>
                          <a:ea typeface="+mn-ea"/>
                          <a:cs typeface="+mn-cs"/>
                        </a:rPr>
                        <a:t>3</a:t>
                      </a:r>
                      <a:endParaRPr lang="en-US" sz="1800" dirty="0">
                        <a:effectLst/>
                        <a:latin typeface="Calibri"/>
                        <a:ea typeface="Calibri"/>
                        <a:cs typeface="Times New Roman"/>
                      </a:endParaRPr>
                    </a:p>
                  </a:txBody>
                  <a:tcPr marL="68580" marR="68580" marT="0" marB="0">
                    <a:solidFill>
                      <a:schemeClr val="accent5">
                        <a:lumMod val="20000"/>
                        <a:lumOff val="80000"/>
                      </a:schemeClr>
                    </a:solidFill>
                  </a:tcPr>
                </a:tc>
              </a:tr>
              <a:tr h="367030">
                <a:tc>
                  <a:txBody>
                    <a:bodyPr/>
                    <a:lstStyle/>
                    <a:p>
                      <a:pPr marL="0" marR="0" lvl="0" indent="0" algn="ctr">
                        <a:lnSpc>
                          <a:spcPct val="115000"/>
                        </a:lnSpc>
                        <a:spcBef>
                          <a:spcPts val="0"/>
                        </a:spcBef>
                        <a:spcAft>
                          <a:spcPts val="0"/>
                        </a:spcAft>
                        <a:buFont typeface="+mj-lt"/>
                        <a:buNone/>
                      </a:pPr>
                      <a:r>
                        <a:rPr lang="en-US" sz="1800" b="0" dirty="0" smtClean="0">
                          <a:solidFill>
                            <a:schemeClr val="tx1"/>
                          </a:solidFill>
                          <a:effectLst/>
                          <a:latin typeface="Calibri"/>
                          <a:ea typeface="Times New Roman"/>
                          <a:cs typeface="Times New Roman"/>
                        </a:rPr>
                        <a:t>7</a:t>
                      </a:r>
                      <a:endParaRPr lang="en-US" sz="1800" b="0" dirty="0">
                        <a:solidFill>
                          <a:schemeClr val="tx1"/>
                        </a:solidFill>
                        <a:effectLst/>
                        <a:latin typeface="Calibri"/>
                        <a:ea typeface="Times New Roman"/>
                        <a:cs typeface="Times New Roman"/>
                      </a:endParaRPr>
                    </a:p>
                  </a:txBody>
                  <a:tcPr marL="68580" marR="68580" marT="0" marB="0">
                    <a:solidFill>
                      <a:schemeClr val="accent5">
                        <a:lumMod val="20000"/>
                        <a:lumOff val="80000"/>
                      </a:schemeClr>
                    </a:solidFill>
                  </a:tcPr>
                </a:tc>
                <a:tc>
                  <a:txBody>
                    <a:bodyPr/>
                    <a:lstStyle/>
                    <a:p>
                      <a:pPr marL="0" marR="0" lvl="0" indent="0">
                        <a:lnSpc>
                          <a:spcPct val="115000"/>
                        </a:lnSpc>
                        <a:spcBef>
                          <a:spcPts val="0"/>
                        </a:spcBef>
                        <a:spcAft>
                          <a:spcPts val="0"/>
                        </a:spcAft>
                        <a:buFont typeface="+mj-lt"/>
                        <a:buNone/>
                      </a:pPr>
                      <a:r>
                        <a:rPr lang="en-ZA" sz="1800" dirty="0" err="1">
                          <a:solidFill>
                            <a:schemeClr val="tx1"/>
                          </a:solidFill>
                          <a:effectLst/>
                        </a:rPr>
                        <a:t>Tshepo</a:t>
                      </a:r>
                      <a:r>
                        <a:rPr lang="en-ZA" sz="1800" dirty="0">
                          <a:solidFill>
                            <a:schemeClr val="tx1"/>
                          </a:solidFill>
                          <a:effectLst/>
                        </a:rPr>
                        <a:t> </a:t>
                      </a:r>
                      <a:r>
                        <a:rPr lang="en-ZA" sz="1800" dirty="0" err="1">
                          <a:solidFill>
                            <a:schemeClr val="tx1"/>
                          </a:solidFill>
                          <a:effectLst/>
                        </a:rPr>
                        <a:t>Maake</a:t>
                      </a:r>
                      <a:endParaRPr lang="en-US" sz="1800" dirty="0">
                        <a:solidFill>
                          <a:schemeClr val="tx1"/>
                        </a:solidFill>
                        <a:effectLst/>
                        <a:latin typeface="Calibri"/>
                        <a:ea typeface="Times New Roman"/>
                        <a:cs typeface="Times New Roman"/>
                      </a:endParaRPr>
                    </a:p>
                  </a:txBody>
                  <a:tcPr marL="68580" marR="68580" marT="0" marB="0">
                    <a:solidFill>
                      <a:schemeClr val="accent5">
                        <a:lumMod val="20000"/>
                        <a:lumOff val="80000"/>
                      </a:schemeClr>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800" dirty="0" smtClean="0">
                          <a:effectLst/>
                          <a:latin typeface="+mn-lt"/>
                          <a:ea typeface="Calibri"/>
                          <a:cs typeface="Times New Roman"/>
                        </a:rPr>
                        <a:t>01 January 2013</a:t>
                      </a:r>
                      <a:endParaRPr lang="en-US" sz="1800" dirty="0">
                        <a:effectLst/>
                        <a:latin typeface="Calibri"/>
                        <a:ea typeface="Calibri"/>
                        <a:cs typeface="Times New Roman"/>
                      </a:endParaRPr>
                    </a:p>
                  </a:txBody>
                  <a:tcPr marL="68580" marR="68580" marT="0" marB="0">
                    <a:solidFill>
                      <a:schemeClr val="accent5">
                        <a:lumMod val="20000"/>
                        <a:lumOff val="80000"/>
                      </a:schemeClr>
                    </a:solidFill>
                  </a:tcPr>
                </a:tc>
                <a:tc>
                  <a:txBody>
                    <a:bodyPr/>
                    <a:lstStyle/>
                    <a:p>
                      <a:pPr marL="0" marR="0" algn="ctr">
                        <a:lnSpc>
                          <a:spcPct val="115000"/>
                        </a:lnSpc>
                        <a:spcBef>
                          <a:spcPts val="0"/>
                        </a:spcBef>
                        <a:spcAft>
                          <a:spcPts val="0"/>
                        </a:spcAft>
                      </a:pPr>
                      <a:r>
                        <a:rPr lang="en-ZA" sz="1800" dirty="0">
                          <a:effectLst/>
                        </a:rPr>
                        <a:t>3</a:t>
                      </a:r>
                      <a:endParaRPr lang="en-US" sz="1800" dirty="0">
                        <a:effectLst/>
                        <a:latin typeface="Calibri"/>
                        <a:ea typeface="Calibri"/>
                        <a:cs typeface="Times New Roman"/>
                      </a:endParaRPr>
                    </a:p>
                  </a:txBody>
                  <a:tcPr marL="68580" marR="68580" marT="0" marB="0">
                    <a:solidFill>
                      <a:schemeClr val="accent5">
                        <a:lumMod val="20000"/>
                        <a:lumOff val="80000"/>
                      </a:schemeClr>
                    </a:solidFill>
                  </a:tcPr>
                </a:tc>
                <a:tc>
                  <a:txBody>
                    <a:bodyPr/>
                    <a:lstStyle/>
                    <a:p>
                      <a:pPr marL="0" marR="0" algn="ctr">
                        <a:lnSpc>
                          <a:spcPct val="115000"/>
                        </a:lnSpc>
                        <a:spcBef>
                          <a:spcPts val="0"/>
                        </a:spcBef>
                        <a:spcAft>
                          <a:spcPts val="0"/>
                        </a:spcAft>
                      </a:pPr>
                      <a:r>
                        <a:rPr lang="en-ZA" sz="1800" dirty="0" smtClean="0">
                          <a:effectLst/>
                          <a:latin typeface="+mn-lt"/>
                          <a:ea typeface="+mn-ea"/>
                          <a:cs typeface="+mn-cs"/>
                        </a:rPr>
                        <a:t>1</a:t>
                      </a:r>
                      <a:endParaRPr lang="en-US" sz="1800" dirty="0">
                        <a:effectLst/>
                        <a:latin typeface="Calibri"/>
                        <a:ea typeface="Calibri"/>
                        <a:cs typeface="Times New Roman"/>
                      </a:endParaRPr>
                    </a:p>
                  </a:txBody>
                  <a:tcPr marL="68580" marR="68580" marT="0" marB="0">
                    <a:solidFill>
                      <a:schemeClr val="accent5">
                        <a:lumMod val="20000"/>
                        <a:lumOff val="80000"/>
                      </a:schemeClr>
                    </a:solidFill>
                  </a:tcPr>
                </a:tc>
              </a:tr>
              <a:tr h="364236">
                <a:tc>
                  <a:txBody>
                    <a:bodyPr/>
                    <a:lstStyle/>
                    <a:p>
                      <a:pPr marL="0" marR="0" lvl="0" indent="0" algn="ctr">
                        <a:lnSpc>
                          <a:spcPct val="115000"/>
                        </a:lnSpc>
                        <a:spcBef>
                          <a:spcPts val="0"/>
                        </a:spcBef>
                        <a:spcAft>
                          <a:spcPts val="0"/>
                        </a:spcAft>
                        <a:buFont typeface="+mj-lt"/>
                        <a:buNone/>
                      </a:pPr>
                      <a:r>
                        <a:rPr lang="en-US" sz="1800" b="0" dirty="0" smtClean="0">
                          <a:solidFill>
                            <a:schemeClr val="tx1"/>
                          </a:solidFill>
                          <a:effectLst/>
                          <a:latin typeface="Calibri"/>
                          <a:ea typeface="Times New Roman"/>
                          <a:cs typeface="Times New Roman"/>
                        </a:rPr>
                        <a:t>8</a:t>
                      </a:r>
                      <a:endParaRPr lang="en-US" sz="1800" b="0" dirty="0">
                        <a:solidFill>
                          <a:schemeClr val="tx1"/>
                        </a:solidFill>
                        <a:effectLst/>
                        <a:latin typeface="Calibri"/>
                        <a:ea typeface="Times New Roman"/>
                        <a:cs typeface="Times New Roman"/>
                      </a:endParaRPr>
                    </a:p>
                  </a:txBody>
                  <a:tcPr marL="68580" marR="68580" marT="0" marB="0">
                    <a:solidFill>
                      <a:schemeClr val="accent5">
                        <a:lumMod val="20000"/>
                        <a:lumOff val="80000"/>
                      </a:schemeClr>
                    </a:solidFill>
                  </a:tcPr>
                </a:tc>
                <a:tc>
                  <a:txBody>
                    <a:bodyPr/>
                    <a:lstStyle/>
                    <a:p>
                      <a:pPr marL="0" marR="0" lvl="0" indent="0">
                        <a:lnSpc>
                          <a:spcPct val="115000"/>
                        </a:lnSpc>
                        <a:spcBef>
                          <a:spcPts val="0"/>
                        </a:spcBef>
                        <a:spcAft>
                          <a:spcPts val="0"/>
                        </a:spcAft>
                        <a:buFont typeface="+mj-lt"/>
                        <a:buNone/>
                      </a:pPr>
                      <a:r>
                        <a:rPr lang="en-US" sz="1800" dirty="0" err="1" smtClean="0">
                          <a:solidFill>
                            <a:schemeClr val="tx1"/>
                          </a:solidFill>
                          <a:effectLst/>
                          <a:latin typeface="Calibri"/>
                          <a:ea typeface="Times New Roman"/>
                          <a:cs typeface="Times New Roman"/>
                        </a:rPr>
                        <a:t>Jabhile</a:t>
                      </a:r>
                      <a:r>
                        <a:rPr lang="en-US" sz="1800" baseline="0" dirty="0" smtClean="0">
                          <a:solidFill>
                            <a:schemeClr val="tx1"/>
                          </a:solidFill>
                          <a:effectLst/>
                          <a:latin typeface="Calibri"/>
                          <a:ea typeface="Times New Roman"/>
                          <a:cs typeface="Times New Roman"/>
                        </a:rPr>
                        <a:t> </a:t>
                      </a:r>
                      <a:r>
                        <a:rPr lang="en-US" sz="1800" baseline="0" dirty="0" err="1" smtClean="0">
                          <a:solidFill>
                            <a:schemeClr val="tx1"/>
                          </a:solidFill>
                          <a:effectLst/>
                          <a:latin typeface="Calibri"/>
                          <a:ea typeface="Times New Roman"/>
                          <a:cs typeface="Times New Roman"/>
                        </a:rPr>
                        <a:t>Mbele</a:t>
                      </a:r>
                      <a:endParaRPr lang="en-US" sz="1800" dirty="0">
                        <a:solidFill>
                          <a:schemeClr val="tx1"/>
                        </a:solidFill>
                        <a:effectLst/>
                        <a:latin typeface="Calibri"/>
                        <a:ea typeface="Times New Roman"/>
                        <a:cs typeface="Times New Roman"/>
                      </a:endParaRPr>
                    </a:p>
                  </a:txBody>
                  <a:tcPr marL="68580" marR="68580" marT="0" marB="0">
                    <a:solidFill>
                      <a:schemeClr val="accent5">
                        <a:lumMod val="20000"/>
                        <a:lumOff val="80000"/>
                      </a:schemeClr>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800" dirty="0" smtClean="0">
                          <a:effectLst/>
                          <a:latin typeface="+mn-lt"/>
                          <a:ea typeface="Calibri"/>
                          <a:cs typeface="Times New Roman"/>
                        </a:rPr>
                        <a:t>01 January 2013</a:t>
                      </a:r>
                      <a:endParaRPr lang="en-US" sz="1800" dirty="0">
                        <a:effectLst/>
                        <a:latin typeface="Calibri"/>
                        <a:ea typeface="Calibri"/>
                        <a:cs typeface="Times New Roman"/>
                      </a:endParaRPr>
                    </a:p>
                  </a:txBody>
                  <a:tcPr marL="68580" marR="68580" marT="0" marB="0">
                    <a:solidFill>
                      <a:schemeClr val="accent5">
                        <a:lumMod val="20000"/>
                        <a:lumOff val="80000"/>
                      </a:schemeClr>
                    </a:solidFill>
                  </a:tcPr>
                </a:tc>
                <a:tc>
                  <a:txBody>
                    <a:bodyPr/>
                    <a:lstStyle/>
                    <a:p>
                      <a:pPr marL="0" marR="0" algn="ctr">
                        <a:lnSpc>
                          <a:spcPct val="115000"/>
                        </a:lnSpc>
                        <a:spcBef>
                          <a:spcPts val="0"/>
                        </a:spcBef>
                        <a:spcAft>
                          <a:spcPts val="0"/>
                        </a:spcAft>
                      </a:pPr>
                      <a:r>
                        <a:rPr lang="en-US" sz="1800" dirty="0" smtClean="0">
                          <a:effectLst/>
                          <a:latin typeface="Calibri"/>
                          <a:ea typeface="Calibri"/>
                          <a:cs typeface="Times New Roman"/>
                        </a:rPr>
                        <a:t>3</a:t>
                      </a:r>
                      <a:endParaRPr lang="en-US" sz="1800" dirty="0">
                        <a:effectLst/>
                        <a:latin typeface="Calibri"/>
                        <a:ea typeface="Calibri"/>
                        <a:cs typeface="Times New Roman"/>
                      </a:endParaRPr>
                    </a:p>
                  </a:txBody>
                  <a:tcPr marL="68580" marR="68580" marT="0" marB="0">
                    <a:solidFill>
                      <a:schemeClr val="accent5">
                        <a:lumMod val="20000"/>
                        <a:lumOff val="80000"/>
                      </a:schemeClr>
                    </a:solidFill>
                  </a:tcPr>
                </a:tc>
                <a:tc>
                  <a:txBody>
                    <a:bodyPr/>
                    <a:lstStyle/>
                    <a:p>
                      <a:pPr marL="0" marR="0" algn="ctr">
                        <a:lnSpc>
                          <a:spcPct val="115000"/>
                        </a:lnSpc>
                        <a:spcBef>
                          <a:spcPts val="0"/>
                        </a:spcBef>
                        <a:spcAft>
                          <a:spcPts val="0"/>
                        </a:spcAft>
                      </a:pPr>
                      <a:r>
                        <a:rPr lang="en-US" sz="1800" dirty="0" smtClean="0">
                          <a:effectLst/>
                          <a:latin typeface="Calibri"/>
                          <a:ea typeface="Calibri"/>
                          <a:cs typeface="Times New Roman"/>
                        </a:rPr>
                        <a:t>1</a:t>
                      </a:r>
                      <a:endParaRPr lang="en-US" sz="1800" dirty="0">
                        <a:effectLst/>
                        <a:latin typeface="Calibri"/>
                        <a:ea typeface="Calibri"/>
                        <a:cs typeface="Times New Roman"/>
                      </a:endParaRPr>
                    </a:p>
                  </a:txBody>
                  <a:tcPr marL="68580" marR="68580" marT="0" marB="0">
                    <a:solidFill>
                      <a:schemeClr val="accent5">
                        <a:lumMod val="20000"/>
                        <a:lumOff val="80000"/>
                      </a:schemeClr>
                    </a:solidFill>
                  </a:tcPr>
                </a:tc>
              </a:tr>
              <a:tr h="437642">
                <a:tc>
                  <a:txBody>
                    <a:bodyPr/>
                    <a:lstStyle/>
                    <a:p>
                      <a:pPr marL="0" marR="0" lvl="0" indent="0" algn="ctr">
                        <a:lnSpc>
                          <a:spcPct val="115000"/>
                        </a:lnSpc>
                        <a:spcBef>
                          <a:spcPts val="0"/>
                        </a:spcBef>
                        <a:spcAft>
                          <a:spcPts val="0"/>
                        </a:spcAft>
                        <a:buFont typeface="+mj-lt"/>
                        <a:buNone/>
                      </a:pPr>
                      <a:r>
                        <a:rPr lang="en-US" sz="1800" b="0" dirty="0" smtClean="0">
                          <a:solidFill>
                            <a:schemeClr val="tx1"/>
                          </a:solidFill>
                          <a:effectLst/>
                          <a:latin typeface="Calibri"/>
                          <a:ea typeface="Times New Roman"/>
                          <a:cs typeface="Times New Roman"/>
                        </a:rPr>
                        <a:t>9</a:t>
                      </a:r>
                      <a:endParaRPr lang="en-US" sz="1800" b="0" dirty="0">
                        <a:solidFill>
                          <a:schemeClr val="tx1"/>
                        </a:solidFill>
                        <a:effectLst/>
                        <a:latin typeface="Calibri"/>
                        <a:ea typeface="Times New Roman"/>
                        <a:cs typeface="Times New Roman"/>
                      </a:endParaRPr>
                    </a:p>
                  </a:txBody>
                  <a:tcPr marL="68580" marR="68580" marT="0" marB="0">
                    <a:solidFill>
                      <a:schemeClr val="accent5">
                        <a:lumMod val="20000"/>
                        <a:lumOff val="80000"/>
                      </a:schemeClr>
                    </a:solidFill>
                  </a:tcPr>
                </a:tc>
                <a:tc>
                  <a:txBody>
                    <a:bodyPr/>
                    <a:lstStyle/>
                    <a:p>
                      <a:pPr marL="0" marR="0" lvl="0" indent="0">
                        <a:lnSpc>
                          <a:spcPct val="115000"/>
                        </a:lnSpc>
                        <a:spcBef>
                          <a:spcPts val="0"/>
                        </a:spcBef>
                        <a:spcAft>
                          <a:spcPts val="0"/>
                        </a:spcAft>
                        <a:buFont typeface="+mj-lt"/>
                        <a:buNone/>
                      </a:pPr>
                      <a:r>
                        <a:rPr lang="en-US" sz="1800" dirty="0" err="1" smtClean="0">
                          <a:solidFill>
                            <a:schemeClr val="tx1"/>
                          </a:solidFill>
                          <a:effectLst/>
                          <a:latin typeface="Calibri"/>
                          <a:ea typeface="Times New Roman"/>
                          <a:cs typeface="Times New Roman"/>
                        </a:rPr>
                        <a:t>Bethuel</a:t>
                      </a:r>
                      <a:r>
                        <a:rPr lang="en-US" sz="1800" dirty="0" smtClean="0">
                          <a:solidFill>
                            <a:schemeClr val="tx1"/>
                          </a:solidFill>
                          <a:effectLst/>
                          <a:latin typeface="Calibri"/>
                          <a:ea typeface="Times New Roman"/>
                          <a:cs typeface="Times New Roman"/>
                        </a:rPr>
                        <a:t> </a:t>
                      </a:r>
                      <a:r>
                        <a:rPr lang="en-US" sz="1800" dirty="0" err="1" smtClean="0">
                          <a:solidFill>
                            <a:schemeClr val="tx1"/>
                          </a:solidFill>
                          <a:effectLst/>
                          <a:latin typeface="Calibri"/>
                          <a:ea typeface="Times New Roman"/>
                          <a:cs typeface="Times New Roman"/>
                        </a:rPr>
                        <a:t>Nsibande</a:t>
                      </a:r>
                      <a:endParaRPr lang="en-US" sz="1800" dirty="0">
                        <a:solidFill>
                          <a:schemeClr val="tx1"/>
                        </a:solidFill>
                        <a:effectLst/>
                        <a:latin typeface="Calibri"/>
                        <a:ea typeface="Times New Roman"/>
                        <a:cs typeface="Times New Roman"/>
                      </a:endParaRPr>
                    </a:p>
                  </a:txBody>
                  <a:tcPr marL="68580" marR="68580" marT="0" marB="0">
                    <a:solidFill>
                      <a:schemeClr val="accent5">
                        <a:lumMod val="20000"/>
                        <a:lumOff val="80000"/>
                      </a:schemeClr>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800" dirty="0" smtClean="0">
                          <a:effectLst/>
                          <a:latin typeface="+mn-lt"/>
                          <a:ea typeface="Calibri"/>
                          <a:cs typeface="Times New Roman"/>
                        </a:rPr>
                        <a:t>01 January 2013</a:t>
                      </a:r>
                      <a:endParaRPr lang="en-US" sz="1800" dirty="0">
                        <a:effectLst/>
                        <a:latin typeface="Calibri"/>
                        <a:ea typeface="Calibri"/>
                        <a:cs typeface="Times New Roman"/>
                      </a:endParaRPr>
                    </a:p>
                  </a:txBody>
                  <a:tcPr marL="68580" marR="68580" marT="0" marB="0">
                    <a:solidFill>
                      <a:schemeClr val="accent5">
                        <a:lumMod val="20000"/>
                        <a:lumOff val="80000"/>
                      </a:schemeClr>
                    </a:solidFill>
                  </a:tcPr>
                </a:tc>
                <a:tc>
                  <a:txBody>
                    <a:bodyPr/>
                    <a:lstStyle/>
                    <a:p>
                      <a:pPr marL="0" marR="0" algn="ctr">
                        <a:lnSpc>
                          <a:spcPct val="115000"/>
                        </a:lnSpc>
                        <a:spcBef>
                          <a:spcPts val="0"/>
                        </a:spcBef>
                        <a:spcAft>
                          <a:spcPts val="0"/>
                        </a:spcAft>
                      </a:pPr>
                      <a:r>
                        <a:rPr lang="en-US" sz="1800" dirty="0" smtClean="0">
                          <a:effectLst/>
                          <a:latin typeface="Calibri"/>
                          <a:ea typeface="Calibri"/>
                          <a:cs typeface="Times New Roman"/>
                        </a:rPr>
                        <a:t>3</a:t>
                      </a:r>
                      <a:endParaRPr lang="en-US" sz="1800" dirty="0">
                        <a:effectLst/>
                        <a:latin typeface="Calibri"/>
                        <a:ea typeface="Calibri"/>
                        <a:cs typeface="Times New Roman"/>
                      </a:endParaRPr>
                    </a:p>
                  </a:txBody>
                  <a:tcPr marL="68580" marR="68580" marT="0" marB="0">
                    <a:solidFill>
                      <a:schemeClr val="accent5">
                        <a:lumMod val="20000"/>
                        <a:lumOff val="80000"/>
                      </a:schemeClr>
                    </a:solidFill>
                  </a:tcPr>
                </a:tc>
                <a:tc>
                  <a:txBody>
                    <a:bodyPr/>
                    <a:lstStyle/>
                    <a:p>
                      <a:pPr marL="0" marR="0" algn="ctr">
                        <a:lnSpc>
                          <a:spcPct val="115000"/>
                        </a:lnSpc>
                        <a:spcBef>
                          <a:spcPts val="0"/>
                        </a:spcBef>
                        <a:spcAft>
                          <a:spcPts val="0"/>
                        </a:spcAft>
                      </a:pPr>
                      <a:r>
                        <a:rPr lang="en-US" sz="1800" dirty="0" smtClean="0">
                          <a:effectLst/>
                          <a:latin typeface="Calibri"/>
                          <a:ea typeface="Calibri"/>
                          <a:cs typeface="Times New Roman"/>
                        </a:rPr>
                        <a:t>1</a:t>
                      </a:r>
                      <a:endParaRPr lang="en-US" sz="1800" dirty="0">
                        <a:effectLst/>
                        <a:latin typeface="Calibri"/>
                        <a:ea typeface="Calibri"/>
                        <a:cs typeface="Times New Roman"/>
                      </a:endParaRPr>
                    </a:p>
                  </a:txBody>
                  <a:tcPr marL="68580" marR="68580" marT="0" marB="0">
                    <a:solidFill>
                      <a:schemeClr val="accent5">
                        <a:lumMod val="20000"/>
                        <a:lumOff val="80000"/>
                      </a:schemeClr>
                    </a:solidFill>
                  </a:tcPr>
                </a:tc>
              </a:tr>
              <a:tr h="434848">
                <a:tc>
                  <a:txBody>
                    <a:bodyPr/>
                    <a:lstStyle/>
                    <a:p>
                      <a:pPr marL="0" marR="0" lvl="0" indent="0" algn="ctr">
                        <a:lnSpc>
                          <a:spcPct val="115000"/>
                        </a:lnSpc>
                        <a:spcBef>
                          <a:spcPts val="0"/>
                        </a:spcBef>
                        <a:spcAft>
                          <a:spcPts val="0"/>
                        </a:spcAft>
                        <a:buFont typeface="+mj-lt"/>
                        <a:buNone/>
                      </a:pPr>
                      <a:r>
                        <a:rPr lang="en-US" sz="1800" b="0" dirty="0" smtClean="0">
                          <a:solidFill>
                            <a:schemeClr val="tx1"/>
                          </a:solidFill>
                          <a:effectLst/>
                          <a:latin typeface="Calibri"/>
                          <a:ea typeface="Times New Roman"/>
                          <a:cs typeface="Times New Roman"/>
                        </a:rPr>
                        <a:t>10</a:t>
                      </a:r>
                      <a:endParaRPr lang="en-US" sz="1800" b="0" dirty="0">
                        <a:solidFill>
                          <a:schemeClr val="tx1"/>
                        </a:solidFill>
                        <a:effectLst/>
                        <a:latin typeface="Calibri"/>
                        <a:ea typeface="Times New Roman"/>
                        <a:cs typeface="Times New Roman"/>
                      </a:endParaRPr>
                    </a:p>
                  </a:txBody>
                  <a:tcPr marL="68580" marR="68580" marT="0" marB="0">
                    <a:solidFill>
                      <a:schemeClr val="accent5">
                        <a:lumMod val="20000"/>
                        <a:lumOff val="80000"/>
                      </a:schemeClr>
                    </a:solidFill>
                  </a:tcPr>
                </a:tc>
                <a:tc>
                  <a:txBody>
                    <a:bodyPr/>
                    <a:lstStyle/>
                    <a:p>
                      <a:pPr marL="0" marR="0" lvl="0" indent="0">
                        <a:lnSpc>
                          <a:spcPct val="115000"/>
                        </a:lnSpc>
                        <a:spcBef>
                          <a:spcPts val="0"/>
                        </a:spcBef>
                        <a:spcAft>
                          <a:spcPts val="0"/>
                        </a:spcAft>
                        <a:buFont typeface="+mj-lt"/>
                        <a:buNone/>
                      </a:pPr>
                      <a:r>
                        <a:rPr lang="en-ZA" sz="1800" dirty="0" err="1">
                          <a:solidFill>
                            <a:schemeClr val="tx1"/>
                          </a:solidFill>
                          <a:effectLst/>
                        </a:rPr>
                        <a:t>Fazel</a:t>
                      </a:r>
                      <a:r>
                        <a:rPr lang="en-ZA" sz="1800" dirty="0">
                          <a:solidFill>
                            <a:schemeClr val="tx1"/>
                          </a:solidFill>
                          <a:effectLst/>
                        </a:rPr>
                        <a:t> </a:t>
                      </a:r>
                      <a:r>
                        <a:rPr lang="en-ZA" sz="1800" dirty="0" err="1">
                          <a:solidFill>
                            <a:schemeClr val="tx1"/>
                          </a:solidFill>
                          <a:effectLst/>
                        </a:rPr>
                        <a:t>Randera</a:t>
                      </a:r>
                      <a:endParaRPr lang="en-US" sz="1800" dirty="0">
                        <a:solidFill>
                          <a:schemeClr val="tx1"/>
                        </a:solidFill>
                        <a:effectLst/>
                        <a:latin typeface="Calibri"/>
                        <a:ea typeface="Times New Roman"/>
                        <a:cs typeface="Times New Roman"/>
                      </a:endParaRPr>
                    </a:p>
                  </a:txBody>
                  <a:tcPr marL="68580" marR="68580" marT="0" marB="0">
                    <a:solidFill>
                      <a:schemeClr val="accent5">
                        <a:lumMod val="20000"/>
                        <a:lumOff val="80000"/>
                      </a:schemeClr>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800" dirty="0" smtClean="0">
                          <a:effectLst/>
                          <a:latin typeface="+mn-lt"/>
                          <a:ea typeface="Calibri"/>
                          <a:cs typeface="Times New Roman"/>
                        </a:rPr>
                        <a:t>01 January 2013</a:t>
                      </a:r>
                      <a:endParaRPr lang="en-US" sz="1800" dirty="0">
                        <a:effectLst/>
                        <a:latin typeface="Calibri"/>
                        <a:ea typeface="Calibri"/>
                        <a:cs typeface="Times New Roman"/>
                      </a:endParaRPr>
                    </a:p>
                  </a:txBody>
                  <a:tcPr marL="68580" marR="68580" marT="0" marB="0">
                    <a:solidFill>
                      <a:schemeClr val="accent5">
                        <a:lumMod val="20000"/>
                        <a:lumOff val="80000"/>
                      </a:schemeClr>
                    </a:solidFill>
                  </a:tcPr>
                </a:tc>
                <a:tc>
                  <a:txBody>
                    <a:bodyPr/>
                    <a:lstStyle/>
                    <a:p>
                      <a:pPr marL="0" marR="0" algn="ctr">
                        <a:lnSpc>
                          <a:spcPct val="115000"/>
                        </a:lnSpc>
                        <a:spcBef>
                          <a:spcPts val="0"/>
                        </a:spcBef>
                        <a:spcAft>
                          <a:spcPts val="0"/>
                        </a:spcAft>
                      </a:pPr>
                      <a:r>
                        <a:rPr lang="en-ZA" sz="1800" dirty="0">
                          <a:effectLst/>
                        </a:rPr>
                        <a:t>3</a:t>
                      </a:r>
                      <a:endParaRPr lang="en-US" sz="1800" dirty="0">
                        <a:effectLst/>
                        <a:latin typeface="Calibri"/>
                        <a:ea typeface="Calibri"/>
                        <a:cs typeface="Times New Roman"/>
                      </a:endParaRPr>
                    </a:p>
                  </a:txBody>
                  <a:tcPr marL="68580" marR="68580" marT="0" marB="0">
                    <a:solidFill>
                      <a:schemeClr val="accent5">
                        <a:lumMod val="20000"/>
                        <a:lumOff val="80000"/>
                      </a:schemeClr>
                    </a:solidFill>
                  </a:tcPr>
                </a:tc>
                <a:tc>
                  <a:txBody>
                    <a:bodyPr/>
                    <a:lstStyle/>
                    <a:p>
                      <a:pPr marL="0" marR="0" algn="ctr">
                        <a:lnSpc>
                          <a:spcPct val="115000"/>
                        </a:lnSpc>
                        <a:spcBef>
                          <a:spcPts val="0"/>
                        </a:spcBef>
                        <a:spcAft>
                          <a:spcPts val="0"/>
                        </a:spcAft>
                      </a:pPr>
                      <a:r>
                        <a:rPr lang="en-ZA" sz="1800" dirty="0">
                          <a:effectLst/>
                        </a:rPr>
                        <a:t>2</a:t>
                      </a:r>
                      <a:endParaRPr lang="en-US" sz="1800" dirty="0">
                        <a:effectLst/>
                        <a:latin typeface="Calibri"/>
                        <a:ea typeface="Calibri"/>
                        <a:cs typeface="Times New Roman"/>
                      </a:endParaRPr>
                    </a:p>
                  </a:txBody>
                  <a:tcPr marL="68580" marR="68580" marT="0" marB="0">
                    <a:solidFill>
                      <a:schemeClr val="accent5">
                        <a:lumMod val="20000"/>
                        <a:lumOff val="80000"/>
                      </a:schemeClr>
                    </a:solidFill>
                  </a:tcPr>
                </a:tc>
              </a:tr>
            </a:tbl>
          </a:graphicData>
        </a:graphic>
      </p:graphicFrame>
      <p:sp>
        <p:nvSpPr>
          <p:cNvPr id="3" name="TextBox 2"/>
          <p:cNvSpPr txBox="1"/>
          <p:nvPr/>
        </p:nvSpPr>
        <p:spPr>
          <a:xfrm>
            <a:off x="0" y="117090"/>
            <a:ext cx="9144000" cy="523220"/>
          </a:xfrm>
          <a:prstGeom prst="rect">
            <a:avLst/>
          </a:prstGeom>
          <a:noFill/>
        </p:spPr>
        <p:txBody>
          <a:bodyPr wrap="square" rtlCol="0">
            <a:spAutoFit/>
          </a:bodyPr>
          <a:lstStyle/>
          <a:p>
            <a:pPr algn="ctr"/>
            <a:r>
              <a:rPr lang="en-US" sz="2800" b="1" dirty="0" smtClean="0"/>
              <a:t>EAAB BOARD AND BOARD CHAIRMAN’S COMMITTEE</a:t>
            </a:r>
            <a:endParaRPr lang="en-US" sz="2800" b="1" dirty="0"/>
          </a:p>
        </p:txBody>
      </p:sp>
    </p:spTree>
    <p:extLst>
      <p:ext uri="{BB962C8B-B14F-4D97-AF65-F5344CB8AC3E}">
        <p14:creationId xmlns:p14="http://schemas.microsoft.com/office/powerpoint/2010/main" xmlns="" val="2210603446"/>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1037344930"/>
              </p:ext>
            </p:extLst>
          </p:nvPr>
        </p:nvGraphicFramePr>
        <p:xfrm>
          <a:off x="304800" y="1371600"/>
          <a:ext cx="8534400" cy="3472815"/>
        </p:xfrm>
        <a:graphic>
          <a:graphicData uri="http://schemas.openxmlformats.org/drawingml/2006/table">
            <a:tbl>
              <a:tblPr firstRow="1" firstCol="1" bandRow="1">
                <a:tableStyleId>{5C22544A-7EE6-4342-B048-85BDC9FD1C3A}</a:tableStyleId>
              </a:tblPr>
              <a:tblGrid>
                <a:gridCol w="609600"/>
                <a:gridCol w="2819400"/>
                <a:gridCol w="1905000"/>
                <a:gridCol w="1600200"/>
                <a:gridCol w="1600200"/>
              </a:tblGrid>
              <a:tr h="328009">
                <a:tc gridSpan="5">
                  <a:txBody>
                    <a:bodyPr/>
                    <a:lstStyle/>
                    <a:p>
                      <a:pPr marL="0" marR="0">
                        <a:lnSpc>
                          <a:spcPct val="115000"/>
                        </a:lnSpc>
                        <a:spcBef>
                          <a:spcPts val="0"/>
                        </a:spcBef>
                        <a:spcAft>
                          <a:spcPts val="0"/>
                        </a:spcAft>
                      </a:pPr>
                      <a:r>
                        <a:rPr lang="en-US" sz="1800" dirty="0">
                          <a:effectLst/>
                        </a:rPr>
                        <a:t>Board meetings: (7 Members</a:t>
                      </a:r>
                      <a:r>
                        <a:rPr lang="en-US" sz="1800" dirty="0" smtClean="0">
                          <a:effectLst/>
                        </a:rPr>
                        <a:t>)</a:t>
                      </a:r>
                    </a:p>
                    <a:p>
                      <a:pPr marL="0" marR="0">
                        <a:lnSpc>
                          <a:spcPct val="115000"/>
                        </a:lnSpc>
                        <a:spcBef>
                          <a:spcPts val="0"/>
                        </a:spcBef>
                        <a:spcAft>
                          <a:spcPts val="0"/>
                        </a:spcAft>
                      </a:pPr>
                      <a:endParaRPr lang="en-US" sz="1800" dirty="0">
                        <a:effectLst/>
                        <a:latin typeface="Calibri"/>
                        <a:ea typeface="Calibri"/>
                        <a:cs typeface="Times New Roman"/>
                      </a:endParaRPr>
                    </a:p>
                  </a:txBody>
                  <a:tcPr marL="68580" marR="68580" marT="0" marB="0" anchor="b">
                    <a:solidFill>
                      <a:srgbClr val="19334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90500">
                <a:tc>
                  <a:txBody>
                    <a:bodyPr/>
                    <a:lstStyle/>
                    <a:p>
                      <a:pPr marL="0" marR="0" algn="r">
                        <a:lnSpc>
                          <a:spcPct val="115000"/>
                        </a:lnSpc>
                        <a:spcBef>
                          <a:spcPts val="0"/>
                        </a:spcBef>
                        <a:spcAft>
                          <a:spcPts val="0"/>
                        </a:spcAft>
                      </a:pPr>
                      <a:r>
                        <a:rPr lang="en-US" sz="1800" dirty="0">
                          <a:effectLst/>
                        </a:rPr>
                        <a:t>No.</a:t>
                      </a:r>
                      <a:endParaRPr lang="en-US" sz="1800" dirty="0">
                        <a:effectLst/>
                        <a:latin typeface="Calibri"/>
                        <a:ea typeface="Calibri"/>
                        <a:cs typeface="Times New Roman"/>
                      </a:endParaRPr>
                    </a:p>
                  </a:txBody>
                  <a:tcPr marL="68580" marR="68580" marT="0" marB="0" anchor="b">
                    <a:solidFill>
                      <a:srgbClr val="000046"/>
                    </a:solidFill>
                  </a:tcPr>
                </a:tc>
                <a:tc>
                  <a:txBody>
                    <a:bodyPr/>
                    <a:lstStyle/>
                    <a:p>
                      <a:pPr marL="0" marR="0">
                        <a:lnSpc>
                          <a:spcPct val="115000"/>
                        </a:lnSpc>
                        <a:spcBef>
                          <a:spcPts val="0"/>
                        </a:spcBef>
                        <a:spcAft>
                          <a:spcPts val="0"/>
                        </a:spcAft>
                      </a:pPr>
                      <a:r>
                        <a:rPr lang="en-US" sz="1800" b="1" dirty="0">
                          <a:solidFill>
                            <a:schemeClr val="bg1"/>
                          </a:solidFill>
                          <a:effectLst/>
                        </a:rPr>
                        <a:t>Name</a:t>
                      </a:r>
                      <a:endParaRPr lang="en-US" sz="1800" b="1" dirty="0">
                        <a:solidFill>
                          <a:schemeClr val="bg1"/>
                        </a:solidFill>
                        <a:effectLst/>
                        <a:latin typeface="Calibri"/>
                        <a:ea typeface="Calibri"/>
                        <a:cs typeface="Times New Roman"/>
                      </a:endParaRPr>
                    </a:p>
                  </a:txBody>
                  <a:tcPr marL="68580" marR="68580" marT="0" marB="0" anchor="b">
                    <a:solidFill>
                      <a:srgbClr val="000046"/>
                    </a:solidFill>
                  </a:tcPr>
                </a:tc>
                <a:tc>
                  <a:txBody>
                    <a:bodyPr/>
                    <a:lstStyle/>
                    <a:p>
                      <a:pPr marL="0" marR="0" algn="r">
                        <a:lnSpc>
                          <a:spcPct val="115000"/>
                        </a:lnSpc>
                        <a:spcBef>
                          <a:spcPts val="0"/>
                        </a:spcBef>
                        <a:spcAft>
                          <a:spcPts val="0"/>
                        </a:spcAft>
                      </a:pPr>
                      <a:r>
                        <a:rPr lang="en-US" sz="1800" b="1" dirty="0" smtClean="0">
                          <a:solidFill>
                            <a:schemeClr val="bg1"/>
                          </a:solidFill>
                          <a:effectLst/>
                          <a:latin typeface="Calibri"/>
                          <a:ea typeface="Calibri"/>
                          <a:cs typeface="Times New Roman"/>
                        </a:rPr>
                        <a:t>Date of Appointment</a:t>
                      </a:r>
                      <a:endParaRPr lang="en-US" sz="1800" b="1" dirty="0">
                        <a:solidFill>
                          <a:schemeClr val="bg1"/>
                        </a:solidFill>
                        <a:effectLst/>
                        <a:latin typeface="Calibri"/>
                        <a:ea typeface="Calibri"/>
                        <a:cs typeface="Times New Roman"/>
                      </a:endParaRPr>
                    </a:p>
                  </a:txBody>
                  <a:tcPr marL="68580" marR="68580" marT="0" marB="0" anchor="b">
                    <a:solidFill>
                      <a:srgbClr val="000046"/>
                    </a:solidFill>
                  </a:tcPr>
                </a:tc>
                <a:tc>
                  <a:txBody>
                    <a:bodyPr/>
                    <a:lstStyle/>
                    <a:p>
                      <a:pPr marL="0" marR="0" algn="r">
                        <a:lnSpc>
                          <a:spcPct val="115000"/>
                        </a:lnSpc>
                        <a:spcBef>
                          <a:spcPts val="0"/>
                        </a:spcBef>
                        <a:spcAft>
                          <a:spcPts val="0"/>
                        </a:spcAft>
                      </a:pPr>
                      <a:r>
                        <a:rPr lang="en-US" sz="1800" b="1" dirty="0">
                          <a:solidFill>
                            <a:schemeClr val="bg1"/>
                          </a:solidFill>
                          <a:effectLst/>
                        </a:rPr>
                        <a:t>Total Number of Meetings</a:t>
                      </a:r>
                      <a:endParaRPr lang="en-US" sz="1800" b="1" dirty="0">
                        <a:solidFill>
                          <a:schemeClr val="bg1"/>
                        </a:solidFill>
                        <a:effectLst/>
                        <a:latin typeface="Calibri"/>
                        <a:ea typeface="Calibri"/>
                        <a:cs typeface="Times New Roman"/>
                      </a:endParaRPr>
                    </a:p>
                  </a:txBody>
                  <a:tcPr marL="68580" marR="68580" marT="0" marB="0" anchor="b">
                    <a:solidFill>
                      <a:srgbClr val="000046"/>
                    </a:solidFill>
                  </a:tcPr>
                </a:tc>
                <a:tc>
                  <a:txBody>
                    <a:bodyPr/>
                    <a:lstStyle/>
                    <a:p>
                      <a:pPr marL="0" marR="0">
                        <a:lnSpc>
                          <a:spcPct val="115000"/>
                        </a:lnSpc>
                        <a:spcBef>
                          <a:spcPts val="0"/>
                        </a:spcBef>
                        <a:spcAft>
                          <a:spcPts val="0"/>
                        </a:spcAft>
                      </a:pPr>
                      <a:r>
                        <a:rPr lang="en-US" sz="1800" b="1" dirty="0">
                          <a:solidFill>
                            <a:schemeClr val="bg1"/>
                          </a:solidFill>
                          <a:effectLst/>
                        </a:rPr>
                        <a:t>Total Attended</a:t>
                      </a:r>
                      <a:endParaRPr lang="en-US" sz="1800" b="1" dirty="0">
                        <a:solidFill>
                          <a:schemeClr val="bg1"/>
                        </a:solidFill>
                        <a:effectLst/>
                        <a:latin typeface="Calibri"/>
                        <a:ea typeface="Calibri"/>
                        <a:cs typeface="Times New Roman"/>
                      </a:endParaRPr>
                    </a:p>
                  </a:txBody>
                  <a:tcPr marL="68580" marR="68580" marT="0" marB="0" anchor="b">
                    <a:solidFill>
                      <a:srgbClr val="000046"/>
                    </a:solidFill>
                  </a:tcPr>
                </a:tc>
              </a:tr>
              <a:tr h="318135">
                <a:tc>
                  <a:txBody>
                    <a:bodyPr/>
                    <a:lstStyle/>
                    <a:p>
                      <a:pPr marL="0" marR="0" lvl="0" indent="0" algn="ctr">
                        <a:lnSpc>
                          <a:spcPct val="115000"/>
                        </a:lnSpc>
                        <a:spcBef>
                          <a:spcPts val="0"/>
                        </a:spcBef>
                        <a:spcAft>
                          <a:spcPts val="0"/>
                        </a:spcAft>
                        <a:buFont typeface="+mj-lt"/>
                        <a:buNone/>
                      </a:pPr>
                      <a:r>
                        <a:rPr lang="en-US" sz="1800" dirty="0" smtClean="0">
                          <a:effectLst/>
                          <a:latin typeface="Calibri"/>
                          <a:ea typeface="Times New Roman"/>
                          <a:cs typeface="Times New Roman"/>
                        </a:rPr>
                        <a:t>1</a:t>
                      </a:r>
                      <a:endParaRPr lang="en-US" sz="1800" dirty="0">
                        <a:effectLst/>
                        <a:latin typeface="Calibri"/>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800" dirty="0" err="1">
                          <a:effectLst/>
                        </a:rPr>
                        <a:t>Kwandiwe</a:t>
                      </a:r>
                      <a:r>
                        <a:rPr lang="en-US" sz="1800" dirty="0">
                          <a:effectLst/>
                        </a:rPr>
                        <a:t> </a:t>
                      </a:r>
                      <a:r>
                        <a:rPr lang="en-US" sz="1800" dirty="0" err="1">
                          <a:effectLst/>
                        </a:rPr>
                        <a:t>Kondlo</a:t>
                      </a:r>
                      <a:endParaRPr lang="en-US" sz="1800" dirty="0">
                        <a:effectLst/>
                        <a:latin typeface="Calibri"/>
                        <a:ea typeface="Calibri"/>
                        <a:cs typeface="Times New Roman"/>
                      </a:endParaRPr>
                    </a:p>
                  </a:txBody>
                  <a:tcPr marL="68580" marR="68580" marT="0" marB="0">
                    <a:solidFill>
                      <a:schemeClr val="accent5">
                        <a:lumMod val="20000"/>
                        <a:lumOff val="80000"/>
                      </a:schemeClr>
                    </a:solidFill>
                  </a:tcPr>
                </a:tc>
                <a:tc>
                  <a:txBody>
                    <a:bodyPr/>
                    <a:lstStyle/>
                    <a:p>
                      <a:pPr marL="0" marR="0" algn="ctr">
                        <a:lnSpc>
                          <a:spcPct val="115000"/>
                        </a:lnSpc>
                        <a:spcBef>
                          <a:spcPts val="0"/>
                        </a:spcBef>
                        <a:spcAft>
                          <a:spcPts val="0"/>
                        </a:spcAft>
                      </a:pPr>
                      <a:r>
                        <a:rPr lang="en-US" sz="1800" dirty="0" smtClean="0">
                          <a:effectLst/>
                          <a:latin typeface="Calibri"/>
                          <a:ea typeface="Calibri"/>
                          <a:cs typeface="Times New Roman"/>
                        </a:rPr>
                        <a:t>01 February 2013</a:t>
                      </a:r>
                      <a:endParaRPr lang="en-US" sz="1800" dirty="0">
                        <a:effectLst/>
                        <a:latin typeface="Calibri"/>
                        <a:ea typeface="Calibri"/>
                        <a:cs typeface="Times New Roman"/>
                      </a:endParaRPr>
                    </a:p>
                  </a:txBody>
                  <a:tcPr marL="68580" marR="68580" marT="0" marB="0">
                    <a:solidFill>
                      <a:schemeClr val="accent5">
                        <a:lumMod val="20000"/>
                        <a:lumOff val="80000"/>
                      </a:schemeClr>
                    </a:solidFill>
                  </a:tcPr>
                </a:tc>
                <a:tc>
                  <a:txBody>
                    <a:bodyPr/>
                    <a:lstStyle/>
                    <a:p>
                      <a:pPr marL="0" marR="0" algn="ctr">
                        <a:lnSpc>
                          <a:spcPct val="115000"/>
                        </a:lnSpc>
                        <a:spcBef>
                          <a:spcPts val="0"/>
                        </a:spcBef>
                        <a:spcAft>
                          <a:spcPts val="0"/>
                        </a:spcAft>
                      </a:pPr>
                      <a:r>
                        <a:rPr lang="en-US" sz="1800" dirty="0">
                          <a:effectLst/>
                        </a:rPr>
                        <a:t>3</a:t>
                      </a:r>
                      <a:endParaRPr lang="en-US" sz="1800" dirty="0">
                        <a:effectLst/>
                        <a:latin typeface="Calibri"/>
                        <a:ea typeface="Calibri"/>
                        <a:cs typeface="Times New Roman"/>
                      </a:endParaRPr>
                    </a:p>
                  </a:txBody>
                  <a:tcPr marL="68580" marR="68580" marT="0" marB="0">
                    <a:solidFill>
                      <a:schemeClr val="accent5">
                        <a:lumMod val="20000"/>
                        <a:lumOff val="80000"/>
                      </a:schemeClr>
                    </a:solidFill>
                  </a:tcPr>
                </a:tc>
                <a:tc>
                  <a:txBody>
                    <a:bodyPr/>
                    <a:lstStyle/>
                    <a:p>
                      <a:pPr marL="0" marR="0" algn="ctr">
                        <a:lnSpc>
                          <a:spcPct val="115000"/>
                        </a:lnSpc>
                        <a:spcBef>
                          <a:spcPts val="0"/>
                        </a:spcBef>
                        <a:spcAft>
                          <a:spcPts val="0"/>
                        </a:spcAft>
                      </a:pPr>
                      <a:r>
                        <a:rPr lang="en-US" sz="1800">
                          <a:effectLst/>
                        </a:rPr>
                        <a:t>3</a:t>
                      </a:r>
                      <a:endParaRPr lang="en-US" sz="1800">
                        <a:effectLst/>
                        <a:latin typeface="Calibri"/>
                        <a:ea typeface="Calibri"/>
                        <a:cs typeface="Times New Roman"/>
                      </a:endParaRPr>
                    </a:p>
                  </a:txBody>
                  <a:tcPr marL="68580" marR="68580" marT="0" marB="0">
                    <a:solidFill>
                      <a:schemeClr val="accent5">
                        <a:lumMod val="20000"/>
                        <a:lumOff val="80000"/>
                      </a:schemeClr>
                    </a:solidFill>
                  </a:tcPr>
                </a:tc>
              </a:tr>
              <a:tr h="176530">
                <a:tc>
                  <a:txBody>
                    <a:bodyPr/>
                    <a:lstStyle/>
                    <a:p>
                      <a:pPr marL="0" marR="0" lvl="0" indent="0" algn="ctr">
                        <a:lnSpc>
                          <a:spcPct val="115000"/>
                        </a:lnSpc>
                        <a:spcBef>
                          <a:spcPts val="0"/>
                        </a:spcBef>
                        <a:spcAft>
                          <a:spcPts val="0"/>
                        </a:spcAft>
                        <a:buFont typeface="+mj-lt"/>
                        <a:buNone/>
                      </a:pPr>
                      <a:r>
                        <a:rPr lang="en-US" sz="1800" dirty="0" smtClean="0">
                          <a:effectLst/>
                          <a:latin typeface="Calibri"/>
                          <a:ea typeface="Times New Roman"/>
                          <a:cs typeface="Times New Roman"/>
                        </a:rPr>
                        <a:t>2</a:t>
                      </a:r>
                      <a:endParaRPr lang="en-US" sz="1800" dirty="0">
                        <a:effectLst/>
                        <a:latin typeface="Calibri"/>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800" dirty="0" err="1">
                          <a:effectLst/>
                        </a:rPr>
                        <a:t>Maletsatsi</a:t>
                      </a:r>
                      <a:r>
                        <a:rPr lang="en-US" sz="1800" dirty="0">
                          <a:effectLst/>
                        </a:rPr>
                        <a:t> </a:t>
                      </a:r>
                      <a:r>
                        <a:rPr lang="en-US" sz="1800" dirty="0" err="1">
                          <a:effectLst/>
                        </a:rPr>
                        <a:t>Maceba-Wotini</a:t>
                      </a:r>
                      <a:endParaRPr lang="en-US" sz="1800" dirty="0">
                        <a:effectLst/>
                        <a:latin typeface="Calibri"/>
                        <a:ea typeface="Calibri"/>
                        <a:cs typeface="Times New Roman"/>
                      </a:endParaRPr>
                    </a:p>
                  </a:txBody>
                  <a:tcPr marL="68580" marR="68580" marT="0" marB="0">
                    <a:solidFill>
                      <a:schemeClr val="accent5">
                        <a:lumMod val="20000"/>
                        <a:lumOff val="80000"/>
                      </a:schemeClr>
                    </a:solidFill>
                  </a:tcPr>
                </a:tc>
                <a:tc>
                  <a:txBody>
                    <a:bodyPr/>
                    <a:lstStyle/>
                    <a:p>
                      <a:pPr marL="0" marR="0" indent="0" algn="ctr" defTabSz="914400" rtl="0" eaLnBrk="1" fontAlgn="auto" latinLnBrk="0" hangingPunct="1">
                        <a:lnSpc>
                          <a:spcPct val="115000"/>
                        </a:lnSpc>
                        <a:spcBef>
                          <a:spcPts val="0"/>
                        </a:spcBef>
                        <a:spcAft>
                          <a:spcPts val="1000"/>
                        </a:spcAft>
                        <a:buClrTx/>
                        <a:buSzTx/>
                        <a:buFontTx/>
                        <a:buNone/>
                        <a:tabLst/>
                        <a:defRPr/>
                      </a:pPr>
                      <a:r>
                        <a:rPr lang="en-US" sz="1800" dirty="0" smtClean="0">
                          <a:effectLst/>
                          <a:latin typeface="+mn-lt"/>
                          <a:ea typeface="Calibri"/>
                          <a:cs typeface="Times New Roman"/>
                        </a:rPr>
                        <a:t>01 February 2013</a:t>
                      </a:r>
                      <a:endParaRPr lang="en-US" sz="1800" dirty="0">
                        <a:effectLst/>
                        <a:latin typeface="Calibri"/>
                        <a:ea typeface="Calibri"/>
                        <a:cs typeface="Times New Roman"/>
                      </a:endParaRPr>
                    </a:p>
                  </a:txBody>
                  <a:tcPr marL="68580" marR="68580" marT="0" marB="0">
                    <a:solidFill>
                      <a:schemeClr val="accent5">
                        <a:lumMod val="20000"/>
                        <a:lumOff val="80000"/>
                      </a:schemeClr>
                    </a:solidFill>
                  </a:tcPr>
                </a:tc>
                <a:tc>
                  <a:txBody>
                    <a:bodyPr/>
                    <a:lstStyle/>
                    <a:p>
                      <a:pPr marL="0" marR="0" algn="ctr">
                        <a:lnSpc>
                          <a:spcPct val="115000"/>
                        </a:lnSpc>
                        <a:spcBef>
                          <a:spcPts val="0"/>
                        </a:spcBef>
                        <a:spcAft>
                          <a:spcPts val="1000"/>
                        </a:spcAft>
                      </a:pPr>
                      <a:r>
                        <a:rPr lang="en-US" sz="1800">
                          <a:effectLst/>
                        </a:rPr>
                        <a:t>3</a:t>
                      </a:r>
                      <a:endParaRPr lang="en-US" sz="1800">
                        <a:effectLst/>
                        <a:latin typeface="Calibri"/>
                        <a:ea typeface="Calibri"/>
                        <a:cs typeface="Times New Roman"/>
                      </a:endParaRPr>
                    </a:p>
                  </a:txBody>
                  <a:tcPr marL="68580" marR="68580" marT="0" marB="0">
                    <a:solidFill>
                      <a:schemeClr val="accent5">
                        <a:lumMod val="20000"/>
                        <a:lumOff val="80000"/>
                      </a:schemeClr>
                    </a:solidFill>
                  </a:tcPr>
                </a:tc>
                <a:tc>
                  <a:txBody>
                    <a:bodyPr/>
                    <a:lstStyle/>
                    <a:p>
                      <a:pPr marL="0" marR="0" algn="ctr">
                        <a:lnSpc>
                          <a:spcPct val="115000"/>
                        </a:lnSpc>
                        <a:spcBef>
                          <a:spcPts val="0"/>
                        </a:spcBef>
                        <a:spcAft>
                          <a:spcPts val="0"/>
                        </a:spcAft>
                      </a:pPr>
                      <a:r>
                        <a:rPr lang="en-US" sz="1800">
                          <a:effectLst/>
                        </a:rPr>
                        <a:t>2</a:t>
                      </a:r>
                      <a:endParaRPr lang="en-US" sz="1800">
                        <a:effectLst/>
                        <a:latin typeface="Calibri"/>
                        <a:ea typeface="Calibri"/>
                        <a:cs typeface="Times New Roman"/>
                      </a:endParaRPr>
                    </a:p>
                  </a:txBody>
                  <a:tcPr marL="68580" marR="68580" marT="0" marB="0">
                    <a:solidFill>
                      <a:schemeClr val="accent5">
                        <a:lumMod val="20000"/>
                        <a:lumOff val="80000"/>
                      </a:schemeClr>
                    </a:solidFill>
                  </a:tcPr>
                </a:tc>
              </a:tr>
              <a:tr h="190500">
                <a:tc>
                  <a:txBody>
                    <a:bodyPr/>
                    <a:lstStyle/>
                    <a:p>
                      <a:pPr marL="0" marR="0" lvl="0" indent="0" algn="ctr">
                        <a:lnSpc>
                          <a:spcPct val="115000"/>
                        </a:lnSpc>
                        <a:spcBef>
                          <a:spcPts val="0"/>
                        </a:spcBef>
                        <a:spcAft>
                          <a:spcPts val="0"/>
                        </a:spcAft>
                        <a:buFont typeface="+mj-lt"/>
                        <a:buNone/>
                      </a:pPr>
                      <a:r>
                        <a:rPr lang="en-US" sz="1800" dirty="0" smtClean="0">
                          <a:effectLst/>
                          <a:latin typeface="Calibri"/>
                          <a:ea typeface="Times New Roman"/>
                          <a:cs typeface="Times New Roman"/>
                        </a:rPr>
                        <a:t>3</a:t>
                      </a:r>
                      <a:endParaRPr lang="en-US" sz="1800" dirty="0">
                        <a:effectLst/>
                        <a:latin typeface="Calibri"/>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800" dirty="0" err="1">
                          <a:effectLst/>
                        </a:rPr>
                        <a:t>Mputumi</a:t>
                      </a:r>
                      <a:r>
                        <a:rPr lang="en-US" sz="1800" dirty="0">
                          <a:effectLst/>
                        </a:rPr>
                        <a:t> </a:t>
                      </a:r>
                      <a:r>
                        <a:rPr lang="en-US" sz="1800" dirty="0" err="1">
                          <a:effectLst/>
                        </a:rPr>
                        <a:t>Damane</a:t>
                      </a:r>
                      <a:endParaRPr lang="en-US" sz="1800" dirty="0">
                        <a:effectLst/>
                        <a:latin typeface="Calibri"/>
                        <a:ea typeface="Calibri"/>
                        <a:cs typeface="Times New Roman"/>
                      </a:endParaRPr>
                    </a:p>
                  </a:txBody>
                  <a:tcPr marL="68580" marR="68580" marT="0" marB="0">
                    <a:solidFill>
                      <a:schemeClr val="accent5">
                        <a:lumMod val="20000"/>
                        <a:lumOff val="80000"/>
                      </a:schemeClr>
                    </a:solidFill>
                  </a:tcPr>
                </a:tc>
                <a:tc>
                  <a:txBody>
                    <a:bodyPr/>
                    <a:lstStyle/>
                    <a:p>
                      <a:pPr marL="0" marR="0" indent="0" algn="ctr" defTabSz="914400" rtl="0" eaLnBrk="1" fontAlgn="auto" latinLnBrk="0" hangingPunct="1">
                        <a:lnSpc>
                          <a:spcPct val="115000"/>
                        </a:lnSpc>
                        <a:spcBef>
                          <a:spcPts val="0"/>
                        </a:spcBef>
                        <a:spcAft>
                          <a:spcPts val="1000"/>
                        </a:spcAft>
                        <a:buClrTx/>
                        <a:buSzTx/>
                        <a:buFontTx/>
                        <a:buNone/>
                        <a:tabLst/>
                        <a:defRPr/>
                      </a:pPr>
                      <a:r>
                        <a:rPr lang="en-US" sz="1800" dirty="0" smtClean="0">
                          <a:effectLst/>
                          <a:latin typeface="+mn-lt"/>
                          <a:ea typeface="Calibri"/>
                          <a:cs typeface="Times New Roman"/>
                        </a:rPr>
                        <a:t>01 February 2013</a:t>
                      </a:r>
                      <a:endParaRPr lang="en-US" sz="1800" dirty="0">
                        <a:effectLst/>
                        <a:latin typeface="Calibri"/>
                        <a:ea typeface="Calibri"/>
                        <a:cs typeface="Times New Roman"/>
                      </a:endParaRPr>
                    </a:p>
                  </a:txBody>
                  <a:tcPr marL="68580" marR="68580" marT="0" marB="0">
                    <a:solidFill>
                      <a:schemeClr val="accent5">
                        <a:lumMod val="20000"/>
                        <a:lumOff val="80000"/>
                      </a:schemeClr>
                    </a:solidFill>
                  </a:tcPr>
                </a:tc>
                <a:tc>
                  <a:txBody>
                    <a:bodyPr/>
                    <a:lstStyle/>
                    <a:p>
                      <a:pPr marL="0" marR="0" algn="ctr">
                        <a:lnSpc>
                          <a:spcPct val="115000"/>
                        </a:lnSpc>
                        <a:spcBef>
                          <a:spcPts val="0"/>
                        </a:spcBef>
                        <a:spcAft>
                          <a:spcPts val="1000"/>
                        </a:spcAft>
                      </a:pPr>
                      <a:r>
                        <a:rPr lang="en-US" sz="1800" dirty="0">
                          <a:effectLst/>
                        </a:rPr>
                        <a:t>3</a:t>
                      </a:r>
                      <a:endParaRPr lang="en-US" sz="1800" dirty="0">
                        <a:effectLst/>
                        <a:latin typeface="Calibri"/>
                        <a:ea typeface="Calibri"/>
                        <a:cs typeface="Times New Roman"/>
                      </a:endParaRPr>
                    </a:p>
                  </a:txBody>
                  <a:tcPr marL="68580" marR="68580" marT="0" marB="0">
                    <a:solidFill>
                      <a:schemeClr val="accent5">
                        <a:lumMod val="20000"/>
                        <a:lumOff val="80000"/>
                      </a:schemeClr>
                    </a:solidFill>
                  </a:tcPr>
                </a:tc>
                <a:tc>
                  <a:txBody>
                    <a:bodyPr/>
                    <a:lstStyle/>
                    <a:p>
                      <a:pPr marL="0" marR="0" algn="ctr">
                        <a:lnSpc>
                          <a:spcPct val="115000"/>
                        </a:lnSpc>
                        <a:spcBef>
                          <a:spcPts val="0"/>
                        </a:spcBef>
                        <a:spcAft>
                          <a:spcPts val="0"/>
                        </a:spcAft>
                      </a:pPr>
                      <a:r>
                        <a:rPr lang="en-US" sz="1800" dirty="0">
                          <a:effectLst/>
                        </a:rPr>
                        <a:t>2</a:t>
                      </a:r>
                      <a:endParaRPr lang="en-US" sz="1800" dirty="0">
                        <a:effectLst/>
                        <a:latin typeface="Calibri"/>
                        <a:ea typeface="Calibri"/>
                        <a:cs typeface="Times New Roman"/>
                      </a:endParaRPr>
                    </a:p>
                  </a:txBody>
                  <a:tcPr marL="68580" marR="68580" marT="0" marB="0">
                    <a:solidFill>
                      <a:schemeClr val="accent5">
                        <a:lumMod val="20000"/>
                        <a:lumOff val="80000"/>
                      </a:schemeClr>
                    </a:solidFill>
                  </a:tcPr>
                </a:tc>
              </a:tr>
              <a:tr h="190500">
                <a:tc>
                  <a:txBody>
                    <a:bodyPr/>
                    <a:lstStyle/>
                    <a:p>
                      <a:pPr marL="0" marR="0" lvl="0" indent="0" algn="ctr">
                        <a:lnSpc>
                          <a:spcPct val="115000"/>
                        </a:lnSpc>
                        <a:spcBef>
                          <a:spcPts val="0"/>
                        </a:spcBef>
                        <a:spcAft>
                          <a:spcPts val="0"/>
                        </a:spcAft>
                        <a:buFont typeface="+mj-lt"/>
                        <a:buNone/>
                      </a:pPr>
                      <a:r>
                        <a:rPr lang="en-US" sz="1800" dirty="0" smtClean="0">
                          <a:effectLst/>
                          <a:latin typeface="Calibri"/>
                          <a:ea typeface="Times New Roman"/>
                          <a:cs typeface="Times New Roman"/>
                        </a:rPr>
                        <a:t>4</a:t>
                      </a:r>
                      <a:endParaRPr lang="en-US" sz="1800" dirty="0">
                        <a:effectLst/>
                        <a:latin typeface="Calibri"/>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800" dirty="0" err="1">
                          <a:effectLst/>
                        </a:rPr>
                        <a:t>Sikander</a:t>
                      </a:r>
                      <a:r>
                        <a:rPr lang="en-US" sz="1800" dirty="0">
                          <a:effectLst/>
                        </a:rPr>
                        <a:t> </a:t>
                      </a:r>
                      <a:r>
                        <a:rPr lang="en-US" sz="1800" dirty="0" err="1">
                          <a:effectLst/>
                        </a:rPr>
                        <a:t>Kajee</a:t>
                      </a:r>
                      <a:endParaRPr lang="en-US" sz="1800" dirty="0">
                        <a:effectLst/>
                        <a:latin typeface="Calibri"/>
                        <a:ea typeface="Calibri"/>
                        <a:cs typeface="Times New Roman"/>
                      </a:endParaRPr>
                    </a:p>
                  </a:txBody>
                  <a:tcPr marL="68580" marR="68580" marT="0" marB="0">
                    <a:solidFill>
                      <a:schemeClr val="accent5">
                        <a:lumMod val="20000"/>
                        <a:lumOff val="80000"/>
                      </a:schemeClr>
                    </a:solidFill>
                  </a:tcPr>
                </a:tc>
                <a:tc>
                  <a:txBody>
                    <a:bodyPr/>
                    <a:lstStyle/>
                    <a:p>
                      <a:pPr marL="0" marR="0" indent="0" algn="ctr" defTabSz="914400" rtl="0" eaLnBrk="1" fontAlgn="auto" latinLnBrk="0" hangingPunct="1">
                        <a:lnSpc>
                          <a:spcPct val="115000"/>
                        </a:lnSpc>
                        <a:spcBef>
                          <a:spcPts val="0"/>
                        </a:spcBef>
                        <a:spcAft>
                          <a:spcPts val="1000"/>
                        </a:spcAft>
                        <a:buClrTx/>
                        <a:buSzTx/>
                        <a:buFontTx/>
                        <a:buNone/>
                        <a:tabLst/>
                        <a:defRPr/>
                      </a:pPr>
                      <a:r>
                        <a:rPr lang="en-US" sz="1800" dirty="0" smtClean="0">
                          <a:effectLst/>
                          <a:latin typeface="+mn-lt"/>
                          <a:ea typeface="Calibri"/>
                          <a:cs typeface="Times New Roman"/>
                        </a:rPr>
                        <a:t>01 February 2013</a:t>
                      </a:r>
                      <a:endParaRPr lang="en-US" sz="1800" dirty="0">
                        <a:effectLst/>
                        <a:latin typeface="Calibri"/>
                        <a:ea typeface="Calibri"/>
                        <a:cs typeface="Times New Roman"/>
                      </a:endParaRPr>
                    </a:p>
                  </a:txBody>
                  <a:tcPr marL="68580" marR="68580" marT="0" marB="0">
                    <a:solidFill>
                      <a:schemeClr val="accent5">
                        <a:lumMod val="20000"/>
                        <a:lumOff val="80000"/>
                      </a:schemeClr>
                    </a:solidFill>
                  </a:tcPr>
                </a:tc>
                <a:tc>
                  <a:txBody>
                    <a:bodyPr/>
                    <a:lstStyle/>
                    <a:p>
                      <a:pPr marL="0" marR="0" algn="ctr">
                        <a:lnSpc>
                          <a:spcPct val="115000"/>
                        </a:lnSpc>
                        <a:spcBef>
                          <a:spcPts val="0"/>
                        </a:spcBef>
                        <a:spcAft>
                          <a:spcPts val="1000"/>
                        </a:spcAft>
                      </a:pPr>
                      <a:r>
                        <a:rPr lang="en-US" sz="1800" dirty="0">
                          <a:effectLst/>
                        </a:rPr>
                        <a:t>3</a:t>
                      </a:r>
                      <a:endParaRPr lang="en-US" sz="1800" dirty="0">
                        <a:effectLst/>
                        <a:latin typeface="Calibri"/>
                        <a:ea typeface="Calibri"/>
                        <a:cs typeface="Times New Roman"/>
                      </a:endParaRPr>
                    </a:p>
                  </a:txBody>
                  <a:tcPr marL="68580" marR="68580" marT="0" marB="0">
                    <a:solidFill>
                      <a:schemeClr val="accent5">
                        <a:lumMod val="20000"/>
                        <a:lumOff val="80000"/>
                      </a:schemeClr>
                    </a:solidFill>
                  </a:tcPr>
                </a:tc>
                <a:tc>
                  <a:txBody>
                    <a:bodyPr/>
                    <a:lstStyle/>
                    <a:p>
                      <a:pPr marL="0" marR="0" algn="ctr">
                        <a:lnSpc>
                          <a:spcPct val="115000"/>
                        </a:lnSpc>
                        <a:spcBef>
                          <a:spcPts val="0"/>
                        </a:spcBef>
                        <a:spcAft>
                          <a:spcPts val="0"/>
                        </a:spcAft>
                      </a:pPr>
                      <a:r>
                        <a:rPr lang="en-US" sz="1800" dirty="0" smtClean="0">
                          <a:effectLst/>
                          <a:latin typeface="+mn-lt"/>
                          <a:ea typeface="+mn-ea"/>
                          <a:cs typeface="+mn-cs"/>
                        </a:rPr>
                        <a:t>0</a:t>
                      </a:r>
                      <a:endParaRPr lang="en-US" sz="1800" dirty="0">
                        <a:effectLst/>
                        <a:latin typeface="Calibri"/>
                        <a:ea typeface="Calibri"/>
                        <a:cs typeface="Times New Roman"/>
                      </a:endParaRPr>
                    </a:p>
                  </a:txBody>
                  <a:tcPr marL="68580" marR="68580" marT="0" marB="0">
                    <a:solidFill>
                      <a:schemeClr val="accent5">
                        <a:lumMod val="20000"/>
                        <a:lumOff val="80000"/>
                      </a:schemeClr>
                    </a:solidFill>
                  </a:tcPr>
                </a:tc>
              </a:tr>
              <a:tr h="190500">
                <a:tc>
                  <a:txBody>
                    <a:bodyPr/>
                    <a:lstStyle/>
                    <a:p>
                      <a:pPr marL="0" marR="0" lvl="0" indent="0" algn="ctr">
                        <a:lnSpc>
                          <a:spcPct val="115000"/>
                        </a:lnSpc>
                        <a:spcBef>
                          <a:spcPts val="0"/>
                        </a:spcBef>
                        <a:spcAft>
                          <a:spcPts val="0"/>
                        </a:spcAft>
                        <a:buFont typeface="+mj-lt"/>
                        <a:buNone/>
                      </a:pPr>
                      <a:r>
                        <a:rPr lang="en-US" sz="1800" dirty="0" smtClean="0">
                          <a:effectLst/>
                          <a:latin typeface="Calibri"/>
                          <a:ea typeface="Times New Roman"/>
                          <a:cs typeface="Times New Roman"/>
                        </a:rPr>
                        <a:t>5</a:t>
                      </a:r>
                      <a:endParaRPr lang="en-US" sz="1800" dirty="0">
                        <a:effectLst/>
                        <a:latin typeface="Calibri"/>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rPr>
                        <a:t>Patricia </a:t>
                      </a:r>
                      <a:r>
                        <a:rPr lang="en-US" sz="1800" dirty="0" err="1">
                          <a:effectLst/>
                        </a:rPr>
                        <a:t>Lebenya</a:t>
                      </a:r>
                      <a:endParaRPr lang="en-US" sz="1800" dirty="0">
                        <a:effectLst/>
                        <a:latin typeface="Calibri"/>
                        <a:ea typeface="Calibri"/>
                        <a:cs typeface="Times New Roman"/>
                      </a:endParaRPr>
                    </a:p>
                  </a:txBody>
                  <a:tcPr marL="68580" marR="68580" marT="0" marB="0">
                    <a:solidFill>
                      <a:schemeClr val="accent5">
                        <a:lumMod val="20000"/>
                        <a:lumOff val="80000"/>
                      </a:schemeClr>
                    </a:solidFill>
                  </a:tcPr>
                </a:tc>
                <a:tc>
                  <a:txBody>
                    <a:bodyPr/>
                    <a:lstStyle/>
                    <a:p>
                      <a:pPr marL="0" marR="0" indent="0" algn="ctr" defTabSz="914400" rtl="0" eaLnBrk="1" fontAlgn="auto" latinLnBrk="0" hangingPunct="1">
                        <a:lnSpc>
                          <a:spcPct val="115000"/>
                        </a:lnSpc>
                        <a:spcBef>
                          <a:spcPts val="0"/>
                        </a:spcBef>
                        <a:spcAft>
                          <a:spcPts val="1000"/>
                        </a:spcAft>
                        <a:buClrTx/>
                        <a:buSzTx/>
                        <a:buFontTx/>
                        <a:buNone/>
                        <a:tabLst/>
                        <a:defRPr/>
                      </a:pPr>
                      <a:r>
                        <a:rPr lang="en-US" sz="1800" dirty="0" smtClean="0">
                          <a:effectLst/>
                          <a:latin typeface="+mn-lt"/>
                          <a:ea typeface="Calibri"/>
                          <a:cs typeface="Times New Roman"/>
                        </a:rPr>
                        <a:t>01 February 2013</a:t>
                      </a:r>
                      <a:endParaRPr lang="en-US" sz="1800" dirty="0">
                        <a:effectLst/>
                        <a:latin typeface="Calibri"/>
                        <a:ea typeface="Calibri"/>
                        <a:cs typeface="Times New Roman"/>
                      </a:endParaRPr>
                    </a:p>
                  </a:txBody>
                  <a:tcPr marL="68580" marR="68580" marT="0" marB="0">
                    <a:solidFill>
                      <a:schemeClr val="accent5">
                        <a:lumMod val="20000"/>
                        <a:lumOff val="80000"/>
                      </a:schemeClr>
                    </a:solidFill>
                  </a:tcPr>
                </a:tc>
                <a:tc>
                  <a:txBody>
                    <a:bodyPr/>
                    <a:lstStyle/>
                    <a:p>
                      <a:pPr marL="0" marR="0" algn="ctr">
                        <a:lnSpc>
                          <a:spcPct val="115000"/>
                        </a:lnSpc>
                        <a:spcBef>
                          <a:spcPts val="0"/>
                        </a:spcBef>
                        <a:spcAft>
                          <a:spcPts val="1000"/>
                        </a:spcAft>
                      </a:pPr>
                      <a:r>
                        <a:rPr lang="en-US" sz="1800" dirty="0">
                          <a:effectLst/>
                        </a:rPr>
                        <a:t>3</a:t>
                      </a:r>
                      <a:endParaRPr lang="en-US" sz="1800" dirty="0">
                        <a:effectLst/>
                        <a:latin typeface="Calibri"/>
                        <a:ea typeface="Calibri"/>
                        <a:cs typeface="Times New Roman"/>
                      </a:endParaRPr>
                    </a:p>
                  </a:txBody>
                  <a:tcPr marL="68580" marR="68580" marT="0" marB="0">
                    <a:solidFill>
                      <a:schemeClr val="accent5">
                        <a:lumMod val="20000"/>
                        <a:lumOff val="80000"/>
                      </a:schemeClr>
                    </a:solidFill>
                  </a:tcPr>
                </a:tc>
                <a:tc>
                  <a:txBody>
                    <a:bodyPr/>
                    <a:lstStyle/>
                    <a:p>
                      <a:pPr marL="0" marR="0" algn="ctr">
                        <a:lnSpc>
                          <a:spcPct val="115000"/>
                        </a:lnSpc>
                        <a:spcBef>
                          <a:spcPts val="0"/>
                        </a:spcBef>
                        <a:spcAft>
                          <a:spcPts val="0"/>
                        </a:spcAft>
                      </a:pPr>
                      <a:r>
                        <a:rPr lang="en-US" sz="1800" dirty="0" smtClean="0">
                          <a:effectLst/>
                          <a:latin typeface="+mn-lt"/>
                          <a:ea typeface="+mn-ea"/>
                          <a:cs typeface="+mn-cs"/>
                        </a:rPr>
                        <a:t>2</a:t>
                      </a:r>
                      <a:endParaRPr lang="en-US" sz="1800" dirty="0">
                        <a:effectLst/>
                        <a:latin typeface="Calibri"/>
                        <a:ea typeface="Calibri"/>
                        <a:cs typeface="Times New Roman"/>
                      </a:endParaRPr>
                    </a:p>
                  </a:txBody>
                  <a:tcPr marL="68580" marR="68580" marT="0" marB="0">
                    <a:solidFill>
                      <a:schemeClr val="accent5">
                        <a:lumMod val="20000"/>
                        <a:lumOff val="80000"/>
                      </a:schemeClr>
                    </a:solidFill>
                  </a:tcPr>
                </a:tc>
              </a:tr>
              <a:tr h="190500">
                <a:tc>
                  <a:txBody>
                    <a:bodyPr/>
                    <a:lstStyle/>
                    <a:p>
                      <a:pPr marL="0" marR="0" lvl="0" indent="0" algn="ctr">
                        <a:lnSpc>
                          <a:spcPct val="115000"/>
                        </a:lnSpc>
                        <a:spcBef>
                          <a:spcPts val="0"/>
                        </a:spcBef>
                        <a:spcAft>
                          <a:spcPts val="0"/>
                        </a:spcAft>
                        <a:buFont typeface="+mj-lt"/>
                        <a:buNone/>
                      </a:pPr>
                      <a:r>
                        <a:rPr lang="en-US" sz="1800" dirty="0" smtClean="0">
                          <a:effectLst/>
                          <a:latin typeface="Calibri"/>
                          <a:ea typeface="Times New Roman"/>
                          <a:cs typeface="Times New Roman"/>
                        </a:rPr>
                        <a:t>6</a:t>
                      </a:r>
                      <a:endParaRPr lang="en-US" sz="1800" dirty="0">
                        <a:effectLst/>
                        <a:latin typeface="Calibri"/>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800" dirty="0" err="1">
                          <a:effectLst/>
                        </a:rPr>
                        <a:t>Tshepo</a:t>
                      </a:r>
                      <a:r>
                        <a:rPr lang="en-US" sz="1800" dirty="0">
                          <a:effectLst/>
                        </a:rPr>
                        <a:t> </a:t>
                      </a:r>
                      <a:r>
                        <a:rPr lang="en-US" sz="1800" dirty="0" err="1">
                          <a:effectLst/>
                        </a:rPr>
                        <a:t>Maake</a:t>
                      </a:r>
                      <a:endParaRPr lang="en-US" sz="1800" dirty="0">
                        <a:effectLst/>
                        <a:latin typeface="Calibri"/>
                        <a:ea typeface="Calibri"/>
                        <a:cs typeface="Times New Roman"/>
                      </a:endParaRPr>
                    </a:p>
                  </a:txBody>
                  <a:tcPr marL="68580" marR="68580" marT="0" marB="0">
                    <a:solidFill>
                      <a:schemeClr val="accent5">
                        <a:lumMod val="20000"/>
                        <a:lumOff val="80000"/>
                      </a:schemeClr>
                    </a:solidFill>
                  </a:tcPr>
                </a:tc>
                <a:tc>
                  <a:txBody>
                    <a:bodyPr/>
                    <a:lstStyle/>
                    <a:p>
                      <a:pPr marL="0" marR="0" indent="0" algn="ctr" defTabSz="914400" rtl="0" eaLnBrk="1" fontAlgn="auto" latinLnBrk="0" hangingPunct="1">
                        <a:lnSpc>
                          <a:spcPct val="115000"/>
                        </a:lnSpc>
                        <a:spcBef>
                          <a:spcPts val="0"/>
                        </a:spcBef>
                        <a:spcAft>
                          <a:spcPts val="1000"/>
                        </a:spcAft>
                        <a:buClrTx/>
                        <a:buSzTx/>
                        <a:buFontTx/>
                        <a:buNone/>
                        <a:tabLst/>
                        <a:defRPr/>
                      </a:pPr>
                      <a:r>
                        <a:rPr lang="en-US" sz="1800" dirty="0" smtClean="0">
                          <a:effectLst/>
                          <a:latin typeface="+mn-lt"/>
                          <a:ea typeface="Calibri"/>
                          <a:cs typeface="Times New Roman"/>
                        </a:rPr>
                        <a:t>01 February 2013</a:t>
                      </a:r>
                      <a:endParaRPr lang="en-US" sz="1800" dirty="0">
                        <a:effectLst/>
                        <a:latin typeface="Calibri"/>
                        <a:ea typeface="Calibri"/>
                        <a:cs typeface="Times New Roman"/>
                      </a:endParaRPr>
                    </a:p>
                  </a:txBody>
                  <a:tcPr marL="68580" marR="68580" marT="0" marB="0">
                    <a:solidFill>
                      <a:schemeClr val="accent5">
                        <a:lumMod val="20000"/>
                        <a:lumOff val="80000"/>
                      </a:schemeClr>
                    </a:solidFill>
                  </a:tcPr>
                </a:tc>
                <a:tc>
                  <a:txBody>
                    <a:bodyPr/>
                    <a:lstStyle/>
                    <a:p>
                      <a:pPr marL="0" marR="0" algn="ctr">
                        <a:lnSpc>
                          <a:spcPct val="115000"/>
                        </a:lnSpc>
                        <a:spcBef>
                          <a:spcPts val="0"/>
                        </a:spcBef>
                        <a:spcAft>
                          <a:spcPts val="1000"/>
                        </a:spcAft>
                      </a:pPr>
                      <a:r>
                        <a:rPr lang="en-US" sz="1800" dirty="0">
                          <a:effectLst/>
                        </a:rPr>
                        <a:t>3</a:t>
                      </a:r>
                      <a:endParaRPr lang="en-US" sz="1800" dirty="0">
                        <a:effectLst/>
                        <a:latin typeface="Calibri"/>
                        <a:ea typeface="Calibri"/>
                        <a:cs typeface="Times New Roman"/>
                      </a:endParaRPr>
                    </a:p>
                  </a:txBody>
                  <a:tcPr marL="68580" marR="68580" marT="0" marB="0">
                    <a:solidFill>
                      <a:schemeClr val="accent5">
                        <a:lumMod val="20000"/>
                        <a:lumOff val="80000"/>
                      </a:schemeClr>
                    </a:solidFill>
                  </a:tcPr>
                </a:tc>
                <a:tc>
                  <a:txBody>
                    <a:bodyPr/>
                    <a:lstStyle/>
                    <a:p>
                      <a:pPr marL="0" marR="0" algn="ctr">
                        <a:lnSpc>
                          <a:spcPct val="115000"/>
                        </a:lnSpc>
                        <a:spcBef>
                          <a:spcPts val="0"/>
                        </a:spcBef>
                        <a:spcAft>
                          <a:spcPts val="0"/>
                        </a:spcAft>
                      </a:pPr>
                      <a:r>
                        <a:rPr lang="en-US" sz="1800" dirty="0" smtClean="0">
                          <a:effectLst/>
                          <a:latin typeface="+mn-lt"/>
                          <a:ea typeface="+mn-ea"/>
                          <a:cs typeface="+mn-cs"/>
                        </a:rPr>
                        <a:t>2</a:t>
                      </a:r>
                      <a:endParaRPr lang="en-US" sz="1800" dirty="0">
                        <a:effectLst/>
                        <a:latin typeface="Calibri"/>
                        <a:ea typeface="Calibri"/>
                        <a:cs typeface="Times New Roman"/>
                      </a:endParaRPr>
                    </a:p>
                  </a:txBody>
                  <a:tcPr marL="68580" marR="68580" marT="0" marB="0">
                    <a:solidFill>
                      <a:schemeClr val="accent5">
                        <a:lumMod val="20000"/>
                        <a:lumOff val="80000"/>
                      </a:schemeClr>
                    </a:solidFill>
                  </a:tcPr>
                </a:tc>
              </a:tr>
              <a:tr h="190500">
                <a:tc>
                  <a:txBody>
                    <a:bodyPr/>
                    <a:lstStyle/>
                    <a:p>
                      <a:pPr marL="0" marR="0" lvl="0" indent="0" algn="ctr">
                        <a:lnSpc>
                          <a:spcPct val="115000"/>
                        </a:lnSpc>
                        <a:spcBef>
                          <a:spcPts val="0"/>
                        </a:spcBef>
                        <a:spcAft>
                          <a:spcPts val="0"/>
                        </a:spcAft>
                        <a:buFont typeface="+mj-lt"/>
                        <a:buNone/>
                      </a:pPr>
                      <a:r>
                        <a:rPr lang="en-US" sz="1800" dirty="0" smtClean="0">
                          <a:effectLst/>
                          <a:latin typeface="Calibri"/>
                          <a:ea typeface="Times New Roman"/>
                          <a:cs typeface="Times New Roman"/>
                        </a:rPr>
                        <a:t>7</a:t>
                      </a:r>
                      <a:endParaRPr lang="en-US" sz="1800" dirty="0">
                        <a:effectLst/>
                        <a:latin typeface="Calibri"/>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800">
                          <a:effectLst/>
                        </a:rPr>
                        <a:t>Fazel Randera</a:t>
                      </a:r>
                      <a:endParaRPr lang="en-US" sz="1800">
                        <a:effectLst/>
                        <a:latin typeface="Calibri"/>
                        <a:ea typeface="Calibri"/>
                        <a:cs typeface="Times New Roman"/>
                      </a:endParaRPr>
                    </a:p>
                  </a:txBody>
                  <a:tcPr marL="68580" marR="68580" marT="0" marB="0">
                    <a:solidFill>
                      <a:schemeClr val="accent5">
                        <a:lumMod val="20000"/>
                        <a:lumOff val="80000"/>
                      </a:schemeClr>
                    </a:solidFill>
                  </a:tcPr>
                </a:tc>
                <a:tc>
                  <a:txBody>
                    <a:bodyPr/>
                    <a:lstStyle/>
                    <a:p>
                      <a:pPr marL="0" marR="0" indent="0" algn="ctr" defTabSz="914400" rtl="0" eaLnBrk="1" fontAlgn="auto" latinLnBrk="0" hangingPunct="1">
                        <a:lnSpc>
                          <a:spcPct val="115000"/>
                        </a:lnSpc>
                        <a:spcBef>
                          <a:spcPts val="0"/>
                        </a:spcBef>
                        <a:spcAft>
                          <a:spcPts val="1000"/>
                        </a:spcAft>
                        <a:buClrTx/>
                        <a:buSzTx/>
                        <a:buFontTx/>
                        <a:buNone/>
                        <a:tabLst/>
                        <a:defRPr/>
                      </a:pPr>
                      <a:r>
                        <a:rPr lang="en-US" sz="1800" dirty="0" smtClean="0">
                          <a:effectLst/>
                          <a:latin typeface="+mn-lt"/>
                          <a:ea typeface="Calibri"/>
                          <a:cs typeface="Times New Roman"/>
                        </a:rPr>
                        <a:t>01 February 2013</a:t>
                      </a:r>
                      <a:endParaRPr lang="en-US" sz="1800" dirty="0">
                        <a:effectLst/>
                        <a:latin typeface="Calibri"/>
                        <a:ea typeface="Calibri"/>
                        <a:cs typeface="Times New Roman"/>
                      </a:endParaRPr>
                    </a:p>
                  </a:txBody>
                  <a:tcPr marL="68580" marR="68580" marT="0" marB="0">
                    <a:solidFill>
                      <a:schemeClr val="accent5">
                        <a:lumMod val="20000"/>
                        <a:lumOff val="80000"/>
                      </a:schemeClr>
                    </a:solidFill>
                  </a:tcPr>
                </a:tc>
                <a:tc>
                  <a:txBody>
                    <a:bodyPr/>
                    <a:lstStyle/>
                    <a:p>
                      <a:pPr marL="0" marR="0" algn="ctr">
                        <a:lnSpc>
                          <a:spcPct val="115000"/>
                        </a:lnSpc>
                        <a:spcBef>
                          <a:spcPts val="0"/>
                        </a:spcBef>
                        <a:spcAft>
                          <a:spcPts val="1000"/>
                        </a:spcAft>
                      </a:pPr>
                      <a:r>
                        <a:rPr lang="en-US" sz="1800" dirty="0">
                          <a:effectLst/>
                        </a:rPr>
                        <a:t>3</a:t>
                      </a:r>
                      <a:endParaRPr lang="en-US" sz="1800" dirty="0">
                        <a:effectLst/>
                        <a:latin typeface="Calibri"/>
                        <a:ea typeface="Calibri"/>
                        <a:cs typeface="Times New Roman"/>
                      </a:endParaRPr>
                    </a:p>
                  </a:txBody>
                  <a:tcPr marL="68580" marR="68580" marT="0" marB="0">
                    <a:solidFill>
                      <a:schemeClr val="accent5">
                        <a:lumMod val="20000"/>
                        <a:lumOff val="80000"/>
                      </a:schemeClr>
                    </a:solidFill>
                  </a:tcPr>
                </a:tc>
                <a:tc>
                  <a:txBody>
                    <a:bodyPr/>
                    <a:lstStyle/>
                    <a:p>
                      <a:pPr marL="0" marR="0" algn="ctr">
                        <a:lnSpc>
                          <a:spcPct val="115000"/>
                        </a:lnSpc>
                        <a:spcBef>
                          <a:spcPts val="0"/>
                        </a:spcBef>
                        <a:spcAft>
                          <a:spcPts val="0"/>
                        </a:spcAft>
                      </a:pPr>
                      <a:r>
                        <a:rPr lang="en-US" sz="1800" dirty="0">
                          <a:effectLst/>
                        </a:rPr>
                        <a:t>2</a:t>
                      </a:r>
                      <a:endParaRPr lang="en-US" sz="1800" dirty="0">
                        <a:effectLst/>
                        <a:latin typeface="Calibri"/>
                        <a:ea typeface="Calibri"/>
                        <a:cs typeface="Times New Roman"/>
                      </a:endParaRPr>
                    </a:p>
                  </a:txBody>
                  <a:tcPr marL="68580" marR="68580" marT="0" marB="0">
                    <a:solidFill>
                      <a:schemeClr val="accent5">
                        <a:lumMod val="20000"/>
                        <a:lumOff val="80000"/>
                      </a:schemeClr>
                    </a:solidFill>
                  </a:tcPr>
                </a:tc>
              </a:tr>
            </a:tbl>
          </a:graphicData>
        </a:graphic>
      </p:graphicFrame>
      <p:sp>
        <p:nvSpPr>
          <p:cNvPr id="3" name="TextBox 2"/>
          <p:cNvSpPr txBox="1"/>
          <p:nvPr/>
        </p:nvSpPr>
        <p:spPr>
          <a:xfrm>
            <a:off x="0" y="117090"/>
            <a:ext cx="9144000" cy="523220"/>
          </a:xfrm>
          <a:prstGeom prst="rect">
            <a:avLst/>
          </a:prstGeom>
          <a:noFill/>
        </p:spPr>
        <p:txBody>
          <a:bodyPr wrap="square" rtlCol="0">
            <a:spAutoFit/>
          </a:bodyPr>
          <a:lstStyle/>
          <a:p>
            <a:pPr algn="ctr"/>
            <a:r>
              <a:rPr lang="en-US" sz="2800" b="1" dirty="0" smtClean="0"/>
              <a:t>EAAB BOARD AND BOARD COMMITTEE MEETINGS</a:t>
            </a:r>
            <a:endParaRPr lang="en-US" sz="2800" b="1" dirty="0"/>
          </a:p>
        </p:txBody>
      </p:sp>
    </p:spTree>
    <p:extLst>
      <p:ext uri="{BB962C8B-B14F-4D97-AF65-F5344CB8AC3E}">
        <p14:creationId xmlns:p14="http://schemas.microsoft.com/office/powerpoint/2010/main" xmlns="" val="722848540"/>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4076370011"/>
              </p:ext>
            </p:extLst>
          </p:nvPr>
        </p:nvGraphicFramePr>
        <p:xfrm>
          <a:off x="457200" y="838200"/>
          <a:ext cx="8382000" cy="3785616"/>
        </p:xfrm>
        <a:graphic>
          <a:graphicData uri="http://schemas.openxmlformats.org/drawingml/2006/table">
            <a:tbl>
              <a:tblPr firstRow="1" firstCol="1" bandRow="1">
                <a:tableStyleId>{5C22544A-7EE6-4342-B048-85BDC9FD1C3A}</a:tableStyleId>
              </a:tblPr>
              <a:tblGrid>
                <a:gridCol w="762000"/>
                <a:gridCol w="3352800"/>
                <a:gridCol w="1637256"/>
                <a:gridCol w="1410744"/>
                <a:gridCol w="1219200"/>
              </a:tblGrid>
              <a:tr h="190500">
                <a:tc>
                  <a:txBody>
                    <a:bodyPr/>
                    <a:lstStyle/>
                    <a:p>
                      <a:pPr marL="0" marR="0">
                        <a:lnSpc>
                          <a:spcPct val="115000"/>
                        </a:lnSpc>
                        <a:spcBef>
                          <a:spcPts val="0"/>
                        </a:spcBef>
                        <a:spcAft>
                          <a:spcPts val="0"/>
                        </a:spcAft>
                      </a:pPr>
                      <a:endParaRPr lang="en-US" sz="1800" dirty="0">
                        <a:effectLst/>
                        <a:latin typeface="Calibri"/>
                        <a:ea typeface="Calibri"/>
                        <a:cs typeface="Times New Roman"/>
                      </a:endParaRPr>
                    </a:p>
                  </a:txBody>
                  <a:tcPr marL="68580" marR="68580" marT="0" marB="0" anchor="b">
                    <a:solidFill>
                      <a:srgbClr val="19334F"/>
                    </a:solidFill>
                  </a:tcPr>
                </a:tc>
                <a:tc gridSpan="4">
                  <a:txBody>
                    <a:bodyPr/>
                    <a:lstStyle/>
                    <a:p>
                      <a:pPr marL="0" marR="0">
                        <a:lnSpc>
                          <a:spcPct val="115000"/>
                        </a:lnSpc>
                        <a:spcBef>
                          <a:spcPts val="0"/>
                        </a:spcBef>
                        <a:spcAft>
                          <a:spcPts val="0"/>
                        </a:spcAft>
                      </a:pPr>
                      <a:r>
                        <a:rPr lang="en-ZA" sz="1800" dirty="0">
                          <a:effectLst/>
                        </a:rPr>
                        <a:t>Audit, Risk and Finance Committee: (7 members</a:t>
                      </a:r>
                      <a:r>
                        <a:rPr lang="en-ZA" sz="1800" dirty="0" smtClean="0">
                          <a:effectLst/>
                        </a:rPr>
                        <a:t>)</a:t>
                      </a:r>
                    </a:p>
                    <a:p>
                      <a:pPr marL="0" marR="0">
                        <a:lnSpc>
                          <a:spcPct val="115000"/>
                        </a:lnSpc>
                        <a:spcBef>
                          <a:spcPts val="0"/>
                        </a:spcBef>
                        <a:spcAft>
                          <a:spcPts val="0"/>
                        </a:spcAft>
                      </a:pPr>
                      <a:endParaRPr lang="en-US" sz="1800" dirty="0">
                        <a:effectLst/>
                        <a:latin typeface="Calibri"/>
                        <a:ea typeface="Calibri"/>
                        <a:cs typeface="Times New Roman"/>
                      </a:endParaRPr>
                    </a:p>
                  </a:txBody>
                  <a:tcPr marL="68580" marR="68580" marT="0" marB="0" anchor="b">
                    <a:solidFill>
                      <a:srgbClr val="19334F"/>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190500">
                <a:tc>
                  <a:txBody>
                    <a:bodyPr/>
                    <a:lstStyle/>
                    <a:p>
                      <a:pPr marL="0" marR="0">
                        <a:lnSpc>
                          <a:spcPct val="115000"/>
                        </a:lnSpc>
                        <a:spcBef>
                          <a:spcPts val="0"/>
                        </a:spcBef>
                        <a:spcAft>
                          <a:spcPts val="0"/>
                        </a:spcAft>
                      </a:pPr>
                      <a:endParaRPr lang="en-US" sz="1800" b="1" dirty="0">
                        <a:solidFill>
                          <a:schemeClr val="bg1"/>
                        </a:solidFill>
                        <a:effectLst/>
                        <a:latin typeface="Calibri"/>
                        <a:ea typeface="Calibri"/>
                        <a:cs typeface="Times New Roman"/>
                      </a:endParaRPr>
                    </a:p>
                  </a:txBody>
                  <a:tcPr marL="68580" marR="68580" marT="0" marB="0" anchor="b">
                    <a:solidFill>
                      <a:srgbClr val="000046"/>
                    </a:solidFill>
                  </a:tcPr>
                </a:tc>
                <a:tc>
                  <a:txBody>
                    <a:bodyPr/>
                    <a:lstStyle/>
                    <a:p>
                      <a:pPr marL="0" marR="0">
                        <a:lnSpc>
                          <a:spcPct val="115000"/>
                        </a:lnSpc>
                        <a:spcBef>
                          <a:spcPts val="0"/>
                        </a:spcBef>
                        <a:spcAft>
                          <a:spcPts val="0"/>
                        </a:spcAft>
                      </a:pPr>
                      <a:r>
                        <a:rPr lang="en-ZA" sz="1800" b="1" dirty="0">
                          <a:solidFill>
                            <a:schemeClr val="bg1"/>
                          </a:solidFill>
                          <a:effectLst/>
                        </a:rPr>
                        <a:t>Members</a:t>
                      </a:r>
                      <a:endParaRPr lang="en-US" sz="1800" b="1" dirty="0">
                        <a:solidFill>
                          <a:schemeClr val="bg1"/>
                        </a:solidFill>
                        <a:effectLst/>
                        <a:latin typeface="Calibri"/>
                        <a:ea typeface="Calibri"/>
                        <a:cs typeface="Times New Roman"/>
                      </a:endParaRPr>
                    </a:p>
                  </a:txBody>
                  <a:tcPr marL="68580" marR="68580" marT="0" marB="0" anchor="b">
                    <a:solidFill>
                      <a:srgbClr val="000046"/>
                    </a:solidFill>
                  </a:tcPr>
                </a:tc>
                <a:tc>
                  <a:txBody>
                    <a:bodyPr/>
                    <a:lstStyle/>
                    <a:p>
                      <a:pPr marL="0" marR="0">
                        <a:lnSpc>
                          <a:spcPct val="115000"/>
                        </a:lnSpc>
                        <a:spcBef>
                          <a:spcPts val="0"/>
                        </a:spcBef>
                        <a:spcAft>
                          <a:spcPts val="0"/>
                        </a:spcAft>
                      </a:pPr>
                      <a:r>
                        <a:rPr lang="en-ZA" sz="1800" b="1" dirty="0">
                          <a:solidFill>
                            <a:schemeClr val="bg1"/>
                          </a:solidFill>
                          <a:effectLst/>
                        </a:rPr>
                        <a:t>Date of Appointment</a:t>
                      </a:r>
                      <a:endParaRPr lang="en-US" sz="1800" b="1" dirty="0">
                        <a:solidFill>
                          <a:schemeClr val="bg1"/>
                        </a:solidFill>
                        <a:effectLst/>
                        <a:latin typeface="Calibri"/>
                        <a:ea typeface="Calibri"/>
                        <a:cs typeface="Times New Roman"/>
                      </a:endParaRPr>
                    </a:p>
                  </a:txBody>
                  <a:tcPr marL="68580" marR="68580" marT="0" marB="0" anchor="b">
                    <a:solidFill>
                      <a:srgbClr val="000046"/>
                    </a:solidFill>
                  </a:tcPr>
                </a:tc>
                <a:tc>
                  <a:txBody>
                    <a:bodyPr/>
                    <a:lstStyle/>
                    <a:p>
                      <a:pPr marL="0" marR="0" algn="ctr">
                        <a:lnSpc>
                          <a:spcPct val="115000"/>
                        </a:lnSpc>
                        <a:spcBef>
                          <a:spcPts val="0"/>
                        </a:spcBef>
                        <a:spcAft>
                          <a:spcPts val="0"/>
                        </a:spcAft>
                      </a:pPr>
                      <a:r>
                        <a:rPr lang="en-ZA" sz="1800" b="1" dirty="0">
                          <a:solidFill>
                            <a:schemeClr val="bg1"/>
                          </a:solidFill>
                          <a:effectLst/>
                        </a:rPr>
                        <a:t>Total Number of Meetings</a:t>
                      </a:r>
                      <a:endParaRPr lang="en-US" sz="1800" b="1" dirty="0">
                        <a:solidFill>
                          <a:schemeClr val="bg1"/>
                        </a:solidFill>
                        <a:effectLst/>
                        <a:latin typeface="Calibri"/>
                        <a:ea typeface="Calibri"/>
                        <a:cs typeface="Times New Roman"/>
                      </a:endParaRPr>
                    </a:p>
                  </a:txBody>
                  <a:tcPr marL="68580" marR="68580" marT="0" marB="0" anchor="b">
                    <a:solidFill>
                      <a:srgbClr val="000046"/>
                    </a:solidFill>
                  </a:tcPr>
                </a:tc>
                <a:tc>
                  <a:txBody>
                    <a:bodyPr/>
                    <a:lstStyle/>
                    <a:p>
                      <a:pPr marL="0" marR="0">
                        <a:lnSpc>
                          <a:spcPct val="115000"/>
                        </a:lnSpc>
                        <a:spcBef>
                          <a:spcPts val="0"/>
                        </a:spcBef>
                        <a:spcAft>
                          <a:spcPts val="0"/>
                        </a:spcAft>
                      </a:pPr>
                      <a:r>
                        <a:rPr lang="en-ZA" sz="1800" b="1" dirty="0">
                          <a:solidFill>
                            <a:schemeClr val="bg1"/>
                          </a:solidFill>
                          <a:effectLst/>
                        </a:rPr>
                        <a:t>Total Attended</a:t>
                      </a:r>
                      <a:endParaRPr lang="en-US" sz="1800" b="1" dirty="0">
                        <a:solidFill>
                          <a:schemeClr val="bg1"/>
                        </a:solidFill>
                        <a:effectLst/>
                        <a:latin typeface="Calibri"/>
                        <a:ea typeface="Calibri"/>
                        <a:cs typeface="Times New Roman"/>
                      </a:endParaRPr>
                    </a:p>
                  </a:txBody>
                  <a:tcPr marL="68580" marR="68580" marT="0" marB="0" anchor="b">
                    <a:solidFill>
                      <a:srgbClr val="000046"/>
                    </a:solidFill>
                  </a:tcPr>
                </a:tc>
              </a:tr>
              <a:tr h="190500">
                <a:tc>
                  <a:txBody>
                    <a:bodyPr/>
                    <a:lstStyle/>
                    <a:p>
                      <a:pPr marL="0" marR="0" lvl="0" indent="0" algn="ctr">
                        <a:lnSpc>
                          <a:spcPct val="115000"/>
                        </a:lnSpc>
                        <a:spcBef>
                          <a:spcPts val="0"/>
                        </a:spcBef>
                        <a:spcAft>
                          <a:spcPts val="0"/>
                        </a:spcAft>
                        <a:buFont typeface="+mj-lt"/>
                        <a:buNone/>
                      </a:pPr>
                      <a:r>
                        <a:rPr lang="en-US" sz="1800" dirty="0" smtClean="0">
                          <a:effectLst/>
                          <a:latin typeface="Calibri"/>
                        </a:rPr>
                        <a:t>1</a:t>
                      </a:r>
                      <a:endParaRPr lang="en-US" sz="1800" dirty="0">
                        <a:effectLst/>
                        <a:latin typeface="Calibri"/>
                      </a:endParaRPr>
                    </a:p>
                  </a:txBody>
                  <a:tcPr marL="68580" marR="68580" marT="0" marB="0"/>
                </a:tc>
                <a:tc>
                  <a:txBody>
                    <a:bodyPr/>
                    <a:lstStyle/>
                    <a:p>
                      <a:pPr marL="0" marR="0" lvl="0" indent="0">
                        <a:lnSpc>
                          <a:spcPct val="115000"/>
                        </a:lnSpc>
                        <a:spcBef>
                          <a:spcPts val="0"/>
                        </a:spcBef>
                        <a:spcAft>
                          <a:spcPts val="0"/>
                        </a:spcAft>
                        <a:buFont typeface="+mj-lt"/>
                        <a:buNone/>
                      </a:pPr>
                      <a:r>
                        <a:rPr lang="en-ZA" sz="1800" dirty="0" err="1">
                          <a:effectLst/>
                        </a:rPr>
                        <a:t>Kyansambo</a:t>
                      </a:r>
                      <a:r>
                        <a:rPr lang="en-ZA" sz="1800" dirty="0">
                          <a:effectLst/>
                        </a:rPr>
                        <a:t> </a:t>
                      </a:r>
                      <a:r>
                        <a:rPr lang="en-ZA" sz="1800" dirty="0" err="1">
                          <a:effectLst/>
                        </a:rPr>
                        <a:t>Vundla</a:t>
                      </a:r>
                      <a:r>
                        <a:rPr lang="en-ZA" sz="1800" dirty="0">
                          <a:effectLst/>
                        </a:rPr>
                        <a:t> (Chairman)</a:t>
                      </a:r>
                      <a:endParaRPr lang="en-US" sz="1800" dirty="0">
                        <a:effectLst/>
                        <a:latin typeface="Calibri"/>
                      </a:endParaRPr>
                    </a:p>
                  </a:txBody>
                  <a:tcPr marL="68580" marR="68580" marT="0" marB="0">
                    <a:solidFill>
                      <a:schemeClr val="accent5">
                        <a:lumMod val="20000"/>
                        <a:lumOff val="80000"/>
                      </a:schemeClr>
                    </a:solidFill>
                  </a:tcPr>
                </a:tc>
                <a:tc>
                  <a:txBody>
                    <a:bodyPr/>
                    <a:lstStyle/>
                    <a:p>
                      <a:pPr marL="0" marR="0">
                        <a:lnSpc>
                          <a:spcPct val="115000"/>
                        </a:lnSpc>
                        <a:spcBef>
                          <a:spcPts val="0"/>
                        </a:spcBef>
                        <a:spcAft>
                          <a:spcPts val="0"/>
                        </a:spcAft>
                      </a:pPr>
                      <a:r>
                        <a:rPr lang="en-ZA" sz="1800">
                          <a:effectLst/>
                        </a:rPr>
                        <a:t>01 Feb 2013</a:t>
                      </a:r>
                      <a:endParaRPr lang="en-US" sz="1800">
                        <a:effectLst/>
                        <a:latin typeface="Calibri"/>
                        <a:ea typeface="Calibri"/>
                        <a:cs typeface="Times New Roman"/>
                      </a:endParaRPr>
                    </a:p>
                  </a:txBody>
                  <a:tcPr marL="68580" marR="68580" marT="0" marB="0">
                    <a:solidFill>
                      <a:schemeClr val="accent5">
                        <a:lumMod val="20000"/>
                        <a:lumOff val="80000"/>
                      </a:schemeClr>
                    </a:solidFill>
                  </a:tcPr>
                </a:tc>
                <a:tc>
                  <a:txBody>
                    <a:bodyPr/>
                    <a:lstStyle/>
                    <a:p>
                      <a:pPr marL="0" marR="0" algn="ctr">
                        <a:lnSpc>
                          <a:spcPct val="115000"/>
                        </a:lnSpc>
                        <a:spcBef>
                          <a:spcPts val="0"/>
                        </a:spcBef>
                        <a:spcAft>
                          <a:spcPts val="0"/>
                        </a:spcAft>
                      </a:pPr>
                      <a:r>
                        <a:rPr lang="en-ZA" sz="1800">
                          <a:effectLst/>
                        </a:rPr>
                        <a:t>5</a:t>
                      </a:r>
                      <a:endParaRPr lang="en-US" sz="1800">
                        <a:effectLst/>
                        <a:latin typeface="Calibri"/>
                        <a:ea typeface="Calibri"/>
                        <a:cs typeface="Times New Roman"/>
                      </a:endParaRPr>
                    </a:p>
                  </a:txBody>
                  <a:tcPr marL="68580" marR="68580" marT="0" marB="0">
                    <a:solidFill>
                      <a:schemeClr val="accent5">
                        <a:lumMod val="20000"/>
                        <a:lumOff val="80000"/>
                      </a:schemeClr>
                    </a:solidFill>
                  </a:tcPr>
                </a:tc>
                <a:tc>
                  <a:txBody>
                    <a:bodyPr/>
                    <a:lstStyle/>
                    <a:p>
                      <a:pPr marL="0" marR="0" algn="ctr">
                        <a:lnSpc>
                          <a:spcPct val="115000"/>
                        </a:lnSpc>
                        <a:spcBef>
                          <a:spcPts val="0"/>
                        </a:spcBef>
                        <a:spcAft>
                          <a:spcPts val="0"/>
                        </a:spcAft>
                      </a:pPr>
                      <a:r>
                        <a:rPr lang="en-ZA" sz="1800">
                          <a:effectLst/>
                        </a:rPr>
                        <a:t>4</a:t>
                      </a:r>
                      <a:endParaRPr lang="en-US" sz="1800">
                        <a:effectLst/>
                        <a:latin typeface="Calibri"/>
                        <a:ea typeface="Calibri"/>
                        <a:cs typeface="Times New Roman"/>
                      </a:endParaRPr>
                    </a:p>
                  </a:txBody>
                  <a:tcPr marL="68580" marR="68580" marT="0" marB="0">
                    <a:solidFill>
                      <a:schemeClr val="accent5">
                        <a:lumMod val="20000"/>
                        <a:lumOff val="80000"/>
                      </a:schemeClr>
                    </a:solidFill>
                  </a:tcPr>
                </a:tc>
              </a:tr>
              <a:tr h="190500">
                <a:tc>
                  <a:txBody>
                    <a:bodyPr/>
                    <a:lstStyle/>
                    <a:p>
                      <a:pPr marL="0" marR="0" lvl="0" indent="0" algn="ctr">
                        <a:lnSpc>
                          <a:spcPct val="115000"/>
                        </a:lnSpc>
                        <a:spcBef>
                          <a:spcPts val="0"/>
                        </a:spcBef>
                        <a:spcAft>
                          <a:spcPts val="0"/>
                        </a:spcAft>
                        <a:buFont typeface="+mj-lt"/>
                        <a:buNone/>
                      </a:pPr>
                      <a:r>
                        <a:rPr lang="en-US" sz="1800" dirty="0" smtClean="0">
                          <a:effectLst/>
                          <a:latin typeface="Calibri"/>
                        </a:rPr>
                        <a:t>2</a:t>
                      </a:r>
                      <a:endParaRPr lang="en-US" sz="1800" dirty="0">
                        <a:effectLst/>
                        <a:latin typeface="Calibri"/>
                      </a:endParaRPr>
                    </a:p>
                  </a:txBody>
                  <a:tcPr marL="68580" marR="68580" marT="0" marB="0"/>
                </a:tc>
                <a:tc>
                  <a:txBody>
                    <a:bodyPr/>
                    <a:lstStyle/>
                    <a:p>
                      <a:pPr marL="0" marR="0" lvl="0" indent="0">
                        <a:lnSpc>
                          <a:spcPct val="115000"/>
                        </a:lnSpc>
                        <a:spcBef>
                          <a:spcPts val="0"/>
                        </a:spcBef>
                        <a:spcAft>
                          <a:spcPts val="0"/>
                        </a:spcAft>
                        <a:buFont typeface="+mj-lt"/>
                        <a:buNone/>
                      </a:pPr>
                      <a:r>
                        <a:rPr lang="en-ZA" sz="1800" dirty="0" err="1">
                          <a:effectLst/>
                        </a:rPr>
                        <a:t>Sikander</a:t>
                      </a:r>
                      <a:r>
                        <a:rPr lang="en-ZA" sz="1800" dirty="0">
                          <a:effectLst/>
                        </a:rPr>
                        <a:t> '</a:t>
                      </a:r>
                      <a:r>
                        <a:rPr lang="en-ZA" sz="1800" dirty="0" err="1">
                          <a:effectLst/>
                        </a:rPr>
                        <a:t>Sikkie</a:t>
                      </a:r>
                      <a:r>
                        <a:rPr lang="en-ZA" sz="1800" dirty="0">
                          <a:effectLst/>
                        </a:rPr>
                        <a:t>' </a:t>
                      </a:r>
                      <a:r>
                        <a:rPr lang="en-ZA" sz="1800" dirty="0" err="1">
                          <a:effectLst/>
                        </a:rPr>
                        <a:t>Kajee</a:t>
                      </a:r>
                      <a:endParaRPr lang="en-US" sz="1800" dirty="0">
                        <a:effectLst/>
                        <a:latin typeface="Calibri"/>
                      </a:endParaRPr>
                    </a:p>
                  </a:txBody>
                  <a:tcPr marL="68580" marR="68580" marT="0" marB="0">
                    <a:solidFill>
                      <a:schemeClr val="accent5">
                        <a:lumMod val="20000"/>
                        <a:lumOff val="80000"/>
                      </a:schemeClr>
                    </a:solidFill>
                  </a:tcPr>
                </a:tc>
                <a:tc>
                  <a:txBody>
                    <a:bodyPr/>
                    <a:lstStyle/>
                    <a:p>
                      <a:pPr marL="0" marR="0">
                        <a:lnSpc>
                          <a:spcPct val="115000"/>
                        </a:lnSpc>
                        <a:spcBef>
                          <a:spcPts val="0"/>
                        </a:spcBef>
                        <a:spcAft>
                          <a:spcPts val="0"/>
                        </a:spcAft>
                      </a:pPr>
                      <a:r>
                        <a:rPr lang="en-ZA" sz="1800" dirty="0">
                          <a:effectLst/>
                        </a:rPr>
                        <a:t>10 May 2013</a:t>
                      </a:r>
                      <a:endParaRPr lang="en-US" sz="1800" dirty="0">
                        <a:effectLst/>
                        <a:latin typeface="Calibri"/>
                        <a:ea typeface="Calibri"/>
                        <a:cs typeface="Times New Roman"/>
                      </a:endParaRPr>
                    </a:p>
                  </a:txBody>
                  <a:tcPr marL="68580" marR="68580" marT="0" marB="0">
                    <a:solidFill>
                      <a:schemeClr val="accent5">
                        <a:lumMod val="20000"/>
                        <a:lumOff val="80000"/>
                      </a:schemeClr>
                    </a:solidFill>
                  </a:tcPr>
                </a:tc>
                <a:tc>
                  <a:txBody>
                    <a:bodyPr/>
                    <a:lstStyle/>
                    <a:p>
                      <a:pPr marL="0" marR="0" algn="ctr">
                        <a:lnSpc>
                          <a:spcPct val="115000"/>
                        </a:lnSpc>
                        <a:spcBef>
                          <a:spcPts val="0"/>
                        </a:spcBef>
                        <a:spcAft>
                          <a:spcPts val="0"/>
                        </a:spcAft>
                      </a:pPr>
                      <a:r>
                        <a:rPr lang="en-ZA" sz="1800">
                          <a:effectLst/>
                        </a:rPr>
                        <a:t>4</a:t>
                      </a:r>
                      <a:endParaRPr lang="en-US" sz="1800">
                        <a:effectLst/>
                        <a:latin typeface="Calibri"/>
                        <a:ea typeface="Calibri"/>
                        <a:cs typeface="Times New Roman"/>
                      </a:endParaRPr>
                    </a:p>
                  </a:txBody>
                  <a:tcPr marL="68580" marR="68580" marT="0" marB="0">
                    <a:solidFill>
                      <a:schemeClr val="accent5">
                        <a:lumMod val="20000"/>
                        <a:lumOff val="80000"/>
                      </a:schemeClr>
                    </a:solidFill>
                  </a:tcPr>
                </a:tc>
                <a:tc>
                  <a:txBody>
                    <a:bodyPr/>
                    <a:lstStyle/>
                    <a:p>
                      <a:pPr marL="0" marR="0" algn="ctr">
                        <a:lnSpc>
                          <a:spcPct val="115000"/>
                        </a:lnSpc>
                        <a:spcBef>
                          <a:spcPts val="0"/>
                        </a:spcBef>
                        <a:spcAft>
                          <a:spcPts val="0"/>
                        </a:spcAft>
                      </a:pPr>
                      <a:r>
                        <a:rPr lang="en-ZA" sz="1800">
                          <a:effectLst/>
                        </a:rPr>
                        <a:t>3</a:t>
                      </a:r>
                      <a:endParaRPr lang="en-US" sz="1800">
                        <a:effectLst/>
                        <a:latin typeface="Calibri"/>
                        <a:ea typeface="Calibri"/>
                        <a:cs typeface="Times New Roman"/>
                      </a:endParaRPr>
                    </a:p>
                  </a:txBody>
                  <a:tcPr marL="68580" marR="68580" marT="0" marB="0">
                    <a:solidFill>
                      <a:schemeClr val="accent5">
                        <a:lumMod val="20000"/>
                        <a:lumOff val="80000"/>
                      </a:schemeClr>
                    </a:solidFill>
                  </a:tcPr>
                </a:tc>
              </a:tr>
              <a:tr h="190500">
                <a:tc>
                  <a:txBody>
                    <a:bodyPr/>
                    <a:lstStyle/>
                    <a:p>
                      <a:pPr marL="0" marR="0" lvl="0" indent="0" algn="ctr">
                        <a:lnSpc>
                          <a:spcPct val="115000"/>
                        </a:lnSpc>
                        <a:spcBef>
                          <a:spcPts val="0"/>
                        </a:spcBef>
                        <a:spcAft>
                          <a:spcPts val="0"/>
                        </a:spcAft>
                        <a:buFont typeface="+mj-lt"/>
                        <a:buNone/>
                      </a:pPr>
                      <a:r>
                        <a:rPr lang="en-US" sz="1800" dirty="0" smtClean="0">
                          <a:effectLst/>
                          <a:latin typeface="Calibri"/>
                        </a:rPr>
                        <a:t>3</a:t>
                      </a:r>
                      <a:endParaRPr lang="en-US" sz="1800" dirty="0">
                        <a:effectLst/>
                        <a:latin typeface="Calibri"/>
                      </a:endParaRPr>
                    </a:p>
                  </a:txBody>
                  <a:tcPr marL="68580" marR="68580" marT="0" marB="0"/>
                </a:tc>
                <a:tc>
                  <a:txBody>
                    <a:bodyPr/>
                    <a:lstStyle/>
                    <a:p>
                      <a:pPr marL="0" marR="0" lvl="0" indent="0">
                        <a:lnSpc>
                          <a:spcPct val="115000"/>
                        </a:lnSpc>
                        <a:spcBef>
                          <a:spcPts val="0"/>
                        </a:spcBef>
                        <a:spcAft>
                          <a:spcPts val="0"/>
                        </a:spcAft>
                        <a:buFont typeface="+mj-lt"/>
                        <a:buNone/>
                      </a:pPr>
                      <a:r>
                        <a:rPr lang="en-ZA" sz="1800" dirty="0" err="1">
                          <a:effectLst/>
                        </a:rPr>
                        <a:t>Moope</a:t>
                      </a:r>
                      <a:r>
                        <a:rPr lang="en-ZA" sz="1800" dirty="0">
                          <a:effectLst/>
                        </a:rPr>
                        <a:t> Mphahlele</a:t>
                      </a:r>
                      <a:endParaRPr lang="en-US" sz="1800" dirty="0">
                        <a:effectLst/>
                        <a:latin typeface="Calibri"/>
                      </a:endParaRPr>
                    </a:p>
                  </a:txBody>
                  <a:tcPr marL="68580" marR="68580" marT="0" marB="0">
                    <a:solidFill>
                      <a:schemeClr val="accent5">
                        <a:lumMod val="20000"/>
                        <a:lumOff val="80000"/>
                      </a:schemeClr>
                    </a:solidFill>
                  </a:tcPr>
                </a:tc>
                <a:tc>
                  <a:txBody>
                    <a:bodyPr/>
                    <a:lstStyle/>
                    <a:p>
                      <a:pPr marL="0" marR="0">
                        <a:lnSpc>
                          <a:spcPct val="115000"/>
                        </a:lnSpc>
                        <a:spcBef>
                          <a:spcPts val="0"/>
                        </a:spcBef>
                        <a:spcAft>
                          <a:spcPts val="0"/>
                        </a:spcAft>
                      </a:pPr>
                      <a:r>
                        <a:rPr lang="en-ZA" sz="1800" dirty="0">
                          <a:effectLst/>
                        </a:rPr>
                        <a:t>01 Feb 2013</a:t>
                      </a:r>
                      <a:endParaRPr lang="en-US" sz="1800" dirty="0">
                        <a:effectLst/>
                        <a:latin typeface="Calibri"/>
                        <a:ea typeface="Calibri"/>
                        <a:cs typeface="Times New Roman"/>
                      </a:endParaRPr>
                    </a:p>
                  </a:txBody>
                  <a:tcPr marL="68580" marR="68580" marT="0" marB="0">
                    <a:solidFill>
                      <a:schemeClr val="accent5">
                        <a:lumMod val="20000"/>
                        <a:lumOff val="80000"/>
                      </a:schemeClr>
                    </a:solidFill>
                  </a:tcPr>
                </a:tc>
                <a:tc>
                  <a:txBody>
                    <a:bodyPr/>
                    <a:lstStyle/>
                    <a:p>
                      <a:pPr marL="0" marR="0" algn="ctr">
                        <a:lnSpc>
                          <a:spcPct val="115000"/>
                        </a:lnSpc>
                        <a:spcBef>
                          <a:spcPts val="0"/>
                        </a:spcBef>
                        <a:spcAft>
                          <a:spcPts val="0"/>
                        </a:spcAft>
                      </a:pPr>
                      <a:r>
                        <a:rPr lang="en-ZA" sz="1800">
                          <a:effectLst/>
                        </a:rPr>
                        <a:t>5</a:t>
                      </a:r>
                      <a:endParaRPr lang="en-US" sz="1800">
                        <a:effectLst/>
                        <a:latin typeface="Calibri"/>
                        <a:ea typeface="Calibri"/>
                        <a:cs typeface="Times New Roman"/>
                      </a:endParaRPr>
                    </a:p>
                  </a:txBody>
                  <a:tcPr marL="68580" marR="68580" marT="0" marB="0">
                    <a:solidFill>
                      <a:schemeClr val="accent5">
                        <a:lumMod val="20000"/>
                        <a:lumOff val="80000"/>
                      </a:schemeClr>
                    </a:solidFill>
                  </a:tcPr>
                </a:tc>
                <a:tc>
                  <a:txBody>
                    <a:bodyPr/>
                    <a:lstStyle/>
                    <a:p>
                      <a:pPr marL="0" marR="0" algn="ctr">
                        <a:lnSpc>
                          <a:spcPct val="115000"/>
                        </a:lnSpc>
                        <a:spcBef>
                          <a:spcPts val="0"/>
                        </a:spcBef>
                        <a:spcAft>
                          <a:spcPts val="0"/>
                        </a:spcAft>
                      </a:pPr>
                      <a:r>
                        <a:rPr lang="en-ZA" sz="1800">
                          <a:effectLst/>
                        </a:rPr>
                        <a:t>2</a:t>
                      </a:r>
                      <a:endParaRPr lang="en-US" sz="1800">
                        <a:effectLst/>
                        <a:latin typeface="Calibri"/>
                        <a:ea typeface="Calibri"/>
                        <a:cs typeface="Times New Roman"/>
                      </a:endParaRPr>
                    </a:p>
                  </a:txBody>
                  <a:tcPr marL="68580" marR="68580" marT="0" marB="0">
                    <a:solidFill>
                      <a:schemeClr val="accent5">
                        <a:lumMod val="20000"/>
                        <a:lumOff val="80000"/>
                      </a:schemeClr>
                    </a:solidFill>
                  </a:tcPr>
                </a:tc>
              </a:tr>
              <a:tr h="190500">
                <a:tc>
                  <a:txBody>
                    <a:bodyPr/>
                    <a:lstStyle/>
                    <a:p>
                      <a:pPr marL="0" marR="0" lvl="0" indent="0" algn="ctr">
                        <a:lnSpc>
                          <a:spcPct val="115000"/>
                        </a:lnSpc>
                        <a:spcBef>
                          <a:spcPts val="0"/>
                        </a:spcBef>
                        <a:spcAft>
                          <a:spcPts val="0"/>
                        </a:spcAft>
                        <a:buFont typeface="+mj-lt"/>
                        <a:buNone/>
                      </a:pPr>
                      <a:r>
                        <a:rPr lang="en-US" sz="1800" dirty="0" smtClean="0">
                          <a:effectLst/>
                          <a:latin typeface="Calibri"/>
                        </a:rPr>
                        <a:t>4</a:t>
                      </a:r>
                      <a:endParaRPr lang="en-US" sz="1800" dirty="0">
                        <a:effectLst/>
                        <a:latin typeface="Calibri"/>
                      </a:endParaRPr>
                    </a:p>
                  </a:txBody>
                  <a:tcPr marL="68580" marR="68580" marT="0" marB="0"/>
                </a:tc>
                <a:tc>
                  <a:txBody>
                    <a:bodyPr/>
                    <a:lstStyle/>
                    <a:p>
                      <a:pPr marL="0" marR="0" lvl="0" indent="0">
                        <a:lnSpc>
                          <a:spcPct val="115000"/>
                        </a:lnSpc>
                        <a:spcBef>
                          <a:spcPts val="0"/>
                        </a:spcBef>
                        <a:spcAft>
                          <a:spcPts val="0"/>
                        </a:spcAft>
                        <a:buFont typeface="+mj-lt"/>
                        <a:buNone/>
                      </a:pPr>
                      <a:r>
                        <a:rPr lang="en-ZA" sz="1800" dirty="0">
                          <a:effectLst/>
                        </a:rPr>
                        <a:t>David </a:t>
                      </a:r>
                      <a:r>
                        <a:rPr lang="en-ZA" sz="1800" dirty="0" err="1">
                          <a:effectLst/>
                        </a:rPr>
                        <a:t>Bosa</a:t>
                      </a:r>
                      <a:endParaRPr lang="en-US" sz="1800" dirty="0">
                        <a:effectLst/>
                        <a:latin typeface="Calibri"/>
                      </a:endParaRPr>
                    </a:p>
                  </a:txBody>
                  <a:tcPr marL="68580" marR="68580" marT="0" marB="0">
                    <a:solidFill>
                      <a:schemeClr val="accent5">
                        <a:lumMod val="20000"/>
                        <a:lumOff val="80000"/>
                      </a:schemeClr>
                    </a:solidFill>
                  </a:tcPr>
                </a:tc>
                <a:tc>
                  <a:txBody>
                    <a:bodyPr/>
                    <a:lstStyle/>
                    <a:p>
                      <a:pPr marL="0" marR="0">
                        <a:lnSpc>
                          <a:spcPct val="115000"/>
                        </a:lnSpc>
                        <a:spcBef>
                          <a:spcPts val="0"/>
                        </a:spcBef>
                        <a:spcAft>
                          <a:spcPts val="0"/>
                        </a:spcAft>
                      </a:pPr>
                      <a:r>
                        <a:rPr lang="en-ZA" sz="1800" dirty="0">
                          <a:effectLst/>
                        </a:rPr>
                        <a:t>24 Mar 2011</a:t>
                      </a:r>
                      <a:endParaRPr lang="en-US" sz="1800" dirty="0">
                        <a:effectLst/>
                        <a:latin typeface="Calibri"/>
                        <a:ea typeface="Calibri"/>
                        <a:cs typeface="Times New Roman"/>
                      </a:endParaRPr>
                    </a:p>
                  </a:txBody>
                  <a:tcPr marL="68580" marR="68580" marT="0" marB="0">
                    <a:solidFill>
                      <a:schemeClr val="accent5">
                        <a:lumMod val="20000"/>
                        <a:lumOff val="80000"/>
                      </a:schemeClr>
                    </a:solidFill>
                  </a:tcPr>
                </a:tc>
                <a:tc>
                  <a:txBody>
                    <a:bodyPr/>
                    <a:lstStyle/>
                    <a:p>
                      <a:pPr marL="0" marR="0" algn="ctr">
                        <a:lnSpc>
                          <a:spcPct val="115000"/>
                        </a:lnSpc>
                        <a:spcBef>
                          <a:spcPts val="0"/>
                        </a:spcBef>
                        <a:spcAft>
                          <a:spcPts val="0"/>
                        </a:spcAft>
                      </a:pPr>
                      <a:r>
                        <a:rPr lang="en-ZA" sz="1800">
                          <a:effectLst/>
                        </a:rPr>
                        <a:t>4</a:t>
                      </a:r>
                      <a:endParaRPr lang="en-US" sz="1800">
                        <a:effectLst/>
                        <a:latin typeface="Calibri"/>
                        <a:ea typeface="Calibri"/>
                        <a:cs typeface="Times New Roman"/>
                      </a:endParaRPr>
                    </a:p>
                  </a:txBody>
                  <a:tcPr marL="68580" marR="68580" marT="0" marB="0">
                    <a:solidFill>
                      <a:schemeClr val="accent5">
                        <a:lumMod val="20000"/>
                        <a:lumOff val="80000"/>
                      </a:schemeClr>
                    </a:solidFill>
                  </a:tcPr>
                </a:tc>
                <a:tc>
                  <a:txBody>
                    <a:bodyPr/>
                    <a:lstStyle/>
                    <a:p>
                      <a:pPr marL="0" marR="0" algn="ctr">
                        <a:lnSpc>
                          <a:spcPct val="115000"/>
                        </a:lnSpc>
                        <a:spcBef>
                          <a:spcPts val="0"/>
                        </a:spcBef>
                        <a:spcAft>
                          <a:spcPts val="0"/>
                        </a:spcAft>
                      </a:pPr>
                      <a:r>
                        <a:rPr lang="en-ZA" sz="1800">
                          <a:effectLst/>
                        </a:rPr>
                        <a:t>4</a:t>
                      </a:r>
                      <a:endParaRPr lang="en-US" sz="1800">
                        <a:effectLst/>
                        <a:latin typeface="Calibri"/>
                        <a:ea typeface="Calibri"/>
                        <a:cs typeface="Times New Roman"/>
                      </a:endParaRPr>
                    </a:p>
                  </a:txBody>
                  <a:tcPr marL="68580" marR="68580" marT="0" marB="0">
                    <a:solidFill>
                      <a:schemeClr val="accent5">
                        <a:lumMod val="20000"/>
                        <a:lumOff val="80000"/>
                      </a:schemeClr>
                    </a:solidFill>
                  </a:tcPr>
                </a:tc>
              </a:tr>
              <a:tr h="190500">
                <a:tc>
                  <a:txBody>
                    <a:bodyPr/>
                    <a:lstStyle/>
                    <a:p>
                      <a:pPr marL="0" marR="0" lvl="0" indent="0" algn="ctr">
                        <a:lnSpc>
                          <a:spcPct val="115000"/>
                        </a:lnSpc>
                        <a:spcBef>
                          <a:spcPts val="0"/>
                        </a:spcBef>
                        <a:spcAft>
                          <a:spcPts val="0"/>
                        </a:spcAft>
                        <a:buFont typeface="+mj-lt"/>
                        <a:buNone/>
                      </a:pPr>
                      <a:r>
                        <a:rPr lang="en-US" sz="1800" dirty="0" smtClean="0">
                          <a:effectLst/>
                          <a:latin typeface="Calibri"/>
                        </a:rPr>
                        <a:t>5</a:t>
                      </a:r>
                      <a:endParaRPr lang="en-US" sz="1800" dirty="0">
                        <a:effectLst/>
                        <a:latin typeface="Calibri"/>
                      </a:endParaRPr>
                    </a:p>
                  </a:txBody>
                  <a:tcPr marL="68580" marR="68580" marT="0" marB="0"/>
                </a:tc>
                <a:tc>
                  <a:txBody>
                    <a:bodyPr/>
                    <a:lstStyle/>
                    <a:p>
                      <a:pPr marL="0" marR="0" lvl="0" indent="0">
                        <a:lnSpc>
                          <a:spcPct val="115000"/>
                        </a:lnSpc>
                        <a:spcBef>
                          <a:spcPts val="0"/>
                        </a:spcBef>
                        <a:spcAft>
                          <a:spcPts val="0"/>
                        </a:spcAft>
                        <a:buFont typeface="+mj-lt"/>
                        <a:buNone/>
                      </a:pPr>
                      <a:r>
                        <a:rPr lang="en-ZA" sz="1800" dirty="0" err="1">
                          <a:effectLst/>
                        </a:rPr>
                        <a:t>Mputumi</a:t>
                      </a:r>
                      <a:r>
                        <a:rPr lang="en-ZA" sz="1800" dirty="0">
                          <a:effectLst/>
                        </a:rPr>
                        <a:t> </a:t>
                      </a:r>
                      <a:r>
                        <a:rPr lang="en-ZA" sz="1800" dirty="0" err="1">
                          <a:effectLst/>
                        </a:rPr>
                        <a:t>Damane</a:t>
                      </a:r>
                      <a:endParaRPr lang="en-US" sz="1800" dirty="0">
                        <a:effectLst/>
                        <a:latin typeface="Calibri"/>
                      </a:endParaRPr>
                    </a:p>
                  </a:txBody>
                  <a:tcPr marL="68580" marR="68580" marT="0" marB="0">
                    <a:solidFill>
                      <a:schemeClr val="accent5">
                        <a:lumMod val="20000"/>
                        <a:lumOff val="80000"/>
                      </a:schemeClr>
                    </a:solidFill>
                  </a:tcPr>
                </a:tc>
                <a:tc>
                  <a:txBody>
                    <a:bodyPr/>
                    <a:lstStyle/>
                    <a:p>
                      <a:pPr marL="0" marR="0">
                        <a:lnSpc>
                          <a:spcPct val="115000"/>
                        </a:lnSpc>
                        <a:spcBef>
                          <a:spcPts val="0"/>
                        </a:spcBef>
                        <a:spcAft>
                          <a:spcPts val="0"/>
                        </a:spcAft>
                      </a:pPr>
                      <a:r>
                        <a:rPr lang="en-ZA" sz="1800" dirty="0">
                          <a:effectLst/>
                        </a:rPr>
                        <a:t>10 May 2013</a:t>
                      </a:r>
                      <a:endParaRPr lang="en-US" sz="1800" dirty="0">
                        <a:effectLst/>
                        <a:latin typeface="Calibri"/>
                        <a:ea typeface="Calibri"/>
                        <a:cs typeface="Times New Roman"/>
                      </a:endParaRPr>
                    </a:p>
                  </a:txBody>
                  <a:tcPr marL="68580" marR="68580" marT="0" marB="0">
                    <a:solidFill>
                      <a:schemeClr val="accent5">
                        <a:lumMod val="20000"/>
                        <a:lumOff val="80000"/>
                      </a:schemeClr>
                    </a:solidFill>
                  </a:tcPr>
                </a:tc>
                <a:tc>
                  <a:txBody>
                    <a:bodyPr/>
                    <a:lstStyle/>
                    <a:p>
                      <a:pPr marL="0" marR="0" algn="ctr">
                        <a:lnSpc>
                          <a:spcPct val="115000"/>
                        </a:lnSpc>
                        <a:spcBef>
                          <a:spcPts val="0"/>
                        </a:spcBef>
                        <a:spcAft>
                          <a:spcPts val="0"/>
                        </a:spcAft>
                      </a:pPr>
                      <a:r>
                        <a:rPr lang="en-ZA" sz="1800" dirty="0">
                          <a:effectLst/>
                        </a:rPr>
                        <a:t>4</a:t>
                      </a:r>
                      <a:endParaRPr lang="en-US" sz="1800" dirty="0">
                        <a:effectLst/>
                        <a:latin typeface="Calibri"/>
                        <a:ea typeface="Calibri"/>
                        <a:cs typeface="Times New Roman"/>
                      </a:endParaRPr>
                    </a:p>
                  </a:txBody>
                  <a:tcPr marL="68580" marR="68580" marT="0" marB="0">
                    <a:solidFill>
                      <a:schemeClr val="accent5">
                        <a:lumMod val="20000"/>
                        <a:lumOff val="80000"/>
                      </a:schemeClr>
                    </a:solidFill>
                  </a:tcPr>
                </a:tc>
                <a:tc>
                  <a:txBody>
                    <a:bodyPr/>
                    <a:lstStyle/>
                    <a:p>
                      <a:pPr marL="0" marR="0" algn="ctr">
                        <a:lnSpc>
                          <a:spcPct val="115000"/>
                        </a:lnSpc>
                        <a:spcBef>
                          <a:spcPts val="0"/>
                        </a:spcBef>
                        <a:spcAft>
                          <a:spcPts val="0"/>
                        </a:spcAft>
                      </a:pPr>
                      <a:r>
                        <a:rPr lang="en-ZA" sz="1800">
                          <a:effectLst/>
                        </a:rPr>
                        <a:t>4</a:t>
                      </a:r>
                      <a:endParaRPr lang="en-US" sz="1800">
                        <a:effectLst/>
                        <a:latin typeface="Calibri"/>
                        <a:ea typeface="Calibri"/>
                        <a:cs typeface="Times New Roman"/>
                      </a:endParaRPr>
                    </a:p>
                  </a:txBody>
                  <a:tcPr marL="68580" marR="68580" marT="0" marB="0">
                    <a:solidFill>
                      <a:schemeClr val="accent5">
                        <a:lumMod val="20000"/>
                        <a:lumOff val="80000"/>
                      </a:schemeClr>
                    </a:solidFill>
                  </a:tcPr>
                </a:tc>
              </a:tr>
              <a:tr h="190500">
                <a:tc>
                  <a:txBody>
                    <a:bodyPr/>
                    <a:lstStyle/>
                    <a:p>
                      <a:pPr marL="0" marR="0" lvl="0" indent="0" algn="ctr">
                        <a:lnSpc>
                          <a:spcPct val="115000"/>
                        </a:lnSpc>
                        <a:spcBef>
                          <a:spcPts val="0"/>
                        </a:spcBef>
                        <a:spcAft>
                          <a:spcPts val="0"/>
                        </a:spcAft>
                        <a:buFont typeface="+mj-lt"/>
                        <a:buNone/>
                      </a:pPr>
                      <a:r>
                        <a:rPr lang="en-US" sz="1800" dirty="0" smtClean="0">
                          <a:effectLst/>
                          <a:latin typeface="Calibri"/>
                        </a:rPr>
                        <a:t>6</a:t>
                      </a:r>
                      <a:endParaRPr lang="en-US" sz="1800" dirty="0">
                        <a:effectLst/>
                        <a:latin typeface="Calibri"/>
                      </a:endParaRPr>
                    </a:p>
                  </a:txBody>
                  <a:tcPr marL="68580" marR="68580" marT="0" marB="0"/>
                </a:tc>
                <a:tc>
                  <a:txBody>
                    <a:bodyPr/>
                    <a:lstStyle/>
                    <a:p>
                      <a:pPr marL="0" marR="0" lvl="0" indent="0">
                        <a:lnSpc>
                          <a:spcPct val="115000"/>
                        </a:lnSpc>
                        <a:spcBef>
                          <a:spcPts val="0"/>
                        </a:spcBef>
                        <a:spcAft>
                          <a:spcPts val="0"/>
                        </a:spcAft>
                        <a:buFont typeface="+mj-lt"/>
                        <a:buNone/>
                      </a:pPr>
                      <a:r>
                        <a:rPr lang="en-ZA" sz="1800" dirty="0" err="1">
                          <a:effectLst/>
                        </a:rPr>
                        <a:t>Jabhile</a:t>
                      </a:r>
                      <a:r>
                        <a:rPr lang="en-ZA" sz="1800" dirty="0">
                          <a:effectLst/>
                        </a:rPr>
                        <a:t> </a:t>
                      </a:r>
                      <a:r>
                        <a:rPr lang="en-ZA" sz="1800" dirty="0" err="1">
                          <a:effectLst/>
                        </a:rPr>
                        <a:t>Mbele</a:t>
                      </a:r>
                      <a:endParaRPr lang="en-US" sz="1800" dirty="0">
                        <a:effectLst/>
                        <a:latin typeface="Calibri"/>
                      </a:endParaRPr>
                    </a:p>
                  </a:txBody>
                  <a:tcPr marL="68580" marR="68580" marT="0" marB="0">
                    <a:solidFill>
                      <a:schemeClr val="accent5">
                        <a:lumMod val="20000"/>
                        <a:lumOff val="80000"/>
                      </a:schemeClr>
                    </a:solidFill>
                  </a:tcPr>
                </a:tc>
                <a:tc>
                  <a:txBody>
                    <a:bodyPr/>
                    <a:lstStyle/>
                    <a:p>
                      <a:pPr marL="0" marR="0">
                        <a:lnSpc>
                          <a:spcPct val="115000"/>
                        </a:lnSpc>
                        <a:spcBef>
                          <a:spcPts val="0"/>
                        </a:spcBef>
                        <a:spcAft>
                          <a:spcPts val="0"/>
                        </a:spcAft>
                      </a:pPr>
                      <a:r>
                        <a:rPr lang="en-ZA" sz="1800" dirty="0">
                          <a:effectLst/>
                        </a:rPr>
                        <a:t>10 May 2013</a:t>
                      </a:r>
                      <a:endParaRPr lang="en-US" sz="1800" dirty="0">
                        <a:effectLst/>
                        <a:latin typeface="Calibri"/>
                        <a:ea typeface="Calibri"/>
                        <a:cs typeface="Times New Roman"/>
                      </a:endParaRPr>
                    </a:p>
                  </a:txBody>
                  <a:tcPr marL="68580" marR="68580" marT="0" marB="0">
                    <a:solidFill>
                      <a:schemeClr val="accent5">
                        <a:lumMod val="20000"/>
                        <a:lumOff val="80000"/>
                      </a:schemeClr>
                    </a:solidFill>
                  </a:tcPr>
                </a:tc>
                <a:tc>
                  <a:txBody>
                    <a:bodyPr/>
                    <a:lstStyle/>
                    <a:p>
                      <a:pPr marL="0" marR="0" algn="ctr">
                        <a:lnSpc>
                          <a:spcPct val="115000"/>
                        </a:lnSpc>
                        <a:spcBef>
                          <a:spcPts val="0"/>
                        </a:spcBef>
                        <a:spcAft>
                          <a:spcPts val="0"/>
                        </a:spcAft>
                      </a:pPr>
                      <a:r>
                        <a:rPr lang="en-ZA" sz="1800" dirty="0">
                          <a:effectLst/>
                        </a:rPr>
                        <a:t>4</a:t>
                      </a:r>
                      <a:endParaRPr lang="en-US" sz="1800" dirty="0">
                        <a:effectLst/>
                        <a:latin typeface="Calibri"/>
                        <a:ea typeface="Calibri"/>
                        <a:cs typeface="Times New Roman"/>
                      </a:endParaRPr>
                    </a:p>
                  </a:txBody>
                  <a:tcPr marL="68580" marR="68580" marT="0" marB="0">
                    <a:solidFill>
                      <a:schemeClr val="accent5">
                        <a:lumMod val="20000"/>
                        <a:lumOff val="80000"/>
                      </a:schemeClr>
                    </a:solidFill>
                  </a:tcPr>
                </a:tc>
                <a:tc>
                  <a:txBody>
                    <a:bodyPr/>
                    <a:lstStyle/>
                    <a:p>
                      <a:pPr marL="0" marR="0" algn="ctr">
                        <a:lnSpc>
                          <a:spcPct val="115000"/>
                        </a:lnSpc>
                        <a:spcBef>
                          <a:spcPts val="0"/>
                        </a:spcBef>
                        <a:spcAft>
                          <a:spcPts val="0"/>
                        </a:spcAft>
                      </a:pPr>
                      <a:r>
                        <a:rPr lang="en-ZA" sz="1800">
                          <a:effectLst/>
                        </a:rPr>
                        <a:t>1</a:t>
                      </a:r>
                      <a:endParaRPr lang="en-US" sz="1800">
                        <a:effectLst/>
                        <a:latin typeface="Calibri"/>
                        <a:ea typeface="Calibri"/>
                        <a:cs typeface="Times New Roman"/>
                      </a:endParaRPr>
                    </a:p>
                  </a:txBody>
                  <a:tcPr marL="68580" marR="68580" marT="0" marB="0">
                    <a:solidFill>
                      <a:schemeClr val="accent5">
                        <a:lumMod val="20000"/>
                        <a:lumOff val="80000"/>
                      </a:schemeClr>
                    </a:solidFill>
                  </a:tcPr>
                </a:tc>
              </a:tr>
              <a:tr h="190500">
                <a:tc>
                  <a:txBody>
                    <a:bodyPr/>
                    <a:lstStyle/>
                    <a:p>
                      <a:pPr marL="0" marR="0" lvl="0" indent="0" algn="ctr">
                        <a:lnSpc>
                          <a:spcPct val="115000"/>
                        </a:lnSpc>
                        <a:spcBef>
                          <a:spcPts val="0"/>
                        </a:spcBef>
                        <a:spcAft>
                          <a:spcPts val="0"/>
                        </a:spcAft>
                        <a:buFont typeface="+mj-lt"/>
                        <a:buNone/>
                      </a:pPr>
                      <a:r>
                        <a:rPr lang="en-US" sz="1800" dirty="0" smtClean="0">
                          <a:effectLst/>
                          <a:latin typeface="Calibri"/>
                        </a:rPr>
                        <a:t>7</a:t>
                      </a:r>
                      <a:endParaRPr lang="en-US" sz="1800" dirty="0">
                        <a:effectLst/>
                        <a:latin typeface="Calibri"/>
                      </a:endParaRPr>
                    </a:p>
                  </a:txBody>
                  <a:tcPr marL="68580" marR="68580" marT="0" marB="0"/>
                </a:tc>
                <a:tc>
                  <a:txBody>
                    <a:bodyPr/>
                    <a:lstStyle/>
                    <a:p>
                      <a:pPr marL="0" marR="0" lvl="0" indent="0">
                        <a:lnSpc>
                          <a:spcPct val="115000"/>
                        </a:lnSpc>
                        <a:spcBef>
                          <a:spcPts val="0"/>
                        </a:spcBef>
                        <a:spcAft>
                          <a:spcPts val="0"/>
                        </a:spcAft>
                        <a:buFont typeface="+mj-lt"/>
                        <a:buNone/>
                      </a:pPr>
                      <a:r>
                        <a:rPr lang="en-ZA" sz="1800" dirty="0" err="1">
                          <a:effectLst/>
                        </a:rPr>
                        <a:t>Tendai</a:t>
                      </a:r>
                      <a:r>
                        <a:rPr lang="en-ZA" sz="1800" dirty="0">
                          <a:effectLst/>
                        </a:rPr>
                        <a:t> </a:t>
                      </a:r>
                      <a:r>
                        <a:rPr lang="en-ZA" sz="1800" dirty="0" err="1">
                          <a:effectLst/>
                        </a:rPr>
                        <a:t>Mapenda</a:t>
                      </a:r>
                      <a:endParaRPr lang="en-US" sz="1800" dirty="0">
                        <a:effectLst/>
                        <a:latin typeface="Calibri"/>
                      </a:endParaRPr>
                    </a:p>
                  </a:txBody>
                  <a:tcPr marL="68580" marR="68580" marT="0" marB="0">
                    <a:solidFill>
                      <a:schemeClr val="accent5">
                        <a:lumMod val="20000"/>
                        <a:lumOff val="80000"/>
                      </a:schemeClr>
                    </a:solidFill>
                  </a:tcPr>
                </a:tc>
                <a:tc>
                  <a:txBody>
                    <a:bodyPr/>
                    <a:lstStyle/>
                    <a:p>
                      <a:pPr marL="0" marR="0">
                        <a:lnSpc>
                          <a:spcPct val="115000"/>
                        </a:lnSpc>
                        <a:spcBef>
                          <a:spcPts val="0"/>
                        </a:spcBef>
                        <a:spcAft>
                          <a:spcPts val="0"/>
                        </a:spcAft>
                      </a:pPr>
                      <a:r>
                        <a:rPr lang="en-ZA" sz="1800" dirty="0">
                          <a:effectLst/>
                        </a:rPr>
                        <a:t>01 Feb 2016</a:t>
                      </a:r>
                      <a:endParaRPr lang="en-US" sz="1800" dirty="0">
                        <a:effectLst/>
                        <a:latin typeface="Calibri"/>
                        <a:ea typeface="Calibri"/>
                        <a:cs typeface="Times New Roman"/>
                      </a:endParaRPr>
                    </a:p>
                  </a:txBody>
                  <a:tcPr marL="68580" marR="68580" marT="0" marB="0">
                    <a:solidFill>
                      <a:schemeClr val="accent5">
                        <a:lumMod val="20000"/>
                        <a:lumOff val="80000"/>
                      </a:schemeClr>
                    </a:solidFill>
                  </a:tcPr>
                </a:tc>
                <a:tc>
                  <a:txBody>
                    <a:bodyPr/>
                    <a:lstStyle/>
                    <a:p>
                      <a:pPr marL="0" marR="0" algn="ctr">
                        <a:lnSpc>
                          <a:spcPct val="115000"/>
                        </a:lnSpc>
                        <a:spcBef>
                          <a:spcPts val="0"/>
                        </a:spcBef>
                        <a:spcAft>
                          <a:spcPts val="0"/>
                        </a:spcAft>
                      </a:pPr>
                      <a:r>
                        <a:rPr lang="en-ZA" sz="1800" dirty="0">
                          <a:effectLst/>
                        </a:rPr>
                        <a:t>1</a:t>
                      </a:r>
                      <a:endParaRPr lang="en-US" sz="1800" dirty="0">
                        <a:effectLst/>
                        <a:latin typeface="Calibri"/>
                        <a:ea typeface="Calibri"/>
                        <a:cs typeface="Times New Roman"/>
                      </a:endParaRPr>
                    </a:p>
                  </a:txBody>
                  <a:tcPr marL="68580" marR="68580" marT="0" marB="0">
                    <a:solidFill>
                      <a:schemeClr val="accent5">
                        <a:lumMod val="20000"/>
                        <a:lumOff val="80000"/>
                      </a:schemeClr>
                    </a:solidFill>
                  </a:tcPr>
                </a:tc>
                <a:tc>
                  <a:txBody>
                    <a:bodyPr/>
                    <a:lstStyle/>
                    <a:p>
                      <a:pPr marL="0" marR="0" algn="ctr">
                        <a:lnSpc>
                          <a:spcPct val="115000"/>
                        </a:lnSpc>
                        <a:spcBef>
                          <a:spcPts val="0"/>
                        </a:spcBef>
                        <a:spcAft>
                          <a:spcPts val="0"/>
                        </a:spcAft>
                      </a:pPr>
                      <a:r>
                        <a:rPr lang="en-ZA" sz="1800" dirty="0">
                          <a:effectLst/>
                        </a:rPr>
                        <a:t>1</a:t>
                      </a:r>
                      <a:endParaRPr lang="en-US" sz="1800" dirty="0">
                        <a:effectLst/>
                        <a:latin typeface="Calibri"/>
                        <a:ea typeface="Calibri"/>
                        <a:cs typeface="Times New Roman"/>
                      </a:endParaRPr>
                    </a:p>
                  </a:txBody>
                  <a:tcPr marL="68580" marR="68580" marT="0" marB="0">
                    <a:solidFill>
                      <a:schemeClr val="accent5">
                        <a:lumMod val="20000"/>
                        <a:lumOff val="80000"/>
                      </a:schemeClr>
                    </a:solidFill>
                  </a:tcPr>
                </a:tc>
              </a:tr>
            </a:tbl>
          </a:graphicData>
        </a:graphic>
      </p:graphicFrame>
      <p:sp>
        <p:nvSpPr>
          <p:cNvPr id="4" name="TextBox 3"/>
          <p:cNvSpPr txBox="1"/>
          <p:nvPr/>
        </p:nvSpPr>
        <p:spPr>
          <a:xfrm>
            <a:off x="0" y="117090"/>
            <a:ext cx="9144000" cy="523220"/>
          </a:xfrm>
          <a:prstGeom prst="rect">
            <a:avLst/>
          </a:prstGeom>
          <a:noFill/>
        </p:spPr>
        <p:txBody>
          <a:bodyPr wrap="square" rtlCol="0">
            <a:spAutoFit/>
          </a:bodyPr>
          <a:lstStyle/>
          <a:p>
            <a:pPr algn="ctr"/>
            <a:r>
              <a:rPr lang="en-US" sz="2800" b="1" dirty="0" smtClean="0"/>
              <a:t>AUDIT, RISK AND FINANCE COMMITTEE</a:t>
            </a:r>
            <a:endParaRPr lang="en-US" sz="2800" b="1" dirty="0"/>
          </a:p>
        </p:txBody>
      </p:sp>
    </p:spTree>
    <p:extLst>
      <p:ext uri="{BB962C8B-B14F-4D97-AF65-F5344CB8AC3E}">
        <p14:creationId xmlns:p14="http://schemas.microsoft.com/office/powerpoint/2010/main" xmlns="" val="1395247166"/>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2541841351"/>
              </p:ext>
            </p:extLst>
          </p:nvPr>
        </p:nvGraphicFramePr>
        <p:xfrm>
          <a:off x="533400" y="1371600"/>
          <a:ext cx="8153401" cy="2839212"/>
        </p:xfrm>
        <a:graphic>
          <a:graphicData uri="http://schemas.openxmlformats.org/drawingml/2006/table">
            <a:tbl>
              <a:tblPr firstRow="1" firstCol="1" bandRow="1">
                <a:tableStyleId>{5C22544A-7EE6-4342-B048-85BDC9FD1C3A}</a:tableStyleId>
              </a:tblPr>
              <a:tblGrid>
                <a:gridCol w="762000"/>
                <a:gridCol w="3429000"/>
                <a:gridCol w="1447800"/>
                <a:gridCol w="1371600"/>
                <a:gridCol w="1143001"/>
              </a:tblGrid>
              <a:tr h="190500">
                <a:tc>
                  <a:txBody>
                    <a:bodyPr/>
                    <a:lstStyle/>
                    <a:p>
                      <a:pPr marL="0" marR="0">
                        <a:lnSpc>
                          <a:spcPct val="115000"/>
                        </a:lnSpc>
                        <a:spcBef>
                          <a:spcPts val="0"/>
                        </a:spcBef>
                        <a:spcAft>
                          <a:spcPts val="0"/>
                        </a:spcAft>
                      </a:pPr>
                      <a:endParaRPr lang="en-US" sz="1800" dirty="0">
                        <a:effectLst/>
                        <a:latin typeface="Calibri"/>
                        <a:ea typeface="Calibri"/>
                        <a:cs typeface="Times New Roman"/>
                      </a:endParaRPr>
                    </a:p>
                  </a:txBody>
                  <a:tcPr marL="68580" marR="68580" marT="0" marB="0" anchor="b">
                    <a:solidFill>
                      <a:srgbClr val="19334F"/>
                    </a:solidFill>
                  </a:tcPr>
                </a:tc>
                <a:tc gridSpan="4">
                  <a:txBody>
                    <a:bodyPr/>
                    <a:lstStyle/>
                    <a:p>
                      <a:pPr marL="0" marR="0">
                        <a:lnSpc>
                          <a:spcPct val="115000"/>
                        </a:lnSpc>
                        <a:spcBef>
                          <a:spcPts val="0"/>
                        </a:spcBef>
                        <a:spcAft>
                          <a:spcPts val="0"/>
                        </a:spcAft>
                      </a:pPr>
                      <a:r>
                        <a:rPr lang="en-ZA" sz="1800" dirty="0">
                          <a:effectLst/>
                        </a:rPr>
                        <a:t>Claims Compliance and Enforcement Committee 2015/2016: (4 members</a:t>
                      </a:r>
                      <a:r>
                        <a:rPr lang="en-ZA" sz="1800" dirty="0" smtClean="0">
                          <a:effectLst/>
                        </a:rPr>
                        <a:t>)</a:t>
                      </a:r>
                    </a:p>
                    <a:p>
                      <a:pPr marL="0" marR="0">
                        <a:lnSpc>
                          <a:spcPct val="115000"/>
                        </a:lnSpc>
                        <a:spcBef>
                          <a:spcPts val="0"/>
                        </a:spcBef>
                        <a:spcAft>
                          <a:spcPts val="0"/>
                        </a:spcAft>
                      </a:pPr>
                      <a:endParaRPr lang="en-US" sz="1800" dirty="0">
                        <a:effectLst/>
                        <a:latin typeface="Calibri"/>
                        <a:ea typeface="Calibri"/>
                        <a:cs typeface="Times New Roman"/>
                      </a:endParaRPr>
                    </a:p>
                  </a:txBody>
                  <a:tcPr marL="68580" marR="68580" marT="0" marB="0" anchor="b">
                    <a:solidFill>
                      <a:srgbClr val="19334F"/>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190500">
                <a:tc>
                  <a:txBody>
                    <a:bodyPr/>
                    <a:lstStyle/>
                    <a:p>
                      <a:pPr marL="0" marR="0">
                        <a:lnSpc>
                          <a:spcPct val="115000"/>
                        </a:lnSpc>
                        <a:spcBef>
                          <a:spcPts val="0"/>
                        </a:spcBef>
                        <a:spcAft>
                          <a:spcPts val="0"/>
                        </a:spcAft>
                      </a:pPr>
                      <a:endParaRPr lang="en-US" sz="1800" b="1" dirty="0">
                        <a:solidFill>
                          <a:schemeClr val="bg1"/>
                        </a:solidFill>
                        <a:effectLst/>
                        <a:latin typeface="Calibri"/>
                        <a:ea typeface="Calibri"/>
                        <a:cs typeface="Times New Roman"/>
                      </a:endParaRPr>
                    </a:p>
                  </a:txBody>
                  <a:tcPr marL="68580" marR="68580" marT="0" marB="0" anchor="b">
                    <a:solidFill>
                      <a:srgbClr val="000046"/>
                    </a:solidFill>
                  </a:tcPr>
                </a:tc>
                <a:tc>
                  <a:txBody>
                    <a:bodyPr/>
                    <a:lstStyle/>
                    <a:p>
                      <a:pPr marL="0" marR="0">
                        <a:lnSpc>
                          <a:spcPct val="115000"/>
                        </a:lnSpc>
                        <a:spcBef>
                          <a:spcPts val="0"/>
                        </a:spcBef>
                        <a:spcAft>
                          <a:spcPts val="0"/>
                        </a:spcAft>
                      </a:pPr>
                      <a:r>
                        <a:rPr lang="en-ZA" sz="1800" b="1" dirty="0">
                          <a:solidFill>
                            <a:schemeClr val="bg1"/>
                          </a:solidFill>
                          <a:effectLst/>
                        </a:rPr>
                        <a:t>Members</a:t>
                      </a:r>
                      <a:endParaRPr lang="en-US" sz="1800" b="1" dirty="0">
                        <a:solidFill>
                          <a:schemeClr val="bg1"/>
                        </a:solidFill>
                        <a:effectLst/>
                        <a:latin typeface="Calibri"/>
                        <a:ea typeface="Calibri"/>
                        <a:cs typeface="Times New Roman"/>
                      </a:endParaRPr>
                    </a:p>
                  </a:txBody>
                  <a:tcPr marL="68580" marR="68580" marT="0" marB="0" anchor="b">
                    <a:solidFill>
                      <a:srgbClr val="000046"/>
                    </a:solidFill>
                  </a:tcPr>
                </a:tc>
                <a:tc>
                  <a:txBody>
                    <a:bodyPr/>
                    <a:lstStyle/>
                    <a:p>
                      <a:pPr marL="0" marR="0" algn="ctr">
                        <a:lnSpc>
                          <a:spcPct val="115000"/>
                        </a:lnSpc>
                        <a:spcBef>
                          <a:spcPts val="0"/>
                        </a:spcBef>
                        <a:spcAft>
                          <a:spcPts val="0"/>
                        </a:spcAft>
                      </a:pPr>
                      <a:r>
                        <a:rPr lang="en-ZA" sz="1800" b="1" dirty="0">
                          <a:solidFill>
                            <a:schemeClr val="bg1"/>
                          </a:solidFill>
                          <a:effectLst/>
                        </a:rPr>
                        <a:t>Date of Appointment</a:t>
                      </a:r>
                      <a:endParaRPr lang="en-US" sz="1800" b="1" dirty="0">
                        <a:solidFill>
                          <a:schemeClr val="bg1"/>
                        </a:solidFill>
                        <a:effectLst/>
                        <a:latin typeface="Calibri"/>
                        <a:ea typeface="Calibri"/>
                        <a:cs typeface="Times New Roman"/>
                      </a:endParaRPr>
                    </a:p>
                  </a:txBody>
                  <a:tcPr marL="68580" marR="68580" marT="0" marB="0" anchor="b">
                    <a:solidFill>
                      <a:srgbClr val="000046"/>
                    </a:solidFill>
                  </a:tcPr>
                </a:tc>
                <a:tc>
                  <a:txBody>
                    <a:bodyPr/>
                    <a:lstStyle/>
                    <a:p>
                      <a:pPr marL="0" marR="0" algn="ctr">
                        <a:lnSpc>
                          <a:spcPct val="115000"/>
                        </a:lnSpc>
                        <a:spcBef>
                          <a:spcPts val="0"/>
                        </a:spcBef>
                        <a:spcAft>
                          <a:spcPts val="0"/>
                        </a:spcAft>
                      </a:pPr>
                      <a:r>
                        <a:rPr lang="en-ZA" sz="1800" b="1" dirty="0">
                          <a:solidFill>
                            <a:schemeClr val="bg1"/>
                          </a:solidFill>
                          <a:effectLst/>
                        </a:rPr>
                        <a:t>Total Number of Meetings</a:t>
                      </a:r>
                      <a:endParaRPr lang="en-US" sz="1800" b="1" dirty="0">
                        <a:solidFill>
                          <a:schemeClr val="bg1"/>
                        </a:solidFill>
                        <a:effectLst/>
                        <a:latin typeface="Calibri"/>
                        <a:ea typeface="Calibri"/>
                        <a:cs typeface="Times New Roman"/>
                      </a:endParaRPr>
                    </a:p>
                  </a:txBody>
                  <a:tcPr marL="68580" marR="68580" marT="0" marB="0" anchor="b">
                    <a:solidFill>
                      <a:srgbClr val="000046"/>
                    </a:solidFill>
                  </a:tcPr>
                </a:tc>
                <a:tc>
                  <a:txBody>
                    <a:bodyPr/>
                    <a:lstStyle/>
                    <a:p>
                      <a:pPr marL="0" marR="0" algn="ctr">
                        <a:lnSpc>
                          <a:spcPct val="115000"/>
                        </a:lnSpc>
                        <a:spcBef>
                          <a:spcPts val="0"/>
                        </a:spcBef>
                        <a:spcAft>
                          <a:spcPts val="0"/>
                        </a:spcAft>
                      </a:pPr>
                      <a:r>
                        <a:rPr lang="en-ZA" sz="1800" b="1" dirty="0">
                          <a:solidFill>
                            <a:schemeClr val="bg1"/>
                          </a:solidFill>
                          <a:effectLst/>
                        </a:rPr>
                        <a:t>Total Attended</a:t>
                      </a:r>
                      <a:endParaRPr lang="en-US" sz="1800" b="1" dirty="0">
                        <a:solidFill>
                          <a:schemeClr val="bg1"/>
                        </a:solidFill>
                        <a:effectLst/>
                        <a:latin typeface="Calibri"/>
                        <a:ea typeface="Calibri"/>
                        <a:cs typeface="Times New Roman"/>
                      </a:endParaRPr>
                    </a:p>
                  </a:txBody>
                  <a:tcPr marL="68580" marR="68580" marT="0" marB="0" anchor="b">
                    <a:solidFill>
                      <a:srgbClr val="000046"/>
                    </a:solidFill>
                  </a:tcPr>
                </a:tc>
              </a:tr>
              <a:tr h="190500">
                <a:tc>
                  <a:txBody>
                    <a:bodyPr/>
                    <a:lstStyle/>
                    <a:p>
                      <a:pPr marL="0" marR="0" lvl="0" indent="0" algn="ctr">
                        <a:lnSpc>
                          <a:spcPct val="115000"/>
                        </a:lnSpc>
                        <a:spcBef>
                          <a:spcPts val="0"/>
                        </a:spcBef>
                        <a:spcAft>
                          <a:spcPts val="0"/>
                        </a:spcAft>
                        <a:buFont typeface="+mj-lt"/>
                        <a:buNone/>
                      </a:pPr>
                      <a:r>
                        <a:rPr lang="en-US" sz="1800" dirty="0" smtClean="0">
                          <a:effectLst/>
                          <a:latin typeface="Calibri"/>
                        </a:rPr>
                        <a:t>1</a:t>
                      </a:r>
                      <a:endParaRPr lang="en-US" sz="1800" dirty="0">
                        <a:effectLst/>
                        <a:latin typeface="Calibri"/>
                      </a:endParaRPr>
                    </a:p>
                  </a:txBody>
                  <a:tcPr marL="68580" marR="68580" marT="0" marB="0" anchor="b"/>
                </a:tc>
                <a:tc>
                  <a:txBody>
                    <a:bodyPr/>
                    <a:lstStyle/>
                    <a:p>
                      <a:pPr marL="0" marR="0" lvl="0" indent="0">
                        <a:lnSpc>
                          <a:spcPct val="115000"/>
                        </a:lnSpc>
                        <a:spcBef>
                          <a:spcPts val="0"/>
                        </a:spcBef>
                        <a:spcAft>
                          <a:spcPts val="0"/>
                        </a:spcAft>
                        <a:buFont typeface="+mj-lt"/>
                        <a:buNone/>
                      </a:pPr>
                      <a:r>
                        <a:rPr lang="en-ZA" sz="1800" dirty="0" err="1">
                          <a:effectLst/>
                        </a:rPr>
                        <a:t>Tshepo</a:t>
                      </a:r>
                      <a:r>
                        <a:rPr lang="en-ZA" sz="1800" dirty="0">
                          <a:effectLst/>
                        </a:rPr>
                        <a:t> </a:t>
                      </a:r>
                      <a:r>
                        <a:rPr lang="en-ZA" sz="1800" dirty="0" err="1">
                          <a:effectLst/>
                        </a:rPr>
                        <a:t>Maake</a:t>
                      </a:r>
                      <a:r>
                        <a:rPr lang="en-ZA" sz="1800" dirty="0">
                          <a:effectLst/>
                        </a:rPr>
                        <a:t> (Chairman)</a:t>
                      </a:r>
                      <a:endParaRPr lang="en-US" sz="1800" dirty="0">
                        <a:effectLst/>
                        <a:latin typeface="Calibri"/>
                      </a:endParaRPr>
                    </a:p>
                  </a:txBody>
                  <a:tcPr marL="68580" marR="68580" marT="0" marB="0" anchor="b">
                    <a:solidFill>
                      <a:schemeClr val="accent5">
                        <a:lumMod val="20000"/>
                        <a:lumOff val="80000"/>
                      </a:schemeClr>
                    </a:solidFill>
                  </a:tcPr>
                </a:tc>
                <a:tc>
                  <a:txBody>
                    <a:bodyPr/>
                    <a:lstStyle/>
                    <a:p>
                      <a:pPr marL="0" marR="0" algn="r">
                        <a:lnSpc>
                          <a:spcPct val="115000"/>
                        </a:lnSpc>
                        <a:spcBef>
                          <a:spcPts val="0"/>
                        </a:spcBef>
                        <a:spcAft>
                          <a:spcPts val="0"/>
                        </a:spcAft>
                      </a:pPr>
                      <a:r>
                        <a:rPr lang="en-ZA" sz="1800" dirty="0">
                          <a:effectLst/>
                        </a:rPr>
                        <a:t>10 May 2013</a:t>
                      </a:r>
                      <a:endParaRPr lang="en-US" sz="1800" dirty="0">
                        <a:effectLst/>
                        <a:latin typeface="Calibri"/>
                        <a:ea typeface="Calibri"/>
                        <a:cs typeface="Times New Roman"/>
                      </a:endParaRPr>
                    </a:p>
                  </a:txBody>
                  <a:tcPr marL="68580" marR="68580" marT="0" marB="0" anchor="b">
                    <a:solidFill>
                      <a:schemeClr val="accent5">
                        <a:lumMod val="20000"/>
                        <a:lumOff val="80000"/>
                      </a:schemeClr>
                    </a:solidFill>
                  </a:tcPr>
                </a:tc>
                <a:tc>
                  <a:txBody>
                    <a:bodyPr/>
                    <a:lstStyle/>
                    <a:p>
                      <a:pPr marL="0" marR="0" algn="r">
                        <a:lnSpc>
                          <a:spcPct val="115000"/>
                        </a:lnSpc>
                        <a:spcBef>
                          <a:spcPts val="0"/>
                        </a:spcBef>
                        <a:spcAft>
                          <a:spcPts val="0"/>
                        </a:spcAft>
                      </a:pPr>
                      <a:r>
                        <a:rPr lang="en-ZA" sz="1800">
                          <a:effectLst/>
                        </a:rPr>
                        <a:t>3</a:t>
                      </a:r>
                      <a:endParaRPr lang="en-US" sz="1800">
                        <a:effectLst/>
                        <a:latin typeface="Calibri"/>
                        <a:ea typeface="Calibri"/>
                        <a:cs typeface="Times New Roman"/>
                      </a:endParaRPr>
                    </a:p>
                  </a:txBody>
                  <a:tcPr marL="68580" marR="68580" marT="0" marB="0" anchor="b">
                    <a:solidFill>
                      <a:schemeClr val="accent5">
                        <a:lumMod val="20000"/>
                        <a:lumOff val="80000"/>
                      </a:schemeClr>
                    </a:solidFill>
                  </a:tcPr>
                </a:tc>
                <a:tc>
                  <a:txBody>
                    <a:bodyPr/>
                    <a:lstStyle/>
                    <a:p>
                      <a:pPr marL="0" marR="0" algn="r">
                        <a:lnSpc>
                          <a:spcPct val="115000"/>
                        </a:lnSpc>
                        <a:spcBef>
                          <a:spcPts val="0"/>
                        </a:spcBef>
                        <a:spcAft>
                          <a:spcPts val="0"/>
                        </a:spcAft>
                      </a:pPr>
                      <a:r>
                        <a:rPr lang="en-ZA" sz="1800">
                          <a:effectLst/>
                        </a:rPr>
                        <a:t>3</a:t>
                      </a:r>
                      <a:endParaRPr lang="en-US" sz="1800">
                        <a:effectLst/>
                        <a:latin typeface="Calibri"/>
                        <a:ea typeface="Calibri"/>
                        <a:cs typeface="Times New Roman"/>
                      </a:endParaRPr>
                    </a:p>
                  </a:txBody>
                  <a:tcPr marL="68580" marR="68580" marT="0" marB="0" anchor="b">
                    <a:solidFill>
                      <a:schemeClr val="accent5">
                        <a:lumMod val="20000"/>
                        <a:lumOff val="80000"/>
                      </a:schemeClr>
                    </a:solidFill>
                  </a:tcPr>
                </a:tc>
              </a:tr>
              <a:tr h="190500">
                <a:tc>
                  <a:txBody>
                    <a:bodyPr/>
                    <a:lstStyle/>
                    <a:p>
                      <a:pPr marL="0" marR="0" lvl="0" indent="0" algn="ctr">
                        <a:lnSpc>
                          <a:spcPct val="115000"/>
                        </a:lnSpc>
                        <a:spcBef>
                          <a:spcPts val="0"/>
                        </a:spcBef>
                        <a:spcAft>
                          <a:spcPts val="0"/>
                        </a:spcAft>
                        <a:buFont typeface="+mj-lt"/>
                        <a:buNone/>
                      </a:pPr>
                      <a:r>
                        <a:rPr lang="en-US" sz="1800" dirty="0" smtClean="0">
                          <a:effectLst/>
                          <a:latin typeface="Calibri"/>
                        </a:rPr>
                        <a:t>2</a:t>
                      </a:r>
                      <a:endParaRPr lang="en-US" sz="1800" dirty="0">
                        <a:effectLst/>
                        <a:latin typeface="Calibri"/>
                      </a:endParaRPr>
                    </a:p>
                  </a:txBody>
                  <a:tcPr marL="68580" marR="68580" marT="0" marB="0" anchor="b"/>
                </a:tc>
                <a:tc>
                  <a:txBody>
                    <a:bodyPr/>
                    <a:lstStyle/>
                    <a:p>
                      <a:pPr marL="0" marR="0" lvl="0" indent="0">
                        <a:lnSpc>
                          <a:spcPct val="115000"/>
                        </a:lnSpc>
                        <a:spcBef>
                          <a:spcPts val="0"/>
                        </a:spcBef>
                        <a:spcAft>
                          <a:spcPts val="0"/>
                        </a:spcAft>
                        <a:buFont typeface="+mj-lt"/>
                        <a:buNone/>
                      </a:pPr>
                      <a:r>
                        <a:rPr lang="en-ZA" sz="1800" dirty="0" err="1">
                          <a:effectLst/>
                        </a:rPr>
                        <a:t>Sikander</a:t>
                      </a:r>
                      <a:r>
                        <a:rPr lang="en-ZA" sz="1800" dirty="0">
                          <a:effectLst/>
                        </a:rPr>
                        <a:t> '</a:t>
                      </a:r>
                      <a:r>
                        <a:rPr lang="en-ZA" sz="1800" dirty="0" err="1">
                          <a:effectLst/>
                        </a:rPr>
                        <a:t>Sikkie</a:t>
                      </a:r>
                      <a:r>
                        <a:rPr lang="en-ZA" sz="1800" dirty="0">
                          <a:effectLst/>
                        </a:rPr>
                        <a:t>' </a:t>
                      </a:r>
                      <a:r>
                        <a:rPr lang="en-ZA" sz="1800" dirty="0" err="1">
                          <a:effectLst/>
                        </a:rPr>
                        <a:t>Kajee</a:t>
                      </a:r>
                      <a:endParaRPr lang="en-US" sz="1800" dirty="0">
                        <a:effectLst/>
                        <a:latin typeface="Calibri"/>
                      </a:endParaRPr>
                    </a:p>
                  </a:txBody>
                  <a:tcPr marL="68580" marR="68580" marT="0" marB="0" anchor="b">
                    <a:solidFill>
                      <a:schemeClr val="accent5">
                        <a:lumMod val="20000"/>
                        <a:lumOff val="80000"/>
                      </a:schemeClr>
                    </a:solidFill>
                  </a:tcPr>
                </a:tc>
                <a:tc>
                  <a:txBody>
                    <a:bodyPr/>
                    <a:lstStyle/>
                    <a:p>
                      <a:pPr marL="0" marR="0" algn="r">
                        <a:lnSpc>
                          <a:spcPct val="115000"/>
                        </a:lnSpc>
                        <a:spcBef>
                          <a:spcPts val="0"/>
                        </a:spcBef>
                        <a:spcAft>
                          <a:spcPts val="0"/>
                        </a:spcAft>
                      </a:pPr>
                      <a:r>
                        <a:rPr lang="en-ZA" sz="1800" dirty="0">
                          <a:effectLst/>
                        </a:rPr>
                        <a:t>10 May 2013</a:t>
                      </a:r>
                      <a:endParaRPr lang="en-US" sz="1800" dirty="0">
                        <a:effectLst/>
                        <a:latin typeface="Calibri"/>
                        <a:ea typeface="Calibri"/>
                        <a:cs typeface="Times New Roman"/>
                      </a:endParaRPr>
                    </a:p>
                  </a:txBody>
                  <a:tcPr marL="68580" marR="68580" marT="0" marB="0" anchor="b">
                    <a:solidFill>
                      <a:schemeClr val="accent5">
                        <a:lumMod val="20000"/>
                        <a:lumOff val="80000"/>
                      </a:schemeClr>
                    </a:solidFill>
                  </a:tcPr>
                </a:tc>
                <a:tc>
                  <a:txBody>
                    <a:bodyPr/>
                    <a:lstStyle/>
                    <a:p>
                      <a:pPr marL="0" marR="0" algn="r">
                        <a:lnSpc>
                          <a:spcPct val="115000"/>
                        </a:lnSpc>
                        <a:spcBef>
                          <a:spcPts val="0"/>
                        </a:spcBef>
                        <a:spcAft>
                          <a:spcPts val="0"/>
                        </a:spcAft>
                      </a:pPr>
                      <a:r>
                        <a:rPr lang="en-ZA" sz="1800">
                          <a:effectLst/>
                        </a:rPr>
                        <a:t>3</a:t>
                      </a:r>
                      <a:endParaRPr lang="en-US" sz="1800">
                        <a:effectLst/>
                        <a:latin typeface="Calibri"/>
                        <a:ea typeface="Calibri"/>
                        <a:cs typeface="Times New Roman"/>
                      </a:endParaRPr>
                    </a:p>
                  </a:txBody>
                  <a:tcPr marL="68580" marR="68580" marT="0" marB="0" anchor="b">
                    <a:solidFill>
                      <a:schemeClr val="accent5">
                        <a:lumMod val="20000"/>
                        <a:lumOff val="80000"/>
                      </a:schemeClr>
                    </a:solidFill>
                  </a:tcPr>
                </a:tc>
                <a:tc>
                  <a:txBody>
                    <a:bodyPr/>
                    <a:lstStyle/>
                    <a:p>
                      <a:pPr marL="0" marR="0" algn="r">
                        <a:lnSpc>
                          <a:spcPct val="115000"/>
                        </a:lnSpc>
                        <a:spcBef>
                          <a:spcPts val="0"/>
                        </a:spcBef>
                        <a:spcAft>
                          <a:spcPts val="0"/>
                        </a:spcAft>
                      </a:pPr>
                      <a:r>
                        <a:rPr lang="en-ZA" sz="1800">
                          <a:effectLst/>
                        </a:rPr>
                        <a:t>3</a:t>
                      </a:r>
                      <a:endParaRPr lang="en-US" sz="1800">
                        <a:effectLst/>
                        <a:latin typeface="Calibri"/>
                        <a:ea typeface="Calibri"/>
                        <a:cs typeface="Times New Roman"/>
                      </a:endParaRPr>
                    </a:p>
                  </a:txBody>
                  <a:tcPr marL="68580" marR="68580" marT="0" marB="0" anchor="b">
                    <a:solidFill>
                      <a:schemeClr val="accent5">
                        <a:lumMod val="20000"/>
                        <a:lumOff val="80000"/>
                      </a:schemeClr>
                    </a:solidFill>
                  </a:tcPr>
                </a:tc>
              </a:tr>
              <a:tr h="190500">
                <a:tc>
                  <a:txBody>
                    <a:bodyPr/>
                    <a:lstStyle/>
                    <a:p>
                      <a:pPr marL="0" marR="0" lvl="0" indent="0" algn="ctr">
                        <a:lnSpc>
                          <a:spcPct val="115000"/>
                        </a:lnSpc>
                        <a:spcBef>
                          <a:spcPts val="0"/>
                        </a:spcBef>
                        <a:spcAft>
                          <a:spcPts val="0"/>
                        </a:spcAft>
                        <a:buFont typeface="+mj-lt"/>
                        <a:buNone/>
                      </a:pPr>
                      <a:r>
                        <a:rPr lang="en-US" sz="1800" dirty="0" smtClean="0">
                          <a:effectLst/>
                          <a:latin typeface="Calibri"/>
                        </a:rPr>
                        <a:t>3</a:t>
                      </a:r>
                      <a:endParaRPr lang="en-US" sz="1800" dirty="0">
                        <a:effectLst/>
                        <a:latin typeface="Calibri"/>
                      </a:endParaRPr>
                    </a:p>
                  </a:txBody>
                  <a:tcPr marL="68580" marR="68580" marT="0" marB="0" anchor="b"/>
                </a:tc>
                <a:tc>
                  <a:txBody>
                    <a:bodyPr/>
                    <a:lstStyle/>
                    <a:p>
                      <a:pPr marL="0" marR="0" lvl="0" indent="0">
                        <a:lnSpc>
                          <a:spcPct val="115000"/>
                        </a:lnSpc>
                        <a:spcBef>
                          <a:spcPts val="0"/>
                        </a:spcBef>
                        <a:spcAft>
                          <a:spcPts val="0"/>
                        </a:spcAft>
                        <a:buFont typeface="+mj-lt"/>
                        <a:buNone/>
                      </a:pPr>
                      <a:r>
                        <a:rPr lang="en-ZA" sz="1800" dirty="0">
                          <a:effectLst/>
                        </a:rPr>
                        <a:t>Patricia </a:t>
                      </a:r>
                      <a:r>
                        <a:rPr lang="en-ZA" sz="1800" dirty="0" err="1">
                          <a:effectLst/>
                        </a:rPr>
                        <a:t>Lebenya</a:t>
                      </a:r>
                      <a:endParaRPr lang="en-US" sz="1800" dirty="0">
                        <a:effectLst/>
                        <a:latin typeface="Calibri"/>
                      </a:endParaRPr>
                    </a:p>
                  </a:txBody>
                  <a:tcPr marL="68580" marR="68580" marT="0" marB="0" anchor="b">
                    <a:solidFill>
                      <a:schemeClr val="accent5">
                        <a:lumMod val="20000"/>
                        <a:lumOff val="80000"/>
                      </a:schemeClr>
                    </a:solidFill>
                  </a:tcPr>
                </a:tc>
                <a:tc>
                  <a:txBody>
                    <a:bodyPr/>
                    <a:lstStyle/>
                    <a:p>
                      <a:pPr marL="0" marR="0" algn="r">
                        <a:lnSpc>
                          <a:spcPct val="115000"/>
                        </a:lnSpc>
                        <a:spcBef>
                          <a:spcPts val="0"/>
                        </a:spcBef>
                        <a:spcAft>
                          <a:spcPts val="0"/>
                        </a:spcAft>
                      </a:pPr>
                      <a:r>
                        <a:rPr lang="en-ZA" sz="1800" dirty="0">
                          <a:effectLst/>
                        </a:rPr>
                        <a:t>10 May 2013</a:t>
                      </a:r>
                      <a:endParaRPr lang="en-US" sz="1800" dirty="0">
                        <a:effectLst/>
                        <a:latin typeface="Calibri"/>
                        <a:ea typeface="Calibri"/>
                        <a:cs typeface="Times New Roman"/>
                      </a:endParaRPr>
                    </a:p>
                  </a:txBody>
                  <a:tcPr marL="68580" marR="68580" marT="0" marB="0" anchor="b">
                    <a:solidFill>
                      <a:schemeClr val="accent5">
                        <a:lumMod val="20000"/>
                        <a:lumOff val="80000"/>
                      </a:schemeClr>
                    </a:solidFill>
                  </a:tcPr>
                </a:tc>
                <a:tc>
                  <a:txBody>
                    <a:bodyPr/>
                    <a:lstStyle/>
                    <a:p>
                      <a:pPr marL="0" marR="0" algn="r">
                        <a:lnSpc>
                          <a:spcPct val="115000"/>
                        </a:lnSpc>
                        <a:spcBef>
                          <a:spcPts val="0"/>
                        </a:spcBef>
                        <a:spcAft>
                          <a:spcPts val="0"/>
                        </a:spcAft>
                      </a:pPr>
                      <a:r>
                        <a:rPr lang="en-ZA" sz="1800" dirty="0">
                          <a:effectLst/>
                        </a:rPr>
                        <a:t>3</a:t>
                      </a:r>
                      <a:endParaRPr lang="en-US" sz="1800" dirty="0">
                        <a:effectLst/>
                        <a:latin typeface="Calibri"/>
                        <a:ea typeface="Calibri"/>
                        <a:cs typeface="Times New Roman"/>
                      </a:endParaRPr>
                    </a:p>
                  </a:txBody>
                  <a:tcPr marL="68580" marR="68580" marT="0" marB="0" anchor="b">
                    <a:solidFill>
                      <a:schemeClr val="accent5">
                        <a:lumMod val="20000"/>
                        <a:lumOff val="80000"/>
                      </a:schemeClr>
                    </a:solidFill>
                  </a:tcPr>
                </a:tc>
                <a:tc>
                  <a:txBody>
                    <a:bodyPr/>
                    <a:lstStyle/>
                    <a:p>
                      <a:pPr marL="0" marR="0" algn="r">
                        <a:lnSpc>
                          <a:spcPct val="115000"/>
                        </a:lnSpc>
                        <a:spcBef>
                          <a:spcPts val="0"/>
                        </a:spcBef>
                        <a:spcAft>
                          <a:spcPts val="0"/>
                        </a:spcAft>
                      </a:pPr>
                      <a:r>
                        <a:rPr lang="en-ZA" sz="1800">
                          <a:effectLst/>
                        </a:rPr>
                        <a:t>1</a:t>
                      </a:r>
                      <a:endParaRPr lang="en-US" sz="1800">
                        <a:effectLst/>
                        <a:latin typeface="Calibri"/>
                        <a:ea typeface="Calibri"/>
                        <a:cs typeface="Times New Roman"/>
                      </a:endParaRPr>
                    </a:p>
                  </a:txBody>
                  <a:tcPr marL="68580" marR="68580" marT="0" marB="0" anchor="b">
                    <a:solidFill>
                      <a:schemeClr val="accent5">
                        <a:lumMod val="20000"/>
                        <a:lumOff val="80000"/>
                      </a:schemeClr>
                    </a:solidFill>
                  </a:tcPr>
                </a:tc>
              </a:tr>
              <a:tr h="190500">
                <a:tc>
                  <a:txBody>
                    <a:bodyPr/>
                    <a:lstStyle/>
                    <a:p>
                      <a:pPr marL="0" marR="0" lvl="0" indent="0" algn="ctr">
                        <a:lnSpc>
                          <a:spcPct val="115000"/>
                        </a:lnSpc>
                        <a:spcBef>
                          <a:spcPts val="0"/>
                        </a:spcBef>
                        <a:spcAft>
                          <a:spcPts val="0"/>
                        </a:spcAft>
                        <a:buFont typeface="+mj-lt"/>
                        <a:buNone/>
                      </a:pPr>
                      <a:r>
                        <a:rPr lang="en-US" sz="1800" dirty="0" smtClean="0">
                          <a:effectLst/>
                          <a:latin typeface="Calibri"/>
                        </a:rPr>
                        <a:t>4</a:t>
                      </a:r>
                      <a:endParaRPr lang="en-US" sz="1800" dirty="0">
                        <a:effectLst/>
                        <a:latin typeface="Calibri"/>
                      </a:endParaRPr>
                    </a:p>
                  </a:txBody>
                  <a:tcPr marL="68580" marR="68580" marT="0" marB="0" anchor="b"/>
                </a:tc>
                <a:tc>
                  <a:txBody>
                    <a:bodyPr/>
                    <a:lstStyle/>
                    <a:p>
                      <a:pPr marL="0" marR="0" lvl="0" indent="0">
                        <a:lnSpc>
                          <a:spcPct val="115000"/>
                        </a:lnSpc>
                        <a:spcBef>
                          <a:spcPts val="0"/>
                        </a:spcBef>
                        <a:spcAft>
                          <a:spcPts val="0"/>
                        </a:spcAft>
                        <a:buFont typeface="+mj-lt"/>
                        <a:buNone/>
                      </a:pPr>
                      <a:r>
                        <a:rPr lang="en-ZA" sz="1800" dirty="0">
                          <a:effectLst/>
                        </a:rPr>
                        <a:t>Jill </a:t>
                      </a:r>
                      <a:r>
                        <a:rPr lang="en-ZA" sz="1800" dirty="0" err="1">
                          <a:effectLst/>
                        </a:rPr>
                        <a:t>Corfield</a:t>
                      </a:r>
                      <a:endParaRPr lang="en-US" sz="1800" dirty="0">
                        <a:effectLst/>
                        <a:latin typeface="Calibri"/>
                      </a:endParaRPr>
                    </a:p>
                  </a:txBody>
                  <a:tcPr marL="68580" marR="68580" marT="0" marB="0" anchor="b">
                    <a:solidFill>
                      <a:schemeClr val="accent5">
                        <a:lumMod val="20000"/>
                        <a:lumOff val="80000"/>
                      </a:schemeClr>
                    </a:solidFill>
                  </a:tcPr>
                </a:tc>
                <a:tc>
                  <a:txBody>
                    <a:bodyPr/>
                    <a:lstStyle/>
                    <a:p>
                      <a:pPr marL="0" marR="0" algn="r">
                        <a:lnSpc>
                          <a:spcPct val="115000"/>
                        </a:lnSpc>
                        <a:spcBef>
                          <a:spcPts val="0"/>
                        </a:spcBef>
                        <a:spcAft>
                          <a:spcPts val="0"/>
                        </a:spcAft>
                      </a:pPr>
                      <a:r>
                        <a:rPr lang="en-ZA" sz="1800">
                          <a:effectLst/>
                        </a:rPr>
                        <a:t>10 May 2013</a:t>
                      </a:r>
                      <a:endParaRPr lang="en-US" sz="1800">
                        <a:effectLst/>
                        <a:latin typeface="Calibri"/>
                        <a:ea typeface="Calibri"/>
                        <a:cs typeface="Times New Roman"/>
                      </a:endParaRPr>
                    </a:p>
                  </a:txBody>
                  <a:tcPr marL="68580" marR="68580" marT="0" marB="0" anchor="b">
                    <a:solidFill>
                      <a:schemeClr val="accent5">
                        <a:lumMod val="20000"/>
                        <a:lumOff val="80000"/>
                      </a:schemeClr>
                    </a:solidFill>
                  </a:tcPr>
                </a:tc>
                <a:tc>
                  <a:txBody>
                    <a:bodyPr/>
                    <a:lstStyle/>
                    <a:p>
                      <a:pPr marL="0" marR="0" algn="r">
                        <a:lnSpc>
                          <a:spcPct val="115000"/>
                        </a:lnSpc>
                        <a:spcBef>
                          <a:spcPts val="0"/>
                        </a:spcBef>
                        <a:spcAft>
                          <a:spcPts val="0"/>
                        </a:spcAft>
                      </a:pPr>
                      <a:r>
                        <a:rPr lang="en-ZA" sz="1800" dirty="0">
                          <a:effectLst/>
                        </a:rPr>
                        <a:t>3</a:t>
                      </a:r>
                      <a:endParaRPr lang="en-US" sz="1800" dirty="0">
                        <a:effectLst/>
                        <a:latin typeface="Calibri"/>
                        <a:ea typeface="Calibri"/>
                        <a:cs typeface="Times New Roman"/>
                      </a:endParaRPr>
                    </a:p>
                  </a:txBody>
                  <a:tcPr marL="68580" marR="68580" marT="0" marB="0" anchor="b">
                    <a:solidFill>
                      <a:schemeClr val="accent5">
                        <a:lumMod val="20000"/>
                        <a:lumOff val="80000"/>
                      </a:schemeClr>
                    </a:solidFill>
                  </a:tcPr>
                </a:tc>
                <a:tc>
                  <a:txBody>
                    <a:bodyPr/>
                    <a:lstStyle/>
                    <a:p>
                      <a:pPr marL="0" marR="0" algn="r">
                        <a:lnSpc>
                          <a:spcPct val="115000"/>
                        </a:lnSpc>
                        <a:spcBef>
                          <a:spcPts val="0"/>
                        </a:spcBef>
                        <a:spcAft>
                          <a:spcPts val="0"/>
                        </a:spcAft>
                      </a:pPr>
                      <a:r>
                        <a:rPr lang="en-ZA" sz="1800" dirty="0">
                          <a:effectLst/>
                        </a:rPr>
                        <a:t>3</a:t>
                      </a:r>
                      <a:endParaRPr lang="en-US" sz="1800" dirty="0">
                        <a:effectLst/>
                        <a:latin typeface="Calibri"/>
                        <a:ea typeface="Calibri"/>
                        <a:cs typeface="Times New Roman"/>
                      </a:endParaRPr>
                    </a:p>
                  </a:txBody>
                  <a:tcPr marL="68580" marR="68580" marT="0" marB="0" anchor="b">
                    <a:solidFill>
                      <a:schemeClr val="accent5">
                        <a:lumMod val="20000"/>
                        <a:lumOff val="80000"/>
                      </a:schemeClr>
                    </a:solidFill>
                  </a:tcPr>
                </a:tc>
              </a:tr>
            </a:tbl>
          </a:graphicData>
        </a:graphic>
      </p:graphicFrame>
      <p:sp>
        <p:nvSpPr>
          <p:cNvPr id="3" name="TextBox 2"/>
          <p:cNvSpPr txBox="1"/>
          <p:nvPr/>
        </p:nvSpPr>
        <p:spPr>
          <a:xfrm>
            <a:off x="0" y="117090"/>
            <a:ext cx="9144000" cy="523220"/>
          </a:xfrm>
          <a:prstGeom prst="rect">
            <a:avLst/>
          </a:prstGeom>
          <a:noFill/>
        </p:spPr>
        <p:txBody>
          <a:bodyPr wrap="square" rtlCol="0">
            <a:spAutoFit/>
          </a:bodyPr>
          <a:lstStyle/>
          <a:p>
            <a:pPr algn="ctr"/>
            <a:r>
              <a:rPr lang="en-US" sz="2800" b="1" dirty="0" smtClean="0"/>
              <a:t>CLAIMS COMPLIANCE AND ENFORCEMENT COMMITTEE </a:t>
            </a:r>
            <a:endParaRPr lang="en-US" sz="2800" b="1" dirty="0"/>
          </a:p>
        </p:txBody>
      </p:sp>
    </p:spTree>
    <p:extLst>
      <p:ext uri="{BB962C8B-B14F-4D97-AF65-F5344CB8AC3E}">
        <p14:creationId xmlns:p14="http://schemas.microsoft.com/office/powerpoint/2010/main" xmlns="" val="2409463120"/>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702565397"/>
              </p:ext>
            </p:extLst>
          </p:nvPr>
        </p:nvGraphicFramePr>
        <p:xfrm>
          <a:off x="457200" y="1524000"/>
          <a:ext cx="8305800" cy="2523744"/>
        </p:xfrm>
        <a:graphic>
          <a:graphicData uri="http://schemas.openxmlformats.org/drawingml/2006/table">
            <a:tbl>
              <a:tblPr firstRow="1" firstCol="1" bandRow="1">
                <a:tableStyleId>{5C22544A-7EE6-4342-B048-85BDC9FD1C3A}</a:tableStyleId>
              </a:tblPr>
              <a:tblGrid>
                <a:gridCol w="762000"/>
                <a:gridCol w="2895600"/>
                <a:gridCol w="1981200"/>
                <a:gridCol w="1439090"/>
                <a:gridCol w="1227910"/>
              </a:tblGrid>
              <a:tr h="190500">
                <a:tc>
                  <a:txBody>
                    <a:bodyPr/>
                    <a:lstStyle/>
                    <a:p>
                      <a:pPr marL="0" marR="0">
                        <a:lnSpc>
                          <a:spcPct val="115000"/>
                        </a:lnSpc>
                        <a:spcBef>
                          <a:spcPts val="0"/>
                        </a:spcBef>
                        <a:spcAft>
                          <a:spcPts val="0"/>
                        </a:spcAft>
                      </a:pPr>
                      <a:endParaRPr lang="en-US" sz="1800" dirty="0">
                        <a:effectLst/>
                        <a:latin typeface="Calibri"/>
                        <a:ea typeface="Calibri"/>
                        <a:cs typeface="Times New Roman"/>
                      </a:endParaRPr>
                    </a:p>
                  </a:txBody>
                  <a:tcPr marL="68580" marR="68580" marT="0" marB="0" anchor="b">
                    <a:solidFill>
                      <a:srgbClr val="19334F"/>
                    </a:solidFill>
                  </a:tcPr>
                </a:tc>
                <a:tc gridSpan="4">
                  <a:txBody>
                    <a:bodyPr/>
                    <a:lstStyle/>
                    <a:p>
                      <a:pPr marL="0" marR="0">
                        <a:lnSpc>
                          <a:spcPct val="115000"/>
                        </a:lnSpc>
                        <a:spcBef>
                          <a:spcPts val="0"/>
                        </a:spcBef>
                        <a:spcAft>
                          <a:spcPts val="0"/>
                        </a:spcAft>
                      </a:pPr>
                      <a:r>
                        <a:rPr lang="en-ZA" sz="1800" dirty="0">
                          <a:effectLst/>
                        </a:rPr>
                        <a:t>Education and Training Committee: (4 members</a:t>
                      </a:r>
                      <a:r>
                        <a:rPr lang="en-ZA" sz="1800" dirty="0" smtClean="0">
                          <a:effectLst/>
                        </a:rPr>
                        <a:t>)</a:t>
                      </a:r>
                    </a:p>
                    <a:p>
                      <a:pPr marL="0" marR="0">
                        <a:lnSpc>
                          <a:spcPct val="115000"/>
                        </a:lnSpc>
                        <a:spcBef>
                          <a:spcPts val="0"/>
                        </a:spcBef>
                        <a:spcAft>
                          <a:spcPts val="0"/>
                        </a:spcAft>
                      </a:pPr>
                      <a:endParaRPr lang="en-US" sz="1800" dirty="0">
                        <a:effectLst/>
                        <a:latin typeface="Calibri"/>
                        <a:ea typeface="Calibri"/>
                        <a:cs typeface="Times New Roman"/>
                      </a:endParaRPr>
                    </a:p>
                  </a:txBody>
                  <a:tcPr marL="68580" marR="68580" marT="0" marB="0" anchor="b">
                    <a:solidFill>
                      <a:srgbClr val="19334F"/>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190500">
                <a:tc>
                  <a:txBody>
                    <a:bodyPr/>
                    <a:lstStyle/>
                    <a:p>
                      <a:pPr marL="0" marR="0">
                        <a:lnSpc>
                          <a:spcPct val="115000"/>
                        </a:lnSpc>
                        <a:spcBef>
                          <a:spcPts val="0"/>
                        </a:spcBef>
                        <a:spcAft>
                          <a:spcPts val="0"/>
                        </a:spcAft>
                      </a:pPr>
                      <a:endParaRPr lang="en-US" sz="1800" b="1" dirty="0">
                        <a:solidFill>
                          <a:schemeClr val="bg1"/>
                        </a:solidFill>
                        <a:effectLst/>
                        <a:latin typeface="Calibri"/>
                        <a:ea typeface="Calibri"/>
                        <a:cs typeface="Times New Roman"/>
                      </a:endParaRPr>
                    </a:p>
                  </a:txBody>
                  <a:tcPr marL="68580" marR="68580" marT="0" marB="0" anchor="b">
                    <a:solidFill>
                      <a:srgbClr val="000046"/>
                    </a:solidFill>
                  </a:tcPr>
                </a:tc>
                <a:tc>
                  <a:txBody>
                    <a:bodyPr/>
                    <a:lstStyle/>
                    <a:p>
                      <a:pPr marL="0" marR="0">
                        <a:lnSpc>
                          <a:spcPct val="115000"/>
                        </a:lnSpc>
                        <a:spcBef>
                          <a:spcPts val="0"/>
                        </a:spcBef>
                        <a:spcAft>
                          <a:spcPts val="0"/>
                        </a:spcAft>
                      </a:pPr>
                      <a:r>
                        <a:rPr lang="en-ZA" sz="1800" b="1" dirty="0">
                          <a:solidFill>
                            <a:schemeClr val="bg1"/>
                          </a:solidFill>
                          <a:effectLst/>
                        </a:rPr>
                        <a:t>Members</a:t>
                      </a:r>
                      <a:endParaRPr lang="en-US" sz="1800" b="1" dirty="0">
                        <a:solidFill>
                          <a:schemeClr val="bg1"/>
                        </a:solidFill>
                        <a:effectLst/>
                        <a:latin typeface="Calibri"/>
                        <a:ea typeface="Calibri"/>
                        <a:cs typeface="Times New Roman"/>
                      </a:endParaRPr>
                    </a:p>
                  </a:txBody>
                  <a:tcPr marL="68580" marR="68580" marT="0" marB="0" anchor="b">
                    <a:solidFill>
                      <a:srgbClr val="000046"/>
                    </a:solidFill>
                  </a:tcPr>
                </a:tc>
                <a:tc>
                  <a:txBody>
                    <a:bodyPr/>
                    <a:lstStyle/>
                    <a:p>
                      <a:pPr marL="0" marR="0" algn="ctr">
                        <a:lnSpc>
                          <a:spcPct val="115000"/>
                        </a:lnSpc>
                        <a:spcBef>
                          <a:spcPts val="0"/>
                        </a:spcBef>
                        <a:spcAft>
                          <a:spcPts val="0"/>
                        </a:spcAft>
                      </a:pPr>
                      <a:r>
                        <a:rPr lang="en-ZA" sz="1800" b="1" dirty="0">
                          <a:solidFill>
                            <a:schemeClr val="bg1"/>
                          </a:solidFill>
                          <a:effectLst/>
                        </a:rPr>
                        <a:t>Date of Appointment</a:t>
                      </a:r>
                      <a:endParaRPr lang="en-US" sz="1800" b="1" dirty="0">
                        <a:solidFill>
                          <a:schemeClr val="bg1"/>
                        </a:solidFill>
                        <a:effectLst/>
                        <a:latin typeface="Calibri"/>
                        <a:ea typeface="Calibri"/>
                        <a:cs typeface="Times New Roman"/>
                      </a:endParaRPr>
                    </a:p>
                  </a:txBody>
                  <a:tcPr marL="68580" marR="68580" marT="0" marB="0" anchor="b">
                    <a:solidFill>
                      <a:srgbClr val="000046"/>
                    </a:solidFill>
                  </a:tcPr>
                </a:tc>
                <a:tc>
                  <a:txBody>
                    <a:bodyPr/>
                    <a:lstStyle/>
                    <a:p>
                      <a:pPr marL="0" marR="0" algn="ctr">
                        <a:lnSpc>
                          <a:spcPct val="115000"/>
                        </a:lnSpc>
                        <a:spcBef>
                          <a:spcPts val="0"/>
                        </a:spcBef>
                        <a:spcAft>
                          <a:spcPts val="0"/>
                        </a:spcAft>
                      </a:pPr>
                      <a:r>
                        <a:rPr lang="en-ZA" sz="1800" b="1" dirty="0">
                          <a:solidFill>
                            <a:schemeClr val="bg1"/>
                          </a:solidFill>
                          <a:effectLst/>
                        </a:rPr>
                        <a:t>Total Number of Meetings</a:t>
                      </a:r>
                      <a:endParaRPr lang="en-US" sz="1800" b="1" dirty="0">
                        <a:solidFill>
                          <a:schemeClr val="bg1"/>
                        </a:solidFill>
                        <a:effectLst/>
                        <a:latin typeface="Calibri"/>
                        <a:ea typeface="Calibri"/>
                        <a:cs typeface="Times New Roman"/>
                      </a:endParaRPr>
                    </a:p>
                  </a:txBody>
                  <a:tcPr marL="68580" marR="68580" marT="0" marB="0" anchor="b">
                    <a:solidFill>
                      <a:srgbClr val="000046"/>
                    </a:solidFill>
                  </a:tcPr>
                </a:tc>
                <a:tc>
                  <a:txBody>
                    <a:bodyPr/>
                    <a:lstStyle/>
                    <a:p>
                      <a:pPr marL="0" marR="0" algn="ctr">
                        <a:lnSpc>
                          <a:spcPct val="115000"/>
                        </a:lnSpc>
                        <a:spcBef>
                          <a:spcPts val="0"/>
                        </a:spcBef>
                        <a:spcAft>
                          <a:spcPts val="0"/>
                        </a:spcAft>
                      </a:pPr>
                      <a:r>
                        <a:rPr lang="en-ZA" sz="1800" b="1" dirty="0">
                          <a:solidFill>
                            <a:schemeClr val="bg1"/>
                          </a:solidFill>
                          <a:effectLst/>
                        </a:rPr>
                        <a:t>Total Attended</a:t>
                      </a:r>
                      <a:endParaRPr lang="en-US" sz="1800" b="1" dirty="0">
                        <a:solidFill>
                          <a:schemeClr val="bg1"/>
                        </a:solidFill>
                        <a:effectLst/>
                        <a:latin typeface="Calibri"/>
                        <a:ea typeface="Calibri"/>
                        <a:cs typeface="Times New Roman"/>
                      </a:endParaRPr>
                    </a:p>
                  </a:txBody>
                  <a:tcPr marL="68580" marR="68580" marT="0" marB="0" anchor="b">
                    <a:solidFill>
                      <a:srgbClr val="000046"/>
                    </a:solidFill>
                  </a:tcPr>
                </a:tc>
              </a:tr>
              <a:tr h="190500">
                <a:tc>
                  <a:txBody>
                    <a:bodyPr/>
                    <a:lstStyle/>
                    <a:p>
                      <a:pPr marL="0" marR="0" lvl="0" indent="0" algn="ctr">
                        <a:lnSpc>
                          <a:spcPct val="115000"/>
                        </a:lnSpc>
                        <a:spcBef>
                          <a:spcPts val="0"/>
                        </a:spcBef>
                        <a:spcAft>
                          <a:spcPts val="0"/>
                        </a:spcAft>
                        <a:buFont typeface="+mj-lt"/>
                        <a:buNone/>
                      </a:pPr>
                      <a:r>
                        <a:rPr lang="en-US" sz="1800" dirty="0" smtClean="0">
                          <a:effectLst/>
                          <a:latin typeface="Calibri"/>
                        </a:rPr>
                        <a:t>1</a:t>
                      </a:r>
                      <a:endParaRPr lang="en-US" sz="1800" dirty="0">
                        <a:effectLst/>
                        <a:latin typeface="Calibri"/>
                      </a:endParaRPr>
                    </a:p>
                  </a:txBody>
                  <a:tcPr marL="68580" marR="68580" marT="0" marB="0" anchor="b"/>
                </a:tc>
                <a:tc>
                  <a:txBody>
                    <a:bodyPr/>
                    <a:lstStyle/>
                    <a:p>
                      <a:pPr marL="0" marR="0" lvl="0" indent="0">
                        <a:lnSpc>
                          <a:spcPct val="115000"/>
                        </a:lnSpc>
                        <a:spcBef>
                          <a:spcPts val="0"/>
                        </a:spcBef>
                        <a:spcAft>
                          <a:spcPts val="0"/>
                        </a:spcAft>
                        <a:buFont typeface="+mj-lt"/>
                        <a:buNone/>
                      </a:pPr>
                      <a:r>
                        <a:rPr lang="en-ZA" sz="1800" dirty="0" err="1">
                          <a:effectLst/>
                        </a:rPr>
                        <a:t>Fazel</a:t>
                      </a:r>
                      <a:r>
                        <a:rPr lang="en-ZA" sz="1800" dirty="0">
                          <a:effectLst/>
                        </a:rPr>
                        <a:t> </a:t>
                      </a:r>
                      <a:r>
                        <a:rPr lang="en-ZA" sz="1800" dirty="0" err="1">
                          <a:effectLst/>
                        </a:rPr>
                        <a:t>Randera</a:t>
                      </a:r>
                      <a:r>
                        <a:rPr lang="en-ZA" sz="1800" dirty="0">
                          <a:effectLst/>
                        </a:rPr>
                        <a:t> (Chairman)</a:t>
                      </a:r>
                      <a:endParaRPr lang="en-US" sz="1800" dirty="0">
                        <a:effectLst/>
                        <a:latin typeface="Calibri"/>
                      </a:endParaRPr>
                    </a:p>
                  </a:txBody>
                  <a:tcPr marL="68580" marR="68580" marT="0" marB="0" anchor="b"/>
                </a:tc>
                <a:tc>
                  <a:txBody>
                    <a:bodyPr/>
                    <a:lstStyle/>
                    <a:p>
                      <a:pPr marL="0" marR="0" algn="r">
                        <a:lnSpc>
                          <a:spcPct val="115000"/>
                        </a:lnSpc>
                        <a:spcBef>
                          <a:spcPts val="0"/>
                        </a:spcBef>
                        <a:spcAft>
                          <a:spcPts val="0"/>
                        </a:spcAft>
                      </a:pPr>
                      <a:r>
                        <a:rPr lang="en-ZA" sz="1800" dirty="0">
                          <a:effectLst/>
                        </a:rPr>
                        <a:t>10 May 2013</a:t>
                      </a:r>
                      <a:endParaRPr lang="en-US" sz="1800" dirty="0">
                        <a:effectLst/>
                        <a:latin typeface="Calibri"/>
                        <a:ea typeface="Calibri"/>
                        <a:cs typeface="Times New Roman"/>
                      </a:endParaRPr>
                    </a:p>
                  </a:txBody>
                  <a:tcPr marL="68580" marR="68580" marT="0" marB="0" anchor="b">
                    <a:solidFill>
                      <a:schemeClr val="accent5">
                        <a:lumMod val="20000"/>
                        <a:lumOff val="80000"/>
                      </a:schemeClr>
                    </a:solidFill>
                  </a:tcPr>
                </a:tc>
                <a:tc>
                  <a:txBody>
                    <a:bodyPr/>
                    <a:lstStyle/>
                    <a:p>
                      <a:pPr marL="0" marR="0" algn="r">
                        <a:lnSpc>
                          <a:spcPct val="115000"/>
                        </a:lnSpc>
                        <a:spcBef>
                          <a:spcPts val="0"/>
                        </a:spcBef>
                        <a:spcAft>
                          <a:spcPts val="0"/>
                        </a:spcAft>
                      </a:pPr>
                      <a:r>
                        <a:rPr lang="en-ZA" sz="1800">
                          <a:effectLst/>
                        </a:rPr>
                        <a:t>2</a:t>
                      </a:r>
                      <a:endParaRPr lang="en-US" sz="1800">
                        <a:effectLst/>
                        <a:latin typeface="Calibri"/>
                        <a:ea typeface="Calibri"/>
                        <a:cs typeface="Times New Roman"/>
                      </a:endParaRPr>
                    </a:p>
                  </a:txBody>
                  <a:tcPr marL="68580" marR="68580" marT="0" marB="0" anchor="b">
                    <a:solidFill>
                      <a:schemeClr val="accent5">
                        <a:lumMod val="20000"/>
                        <a:lumOff val="80000"/>
                      </a:schemeClr>
                    </a:solidFill>
                  </a:tcPr>
                </a:tc>
                <a:tc>
                  <a:txBody>
                    <a:bodyPr/>
                    <a:lstStyle/>
                    <a:p>
                      <a:pPr marL="0" marR="0" algn="r">
                        <a:lnSpc>
                          <a:spcPct val="115000"/>
                        </a:lnSpc>
                        <a:spcBef>
                          <a:spcPts val="0"/>
                        </a:spcBef>
                        <a:spcAft>
                          <a:spcPts val="0"/>
                        </a:spcAft>
                      </a:pPr>
                      <a:r>
                        <a:rPr lang="en-ZA" sz="1800">
                          <a:effectLst/>
                        </a:rPr>
                        <a:t>2</a:t>
                      </a:r>
                      <a:endParaRPr lang="en-US" sz="1800">
                        <a:effectLst/>
                        <a:latin typeface="Calibri"/>
                        <a:ea typeface="Calibri"/>
                        <a:cs typeface="Times New Roman"/>
                      </a:endParaRPr>
                    </a:p>
                  </a:txBody>
                  <a:tcPr marL="68580" marR="68580" marT="0" marB="0">
                    <a:solidFill>
                      <a:schemeClr val="accent5">
                        <a:lumMod val="20000"/>
                        <a:lumOff val="80000"/>
                      </a:schemeClr>
                    </a:solidFill>
                  </a:tcPr>
                </a:tc>
              </a:tr>
              <a:tr h="190500">
                <a:tc>
                  <a:txBody>
                    <a:bodyPr/>
                    <a:lstStyle/>
                    <a:p>
                      <a:pPr marL="0" marR="0" lvl="0" indent="0" algn="ctr">
                        <a:lnSpc>
                          <a:spcPct val="115000"/>
                        </a:lnSpc>
                        <a:spcBef>
                          <a:spcPts val="0"/>
                        </a:spcBef>
                        <a:spcAft>
                          <a:spcPts val="0"/>
                        </a:spcAft>
                        <a:buFont typeface="+mj-lt"/>
                        <a:buNone/>
                      </a:pPr>
                      <a:r>
                        <a:rPr lang="en-US" sz="1800" dirty="0" smtClean="0">
                          <a:effectLst/>
                          <a:latin typeface="Calibri"/>
                        </a:rPr>
                        <a:t>2</a:t>
                      </a:r>
                      <a:endParaRPr lang="en-US" sz="1800" dirty="0">
                        <a:effectLst/>
                        <a:latin typeface="Calibri"/>
                      </a:endParaRPr>
                    </a:p>
                  </a:txBody>
                  <a:tcPr marL="68580" marR="68580" marT="0" marB="0" anchor="b"/>
                </a:tc>
                <a:tc>
                  <a:txBody>
                    <a:bodyPr/>
                    <a:lstStyle/>
                    <a:p>
                      <a:pPr marL="0" marR="0" lvl="0" indent="0">
                        <a:lnSpc>
                          <a:spcPct val="115000"/>
                        </a:lnSpc>
                        <a:spcBef>
                          <a:spcPts val="0"/>
                        </a:spcBef>
                        <a:spcAft>
                          <a:spcPts val="0"/>
                        </a:spcAft>
                        <a:buFont typeface="+mj-lt"/>
                        <a:buNone/>
                      </a:pPr>
                      <a:r>
                        <a:rPr lang="en-ZA" sz="1800" dirty="0">
                          <a:effectLst/>
                        </a:rPr>
                        <a:t>Patricia </a:t>
                      </a:r>
                      <a:r>
                        <a:rPr lang="en-ZA" sz="1800" dirty="0" err="1">
                          <a:effectLst/>
                        </a:rPr>
                        <a:t>Lebenya</a:t>
                      </a:r>
                      <a:endParaRPr lang="en-US" sz="1800" dirty="0">
                        <a:effectLst/>
                        <a:latin typeface="Calibri"/>
                      </a:endParaRPr>
                    </a:p>
                  </a:txBody>
                  <a:tcPr marL="68580" marR="68580" marT="0" marB="0" anchor="b"/>
                </a:tc>
                <a:tc>
                  <a:txBody>
                    <a:bodyPr/>
                    <a:lstStyle/>
                    <a:p>
                      <a:pPr marL="0" marR="0" algn="r">
                        <a:lnSpc>
                          <a:spcPct val="115000"/>
                        </a:lnSpc>
                        <a:spcBef>
                          <a:spcPts val="0"/>
                        </a:spcBef>
                        <a:spcAft>
                          <a:spcPts val="0"/>
                        </a:spcAft>
                      </a:pPr>
                      <a:r>
                        <a:rPr lang="en-ZA" sz="1800" dirty="0">
                          <a:effectLst/>
                        </a:rPr>
                        <a:t>10 May 2013</a:t>
                      </a:r>
                      <a:endParaRPr lang="en-US" sz="1800" dirty="0">
                        <a:effectLst/>
                        <a:latin typeface="Calibri"/>
                        <a:ea typeface="Calibri"/>
                        <a:cs typeface="Times New Roman"/>
                      </a:endParaRPr>
                    </a:p>
                  </a:txBody>
                  <a:tcPr marL="68580" marR="68580" marT="0" marB="0" anchor="b">
                    <a:solidFill>
                      <a:schemeClr val="accent5">
                        <a:lumMod val="20000"/>
                        <a:lumOff val="80000"/>
                      </a:schemeClr>
                    </a:solidFill>
                  </a:tcPr>
                </a:tc>
                <a:tc>
                  <a:txBody>
                    <a:bodyPr/>
                    <a:lstStyle/>
                    <a:p>
                      <a:pPr marL="0" marR="0" algn="r">
                        <a:lnSpc>
                          <a:spcPct val="115000"/>
                        </a:lnSpc>
                        <a:spcBef>
                          <a:spcPts val="0"/>
                        </a:spcBef>
                        <a:spcAft>
                          <a:spcPts val="0"/>
                        </a:spcAft>
                      </a:pPr>
                      <a:r>
                        <a:rPr lang="en-ZA" sz="1800" dirty="0">
                          <a:effectLst/>
                        </a:rPr>
                        <a:t>2</a:t>
                      </a:r>
                      <a:endParaRPr lang="en-US" sz="1800" dirty="0">
                        <a:effectLst/>
                        <a:latin typeface="Calibri"/>
                        <a:ea typeface="Calibri"/>
                        <a:cs typeface="Times New Roman"/>
                      </a:endParaRPr>
                    </a:p>
                  </a:txBody>
                  <a:tcPr marL="68580" marR="68580" marT="0" marB="0" anchor="b">
                    <a:solidFill>
                      <a:schemeClr val="accent5">
                        <a:lumMod val="20000"/>
                        <a:lumOff val="80000"/>
                      </a:schemeClr>
                    </a:solidFill>
                  </a:tcPr>
                </a:tc>
                <a:tc>
                  <a:txBody>
                    <a:bodyPr/>
                    <a:lstStyle/>
                    <a:p>
                      <a:pPr marL="0" marR="0" algn="r">
                        <a:lnSpc>
                          <a:spcPct val="115000"/>
                        </a:lnSpc>
                        <a:spcBef>
                          <a:spcPts val="0"/>
                        </a:spcBef>
                        <a:spcAft>
                          <a:spcPts val="0"/>
                        </a:spcAft>
                      </a:pPr>
                      <a:r>
                        <a:rPr lang="en-ZA" sz="1800">
                          <a:effectLst/>
                        </a:rPr>
                        <a:t>1</a:t>
                      </a:r>
                      <a:endParaRPr lang="en-US" sz="1800">
                        <a:effectLst/>
                        <a:latin typeface="Calibri"/>
                        <a:ea typeface="Calibri"/>
                        <a:cs typeface="Times New Roman"/>
                      </a:endParaRPr>
                    </a:p>
                  </a:txBody>
                  <a:tcPr marL="68580" marR="68580" marT="0" marB="0">
                    <a:solidFill>
                      <a:schemeClr val="accent5">
                        <a:lumMod val="20000"/>
                        <a:lumOff val="80000"/>
                      </a:schemeClr>
                    </a:solidFill>
                  </a:tcPr>
                </a:tc>
              </a:tr>
              <a:tr h="190500">
                <a:tc>
                  <a:txBody>
                    <a:bodyPr/>
                    <a:lstStyle/>
                    <a:p>
                      <a:pPr marL="0" marR="0" lvl="0" indent="0" algn="ctr">
                        <a:lnSpc>
                          <a:spcPct val="115000"/>
                        </a:lnSpc>
                        <a:spcBef>
                          <a:spcPts val="0"/>
                        </a:spcBef>
                        <a:spcAft>
                          <a:spcPts val="0"/>
                        </a:spcAft>
                        <a:buFont typeface="+mj-lt"/>
                        <a:buNone/>
                      </a:pPr>
                      <a:r>
                        <a:rPr lang="en-US" sz="1800" dirty="0" smtClean="0">
                          <a:effectLst/>
                          <a:latin typeface="Calibri"/>
                        </a:rPr>
                        <a:t>3</a:t>
                      </a:r>
                      <a:endParaRPr lang="en-US" sz="1800" dirty="0">
                        <a:effectLst/>
                        <a:latin typeface="Calibri"/>
                      </a:endParaRPr>
                    </a:p>
                  </a:txBody>
                  <a:tcPr marL="68580" marR="68580" marT="0" marB="0" anchor="b"/>
                </a:tc>
                <a:tc>
                  <a:txBody>
                    <a:bodyPr/>
                    <a:lstStyle/>
                    <a:p>
                      <a:pPr marL="0" marR="0" lvl="0" indent="0">
                        <a:lnSpc>
                          <a:spcPct val="115000"/>
                        </a:lnSpc>
                        <a:spcBef>
                          <a:spcPts val="0"/>
                        </a:spcBef>
                        <a:spcAft>
                          <a:spcPts val="0"/>
                        </a:spcAft>
                        <a:buFont typeface="+mj-lt"/>
                        <a:buNone/>
                      </a:pPr>
                      <a:r>
                        <a:rPr lang="en-ZA" sz="1800" dirty="0" err="1">
                          <a:effectLst/>
                        </a:rPr>
                        <a:t>Mputumi</a:t>
                      </a:r>
                      <a:r>
                        <a:rPr lang="en-ZA" sz="1800" dirty="0">
                          <a:effectLst/>
                        </a:rPr>
                        <a:t> </a:t>
                      </a:r>
                      <a:r>
                        <a:rPr lang="en-ZA" sz="1800" dirty="0" err="1">
                          <a:effectLst/>
                        </a:rPr>
                        <a:t>Damane</a:t>
                      </a:r>
                      <a:endParaRPr lang="en-US" sz="1800" dirty="0">
                        <a:effectLst/>
                        <a:latin typeface="Calibri"/>
                      </a:endParaRPr>
                    </a:p>
                  </a:txBody>
                  <a:tcPr marL="68580" marR="68580" marT="0" marB="0" anchor="b"/>
                </a:tc>
                <a:tc>
                  <a:txBody>
                    <a:bodyPr/>
                    <a:lstStyle/>
                    <a:p>
                      <a:pPr marL="0" marR="0" algn="r">
                        <a:lnSpc>
                          <a:spcPct val="115000"/>
                        </a:lnSpc>
                        <a:spcBef>
                          <a:spcPts val="0"/>
                        </a:spcBef>
                        <a:spcAft>
                          <a:spcPts val="0"/>
                        </a:spcAft>
                      </a:pPr>
                      <a:r>
                        <a:rPr lang="en-ZA" sz="1800" dirty="0">
                          <a:effectLst/>
                        </a:rPr>
                        <a:t>10 May 2013</a:t>
                      </a:r>
                      <a:endParaRPr lang="en-US" sz="1800" dirty="0">
                        <a:effectLst/>
                        <a:latin typeface="Calibri"/>
                        <a:ea typeface="Calibri"/>
                        <a:cs typeface="Times New Roman"/>
                      </a:endParaRPr>
                    </a:p>
                  </a:txBody>
                  <a:tcPr marL="68580" marR="68580" marT="0" marB="0" anchor="b">
                    <a:solidFill>
                      <a:schemeClr val="accent5">
                        <a:lumMod val="20000"/>
                        <a:lumOff val="80000"/>
                      </a:schemeClr>
                    </a:solidFill>
                  </a:tcPr>
                </a:tc>
                <a:tc>
                  <a:txBody>
                    <a:bodyPr/>
                    <a:lstStyle/>
                    <a:p>
                      <a:pPr marL="0" marR="0" algn="r">
                        <a:lnSpc>
                          <a:spcPct val="115000"/>
                        </a:lnSpc>
                        <a:spcBef>
                          <a:spcPts val="0"/>
                        </a:spcBef>
                        <a:spcAft>
                          <a:spcPts val="0"/>
                        </a:spcAft>
                      </a:pPr>
                      <a:r>
                        <a:rPr lang="en-ZA" sz="1800" dirty="0">
                          <a:effectLst/>
                        </a:rPr>
                        <a:t>2</a:t>
                      </a:r>
                      <a:endParaRPr lang="en-US" sz="1800" dirty="0">
                        <a:effectLst/>
                        <a:latin typeface="Calibri"/>
                        <a:ea typeface="Calibri"/>
                        <a:cs typeface="Times New Roman"/>
                      </a:endParaRPr>
                    </a:p>
                  </a:txBody>
                  <a:tcPr marL="68580" marR="68580" marT="0" marB="0" anchor="b">
                    <a:solidFill>
                      <a:schemeClr val="accent5">
                        <a:lumMod val="20000"/>
                        <a:lumOff val="80000"/>
                      </a:schemeClr>
                    </a:solidFill>
                  </a:tcPr>
                </a:tc>
                <a:tc>
                  <a:txBody>
                    <a:bodyPr/>
                    <a:lstStyle/>
                    <a:p>
                      <a:pPr marL="0" marR="0" algn="r">
                        <a:lnSpc>
                          <a:spcPct val="115000"/>
                        </a:lnSpc>
                        <a:spcBef>
                          <a:spcPts val="0"/>
                        </a:spcBef>
                        <a:spcAft>
                          <a:spcPts val="0"/>
                        </a:spcAft>
                      </a:pPr>
                      <a:r>
                        <a:rPr lang="en-ZA" sz="1800" dirty="0">
                          <a:effectLst/>
                        </a:rPr>
                        <a:t>2</a:t>
                      </a:r>
                      <a:endParaRPr lang="en-US" sz="1800" dirty="0">
                        <a:effectLst/>
                        <a:latin typeface="Calibri"/>
                        <a:ea typeface="Calibri"/>
                        <a:cs typeface="Times New Roman"/>
                      </a:endParaRPr>
                    </a:p>
                  </a:txBody>
                  <a:tcPr marL="68580" marR="68580" marT="0" marB="0">
                    <a:solidFill>
                      <a:schemeClr val="accent5">
                        <a:lumMod val="20000"/>
                        <a:lumOff val="80000"/>
                      </a:schemeClr>
                    </a:solidFill>
                  </a:tcPr>
                </a:tc>
              </a:tr>
              <a:tr h="190500">
                <a:tc>
                  <a:txBody>
                    <a:bodyPr/>
                    <a:lstStyle/>
                    <a:p>
                      <a:pPr marL="0" marR="0" lvl="0" indent="0" algn="ctr">
                        <a:lnSpc>
                          <a:spcPct val="115000"/>
                        </a:lnSpc>
                        <a:spcBef>
                          <a:spcPts val="0"/>
                        </a:spcBef>
                        <a:spcAft>
                          <a:spcPts val="0"/>
                        </a:spcAft>
                        <a:buFont typeface="+mj-lt"/>
                        <a:buNone/>
                      </a:pPr>
                      <a:r>
                        <a:rPr lang="en-US" sz="1800" dirty="0" smtClean="0">
                          <a:effectLst/>
                          <a:latin typeface="Calibri"/>
                        </a:rPr>
                        <a:t>4</a:t>
                      </a:r>
                      <a:endParaRPr lang="en-US" sz="1800" dirty="0">
                        <a:effectLst/>
                        <a:latin typeface="Calibri"/>
                      </a:endParaRPr>
                    </a:p>
                  </a:txBody>
                  <a:tcPr marL="68580" marR="68580" marT="0" marB="0" anchor="b"/>
                </a:tc>
                <a:tc>
                  <a:txBody>
                    <a:bodyPr/>
                    <a:lstStyle/>
                    <a:p>
                      <a:pPr marL="0" marR="0" lvl="0" indent="0">
                        <a:lnSpc>
                          <a:spcPct val="115000"/>
                        </a:lnSpc>
                        <a:spcBef>
                          <a:spcPts val="0"/>
                        </a:spcBef>
                        <a:spcAft>
                          <a:spcPts val="0"/>
                        </a:spcAft>
                        <a:buFont typeface="+mj-lt"/>
                        <a:buNone/>
                      </a:pPr>
                      <a:r>
                        <a:rPr lang="en-ZA" sz="1800" dirty="0" err="1">
                          <a:effectLst/>
                        </a:rPr>
                        <a:t>Maletsatsi</a:t>
                      </a:r>
                      <a:r>
                        <a:rPr lang="en-ZA" sz="1800" dirty="0">
                          <a:effectLst/>
                        </a:rPr>
                        <a:t> </a:t>
                      </a:r>
                      <a:r>
                        <a:rPr lang="en-ZA" sz="1800" dirty="0" err="1">
                          <a:effectLst/>
                        </a:rPr>
                        <a:t>Maceba-Wotini</a:t>
                      </a:r>
                      <a:endParaRPr lang="en-US" sz="1800" dirty="0">
                        <a:effectLst/>
                        <a:latin typeface="Calibri"/>
                      </a:endParaRPr>
                    </a:p>
                  </a:txBody>
                  <a:tcPr marL="68580" marR="68580" marT="0" marB="0" anchor="b"/>
                </a:tc>
                <a:tc>
                  <a:txBody>
                    <a:bodyPr/>
                    <a:lstStyle/>
                    <a:p>
                      <a:pPr marL="0" marR="0" algn="r">
                        <a:lnSpc>
                          <a:spcPct val="115000"/>
                        </a:lnSpc>
                        <a:spcBef>
                          <a:spcPts val="0"/>
                        </a:spcBef>
                        <a:spcAft>
                          <a:spcPts val="0"/>
                        </a:spcAft>
                      </a:pPr>
                      <a:r>
                        <a:rPr lang="en-ZA" sz="1800">
                          <a:effectLst/>
                        </a:rPr>
                        <a:t>10 May 2013</a:t>
                      </a:r>
                      <a:endParaRPr lang="en-US" sz="1800">
                        <a:effectLst/>
                        <a:latin typeface="Calibri"/>
                        <a:ea typeface="Calibri"/>
                        <a:cs typeface="Times New Roman"/>
                      </a:endParaRPr>
                    </a:p>
                  </a:txBody>
                  <a:tcPr marL="68580" marR="68580" marT="0" marB="0" anchor="b">
                    <a:solidFill>
                      <a:schemeClr val="accent5">
                        <a:lumMod val="20000"/>
                        <a:lumOff val="80000"/>
                      </a:schemeClr>
                    </a:solidFill>
                  </a:tcPr>
                </a:tc>
                <a:tc>
                  <a:txBody>
                    <a:bodyPr/>
                    <a:lstStyle/>
                    <a:p>
                      <a:pPr marL="0" marR="0" algn="r">
                        <a:lnSpc>
                          <a:spcPct val="115000"/>
                        </a:lnSpc>
                        <a:spcBef>
                          <a:spcPts val="0"/>
                        </a:spcBef>
                        <a:spcAft>
                          <a:spcPts val="0"/>
                        </a:spcAft>
                      </a:pPr>
                      <a:r>
                        <a:rPr lang="en-ZA" sz="1800" dirty="0">
                          <a:effectLst/>
                        </a:rPr>
                        <a:t>2</a:t>
                      </a:r>
                      <a:endParaRPr lang="en-US" sz="1800" dirty="0">
                        <a:effectLst/>
                        <a:latin typeface="Calibri"/>
                        <a:ea typeface="Calibri"/>
                        <a:cs typeface="Times New Roman"/>
                      </a:endParaRPr>
                    </a:p>
                  </a:txBody>
                  <a:tcPr marL="68580" marR="68580" marT="0" marB="0" anchor="b">
                    <a:solidFill>
                      <a:schemeClr val="accent5">
                        <a:lumMod val="20000"/>
                        <a:lumOff val="80000"/>
                      </a:schemeClr>
                    </a:solidFill>
                  </a:tcPr>
                </a:tc>
                <a:tc>
                  <a:txBody>
                    <a:bodyPr/>
                    <a:lstStyle/>
                    <a:p>
                      <a:pPr marL="0" marR="0" algn="r">
                        <a:lnSpc>
                          <a:spcPct val="115000"/>
                        </a:lnSpc>
                        <a:spcBef>
                          <a:spcPts val="0"/>
                        </a:spcBef>
                        <a:spcAft>
                          <a:spcPts val="0"/>
                        </a:spcAft>
                      </a:pPr>
                      <a:r>
                        <a:rPr lang="en-ZA" sz="1800" dirty="0">
                          <a:effectLst/>
                        </a:rPr>
                        <a:t>1</a:t>
                      </a:r>
                      <a:endParaRPr lang="en-US" sz="1800" dirty="0">
                        <a:effectLst/>
                        <a:latin typeface="Calibri"/>
                        <a:ea typeface="Calibri"/>
                        <a:cs typeface="Times New Roman"/>
                      </a:endParaRPr>
                    </a:p>
                  </a:txBody>
                  <a:tcPr marL="68580" marR="68580" marT="0" marB="0">
                    <a:solidFill>
                      <a:schemeClr val="accent5">
                        <a:lumMod val="20000"/>
                        <a:lumOff val="80000"/>
                      </a:schemeClr>
                    </a:solidFill>
                  </a:tcPr>
                </a:tc>
              </a:tr>
            </a:tbl>
          </a:graphicData>
        </a:graphic>
      </p:graphicFrame>
      <p:sp>
        <p:nvSpPr>
          <p:cNvPr id="3" name="TextBox 2"/>
          <p:cNvSpPr txBox="1"/>
          <p:nvPr/>
        </p:nvSpPr>
        <p:spPr>
          <a:xfrm>
            <a:off x="0" y="117090"/>
            <a:ext cx="9144000" cy="523220"/>
          </a:xfrm>
          <a:prstGeom prst="rect">
            <a:avLst/>
          </a:prstGeom>
          <a:noFill/>
        </p:spPr>
        <p:txBody>
          <a:bodyPr wrap="square" rtlCol="0">
            <a:spAutoFit/>
          </a:bodyPr>
          <a:lstStyle/>
          <a:p>
            <a:pPr algn="ctr"/>
            <a:r>
              <a:rPr lang="en-US" sz="2800" b="1" dirty="0" smtClean="0"/>
              <a:t>EDUCATION AND TRAINING COMMITTEE </a:t>
            </a:r>
            <a:endParaRPr lang="en-US" sz="2800" b="1" dirty="0"/>
          </a:p>
        </p:txBody>
      </p:sp>
    </p:spTree>
    <p:extLst>
      <p:ext uri="{BB962C8B-B14F-4D97-AF65-F5344CB8AC3E}">
        <p14:creationId xmlns:p14="http://schemas.microsoft.com/office/powerpoint/2010/main" xmlns="" val="3929094779"/>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1406256153"/>
              </p:ext>
            </p:extLst>
          </p:nvPr>
        </p:nvGraphicFramePr>
        <p:xfrm>
          <a:off x="533400" y="1295400"/>
          <a:ext cx="7924800" cy="2839212"/>
        </p:xfrm>
        <a:graphic>
          <a:graphicData uri="http://schemas.openxmlformats.org/drawingml/2006/table">
            <a:tbl>
              <a:tblPr firstRow="1" firstCol="1" bandRow="1">
                <a:tableStyleId>{5C22544A-7EE6-4342-B048-85BDC9FD1C3A}</a:tableStyleId>
              </a:tblPr>
              <a:tblGrid>
                <a:gridCol w="685800"/>
                <a:gridCol w="2971800"/>
                <a:gridCol w="1606732"/>
                <a:gridCol w="1301931"/>
                <a:gridCol w="1358537"/>
              </a:tblGrid>
              <a:tr h="190500">
                <a:tc>
                  <a:txBody>
                    <a:bodyPr/>
                    <a:lstStyle/>
                    <a:p>
                      <a:pPr marL="0" marR="0">
                        <a:lnSpc>
                          <a:spcPct val="115000"/>
                        </a:lnSpc>
                        <a:spcBef>
                          <a:spcPts val="0"/>
                        </a:spcBef>
                        <a:spcAft>
                          <a:spcPts val="0"/>
                        </a:spcAft>
                      </a:pPr>
                      <a:endParaRPr lang="en-US" sz="1800" dirty="0">
                        <a:effectLst/>
                        <a:latin typeface="Calibri"/>
                        <a:ea typeface="Calibri"/>
                        <a:cs typeface="Times New Roman"/>
                      </a:endParaRPr>
                    </a:p>
                  </a:txBody>
                  <a:tcPr marL="68580" marR="68580" marT="0" marB="0" anchor="b">
                    <a:solidFill>
                      <a:srgbClr val="19334F"/>
                    </a:solidFill>
                  </a:tcPr>
                </a:tc>
                <a:tc gridSpan="4">
                  <a:txBody>
                    <a:bodyPr/>
                    <a:lstStyle/>
                    <a:p>
                      <a:pPr marL="0" marR="0">
                        <a:lnSpc>
                          <a:spcPct val="115000"/>
                        </a:lnSpc>
                        <a:spcBef>
                          <a:spcPts val="0"/>
                        </a:spcBef>
                        <a:spcAft>
                          <a:spcPts val="0"/>
                        </a:spcAft>
                      </a:pPr>
                      <a:r>
                        <a:rPr lang="en-ZA" sz="1800" dirty="0">
                          <a:effectLst/>
                        </a:rPr>
                        <a:t>Human Resources and Remuneration Committee: (4 members</a:t>
                      </a:r>
                      <a:r>
                        <a:rPr lang="en-ZA" sz="1800" dirty="0" smtClean="0">
                          <a:effectLst/>
                        </a:rPr>
                        <a:t>)</a:t>
                      </a:r>
                    </a:p>
                    <a:p>
                      <a:pPr marL="0" marR="0">
                        <a:lnSpc>
                          <a:spcPct val="115000"/>
                        </a:lnSpc>
                        <a:spcBef>
                          <a:spcPts val="0"/>
                        </a:spcBef>
                        <a:spcAft>
                          <a:spcPts val="0"/>
                        </a:spcAft>
                      </a:pPr>
                      <a:endParaRPr lang="en-US" sz="1800" dirty="0">
                        <a:effectLst/>
                        <a:latin typeface="Calibri"/>
                        <a:ea typeface="Calibri"/>
                        <a:cs typeface="Times New Roman"/>
                      </a:endParaRPr>
                    </a:p>
                  </a:txBody>
                  <a:tcPr marL="68580" marR="68580" marT="0" marB="0" anchor="b">
                    <a:solidFill>
                      <a:srgbClr val="19334F"/>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190500">
                <a:tc>
                  <a:txBody>
                    <a:bodyPr/>
                    <a:lstStyle/>
                    <a:p>
                      <a:pPr marL="0" marR="0">
                        <a:lnSpc>
                          <a:spcPct val="115000"/>
                        </a:lnSpc>
                        <a:spcBef>
                          <a:spcPts val="0"/>
                        </a:spcBef>
                        <a:spcAft>
                          <a:spcPts val="0"/>
                        </a:spcAft>
                      </a:pPr>
                      <a:endParaRPr lang="en-US" sz="1800" b="1" dirty="0">
                        <a:solidFill>
                          <a:schemeClr val="bg1"/>
                        </a:solidFill>
                        <a:effectLst/>
                        <a:latin typeface="Calibri"/>
                        <a:ea typeface="Calibri"/>
                        <a:cs typeface="Times New Roman"/>
                      </a:endParaRPr>
                    </a:p>
                  </a:txBody>
                  <a:tcPr marL="68580" marR="68580" marT="0" marB="0" anchor="b">
                    <a:solidFill>
                      <a:srgbClr val="000046"/>
                    </a:solidFill>
                  </a:tcPr>
                </a:tc>
                <a:tc>
                  <a:txBody>
                    <a:bodyPr/>
                    <a:lstStyle/>
                    <a:p>
                      <a:pPr marL="0" marR="0">
                        <a:lnSpc>
                          <a:spcPct val="115000"/>
                        </a:lnSpc>
                        <a:spcBef>
                          <a:spcPts val="0"/>
                        </a:spcBef>
                        <a:spcAft>
                          <a:spcPts val="0"/>
                        </a:spcAft>
                      </a:pPr>
                      <a:r>
                        <a:rPr lang="en-ZA" sz="1800" b="1" dirty="0">
                          <a:solidFill>
                            <a:schemeClr val="bg1"/>
                          </a:solidFill>
                          <a:effectLst/>
                        </a:rPr>
                        <a:t>Members</a:t>
                      </a:r>
                      <a:endParaRPr lang="en-US" sz="1800" b="1" dirty="0">
                        <a:solidFill>
                          <a:schemeClr val="bg1"/>
                        </a:solidFill>
                        <a:effectLst/>
                        <a:latin typeface="Calibri"/>
                        <a:ea typeface="Calibri"/>
                        <a:cs typeface="Times New Roman"/>
                      </a:endParaRPr>
                    </a:p>
                  </a:txBody>
                  <a:tcPr marL="68580" marR="68580" marT="0" marB="0" anchor="b">
                    <a:solidFill>
                      <a:srgbClr val="000046"/>
                    </a:solidFill>
                  </a:tcPr>
                </a:tc>
                <a:tc>
                  <a:txBody>
                    <a:bodyPr/>
                    <a:lstStyle/>
                    <a:p>
                      <a:pPr marL="0" marR="0" algn="ctr">
                        <a:lnSpc>
                          <a:spcPct val="115000"/>
                        </a:lnSpc>
                        <a:spcBef>
                          <a:spcPts val="0"/>
                        </a:spcBef>
                        <a:spcAft>
                          <a:spcPts val="0"/>
                        </a:spcAft>
                      </a:pPr>
                      <a:r>
                        <a:rPr lang="en-ZA" sz="1800" b="1" dirty="0">
                          <a:solidFill>
                            <a:schemeClr val="bg1"/>
                          </a:solidFill>
                          <a:effectLst/>
                        </a:rPr>
                        <a:t>Date of Appointment</a:t>
                      </a:r>
                      <a:endParaRPr lang="en-US" sz="1800" b="1" dirty="0">
                        <a:solidFill>
                          <a:schemeClr val="bg1"/>
                        </a:solidFill>
                        <a:effectLst/>
                        <a:latin typeface="Calibri"/>
                        <a:ea typeface="Calibri"/>
                        <a:cs typeface="Times New Roman"/>
                      </a:endParaRPr>
                    </a:p>
                  </a:txBody>
                  <a:tcPr marL="68580" marR="68580" marT="0" marB="0" anchor="b">
                    <a:solidFill>
                      <a:srgbClr val="000046"/>
                    </a:solidFill>
                  </a:tcPr>
                </a:tc>
                <a:tc>
                  <a:txBody>
                    <a:bodyPr/>
                    <a:lstStyle/>
                    <a:p>
                      <a:pPr marL="0" marR="0" algn="ctr">
                        <a:lnSpc>
                          <a:spcPct val="115000"/>
                        </a:lnSpc>
                        <a:spcBef>
                          <a:spcPts val="0"/>
                        </a:spcBef>
                        <a:spcAft>
                          <a:spcPts val="0"/>
                        </a:spcAft>
                      </a:pPr>
                      <a:r>
                        <a:rPr lang="en-ZA" sz="1800" b="1" dirty="0">
                          <a:solidFill>
                            <a:schemeClr val="bg1"/>
                          </a:solidFill>
                          <a:effectLst/>
                        </a:rPr>
                        <a:t>Total Number of Meetings</a:t>
                      </a:r>
                      <a:endParaRPr lang="en-US" sz="1800" b="1" dirty="0">
                        <a:solidFill>
                          <a:schemeClr val="bg1"/>
                        </a:solidFill>
                        <a:effectLst/>
                        <a:latin typeface="Calibri"/>
                        <a:ea typeface="Calibri"/>
                        <a:cs typeface="Times New Roman"/>
                      </a:endParaRPr>
                    </a:p>
                  </a:txBody>
                  <a:tcPr marL="68580" marR="68580" marT="0" marB="0" anchor="b">
                    <a:solidFill>
                      <a:srgbClr val="000046"/>
                    </a:solidFill>
                  </a:tcPr>
                </a:tc>
                <a:tc>
                  <a:txBody>
                    <a:bodyPr/>
                    <a:lstStyle/>
                    <a:p>
                      <a:pPr marL="0" marR="0" algn="ctr">
                        <a:lnSpc>
                          <a:spcPct val="115000"/>
                        </a:lnSpc>
                        <a:spcBef>
                          <a:spcPts val="0"/>
                        </a:spcBef>
                        <a:spcAft>
                          <a:spcPts val="0"/>
                        </a:spcAft>
                      </a:pPr>
                      <a:r>
                        <a:rPr lang="en-ZA" sz="1800" b="1" dirty="0">
                          <a:solidFill>
                            <a:schemeClr val="bg1"/>
                          </a:solidFill>
                          <a:effectLst/>
                        </a:rPr>
                        <a:t>Total Attended</a:t>
                      </a:r>
                      <a:endParaRPr lang="en-US" sz="1800" b="1" dirty="0">
                        <a:solidFill>
                          <a:schemeClr val="bg1"/>
                        </a:solidFill>
                        <a:effectLst/>
                        <a:latin typeface="Calibri"/>
                        <a:ea typeface="Calibri"/>
                        <a:cs typeface="Times New Roman"/>
                      </a:endParaRPr>
                    </a:p>
                  </a:txBody>
                  <a:tcPr marL="68580" marR="68580" marT="0" marB="0" anchor="b">
                    <a:solidFill>
                      <a:srgbClr val="000046"/>
                    </a:solidFill>
                  </a:tcPr>
                </a:tc>
              </a:tr>
              <a:tr h="190500">
                <a:tc>
                  <a:txBody>
                    <a:bodyPr/>
                    <a:lstStyle/>
                    <a:p>
                      <a:pPr marL="0" marR="0" lvl="0" indent="0">
                        <a:lnSpc>
                          <a:spcPct val="115000"/>
                        </a:lnSpc>
                        <a:spcBef>
                          <a:spcPts val="0"/>
                        </a:spcBef>
                        <a:spcAft>
                          <a:spcPts val="0"/>
                        </a:spcAft>
                        <a:buFont typeface="+mj-lt"/>
                        <a:buNone/>
                      </a:pPr>
                      <a:r>
                        <a:rPr lang="en-US" sz="1800" dirty="0" smtClean="0">
                          <a:effectLst/>
                          <a:latin typeface="Calibri"/>
                        </a:rPr>
                        <a:t>1</a:t>
                      </a:r>
                      <a:endParaRPr lang="en-US" sz="1800" dirty="0">
                        <a:effectLst/>
                        <a:latin typeface="Calibri"/>
                      </a:endParaRPr>
                    </a:p>
                  </a:txBody>
                  <a:tcPr marL="68580" marR="68580" marT="0" marB="0" anchor="b"/>
                </a:tc>
                <a:tc>
                  <a:txBody>
                    <a:bodyPr/>
                    <a:lstStyle/>
                    <a:p>
                      <a:pPr marL="0" marR="0" lvl="0" indent="0">
                        <a:lnSpc>
                          <a:spcPct val="115000"/>
                        </a:lnSpc>
                        <a:spcBef>
                          <a:spcPts val="0"/>
                        </a:spcBef>
                        <a:spcAft>
                          <a:spcPts val="0"/>
                        </a:spcAft>
                        <a:buFont typeface="+mj-lt"/>
                        <a:buNone/>
                      </a:pPr>
                      <a:r>
                        <a:rPr lang="en-ZA" sz="1800" dirty="0">
                          <a:effectLst/>
                        </a:rPr>
                        <a:t>Patricia </a:t>
                      </a:r>
                      <a:r>
                        <a:rPr lang="en-ZA" sz="1800" dirty="0" err="1">
                          <a:effectLst/>
                        </a:rPr>
                        <a:t>Lebenya</a:t>
                      </a:r>
                      <a:r>
                        <a:rPr lang="en-ZA" sz="1800" dirty="0">
                          <a:effectLst/>
                        </a:rPr>
                        <a:t> (Chairman)</a:t>
                      </a:r>
                      <a:endParaRPr lang="en-US" sz="1800" dirty="0">
                        <a:effectLst/>
                        <a:latin typeface="Calibri"/>
                      </a:endParaRPr>
                    </a:p>
                  </a:txBody>
                  <a:tcPr marL="68580" marR="68580" marT="0" marB="0" anchor="b"/>
                </a:tc>
                <a:tc>
                  <a:txBody>
                    <a:bodyPr/>
                    <a:lstStyle/>
                    <a:p>
                      <a:pPr marL="0" marR="0" algn="r">
                        <a:lnSpc>
                          <a:spcPct val="115000"/>
                        </a:lnSpc>
                        <a:spcBef>
                          <a:spcPts val="0"/>
                        </a:spcBef>
                        <a:spcAft>
                          <a:spcPts val="0"/>
                        </a:spcAft>
                      </a:pPr>
                      <a:r>
                        <a:rPr lang="en-ZA" sz="1800" dirty="0">
                          <a:effectLst/>
                        </a:rPr>
                        <a:t>10 May 2013</a:t>
                      </a:r>
                      <a:endParaRPr lang="en-US" sz="1800" dirty="0">
                        <a:effectLst/>
                        <a:latin typeface="Calibri"/>
                        <a:ea typeface="Calibri"/>
                        <a:cs typeface="Times New Roman"/>
                      </a:endParaRPr>
                    </a:p>
                  </a:txBody>
                  <a:tcPr marL="68580" marR="68580" marT="0" marB="0" anchor="b">
                    <a:solidFill>
                      <a:schemeClr val="accent5">
                        <a:lumMod val="20000"/>
                        <a:lumOff val="80000"/>
                      </a:schemeClr>
                    </a:solidFill>
                  </a:tcPr>
                </a:tc>
                <a:tc>
                  <a:txBody>
                    <a:bodyPr/>
                    <a:lstStyle/>
                    <a:p>
                      <a:pPr marL="0" marR="0" algn="r">
                        <a:lnSpc>
                          <a:spcPct val="115000"/>
                        </a:lnSpc>
                        <a:spcBef>
                          <a:spcPts val="0"/>
                        </a:spcBef>
                        <a:spcAft>
                          <a:spcPts val="0"/>
                        </a:spcAft>
                      </a:pPr>
                      <a:r>
                        <a:rPr lang="en-ZA" sz="1800" dirty="0">
                          <a:effectLst/>
                        </a:rPr>
                        <a:t>3</a:t>
                      </a:r>
                      <a:endParaRPr lang="en-US" sz="1800" dirty="0">
                        <a:effectLst/>
                        <a:latin typeface="Calibri"/>
                        <a:ea typeface="Calibri"/>
                        <a:cs typeface="Times New Roman"/>
                      </a:endParaRPr>
                    </a:p>
                  </a:txBody>
                  <a:tcPr marL="68580" marR="68580" marT="0" marB="0" anchor="b">
                    <a:solidFill>
                      <a:schemeClr val="accent5">
                        <a:lumMod val="20000"/>
                        <a:lumOff val="80000"/>
                      </a:schemeClr>
                    </a:solidFill>
                  </a:tcPr>
                </a:tc>
                <a:tc>
                  <a:txBody>
                    <a:bodyPr/>
                    <a:lstStyle/>
                    <a:p>
                      <a:pPr marL="0" marR="0" algn="r">
                        <a:lnSpc>
                          <a:spcPct val="115000"/>
                        </a:lnSpc>
                        <a:spcBef>
                          <a:spcPts val="0"/>
                        </a:spcBef>
                        <a:spcAft>
                          <a:spcPts val="0"/>
                        </a:spcAft>
                      </a:pPr>
                      <a:r>
                        <a:rPr lang="en-ZA" sz="1800">
                          <a:effectLst/>
                        </a:rPr>
                        <a:t>3</a:t>
                      </a:r>
                      <a:endParaRPr lang="en-US" sz="1800">
                        <a:effectLst/>
                        <a:latin typeface="Calibri"/>
                        <a:ea typeface="Calibri"/>
                        <a:cs typeface="Times New Roman"/>
                      </a:endParaRPr>
                    </a:p>
                  </a:txBody>
                  <a:tcPr marL="68580" marR="68580" marT="0" marB="0" anchor="b">
                    <a:solidFill>
                      <a:schemeClr val="accent5">
                        <a:lumMod val="20000"/>
                        <a:lumOff val="80000"/>
                      </a:schemeClr>
                    </a:solidFill>
                  </a:tcPr>
                </a:tc>
              </a:tr>
              <a:tr h="190500">
                <a:tc>
                  <a:txBody>
                    <a:bodyPr/>
                    <a:lstStyle/>
                    <a:p>
                      <a:pPr marL="0" marR="0" lvl="0" indent="0">
                        <a:lnSpc>
                          <a:spcPct val="115000"/>
                        </a:lnSpc>
                        <a:spcBef>
                          <a:spcPts val="0"/>
                        </a:spcBef>
                        <a:spcAft>
                          <a:spcPts val="0"/>
                        </a:spcAft>
                        <a:buFont typeface="+mj-lt"/>
                        <a:buNone/>
                      </a:pPr>
                      <a:r>
                        <a:rPr lang="en-US" sz="1800" dirty="0" smtClean="0">
                          <a:effectLst/>
                          <a:latin typeface="Calibri"/>
                        </a:rPr>
                        <a:t>2</a:t>
                      </a:r>
                      <a:endParaRPr lang="en-US" sz="1800" dirty="0">
                        <a:effectLst/>
                        <a:latin typeface="Calibri"/>
                      </a:endParaRPr>
                    </a:p>
                  </a:txBody>
                  <a:tcPr marL="68580" marR="68580" marT="0" marB="0" anchor="b"/>
                </a:tc>
                <a:tc>
                  <a:txBody>
                    <a:bodyPr/>
                    <a:lstStyle/>
                    <a:p>
                      <a:pPr marL="0" marR="0" lvl="0" indent="0">
                        <a:lnSpc>
                          <a:spcPct val="115000"/>
                        </a:lnSpc>
                        <a:spcBef>
                          <a:spcPts val="0"/>
                        </a:spcBef>
                        <a:spcAft>
                          <a:spcPts val="0"/>
                        </a:spcAft>
                        <a:buFont typeface="+mj-lt"/>
                        <a:buNone/>
                      </a:pPr>
                      <a:r>
                        <a:rPr lang="en-ZA" sz="1800" dirty="0" err="1">
                          <a:effectLst/>
                        </a:rPr>
                        <a:t>Bethuel</a:t>
                      </a:r>
                      <a:r>
                        <a:rPr lang="en-ZA" sz="1800" dirty="0">
                          <a:effectLst/>
                        </a:rPr>
                        <a:t> </a:t>
                      </a:r>
                      <a:r>
                        <a:rPr lang="en-ZA" sz="1800" dirty="0" err="1">
                          <a:effectLst/>
                        </a:rPr>
                        <a:t>Nsibande</a:t>
                      </a:r>
                      <a:endParaRPr lang="en-US" sz="1800" dirty="0">
                        <a:effectLst/>
                        <a:latin typeface="Calibri"/>
                      </a:endParaRPr>
                    </a:p>
                  </a:txBody>
                  <a:tcPr marL="68580" marR="68580" marT="0" marB="0" anchor="b"/>
                </a:tc>
                <a:tc>
                  <a:txBody>
                    <a:bodyPr/>
                    <a:lstStyle/>
                    <a:p>
                      <a:pPr marL="0" marR="0" algn="r">
                        <a:lnSpc>
                          <a:spcPct val="115000"/>
                        </a:lnSpc>
                        <a:spcBef>
                          <a:spcPts val="0"/>
                        </a:spcBef>
                        <a:spcAft>
                          <a:spcPts val="0"/>
                        </a:spcAft>
                      </a:pPr>
                      <a:r>
                        <a:rPr lang="en-ZA" sz="1800" dirty="0">
                          <a:effectLst/>
                        </a:rPr>
                        <a:t>10 May 2013</a:t>
                      </a:r>
                      <a:endParaRPr lang="en-US" sz="1800" dirty="0">
                        <a:effectLst/>
                        <a:latin typeface="Calibri"/>
                        <a:ea typeface="Calibri"/>
                        <a:cs typeface="Times New Roman"/>
                      </a:endParaRPr>
                    </a:p>
                  </a:txBody>
                  <a:tcPr marL="68580" marR="68580" marT="0" marB="0" anchor="b">
                    <a:solidFill>
                      <a:schemeClr val="accent5">
                        <a:lumMod val="20000"/>
                        <a:lumOff val="80000"/>
                      </a:schemeClr>
                    </a:solidFill>
                  </a:tcPr>
                </a:tc>
                <a:tc>
                  <a:txBody>
                    <a:bodyPr/>
                    <a:lstStyle/>
                    <a:p>
                      <a:pPr marL="0" marR="0" algn="r">
                        <a:lnSpc>
                          <a:spcPct val="115000"/>
                        </a:lnSpc>
                        <a:spcBef>
                          <a:spcPts val="0"/>
                        </a:spcBef>
                        <a:spcAft>
                          <a:spcPts val="0"/>
                        </a:spcAft>
                      </a:pPr>
                      <a:r>
                        <a:rPr lang="en-ZA" sz="1800" dirty="0">
                          <a:effectLst/>
                        </a:rPr>
                        <a:t>3</a:t>
                      </a:r>
                      <a:endParaRPr lang="en-US" sz="1800" dirty="0">
                        <a:effectLst/>
                        <a:latin typeface="Calibri"/>
                        <a:ea typeface="Calibri"/>
                        <a:cs typeface="Times New Roman"/>
                      </a:endParaRPr>
                    </a:p>
                  </a:txBody>
                  <a:tcPr marL="68580" marR="68580" marT="0" marB="0" anchor="b">
                    <a:solidFill>
                      <a:schemeClr val="accent5">
                        <a:lumMod val="20000"/>
                        <a:lumOff val="80000"/>
                      </a:schemeClr>
                    </a:solidFill>
                  </a:tcPr>
                </a:tc>
                <a:tc>
                  <a:txBody>
                    <a:bodyPr/>
                    <a:lstStyle/>
                    <a:p>
                      <a:pPr marL="0" marR="0" algn="r">
                        <a:lnSpc>
                          <a:spcPct val="115000"/>
                        </a:lnSpc>
                        <a:spcBef>
                          <a:spcPts val="0"/>
                        </a:spcBef>
                        <a:spcAft>
                          <a:spcPts val="0"/>
                        </a:spcAft>
                      </a:pPr>
                      <a:r>
                        <a:rPr lang="en-ZA" sz="1800">
                          <a:effectLst/>
                        </a:rPr>
                        <a:t>3</a:t>
                      </a:r>
                      <a:endParaRPr lang="en-US" sz="1800">
                        <a:effectLst/>
                        <a:latin typeface="Calibri"/>
                        <a:ea typeface="Calibri"/>
                        <a:cs typeface="Times New Roman"/>
                      </a:endParaRPr>
                    </a:p>
                  </a:txBody>
                  <a:tcPr marL="68580" marR="68580" marT="0" marB="0" anchor="b">
                    <a:solidFill>
                      <a:schemeClr val="accent5">
                        <a:lumMod val="20000"/>
                        <a:lumOff val="80000"/>
                      </a:schemeClr>
                    </a:solidFill>
                  </a:tcPr>
                </a:tc>
              </a:tr>
              <a:tr h="190500">
                <a:tc>
                  <a:txBody>
                    <a:bodyPr/>
                    <a:lstStyle/>
                    <a:p>
                      <a:pPr marL="0" marR="0" lvl="0" indent="0">
                        <a:lnSpc>
                          <a:spcPct val="115000"/>
                        </a:lnSpc>
                        <a:spcBef>
                          <a:spcPts val="0"/>
                        </a:spcBef>
                        <a:spcAft>
                          <a:spcPts val="0"/>
                        </a:spcAft>
                        <a:buFont typeface="+mj-lt"/>
                        <a:buNone/>
                      </a:pPr>
                      <a:r>
                        <a:rPr lang="en-US" sz="1800" dirty="0" smtClean="0">
                          <a:effectLst/>
                          <a:latin typeface="Calibri"/>
                        </a:rPr>
                        <a:t>3</a:t>
                      </a:r>
                      <a:endParaRPr lang="en-US" sz="1800" dirty="0">
                        <a:effectLst/>
                        <a:latin typeface="Calibri"/>
                      </a:endParaRPr>
                    </a:p>
                  </a:txBody>
                  <a:tcPr marL="68580" marR="68580" marT="0" marB="0" anchor="b"/>
                </a:tc>
                <a:tc>
                  <a:txBody>
                    <a:bodyPr/>
                    <a:lstStyle/>
                    <a:p>
                      <a:pPr marL="0" marR="0" lvl="0" indent="0">
                        <a:lnSpc>
                          <a:spcPct val="115000"/>
                        </a:lnSpc>
                        <a:spcBef>
                          <a:spcPts val="0"/>
                        </a:spcBef>
                        <a:spcAft>
                          <a:spcPts val="0"/>
                        </a:spcAft>
                        <a:buFont typeface="+mj-lt"/>
                        <a:buNone/>
                      </a:pPr>
                      <a:r>
                        <a:rPr lang="en-ZA" sz="1800" dirty="0" err="1">
                          <a:effectLst/>
                        </a:rPr>
                        <a:t>Maletsatsi</a:t>
                      </a:r>
                      <a:r>
                        <a:rPr lang="en-ZA" sz="1800" dirty="0">
                          <a:effectLst/>
                        </a:rPr>
                        <a:t> </a:t>
                      </a:r>
                      <a:r>
                        <a:rPr lang="en-ZA" sz="1800" dirty="0" err="1">
                          <a:effectLst/>
                        </a:rPr>
                        <a:t>Maceba-Wotini</a:t>
                      </a:r>
                      <a:endParaRPr lang="en-US" sz="1800" dirty="0">
                        <a:effectLst/>
                        <a:latin typeface="Calibri"/>
                      </a:endParaRPr>
                    </a:p>
                  </a:txBody>
                  <a:tcPr marL="68580" marR="68580" marT="0" marB="0" anchor="b"/>
                </a:tc>
                <a:tc>
                  <a:txBody>
                    <a:bodyPr/>
                    <a:lstStyle/>
                    <a:p>
                      <a:pPr marL="0" marR="0" algn="r">
                        <a:lnSpc>
                          <a:spcPct val="115000"/>
                        </a:lnSpc>
                        <a:spcBef>
                          <a:spcPts val="0"/>
                        </a:spcBef>
                        <a:spcAft>
                          <a:spcPts val="0"/>
                        </a:spcAft>
                      </a:pPr>
                      <a:r>
                        <a:rPr lang="en-ZA" sz="1800" dirty="0">
                          <a:effectLst/>
                        </a:rPr>
                        <a:t>10 May 2013</a:t>
                      </a:r>
                      <a:endParaRPr lang="en-US" sz="1800" dirty="0">
                        <a:effectLst/>
                        <a:latin typeface="Calibri"/>
                        <a:ea typeface="Calibri"/>
                        <a:cs typeface="Times New Roman"/>
                      </a:endParaRPr>
                    </a:p>
                  </a:txBody>
                  <a:tcPr marL="68580" marR="68580" marT="0" marB="0" anchor="b">
                    <a:solidFill>
                      <a:schemeClr val="accent5">
                        <a:lumMod val="20000"/>
                        <a:lumOff val="80000"/>
                      </a:schemeClr>
                    </a:solidFill>
                  </a:tcPr>
                </a:tc>
                <a:tc>
                  <a:txBody>
                    <a:bodyPr/>
                    <a:lstStyle/>
                    <a:p>
                      <a:pPr marL="0" marR="0" algn="r">
                        <a:lnSpc>
                          <a:spcPct val="115000"/>
                        </a:lnSpc>
                        <a:spcBef>
                          <a:spcPts val="0"/>
                        </a:spcBef>
                        <a:spcAft>
                          <a:spcPts val="0"/>
                        </a:spcAft>
                      </a:pPr>
                      <a:r>
                        <a:rPr lang="en-ZA" sz="1800" dirty="0">
                          <a:effectLst/>
                        </a:rPr>
                        <a:t>3</a:t>
                      </a:r>
                      <a:endParaRPr lang="en-US" sz="1800" dirty="0">
                        <a:effectLst/>
                        <a:latin typeface="Calibri"/>
                        <a:ea typeface="Calibri"/>
                        <a:cs typeface="Times New Roman"/>
                      </a:endParaRPr>
                    </a:p>
                  </a:txBody>
                  <a:tcPr marL="68580" marR="68580" marT="0" marB="0" anchor="b">
                    <a:solidFill>
                      <a:schemeClr val="accent5">
                        <a:lumMod val="20000"/>
                        <a:lumOff val="80000"/>
                      </a:schemeClr>
                    </a:solidFill>
                  </a:tcPr>
                </a:tc>
                <a:tc>
                  <a:txBody>
                    <a:bodyPr/>
                    <a:lstStyle/>
                    <a:p>
                      <a:pPr marL="0" marR="0" algn="r">
                        <a:lnSpc>
                          <a:spcPct val="115000"/>
                        </a:lnSpc>
                        <a:spcBef>
                          <a:spcPts val="0"/>
                        </a:spcBef>
                        <a:spcAft>
                          <a:spcPts val="0"/>
                        </a:spcAft>
                      </a:pPr>
                      <a:r>
                        <a:rPr lang="en-ZA" sz="1800" dirty="0">
                          <a:effectLst/>
                        </a:rPr>
                        <a:t>1</a:t>
                      </a:r>
                      <a:endParaRPr lang="en-US" sz="1800" dirty="0">
                        <a:effectLst/>
                        <a:latin typeface="Calibri"/>
                        <a:ea typeface="Calibri"/>
                        <a:cs typeface="Times New Roman"/>
                      </a:endParaRPr>
                    </a:p>
                  </a:txBody>
                  <a:tcPr marL="68580" marR="68580" marT="0" marB="0" anchor="b">
                    <a:solidFill>
                      <a:schemeClr val="accent5">
                        <a:lumMod val="20000"/>
                        <a:lumOff val="80000"/>
                      </a:schemeClr>
                    </a:solidFill>
                  </a:tcPr>
                </a:tc>
              </a:tr>
              <a:tr h="190500">
                <a:tc>
                  <a:txBody>
                    <a:bodyPr/>
                    <a:lstStyle/>
                    <a:p>
                      <a:pPr marL="0" marR="0" lvl="0" indent="0">
                        <a:lnSpc>
                          <a:spcPct val="115000"/>
                        </a:lnSpc>
                        <a:spcBef>
                          <a:spcPts val="0"/>
                        </a:spcBef>
                        <a:spcAft>
                          <a:spcPts val="0"/>
                        </a:spcAft>
                        <a:buFont typeface="+mj-lt"/>
                        <a:buNone/>
                      </a:pPr>
                      <a:r>
                        <a:rPr lang="en-US" sz="1800" dirty="0" smtClean="0">
                          <a:effectLst/>
                          <a:latin typeface="Calibri"/>
                        </a:rPr>
                        <a:t>4</a:t>
                      </a:r>
                      <a:endParaRPr lang="en-US" sz="1800" dirty="0">
                        <a:effectLst/>
                        <a:latin typeface="Calibri"/>
                      </a:endParaRPr>
                    </a:p>
                  </a:txBody>
                  <a:tcPr marL="68580" marR="68580" marT="0" marB="0" anchor="b"/>
                </a:tc>
                <a:tc>
                  <a:txBody>
                    <a:bodyPr/>
                    <a:lstStyle/>
                    <a:p>
                      <a:pPr marL="0" marR="0" lvl="0" indent="0">
                        <a:lnSpc>
                          <a:spcPct val="115000"/>
                        </a:lnSpc>
                        <a:spcBef>
                          <a:spcPts val="0"/>
                        </a:spcBef>
                        <a:spcAft>
                          <a:spcPts val="0"/>
                        </a:spcAft>
                        <a:buFont typeface="+mj-lt"/>
                        <a:buNone/>
                      </a:pPr>
                      <a:r>
                        <a:rPr lang="en-ZA" sz="1800" dirty="0" err="1">
                          <a:effectLst/>
                        </a:rPr>
                        <a:t>Tshepo</a:t>
                      </a:r>
                      <a:r>
                        <a:rPr lang="en-ZA" sz="1800" dirty="0">
                          <a:effectLst/>
                        </a:rPr>
                        <a:t> </a:t>
                      </a:r>
                      <a:r>
                        <a:rPr lang="en-ZA" sz="1800" dirty="0" err="1">
                          <a:effectLst/>
                        </a:rPr>
                        <a:t>Maake</a:t>
                      </a:r>
                      <a:endParaRPr lang="en-US" sz="1800" dirty="0">
                        <a:effectLst/>
                        <a:latin typeface="Calibri"/>
                      </a:endParaRPr>
                    </a:p>
                  </a:txBody>
                  <a:tcPr marL="68580" marR="68580" marT="0" marB="0" anchor="b"/>
                </a:tc>
                <a:tc>
                  <a:txBody>
                    <a:bodyPr/>
                    <a:lstStyle/>
                    <a:p>
                      <a:pPr marL="0" marR="0" algn="r">
                        <a:lnSpc>
                          <a:spcPct val="115000"/>
                        </a:lnSpc>
                        <a:spcBef>
                          <a:spcPts val="0"/>
                        </a:spcBef>
                        <a:spcAft>
                          <a:spcPts val="0"/>
                        </a:spcAft>
                      </a:pPr>
                      <a:r>
                        <a:rPr lang="en-ZA" sz="1800">
                          <a:effectLst/>
                        </a:rPr>
                        <a:t>10 May 2013</a:t>
                      </a:r>
                      <a:endParaRPr lang="en-US" sz="1800">
                        <a:effectLst/>
                        <a:latin typeface="Calibri"/>
                        <a:ea typeface="Calibri"/>
                        <a:cs typeface="Times New Roman"/>
                      </a:endParaRPr>
                    </a:p>
                  </a:txBody>
                  <a:tcPr marL="68580" marR="68580" marT="0" marB="0" anchor="b">
                    <a:solidFill>
                      <a:schemeClr val="accent5">
                        <a:lumMod val="20000"/>
                        <a:lumOff val="80000"/>
                      </a:schemeClr>
                    </a:solidFill>
                  </a:tcPr>
                </a:tc>
                <a:tc>
                  <a:txBody>
                    <a:bodyPr/>
                    <a:lstStyle/>
                    <a:p>
                      <a:pPr marL="0" marR="0" algn="r">
                        <a:lnSpc>
                          <a:spcPct val="115000"/>
                        </a:lnSpc>
                        <a:spcBef>
                          <a:spcPts val="0"/>
                        </a:spcBef>
                        <a:spcAft>
                          <a:spcPts val="0"/>
                        </a:spcAft>
                      </a:pPr>
                      <a:r>
                        <a:rPr lang="en-ZA" sz="1800">
                          <a:effectLst/>
                        </a:rPr>
                        <a:t>3</a:t>
                      </a:r>
                      <a:endParaRPr lang="en-US" sz="1800">
                        <a:effectLst/>
                        <a:latin typeface="Calibri"/>
                        <a:ea typeface="Calibri"/>
                        <a:cs typeface="Times New Roman"/>
                      </a:endParaRPr>
                    </a:p>
                  </a:txBody>
                  <a:tcPr marL="68580" marR="68580" marT="0" marB="0" anchor="b">
                    <a:solidFill>
                      <a:schemeClr val="accent5">
                        <a:lumMod val="20000"/>
                        <a:lumOff val="80000"/>
                      </a:schemeClr>
                    </a:solidFill>
                  </a:tcPr>
                </a:tc>
                <a:tc>
                  <a:txBody>
                    <a:bodyPr/>
                    <a:lstStyle/>
                    <a:p>
                      <a:pPr marL="0" marR="0" algn="r">
                        <a:lnSpc>
                          <a:spcPct val="115000"/>
                        </a:lnSpc>
                        <a:spcBef>
                          <a:spcPts val="0"/>
                        </a:spcBef>
                        <a:spcAft>
                          <a:spcPts val="0"/>
                        </a:spcAft>
                      </a:pPr>
                      <a:r>
                        <a:rPr lang="en-ZA" sz="1800" dirty="0">
                          <a:effectLst/>
                        </a:rPr>
                        <a:t>3</a:t>
                      </a:r>
                      <a:endParaRPr lang="en-US" sz="1800" dirty="0">
                        <a:effectLst/>
                        <a:latin typeface="Calibri"/>
                        <a:ea typeface="Calibri"/>
                        <a:cs typeface="Times New Roman"/>
                      </a:endParaRPr>
                    </a:p>
                  </a:txBody>
                  <a:tcPr marL="68580" marR="68580" marT="0" marB="0" anchor="b">
                    <a:solidFill>
                      <a:schemeClr val="accent5">
                        <a:lumMod val="20000"/>
                        <a:lumOff val="80000"/>
                      </a:schemeClr>
                    </a:solidFill>
                  </a:tcPr>
                </a:tc>
              </a:tr>
            </a:tbl>
          </a:graphicData>
        </a:graphic>
      </p:graphicFrame>
      <p:sp>
        <p:nvSpPr>
          <p:cNvPr id="3" name="TextBox 2"/>
          <p:cNvSpPr txBox="1"/>
          <p:nvPr/>
        </p:nvSpPr>
        <p:spPr>
          <a:xfrm>
            <a:off x="0" y="117090"/>
            <a:ext cx="9144000" cy="523220"/>
          </a:xfrm>
          <a:prstGeom prst="rect">
            <a:avLst/>
          </a:prstGeom>
          <a:noFill/>
        </p:spPr>
        <p:txBody>
          <a:bodyPr wrap="square" rtlCol="0">
            <a:spAutoFit/>
          </a:bodyPr>
          <a:lstStyle/>
          <a:p>
            <a:pPr algn="ctr"/>
            <a:r>
              <a:rPr lang="en-US" sz="2800" b="1" dirty="0" smtClean="0"/>
              <a:t>HUMAN RESOURCES AND REMUNERATION COMMITTEE </a:t>
            </a:r>
            <a:endParaRPr lang="en-US" sz="2800" b="1" dirty="0"/>
          </a:p>
        </p:txBody>
      </p:sp>
    </p:spTree>
    <p:extLst>
      <p:ext uri="{BB962C8B-B14F-4D97-AF65-F5344CB8AC3E}">
        <p14:creationId xmlns:p14="http://schemas.microsoft.com/office/powerpoint/2010/main" xmlns="" val="1409960520"/>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682478830"/>
              </p:ext>
            </p:extLst>
          </p:nvPr>
        </p:nvGraphicFramePr>
        <p:xfrm>
          <a:off x="304799" y="990600"/>
          <a:ext cx="8382001" cy="5811012"/>
        </p:xfrm>
        <a:graphic>
          <a:graphicData uri="http://schemas.openxmlformats.org/drawingml/2006/table">
            <a:tbl>
              <a:tblPr firstRow="1" firstCol="1" bandRow="1">
                <a:tableStyleId>{5C22544A-7EE6-4342-B048-85BDC9FD1C3A}</a:tableStyleId>
              </a:tblPr>
              <a:tblGrid>
                <a:gridCol w="609601"/>
                <a:gridCol w="1676400"/>
                <a:gridCol w="3534833"/>
                <a:gridCol w="1241778"/>
                <a:gridCol w="1319389"/>
              </a:tblGrid>
              <a:tr h="190500">
                <a:tc>
                  <a:txBody>
                    <a:bodyPr/>
                    <a:lstStyle/>
                    <a:p>
                      <a:pPr marL="0" marR="0">
                        <a:lnSpc>
                          <a:spcPct val="115000"/>
                        </a:lnSpc>
                        <a:spcBef>
                          <a:spcPts val="0"/>
                        </a:spcBef>
                        <a:spcAft>
                          <a:spcPts val="0"/>
                        </a:spcAft>
                      </a:pPr>
                      <a:endParaRPr lang="en-US" sz="1800" dirty="0">
                        <a:effectLst/>
                        <a:latin typeface="Calibri"/>
                        <a:ea typeface="Calibri"/>
                        <a:cs typeface="Times New Roman"/>
                      </a:endParaRPr>
                    </a:p>
                  </a:txBody>
                  <a:tcPr marL="68580" marR="68580" marT="0" marB="0" anchor="b">
                    <a:solidFill>
                      <a:srgbClr val="19334F"/>
                    </a:solidFill>
                  </a:tcPr>
                </a:tc>
                <a:tc gridSpan="4">
                  <a:txBody>
                    <a:bodyPr/>
                    <a:lstStyle/>
                    <a:p>
                      <a:pPr marL="0" marR="0">
                        <a:lnSpc>
                          <a:spcPct val="115000"/>
                        </a:lnSpc>
                        <a:spcBef>
                          <a:spcPts val="0"/>
                        </a:spcBef>
                        <a:spcAft>
                          <a:spcPts val="0"/>
                        </a:spcAft>
                      </a:pPr>
                      <a:r>
                        <a:rPr lang="en-ZA" sz="1800" dirty="0" smtClean="0">
                          <a:effectLst/>
                        </a:rPr>
                        <a:t>Committee of Inquiry into Racism in the Property Sector</a:t>
                      </a:r>
                    </a:p>
                    <a:p>
                      <a:pPr marL="0" marR="0">
                        <a:lnSpc>
                          <a:spcPct val="115000"/>
                        </a:lnSpc>
                        <a:spcBef>
                          <a:spcPts val="0"/>
                        </a:spcBef>
                        <a:spcAft>
                          <a:spcPts val="0"/>
                        </a:spcAft>
                      </a:pPr>
                      <a:endParaRPr lang="en-US" sz="1800" dirty="0">
                        <a:effectLst/>
                        <a:latin typeface="Calibri"/>
                        <a:ea typeface="Calibri"/>
                        <a:cs typeface="Times New Roman"/>
                      </a:endParaRPr>
                    </a:p>
                  </a:txBody>
                  <a:tcPr marL="68580" marR="68580" marT="0" marB="0" anchor="b">
                    <a:solidFill>
                      <a:srgbClr val="19334F"/>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190500">
                <a:tc>
                  <a:txBody>
                    <a:bodyPr/>
                    <a:lstStyle/>
                    <a:p>
                      <a:pPr marL="0" marR="0">
                        <a:lnSpc>
                          <a:spcPct val="115000"/>
                        </a:lnSpc>
                        <a:spcBef>
                          <a:spcPts val="0"/>
                        </a:spcBef>
                        <a:spcAft>
                          <a:spcPts val="0"/>
                        </a:spcAft>
                      </a:pPr>
                      <a:endParaRPr lang="en-US" sz="1800" b="1" dirty="0">
                        <a:solidFill>
                          <a:schemeClr val="bg1"/>
                        </a:solidFill>
                        <a:effectLst/>
                        <a:latin typeface="Calibri"/>
                        <a:ea typeface="Calibri"/>
                        <a:cs typeface="Times New Roman"/>
                      </a:endParaRPr>
                    </a:p>
                  </a:txBody>
                  <a:tcPr marL="68580" marR="68580" marT="0" marB="0" anchor="b">
                    <a:solidFill>
                      <a:srgbClr val="000046"/>
                    </a:solidFill>
                  </a:tcPr>
                </a:tc>
                <a:tc>
                  <a:txBody>
                    <a:bodyPr/>
                    <a:lstStyle/>
                    <a:p>
                      <a:pPr marL="0" marR="0">
                        <a:lnSpc>
                          <a:spcPct val="115000"/>
                        </a:lnSpc>
                        <a:spcBef>
                          <a:spcPts val="0"/>
                        </a:spcBef>
                        <a:spcAft>
                          <a:spcPts val="0"/>
                        </a:spcAft>
                      </a:pPr>
                      <a:r>
                        <a:rPr lang="en-ZA" sz="1800" b="1" dirty="0">
                          <a:solidFill>
                            <a:schemeClr val="bg1"/>
                          </a:solidFill>
                          <a:effectLst/>
                        </a:rPr>
                        <a:t>Members</a:t>
                      </a:r>
                      <a:endParaRPr lang="en-US" sz="1800" b="1" dirty="0">
                        <a:solidFill>
                          <a:schemeClr val="bg1"/>
                        </a:solidFill>
                        <a:effectLst/>
                        <a:latin typeface="Calibri"/>
                        <a:ea typeface="Calibri"/>
                        <a:cs typeface="Times New Roman"/>
                      </a:endParaRPr>
                    </a:p>
                  </a:txBody>
                  <a:tcPr marL="68580" marR="68580" marT="0" marB="0" anchor="b">
                    <a:solidFill>
                      <a:srgbClr val="000046"/>
                    </a:solidFill>
                  </a:tcPr>
                </a:tc>
                <a:tc>
                  <a:txBody>
                    <a:bodyPr/>
                    <a:lstStyle/>
                    <a:p>
                      <a:pPr marL="0" marR="0" algn="ctr">
                        <a:lnSpc>
                          <a:spcPct val="115000"/>
                        </a:lnSpc>
                        <a:spcBef>
                          <a:spcPts val="0"/>
                        </a:spcBef>
                        <a:spcAft>
                          <a:spcPts val="0"/>
                        </a:spcAft>
                      </a:pPr>
                      <a:r>
                        <a:rPr lang="en-ZA" sz="1800" b="1" dirty="0" smtClean="0">
                          <a:solidFill>
                            <a:schemeClr val="bg1"/>
                          </a:solidFill>
                          <a:effectLst/>
                        </a:rPr>
                        <a:t>Organisation Represented</a:t>
                      </a:r>
                      <a:endParaRPr lang="en-US" sz="1800" b="1" dirty="0">
                        <a:solidFill>
                          <a:schemeClr val="bg1"/>
                        </a:solidFill>
                        <a:effectLst/>
                        <a:latin typeface="Calibri"/>
                        <a:ea typeface="Calibri"/>
                        <a:cs typeface="Times New Roman"/>
                      </a:endParaRPr>
                    </a:p>
                  </a:txBody>
                  <a:tcPr marL="68580" marR="68580" marT="0" marB="0" anchor="b">
                    <a:solidFill>
                      <a:srgbClr val="000046"/>
                    </a:solidFill>
                  </a:tcPr>
                </a:tc>
                <a:tc>
                  <a:txBody>
                    <a:bodyPr/>
                    <a:lstStyle/>
                    <a:p>
                      <a:pPr marL="0" marR="0" algn="ctr">
                        <a:lnSpc>
                          <a:spcPct val="115000"/>
                        </a:lnSpc>
                        <a:spcBef>
                          <a:spcPts val="0"/>
                        </a:spcBef>
                        <a:spcAft>
                          <a:spcPts val="0"/>
                        </a:spcAft>
                      </a:pPr>
                      <a:r>
                        <a:rPr lang="en-ZA" sz="1800" b="1" dirty="0" smtClean="0">
                          <a:solidFill>
                            <a:schemeClr val="bg1"/>
                          </a:solidFill>
                          <a:effectLst/>
                        </a:rPr>
                        <a:t>Number </a:t>
                      </a:r>
                      <a:r>
                        <a:rPr lang="en-ZA" sz="1800" b="1" dirty="0">
                          <a:solidFill>
                            <a:schemeClr val="bg1"/>
                          </a:solidFill>
                          <a:effectLst/>
                        </a:rPr>
                        <a:t>of </a:t>
                      </a:r>
                      <a:r>
                        <a:rPr lang="en-ZA" sz="1800" b="1" dirty="0" smtClean="0">
                          <a:solidFill>
                            <a:schemeClr val="bg1"/>
                          </a:solidFill>
                          <a:effectLst/>
                        </a:rPr>
                        <a:t>Meetings Held</a:t>
                      </a:r>
                      <a:endParaRPr lang="en-US" sz="1800" b="1" dirty="0">
                        <a:solidFill>
                          <a:schemeClr val="bg1"/>
                        </a:solidFill>
                        <a:effectLst/>
                        <a:latin typeface="Calibri"/>
                        <a:ea typeface="Calibri"/>
                        <a:cs typeface="Times New Roman"/>
                      </a:endParaRPr>
                    </a:p>
                  </a:txBody>
                  <a:tcPr marL="68580" marR="68580" marT="0" marB="0" anchor="b">
                    <a:solidFill>
                      <a:srgbClr val="000046"/>
                    </a:solidFill>
                  </a:tcPr>
                </a:tc>
                <a:tc>
                  <a:txBody>
                    <a:bodyPr/>
                    <a:lstStyle/>
                    <a:p>
                      <a:pPr marL="0" marR="0" algn="ctr">
                        <a:lnSpc>
                          <a:spcPct val="115000"/>
                        </a:lnSpc>
                        <a:spcBef>
                          <a:spcPts val="0"/>
                        </a:spcBef>
                        <a:spcAft>
                          <a:spcPts val="0"/>
                        </a:spcAft>
                      </a:pPr>
                      <a:r>
                        <a:rPr lang="en-ZA" sz="1800" b="1" dirty="0">
                          <a:solidFill>
                            <a:schemeClr val="bg1"/>
                          </a:solidFill>
                          <a:effectLst/>
                        </a:rPr>
                        <a:t>Total Attended</a:t>
                      </a:r>
                      <a:endParaRPr lang="en-US" sz="1800" b="1" dirty="0">
                        <a:solidFill>
                          <a:schemeClr val="bg1"/>
                        </a:solidFill>
                        <a:effectLst/>
                        <a:latin typeface="Calibri"/>
                        <a:ea typeface="Calibri"/>
                        <a:cs typeface="Times New Roman"/>
                      </a:endParaRPr>
                    </a:p>
                  </a:txBody>
                  <a:tcPr marL="68580" marR="68580" marT="0" marB="0" anchor="b">
                    <a:solidFill>
                      <a:srgbClr val="000046"/>
                    </a:solidFill>
                  </a:tcPr>
                </a:tc>
              </a:tr>
              <a:tr h="33528">
                <a:tc>
                  <a:txBody>
                    <a:bodyPr/>
                    <a:lstStyle/>
                    <a:p>
                      <a:pPr marL="0" marR="0" lvl="0" indent="0" algn="ctr">
                        <a:lnSpc>
                          <a:spcPct val="115000"/>
                        </a:lnSpc>
                        <a:spcBef>
                          <a:spcPts val="0"/>
                        </a:spcBef>
                        <a:spcAft>
                          <a:spcPts val="0"/>
                        </a:spcAft>
                        <a:buFont typeface="+mj-lt"/>
                        <a:buNone/>
                      </a:pPr>
                      <a:r>
                        <a:rPr lang="en-US" sz="1800" dirty="0" smtClean="0">
                          <a:effectLst/>
                          <a:latin typeface="Calibri"/>
                        </a:rPr>
                        <a:t>1</a:t>
                      </a:r>
                      <a:endParaRPr lang="en-US" sz="1800" dirty="0">
                        <a:effectLst/>
                        <a:latin typeface="Calibri"/>
                      </a:endParaRPr>
                    </a:p>
                  </a:txBody>
                  <a:tcPr marL="68580" marR="68580" marT="0" marB="0" anchor="b"/>
                </a:tc>
                <a:tc>
                  <a:txBody>
                    <a:bodyPr/>
                    <a:lstStyle/>
                    <a:p>
                      <a:pPr marL="0" marR="0" lvl="0" indent="0">
                        <a:lnSpc>
                          <a:spcPct val="115000"/>
                        </a:lnSpc>
                        <a:spcBef>
                          <a:spcPts val="0"/>
                        </a:spcBef>
                        <a:spcAft>
                          <a:spcPts val="0"/>
                        </a:spcAft>
                        <a:buFont typeface="+mj-lt"/>
                        <a:buNone/>
                      </a:pPr>
                      <a:r>
                        <a:rPr lang="en-US" sz="1800" dirty="0" smtClean="0">
                          <a:effectLst/>
                          <a:latin typeface="Calibri"/>
                        </a:rPr>
                        <a:t>B Chaplog</a:t>
                      </a:r>
                      <a:endParaRPr lang="en-US" sz="1800" dirty="0">
                        <a:effectLst/>
                        <a:latin typeface="Calibri"/>
                      </a:endParaRPr>
                    </a:p>
                  </a:txBody>
                  <a:tcPr marL="68580" marR="68580" marT="0" marB="0" anchor="b"/>
                </a:tc>
                <a:tc>
                  <a:txBody>
                    <a:bodyPr/>
                    <a:lstStyle/>
                    <a:p>
                      <a:pPr marL="0" marR="0" algn="l">
                        <a:lnSpc>
                          <a:spcPct val="115000"/>
                        </a:lnSpc>
                        <a:spcBef>
                          <a:spcPts val="0"/>
                        </a:spcBef>
                        <a:spcAft>
                          <a:spcPts val="0"/>
                        </a:spcAft>
                      </a:pPr>
                      <a:r>
                        <a:rPr lang="en-US" sz="1800" dirty="0" smtClean="0">
                          <a:effectLst/>
                          <a:latin typeface="Calibri"/>
                          <a:ea typeface="Calibri"/>
                          <a:cs typeface="Times New Roman"/>
                        </a:rPr>
                        <a:t>Estate Agency Affairs Board</a:t>
                      </a:r>
                      <a:endParaRPr lang="en-US" sz="1800" dirty="0">
                        <a:effectLst/>
                        <a:latin typeface="Calibri"/>
                        <a:ea typeface="Calibri"/>
                        <a:cs typeface="Times New Roman"/>
                      </a:endParaRPr>
                    </a:p>
                  </a:txBody>
                  <a:tcPr marL="68580" marR="68580" marT="0" marB="0" anchor="b">
                    <a:solidFill>
                      <a:schemeClr val="accent5">
                        <a:lumMod val="20000"/>
                        <a:lumOff val="80000"/>
                      </a:schemeClr>
                    </a:solidFill>
                  </a:tcPr>
                </a:tc>
                <a:tc>
                  <a:txBody>
                    <a:bodyPr/>
                    <a:lstStyle/>
                    <a:p>
                      <a:pPr marL="0" marR="0" algn="ctr">
                        <a:lnSpc>
                          <a:spcPct val="115000"/>
                        </a:lnSpc>
                        <a:spcBef>
                          <a:spcPts val="0"/>
                        </a:spcBef>
                        <a:spcAft>
                          <a:spcPts val="0"/>
                        </a:spcAft>
                      </a:pPr>
                      <a:r>
                        <a:rPr lang="en-US" sz="1800" dirty="0" smtClean="0">
                          <a:effectLst/>
                          <a:latin typeface="Calibri"/>
                          <a:ea typeface="Calibri"/>
                          <a:cs typeface="Times New Roman"/>
                        </a:rPr>
                        <a:t>1</a:t>
                      </a:r>
                      <a:endParaRPr lang="en-US" sz="1800" dirty="0">
                        <a:effectLst/>
                        <a:latin typeface="Calibri"/>
                        <a:ea typeface="Calibri"/>
                        <a:cs typeface="Times New Roman"/>
                      </a:endParaRPr>
                    </a:p>
                  </a:txBody>
                  <a:tcPr marL="68580" marR="68580" marT="0" marB="0" anchor="b">
                    <a:solidFill>
                      <a:schemeClr val="accent5">
                        <a:lumMod val="20000"/>
                        <a:lumOff val="80000"/>
                      </a:schemeClr>
                    </a:solidFill>
                  </a:tcPr>
                </a:tc>
                <a:tc>
                  <a:txBody>
                    <a:bodyPr/>
                    <a:lstStyle/>
                    <a:p>
                      <a:pPr marL="0" marR="0" algn="ctr">
                        <a:lnSpc>
                          <a:spcPct val="115000"/>
                        </a:lnSpc>
                        <a:spcBef>
                          <a:spcPts val="0"/>
                        </a:spcBef>
                        <a:spcAft>
                          <a:spcPts val="0"/>
                        </a:spcAft>
                      </a:pPr>
                      <a:r>
                        <a:rPr lang="en-US" sz="1800" dirty="0" smtClean="0">
                          <a:effectLst/>
                          <a:latin typeface="Calibri"/>
                          <a:ea typeface="Calibri"/>
                          <a:cs typeface="Times New Roman"/>
                        </a:rPr>
                        <a:t>1</a:t>
                      </a:r>
                      <a:endParaRPr lang="en-US" sz="1800" dirty="0">
                        <a:effectLst/>
                        <a:latin typeface="Calibri"/>
                        <a:ea typeface="Calibri"/>
                        <a:cs typeface="Times New Roman"/>
                      </a:endParaRPr>
                    </a:p>
                  </a:txBody>
                  <a:tcPr marL="68580" marR="68580" marT="0" marB="0" anchor="b">
                    <a:solidFill>
                      <a:schemeClr val="accent5">
                        <a:lumMod val="20000"/>
                        <a:lumOff val="80000"/>
                      </a:schemeClr>
                    </a:solidFill>
                  </a:tcPr>
                </a:tc>
              </a:tr>
              <a:tr h="190500">
                <a:tc>
                  <a:txBody>
                    <a:bodyPr/>
                    <a:lstStyle/>
                    <a:p>
                      <a:pPr marL="0" marR="0" lvl="0" indent="0" algn="ctr">
                        <a:lnSpc>
                          <a:spcPct val="115000"/>
                        </a:lnSpc>
                        <a:spcBef>
                          <a:spcPts val="0"/>
                        </a:spcBef>
                        <a:spcAft>
                          <a:spcPts val="0"/>
                        </a:spcAft>
                        <a:buFont typeface="+mj-lt"/>
                        <a:buNone/>
                      </a:pPr>
                      <a:r>
                        <a:rPr lang="en-US" sz="1800" dirty="0" smtClean="0">
                          <a:effectLst/>
                          <a:latin typeface="Calibri"/>
                        </a:rPr>
                        <a:t>2</a:t>
                      </a:r>
                      <a:endParaRPr lang="en-US" sz="1800" dirty="0">
                        <a:effectLst/>
                        <a:latin typeface="Calibri"/>
                      </a:endParaRPr>
                    </a:p>
                  </a:txBody>
                  <a:tcPr marL="68580" marR="68580" marT="0" marB="0" anchor="b"/>
                </a:tc>
                <a:tc>
                  <a:txBody>
                    <a:bodyPr/>
                    <a:lstStyle/>
                    <a:p>
                      <a:pPr marL="0" marR="0" lvl="0" indent="0">
                        <a:lnSpc>
                          <a:spcPct val="115000"/>
                        </a:lnSpc>
                        <a:spcBef>
                          <a:spcPts val="0"/>
                        </a:spcBef>
                        <a:spcAft>
                          <a:spcPts val="0"/>
                        </a:spcAft>
                        <a:buFont typeface="+mj-lt"/>
                        <a:buNone/>
                      </a:pPr>
                      <a:r>
                        <a:rPr lang="en-US" sz="1800" dirty="0" smtClean="0">
                          <a:effectLst/>
                          <a:latin typeface="Calibri"/>
                        </a:rPr>
                        <a:t>T </a:t>
                      </a:r>
                      <a:r>
                        <a:rPr lang="en-US" sz="1800" dirty="0" err="1" smtClean="0">
                          <a:effectLst/>
                          <a:latin typeface="Calibri"/>
                        </a:rPr>
                        <a:t>Moloi</a:t>
                      </a:r>
                      <a:endParaRPr lang="en-US" sz="1800" dirty="0">
                        <a:effectLst/>
                        <a:latin typeface="Calibri"/>
                      </a:endParaRPr>
                    </a:p>
                  </a:txBody>
                  <a:tcPr marL="68580" marR="68580" marT="0" marB="0" anchor="b"/>
                </a:tc>
                <a:tc>
                  <a:txBody>
                    <a:bodyPr/>
                    <a:lstStyle/>
                    <a:p>
                      <a:pPr marL="0" marR="0" algn="l">
                        <a:lnSpc>
                          <a:spcPct val="115000"/>
                        </a:lnSpc>
                        <a:spcBef>
                          <a:spcPts val="0"/>
                        </a:spcBef>
                        <a:spcAft>
                          <a:spcPts val="0"/>
                        </a:spcAft>
                      </a:pPr>
                      <a:r>
                        <a:rPr lang="en-US" sz="1800" dirty="0" smtClean="0">
                          <a:effectLst/>
                          <a:latin typeface="Calibri"/>
                          <a:ea typeface="Calibri"/>
                          <a:cs typeface="Times New Roman"/>
                        </a:rPr>
                        <a:t>Department of Human Settlements</a:t>
                      </a:r>
                      <a:endParaRPr lang="en-US" sz="1800" dirty="0">
                        <a:effectLst/>
                        <a:latin typeface="Calibri"/>
                        <a:ea typeface="Calibri"/>
                        <a:cs typeface="Times New Roman"/>
                      </a:endParaRPr>
                    </a:p>
                  </a:txBody>
                  <a:tcPr marL="68580" marR="68580" marT="0" marB="0" anchor="b">
                    <a:solidFill>
                      <a:schemeClr val="accent5">
                        <a:lumMod val="20000"/>
                        <a:lumOff val="80000"/>
                      </a:schemeClr>
                    </a:solidFill>
                  </a:tcPr>
                </a:tc>
                <a:tc>
                  <a:txBody>
                    <a:bodyPr/>
                    <a:lstStyle/>
                    <a:p>
                      <a:pPr marL="0" marR="0" algn="ctr">
                        <a:lnSpc>
                          <a:spcPct val="115000"/>
                        </a:lnSpc>
                        <a:spcBef>
                          <a:spcPts val="0"/>
                        </a:spcBef>
                        <a:spcAft>
                          <a:spcPts val="0"/>
                        </a:spcAft>
                      </a:pPr>
                      <a:r>
                        <a:rPr lang="en-US" sz="1800" dirty="0" smtClean="0">
                          <a:effectLst/>
                          <a:latin typeface="Calibri"/>
                          <a:ea typeface="Calibri"/>
                          <a:cs typeface="Times New Roman"/>
                        </a:rPr>
                        <a:t>1</a:t>
                      </a:r>
                      <a:endParaRPr lang="en-US" sz="1800" dirty="0">
                        <a:effectLst/>
                        <a:latin typeface="Calibri"/>
                        <a:ea typeface="Calibri"/>
                        <a:cs typeface="Times New Roman"/>
                      </a:endParaRPr>
                    </a:p>
                  </a:txBody>
                  <a:tcPr marL="68580" marR="68580" marT="0" marB="0" anchor="b">
                    <a:solidFill>
                      <a:schemeClr val="accent5">
                        <a:lumMod val="20000"/>
                        <a:lumOff val="80000"/>
                      </a:schemeClr>
                    </a:solidFill>
                  </a:tcPr>
                </a:tc>
                <a:tc>
                  <a:txBody>
                    <a:bodyPr/>
                    <a:lstStyle/>
                    <a:p>
                      <a:pPr marL="0" marR="0" algn="ctr">
                        <a:lnSpc>
                          <a:spcPct val="115000"/>
                        </a:lnSpc>
                        <a:spcBef>
                          <a:spcPts val="0"/>
                        </a:spcBef>
                        <a:spcAft>
                          <a:spcPts val="0"/>
                        </a:spcAft>
                      </a:pPr>
                      <a:r>
                        <a:rPr lang="en-US" sz="1800" dirty="0" smtClean="0">
                          <a:effectLst/>
                          <a:latin typeface="Calibri"/>
                          <a:ea typeface="Calibri"/>
                          <a:cs typeface="Times New Roman"/>
                        </a:rPr>
                        <a:t>1</a:t>
                      </a:r>
                      <a:endParaRPr lang="en-US" sz="1800" dirty="0">
                        <a:effectLst/>
                        <a:latin typeface="Calibri"/>
                        <a:ea typeface="Calibri"/>
                        <a:cs typeface="Times New Roman"/>
                      </a:endParaRPr>
                    </a:p>
                  </a:txBody>
                  <a:tcPr marL="68580" marR="68580" marT="0" marB="0" anchor="b">
                    <a:solidFill>
                      <a:schemeClr val="accent5">
                        <a:lumMod val="20000"/>
                        <a:lumOff val="80000"/>
                      </a:schemeClr>
                    </a:solidFill>
                  </a:tcPr>
                </a:tc>
              </a:tr>
              <a:tr h="190500">
                <a:tc>
                  <a:txBody>
                    <a:bodyPr/>
                    <a:lstStyle/>
                    <a:p>
                      <a:pPr marL="0" marR="0" lvl="0" indent="0" algn="ctr">
                        <a:lnSpc>
                          <a:spcPct val="115000"/>
                        </a:lnSpc>
                        <a:spcBef>
                          <a:spcPts val="0"/>
                        </a:spcBef>
                        <a:spcAft>
                          <a:spcPts val="0"/>
                        </a:spcAft>
                        <a:buFont typeface="+mj-lt"/>
                        <a:buNone/>
                      </a:pPr>
                      <a:r>
                        <a:rPr lang="en-US" sz="1800" dirty="0" smtClean="0">
                          <a:effectLst/>
                          <a:latin typeface="Calibri"/>
                        </a:rPr>
                        <a:t>3</a:t>
                      </a:r>
                      <a:endParaRPr lang="en-US" sz="1800" dirty="0">
                        <a:effectLst/>
                        <a:latin typeface="Calibri"/>
                      </a:endParaRPr>
                    </a:p>
                  </a:txBody>
                  <a:tcPr marL="68580" marR="68580" marT="0" marB="0" anchor="b"/>
                </a:tc>
                <a:tc>
                  <a:txBody>
                    <a:bodyPr/>
                    <a:lstStyle/>
                    <a:p>
                      <a:pPr marL="0" marR="0" lvl="0" indent="0">
                        <a:lnSpc>
                          <a:spcPct val="115000"/>
                        </a:lnSpc>
                        <a:spcBef>
                          <a:spcPts val="0"/>
                        </a:spcBef>
                        <a:spcAft>
                          <a:spcPts val="0"/>
                        </a:spcAft>
                        <a:buFont typeface="+mj-lt"/>
                        <a:buNone/>
                      </a:pPr>
                      <a:r>
                        <a:rPr lang="en-US" sz="1800" dirty="0" smtClean="0">
                          <a:effectLst/>
                          <a:latin typeface="Calibri"/>
                        </a:rPr>
                        <a:t>S </a:t>
                      </a:r>
                      <a:r>
                        <a:rPr lang="en-US" sz="1800" dirty="0" err="1" smtClean="0">
                          <a:effectLst/>
                          <a:latin typeface="Calibri"/>
                        </a:rPr>
                        <a:t>Letele</a:t>
                      </a:r>
                      <a:endParaRPr lang="en-US" sz="1800" dirty="0">
                        <a:effectLst/>
                        <a:latin typeface="Calibri"/>
                      </a:endParaRPr>
                    </a:p>
                  </a:txBody>
                  <a:tcPr marL="68580" marR="68580" marT="0" marB="0" anchor="b"/>
                </a:tc>
                <a:tc>
                  <a:txBody>
                    <a:bodyPr/>
                    <a:lstStyle/>
                    <a:p>
                      <a:pPr marL="0" marR="0" algn="l">
                        <a:lnSpc>
                          <a:spcPct val="115000"/>
                        </a:lnSpc>
                        <a:spcBef>
                          <a:spcPts val="0"/>
                        </a:spcBef>
                        <a:spcAft>
                          <a:spcPts val="0"/>
                        </a:spcAft>
                      </a:pPr>
                      <a:r>
                        <a:rPr lang="en-US" sz="1800" dirty="0" smtClean="0">
                          <a:effectLst/>
                          <a:latin typeface="Calibri"/>
                          <a:ea typeface="Calibri"/>
                          <a:cs typeface="Times New Roman"/>
                        </a:rPr>
                        <a:t>Department of Human Settlements</a:t>
                      </a:r>
                      <a:endParaRPr lang="en-US" sz="1800" dirty="0">
                        <a:effectLst/>
                        <a:latin typeface="Calibri"/>
                        <a:ea typeface="Calibri"/>
                        <a:cs typeface="Times New Roman"/>
                      </a:endParaRPr>
                    </a:p>
                  </a:txBody>
                  <a:tcPr marL="68580" marR="68580" marT="0" marB="0" anchor="b">
                    <a:solidFill>
                      <a:schemeClr val="accent5">
                        <a:lumMod val="20000"/>
                        <a:lumOff val="80000"/>
                      </a:schemeClr>
                    </a:solidFill>
                  </a:tcPr>
                </a:tc>
                <a:tc>
                  <a:txBody>
                    <a:bodyPr/>
                    <a:lstStyle/>
                    <a:p>
                      <a:pPr marL="0" marR="0" algn="ctr">
                        <a:lnSpc>
                          <a:spcPct val="115000"/>
                        </a:lnSpc>
                        <a:spcBef>
                          <a:spcPts val="0"/>
                        </a:spcBef>
                        <a:spcAft>
                          <a:spcPts val="0"/>
                        </a:spcAft>
                      </a:pPr>
                      <a:r>
                        <a:rPr lang="en-US" sz="1800" dirty="0" smtClean="0">
                          <a:effectLst/>
                          <a:latin typeface="Calibri"/>
                          <a:ea typeface="Calibri"/>
                          <a:cs typeface="Times New Roman"/>
                        </a:rPr>
                        <a:t>1</a:t>
                      </a:r>
                      <a:endParaRPr lang="en-US" sz="1800" dirty="0">
                        <a:effectLst/>
                        <a:latin typeface="Calibri"/>
                        <a:ea typeface="Calibri"/>
                        <a:cs typeface="Times New Roman"/>
                      </a:endParaRPr>
                    </a:p>
                  </a:txBody>
                  <a:tcPr marL="68580" marR="68580" marT="0" marB="0" anchor="b">
                    <a:solidFill>
                      <a:schemeClr val="accent5">
                        <a:lumMod val="20000"/>
                        <a:lumOff val="80000"/>
                      </a:schemeClr>
                    </a:solidFill>
                  </a:tcPr>
                </a:tc>
                <a:tc>
                  <a:txBody>
                    <a:bodyPr/>
                    <a:lstStyle/>
                    <a:p>
                      <a:pPr marL="0" marR="0" algn="ctr">
                        <a:lnSpc>
                          <a:spcPct val="115000"/>
                        </a:lnSpc>
                        <a:spcBef>
                          <a:spcPts val="0"/>
                        </a:spcBef>
                        <a:spcAft>
                          <a:spcPts val="0"/>
                        </a:spcAft>
                      </a:pPr>
                      <a:r>
                        <a:rPr lang="en-US" sz="1800" dirty="0" smtClean="0">
                          <a:effectLst/>
                          <a:latin typeface="Calibri"/>
                          <a:ea typeface="Calibri"/>
                          <a:cs typeface="Times New Roman"/>
                        </a:rPr>
                        <a:t>1</a:t>
                      </a:r>
                      <a:endParaRPr lang="en-US" sz="1800" dirty="0">
                        <a:effectLst/>
                        <a:latin typeface="Calibri"/>
                        <a:ea typeface="Calibri"/>
                        <a:cs typeface="Times New Roman"/>
                      </a:endParaRPr>
                    </a:p>
                  </a:txBody>
                  <a:tcPr marL="68580" marR="68580" marT="0" marB="0" anchor="b">
                    <a:solidFill>
                      <a:schemeClr val="accent5">
                        <a:lumMod val="20000"/>
                        <a:lumOff val="80000"/>
                      </a:schemeClr>
                    </a:solidFill>
                  </a:tcPr>
                </a:tc>
              </a:tr>
              <a:tr h="190500">
                <a:tc>
                  <a:txBody>
                    <a:bodyPr/>
                    <a:lstStyle/>
                    <a:p>
                      <a:pPr marL="0" marR="0" lvl="0" indent="0" algn="ctr">
                        <a:lnSpc>
                          <a:spcPct val="115000"/>
                        </a:lnSpc>
                        <a:spcBef>
                          <a:spcPts val="0"/>
                        </a:spcBef>
                        <a:spcAft>
                          <a:spcPts val="0"/>
                        </a:spcAft>
                        <a:buFont typeface="+mj-lt"/>
                        <a:buNone/>
                      </a:pPr>
                      <a:r>
                        <a:rPr lang="en-US" sz="1800" dirty="0" smtClean="0">
                          <a:effectLst/>
                          <a:latin typeface="Calibri"/>
                        </a:rPr>
                        <a:t>4</a:t>
                      </a:r>
                      <a:endParaRPr lang="en-US" sz="1800" dirty="0">
                        <a:effectLst/>
                        <a:latin typeface="Calibri"/>
                      </a:endParaRPr>
                    </a:p>
                  </a:txBody>
                  <a:tcPr marL="68580" marR="68580" marT="0" marB="0" anchor="b"/>
                </a:tc>
                <a:tc>
                  <a:txBody>
                    <a:bodyPr/>
                    <a:lstStyle/>
                    <a:p>
                      <a:pPr marL="0" marR="0" lvl="0" indent="0">
                        <a:lnSpc>
                          <a:spcPct val="115000"/>
                        </a:lnSpc>
                        <a:spcBef>
                          <a:spcPts val="0"/>
                        </a:spcBef>
                        <a:spcAft>
                          <a:spcPts val="0"/>
                        </a:spcAft>
                        <a:buFont typeface="+mj-lt"/>
                        <a:buNone/>
                      </a:pPr>
                      <a:r>
                        <a:rPr lang="en-US" sz="1800" dirty="0" smtClean="0">
                          <a:effectLst/>
                          <a:latin typeface="Calibri"/>
                        </a:rPr>
                        <a:t>I </a:t>
                      </a:r>
                      <a:r>
                        <a:rPr lang="en-US" sz="1800" dirty="0" err="1" smtClean="0">
                          <a:effectLst/>
                          <a:latin typeface="Calibri"/>
                        </a:rPr>
                        <a:t>Padayachy</a:t>
                      </a:r>
                      <a:endParaRPr lang="en-US" sz="1800" dirty="0">
                        <a:effectLst/>
                        <a:latin typeface="Calibri"/>
                      </a:endParaRPr>
                    </a:p>
                  </a:txBody>
                  <a:tcPr marL="68580" marR="68580" marT="0" marB="0" anchor="b"/>
                </a:tc>
                <a:tc>
                  <a:txBody>
                    <a:bodyPr/>
                    <a:lstStyle/>
                    <a:p>
                      <a:pPr marL="0" marR="0" algn="l">
                        <a:lnSpc>
                          <a:spcPct val="115000"/>
                        </a:lnSpc>
                        <a:spcBef>
                          <a:spcPts val="0"/>
                        </a:spcBef>
                        <a:spcAft>
                          <a:spcPts val="0"/>
                        </a:spcAft>
                      </a:pPr>
                      <a:r>
                        <a:rPr lang="en-US" sz="1800" dirty="0" smtClean="0">
                          <a:effectLst/>
                          <a:latin typeface="Calibri"/>
                          <a:ea typeface="Calibri"/>
                          <a:cs typeface="Times New Roman"/>
                        </a:rPr>
                        <a:t>Ministry  of Human Settlements</a:t>
                      </a:r>
                      <a:endParaRPr lang="en-US" sz="1800" dirty="0">
                        <a:effectLst/>
                        <a:latin typeface="Calibri"/>
                        <a:ea typeface="Calibri"/>
                        <a:cs typeface="Times New Roman"/>
                      </a:endParaRPr>
                    </a:p>
                  </a:txBody>
                  <a:tcPr marL="68580" marR="68580" marT="0" marB="0" anchor="b">
                    <a:solidFill>
                      <a:schemeClr val="accent5">
                        <a:lumMod val="20000"/>
                        <a:lumOff val="80000"/>
                      </a:schemeClr>
                    </a:solidFill>
                  </a:tcPr>
                </a:tc>
                <a:tc>
                  <a:txBody>
                    <a:bodyPr/>
                    <a:lstStyle/>
                    <a:p>
                      <a:pPr marL="0" marR="0" algn="ctr">
                        <a:lnSpc>
                          <a:spcPct val="115000"/>
                        </a:lnSpc>
                        <a:spcBef>
                          <a:spcPts val="0"/>
                        </a:spcBef>
                        <a:spcAft>
                          <a:spcPts val="0"/>
                        </a:spcAft>
                      </a:pPr>
                      <a:r>
                        <a:rPr lang="en-US" sz="1800" dirty="0" smtClean="0">
                          <a:effectLst/>
                          <a:latin typeface="Calibri"/>
                          <a:ea typeface="Calibri"/>
                          <a:cs typeface="Times New Roman"/>
                        </a:rPr>
                        <a:t>1</a:t>
                      </a:r>
                      <a:endParaRPr lang="en-US" sz="1800" dirty="0">
                        <a:effectLst/>
                        <a:latin typeface="Calibri"/>
                        <a:ea typeface="Calibri"/>
                        <a:cs typeface="Times New Roman"/>
                      </a:endParaRPr>
                    </a:p>
                  </a:txBody>
                  <a:tcPr marL="68580" marR="68580" marT="0" marB="0" anchor="b">
                    <a:solidFill>
                      <a:schemeClr val="accent5">
                        <a:lumMod val="20000"/>
                        <a:lumOff val="80000"/>
                      </a:schemeClr>
                    </a:solidFill>
                  </a:tcPr>
                </a:tc>
                <a:tc>
                  <a:txBody>
                    <a:bodyPr/>
                    <a:lstStyle/>
                    <a:p>
                      <a:pPr marL="0" marR="0" algn="ctr">
                        <a:lnSpc>
                          <a:spcPct val="115000"/>
                        </a:lnSpc>
                        <a:spcBef>
                          <a:spcPts val="0"/>
                        </a:spcBef>
                        <a:spcAft>
                          <a:spcPts val="0"/>
                        </a:spcAft>
                      </a:pPr>
                      <a:r>
                        <a:rPr lang="en-US" sz="1800" dirty="0" smtClean="0">
                          <a:effectLst/>
                          <a:latin typeface="Calibri"/>
                          <a:ea typeface="Calibri"/>
                          <a:cs typeface="Times New Roman"/>
                        </a:rPr>
                        <a:t>1</a:t>
                      </a:r>
                      <a:endParaRPr lang="en-US" sz="1800" dirty="0">
                        <a:effectLst/>
                        <a:latin typeface="Calibri"/>
                        <a:ea typeface="Calibri"/>
                        <a:cs typeface="Times New Roman"/>
                      </a:endParaRPr>
                    </a:p>
                  </a:txBody>
                  <a:tcPr marL="68580" marR="68580" marT="0" marB="0" anchor="b">
                    <a:solidFill>
                      <a:schemeClr val="accent5">
                        <a:lumMod val="20000"/>
                        <a:lumOff val="80000"/>
                      </a:schemeClr>
                    </a:solidFill>
                  </a:tcPr>
                </a:tc>
              </a:tr>
              <a:tr h="448056">
                <a:tc>
                  <a:txBody>
                    <a:bodyPr/>
                    <a:lstStyle/>
                    <a:p>
                      <a:pPr marL="0" marR="0" lvl="0" indent="0" algn="ctr">
                        <a:lnSpc>
                          <a:spcPct val="115000"/>
                        </a:lnSpc>
                        <a:spcBef>
                          <a:spcPts val="0"/>
                        </a:spcBef>
                        <a:spcAft>
                          <a:spcPts val="0"/>
                        </a:spcAft>
                        <a:buFont typeface="+mj-lt"/>
                        <a:buNone/>
                      </a:pPr>
                      <a:r>
                        <a:rPr lang="en-US" sz="1800" dirty="0" smtClean="0">
                          <a:effectLst/>
                          <a:latin typeface="Calibri"/>
                        </a:rPr>
                        <a:t>5</a:t>
                      </a:r>
                      <a:endParaRPr lang="en-US" sz="1800" dirty="0">
                        <a:effectLst/>
                        <a:latin typeface="Calibri"/>
                      </a:endParaRPr>
                    </a:p>
                  </a:txBody>
                  <a:tcPr marL="68580" marR="68580" marT="0" marB="0" anchor="b"/>
                </a:tc>
                <a:tc>
                  <a:txBody>
                    <a:bodyPr/>
                    <a:lstStyle/>
                    <a:p>
                      <a:pPr marL="0" marR="0" lvl="0" indent="0">
                        <a:lnSpc>
                          <a:spcPct val="115000"/>
                        </a:lnSpc>
                        <a:spcBef>
                          <a:spcPts val="0"/>
                        </a:spcBef>
                        <a:spcAft>
                          <a:spcPts val="0"/>
                        </a:spcAft>
                        <a:buFont typeface="+mj-lt"/>
                        <a:buNone/>
                      </a:pPr>
                      <a:r>
                        <a:rPr lang="en-US" sz="1800" dirty="0" smtClean="0">
                          <a:effectLst/>
                          <a:latin typeface="Calibri"/>
                        </a:rPr>
                        <a:t>N Ndebele</a:t>
                      </a:r>
                      <a:endParaRPr lang="en-US" sz="1800" dirty="0">
                        <a:effectLst/>
                        <a:latin typeface="Calibri"/>
                      </a:endParaRPr>
                    </a:p>
                  </a:txBody>
                  <a:tcPr marL="68580" marR="68580" marT="0" marB="0" anchor="b"/>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800" dirty="0" smtClean="0">
                          <a:effectLst/>
                          <a:latin typeface="+mn-lt"/>
                          <a:ea typeface="Calibri"/>
                          <a:cs typeface="Times New Roman"/>
                        </a:rPr>
                        <a:t>Estate Agency Affairs Board</a:t>
                      </a:r>
                      <a:endParaRPr lang="en-US" sz="1800" dirty="0">
                        <a:effectLst/>
                        <a:latin typeface="Calibri"/>
                        <a:ea typeface="Calibri"/>
                        <a:cs typeface="Times New Roman"/>
                      </a:endParaRPr>
                    </a:p>
                  </a:txBody>
                  <a:tcPr marL="68580" marR="68580" marT="0" marB="0" anchor="b">
                    <a:solidFill>
                      <a:schemeClr val="accent5">
                        <a:lumMod val="20000"/>
                        <a:lumOff val="80000"/>
                      </a:schemeClr>
                    </a:solidFill>
                  </a:tcPr>
                </a:tc>
                <a:tc>
                  <a:txBody>
                    <a:bodyPr/>
                    <a:lstStyle/>
                    <a:p>
                      <a:pPr marL="0" marR="0" algn="ctr">
                        <a:lnSpc>
                          <a:spcPct val="115000"/>
                        </a:lnSpc>
                        <a:spcBef>
                          <a:spcPts val="0"/>
                        </a:spcBef>
                        <a:spcAft>
                          <a:spcPts val="0"/>
                        </a:spcAft>
                      </a:pPr>
                      <a:r>
                        <a:rPr lang="en-US" sz="1800" dirty="0" smtClean="0">
                          <a:effectLst/>
                          <a:latin typeface="Calibri"/>
                          <a:ea typeface="Calibri"/>
                          <a:cs typeface="Times New Roman"/>
                        </a:rPr>
                        <a:t>1</a:t>
                      </a:r>
                      <a:endParaRPr lang="en-US" sz="1800" dirty="0">
                        <a:effectLst/>
                        <a:latin typeface="Calibri"/>
                        <a:ea typeface="Calibri"/>
                        <a:cs typeface="Times New Roman"/>
                      </a:endParaRPr>
                    </a:p>
                  </a:txBody>
                  <a:tcPr marL="68580" marR="68580" marT="0" marB="0" anchor="b">
                    <a:solidFill>
                      <a:schemeClr val="accent5">
                        <a:lumMod val="20000"/>
                        <a:lumOff val="80000"/>
                      </a:schemeClr>
                    </a:solidFill>
                  </a:tcPr>
                </a:tc>
                <a:tc>
                  <a:txBody>
                    <a:bodyPr/>
                    <a:lstStyle/>
                    <a:p>
                      <a:pPr marL="0" marR="0" algn="ctr">
                        <a:lnSpc>
                          <a:spcPct val="115000"/>
                        </a:lnSpc>
                        <a:spcBef>
                          <a:spcPts val="0"/>
                        </a:spcBef>
                        <a:spcAft>
                          <a:spcPts val="0"/>
                        </a:spcAft>
                      </a:pPr>
                      <a:r>
                        <a:rPr lang="en-US" sz="1800" dirty="0" smtClean="0">
                          <a:effectLst/>
                          <a:latin typeface="Calibri"/>
                          <a:ea typeface="Calibri"/>
                          <a:cs typeface="Times New Roman"/>
                        </a:rPr>
                        <a:t>1</a:t>
                      </a:r>
                      <a:endParaRPr lang="en-US" sz="1800" dirty="0">
                        <a:effectLst/>
                        <a:latin typeface="Calibri"/>
                        <a:ea typeface="Calibri"/>
                        <a:cs typeface="Times New Roman"/>
                      </a:endParaRPr>
                    </a:p>
                  </a:txBody>
                  <a:tcPr marL="68580" marR="68580" marT="0" marB="0" anchor="b">
                    <a:solidFill>
                      <a:schemeClr val="accent5">
                        <a:lumMod val="20000"/>
                        <a:lumOff val="80000"/>
                      </a:schemeClr>
                    </a:solidFill>
                  </a:tcPr>
                </a:tc>
              </a:tr>
              <a:tr h="311404">
                <a:tc>
                  <a:txBody>
                    <a:bodyPr/>
                    <a:lstStyle/>
                    <a:p>
                      <a:pPr marL="0" marR="0" lvl="0" indent="0" algn="ctr">
                        <a:lnSpc>
                          <a:spcPct val="115000"/>
                        </a:lnSpc>
                        <a:spcBef>
                          <a:spcPts val="0"/>
                        </a:spcBef>
                        <a:spcAft>
                          <a:spcPts val="0"/>
                        </a:spcAft>
                        <a:buFont typeface="+mj-lt"/>
                        <a:buNone/>
                      </a:pPr>
                      <a:r>
                        <a:rPr lang="en-US" sz="1800" dirty="0" smtClean="0">
                          <a:effectLst/>
                          <a:latin typeface="Calibri"/>
                        </a:rPr>
                        <a:t>6</a:t>
                      </a:r>
                      <a:endParaRPr lang="en-US" sz="1800" dirty="0">
                        <a:effectLst/>
                        <a:latin typeface="Calibri"/>
                      </a:endParaRPr>
                    </a:p>
                  </a:txBody>
                  <a:tcPr marL="68580" marR="68580" marT="0" marB="0" anchor="b"/>
                </a:tc>
                <a:tc>
                  <a:txBody>
                    <a:bodyPr/>
                    <a:lstStyle/>
                    <a:p>
                      <a:pPr marL="0" marR="0" lvl="0" indent="0">
                        <a:lnSpc>
                          <a:spcPct val="115000"/>
                        </a:lnSpc>
                        <a:spcBef>
                          <a:spcPts val="0"/>
                        </a:spcBef>
                        <a:spcAft>
                          <a:spcPts val="0"/>
                        </a:spcAft>
                        <a:buFont typeface="+mj-lt"/>
                        <a:buNone/>
                      </a:pPr>
                      <a:r>
                        <a:rPr lang="en-US" sz="1800" dirty="0" smtClean="0">
                          <a:effectLst/>
                          <a:latin typeface="Calibri"/>
                        </a:rPr>
                        <a:t>K </a:t>
                      </a:r>
                      <a:r>
                        <a:rPr lang="en-US" sz="1800" dirty="0" err="1" smtClean="0">
                          <a:effectLst/>
                          <a:latin typeface="Calibri"/>
                        </a:rPr>
                        <a:t>Mlotha</a:t>
                      </a:r>
                      <a:endParaRPr lang="en-US" sz="1800" dirty="0">
                        <a:effectLst/>
                        <a:latin typeface="Calibri"/>
                      </a:endParaRPr>
                    </a:p>
                  </a:txBody>
                  <a:tcPr marL="68580" marR="68580" marT="0" marB="0" anchor="b"/>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800" dirty="0" smtClean="0">
                          <a:effectLst/>
                          <a:latin typeface="+mn-lt"/>
                          <a:ea typeface="Calibri"/>
                          <a:cs typeface="Times New Roman"/>
                        </a:rPr>
                        <a:t>Estate Agency Affairs Board</a:t>
                      </a:r>
                      <a:endParaRPr lang="en-US" sz="1800" dirty="0">
                        <a:effectLst/>
                        <a:latin typeface="Calibri"/>
                        <a:ea typeface="Calibri"/>
                        <a:cs typeface="Times New Roman"/>
                      </a:endParaRPr>
                    </a:p>
                  </a:txBody>
                  <a:tcPr marL="68580" marR="68580" marT="0" marB="0" anchor="b">
                    <a:solidFill>
                      <a:schemeClr val="accent5">
                        <a:lumMod val="20000"/>
                        <a:lumOff val="80000"/>
                      </a:schemeClr>
                    </a:solidFill>
                  </a:tcPr>
                </a:tc>
                <a:tc>
                  <a:txBody>
                    <a:bodyPr/>
                    <a:lstStyle/>
                    <a:p>
                      <a:pPr marL="0" marR="0" algn="ctr">
                        <a:lnSpc>
                          <a:spcPct val="115000"/>
                        </a:lnSpc>
                        <a:spcBef>
                          <a:spcPts val="0"/>
                        </a:spcBef>
                        <a:spcAft>
                          <a:spcPts val="0"/>
                        </a:spcAft>
                      </a:pPr>
                      <a:r>
                        <a:rPr lang="en-US" sz="1800" dirty="0" smtClean="0">
                          <a:effectLst/>
                          <a:latin typeface="Calibri"/>
                          <a:ea typeface="Calibri"/>
                          <a:cs typeface="Times New Roman"/>
                        </a:rPr>
                        <a:t>1</a:t>
                      </a:r>
                      <a:endParaRPr lang="en-US" sz="1800" dirty="0">
                        <a:effectLst/>
                        <a:latin typeface="Calibri"/>
                        <a:ea typeface="Calibri"/>
                        <a:cs typeface="Times New Roman"/>
                      </a:endParaRPr>
                    </a:p>
                  </a:txBody>
                  <a:tcPr marL="68580" marR="68580" marT="0" marB="0" anchor="b">
                    <a:solidFill>
                      <a:schemeClr val="accent5">
                        <a:lumMod val="20000"/>
                        <a:lumOff val="80000"/>
                      </a:schemeClr>
                    </a:solidFill>
                  </a:tcPr>
                </a:tc>
                <a:tc>
                  <a:txBody>
                    <a:bodyPr/>
                    <a:lstStyle/>
                    <a:p>
                      <a:pPr marL="0" marR="0" algn="ctr">
                        <a:lnSpc>
                          <a:spcPct val="115000"/>
                        </a:lnSpc>
                        <a:spcBef>
                          <a:spcPts val="0"/>
                        </a:spcBef>
                        <a:spcAft>
                          <a:spcPts val="0"/>
                        </a:spcAft>
                      </a:pPr>
                      <a:r>
                        <a:rPr lang="en-US" sz="1800" dirty="0" smtClean="0">
                          <a:effectLst/>
                          <a:latin typeface="Calibri"/>
                          <a:ea typeface="Calibri"/>
                          <a:cs typeface="Times New Roman"/>
                        </a:rPr>
                        <a:t>1</a:t>
                      </a:r>
                      <a:endParaRPr lang="en-US" sz="1800" dirty="0">
                        <a:effectLst/>
                        <a:latin typeface="Calibri"/>
                        <a:ea typeface="Calibri"/>
                        <a:cs typeface="Times New Roman"/>
                      </a:endParaRPr>
                    </a:p>
                  </a:txBody>
                  <a:tcPr marL="68580" marR="68580" marT="0" marB="0" anchor="b">
                    <a:solidFill>
                      <a:schemeClr val="accent5">
                        <a:lumMod val="20000"/>
                        <a:lumOff val="80000"/>
                      </a:schemeClr>
                    </a:solidFill>
                  </a:tcPr>
                </a:tc>
              </a:tr>
              <a:tr h="190500">
                <a:tc>
                  <a:txBody>
                    <a:bodyPr/>
                    <a:lstStyle/>
                    <a:p>
                      <a:pPr marL="0" marR="0" lvl="0" indent="0" algn="ctr">
                        <a:lnSpc>
                          <a:spcPct val="115000"/>
                        </a:lnSpc>
                        <a:spcBef>
                          <a:spcPts val="0"/>
                        </a:spcBef>
                        <a:spcAft>
                          <a:spcPts val="0"/>
                        </a:spcAft>
                        <a:buFont typeface="+mj-lt"/>
                        <a:buNone/>
                      </a:pPr>
                      <a:r>
                        <a:rPr lang="en-US" sz="1800" dirty="0" smtClean="0">
                          <a:effectLst/>
                          <a:latin typeface="Calibri"/>
                        </a:rPr>
                        <a:t>7</a:t>
                      </a:r>
                      <a:endParaRPr lang="en-US" sz="1800" dirty="0">
                        <a:effectLst/>
                        <a:latin typeface="Calibri"/>
                      </a:endParaRPr>
                    </a:p>
                  </a:txBody>
                  <a:tcPr marL="68580" marR="68580" marT="0" marB="0" anchor="b"/>
                </a:tc>
                <a:tc>
                  <a:txBody>
                    <a:bodyPr/>
                    <a:lstStyle/>
                    <a:p>
                      <a:pPr marL="0" marR="0" lvl="0" indent="0">
                        <a:lnSpc>
                          <a:spcPct val="115000"/>
                        </a:lnSpc>
                        <a:spcBef>
                          <a:spcPts val="0"/>
                        </a:spcBef>
                        <a:spcAft>
                          <a:spcPts val="0"/>
                        </a:spcAft>
                        <a:buFont typeface="+mj-lt"/>
                        <a:buNone/>
                      </a:pPr>
                      <a:r>
                        <a:rPr lang="en-US" sz="1800" dirty="0" smtClean="0">
                          <a:effectLst/>
                          <a:latin typeface="Calibri"/>
                        </a:rPr>
                        <a:t>N </a:t>
                      </a:r>
                      <a:r>
                        <a:rPr lang="en-US" sz="1800" dirty="0" err="1" smtClean="0">
                          <a:effectLst/>
                          <a:latin typeface="Calibri"/>
                        </a:rPr>
                        <a:t>Matibe</a:t>
                      </a:r>
                      <a:endParaRPr lang="en-US" sz="1800" dirty="0">
                        <a:effectLst/>
                        <a:latin typeface="Calibri"/>
                      </a:endParaRPr>
                    </a:p>
                  </a:txBody>
                  <a:tcPr marL="68580" marR="68580" marT="0" marB="0" anchor="b"/>
                </a:tc>
                <a:tc>
                  <a:txBody>
                    <a:bodyPr/>
                    <a:lstStyle/>
                    <a:p>
                      <a:pPr marL="0" marR="0" algn="l">
                        <a:lnSpc>
                          <a:spcPct val="115000"/>
                        </a:lnSpc>
                        <a:spcBef>
                          <a:spcPts val="0"/>
                        </a:spcBef>
                        <a:spcAft>
                          <a:spcPts val="0"/>
                        </a:spcAft>
                      </a:pPr>
                      <a:r>
                        <a:rPr lang="en-US" sz="1800" dirty="0" smtClean="0">
                          <a:effectLst/>
                          <a:latin typeface="Calibri"/>
                          <a:ea typeface="Calibri"/>
                          <a:cs typeface="Times New Roman"/>
                        </a:rPr>
                        <a:t>Department</a:t>
                      </a:r>
                      <a:r>
                        <a:rPr lang="en-US" sz="1800" baseline="0" dirty="0" smtClean="0">
                          <a:effectLst/>
                          <a:latin typeface="Calibri"/>
                          <a:ea typeface="Calibri"/>
                          <a:cs typeface="Times New Roman"/>
                        </a:rPr>
                        <a:t> of Justice &amp; Constitutional Development</a:t>
                      </a:r>
                      <a:endParaRPr lang="en-US" sz="1800" dirty="0">
                        <a:effectLst/>
                        <a:latin typeface="Calibri"/>
                        <a:ea typeface="Calibri"/>
                        <a:cs typeface="Times New Roman"/>
                      </a:endParaRPr>
                    </a:p>
                  </a:txBody>
                  <a:tcPr marL="68580" marR="68580" marT="0" marB="0" anchor="b">
                    <a:solidFill>
                      <a:schemeClr val="accent5">
                        <a:lumMod val="20000"/>
                        <a:lumOff val="80000"/>
                      </a:schemeClr>
                    </a:solidFill>
                  </a:tcPr>
                </a:tc>
                <a:tc>
                  <a:txBody>
                    <a:bodyPr/>
                    <a:lstStyle/>
                    <a:p>
                      <a:pPr marL="0" marR="0" algn="ctr">
                        <a:lnSpc>
                          <a:spcPct val="115000"/>
                        </a:lnSpc>
                        <a:spcBef>
                          <a:spcPts val="0"/>
                        </a:spcBef>
                        <a:spcAft>
                          <a:spcPts val="0"/>
                        </a:spcAft>
                      </a:pPr>
                      <a:r>
                        <a:rPr lang="en-US" sz="1800" dirty="0" smtClean="0">
                          <a:effectLst/>
                          <a:latin typeface="Calibri"/>
                          <a:ea typeface="Calibri"/>
                          <a:cs typeface="Times New Roman"/>
                        </a:rPr>
                        <a:t>1</a:t>
                      </a:r>
                      <a:endParaRPr lang="en-US" sz="1800" dirty="0">
                        <a:effectLst/>
                        <a:latin typeface="Calibri"/>
                        <a:ea typeface="Calibri"/>
                        <a:cs typeface="Times New Roman"/>
                      </a:endParaRPr>
                    </a:p>
                  </a:txBody>
                  <a:tcPr marL="68580" marR="68580" marT="0" marB="0" anchor="b">
                    <a:solidFill>
                      <a:schemeClr val="accent5">
                        <a:lumMod val="20000"/>
                        <a:lumOff val="80000"/>
                      </a:schemeClr>
                    </a:solidFill>
                  </a:tcPr>
                </a:tc>
                <a:tc>
                  <a:txBody>
                    <a:bodyPr/>
                    <a:lstStyle/>
                    <a:p>
                      <a:pPr marL="0" marR="0" algn="ctr">
                        <a:lnSpc>
                          <a:spcPct val="115000"/>
                        </a:lnSpc>
                        <a:spcBef>
                          <a:spcPts val="0"/>
                        </a:spcBef>
                        <a:spcAft>
                          <a:spcPts val="0"/>
                        </a:spcAft>
                      </a:pPr>
                      <a:r>
                        <a:rPr lang="en-US" sz="1800" dirty="0" smtClean="0">
                          <a:effectLst/>
                          <a:latin typeface="Calibri"/>
                          <a:ea typeface="Calibri"/>
                          <a:cs typeface="Times New Roman"/>
                        </a:rPr>
                        <a:t>1</a:t>
                      </a:r>
                      <a:endParaRPr lang="en-US" sz="1800" dirty="0">
                        <a:effectLst/>
                        <a:latin typeface="Calibri"/>
                        <a:ea typeface="Calibri"/>
                        <a:cs typeface="Times New Roman"/>
                      </a:endParaRPr>
                    </a:p>
                  </a:txBody>
                  <a:tcPr marL="68580" marR="68580" marT="0" marB="0" anchor="b">
                    <a:solidFill>
                      <a:schemeClr val="accent5">
                        <a:lumMod val="20000"/>
                        <a:lumOff val="80000"/>
                      </a:schemeClr>
                    </a:solidFill>
                  </a:tcPr>
                </a:tc>
              </a:tr>
              <a:tr h="190500">
                <a:tc>
                  <a:txBody>
                    <a:bodyPr/>
                    <a:lstStyle/>
                    <a:p>
                      <a:pPr marL="0" marR="0" lvl="0" indent="0" algn="ctr">
                        <a:lnSpc>
                          <a:spcPct val="115000"/>
                        </a:lnSpc>
                        <a:spcBef>
                          <a:spcPts val="0"/>
                        </a:spcBef>
                        <a:spcAft>
                          <a:spcPts val="0"/>
                        </a:spcAft>
                        <a:buFont typeface="+mj-lt"/>
                        <a:buNone/>
                      </a:pPr>
                      <a:r>
                        <a:rPr lang="en-US" sz="1800" dirty="0" smtClean="0">
                          <a:effectLst/>
                          <a:latin typeface="Calibri"/>
                        </a:rPr>
                        <a:t>8</a:t>
                      </a:r>
                      <a:endParaRPr lang="en-US" sz="1800" dirty="0">
                        <a:effectLst/>
                        <a:latin typeface="Calibri"/>
                      </a:endParaRPr>
                    </a:p>
                  </a:txBody>
                  <a:tcPr marL="68580" marR="68580" marT="0" marB="0" anchor="b"/>
                </a:tc>
                <a:tc>
                  <a:txBody>
                    <a:bodyPr/>
                    <a:lstStyle/>
                    <a:p>
                      <a:pPr marL="0" marR="0" lvl="0" indent="0">
                        <a:lnSpc>
                          <a:spcPct val="115000"/>
                        </a:lnSpc>
                        <a:spcBef>
                          <a:spcPts val="0"/>
                        </a:spcBef>
                        <a:spcAft>
                          <a:spcPts val="0"/>
                        </a:spcAft>
                        <a:buFont typeface="+mj-lt"/>
                        <a:buNone/>
                      </a:pPr>
                      <a:r>
                        <a:rPr lang="en-US" sz="1800" dirty="0" smtClean="0">
                          <a:effectLst/>
                          <a:latin typeface="Calibri"/>
                        </a:rPr>
                        <a:t>Z McLaren</a:t>
                      </a:r>
                      <a:endParaRPr lang="en-US" sz="1800" dirty="0">
                        <a:effectLst/>
                        <a:latin typeface="Calibri"/>
                      </a:endParaRPr>
                    </a:p>
                  </a:txBody>
                  <a:tcPr marL="68580" marR="68580" marT="0" marB="0" anchor="b"/>
                </a:tc>
                <a:tc>
                  <a:txBody>
                    <a:bodyPr/>
                    <a:lstStyle/>
                    <a:p>
                      <a:pPr marL="0" marR="0" algn="l">
                        <a:lnSpc>
                          <a:spcPct val="115000"/>
                        </a:lnSpc>
                        <a:spcBef>
                          <a:spcPts val="0"/>
                        </a:spcBef>
                        <a:spcAft>
                          <a:spcPts val="0"/>
                        </a:spcAft>
                      </a:pPr>
                      <a:r>
                        <a:rPr lang="en-US" sz="1800" dirty="0" smtClean="0">
                          <a:effectLst/>
                          <a:latin typeface="Calibri"/>
                          <a:ea typeface="Calibri"/>
                          <a:cs typeface="Times New Roman"/>
                        </a:rPr>
                        <a:t>Gauteng Rental Housing Tribunal</a:t>
                      </a:r>
                      <a:endParaRPr lang="en-US" sz="1800" dirty="0">
                        <a:effectLst/>
                        <a:latin typeface="Calibri"/>
                        <a:ea typeface="Calibri"/>
                        <a:cs typeface="Times New Roman"/>
                      </a:endParaRPr>
                    </a:p>
                  </a:txBody>
                  <a:tcPr marL="68580" marR="68580" marT="0" marB="0" anchor="b">
                    <a:solidFill>
                      <a:schemeClr val="accent5">
                        <a:lumMod val="20000"/>
                        <a:lumOff val="80000"/>
                      </a:schemeClr>
                    </a:solidFill>
                  </a:tcPr>
                </a:tc>
                <a:tc>
                  <a:txBody>
                    <a:bodyPr/>
                    <a:lstStyle/>
                    <a:p>
                      <a:pPr marL="0" marR="0" algn="ctr">
                        <a:lnSpc>
                          <a:spcPct val="115000"/>
                        </a:lnSpc>
                        <a:spcBef>
                          <a:spcPts val="0"/>
                        </a:spcBef>
                        <a:spcAft>
                          <a:spcPts val="0"/>
                        </a:spcAft>
                      </a:pPr>
                      <a:r>
                        <a:rPr lang="en-US" sz="1800" dirty="0" smtClean="0">
                          <a:effectLst/>
                          <a:latin typeface="Calibri"/>
                          <a:ea typeface="Calibri"/>
                          <a:cs typeface="Times New Roman"/>
                        </a:rPr>
                        <a:t>1</a:t>
                      </a:r>
                      <a:endParaRPr lang="en-US" sz="1800" dirty="0">
                        <a:effectLst/>
                        <a:latin typeface="Calibri"/>
                        <a:ea typeface="Calibri"/>
                        <a:cs typeface="Times New Roman"/>
                      </a:endParaRPr>
                    </a:p>
                  </a:txBody>
                  <a:tcPr marL="68580" marR="68580" marT="0" marB="0" anchor="b">
                    <a:solidFill>
                      <a:schemeClr val="accent5">
                        <a:lumMod val="20000"/>
                        <a:lumOff val="80000"/>
                      </a:schemeClr>
                    </a:solidFill>
                  </a:tcPr>
                </a:tc>
                <a:tc>
                  <a:txBody>
                    <a:bodyPr/>
                    <a:lstStyle/>
                    <a:p>
                      <a:pPr marL="0" marR="0" algn="ctr">
                        <a:lnSpc>
                          <a:spcPct val="115000"/>
                        </a:lnSpc>
                        <a:spcBef>
                          <a:spcPts val="0"/>
                        </a:spcBef>
                        <a:spcAft>
                          <a:spcPts val="0"/>
                        </a:spcAft>
                      </a:pPr>
                      <a:r>
                        <a:rPr lang="en-US" sz="1800" dirty="0" smtClean="0">
                          <a:effectLst/>
                          <a:latin typeface="Calibri"/>
                          <a:ea typeface="Calibri"/>
                          <a:cs typeface="Times New Roman"/>
                        </a:rPr>
                        <a:t>1</a:t>
                      </a:r>
                      <a:endParaRPr lang="en-US" sz="1800" dirty="0">
                        <a:effectLst/>
                        <a:latin typeface="Calibri"/>
                        <a:ea typeface="Calibri"/>
                        <a:cs typeface="Times New Roman"/>
                      </a:endParaRPr>
                    </a:p>
                  </a:txBody>
                  <a:tcPr marL="68580" marR="68580" marT="0" marB="0" anchor="b">
                    <a:solidFill>
                      <a:schemeClr val="accent5">
                        <a:lumMod val="20000"/>
                        <a:lumOff val="80000"/>
                      </a:schemeClr>
                    </a:solidFill>
                  </a:tcPr>
                </a:tc>
              </a:tr>
              <a:tr h="190500">
                <a:tc>
                  <a:txBody>
                    <a:bodyPr/>
                    <a:lstStyle/>
                    <a:p>
                      <a:pPr marL="0" marR="0" lvl="0" indent="0" algn="ctr">
                        <a:lnSpc>
                          <a:spcPct val="115000"/>
                        </a:lnSpc>
                        <a:spcBef>
                          <a:spcPts val="0"/>
                        </a:spcBef>
                        <a:spcAft>
                          <a:spcPts val="0"/>
                        </a:spcAft>
                        <a:buFont typeface="+mj-lt"/>
                        <a:buNone/>
                      </a:pPr>
                      <a:r>
                        <a:rPr lang="en-US" sz="1800" dirty="0" smtClean="0">
                          <a:effectLst/>
                          <a:latin typeface="Calibri"/>
                        </a:rPr>
                        <a:t>9</a:t>
                      </a:r>
                      <a:endParaRPr lang="en-US" sz="1800" dirty="0">
                        <a:effectLst/>
                        <a:latin typeface="Calibri"/>
                      </a:endParaRPr>
                    </a:p>
                  </a:txBody>
                  <a:tcPr marL="68580" marR="68580" marT="0" marB="0" anchor="b"/>
                </a:tc>
                <a:tc>
                  <a:txBody>
                    <a:bodyPr/>
                    <a:lstStyle/>
                    <a:p>
                      <a:pPr marL="0" marR="0" lvl="0" indent="0">
                        <a:lnSpc>
                          <a:spcPct val="115000"/>
                        </a:lnSpc>
                        <a:spcBef>
                          <a:spcPts val="0"/>
                        </a:spcBef>
                        <a:spcAft>
                          <a:spcPts val="0"/>
                        </a:spcAft>
                        <a:buFont typeface="+mj-lt"/>
                        <a:buNone/>
                      </a:pPr>
                      <a:r>
                        <a:rPr lang="en-US" sz="1800" dirty="0" smtClean="0">
                          <a:effectLst/>
                          <a:latin typeface="Calibri"/>
                        </a:rPr>
                        <a:t>M </a:t>
                      </a:r>
                      <a:r>
                        <a:rPr lang="en-US" sz="1800" dirty="0" err="1" smtClean="0">
                          <a:effectLst/>
                          <a:latin typeface="Calibri"/>
                        </a:rPr>
                        <a:t>Menye</a:t>
                      </a:r>
                      <a:endParaRPr lang="en-US" sz="1800" dirty="0">
                        <a:effectLst/>
                        <a:latin typeface="Calibri"/>
                      </a:endParaRPr>
                    </a:p>
                  </a:txBody>
                  <a:tcPr marL="68580" marR="68580" marT="0" marB="0" anchor="b"/>
                </a:tc>
                <a:tc>
                  <a:txBody>
                    <a:bodyPr/>
                    <a:lstStyle/>
                    <a:p>
                      <a:pPr marL="0" marR="0" algn="l">
                        <a:lnSpc>
                          <a:spcPct val="115000"/>
                        </a:lnSpc>
                        <a:spcBef>
                          <a:spcPts val="0"/>
                        </a:spcBef>
                        <a:spcAft>
                          <a:spcPts val="0"/>
                        </a:spcAft>
                      </a:pPr>
                      <a:r>
                        <a:rPr lang="en-US" sz="1800" dirty="0" smtClean="0">
                          <a:effectLst/>
                          <a:latin typeface="Calibri"/>
                          <a:ea typeface="Calibri"/>
                          <a:cs typeface="Times New Roman"/>
                        </a:rPr>
                        <a:t>Community Scheme </a:t>
                      </a:r>
                      <a:r>
                        <a:rPr lang="en-US" sz="1800" dirty="0" err="1" smtClean="0">
                          <a:effectLst/>
                          <a:latin typeface="Calibri"/>
                          <a:ea typeface="Calibri"/>
                          <a:cs typeface="Times New Roman"/>
                        </a:rPr>
                        <a:t>Ombud</a:t>
                      </a:r>
                      <a:r>
                        <a:rPr lang="en-US" sz="1800" dirty="0" smtClean="0">
                          <a:effectLst/>
                          <a:latin typeface="Calibri"/>
                          <a:ea typeface="Calibri"/>
                          <a:cs typeface="Times New Roman"/>
                        </a:rPr>
                        <a:t> Service</a:t>
                      </a:r>
                      <a:endParaRPr lang="en-US" sz="1800" dirty="0">
                        <a:effectLst/>
                        <a:latin typeface="Calibri"/>
                        <a:ea typeface="Calibri"/>
                        <a:cs typeface="Times New Roman"/>
                      </a:endParaRPr>
                    </a:p>
                  </a:txBody>
                  <a:tcPr marL="68580" marR="68580" marT="0" marB="0" anchor="b">
                    <a:solidFill>
                      <a:schemeClr val="accent5">
                        <a:lumMod val="20000"/>
                        <a:lumOff val="80000"/>
                      </a:schemeClr>
                    </a:solidFill>
                  </a:tcPr>
                </a:tc>
                <a:tc>
                  <a:txBody>
                    <a:bodyPr/>
                    <a:lstStyle/>
                    <a:p>
                      <a:pPr marL="0" marR="0" algn="ctr">
                        <a:lnSpc>
                          <a:spcPct val="115000"/>
                        </a:lnSpc>
                        <a:spcBef>
                          <a:spcPts val="0"/>
                        </a:spcBef>
                        <a:spcAft>
                          <a:spcPts val="0"/>
                        </a:spcAft>
                      </a:pPr>
                      <a:r>
                        <a:rPr lang="en-US" sz="1800" dirty="0" smtClean="0">
                          <a:effectLst/>
                          <a:latin typeface="Calibri"/>
                          <a:ea typeface="Calibri"/>
                          <a:cs typeface="Times New Roman"/>
                        </a:rPr>
                        <a:t>1</a:t>
                      </a:r>
                      <a:endParaRPr lang="en-US" sz="1800" dirty="0">
                        <a:effectLst/>
                        <a:latin typeface="Calibri"/>
                        <a:ea typeface="Calibri"/>
                        <a:cs typeface="Times New Roman"/>
                      </a:endParaRPr>
                    </a:p>
                  </a:txBody>
                  <a:tcPr marL="68580" marR="68580" marT="0" marB="0" anchor="b">
                    <a:solidFill>
                      <a:schemeClr val="accent5">
                        <a:lumMod val="20000"/>
                        <a:lumOff val="80000"/>
                      </a:schemeClr>
                    </a:solidFill>
                  </a:tcPr>
                </a:tc>
                <a:tc>
                  <a:txBody>
                    <a:bodyPr/>
                    <a:lstStyle/>
                    <a:p>
                      <a:pPr marL="0" marR="0" algn="ctr">
                        <a:lnSpc>
                          <a:spcPct val="115000"/>
                        </a:lnSpc>
                        <a:spcBef>
                          <a:spcPts val="0"/>
                        </a:spcBef>
                        <a:spcAft>
                          <a:spcPts val="0"/>
                        </a:spcAft>
                      </a:pPr>
                      <a:r>
                        <a:rPr lang="en-US" sz="1800" dirty="0" smtClean="0">
                          <a:effectLst/>
                          <a:latin typeface="Calibri"/>
                          <a:ea typeface="Calibri"/>
                          <a:cs typeface="Times New Roman"/>
                        </a:rPr>
                        <a:t>1</a:t>
                      </a:r>
                      <a:endParaRPr lang="en-US" sz="1800" dirty="0">
                        <a:effectLst/>
                        <a:latin typeface="Calibri"/>
                        <a:ea typeface="Calibri"/>
                        <a:cs typeface="Times New Roman"/>
                      </a:endParaRPr>
                    </a:p>
                  </a:txBody>
                  <a:tcPr marL="68580" marR="68580" marT="0" marB="0" anchor="b">
                    <a:solidFill>
                      <a:schemeClr val="accent5">
                        <a:lumMod val="20000"/>
                        <a:lumOff val="80000"/>
                      </a:schemeClr>
                    </a:solidFill>
                  </a:tcPr>
                </a:tc>
              </a:tr>
              <a:tr h="190500">
                <a:tc>
                  <a:txBody>
                    <a:bodyPr/>
                    <a:lstStyle/>
                    <a:p>
                      <a:pPr marL="0" marR="0" lvl="0" indent="0" algn="ctr">
                        <a:lnSpc>
                          <a:spcPct val="115000"/>
                        </a:lnSpc>
                        <a:spcBef>
                          <a:spcPts val="0"/>
                        </a:spcBef>
                        <a:spcAft>
                          <a:spcPts val="0"/>
                        </a:spcAft>
                        <a:buFont typeface="+mj-lt"/>
                        <a:buNone/>
                      </a:pPr>
                      <a:r>
                        <a:rPr lang="en-US" sz="1800" dirty="0" smtClean="0">
                          <a:effectLst/>
                          <a:latin typeface="Calibri"/>
                        </a:rPr>
                        <a:t>10</a:t>
                      </a:r>
                      <a:endParaRPr lang="en-US" sz="1800" dirty="0">
                        <a:effectLst/>
                        <a:latin typeface="Calibri"/>
                      </a:endParaRPr>
                    </a:p>
                  </a:txBody>
                  <a:tcPr marL="68580" marR="68580" marT="0" marB="0" anchor="b"/>
                </a:tc>
                <a:tc>
                  <a:txBody>
                    <a:bodyPr/>
                    <a:lstStyle/>
                    <a:p>
                      <a:pPr marL="0" marR="0" lvl="0" indent="0">
                        <a:lnSpc>
                          <a:spcPct val="115000"/>
                        </a:lnSpc>
                        <a:spcBef>
                          <a:spcPts val="0"/>
                        </a:spcBef>
                        <a:spcAft>
                          <a:spcPts val="0"/>
                        </a:spcAft>
                        <a:buFont typeface="+mj-lt"/>
                        <a:buNone/>
                      </a:pPr>
                      <a:r>
                        <a:rPr lang="en-US" sz="1800" dirty="0" smtClean="0">
                          <a:effectLst/>
                          <a:latin typeface="Calibri"/>
                        </a:rPr>
                        <a:t>J </a:t>
                      </a:r>
                      <a:r>
                        <a:rPr lang="en-US" sz="1800" dirty="0" err="1" smtClean="0">
                          <a:effectLst/>
                          <a:latin typeface="Calibri"/>
                        </a:rPr>
                        <a:t>Tladi</a:t>
                      </a:r>
                      <a:endParaRPr lang="en-US" sz="1800" dirty="0">
                        <a:effectLst/>
                        <a:latin typeface="Calibri"/>
                      </a:endParaRPr>
                    </a:p>
                  </a:txBody>
                  <a:tcPr marL="68580" marR="68580" marT="0" marB="0" anchor="b"/>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800" dirty="0" smtClean="0">
                          <a:effectLst/>
                          <a:latin typeface="+mn-lt"/>
                          <a:ea typeface="Calibri"/>
                          <a:cs typeface="Times New Roman"/>
                        </a:rPr>
                        <a:t>Estate Agency Affairs Board</a:t>
                      </a:r>
                      <a:endParaRPr lang="en-US" sz="1800" dirty="0">
                        <a:effectLst/>
                        <a:latin typeface="Calibri"/>
                        <a:ea typeface="Calibri"/>
                        <a:cs typeface="Times New Roman"/>
                      </a:endParaRPr>
                    </a:p>
                  </a:txBody>
                  <a:tcPr marL="68580" marR="68580" marT="0" marB="0" anchor="b">
                    <a:solidFill>
                      <a:schemeClr val="accent5">
                        <a:lumMod val="20000"/>
                        <a:lumOff val="80000"/>
                      </a:schemeClr>
                    </a:solidFill>
                  </a:tcPr>
                </a:tc>
                <a:tc>
                  <a:txBody>
                    <a:bodyPr/>
                    <a:lstStyle/>
                    <a:p>
                      <a:pPr marL="0" marR="0" algn="ctr">
                        <a:lnSpc>
                          <a:spcPct val="115000"/>
                        </a:lnSpc>
                        <a:spcBef>
                          <a:spcPts val="0"/>
                        </a:spcBef>
                        <a:spcAft>
                          <a:spcPts val="0"/>
                        </a:spcAft>
                      </a:pPr>
                      <a:r>
                        <a:rPr lang="en-US" sz="1800" dirty="0" smtClean="0">
                          <a:effectLst/>
                          <a:latin typeface="Calibri"/>
                          <a:ea typeface="Calibri"/>
                          <a:cs typeface="Times New Roman"/>
                        </a:rPr>
                        <a:t>1</a:t>
                      </a:r>
                      <a:endParaRPr lang="en-US" sz="1800" dirty="0">
                        <a:effectLst/>
                        <a:latin typeface="Calibri"/>
                        <a:ea typeface="Calibri"/>
                        <a:cs typeface="Times New Roman"/>
                      </a:endParaRPr>
                    </a:p>
                  </a:txBody>
                  <a:tcPr marL="68580" marR="68580" marT="0" marB="0" anchor="b">
                    <a:solidFill>
                      <a:schemeClr val="accent5">
                        <a:lumMod val="20000"/>
                        <a:lumOff val="80000"/>
                      </a:schemeClr>
                    </a:solidFill>
                  </a:tcPr>
                </a:tc>
                <a:tc>
                  <a:txBody>
                    <a:bodyPr/>
                    <a:lstStyle/>
                    <a:p>
                      <a:pPr marL="0" marR="0" algn="ctr">
                        <a:lnSpc>
                          <a:spcPct val="115000"/>
                        </a:lnSpc>
                        <a:spcBef>
                          <a:spcPts val="0"/>
                        </a:spcBef>
                        <a:spcAft>
                          <a:spcPts val="0"/>
                        </a:spcAft>
                      </a:pPr>
                      <a:r>
                        <a:rPr lang="en-US" sz="1800" dirty="0" smtClean="0">
                          <a:effectLst/>
                          <a:latin typeface="Calibri"/>
                          <a:ea typeface="Calibri"/>
                          <a:cs typeface="Times New Roman"/>
                        </a:rPr>
                        <a:t>1</a:t>
                      </a:r>
                      <a:endParaRPr lang="en-US" sz="1800" dirty="0">
                        <a:effectLst/>
                        <a:latin typeface="Calibri"/>
                        <a:ea typeface="Calibri"/>
                        <a:cs typeface="Times New Roman"/>
                      </a:endParaRPr>
                    </a:p>
                  </a:txBody>
                  <a:tcPr marL="68580" marR="68580" marT="0" marB="0" anchor="b">
                    <a:solidFill>
                      <a:schemeClr val="accent5">
                        <a:lumMod val="20000"/>
                        <a:lumOff val="80000"/>
                      </a:schemeClr>
                    </a:solidFill>
                  </a:tcPr>
                </a:tc>
              </a:tr>
              <a:tr h="190500">
                <a:tc>
                  <a:txBody>
                    <a:bodyPr/>
                    <a:lstStyle/>
                    <a:p>
                      <a:pPr marL="0" marR="0" lvl="0" indent="0" algn="ctr">
                        <a:lnSpc>
                          <a:spcPct val="115000"/>
                        </a:lnSpc>
                        <a:spcBef>
                          <a:spcPts val="0"/>
                        </a:spcBef>
                        <a:spcAft>
                          <a:spcPts val="0"/>
                        </a:spcAft>
                        <a:buFont typeface="+mj-lt"/>
                        <a:buNone/>
                      </a:pPr>
                      <a:r>
                        <a:rPr lang="en-US" sz="1800" dirty="0" smtClean="0">
                          <a:effectLst/>
                          <a:latin typeface="Calibri"/>
                        </a:rPr>
                        <a:t>11</a:t>
                      </a:r>
                      <a:endParaRPr lang="en-US" sz="1800" dirty="0">
                        <a:effectLst/>
                        <a:latin typeface="Calibri"/>
                      </a:endParaRPr>
                    </a:p>
                  </a:txBody>
                  <a:tcPr marL="68580" marR="68580" marT="0" marB="0" anchor="b"/>
                </a:tc>
                <a:tc>
                  <a:txBody>
                    <a:bodyPr/>
                    <a:lstStyle/>
                    <a:p>
                      <a:pPr marL="0" marR="0" lvl="0" indent="0">
                        <a:lnSpc>
                          <a:spcPct val="115000"/>
                        </a:lnSpc>
                        <a:spcBef>
                          <a:spcPts val="0"/>
                        </a:spcBef>
                        <a:spcAft>
                          <a:spcPts val="0"/>
                        </a:spcAft>
                        <a:buFont typeface="+mj-lt"/>
                        <a:buNone/>
                      </a:pPr>
                      <a:r>
                        <a:rPr lang="en-US" sz="1800" dirty="0" smtClean="0">
                          <a:effectLst/>
                          <a:latin typeface="Calibri"/>
                        </a:rPr>
                        <a:t>K Ngwenya</a:t>
                      </a:r>
                      <a:endParaRPr lang="en-US" sz="1800" dirty="0">
                        <a:effectLst/>
                        <a:latin typeface="Calibri"/>
                      </a:endParaRPr>
                    </a:p>
                  </a:txBody>
                  <a:tcPr marL="68580" marR="68580" marT="0" marB="0" anchor="b"/>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800" dirty="0" smtClean="0">
                          <a:effectLst/>
                          <a:latin typeface="+mn-lt"/>
                          <a:ea typeface="Calibri"/>
                          <a:cs typeface="Times New Roman"/>
                        </a:rPr>
                        <a:t>Estate Agency Affairs Board</a:t>
                      </a:r>
                    </a:p>
                  </a:txBody>
                  <a:tcPr marL="68580" marR="68580" marT="0" marB="0" anchor="b">
                    <a:solidFill>
                      <a:schemeClr val="accent5">
                        <a:lumMod val="20000"/>
                        <a:lumOff val="80000"/>
                      </a:schemeClr>
                    </a:solidFill>
                  </a:tcPr>
                </a:tc>
                <a:tc>
                  <a:txBody>
                    <a:bodyPr/>
                    <a:lstStyle/>
                    <a:p>
                      <a:pPr marL="0" marR="0" algn="ctr">
                        <a:lnSpc>
                          <a:spcPct val="115000"/>
                        </a:lnSpc>
                        <a:spcBef>
                          <a:spcPts val="0"/>
                        </a:spcBef>
                        <a:spcAft>
                          <a:spcPts val="0"/>
                        </a:spcAft>
                      </a:pPr>
                      <a:r>
                        <a:rPr lang="en-US" sz="1800" dirty="0" smtClean="0">
                          <a:effectLst/>
                          <a:latin typeface="Calibri"/>
                          <a:ea typeface="Calibri"/>
                          <a:cs typeface="Times New Roman"/>
                        </a:rPr>
                        <a:t>1</a:t>
                      </a:r>
                      <a:endParaRPr lang="en-US" sz="1800" dirty="0">
                        <a:effectLst/>
                        <a:latin typeface="Calibri"/>
                        <a:ea typeface="Calibri"/>
                        <a:cs typeface="Times New Roman"/>
                      </a:endParaRPr>
                    </a:p>
                  </a:txBody>
                  <a:tcPr marL="68580" marR="68580" marT="0" marB="0" anchor="b">
                    <a:solidFill>
                      <a:schemeClr val="accent5">
                        <a:lumMod val="20000"/>
                        <a:lumOff val="80000"/>
                      </a:schemeClr>
                    </a:solidFill>
                  </a:tcPr>
                </a:tc>
                <a:tc>
                  <a:txBody>
                    <a:bodyPr/>
                    <a:lstStyle/>
                    <a:p>
                      <a:pPr marL="0" marR="0" algn="ctr">
                        <a:lnSpc>
                          <a:spcPct val="115000"/>
                        </a:lnSpc>
                        <a:spcBef>
                          <a:spcPts val="0"/>
                        </a:spcBef>
                        <a:spcAft>
                          <a:spcPts val="0"/>
                        </a:spcAft>
                      </a:pPr>
                      <a:r>
                        <a:rPr lang="en-US" sz="1800" dirty="0" smtClean="0">
                          <a:effectLst/>
                          <a:latin typeface="Calibri"/>
                          <a:ea typeface="Calibri"/>
                          <a:cs typeface="Times New Roman"/>
                        </a:rPr>
                        <a:t>1</a:t>
                      </a:r>
                      <a:endParaRPr lang="en-US" sz="1800" dirty="0">
                        <a:effectLst/>
                        <a:latin typeface="Calibri"/>
                        <a:ea typeface="Calibri"/>
                        <a:cs typeface="Times New Roman"/>
                      </a:endParaRPr>
                    </a:p>
                  </a:txBody>
                  <a:tcPr marL="68580" marR="68580" marT="0" marB="0" anchor="b">
                    <a:solidFill>
                      <a:schemeClr val="accent5">
                        <a:lumMod val="20000"/>
                        <a:lumOff val="80000"/>
                      </a:schemeClr>
                    </a:solidFill>
                  </a:tcPr>
                </a:tc>
              </a:tr>
              <a:tr h="190500">
                <a:tc>
                  <a:txBody>
                    <a:bodyPr/>
                    <a:lstStyle/>
                    <a:p>
                      <a:pPr marL="0" marR="0" lvl="0" indent="0" algn="ctr">
                        <a:lnSpc>
                          <a:spcPct val="115000"/>
                        </a:lnSpc>
                        <a:spcBef>
                          <a:spcPts val="0"/>
                        </a:spcBef>
                        <a:spcAft>
                          <a:spcPts val="0"/>
                        </a:spcAft>
                        <a:buFont typeface="+mj-lt"/>
                        <a:buNone/>
                      </a:pPr>
                      <a:r>
                        <a:rPr lang="en-US" sz="1800" dirty="0" smtClean="0">
                          <a:effectLst/>
                          <a:latin typeface="Calibri"/>
                        </a:rPr>
                        <a:t>12</a:t>
                      </a:r>
                      <a:endParaRPr lang="en-US" sz="1800" dirty="0">
                        <a:effectLst/>
                        <a:latin typeface="Calibri"/>
                      </a:endParaRPr>
                    </a:p>
                  </a:txBody>
                  <a:tcPr marL="68580" marR="68580" marT="0" marB="0" anchor="b"/>
                </a:tc>
                <a:tc>
                  <a:txBody>
                    <a:bodyPr/>
                    <a:lstStyle/>
                    <a:p>
                      <a:pPr marL="0" marR="0" lvl="0" indent="0">
                        <a:lnSpc>
                          <a:spcPct val="115000"/>
                        </a:lnSpc>
                        <a:spcBef>
                          <a:spcPts val="0"/>
                        </a:spcBef>
                        <a:spcAft>
                          <a:spcPts val="0"/>
                        </a:spcAft>
                        <a:buFont typeface="+mj-lt"/>
                        <a:buNone/>
                      </a:pPr>
                      <a:r>
                        <a:rPr lang="en-US" sz="1800" dirty="0" smtClean="0">
                          <a:effectLst/>
                          <a:latin typeface="Calibri"/>
                        </a:rPr>
                        <a:t>D </a:t>
                      </a:r>
                      <a:r>
                        <a:rPr lang="en-US" sz="1800" dirty="0" err="1" smtClean="0">
                          <a:effectLst/>
                          <a:latin typeface="Calibri"/>
                        </a:rPr>
                        <a:t>Dube</a:t>
                      </a:r>
                      <a:endParaRPr lang="en-US" sz="1800" dirty="0">
                        <a:effectLst/>
                        <a:latin typeface="Calibri"/>
                      </a:endParaRPr>
                    </a:p>
                  </a:txBody>
                  <a:tcPr marL="68580" marR="68580" marT="0" marB="0" anchor="b"/>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800" dirty="0" smtClean="0">
                          <a:effectLst/>
                          <a:latin typeface="+mn-lt"/>
                          <a:ea typeface="Calibri"/>
                          <a:cs typeface="Times New Roman"/>
                        </a:rPr>
                        <a:t>Community Scheme </a:t>
                      </a:r>
                      <a:r>
                        <a:rPr lang="en-US" sz="1800" dirty="0" err="1" smtClean="0">
                          <a:effectLst/>
                          <a:latin typeface="+mn-lt"/>
                          <a:ea typeface="Calibri"/>
                          <a:cs typeface="Times New Roman"/>
                        </a:rPr>
                        <a:t>Ombud</a:t>
                      </a:r>
                      <a:r>
                        <a:rPr lang="en-US" sz="1800" dirty="0" smtClean="0">
                          <a:effectLst/>
                          <a:latin typeface="+mn-lt"/>
                          <a:ea typeface="Calibri"/>
                          <a:cs typeface="Times New Roman"/>
                        </a:rPr>
                        <a:t> Service</a:t>
                      </a:r>
                      <a:endParaRPr lang="en-US" sz="1800" dirty="0">
                        <a:effectLst/>
                        <a:latin typeface="Calibri"/>
                        <a:ea typeface="Calibri"/>
                        <a:cs typeface="Times New Roman"/>
                      </a:endParaRPr>
                    </a:p>
                  </a:txBody>
                  <a:tcPr marL="68580" marR="68580" marT="0" marB="0" anchor="b">
                    <a:solidFill>
                      <a:schemeClr val="accent5">
                        <a:lumMod val="20000"/>
                        <a:lumOff val="80000"/>
                      </a:schemeClr>
                    </a:solidFill>
                  </a:tcPr>
                </a:tc>
                <a:tc>
                  <a:txBody>
                    <a:bodyPr/>
                    <a:lstStyle/>
                    <a:p>
                      <a:pPr marL="0" marR="0" algn="ctr">
                        <a:lnSpc>
                          <a:spcPct val="115000"/>
                        </a:lnSpc>
                        <a:spcBef>
                          <a:spcPts val="0"/>
                        </a:spcBef>
                        <a:spcAft>
                          <a:spcPts val="0"/>
                        </a:spcAft>
                      </a:pPr>
                      <a:r>
                        <a:rPr lang="en-US" sz="1800" dirty="0" smtClean="0">
                          <a:effectLst/>
                          <a:latin typeface="Calibri"/>
                          <a:ea typeface="Calibri"/>
                          <a:cs typeface="Times New Roman"/>
                        </a:rPr>
                        <a:t>1</a:t>
                      </a:r>
                      <a:endParaRPr lang="en-US" sz="1800" dirty="0">
                        <a:effectLst/>
                        <a:latin typeface="Calibri"/>
                        <a:ea typeface="Calibri"/>
                        <a:cs typeface="Times New Roman"/>
                      </a:endParaRPr>
                    </a:p>
                  </a:txBody>
                  <a:tcPr marL="68580" marR="68580" marT="0" marB="0" anchor="b">
                    <a:solidFill>
                      <a:schemeClr val="accent5">
                        <a:lumMod val="20000"/>
                        <a:lumOff val="80000"/>
                      </a:schemeClr>
                    </a:solidFill>
                  </a:tcPr>
                </a:tc>
                <a:tc>
                  <a:txBody>
                    <a:bodyPr/>
                    <a:lstStyle/>
                    <a:p>
                      <a:pPr marL="0" marR="0" algn="ctr">
                        <a:lnSpc>
                          <a:spcPct val="115000"/>
                        </a:lnSpc>
                        <a:spcBef>
                          <a:spcPts val="0"/>
                        </a:spcBef>
                        <a:spcAft>
                          <a:spcPts val="0"/>
                        </a:spcAft>
                      </a:pPr>
                      <a:r>
                        <a:rPr lang="en-US" sz="1800" dirty="0" smtClean="0">
                          <a:effectLst/>
                          <a:latin typeface="Calibri"/>
                          <a:ea typeface="Calibri"/>
                          <a:cs typeface="Times New Roman"/>
                        </a:rPr>
                        <a:t>1</a:t>
                      </a:r>
                      <a:endParaRPr lang="en-US" sz="1800" dirty="0">
                        <a:effectLst/>
                        <a:latin typeface="Calibri"/>
                        <a:ea typeface="Calibri"/>
                        <a:cs typeface="Times New Roman"/>
                      </a:endParaRPr>
                    </a:p>
                  </a:txBody>
                  <a:tcPr marL="68580" marR="68580" marT="0" marB="0" anchor="b">
                    <a:solidFill>
                      <a:schemeClr val="accent5">
                        <a:lumMod val="20000"/>
                        <a:lumOff val="80000"/>
                      </a:schemeClr>
                    </a:solidFill>
                  </a:tcPr>
                </a:tc>
              </a:tr>
            </a:tbl>
          </a:graphicData>
        </a:graphic>
      </p:graphicFrame>
      <p:sp>
        <p:nvSpPr>
          <p:cNvPr id="3" name="Rectangle 2"/>
          <p:cNvSpPr/>
          <p:nvPr/>
        </p:nvSpPr>
        <p:spPr>
          <a:xfrm>
            <a:off x="0" y="76200"/>
            <a:ext cx="9144000" cy="558743"/>
          </a:xfrm>
          <a:prstGeom prst="rect">
            <a:avLst/>
          </a:prstGeom>
        </p:spPr>
        <p:txBody>
          <a:bodyPr wrap="square">
            <a:spAutoFit/>
          </a:bodyPr>
          <a:lstStyle/>
          <a:p>
            <a:pPr algn="ctr">
              <a:lnSpc>
                <a:spcPct val="115000"/>
              </a:lnSpc>
            </a:pPr>
            <a:r>
              <a:rPr lang="en-ZA" sz="2800" b="1" dirty="0"/>
              <a:t>Committee of Inquiry into Racism in the Property Sector</a:t>
            </a:r>
          </a:p>
        </p:txBody>
      </p:sp>
    </p:spTree>
    <p:extLst>
      <p:ext uri="{BB962C8B-B14F-4D97-AF65-F5344CB8AC3E}">
        <p14:creationId xmlns:p14="http://schemas.microsoft.com/office/powerpoint/2010/main" xmlns="" val="2042603053"/>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99820" y="494504"/>
            <a:ext cx="8144360" cy="2523768"/>
          </a:xfrm>
          <a:prstGeom prst="rect">
            <a:avLst/>
          </a:prstGeom>
        </p:spPr>
        <p:txBody>
          <a:bodyPr wrap="square">
            <a:spAutoFit/>
          </a:bodyPr>
          <a:lstStyle/>
          <a:p>
            <a:pPr algn="ctr">
              <a:spcBef>
                <a:spcPct val="50000"/>
              </a:spcBef>
            </a:pPr>
            <a:r>
              <a:rPr lang="en-US" sz="3200" dirty="0" smtClean="0">
                <a:latin typeface="Arial"/>
                <a:cs typeface="Arial"/>
              </a:rPr>
              <a:t>Estate Agency Affairs Board</a:t>
            </a:r>
            <a:endParaRPr lang="en-US" sz="3200" b="1" dirty="0" smtClean="0">
              <a:latin typeface="Arial"/>
              <a:cs typeface="Arial"/>
            </a:endParaRPr>
          </a:p>
          <a:p>
            <a:pPr algn="ctr">
              <a:spcBef>
                <a:spcPct val="50000"/>
              </a:spcBef>
            </a:pPr>
            <a:r>
              <a:rPr lang="en-US" sz="3200" b="1" dirty="0" smtClean="0">
                <a:latin typeface="Arial"/>
                <a:cs typeface="Arial"/>
              </a:rPr>
              <a:t>ANNUAL REPORT AND </a:t>
            </a:r>
          </a:p>
          <a:p>
            <a:pPr algn="ctr">
              <a:spcBef>
                <a:spcPct val="50000"/>
              </a:spcBef>
            </a:pPr>
            <a:r>
              <a:rPr lang="en-US" sz="3200" b="1" dirty="0" smtClean="0">
                <a:latin typeface="Arial"/>
                <a:cs typeface="Arial"/>
              </a:rPr>
              <a:t>FINANCIAL STATEMENTS - 2015/2016</a:t>
            </a:r>
          </a:p>
          <a:p>
            <a:pPr algn="ctr">
              <a:spcBef>
                <a:spcPct val="50000"/>
              </a:spcBef>
            </a:pPr>
            <a:endParaRPr lang="en-US" sz="2000" b="1" dirty="0" smtClean="0">
              <a:latin typeface="Arial"/>
              <a:cs typeface="Arial"/>
            </a:endParaRPr>
          </a:p>
        </p:txBody>
      </p:sp>
      <p:sp>
        <p:nvSpPr>
          <p:cNvPr id="8" name="Rectangle 7"/>
          <p:cNvSpPr/>
          <p:nvPr/>
        </p:nvSpPr>
        <p:spPr>
          <a:xfrm>
            <a:off x="0" y="4889500"/>
            <a:ext cx="9144000" cy="20828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cstate="print"/>
          <a:stretch>
            <a:fillRect/>
          </a:stretch>
        </p:blipFill>
        <p:spPr>
          <a:xfrm>
            <a:off x="6332367" y="5140652"/>
            <a:ext cx="2372066" cy="1473709"/>
          </a:xfrm>
          <a:prstGeom prst="rect">
            <a:avLst/>
          </a:prstGeom>
        </p:spPr>
      </p:pic>
      <p:pic>
        <p:nvPicPr>
          <p:cNvPr id="9" name="Picture 8" descr="human settlement logo.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35926" y="5321575"/>
            <a:ext cx="3877949" cy="1414282"/>
          </a:xfrm>
          <a:prstGeom prst="rect">
            <a:avLst/>
          </a:prstGeom>
        </p:spPr>
      </p:pic>
    </p:spTree>
    <p:extLst>
      <p:ext uri="{BB962C8B-B14F-4D97-AF65-F5344CB8AC3E}">
        <p14:creationId xmlns:p14="http://schemas.microsoft.com/office/powerpoint/2010/main" xmlns="" val="171070744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00050" y="2151728"/>
            <a:ext cx="8343900" cy="2780248"/>
          </a:xfrm>
          <a:prstGeom prst="rect">
            <a:avLst/>
          </a:prstGeom>
        </p:spPr>
        <p:txBody>
          <a:bodyPr wrap="square">
            <a:spAutoFit/>
          </a:bodyPr>
          <a:lstStyle/>
          <a:p>
            <a:pPr algn="ctr"/>
            <a:r>
              <a:rPr lang="en-US" sz="5400" b="1" baseline="30000" dirty="0"/>
              <a:t>The Estate Agency Affairs Board and its controlled entity</a:t>
            </a:r>
          </a:p>
          <a:p>
            <a:pPr algn="ctr"/>
            <a:endParaRPr lang="en-US" sz="4400" b="1" baseline="30000" dirty="0"/>
          </a:p>
          <a:p>
            <a:pPr algn="ctr"/>
            <a:r>
              <a:rPr lang="en-US" sz="4400" baseline="30000" dirty="0"/>
              <a:t>Consolidated and Separate Financial Statements</a:t>
            </a:r>
          </a:p>
          <a:p>
            <a:pPr algn="ctr"/>
            <a:r>
              <a:rPr lang="en-US" sz="4400" i="1" baseline="30000" dirty="0"/>
              <a:t> for the year ended 31 March </a:t>
            </a:r>
            <a:r>
              <a:rPr lang="en-US" sz="4400" i="1" baseline="30000" dirty="0" smtClean="0"/>
              <a:t>2016</a:t>
            </a:r>
            <a:endParaRPr lang="en-US" sz="4400" dirty="0"/>
          </a:p>
        </p:txBody>
      </p:sp>
    </p:spTree>
    <p:extLst>
      <p:ext uri="{BB962C8B-B14F-4D97-AF65-F5344CB8AC3E}">
        <p14:creationId xmlns:p14="http://schemas.microsoft.com/office/powerpoint/2010/main" xmlns="" val="385366378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vector.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825500"/>
          </a:xfrm>
          <a:prstGeom prst="rect">
            <a:avLst/>
          </a:prstGeom>
        </p:spPr>
      </p:pic>
      <p:sp>
        <p:nvSpPr>
          <p:cNvPr id="4" name="Rectangle 3"/>
          <p:cNvSpPr/>
          <p:nvPr/>
        </p:nvSpPr>
        <p:spPr>
          <a:xfrm>
            <a:off x="-268482" y="211645"/>
            <a:ext cx="9133081" cy="523220"/>
          </a:xfrm>
          <a:prstGeom prst="rect">
            <a:avLst/>
          </a:prstGeom>
        </p:spPr>
        <p:txBody>
          <a:bodyPr wrap="square">
            <a:spAutoFit/>
          </a:bodyPr>
          <a:lstStyle/>
          <a:p>
            <a:pPr algn="ctr">
              <a:defRPr/>
            </a:pPr>
            <a:r>
              <a:rPr lang="en-US" sz="2800" b="1" dirty="0" smtClean="0">
                <a:solidFill>
                  <a:srgbClr val="FFFFFF"/>
                </a:solidFill>
                <a:latin typeface="Arial"/>
                <a:cs typeface="Arial"/>
              </a:rPr>
              <a:t>INDEPENDENT AUDITORS REPORT</a:t>
            </a:r>
            <a:endParaRPr lang="en-US" sz="2800" i="1" dirty="0">
              <a:solidFill>
                <a:srgbClr val="FFFFFF"/>
              </a:solidFill>
              <a:latin typeface="Arial"/>
              <a:cs typeface="Arial"/>
            </a:endParaRPr>
          </a:p>
        </p:txBody>
      </p:sp>
      <p:sp>
        <p:nvSpPr>
          <p:cNvPr id="5" name="Rectangle 4"/>
          <p:cNvSpPr/>
          <p:nvPr/>
        </p:nvSpPr>
        <p:spPr>
          <a:xfrm>
            <a:off x="469899" y="1083438"/>
            <a:ext cx="8394699" cy="3785652"/>
          </a:xfrm>
          <a:prstGeom prst="rect">
            <a:avLst/>
          </a:prstGeom>
        </p:spPr>
        <p:txBody>
          <a:bodyPr wrap="square">
            <a:spAutoFit/>
          </a:bodyPr>
          <a:lstStyle/>
          <a:p>
            <a:r>
              <a:rPr lang="en-GB" sz="3600" b="1" baseline="30000" dirty="0" smtClean="0"/>
              <a:t>Opinion </a:t>
            </a:r>
          </a:p>
          <a:p>
            <a:endParaRPr lang="en-GB" sz="3600" baseline="30000" dirty="0" smtClean="0"/>
          </a:p>
          <a:p>
            <a:r>
              <a:rPr lang="en-GB" sz="3600" baseline="30000" dirty="0" smtClean="0"/>
              <a:t>In our opinion, the consolidated and separate financial statements present fairly, in all material respects, the financial position of the Estate Agency Affairs Board as at 31 March 2016 and financial performance and cash flows for the year then ended, in accordance with Generally Recognised Accounting Practices and the requirements of the Public Finance Management Act, 1 of 1999 of South Africa. </a:t>
            </a:r>
          </a:p>
          <a:p>
            <a:endParaRPr lang="en-GB" sz="3600" baseline="30000" dirty="0" smtClean="0"/>
          </a:p>
        </p:txBody>
      </p:sp>
    </p:spTree>
    <p:extLst>
      <p:ext uri="{BB962C8B-B14F-4D97-AF65-F5344CB8AC3E}">
        <p14:creationId xmlns:p14="http://schemas.microsoft.com/office/powerpoint/2010/main" xmlns="" val="16995507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76400" y="838200"/>
            <a:ext cx="6934200" cy="830997"/>
          </a:xfrm>
          <a:prstGeom prst="rect">
            <a:avLst/>
          </a:prstGeom>
        </p:spPr>
        <p:txBody>
          <a:bodyPr wrap="square">
            <a:spAutoFit/>
          </a:bodyPr>
          <a:lstStyle/>
          <a:p>
            <a:pPr algn="just"/>
            <a:endParaRPr lang="en-US" sz="2400" dirty="0"/>
          </a:p>
          <a:p>
            <a:pPr algn="just"/>
            <a:r>
              <a:rPr lang="en-ZA" sz="2400" b="1" dirty="0"/>
              <a:t> </a:t>
            </a:r>
            <a:endParaRPr lang="en-US" sz="2400" dirty="0"/>
          </a:p>
        </p:txBody>
      </p:sp>
      <p:graphicFrame>
        <p:nvGraphicFramePr>
          <p:cNvPr id="3" name="Diagram 2"/>
          <p:cNvGraphicFramePr/>
          <p:nvPr>
            <p:extLst>
              <p:ext uri="{D42A27DB-BD31-4B8C-83A1-F6EECF244321}">
                <p14:modId xmlns:p14="http://schemas.microsoft.com/office/powerpoint/2010/main" xmlns="" val="1107742569"/>
              </p:ext>
            </p:extLst>
          </p:nvPr>
        </p:nvGraphicFramePr>
        <p:xfrm>
          <a:off x="457200" y="304800"/>
          <a:ext cx="8382000" cy="6324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707800316"/>
      </p:ext>
    </p:extLst>
  </p:cSld>
  <p:clrMapOvr>
    <a:masterClrMapping/>
  </p:clrMapOvr>
  <p:transition spd="slow">
    <p:push dir="u"/>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vector.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825500"/>
          </a:xfrm>
          <a:prstGeom prst="rect">
            <a:avLst/>
          </a:prstGeom>
        </p:spPr>
      </p:pic>
      <p:sp>
        <p:nvSpPr>
          <p:cNvPr id="4" name="Rectangle 3"/>
          <p:cNvSpPr/>
          <p:nvPr/>
        </p:nvSpPr>
        <p:spPr>
          <a:xfrm>
            <a:off x="-268482" y="211645"/>
            <a:ext cx="9133081" cy="523220"/>
          </a:xfrm>
          <a:prstGeom prst="rect">
            <a:avLst/>
          </a:prstGeom>
        </p:spPr>
        <p:txBody>
          <a:bodyPr wrap="square">
            <a:spAutoFit/>
          </a:bodyPr>
          <a:lstStyle/>
          <a:p>
            <a:pPr algn="ctr">
              <a:defRPr/>
            </a:pPr>
            <a:r>
              <a:rPr lang="en-US" sz="2800" b="1" dirty="0" smtClean="0">
                <a:solidFill>
                  <a:srgbClr val="FFFFFF"/>
                </a:solidFill>
                <a:latin typeface="Arial"/>
                <a:cs typeface="Arial"/>
              </a:rPr>
              <a:t>INDEPENDENT AUDITORS REPORT</a:t>
            </a:r>
            <a:endParaRPr lang="en-US" sz="2800" i="1" dirty="0">
              <a:solidFill>
                <a:srgbClr val="FFFFFF"/>
              </a:solidFill>
              <a:latin typeface="Arial"/>
              <a:cs typeface="Arial"/>
            </a:endParaRPr>
          </a:p>
        </p:txBody>
      </p:sp>
      <p:sp>
        <p:nvSpPr>
          <p:cNvPr id="5" name="Rectangle 4"/>
          <p:cNvSpPr/>
          <p:nvPr/>
        </p:nvSpPr>
        <p:spPr>
          <a:xfrm>
            <a:off x="469899" y="1083438"/>
            <a:ext cx="8394699" cy="4154984"/>
          </a:xfrm>
          <a:prstGeom prst="rect">
            <a:avLst/>
          </a:prstGeom>
        </p:spPr>
        <p:txBody>
          <a:bodyPr wrap="square">
            <a:spAutoFit/>
          </a:bodyPr>
          <a:lstStyle/>
          <a:p>
            <a:r>
              <a:rPr lang="en-GB" sz="3600" b="1" baseline="30000" dirty="0" smtClean="0"/>
              <a:t>Other matters </a:t>
            </a:r>
          </a:p>
          <a:p>
            <a:endParaRPr lang="en-GB" sz="3600" b="1" baseline="30000" dirty="0" smtClean="0"/>
          </a:p>
          <a:p>
            <a:r>
              <a:rPr lang="en-GB" sz="3600" b="1" baseline="30000" dirty="0" smtClean="0"/>
              <a:t>We draw attention to the matter below. Our opinion is not modified in respect of this matter below:</a:t>
            </a:r>
            <a:endParaRPr lang="en-GB" sz="3600" b="1" baseline="30000" dirty="0"/>
          </a:p>
          <a:p>
            <a:endParaRPr lang="en-GB" sz="3600" b="1" baseline="30000" dirty="0" smtClean="0"/>
          </a:p>
          <a:p>
            <a:r>
              <a:rPr lang="en-GB" sz="3600" baseline="30000" dirty="0" smtClean="0"/>
              <a:t>We note that the previous board term of office expired on the 31st of December 2015. The new board was appointed on the 6th of July 2016, subsequent to year end  as per note 26 in the financial statements</a:t>
            </a:r>
          </a:p>
          <a:p>
            <a:endParaRPr lang="en-GB" sz="3600" baseline="30000" dirty="0"/>
          </a:p>
          <a:p>
            <a:endParaRPr lang="en-GB" sz="3600" baseline="30000" dirty="0"/>
          </a:p>
        </p:txBody>
      </p:sp>
    </p:spTree>
    <p:extLst>
      <p:ext uri="{BB962C8B-B14F-4D97-AF65-F5344CB8AC3E}">
        <p14:creationId xmlns:p14="http://schemas.microsoft.com/office/powerpoint/2010/main" xmlns="" val="48555054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vector.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825500"/>
          </a:xfrm>
          <a:prstGeom prst="rect">
            <a:avLst/>
          </a:prstGeom>
        </p:spPr>
      </p:pic>
      <p:sp>
        <p:nvSpPr>
          <p:cNvPr id="4" name="Rectangle 3"/>
          <p:cNvSpPr/>
          <p:nvPr/>
        </p:nvSpPr>
        <p:spPr>
          <a:xfrm>
            <a:off x="-268482" y="211645"/>
            <a:ext cx="9133081" cy="523220"/>
          </a:xfrm>
          <a:prstGeom prst="rect">
            <a:avLst/>
          </a:prstGeom>
        </p:spPr>
        <p:txBody>
          <a:bodyPr wrap="square">
            <a:spAutoFit/>
          </a:bodyPr>
          <a:lstStyle/>
          <a:p>
            <a:pPr algn="ctr">
              <a:defRPr/>
            </a:pPr>
            <a:r>
              <a:rPr lang="en-US" sz="2800" b="1" dirty="0" smtClean="0">
                <a:solidFill>
                  <a:srgbClr val="FFFFFF"/>
                </a:solidFill>
                <a:latin typeface="Arial"/>
                <a:cs typeface="Arial"/>
              </a:rPr>
              <a:t>INDEPENDENT AUDITORS REPORT</a:t>
            </a:r>
            <a:endParaRPr lang="en-US" sz="2800" i="1" dirty="0">
              <a:solidFill>
                <a:srgbClr val="FFFFFF"/>
              </a:solidFill>
              <a:latin typeface="Arial"/>
              <a:cs typeface="Arial"/>
            </a:endParaRPr>
          </a:p>
        </p:txBody>
      </p:sp>
      <p:sp>
        <p:nvSpPr>
          <p:cNvPr id="5" name="Rectangle 4"/>
          <p:cNvSpPr/>
          <p:nvPr/>
        </p:nvSpPr>
        <p:spPr>
          <a:xfrm>
            <a:off x="469899" y="1083438"/>
            <a:ext cx="8394699" cy="5632311"/>
          </a:xfrm>
          <a:prstGeom prst="rect">
            <a:avLst/>
          </a:prstGeom>
        </p:spPr>
        <p:txBody>
          <a:bodyPr wrap="square">
            <a:spAutoFit/>
          </a:bodyPr>
          <a:lstStyle/>
          <a:p>
            <a:endParaRPr lang="en-GB" sz="3600" baseline="30000" dirty="0" smtClean="0"/>
          </a:p>
          <a:p>
            <a:r>
              <a:rPr lang="en-GB" sz="3600" b="1" baseline="30000" dirty="0" smtClean="0"/>
              <a:t>Other reports</a:t>
            </a:r>
          </a:p>
          <a:p>
            <a:endParaRPr lang="en-GB" sz="3600" b="1" baseline="30000" dirty="0" smtClean="0"/>
          </a:p>
          <a:p>
            <a:r>
              <a:rPr lang="en-GB" sz="3600" baseline="30000" dirty="0" smtClean="0"/>
              <a:t>As part of our audit of the financial statements for the year ended 31 March 2016, we have read the Director’s Report, the Audit Committee’s Report and the Company Secretary’s Certificate for the purpose of identifying whether there are material inconsistencies between these reports and the audited financial statements. These reports are the responsibility of the respective preparers. Based on reading these reports we have not identified material inconsistencies between the reports and the audited financials. We have not audited the reports and accordingly do not express an opinion on them.</a:t>
            </a:r>
            <a:endParaRPr lang="en-GB" sz="3600" baseline="30000" dirty="0"/>
          </a:p>
          <a:p>
            <a:endParaRPr lang="en-GB" sz="3600" baseline="30000" dirty="0"/>
          </a:p>
          <a:p>
            <a:endParaRPr lang="en-GB" sz="3600" baseline="30000" dirty="0"/>
          </a:p>
        </p:txBody>
      </p:sp>
    </p:spTree>
    <p:extLst>
      <p:ext uri="{BB962C8B-B14F-4D97-AF65-F5344CB8AC3E}">
        <p14:creationId xmlns:p14="http://schemas.microsoft.com/office/powerpoint/2010/main" xmlns="" val="177561215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83482" y="228084"/>
            <a:ext cx="8566150" cy="60896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 name="Picture 6" descr="vector.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9144000" cy="825500"/>
          </a:xfrm>
          <a:prstGeom prst="rect">
            <a:avLst/>
          </a:prstGeom>
        </p:spPr>
      </p:pic>
      <p:sp>
        <p:nvSpPr>
          <p:cNvPr id="3" name="Rectangle 2"/>
          <p:cNvSpPr/>
          <p:nvPr/>
        </p:nvSpPr>
        <p:spPr>
          <a:xfrm>
            <a:off x="52225" y="228084"/>
            <a:ext cx="4890058" cy="400110"/>
          </a:xfrm>
          <a:prstGeom prst="rect">
            <a:avLst/>
          </a:prstGeom>
        </p:spPr>
        <p:txBody>
          <a:bodyPr wrap="none">
            <a:spAutoFit/>
          </a:bodyPr>
          <a:lstStyle/>
          <a:p>
            <a:pPr algn="ctr">
              <a:defRPr/>
            </a:pPr>
            <a:r>
              <a:rPr lang="en-US" sz="2000" b="1" dirty="0">
                <a:solidFill>
                  <a:srgbClr val="D5D185"/>
                </a:solidFill>
                <a:latin typeface="Arial"/>
                <a:cs typeface="Arial"/>
              </a:rPr>
              <a:t>STATEMENT OF FINANCIAL POSITION</a:t>
            </a:r>
            <a:endParaRPr lang="en-US" sz="2000" i="1" dirty="0">
              <a:solidFill>
                <a:srgbClr val="D5D185"/>
              </a:solidFill>
              <a:latin typeface="Arial"/>
              <a:cs typeface="Arial"/>
            </a:endParaRPr>
          </a:p>
        </p:txBody>
      </p:sp>
    </p:spTree>
    <p:extLst>
      <p:ext uri="{BB962C8B-B14F-4D97-AF65-F5344CB8AC3E}">
        <p14:creationId xmlns:p14="http://schemas.microsoft.com/office/powerpoint/2010/main" xmlns="" val="387018710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vector.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825500"/>
          </a:xfrm>
          <a:prstGeom prst="rect">
            <a:avLst/>
          </a:prstGeom>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4175" y="1036918"/>
            <a:ext cx="8566150" cy="120157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152400" y="212695"/>
            <a:ext cx="4890058" cy="400110"/>
          </a:xfrm>
          <a:prstGeom prst="rect">
            <a:avLst/>
          </a:prstGeom>
        </p:spPr>
        <p:txBody>
          <a:bodyPr wrap="none">
            <a:spAutoFit/>
          </a:bodyPr>
          <a:lstStyle/>
          <a:p>
            <a:pPr algn="ctr">
              <a:defRPr/>
            </a:pPr>
            <a:r>
              <a:rPr lang="en-US" sz="2000" b="1" dirty="0" smtClean="0">
                <a:solidFill>
                  <a:srgbClr val="D5D185"/>
                </a:solidFill>
                <a:latin typeface="Arial"/>
                <a:cs typeface="Arial"/>
              </a:rPr>
              <a:t>STATEMENT OF FINANCIAL POSITION</a:t>
            </a:r>
            <a:endParaRPr lang="en-US" sz="2000" i="1" dirty="0">
              <a:solidFill>
                <a:srgbClr val="D5D185"/>
              </a:solidFill>
              <a:latin typeface="Arial"/>
              <a:cs typeface="Arial"/>
            </a:endParaRPr>
          </a:p>
        </p:txBody>
      </p:sp>
    </p:spTree>
    <p:extLst>
      <p:ext uri="{BB962C8B-B14F-4D97-AF65-F5344CB8AC3E}">
        <p14:creationId xmlns:p14="http://schemas.microsoft.com/office/powerpoint/2010/main" xmlns="" val="346141731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vector.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825500"/>
          </a:xfrm>
          <a:prstGeom prst="rect">
            <a:avLst/>
          </a:prstGeom>
        </p:spPr>
      </p:pic>
      <p:sp>
        <p:nvSpPr>
          <p:cNvPr id="4" name="Rectangle 3"/>
          <p:cNvSpPr/>
          <p:nvPr/>
        </p:nvSpPr>
        <p:spPr>
          <a:xfrm>
            <a:off x="-268482" y="211645"/>
            <a:ext cx="9133081" cy="523220"/>
          </a:xfrm>
          <a:prstGeom prst="rect">
            <a:avLst/>
          </a:prstGeom>
        </p:spPr>
        <p:txBody>
          <a:bodyPr wrap="square">
            <a:spAutoFit/>
          </a:bodyPr>
          <a:lstStyle/>
          <a:p>
            <a:pPr algn="ctr">
              <a:defRPr/>
            </a:pPr>
            <a:r>
              <a:rPr lang="en-US" sz="2800" b="1" dirty="0" smtClean="0">
                <a:solidFill>
                  <a:srgbClr val="FFFFFF"/>
                </a:solidFill>
                <a:latin typeface="Arial"/>
                <a:cs typeface="Arial"/>
              </a:rPr>
              <a:t>FINANCIAL OVERVIEW</a:t>
            </a:r>
            <a:endParaRPr lang="en-US" sz="2800" i="1" dirty="0">
              <a:solidFill>
                <a:srgbClr val="FFFFFF"/>
              </a:solidFill>
              <a:latin typeface="Arial"/>
              <a:cs typeface="Arial"/>
            </a:endParaRPr>
          </a:p>
        </p:txBody>
      </p:sp>
      <p:sp>
        <p:nvSpPr>
          <p:cNvPr id="5" name="Rectangle 4"/>
          <p:cNvSpPr/>
          <p:nvPr/>
        </p:nvSpPr>
        <p:spPr>
          <a:xfrm>
            <a:off x="422211" y="854838"/>
            <a:ext cx="7758084" cy="1815881"/>
          </a:xfrm>
          <a:prstGeom prst="rect">
            <a:avLst/>
          </a:prstGeom>
        </p:spPr>
        <p:txBody>
          <a:bodyPr wrap="square">
            <a:spAutoFit/>
          </a:bodyPr>
          <a:lstStyle/>
          <a:p>
            <a:r>
              <a:rPr lang="en-GB" sz="2800" b="1" baseline="30000" dirty="0"/>
              <a:t>THE ESTATE AGENCY AFFAIRS BOARD (EAAB) </a:t>
            </a:r>
          </a:p>
          <a:p>
            <a:endParaRPr lang="en-GB" sz="2800" baseline="30000" dirty="0"/>
          </a:p>
          <a:p>
            <a:r>
              <a:rPr lang="en-GB" sz="2800" baseline="30000" dirty="0"/>
              <a:t>A financial overview of the five (5) year period ended 31 March </a:t>
            </a:r>
            <a:r>
              <a:rPr lang="en-GB" sz="2800" baseline="30000" dirty="0" smtClean="0"/>
              <a:t>2016 </a:t>
            </a:r>
            <a:r>
              <a:rPr lang="en-GB" sz="2800" baseline="30000" dirty="0"/>
              <a:t>reveals the following key achievements:</a:t>
            </a:r>
          </a:p>
          <a:p>
            <a:endParaRPr lang="en-GB" sz="2800" baseline="30000" dirty="0"/>
          </a:p>
          <a:p>
            <a:r>
              <a:rPr lang="en-GB" sz="2800" baseline="30000" dirty="0" smtClean="0"/>
              <a:t>(a)</a:t>
            </a:r>
            <a:r>
              <a:rPr lang="en-GB" sz="2800" baseline="30000" dirty="0"/>
              <a:t>	Total assets grew by </a:t>
            </a:r>
            <a:r>
              <a:rPr lang="en-GB" sz="2800" baseline="30000" dirty="0" smtClean="0"/>
              <a:t>30% </a:t>
            </a:r>
            <a:r>
              <a:rPr lang="en-GB" sz="2800" baseline="30000" dirty="0"/>
              <a:t>from </a:t>
            </a:r>
            <a:r>
              <a:rPr lang="en-GB" sz="2800" baseline="30000" dirty="0" smtClean="0"/>
              <a:t>R102,388 </a:t>
            </a:r>
            <a:r>
              <a:rPr lang="en-GB" sz="2800" baseline="30000" dirty="0"/>
              <a:t>million to </a:t>
            </a:r>
            <a:r>
              <a:rPr lang="en-GB" sz="2800" baseline="30000" dirty="0" smtClean="0"/>
              <a:t>R132,833 </a:t>
            </a:r>
            <a:r>
              <a:rPr lang="en-GB" sz="2800" baseline="30000" dirty="0"/>
              <a:t>million;</a:t>
            </a:r>
            <a:endParaRPr lang="en-US" sz="2800" b="1" baseline="30000" dirty="0"/>
          </a:p>
        </p:txBody>
      </p:sp>
      <p:pic>
        <p:nvPicPr>
          <p:cNvPr id="9" name="Picture 8"/>
          <p:cNvPicPr>
            <a:picLocks noChangeAspect="1"/>
          </p:cNvPicPr>
          <p:nvPr/>
        </p:nvPicPr>
        <p:blipFill>
          <a:blip r:embed="rId3" cstate="print"/>
          <a:stretch>
            <a:fillRect/>
          </a:stretch>
        </p:blipFill>
        <p:spPr>
          <a:xfrm>
            <a:off x="277432" y="2574812"/>
            <a:ext cx="8589136" cy="3940288"/>
          </a:xfrm>
          <a:prstGeom prst="rect">
            <a:avLst/>
          </a:prstGeom>
        </p:spPr>
      </p:pic>
    </p:spTree>
    <p:extLst>
      <p:ext uri="{BB962C8B-B14F-4D97-AF65-F5344CB8AC3E}">
        <p14:creationId xmlns:p14="http://schemas.microsoft.com/office/powerpoint/2010/main" xmlns="" val="417454634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vector.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825500"/>
          </a:xfrm>
          <a:prstGeom prst="rect">
            <a:avLst/>
          </a:prstGeom>
        </p:spPr>
      </p:pic>
      <p:sp>
        <p:nvSpPr>
          <p:cNvPr id="4" name="Rectangle 3"/>
          <p:cNvSpPr/>
          <p:nvPr/>
        </p:nvSpPr>
        <p:spPr>
          <a:xfrm>
            <a:off x="-268482" y="211645"/>
            <a:ext cx="9133081" cy="523220"/>
          </a:xfrm>
          <a:prstGeom prst="rect">
            <a:avLst/>
          </a:prstGeom>
        </p:spPr>
        <p:txBody>
          <a:bodyPr wrap="square">
            <a:spAutoFit/>
          </a:bodyPr>
          <a:lstStyle/>
          <a:p>
            <a:pPr algn="ctr">
              <a:defRPr/>
            </a:pPr>
            <a:r>
              <a:rPr lang="en-US" sz="2800" b="1" dirty="0" smtClean="0">
                <a:solidFill>
                  <a:srgbClr val="FFFFFF"/>
                </a:solidFill>
                <a:latin typeface="Arial"/>
                <a:cs typeface="Arial"/>
              </a:rPr>
              <a:t>STATEMENT OF FINANCIAL PERFORMANCE</a:t>
            </a:r>
            <a:endParaRPr lang="en-US" sz="2800" i="1" dirty="0">
              <a:solidFill>
                <a:srgbClr val="FFFFFF"/>
              </a:solidFill>
              <a:latin typeface="Arial"/>
              <a:cs typeface="Arial"/>
            </a:endParaRPr>
          </a:p>
        </p:txBody>
      </p:sp>
      <p:pic>
        <p:nvPicPr>
          <p:cNvPr id="3075"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4287"/>
          <a:stretch/>
        </p:blipFill>
        <p:spPr bwMode="auto">
          <a:xfrm>
            <a:off x="167481" y="944335"/>
            <a:ext cx="8809037" cy="118273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47934964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vector.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825500"/>
          </a:xfrm>
          <a:prstGeom prst="rect">
            <a:avLst/>
          </a:prstGeom>
        </p:spPr>
      </p:pic>
      <p:sp>
        <p:nvSpPr>
          <p:cNvPr id="4" name="Rectangle 3"/>
          <p:cNvSpPr/>
          <p:nvPr/>
        </p:nvSpPr>
        <p:spPr>
          <a:xfrm>
            <a:off x="-268482" y="211645"/>
            <a:ext cx="9133081" cy="523220"/>
          </a:xfrm>
          <a:prstGeom prst="rect">
            <a:avLst/>
          </a:prstGeom>
        </p:spPr>
        <p:txBody>
          <a:bodyPr wrap="square">
            <a:spAutoFit/>
          </a:bodyPr>
          <a:lstStyle/>
          <a:p>
            <a:pPr algn="ctr">
              <a:defRPr/>
            </a:pPr>
            <a:r>
              <a:rPr lang="en-US" sz="2800" b="1" dirty="0" smtClean="0">
                <a:solidFill>
                  <a:srgbClr val="FFFFFF"/>
                </a:solidFill>
                <a:latin typeface="Arial"/>
                <a:cs typeface="Arial"/>
              </a:rPr>
              <a:t>STATEMENT OF CHANGES IN NET ASSETS</a:t>
            </a:r>
            <a:endParaRPr lang="en-US" sz="2800" i="1" dirty="0">
              <a:solidFill>
                <a:srgbClr val="FFFFFF"/>
              </a:solidFill>
              <a:latin typeface="Arial"/>
              <a:cs typeface="Arial"/>
            </a:endParaRPr>
          </a:p>
        </p:txBody>
      </p:sp>
      <p:pic>
        <p:nvPicPr>
          <p:cNvPr id="4098"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4982"/>
          <a:stretch/>
        </p:blipFill>
        <p:spPr bwMode="auto">
          <a:xfrm>
            <a:off x="115886" y="1027225"/>
            <a:ext cx="8748713" cy="116615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694298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00050" y="2151728"/>
            <a:ext cx="8343900" cy="2000548"/>
          </a:xfrm>
          <a:prstGeom prst="rect">
            <a:avLst/>
          </a:prstGeom>
        </p:spPr>
        <p:txBody>
          <a:bodyPr wrap="square">
            <a:spAutoFit/>
          </a:bodyPr>
          <a:lstStyle/>
          <a:p>
            <a:pPr algn="ctr"/>
            <a:r>
              <a:rPr lang="en-US" sz="5400" b="1" baseline="30000" dirty="0"/>
              <a:t>ESTATE AGENTS FIDELITY FUND</a:t>
            </a:r>
          </a:p>
          <a:p>
            <a:pPr algn="ctr"/>
            <a:endParaRPr lang="en-US" sz="4400" b="1" baseline="30000" dirty="0"/>
          </a:p>
          <a:p>
            <a:pPr algn="ctr"/>
            <a:r>
              <a:rPr lang="en-US" sz="4400" baseline="30000" dirty="0"/>
              <a:t>Annual Financial Statements</a:t>
            </a:r>
          </a:p>
          <a:p>
            <a:pPr algn="ctr"/>
            <a:r>
              <a:rPr lang="en-US" sz="4400" i="1" baseline="30000" dirty="0"/>
              <a:t>for the year ended 31 March </a:t>
            </a:r>
            <a:r>
              <a:rPr lang="en-US" sz="4400" i="1" baseline="30000" dirty="0" smtClean="0"/>
              <a:t>2016</a:t>
            </a:r>
            <a:endParaRPr lang="en-US" sz="4400" baseline="30000" dirty="0"/>
          </a:p>
        </p:txBody>
      </p:sp>
    </p:spTree>
    <p:extLst>
      <p:ext uri="{BB962C8B-B14F-4D97-AF65-F5344CB8AC3E}">
        <p14:creationId xmlns:p14="http://schemas.microsoft.com/office/powerpoint/2010/main" xmlns="" val="134140154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vector.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825500"/>
          </a:xfrm>
          <a:prstGeom prst="rect">
            <a:avLst/>
          </a:prstGeom>
        </p:spPr>
      </p:pic>
      <p:sp>
        <p:nvSpPr>
          <p:cNvPr id="4" name="Rectangle 3"/>
          <p:cNvSpPr/>
          <p:nvPr/>
        </p:nvSpPr>
        <p:spPr>
          <a:xfrm>
            <a:off x="-268482" y="211645"/>
            <a:ext cx="9133081" cy="523220"/>
          </a:xfrm>
          <a:prstGeom prst="rect">
            <a:avLst/>
          </a:prstGeom>
        </p:spPr>
        <p:txBody>
          <a:bodyPr wrap="square">
            <a:spAutoFit/>
          </a:bodyPr>
          <a:lstStyle/>
          <a:p>
            <a:pPr algn="ctr">
              <a:defRPr/>
            </a:pPr>
            <a:r>
              <a:rPr lang="en-US" sz="2800" b="1" dirty="0" smtClean="0">
                <a:solidFill>
                  <a:srgbClr val="FFFFFF"/>
                </a:solidFill>
                <a:latin typeface="Arial"/>
                <a:cs typeface="Arial"/>
              </a:rPr>
              <a:t>INDEPENDENT AUDITOR’S REPORT</a:t>
            </a:r>
            <a:endParaRPr lang="en-US" sz="2800" i="1" dirty="0">
              <a:solidFill>
                <a:srgbClr val="FFFFFF"/>
              </a:solidFill>
              <a:latin typeface="Arial"/>
              <a:cs typeface="Arial"/>
            </a:endParaRPr>
          </a:p>
        </p:txBody>
      </p:sp>
      <p:sp>
        <p:nvSpPr>
          <p:cNvPr id="9" name="Rectangle 8"/>
          <p:cNvSpPr/>
          <p:nvPr/>
        </p:nvSpPr>
        <p:spPr>
          <a:xfrm>
            <a:off x="469899" y="1083438"/>
            <a:ext cx="8394699" cy="3416320"/>
          </a:xfrm>
          <a:prstGeom prst="rect">
            <a:avLst/>
          </a:prstGeom>
        </p:spPr>
        <p:txBody>
          <a:bodyPr wrap="square">
            <a:spAutoFit/>
          </a:bodyPr>
          <a:lstStyle/>
          <a:p>
            <a:r>
              <a:rPr lang="en-GB" sz="3600" b="1" baseline="30000" dirty="0"/>
              <a:t>Opinion </a:t>
            </a:r>
            <a:endParaRPr lang="en-GB" sz="3600" b="1" baseline="30000" dirty="0" smtClean="0"/>
          </a:p>
          <a:p>
            <a:endParaRPr lang="en-GB" sz="3600" baseline="30000" dirty="0"/>
          </a:p>
          <a:p>
            <a:r>
              <a:rPr lang="en-GB" sz="3600" baseline="30000" dirty="0"/>
              <a:t>In our opinion, the separate financial statements present fairly, in all material respects, the financial position of the Estate Agents Fidelity Fund as at 31 March </a:t>
            </a:r>
            <a:r>
              <a:rPr lang="en-GB" sz="3600" baseline="30000" dirty="0" smtClean="0"/>
              <a:t>2016 </a:t>
            </a:r>
            <a:r>
              <a:rPr lang="en-GB" sz="3600" baseline="30000" dirty="0"/>
              <a:t>and financial performance and cash flows for the year then ended, in accordance with Generally Recognised Accounting Practices and the requirements of the Public Finance Management Act, 1 of 1999 of South Africa. </a:t>
            </a:r>
          </a:p>
          <a:p>
            <a:endParaRPr lang="en-GB" sz="3600" baseline="30000" dirty="0"/>
          </a:p>
        </p:txBody>
      </p:sp>
    </p:spTree>
    <p:extLst>
      <p:ext uri="{BB962C8B-B14F-4D97-AF65-F5344CB8AC3E}">
        <p14:creationId xmlns:p14="http://schemas.microsoft.com/office/powerpoint/2010/main" xmlns="" val="307570163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vector.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825500"/>
          </a:xfrm>
          <a:prstGeom prst="rect">
            <a:avLst/>
          </a:prstGeom>
        </p:spPr>
      </p:pic>
      <p:sp>
        <p:nvSpPr>
          <p:cNvPr id="4" name="Rectangle 3"/>
          <p:cNvSpPr/>
          <p:nvPr/>
        </p:nvSpPr>
        <p:spPr>
          <a:xfrm>
            <a:off x="-268482" y="211645"/>
            <a:ext cx="9133081" cy="523220"/>
          </a:xfrm>
          <a:prstGeom prst="rect">
            <a:avLst/>
          </a:prstGeom>
        </p:spPr>
        <p:txBody>
          <a:bodyPr wrap="square">
            <a:spAutoFit/>
          </a:bodyPr>
          <a:lstStyle/>
          <a:p>
            <a:pPr algn="ctr">
              <a:defRPr/>
            </a:pPr>
            <a:r>
              <a:rPr lang="en-US" sz="2800" b="1" dirty="0" smtClean="0">
                <a:solidFill>
                  <a:srgbClr val="FFFFFF"/>
                </a:solidFill>
                <a:latin typeface="Arial"/>
                <a:cs typeface="Arial"/>
              </a:rPr>
              <a:t>INDEPENDENT AUDITORS REPORT</a:t>
            </a:r>
            <a:endParaRPr lang="en-US" sz="2800" i="1" dirty="0">
              <a:solidFill>
                <a:srgbClr val="FFFFFF"/>
              </a:solidFill>
              <a:latin typeface="Arial"/>
              <a:cs typeface="Arial"/>
            </a:endParaRPr>
          </a:p>
        </p:txBody>
      </p:sp>
      <p:sp>
        <p:nvSpPr>
          <p:cNvPr id="5" name="Rectangle 4"/>
          <p:cNvSpPr/>
          <p:nvPr/>
        </p:nvSpPr>
        <p:spPr>
          <a:xfrm>
            <a:off x="469899" y="1083438"/>
            <a:ext cx="8394699" cy="4154984"/>
          </a:xfrm>
          <a:prstGeom prst="rect">
            <a:avLst/>
          </a:prstGeom>
        </p:spPr>
        <p:txBody>
          <a:bodyPr wrap="square">
            <a:spAutoFit/>
          </a:bodyPr>
          <a:lstStyle/>
          <a:p>
            <a:r>
              <a:rPr lang="en-GB" sz="3600" b="1" baseline="30000" dirty="0" smtClean="0"/>
              <a:t>Other matters </a:t>
            </a:r>
          </a:p>
          <a:p>
            <a:endParaRPr lang="en-GB" sz="3600" b="1" baseline="30000" dirty="0" smtClean="0"/>
          </a:p>
          <a:p>
            <a:r>
              <a:rPr lang="en-GB" sz="3600" b="1" baseline="30000" dirty="0" smtClean="0"/>
              <a:t>We draw attention to the matter below. Our opinion is not modified in respect of this matter below:</a:t>
            </a:r>
            <a:endParaRPr lang="en-GB" sz="3600" b="1" baseline="30000" dirty="0"/>
          </a:p>
          <a:p>
            <a:endParaRPr lang="en-GB" sz="3600" b="1" baseline="30000" dirty="0" smtClean="0"/>
          </a:p>
          <a:p>
            <a:r>
              <a:rPr lang="en-GB" sz="3600" baseline="30000" dirty="0" smtClean="0"/>
              <a:t>We note that the previous board term of office expired on the 31st of December 2015. The new board was appointed on the 6th of July 2016, subsequent to year end  as per note 26 in the financial statements</a:t>
            </a:r>
          </a:p>
          <a:p>
            <a:endParaRPr lang="en-GB" sz="3600" baseline="30000" dirty="0"/>
          </a:p>
          <a:p>
            <a:endParaRPr lang="en-GB" sz="3600" baseline="30000" dirty="0"/>
          </a:p>
        </p:txBody>
      </p:sp>
    </p:spTree>
    <p:extLst>
      <p:ext uri="{BB962C8B-B14F-4D97-AF65-F5344CB8AC3E}">
        <p14:creationId xmlns:p14="http://schemas.microsoft.com/office/powerpoint/2010/main" xmlns="" val="17092868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76400" y="838200"/>
            <a:ext cx="6934200" cy="830997"/>
          </a:xfrm>
          <a:prstGeom prst="rect">
            <a:avLst/>
          </a:prstGeom>
        </p:spPr>
        <p:txBody>
          <a:bodyPr wrap="square">
            <a:spAutoFit/>
          </a:bodyPr>
          <a:lstStyle/>
          <a:p>
            <a:pPr algn="just"/>
            <a:endParaRPr lang="en-US" sz="2400" dirty="0"/>
          </a:p>
          <a:p>
            <a:pPr algn="just"/>
            <a:r>
              <a:rPr lang="en-ZA" sz="2400" b="1" dirty="0"/>
              <a:t> </a:t>
            </a:r>
            <a:endParaRPr lang="en-US" sz="2400" dirty="0"/>
          </a:p>
        </p:txBody>
      </p:sp>
      <p:graphicFrame>
        <p:nvGraphicFramePr>
          <p:cNvPr id="3" name="Diagram 2"/>
          <p:cNvGraphicFramePr/>
          <p:nvPr>
            <p:extLst>
              <p:ext uri="{D42A27DB-BD31-4B8C-83A1-F6EECF244321}">
                <p14:modId xmlns:p14="http://schemas.microsoft.com/office/powerpoint/2010/main" xmlns="" val="2075981622"/>
              </p:ext>
            </p:extLst>
          </p:nvPr>
        </p:nvGraphicFramePr>
        <p:xfrm>
          <a:off x="228600" y="-152400"/>
          <a:ext cx="8382000" cy="739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p:nvPr/>
        </p:nvSpPr>
        <p:spPr>
          <a:xfrm>
            <a:off x="533400" y="663158"/>
            <a:ext cx="7924800" cy="5909310"/>
          </a:xfrm>
          <a:prstGeom prst="rect">
            <a:avLst/>
          </a:prstGeom>
        </p:spPr>
        <p:txBody>
          <a:bodyPr wrap="square">
            <a:spAutoFit/>
          </a:bodyPr>
          <a:lstStyle/>
          <a:p>
            <a:pPr algn="just"/>
            <a:r>
              <a:rPr lang="en-ZA" sz="2200" b="1" dirty="0"/>
              <a:t>VALUES</a:t>
            </a:r>
            <a:endParaRPr lang="en-US" sz="2200" dirty="0"/>
          </a:p>
          <a:p>
            <a:pPr algn="just"/>
            <a:endParaRPr lang="en-US" sz="1000" dirty="0"/>
          </a:p>
          <a:p>
            <a:pPr algn="just"/>
            <a:r>
              <a:rPr lang="en-ZA" dirty="0"/>
              <a:t>After comprehensive consultation and interaction with relevant stakeholders, both internal and external, within the estate agency environment, it was agreed that the following values will underscore the Board’s behaviour as it strives to achieve the ideals encapsulated in its vision and mission, namely</a:t>
            </a:r>
            <a:r>
              <a:rPr lang="en-ZA" dirty="0" smtClean="0"/>
              <a:t>:</a:t>
            </a:r>
          </a:p>
          <a:p>
            <a:pPr algn="just"/>
            <a:endParaRPr lang="en-ZA" sz="2000" dirty="0"/>
          </a:p>
          <a:p>
            <a:pPr lvl="0" algn="just"/>
            <a:r>
              <a:rPr lang="en-ZA" b="1" dirty="0"/>
              <a:t>Integrity:</a:t>
            </a:r>
            <a:r>
              <a:rPr lang="en-ZA" dirty="0"/>
              <a:t> the quality of adhering to the highest moral principles and professional standards;</a:t>
            </a:r>
            <a:endParaRPr lang="en-US" dirty="0"/>
          </a:p>
          <a:p>
            <a:pPr lvl="0" algn="just"/>
            <a:r>
              <a:rPr lang="en-ZA" b="1" dirty="0"/>
              <a:t>Responsibility:</a:t>
            </a:r>
            <a:r>
              <a:rPr lang="en-ZA" dirty="0"/>
              <a:t> the authority to make decisions independently and to be accountable for actions taken;</a:t>
            </a:r>
            <a:endParaRPr lang="en-US" dirty="0"/>
          </a:p>
          <a:p>
            <a:pPr lvl="0" algn="just"/>
            <a:r>
              <a:rPr lang="en-ZA" b="1" dirty="0"/>
              <a:t>Excellence in service delivery:</a:t>
            </a:r>
            <a:r>
              <a:rPr lang="en-ZA" dirty="0"/>
              <a:t> to exceed client expectations in service delivery;</a:t>
            </a:r>
            <a:endParaRPr lang="en-US" dirty="0"/>
          </a:p>
          <a:p>
            <a:pPr lvl="0" algn="just"/>
            <a:r>
              <a:rPr lang="en-ZA" b="1" dirty="0"/>
              <a:t>Communication:</a:t>
            </a:r>
            <a:r>
              <a:rPr lang="en-ZA" dirty="0"/>
              <a:t> the effective exchange of information in such a manner that there is a mutual understanding;</a:t>
            </a:r>
            <a:endParaRPr lang="en-US" dirty="0"/>
          </a:p>
          <a:p>
            <a:pPr lvl="0" algn="just"/>
            <a:r>
              <a:rPr lang="en-ZA" b="1" dirty="0"/>
              <a:t>Participation:</a:t>
            </a:r>
            <a:r>
              <a:rPr lang="en-ZA" dirty="0"/>
              <a:t> the involvement of all relevant stakeholders in what the EAAB does;</a:t>
            </a:r>
            <a:endParaRPr lang="en-US" dirty="0"/>
          </a:p>
          <a:p>
            <a:pPr algn="just"/>
            <a:r>
              <a:rPr lang="en-ZA" b="1" dirty="0"/>
              <a:t>Transparency: </a:t>
            </a:r>
            <a:r>
              <a:rPr lang="en-US" dirty="0"/>
              <a:t>  </a:t>
            </a:r>
            <a:r>
              <a:rPr lang="en-ZA" dirty="0"/>
              <a:t>to remove all barriers to and the facilitation of free and easy stakeholder access to the boards operations.</a:t>
            </a:r>
            <a:endParaRPr lang="en-US" dirty="0"/>
          </a:p>
          <a:p>
            <a:pPr algn="just"/>
            <a:r>
              <a:rPr lang="en-ZA" b="1" dirty="0"/>
              <a:t>Professionalism: </a:t>
            </a:r>
            <a:r>
              <a:rPr lang="en-ZA" dirty="0"/>
              <a:t>maintaining performance standards and expectations within the industry; and</a:t>
            </a:r>
            <a:endParaRPr lang="en-US" dirty="0"/>
          </a:p>
          <a:p>
            <a:pPr lvl="0" algn="just"/>
            <a:r>
              <a:rPr lang="en-ZA" b="1" dirty="0"/>
              <a:t>Target driven: </a:t>
            </a:r>
            <a:r>
              <a:rPr lang="en-ZA" dirty="0"/>
              <a:t>to have an operational bias toward tangible delivery.</a:t>
            </a:r>
            <a:endParaRPr lang="en-US" dirty="0"/>
          </a:p>
          <a:p>
            <a:pPr algn="just"/>
            <a:endParaRPr lang="en-US" sz="2000" dirty="0"/>
          </a:p>
        </p:txBody>
      </p:sp>
    </p:spTree>
    <p:extLst>
      <p:ext uri="{BB962C8B-B14F-4D97-AF65-F5344CB8AC3E}">
        <p14:creationId xmlns:p14="http://schemas.microsoft.com/office/powerpoint/2010/main" xmlns="" val="1272078872"/>
      </p:ext>
    </p:extLst>
  </p:cSld>
  <p:clrMapOvr>
    <a:masterClrMapping/>
  </p:clrMapOvr>
  <p:transition spd="slow">
    <p:push dir="u"/>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vector.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825500"/>
          </a:xfrm>
          <a:prstGeom prst="rect">
            <a:avLst/>
          </a:prstGeom>
        </p:spPr>
      </p:pic>
      <p:sp>
        <p:nvSpPr>
          <p:cNvPr id="4" name="Rectangle 3"/>
          <p:cNvSpPr/>
          <p:nvPr/>
        </p:nvSpPr>
        <p:spPr>
          <a:xfrm>
            <a:off x="-268482" y="211645"/>
            <a:ext cx="9133081" cy="523220"/>
          </a:xfrm>
          <a:prstGeom prst="rect">
            <a:avLst/>
          </a:prstGeom>
        </p:spPr>
        <p:txBody>
          <a:bodyPr wrap="square">
            <a:spAutoFit/>
          </a:bodyPr>
          <a:lstStyle/>
          <a:p>
            <a:pPr algn="ctr">
              <a:defRPr/>
            </a:pPr>
            <a:r>
              <a:rPr lang="en-US" sz="2800" b="1" dirty="0" smtClean="0">
                <a:solidFill>
                  <a:srgbClr val="FFFFFF"/>
                </a:solidFill>
                <a:latin typeface="Arial"/>
                <a:cs typeface="Arial"/>
              </a:rPr>
              <a:t>INDEPENDENT AUDITORS REPORT</a:t>
            </a:r>
            <a:endParaRPr lang="en-US" sz="2800" i="1" dirty="0">
              <a:solidFill>
                <a:srgbClr val="FFFFFF"/>
              </a:solidFill>
              <a:latin typeface="Arial"/>
              <a:cs typeface="Arial"/>
            </a:endParaRPr>
          </a:p>
        </p:txBody>
      </p:sp>
      <p:sp>
        <p:nvSpPr>
          <p:cNvPr id="5" name="Rectangle 4"/>
          <p:cNvSpPr/>
          <p:nvPr/>
        </p:nvSpPr>
        <p:spPr>
          <a:xfrm>
            <a:off x="469899" y="1083438"/>
            <a:ext cx="8394699" cy="5632311"/>
          </a:xfrm>
          <a:prstGeom prst="rect">
            <a:avLst/>
          </a:prstGeom>
        </p:spPr>
        <p:txBody>
          <a:bodyPr wrap="square">
            <a:spAutoFit/>
          </a:bodyPr>
          <a:lstStyle/>
          <a:p>
            <a:endParaRPr lang="en-GB" sz="3600" baseline="30000" dirty="0" smtClean="0"/>
          </a:p>
          <a:p>
            <a:r>
              <a:rPr lang="en-GB" sz="3600" b="1" baseline="30000" dirty="0" smtClean="0"/>
              <a:t>Other reports</a:t>
            </a:r>
          </a:p>
          <a:p>
            <a:endParaRPr lang="en-GB" sz="3600" b="1" baseline="30000" dirty="0" smtClean="0"/>
          </a:p>
          <a:p>
            <a:r>
              <a:rPr lang="en-GB" sz="3600" baseline="30000" dirty="0" smtClean="0"/>
              <a:t>As part of our audit of the financial statements for the year ended 31 March 2016, we have read the Director’s Report, the Audit Committee’s Report and the Company Secretary’s Certificate for the purpose of identifying whether there are material inconsistencies between these reports and the audited financial statements. These reports are the responsibility of the respective preparers. Based on reading these reports we have not identified material inconsistencies between the reports and the audited financials. We have not audited the reports and accordingly do not express an opinion on them.</a:t>
            </a:r>
            <a:endParaRPr lang="en-GB" sz="3600" baseline="30000" dirty="0"/>
          </a:p>
          <a:p>
            <a:endParaRPr lang="en-GB" sz="3600" baseline="30000" dirty="0"/>
          </a:p>
          <a:p>
            <a:endParaRPr lang="en-GB" sz="3600" baseline="30000" dirty="0"/>
          </a:p>
        </p:txBody>
      </p:sp>
    </p:spTree>
    <p:extLst>
      <p:ext uri="{BB962C8B-B14F-4D97-AF65-F5344CB8AC3E}">
        <p14:creationId xmlns:p14="http://schemas.microsoft.com/office/powerpoint/2010/main" xmlns="" val="159692708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vector.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825500"/>
          </a:xfrm>
          <a:prstGeom prst="rect">
            <a:avLst/>
          </a:prstGeom>
        </p:spPr>
      </p:pic>
      <p:sp>
        <p:nvSpPr>
          <p:cNvPr id="4" name="Rectangle 3"/>
          <p:cNvSpPr/>
          <p:nvPr/>
        </p:nvSpPr>
        <p:spPr>
          <a:xfrm>
            <a:off x="-268482" y="211645"/>
            <a:ext cx="9133081" cy="523220"/>
          </a:xfrm>
          <a:prstGeom prst="rect">
            <a:avLst/>
          </a:prstGeom>
        </p:spPr>
        <p:txBody>
          <a:bodyPr wrap="square">
            <a:spAutoFit/>
          </a:bodyPr>
          <a:lstStyle/>
          <a:p>
            <a:pPr algn="ctr">
              <a:defRPr/>
            </a:pPr>
            <a:r>
              <a:rPr lang="en-US" sz="2800" b="1" dirty="0" smtClean="0">
                <a:solidFill>
                  <a:srgbClr val="FFFFFF"/>
                </a:solidFill>
                <a:latin typeface="Arial"/>
                <a:cs typeface="Arial"/>
              </a:rPr>
              <a:t>STATEMENT OF FINANCIAL POSITION</a:t>
            </a:r>
            <a:endParaRPr lang="en-US" sz="2800" i="1" dirty="0">
              <a:solidFill>
                <a:srgbClr val="FFFFFF"/>
              </a:solidFill>
              <a:latin typeface="Arial"/>
              <a:cs typeface="Arial"/>
            </a:endParaRPr>
          </a:p>
        </p:txBody>
      </p:sp>
      <p:pic>
        <p:nvPicPr>
          <p:cNvPr id="5122"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3774"/>
          <a:stretch/>
        </p:blipFill>
        <p:spPr bwMode="auto">
          <a:xfrm>
            <a:off x="-78226" y="935490"/>
            <a:ext cx="8785225" cy="118450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83095008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vector.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825500"/>
          </a:xfrm>
          <a:prstGeom prst="rect">
            <a:avLst/>
          </a:prstGeom>
        </p:spPr>
      </p:pic>
      <p:sp>
        <p:nvSpPr>
          <p:cNvPr id="4" name="Rectangle 3"/>
          <p:cNvSpPr/>
          <p:nvPr/>
        </p:nvSpPr>
        <p:spPr>
          <a:xfrm>
            <a:off x="-268482" y="211645"/>
            <a:ext cx="9133081" cy="523220"/>
          </a:xfrm>
          <a:prstGeom prst="rect">
            <a:avLst/>
          </a:prstGeom>
        </p:spPr>
        <p:txBody>
          <a:bodyPr wrap="square">
            <a:spAutoFit/>
          </a:bodyPr>
          <a:lstStyle/>
          <a:p>
            <a:pPr algn="ctr">
              <a:defRPr/>
            </a:pPr>
            <a:r>
              <a:rPr lang="en-US" sz="2800" b="1" dirty="0" smtClean="0">
                <a:solidFill>
                  <a:srgbClr val="FFFFFF"/>
                </a:solidFill>
                <a:latin typeface="Arial"/>
                <a:cs typeface="Arial"/>
              </a:rPr>
              <a:t>FINANCIAL OVERVIEW</a:t>
            </a:r>
            <a:endParaRPr lang="en-US" sz="2800" i="1" dirty="0">
              <a:solidFill>
                <a:srgbClr val="FFFFFF"/>
              </a:solidFill>
              <a:latin typeface="Arial"/>
              <a:cs typeface="Arial"/>
            </a:endParaRPr>
          </a:p>
        </p:txBody>
      </p:sp>
      <p:sp>
        <p:nvSpPr>
          <p:cNvPr id="5" name="Rectangle 4"/>
          <p:cNvSpPr/>
          <p:nvPr/>
        </p:nvSpPr>
        <p:spPr>
          <a:xfrm>
            <a:off x="422211" y="854838"/>
            <a:ext cx="7758084" cy="2103140"/>
          </a:xfrm>
          <a:prstGeom prst="rect">
            <a:avLst/>
          </a:prstGeom>
        </p:spPr>
        <p:txBody>
          <a:bodyPr wrap="square">
            <a:spAutoFit/>
          </a:bodyPr>
          <a:lstStyle/>
          <a:p>
            <a:r>
              <a:rPr lang="en-GB" sz="2800" b="1" baseline="30000" dirty="0"/>
              <a:t>THE ESTATE </a:t>
            </a:r>
            <a:r>
              <a:rPr lang="en-GB" sz="2800" b="1" baseline="30000" dirty="0" smtClean="0"/>
              <a:t>AGENTS FIDELITY FUND (EAFF) </a:t>
            </a:r>
          </a:p>
          <a:p>
            <a:endParaRPr lang="en-GB" sz="2800" b="1" baseline="30000" dirty="0" smtClean="0"/>
          </a:p>
          <a:p>
            <a:r>
              <a:rPr lang="en-GB" sz="2800" baseline="30000" dirty="0"/>
              <a:t>A financial overview of the five (5) year period ended 31 March </a:t>
            </a:r>
            <a:r>
              <a:rPr lang="en-GB" sz="2800" baseline="30000" dirty="0" smtClean="0"/>
              <a:t>2016 </a:t>
            </a:r>
            <a:r>
              <a:rPr lang="en-GB" sz="2800" baseline="30000" dirty="0"/>
              <a:t>reveals the following key achievements</a:t>
            </a:r>
            <a:r>
              <a:rPr lang="en-GB" sz="2800" baseline="30000" dirty="0" smtClean="0"/>
              <a:t>:</a:t>
            </a:r>
          </a:p>
          <a:p>
            <a:endParaRPr lang="en-GB" sz="2800" baseline="30000" dirty="0"/>
          </a:p>
          <a:p>
            <a:r>
              <a:rPr lang="en-GB" sz="2800" baseline="30000" dirty="0" smtClean="0"/>
              <a:t>(a)</a:t>
            </a:r>
            <a:r>
              <a:rPr lang="en-GB" sz="2800" baseline="30000" dirty="0"/>
              <a:t>	Capital and reserves </a:t>
            </a:r>
            <a:r>
              <a:rPr lang="en-GB" sz="2800" baseline="30000" dirty="0" smtClean="0"/>
              <a:t>grew </a:t>
            </a:r>
            <a:r>
              <a:rPr lang="en-GB" sz="2800" baseline="30000" dirty="0"/>
              <a:t>by </a:t>
            </a:r>
            <a:r>
              <a:rPr lang="en-GB" sz="2800" baseline="30000" dirty="0" smtClean="0"/>
              <a:t>0.80% </a:t>
            </a:r>
            <a:r>
              <a:rPr lang="en-GB" sz="2800" baseline="30000" dirty="0"/>
              <a:t>from </a:t>
            </a:r>
            <a:r>
              <a:rPr lang="en-GB" sz="2800" baseline="30000" dirty="0" smtClean="0"/>
              <a:t>R574,235 </a:t>
            </a:r>
            <a:r>
              <a:rPr lang="en-GB" sz="2800" baseline="30000" dirty="0"/>
              <a:t>million to </a:t>
            </a:r>
            <a:r>
              <a:rPr lang="en-GB" sz="2800" baseline="30000" dirty="0" smtClean="0"/>
              <a:t>R578,837 </a:t>
            </a:r>
            <a:r>
              <a:rPr lang="en-GB" sz="2800" baseline="30000" dirty="0"/>
              <a:t>million</a:t>
            </a:r>
          </a:p>
        </p:txBody>
      </p:sp>
      <p:pic>
        <p:nvPicPr>
          <p:cNvPr id="9" name="Picture 8"/>
          <p:cNvPicPr>
            <a:picLocks noChangeAspect="1"/>
          </p:cNvPicPr>
          <p:nvPr/>
        </p:nvPicPr>
        <p:blipFill>
          <a:blip r:embed="rId3" cstate="print"/>
          <a:stretch>
            <a:fillRect/>
          </a:stretch>
        </p:blipFill>
        <p:spPr>
          <a:xfrm>
            <a:off x="343475" y="2914073"/>
            <a:ext cx="8476100" cy="3888432"/>
          </a:xfrm>
          <a:prstGeom prst="rect">
            <a:avLst/>
          </a:prstGeom>
        </p:spPr>
      </p:pic>
    </p:spTree>
    <p:extLst>
      <p:ext uri="{BB962C8B-B14F-4D97-AF65-F5344CB8AC3E}">
        <p14:creationId xmlns:p14="http://schemas.microsoft.com/office/powerpoint/2010/main" xmlns="" val="241996762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vector.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825500"/>
          </a:xfrm>
          <a:prstGeom prst="rect">
            <a:avLst/>
          </a:prstGeom>
        </p:spPr>
      </p:pic>
      <p:sp>
        <p:nvSpPr>
          <p:cNvPr id="4" name="Rectangle 3"/>
          <p:cNvSpPr/>
          <p:nvPr/>
        </p:nvSpPr>
        <p:spPr>
          <a:xfrm>
            <a:off x="-268482" y="211645"/>
            <a:ext cx="9133081" cy="523220"/>
          </a:xfrm>
          <a:prstGeom prst="rect">
            <a:avLst/>
          </a:prstGeom>
        </p:spPr>
        <p:txBody>
          <a:bodyPr wrap="square">
            <a:spAutoFit/>
          </a:bodyPr>
          <a:lstStyle/>
          <a:p>
            <a:pPr algn="ctr">
              <a:defRPr/>
            </a:pPr>
            <a:r>
              <a:rPr lang="en-US" sz="2800" b="1" dirty="0" smtClean="0">
                <a:solidFill>
                  <a:srgbClr val="FFFFFF"/>
                </a:solidFill>
                <a:latin typeface="Arial"/>
                <a:cs typeface="Arial"/>
              </a:rPr>
              <a:t>STATEMENT OF FINANCIAL PERFORMANCE</a:t>
            </a:r>
            <a:endParaRPr lang="en-US" sz="2800" i="1" dirty="0">
              <a:solidFill>
                <a:srgbClr val="FFFFFF"/>
              </a:solidFill>
              <a:latin typeface="Arial"/>
              <a:cs typeface="Arial"/>
            </a:endParaRPr>
          </a:p>
        </p:txBody>
      </p:sp>
      <p:pic>
        <p:nvPicPr>
          <p:cNvPr id="6146"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3668"/>
          <a:stretch/>
        </p:blipFill>
        <p:spPr bwMode="auto">
          <a:xfrm>
            <a:off x="152399" y="973364"/>
            <a:ext cx="8712200" cy="1176927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9369255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C:\Users\MargieC\Desktop\565656.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flipH="1">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grpSp>
        <p:nvGrpSpPr>
          <p:cNvPr id="6" name="Group 5"/>
          <p:cNvGrpSpPr/>
          <p:nvPr/>
        </p:nvGrpSpPr>
        <p:grpSpPr>
          <a:xfrm>
            <a:off x="5026714" y="533401"/>
            <a:ext cx="3355286" cy="3124200"/>
            <a:chOff x="5026714" y="791737"/>
            <a:chExt cx="3134139" cy="2865863"/>
          </a:xfrm>
        </p:grpSpPr>
        <p:sp>
          <p:nvSpPr>
            <p:cNvPr id="3" name="Oval 2"/>
            <p:cNvSpPr/>
            <p:nvPr/>
          </p:nvSpPr>
          <p:spPr>
            <a:xfrm>
              <a:off x="5105400" y="791737"/>
              <a:ext cx="2976769" cy="286586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026714" y="1880383"/>
              <a:ext cx="3134139" cy="649352"/>
            </a:xfrm>
            <a:prstGeom prst="rect">
              <a:avLst/>
            </a:prstGeom>
            <a:noFill/>
          </p:spPr>
          <p:txBody>
            <a:bodyPr wrap="square" rtlCol="0">
              <a:spAutoFit/>
            </a:bodyPr>
            <a:lstStyle/>
            <a:p>
              <a:pPr algn="ctr"/>
              <a:r>
                <a:rPr lang="en-US" sz="4000" b="1" dirty="0" smtClean="0"/>
                <a:t>THANK YOU</a:t>
              </a:r>
              <a:endParaRPr lang="en-US" sz="4000" b="1" dirty="0"/>
            </a:p>
          </p:txBody>
        </p:sp>
      </p:grpSp>
    </p:spTree>
    <p:extLst>
      <p:ext uri="{BB962C8B-B14F-4D97-AF65-F5344CB8AC3E}">
        <p14:creationId xmlns:p14="http://schemas.microsoft.com/office/powerpoint/2010/main" xmlns="" val="3955615877"/>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3661" y="802396"/>
            <a:ext cx="8183137" cy="5847755"/>
          </a:xfrm>
          <a:prstGeom prst="rect">
            <a:avLst/>
          </a:prstGeom>
        </p:spPr>
        <p:txBody>
          <a:bodyPr wrap="square">
            <a:spAutoFit/>
          </a:bodyPr>
          <a:lstStyle/>
          <a:p>
            <a:pPr algn="just"/>
            <a:r>
              <a:rPr lang="en-ZA" sz="2200" dirty="0" smtClean="0"/>
              <a:t>The </a:t>
            </a:r>
            <a:r>
              <a:rPr lang="en-ZA" sz="2200" dirty="0"/>
              <a:t>EAAB is a schedule 3A public entity in terms of the Public Finance Management Act, 1 of 1999. The EAAB must always remain aware of, and comply with, legislation impacting on its functioning. Other relevant legislation includes, but is not limited to</a:t>
            </a:r>
            <a:r>
              <a:rPr lang="en-ZA" sz="2200" dirty="0" smtClean="0"/>
              <a:t>:</a:t>
            </a:r>
          </a:p>
          <a:p>
            <a:pPr algn="just"/>
            <a:endParaRPr lang="en-US" sz="2200" dirty="0"/>
          </a:p>
          <a:p>
            <a:pPr marL="623888" lvl="0" indent="-623888" algn="just">
              <a:buClr>
                <a:srgbClr val="D3C373"/>
              </a:buClr>
              <a:buFont typeface="Wingdings" pitchFamily="2" charset="2"/>
              <a:buChar char="q"/>
            </a:pPr>
            <a:r>
              <a:rPr lang="en-ZA" sz="2200" dirty="0"/>
              <a:t>The South African Constitution;</a:t>
            </a:r>
            <a:endParaRPr lang="en-US" sz="2200" dirty="0"/>
          </a:p>
          <a:p>
            <a:pPr marL="623888" lvl="0" indent="-623888" algn="just">
              <a:buClr>
                <a:srgbClr val="D3C373"/>
              </a:buClr>
              <a:buFont typeface="Wingdings" pitchFamily="2" charset="2"/>
              <a:buChar char="q"/>
            </a:pPr>
            <a:r>
              <a:rPr lang="en-ZA" sz="2200" dirty="0"/>
              <a:t>The Estate Agency Affairs Act, 112 of 1976;</a:t>
            </a:r>
            <a:endParaRPr lang="en-US" sz="2200" dirty="0"/>
          </a:p>
          <a:p>
            <a:pPr marL="623888" lvl="0" indent="-623888" algn="just">
              <a:buClr>
                <a:srgbClr val="D3C373"/>
              </a:buClr>
              <a:buFont typeface="Wingdings" pitchFamily="2" charset="2"/>
              <a:buChar char="q"/>
            </a:pPr>
            <a:r>
              <a:rPr lang="en-ZA" sz="2200" dirty="0"/>
              <a:t>The Public Finance Management Act, 1 of 1999;</a:t>
            </a:r>
            <a:endParaRPr lang="en-US" sz="2200" dirty="0"/>
          </a:p>
          <a:p>
            <a:pPr marL="623888" lvl="0" indent="-623888" algn="just">
              <a:buClr>
                <a:srgbClr val="D3C373"/>
              </a:buClr>
              <a:buFont typeface="Wingdings" pitchFamily="2" charset="2"/>
              <a:buChar char="q"/>
            </a:pPr>
            <a:r>
              <a:rPr lang="en-ZA" sz="2200" dirty="0"/>
              <a:t>The Preferential Procurement Framework Act of 2000;</a:t>
            </a:r>
            <a:endParaRPr lang="en-US" sz="2200" dirty="0"/>
          </a:p>
          <a:p>
            <a:pPr marL="623888" lvl="0" indent="-623888" algn="just">
              <a:buClr>
                <a:srgbClr val="D3C373"/>
              </a:buClr>
              <a:buFont typeface="Wingdings" pitchFamily="2" charset="2"/>
              <a:buChar char="q"/>
            </a:pPr>
            <a:r>
              <a:rPr lang="en-ZA" sz="2200" dirty="0"/>
              <a:t>The Financial Intelligence Centre Act, 38 of 2001;</a:t>
            </a:r>
            <a:endParaRPr lang="en-US" sz="2200" dirty="0"/>
          </a:p>
          <a:p>
            <a:pPr marL="623888" lvl="0" indent="-623888" algn="just">
              <a:buClr>
                <a:srgbClr val="D3C373"/>
              </a:buClr>
              <a:buFont typeface="Wingdings" pitchFamily="2" charset="2"/>
              <a:buChar char="q"/>
            </a:pPr>
            <a:r>
              <a:rPr lang="en-ZA" sz="2200" dirty="0"/>
              <a:t>The Labour Relations Act, 66 of 1995;</a:t>
            </a:r>
            <a:endParaRPr lang="en-US" sz="2200" dirty="0"/>
          </a:p>
          <a:p>
            <a:pPr marL="623888" lvl="0" indent="-623888" algn="just">
              <a:buClr>
                <a:srgbClr val="D3C373"/>
              </a:buClr>
              <a:buFont typeface="Wingdings" pitchFamily="2" charset="2"/>
              <a:buChar char="q"/>
            </a:pPr>
            <a:r>
              <a:rPr lang="en-ZA" sz="2200" dirty="0"/>
              <a:t>The SA Qualifications Authority Act, 58 of 1995;</a:t>
            </a:r>
            <a:endParaRPr lang="en-US" sz="2200" dirty="0"/>
          </a:p>
          <a:p>
            <a:pPr marL="623888" lvl="0" indent="-623888" algn="just">
              <a:buClr>
                <a:srgbClr val="D3C373"/>
              </a:buClr>
              <a:buFont typeface="Wingdings" pitchFamily="2" charset="2"/>
              <a:buChar char="q"/>
            </a:pPr>
            <a:r>
              <a:rPr lang="en-ZA" sz="2200" dirty="0"/>
              <a:t>The Skills Development Act, 97 of 1998;</a:t>
            </a:r>
            <a:endParaRPr lang="en-US" sz="2200" dirty="0"/>
          </a:p>
          <a:p>
            <a:pPr marL="623888" lvl="0" indent="-623888" algn="just">
              <a:buClr>
                <a:srgbClr val="D3C373"/>
              </a:buClr>
              <a:buFont typeface="Wingdings" pitchFamily="2" charset="2"/>
              <a:buChar char="q"/>
            </a:pPr>
            <a:r>
              <a:rPr lang="en-ZA" sz="2200" dirty="0"/>
              <a:t>The Promotion of Administrative Justice Act,3 of 2000</a:t>
            </a:r>
            <a:endParaRPr lang="en-US" sz="2200" dirty="0"/>
          </a:p>
          <a:p>
            <a:pPr marL="623888" lvl="0" indent="-623888" algn="just">
              <a:buClr>
                <a:srgbClr val="D3C373"/>
              </a:buClr>
              <a:buFont typeface="Wingdings" pitchFamily="2" charset="2"/>
              <a:buChar char="q"/>
            </a:pPr>
            <a:r>
              <a:rPr lang="en-ZA" sz="2200" dirty="0"/>
              <a:t>The Promotion of Access to Information Act, 2 of 2000</a:t>
            </a:r>
            <a:endParaRPr lang="en-US" sz="2200" dirty="0"/>
          </a:p>
          <a:p>
            <a:pPr marL="623888" lvl="0" indent="-623888" algn="just">
              <a:buClr>
                <a:srgbClr val="D3C373"/>
              </a:buClr>
              <a:buFont typeface="Wingdings" pitchFamily="2" charset="2"/>
              <a:buChar char="q"/>
            </a:pPr>
            <a:r>
              <a:rPr lang="en-ZA" sz="2200" dirty="0"/>
              <a:t>The National Credit Act, 34 of 2005; and</a:t>
            </a:r>
            <a:endParaRPr lang="en-US" sz="2200" dirty="0"/>
          </a:p>
          <a:p>
            <a:pPr marL="623888" lvl="0" indent="-623888" algn="just">
              <a:buClr>
                <a:srgbClr val="D3C373"/>
              </a:buClr>
              <a:buFont typeface="Wingdings" pitchFamily="2" charset="2"/>
              <a:buChar char="q"/>
            </a:pPr>
            <a:r>
              <a:rPr lang="en-ZA" sz="2200" dirty="0"/>
              <a:t>The Consumer Protection Act,68 of 2008.</a:t>
            </a:r>
            <a:endParaRPr lang="en-US" sz="2200" dirty="0"/>
          </a:p>
        </p:txBody>
      </p:sp>
      <p:sp>
        <p:nvSpPr>
          <p:cNvPr id="3" name="Rectangle 2"/>
          <p:cNvSpPr/>
          <p:nvPr/>
        </p:nvSpPr>
        <p:spPr>
          <a:xfrm>
            <a:off x="0" y="62980"/>
            <a:ext cx="9144000" cy="584775"/>
          </a:xfrm>
          <a:prstGeom prst="rect">
            <a:avLst/>
          </a:prstGeom>
        </p:spPr>
        <p:txBody>
          <a:bodyPr wrap="square">
            <a:spAutoFit/>
          </a:bodyPr>
          <a:lstStyle/>
          <a:p>
            <a:pPr algn="ctr"/>
            <a:r>
              <a:rPr lang="en-ZA" sz="3200" b="1" dirty="0"/>
              <a:t>LEGISLATIVE MANDATES</a:t>
            </a:r>
            <a:endParaRPr lang="en-US" sz="3200" dirty="0"/>
          </a:p>
        </p:txBody>
      </p:sp>
      <p:sp>
        <p:nvSpPr>
          <p:cNvPr id="4" name="Rectangle 3"/>
          <p:cNvSpPr/>
          <p:nvPr/>
        </p:nvSpPr>
        <p:spPr>
          <a:xfrm>
            <a:off x="381000" y="802396"/>
            <a:ext cx="8458200" cy="1483604"/>
          </a:xfrm>
          <a:prstGeom prst="rect">
            <a:avLst/>
          </a:prstGeom>
          <a:noFill/>
          <a:ln w="3175">
            <a:solidFill>
              <a:srgbClr val="D3C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4209293404"/>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1467</TotalTime>
  <Words>5362</Words>
  <Application>Microsoft Office PowerPoint</Application>
  <PresentationFormat>On-screen Show (4:3)</PresentationFormat>
  <Paragraphs>1970</Paragraphs>
  <Slides>84</Slides>
  <Notes>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84</vt:i4>
      </vt:variant>
    </vt:vector>
  </HeadingPairs>
  <TitlesOfParts>
    <vt:vector size="86" baseType="lpstr">
      <vt:lpstr>Office Theme</vt:lpstr>
      <vt:lpstr>Acrobat Document</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Margie Campbell</dc:creator>
  <cp:lastModifiedBy>PUMZA</cp:lastModifiedBy>
  <cp:revision>118</cp:revision>
  <dcterms:created xsi:type="dcterms:W3CDTF">2016-09-08T08:04:52Z</dcterms:created>
  <dcterms:modified xsi:type="dcterms:W3CDTF">2016-10-26T10:39:50Z</dcterms:modified>
</cp:coreProperties>
</file>